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4355" r:id="rId4"/>
    <p:sldMasterId id="2147484718" r:id="rId5"/>
    <p:sldMasterId id="2147484868" r:id="rId6"/>
    <p:sldMasterId id="2147484882" r:id="rId7"/>
  </p:sldMasterIdLst>
  <p:notesMasterIdLst>
    <p:notesMasterId r:id="rId197"/>
  </p:notesMasterIdLst>
  <p:handoutMasterIdLst>
    <p:handoutMasterId r:id="rId198"/>
  </p:handoutMasterIdLst>
  <p:sldIdLst>
    <p:sldId id="1803" r:id="rId8"/>
    <p:sldId id="2538" r:id="rId9"/>
    <p:sldId id="2271" r:id="rId10"/>
    <p:sldId id="1474" r:id="rId11"/>
    <p:sldId id="2744" r:id="rId12"/>
    <p:sldId id="2542" r:id="rId13"/>
    <p:sldId id="2281" r:id="rId14"/>
    <p:sldId id="2882" r:id="rId15"/>
    <p:sldId id="2282" r:id="rId16"/>
    <p:sldId id="2304" r:id="rId17"/>
    <p:sldId id="2283" r:id="rId18"/>
    <p:sldId id="2488" r:id="rId19"/>
    <p:sldId id="2745" r:id="rId20"/>
    <p:sldId id="2284" r:id="rId21"/>
    <p:sldId id="2654" r:id="rId22"/>
    <p:sldId id="2655" r:id="rId23"/>
    <p:sldId id="2656" r:id="rId24"/>
    <p:sldId id="2657" r:id="rId25"/>
    <p:sldId id="2658" r:id="rId26"/>
    <p:sldId id="2659" r:id="rId27"/>
    <p:sldId id="2660" r:id="rId28"/>
    <p:sldId id="2661" r:id="rId29"/>
    <p:sldId id="2662" r:id="rId30"/>
    <p:sldId id="2452" r:id="rId31"/>
    <p:sldId id="2375" r:id="rId32"/>
    <p:sldId id="2451" r:id="rId33"/>
    <p:sldId id="2540" r:id="rId34"/>
    <p:sldId id="2652" r:id="rId35"/>
    <p:sldId id="2653" r:id="rId36"/>
    <p:sldId id="2539" r:id="rId37"/>
    <p:sldId id="2748" r:id="rId38"/>
    <p:sldId id="2750" r:id="rId39"/>
    <p:sldId id="2751" r:id="rId40"/>
    <p:sldId id="2543" r:id="rId41"/>
    <p:sldId id="2753" r:id="rId42"/>
    <p:sldId id="2464" r:id="rId43"/>
    <p:sldId id="2366" r:id="rId44"/>
    <p:sldId id="2301" r:id="rId45"/>
    <p:sldId id="2847" r:id="rId46"/>
    <p:sldId id="2848" r:id="rId47"/>
    <p:sldId id="2558" r:id="rId48"/>
    <p:sldId id="2363" r:id="rId49"/>
    <p:sldId id="2437" r:id="rId50"/>
    <p:sldId id="2438" r:id="rId51"/>
    <p:sldId id="2476" r:id="rId52"/>
    <p:sldId id="2479" r:id="rId53"/>
    <p:sldId id="2491" r:id="rId54"/>
    <p:sldId id="2663" r:id="rId55"/>
    <p:sldId id="2471" r:id="rId56"/>
    <p:sldId id="2472" r:id="rId57"/>
    <p:sldId id="2467" r:id="rId58"/>
    <p:sldId id="2468" r:id="rId59"/>
    <p:sldId id="2469" r:id="rId60"/>
    <p:sldId id="2470" r:id="rId61"/>
    <p:sldId id="2559" r:id="rId62"/>
    <p:sldId id="2776" r:id="rId63"/>
    <p:sldId id="2777" r:id="rId64"/>
    <p:sldId id="2778" r:id="rId65"/>
    <p:sldId id="2779" r:id="rId66"/>
    <p:sldId id="2640" r:id="rId67"/>
    <p:sldId id="2664" r:id="rId68"/>
    <p:sldId id="2665" r:id="rId69"/>
    <p:sldId id="2641" r:id="rId70"/>
    <p:sldId id="2666" r:id="rId71"/>
    <p:sldId id="2667" r:id="rId72"/>
    <p:sldId id="2560" r:id="rId73"/>
    <p:sldId id="2477" r:id="rId74"/>
    <p:sldId id="2478" r:id="rId75"/>
    <p:sldId id="2258" r:id="rId76"/>
    <p:sldId id="2561" r:id="rId77"/>
    <p:sldId id="2500" r:id="rId78"/>
    <p:sldId id="2501" r:id="rId79"/>
    <p:sldId id="2502" r:id="rId80"/>
    <p:sldId id="2503" r:id="rId81"/>
    <p:sldId id="2261" r:id="rId82"/>
    <p:sldId id="2262" r:id="rId83"/>
    <p:sldId id="2263" r:id="rId84"/>
    <p:sldId id="2672" r:id="rId85"/>
    <p:sldId id="2673" r:id="rId86"/>
    <p:sldId id="2674" r:id="rId87"/>
    <p:sldId id="2675" r:id="rId88"/>
    <p:sldId id="2676" r:id="rId89"/>
    <p:sldId id="2677" r:id="rId90"/>
    <p:sldId id="2678" r:id="rId91"/>
    <p:sldId id="2642" r:id="rId92"/>
    <p:sldId id="2743" r:id="rId93"/>
    <p:sldId id="2754" r:id="rId94"/>
    <p:sldId id="2759" r:id="rId95"/>
    <p:sldId id="2760" r:id="rId96"/>
    <p:sldId id="2762" r:id="rId97"/>
    <p:sldId id="2766" r:id="rId98"/>
    <p:sldId id="2764" r:id="rId99"/>
    <p:sldId id="2765" r:id="rId100"/>
    <p:sldId id="2767" r:id="rId101"/>
    <p:sldId id="2768" r:id="rId102"/>
    <p:sldId id="2761" r:id="rId103"/>
    <p:sldId id="2755" r:id="rId104"/>
    <p:sldId id="2756" r:id="rId105"/>
    <p:sldId id="2757" r:id="rId106"/>
    <p:sldId id="2758" r:id="rId107"/>
    <p:sldId id="2731" r:id="rId108"/>
    <p:sldId id="2732" r:id="rId109"/>
    <p:sldId id="2733" r:id="rId110"/>
    <p:sldId id="2734" r:id="rId111"/>
    <p:sldId id="2735" r:id="rId112"/>
    <p:sldId id="2736" r:id="rId113"/>
    <p:sldId id="2737" r:id="rId114"/>
    <p:sldId id="2738" r:id="rId115"/>
    <p:sldId id="2739" r:id="rId116"/>
    <p:sldId id="2566" r:id="rId117"/>
    <p:sldId id="2601" r:id="rId118"/>
    <p:sldId id="2634" r:id="rId119"/>
    <p:sldId id="2633" r:id="rId120"/>
    <p:sldId id="2635" r:id="rId121"/>
    <p:sldId id="2636" r:id="rId122"/>
    <p:sldId id="2637" r:id="rId123"/>
    <p:sldId id="2638" r:id="rId124"/>
    <p:sldId id="2639" r:id="rId125"/>
    <p:sldId id="2602" r:id="rId126"/>
    <p:sldId id="2603" r:id="rId127"/>
    <p:sldId id="2604" r:id="rId128"/>
    <p:sldId id="2605" r:id="rId129"/>
    <p:sldId id="2606" r:id="rId130"/>
    <p:sldId id="2607" r:id="rId131"/>
    <p:sldId id="2608" r:id="rId132"/>
    <p:sldId id="2609" r:id="rId133"/>
    <p:sldId id="2610" r:id="rId134"/>
    <p:sldId id="2611" r:id="rId135"/>
    <p:sldId id="2612" r:id="rId136"/>
    <p:sldId id="2621" r:id="rId137"/>
    <p:sldId id="2668" r:id="rId138"/>
    <p:sldId id="2622" r:id="rId139"/>
    <p:sldId id="2623" r:id="rId140"/>
    <p:sldId id="2624" r:id="rId141"/>
    <p:sldId id="2625" r:id="rId142"/>
    <p:sldId id="2626" r:id="rId143"/>
    <p:sldId id="2627" r:id="rId144"/>
    <p:sldId id="2628" r:id="rId145"/>
    <p:sldId id="2629" r:id="rId146"/>
    <p:sldId id="2630" r:id="rId147"/>
    <p:sldId id="2631" r:id="rId148"/>
    <p:sldId id="2632" r:id="rId149"/>
    <p:sldId id="2774" r:id="rId150"/>
    <p:sldId id="2775" r:id="rId151"/>
    <p:sldId id="2769" r:id="rId152"/>
    <p:sldId id="2770" r:id="rId153"/>
    <p:sldId id="2771" r:id="rId154"/>
    <p:sldId id="2772" r:id="rId155"/>
    <p:sldId id="2773" r:id="rId156"/>
    <p:sldId id="2679" r:id="rId157"/>
    <p:sldId id="2851" r:id="rId158"/>
    <p:sldId id="2852" r:id="rId159"/>
    <p:sldId id="2853" r:id="rId160"/>
    <p:sldId id="2854" r:id="rId161"/>
    <p:sldId id="2855" r:id="rId162"/>
    <p:sldId id="2856" r:id="rId163"/>
    <p:sldId id="2857" r:id="rId164"/>
    <p:sldId id="2858" r:id="rId165"/>
    <p:sldId id="2859" r:id="rId166"/>
    <p:sldId id="2860" r:id="rId167"/>
    <p:sldId id="2861" r:id="rId168"/>
    <p:sldId id="2862" r:id="rId169"/>
    <p:sldId id="2863" r:id="rId170"/>
    <p:sldId id="2864" r:id="rId171"/>
    <p:sldId id="2865" r:id="rId172"/>
    <p:sldId id="2866" r:id="rId173"/>
    <p:sldId id="2867" r:id="rId174"/>
    <p:sldId id="2868" r:id="rId175"/>
    <p:sldId id="2869" r:id="rId176"/>
    <p:sldId id="2870" r:id="rId177"/>
    <p:sldId id="2871" r:id="rId178"/>
    <p:sldId id="2872" r:id="rId179"/>
    <p:sldId id="2873" r:id="rId180"/>
    <p:sldId id="2874" r:id="rId181"/>
    <p:sldId id="2875" r:id="rId182"/>
    <p:sldId id="2876" r:id="rId183"/>
    <p:sldId id="2877" r:id="rId184"/>
    <p:sldId id="2878" r:id="rId185"/>
    <p:sldId id="2879" r:id="rId186"/>
    <p:sldId id="2880" r:id="rId187"/>
    <p:sldId id="2881" r:id="rId188"/>
    <p:sldId id="2707" r:id="rId189"/>
    <p:sldId id="2708" r:id="rId190"/>
    <p:sldId id="2709" r:id="rId191"/>
    <p:sldId id="2710" r:id="rId192"/>
    <p:sldId id="2711" r:id="rId193"/>
    <p:sldId id="2712" r:id="rId194"/>
    <p:sldId id="2713" r:id="rId195"/>
    <p:sldId id="2780" r:id="rId196"/>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47" algn="l" rtl="0" fontAlgn="base">
      <a:spcBef>
        <a:spcPct val="0"/>
      </a:spcBef>
      <a:spcAft>
        <a:spcPct val="0"/>
      </a:spcAft>
      <a:defRPr kumimoji="1" kern="1200">
        <a:solidFill>
          <a:schemeClr val="tx1"/>
        </a:solidFill>
        <a:latin typeface="Arial" charset="0"/>
        <a:ea typeface="ＭＳ Ｐゴシック" charset="-128"/>
        <a:cs typeface="+mn-cs"/>
      </a:defRPr>
    </a:lvl2pPr>
    <a:lvl3pPr marL="914293" algn="l" rtl="0" fontAlgn="base">
      <a:spcBef>
        <a:spcPct val="0"/>
      </a:spcBef>
      <a:spcAft>
        <a:spcPct val="0"/>
      </a:spcAft>
      <a:defRPr kumimoji="1" kern="1200">
        <a:solidFill>
          <a:schemeClr val="tx1"/>
        </a:solidFill>
        <a:latin typeface="Arial" charset="0"/>
        <a:ea typeface="ＭＳ Ｐゴシック" charset="-128"/>
        <a:cs typeface="+mn-cs"/>
      </a:defRPr>
    </a:lvl3pPr>
    <a:lvl4pPr marL="1371440" algn="l" rtl="0" fontAlgn="base">
      <a:spcBef>
        <a:spcPct val="0"/>
      </a:spcBef>
      <a:spcAft>
        <a:spcPct val="0"/>
      </a:spcAft>
      <a:defRPr kumimoji="1" kern="1200">
        <a:solidFill>
          <a:schemeClr val="tx1"/>
        </a:solidFill>
        <a:latin typeface="Arial" charset="0"/>
        <a:ea typeface="ＭＳ Ｐゴシック" charset="-128"/>
        <a:cs typeface="+mn-cs"/>
      </a:defRPr>
    </a:lvl4pPr>
    <a:lvl5pPr marL="1828587" algn="l" rtl="0" fontAlgn="base">
      <a:spcBef>
        <a:spcPct val="0"/>
      </a:spcBef>
      <a:spcAft>
        <a:spcPct val="0"/>
      </a:spcAft>
      <a:defRPr kumimoji="1" kern="1200">
        <a:solidFill>
          <a:schemeClr val="tx1"/>
        </a:solidFill>
        <a:latin typeface="Arial" charset="0"/>
        <a:ea typeface="ＭＳ Ｐゴシック" charset="-128"/>
        <a:cs typeface="+mn-cs"/>
      </a:defRPr>
    </a:lvl5pPr>
    <a:lvl6pPr marL="2285733" algn="l" defTabSz="914293" rtl="0" eaLnBrk="1" latinLnBrk="0" hangingPunct="1">
      <a:defRPr kumimoji="1" kern="1200">
        <a:solidFill>
          <a:schemeClr val="tx1"/>
        </a:solidFill>
        <a:latin typeface="Arial" charset="0"/>
        <a:ea typeface="ＭＳ Ｐゴシック" charset="-128"/>
        <a:cs typeface="+mn-cs"/>
      </a:defRPr>
    </a:lvl6pPr>
    <a:lvl7pPr marL="2742879" algn="l" defTabSz="914293" rtl="0" eaLnBrk="1" latinLnBrk="0" hangingPunct="1">
      <a:defRPr kumimoji="1" kern="1200">
        <a:solidFill>
          <a:schemeClr val="tx1"/>
        </a:solidFill>
        <a:latin typeface="Arial" charset="0"/>
        <a:ea typeface="ＭＳ Ｐゴシック" charset="-128"/>
        <a:cs typeface="+mn-cs"/>
      </a:defRPr>
    </a:lvl7pPr>
    <a:lvl8pPr marL="3200026" algn="l" defTabSz="914293" rtl="0" eaLnBrk="1" latinLnBrk="0" hangingPunct="1">
      <a:defRPr kumimoji="1" kern="1200">
        <a:solidFill>
          <a:schemeClr val="tx1"/>
        </a:solidFill>
        <a:latin typeface="Arial" charset="0"/>
        <a:ea typeface="ＭＳ Ｐゴシック" charset="-128"/>
        <a:cs typeface="+mn-cs"/>
      </a:defRPr>
    </a:lvl8pPr>
    <a:lvl9pPr marL="3657173" algn="l" defTabSz="914293"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B8289"/>
    <a:srgbClr val="FCEE9C"/>
    <a:srgbClr val="FFFF99"/>
    <a:srgbClr val="436BED"/>
    <a:srgbClr val="D6ECEE"/>
    <a:srgbClr val="E1382B"/>
    <a:srgbClr val="E65B50"/>
    <a:srgbClr val="000066"/>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63" autoAdjust="0"/>
    <p:restoredTop sz="63006" autoAdjust="0"/>
  </p:normalViewPr>
  <p:slideViewPr>
    <p:cSldViewPr>
      <p:cViewPr varScale="1">
        <p:scale>
          <a:sx n="72" d="100"/>
          <a:sy n="72" d="100"/>
        </p:scale>
        <p:origin x="2052" y="72"/>
      </p:cViewPr>
      <p:guideLst>
        <p:guide orient="horz" pos="2160"/>
        <p:guide pos="3121"/>
      </p:guideLst>
    </p:cSldViewPr>
  </p:slideViewPr>
  <p:notesTextViewPr>
    <p:cViewPr>
      <p:scale>
        <a:sx n="100" d="100"/>
        <a:sy n="100" d="100"/>
      </p:scale>
      <p:origin x="0" y="0"/>
    </p:cViewPr>
  </p:notesTextViewPr>
  <p:sorterViewPr>
    <p:cViewPr>
      <p:scale>
        <a:sx n="90" d="100"/>
        <a:sy n="90" d="100"/>
      </p:scale>
      <p:origin x="0" y="238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slide" Target="slides/slide152.xml"/><Relationship Id="rId170" Type="http://schemas.openxmlformats.org/officeDocument/2006/relationships/slide" Target="slides/slide163.xml"/><Relationship Id="rId191" Type="http://schemas.openxmlformats.org/officeDocument/2006/relationships/slide" Target="slides/slide184.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5.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slide" Target="slides/slide185.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82" Type="http://schemas.openxmlformats.org/officeDocument/2006/relationships/slide" Target="slides/slide175.xml"/><Relationship Id="rId6" Type="http://schemas.openxmlformats.org/officeDocument/2006/relationships/slideMaster" Target="slideMasters/slideMaster6.xml"/><Relationship Id="rId23" Type="http://schemas.openxmlformats.org/officeDocument/2006/relationships/slide" Target="slides/slide16.xml"/><Relationship Id="rId119" Type="http://schemas.openxmlformats.org/officeDocument/2006/relationships/slide" Target="slides/slide112.xml"/><Relationship Id="rId44" Type="http://schemas.openxmlformats.org/officeDocument/2006/relationships/slide" Target="slides/slide37.xml"/><Relationship Id="rId65" Type="http://schemas.openxmlformats.org/officeDocument/2006/relationships/slide" Target="slides/slide58.xml"/><Relationship Id="rId86" Type="http://schemas.openxmlformats.org/officeDocument/2006/relationships/slide" Target="slides/slide79.xml"/><Relationship Id="rId130" Type="http://schemas.openxmlformats.org/officeDocument/2006/relationships/slide" Target="slides/slide123.xml"/><Relationship Id="rId151" Type="http://schemas.openxmlformats.org/officeDocument/2006/relationships/slide" Target="slides/slide144.xml"/><Relationship Id="rId172" Type="http://schemas.openxmlformats.org/officeDocument/2006/relationships/slide" Target="slides/slide165.xml"/><Relationship Id="rId193" Type="http://schemas.openxmlformats.org/officeDocument/2006/relationships/slide" Target="slides/slide186.xml"/><Relationship Id="rId13" Type="http://schemas.openxmlformats.org/officeDocument/2006/relationships/slide" Target="slides/slide6.xml"/><Relationship Id="rId109" Type="http://schemas.openxmlformats.org/officeDocument/2006/relationships/slide" Target="slides/slide102.xml"/><Relationship Id="rId34" Type="http://schemas.openxmlformats.org/officeDocument/2006/relationships/slide" Target="slides/slide27.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20" Type="http://schemas.openxmlformats.org/officeDocument/2006/relationships/slide" Target="slides/slide113.xml"/><Relationship Id="rId141" Type="http://schemas.openxmlformats.org/officeDocument/2006/relationships/slide" Target="slides/slide134.xml"/><Relationship Id="rId7" Type="http://schemas.openxmlformats.org/officeDocument/2006/relationships/slideMaster" Target="slideMasters/slideMaster7.xml"/><Relationship Id="rId162" Type="http://schemas.openxmlformats.org/officeDocument/2006/relationships/slide" Target="slides/slide155.xml"/><Relationship Id="rId183" Type="http://schemas.openxmlformats.org/officeDocument/2006/relationships/slide" Target="slides/slide176.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199"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189" Type="http://schemas.openxmlformats.org/officeDocument/2006/relationships/slide" Target="slides/slide182.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79" Type="http://schemas.openxmlformats.org/officeDocument/2006/relationships/slide" Target="slides/slide172.xml"/><Relationship Id="rId195" Type="http://schemas.openxmlformats.org/officeDocument/2006/relationships/slide" Target="slides/slide188.xml"/><Relationship Id="rId190" Type="http://schemas.openxmlformats.org/officeDocument/2006/relationships/slide" Target="slides/slide183.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slide" Target="slides/slide178.xml"/><Relationship Id="rId4" Type="http://schemas.openxmlformats.org/officeDocument/2006/relationships/slideMaster" Target="slideMasters/slideMaster4.xml"/><Relationship Id="rId9" Type="http://schemas.openxmlformats.org/officeDocument/2006/relationships/slide" Target="slides/slide2.xml"/><Relationship Id="rId180" Type="http://schemas.openxmlformats.org/officeDocument/2006/relationships/slide" Target="slides/slide173.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96" Type="http://schemas.openxmlformats.org/officeDocument/2006/relationships/slide" Target="slides/slide189.xml"/><Relationship Id="rId200" Type="http://schemas.openxmlformats.org/officeDocument/2006/relationships/viewProps" Target="viewProps.xml"/><Relationship Id="rId16" Type="http://schemas.openxmlformats.org/officeDocument/2006/relationships/slide" Target="slides/slide9.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97" Type="http://schemas.openxmlformats.org/officeDocument/2006/relationships/notesMaster" Target="notesMasters/notesMaster1.xml"/><Relationship Id="rId201" Type="http://schemas.openxmlformats.org/officeDocument/2006/relationships/theme" Target="theme/theme1.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 Id="rId187" Type="http://schemas.openxmlformats.org/officeDocument/2006/relationships/slide" Target="slides/slide180.xml"/><Relationship Id="rId1" Type="http://schemas.openxmlformats.org/officeDocument/2006/relationships/slideMaster" Target="slideMasters/slideMaster1.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60" Type="http://schemas.openxmlformats.org/officeDocument/2006/relationships/slide" Target="slides/slide53.xml"/><Relationship Id="rId81" Type="http://schemas.openxmlformats.org/officeDocument/2006/relationships/slide" Target="slides/slide74.xml"/><Relationship Id="rId135" Type="http://schemas.openxmlformats.org/officeDocument/2006/relationships/slide" Target="slides/slide128.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handoutMaster" Target="handoutMasters/handoutMaster1.xml"/><Relationship Id="rId202" Type="http://schemas.openxmlformats.org/officeDocument/2006/relationships/tableStyles" Target="tableStyles.xml"/><Relationship Id="rId18" Type="http://schemas.openxmlformats.org/officeDocument/2006/relationships/slide" Target="slides/slide11.xml"/><Relationship Id="rId39" Type="http://schemas.openxmlformats.org/officeDocument/2006/relationships/slide" Target="slides/slide32.xml"/><Relationship Id="rId50" Type="http://schemas.openxmlformats.org/officeDocument/2006/relationships/slide" Target="slides/slide43.xml"/><Relationship Id="rId104" Type="http://schemas.openxmlformats.org/officeDocument/2006/relationships/slide" Target="slides/slide97.xml"/><Relationship Id="rId125" Type="http://schemas.openxmlformats.org/officeDocument/2006/relationships/slide" Target="slides/slide118.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1" Type="http://schemas.openxmlformats.org/officeDocument/2006/relationships/slide" Target="slides/slide64.xml"/><Relationship Id="rId92" Type="http://schemas.openxmlformats.org/officeDocument/2006/relationships/slide" Target="slides/slide8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fckhpwg4file2h.mhlwds.mhlw.go.jp\&#35506;&#23460;&#38936;&#22495;3\12203000_&#31038;&#20250;&#12539;&#25588;&#35703;&#23616;&#38556;&#23475;&#20445;&#20581;&#31119;&#31049;&#37096;&#12288;&#38556;&#23475;&#31119;&#31049;&#35506;\03%20&#20225;&#30011;&#27861;&#20196;&#20418;\29&#24180;&#24230;\88.&#20491;&#21029;&#26696;&#20214;\170714_&#35506;&#38263;&#12458;&#12540;&#12480;&#12540;&#65288;&#32773;&#12539;&#20816;&#12398;&#36000;&#25285;&#29575;&#65289;\&#21033;&#29992;&#32773;&#36000;&#25285;%20(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9.2215734777681496E-2"/>
          <c:y val="3.0002107715134292E-2"/>
          <c:w val="0.90778426522231848"/>
          <c:h val="0.75355973226252004"/>
        </c:manualLayout>
      </c:layout>
      <c:bar3DChart>
        <c:barDir val="col"/>
        <c:grouping val="stacked"/>
        <c:varyColors val="0"/>
        <c:ser>
          <c:idx val="0"/>
          <c:order val="0"/>
          <c:tx>
            <c:strRef>
              <c:f>Sheet1!$D$49</c:f>
              <c:strCache>
                <c:ptCount val="1"/>
                <c:pt idx="0">
                  <c:v>利用者負担</c:v>
                </c:pt>
              </c:strCache>
            </c:strRef>
          </c:tx>
          <c:spPr>
            <a:solidFill>
              <a:srgbClr val="FF0000"/>
            </a:solidFill>
          </c:spPr>
          <c:invertIfNegative val="0"/>
          <c:cat>
            <c:strRef>
              <c:f>Sheet1!$A$50:$A$62</c:f>
              <c:strCache>
                <c:ptCount val="13"/>
                <c:pt idx="0">
                  <c:v>H18</c:v>
                </c:pt>
                <c:pt idx="1">
                  <c:v>H19</c:v>
                </c:pt>
                <c:pt idx="2">
                  <c:v>H20</c:v>
                </c:pt>
                <c:pt idx="3">
                  <c:v>H21</c:v>
                </c:pt>
                <c:pt idx="4">
                  <c:v>H22</c:v>
                </c:pt>
                <c:pt idx="5">
                  <c:v>H23</c:v>
                </c:pt>
                <c:pt idx="6">
                  <c:v>H24</c:v>
                </c:pt>
                <c:pt idx="7">
                  <c:v>H25</c:v>
                </c:pt>
                <c:pt idx="8">
                  <c:v>H26</c:v>
                </c:pt>
                <c:pt idx="9">
                  <c:v>H27</c:v>
                </c:pt>
                <c:pt idx="10">
                  <c:v>H28</c:v>
                </c:pt>
                <c:pt idx="11">
                  <c:v>H29
（当初）</c:v>
                </c:pt>
                <c:pt idx="12">
                  <c:v>H30
（概算）</c:v>
                </c:pt>
              </c:strCache>
            </c:strRef>
          </c:cat>
          <c:val>
            <c:numRef>
              <c:f>Sheet1!$D$50:$D$62</c:f>
              <c:numCache>
                <c:formatCode>#,##0"億円"</c:formatCode>
                <c:ptCount val="13"/>
                <c:pt idx="0">
                  <c:v>187.92026693657988</c:v>
                </c:pt>
                <c:pt idx="1">
                  <c:v>312.39158873847998</c:v>
                </c:pt>
                <c:pt idx="2">
                  <c:v>331.64127935836001</c:v>
                </c:pt>
                <c:pt idx="3">
                  <c:v>259.15102974112216</c:v>
                </c:pt>
                <c:pt idx="4">
                  <c:v>53.744373259970502</c:v>
                </c:pt>
                <c:pt idx="5">
                  <c:v>59.210132216459961</c:v>
                </c:pt>
                <c:pt idx="6">
                  <c:v>74.132484923233136</c:v>
                </c:pt>
                <c:pt idx="7">
                  <c:v>90.193492734527368</c:v>
                </c:pt>
                <c:pt idx="8">
                  <c:v>104.87503830985833</c:v>
                </c:pt>
                <c:pt idx="9">
                  <c:v>126.17812034826423</c:v>
                </c:pt>
                <c:pt idx="10">
                  <c:v>145.15665508316354</c:v>
                </c:pt>
                <c:pt idx="11">
                  <c:v>158.8839816559298</c:v>
                </c:pt>
                <c:pt idx="12">
                  <c:v>172.13778257045257</c:v>
                </c:pt>
              </c:numCache>
            </c:numRef>
          </c:val>
          <c:extLst>
            <c:ext xmlns:c16="http://schemas.microsoft.com/office/drawing/2014/chart" uri="{C3380CC4-5D6E-409C-BE32-E72D297353CC}">
              <c16:uniqueId val="{00000000-680C-4CD2-B527-AABEF931667C}"/>
            </c:ext>
          </c:extLst>
        </c:ser>
        <c:ser>
          <c:idx val="1"/>
          <c:order val="1"/>
          <c:tx>
            <c:strRef>
              <c:f>Sheet1!$B$49</c:f>
              <c:strCache>
                <c:ptCount val="1"/>
                <c:pt idx="0">
                  <c:v>地方自治体</c:v>
                </c:pt>
              </c:strCache>
            </c:strRef>
          </c:tx>
          <c:spPr>
            <a:solidFill>
              <a:srgbClr val="0070C0"/>
            </a:solidFill>
          </c:spPr>
          <c:invertIfNegative val="0"/>
          <c:cat>
            <c:strRef>
              <c:f>Sheet1!$A$50:$A$62</c:f>
              <c:strCache>
                <c:ptCount val="13"/>
                <c:pt idx="0">
                  <c:v>H18</c:v>
                </c:pt>
                <c:pt idx="1">
                  <c:v>H19</c:v>
                </c:pt>
                <c:pt idx="2">
                  <c:v>H20</c:v>
                </c:pt>
                <c:pt idx="3">
                  <c:v>H21</c:v>
                </c:pt>
                <c:pt idx="4">
                  <c:v>H22</c:v>
                </c:pt>
                <c:pt idx="5">
                  <c:v>H23</c:v>
                </c:pt>
                <c:pt idx="6">
                  <c:v>H24</c:v>
                </c:pt>
                <c:pt idx="7">
                  <c:v>H25</c:v>
                </c:pt>
                <c:pt idx="8">
                  <c:v>H26</c:v>
                </c:pt>
                <c:pt idx="9">
                  <c:v>H27</c:v>
                </c:pt>
                <c:pt idx="10">
                  <c:v>H28</c:v>
                </c:pt>
                <c:pt idx="11">
                  <c:v>H29
（当初）</c:v>
                </c:pt>
                <c:pt idx="12">
                  <c:v>H30
（概算）</c:v>
                </c:pt>
              </c:strCache>
            </c:strRef>
          </c:cat>
          <c:val>
            <c:numRef>
              <c:f>Sheet1!$B$50:$B$62</c:f>
              <c:numCache>
                <c:formatCode>#,##0"億円"</c:formatCode>
                <c:ptCount val="13"/>
                <c:pt idx="0">
                  <c:v>2731.0900650200001</c:v>
                </c:pt>
                <c:pt idx="1">
                  <c:v>4540.0614755799998</c:v>
                </c:pt>
                <c:pt idx="2">
                  <c:v>4985.6424607700001</c:v>
                </c:pt>
                <c:pt idx="3">
                  <c:v>5634.0262938599999</c:v>
                </c:pt>
                <c:pt idx="4">
                  <c:v>6283.5982915200002</c:v>
                </c:pt>
                <c:pt idx="5">
                  <c:v>6858.29532758</c:v>
                </c:pt>
                <c:pt idx="6">
                  <c:v>7874.8784475700004</c:v>
                </c:pt>
                <c:pt idx="7">
                  <c:v>8627.7201735300005</c:v>
                </c:pt>
                <c:pt idx="8">
                  <c:v>9319.9235924599998</c:v>
                </c:pt>
                <c:pt idx="9">
                  <c:v>10269.58709241</c:v>
                </c:pt>
                <c:pt idx="10">
                  <c:v>11076.76189211</c:v>
                </c:pt>
                <c:pt idx="11">
                  <c:v>12044.83872</c:v>
                </c:pt>
                <c:pt idx="12">
                  <c:v>13049.59636</c:v>
                </c:pt>
              </c:numCache>
            </c:numRef>
          </c:val>
          <c:extLst>
            <c:ext xmlns:c16="http://schemas.microsoft.com/office/drawing/2014/chart" uri="{C3380CC4-5D6E-409C-BE32-E72D297353CC}">
              <c16:uniqueId val="{00000001-680C-4CD2-B527-AABEF931667C}"/>
            </c:ext>
          </c:extLst>
        </c:ser>
        <c:ser>
          <c:idx val="2"/>
          <c:order val="2"/>
          <c:tx>
            <c:strRef>
              <c:f>Sheet1!$C$49</c:f>
              <c:strCache>
                <c:ptCount val="1"/>
                <c:pt idx="0">
                  <c:v>国</c:v>
                </c:pt>
              </c:strCache>
            </c:strRef>
          </c:tx>
          <c:spPr>
            <a:solidFill>
              <a:srgbClr val="92D050"/>
            </a:solidFill>
          </c:spPr>
          <c:invertIfNegative val="0"/>
          <c:cat>
            <c:strRef>
              <c:f>Sheet1!$A$50:$A$62</c:f>
              <c:strCache>
                <c:ptCount val="13"/>
                <c:pt idx="0">
                  <c:v>H18</c:v>
                </c:pt>
                <c:pt idx="1">
                  <c:v>H19</c:v>
                </c:pt>
                <c:pt idx="2">
                  <c:v>H20</c:v>
                </c:pt>
                <c:pt idx="3">
                  <c:v>H21</c:v>
                </c:pt>
                <c:pt idx="4">
                  <c:v>H22</c:v>
                </c:pt>
                <c:pt idx="5">
                  <c:v>H23</c:v>
                </c:pt>
                <c:pt idx="6">
                  <c:v>H24</c:v>
                </c:pt>
                <c:pt idx="7">
                  <c:v>H25</c:v>
                </c:pt>
                <c:pt idx="8">
                  <c:v>H26</c:v>
                </c:pt>
                <c:pt idx="9">
                  <c:v>H27</c:v>
                </c:pt>
                <c:pt idx="10">
                  <c:v>H28</c:v>
                </c:pt>
                <c:pt idx="11">
                  <c:v>H29
（当初）</c:v>
                </c:pt>
                <c:pt idx="12">
                  <c:v>H30
（概算）</c:v>
                </c:pt>
              </c:strCache>
            </c:strRef>
          </c:cat>
          <c:val>
            <c:numRef>
              <c:f>Sheet1!$C$50:$C$62</c:f>
              <c:numCache>
                <c:formatCode>#,##0"億円"</c:formatCode>
                <c:ptCount val="13"/>
                <c:pt idx="0">
                  <c:v>2731.0900650200001</c:v>
                </c:pt>
                <c:pt idx="1">
                  <c:v>4540.0614755799998</c:v>
                </c:pt>
                <c:pt idx="2">
                  <c:v>4985.6424607700001</c:v>
                </c:pt>
                <c:pt idx="3">
                  <c:v>5634.0262938599999</c:v>
                </c:pt>
                <c:pt idx="4">
                  <c:v>6283.5982915200002</c:v>
                </c:pt>
                <c:pt idx="5">
                  <c:v>6858.29532758</c:v>
                </c:pt>
                <c:pt idx="6">
                  <c:v>7874.8784475700004</c:v>
                </c:pt>
                <c:pt idx="7">
                  <c:v>8627.7201735300005</c:v>
                </c:pt>
                <c:pt idx="8">
                  <c:v>9319.9235924599998</c:v>
                </c:pt>
                <c:pt idx="9">
                  <c:v>10269.58709241</c:v>
                </c:pt>
                <c:pt idx="10">
                  <c:v>11076.76189211</c:v>
                </c:pt>
                <c:pt idx="11">
                  <c:v>12044.83872</c:v>
                </c:pt>
                <c:pt idx="12">
                  <c:v>13049.59636</c:v>
                </c:pt>
              </c:numCache>
            </c:numRef>
          </c:val>
          <c:extLst>
            <c:ext xmlns:c16="http://schemas.microsoft.com/office/drawing/2014/chart" uri="{C3380CC4-5D6E-409C-BE32-E72D297353CC}">
              <c16:uniqueId val="{00000002-680C-4CD2-B527-AABEF931667C}"/>
            </c:ext>
          </c:extLst>
        </c:ser>
        <c:dLbls>
          <c:showLegendKey val="0"/>
          <c:showVal val="0"/>
          <c:showCatName val="0"/>
          <c:showSerName val="0"/>
          <c:showPercent val="0"/>
          <c:showBubbleSize val="0"/>
        </c:dLbls>
        <c:gapWidth val="95"/>
        <c:gapDepth val="95"/>
        <c:shape val="box"/>
        <c:axId val="101915264"/>
        <c:axId val="43553152"/>
        <c:axId val="0"/>
      </c:bar3DChart>
      <c:catAx>
        <c:axId val="101915264"/>
        <c:scaling>
          <c:orientation val="minMax"/>
        </c:scaling>
        <c:delete val="0"/>
        <c:axPos val="b"/>
        <c:numFmt formatCode="General" sourceLinked="0"/>
        <c:majorTickMark val="none"/>
        <c:minorTickMark val="none"/>
        <c:tickLblPos val="nextTo"/>
        <c:crossAx val="43553152"/>
        <c:crosses val="autoZero"/>
        <c:auto val="1"/>
        <c:lblAlgn val="ctr"/>
        <c:lblOffset val="100"/>
        <c:noMultiLvlLbl val="0"/>
      </c:catAx>
      <c:valAx>
        <c:axId val="43553152"/>
        <c:scaling>
          <c:orientation val="minMax"/>
        </c:scaling>
        <c:delete val="0"/>
        <c:axPos val="l"/>
        <c:majorGridlines/>
        <c:numFmt formatCode="#,##0&quot;億円&quot;" sourceLinked="1"/>
        <c:majorTickMark val="none"/>
        <c:minorTickMark val="none"/>
        <c:tickLblPos val="nextTo"/>
        <c:crossAx val="101915264"/>
        <c:crosses val="autoZero"/>
        <c:crossBetween val="between"/>
      </c:valAx>
      <c:dTable>
        <c:showHorzBorder val="1"/>
        <c:showVertBorder val="1"/>
        <c:showOutline val="1"/>
        <c:showKeys val="1"/>
        <c:txPr>
          <a:bodyPr/>
          <a:lstStyle/>
          <a:p>
            <a:pPr rtl="0">
              <a:defRPr sz="900"/>
            </a:pPr>
            <a:endParaRPr lang="ja-JP"/>
          </a:p>
        </c:txPr>
      </c:dTable>
    </c:plotArea>
    <c:plotVisOnly val="1"/>
    <c:dispBlanksAs val="gap"/>
    <c:showDLblsOverMax val="0"/>
  </c:chart>
  <c:txPr>
    <a:bodyPr/>
    <a:lstStyle/>
    <a:p>
      <a:pPr>
        <a:defRPr>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15013737659563"/>
          <c:y val="0.1054366302174418"/>
          <c:w val="0.79171115133548842"/>
          <c:h val="0.77396095009778532"/>
        </c:manualLayout>
      </c:layout>
      <c:lineChart>
        <c:grouping val="standard"/>
        <c:varyColors val="0"/>
        <c:ser>
          <c:idx val="0"/>
          <c:order val="0"/>
          <c:tx>
            <c:strRef>
              <c:f>'【一覧】養護者虐待、施設虐待、使用者'!$B$60</c:f>
              <c:strCache>
                <c:ptCount val="1"/>
                <c:pt idx="0">
                  <c:v>相談・通報件数（件）</c:v>
                </c:pt>
              </c:strCache>
            </c:strRef>
          </c:tx>
          <c:spPr>
            <a:ln>
              <a:solidFill>
                <a:schemeClr val="accent1"/>
              </a:solidFill>
              <a:prstDash val="solid"/>
            </a:ln>
          </c:spPr>
          <c:marker>
            <c:symbol val="square"/>
            <c:size val="5"/>
          </c:marker>
          <c:dPt>
            <c:idx val="1"/>
            <c:bubble3D val="0"/>
            <c:spPr>
              <a:ln>
                <a:solidFill>
                  <a:schemeClr val="accent1"/>
                </a:solidFill>
                <a:prstDash val="sysDot"/>
              </a:ln>
            </c:spPr>
            <c:extLst>
              <c:ext xmlns:c16="http://schemas.microsoft.com/office/drawing/2014/chart" uri="{C3380CC4-5D6E-409C-BE32-E72D297353CC}">
                <c16:uniqueId val="{00000001-840A-49F8-A998-36091ED05775}"/>
              </c:ext>
            </c:extLst>
          </c:dPt>
          <c:dPt>
            <c:idx val="2"/>
            <c:bubble3D val="0"/>
            <c:extLst>
              <c:ext xmlns:c16="http://schemas.microsoft.com/office/drawing/2014/chart" uri="{C3380CC4-5D6E-409C-BE32-E72D297353CC}">
                <c16:uniqueId val="{00000002-840A-49F8-A998-36091ED05775}"/>
              </c:ext>
            </c:extLst>
          </c:dPt>
          <c:dPt>
            <c:idx val="3"/>
            <c:bubble3D val="0"/>
            <c:extLst>
              <c:ext xmlns:c16="http://schemas.microsoft.com/office/drawing/2014/chart" uri="{C3380CC4-5D6E-409C-BE32-E72D297353CC}">
                <c16:uniqueId val="{00000003-840A-49F8-A998-36091ED05775}"/>
              </c:ext>
            </c:extLst>
          </c:dPt>
          <c:dLbls>
            <c:dLbl>
              <c:idx val="3"/>
              <c:layout>
                <c:manualLayout>
                  <c:x val="-6.640242138627156E-2"/>
                  <c:y val="2.570183839512727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40A-49F8-A998-36091ED05775}"/>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'【一覧】養護者虐待、施設虐待、使用者'!$C$30:$F$30</c:f>
              <c:strCache>
                <c:ptCount val="4"/>
                <c:pt idx="0">
                  <c:v>平成24年度</c:v>
                </c:pt>
                <c:pt idx="1">
                  <c:v>平成25年度</c:v>
                </c:pt>
                <c:pt idx="2">
                  <c:v>平成26年度</c:v>
                </c:pt>
                <c:pt idx="3">
                  <c:v>平成27年度</c:v>
                </c:pt>
              </c:strCache>
            </c:strRef>
          </c:cat>
          <c:val>
            <c:numRef>
              <c:f>'【一覧】養護者虐待、施設虐待、使用者'!$C$60:$F$60</c:f>
              <c:numCache>
                <c:formatCode>#,##0</c:formatCode>
                <c:ptCount val="4"/>
                <c:pt idx="0">
                  <c:v>303</c:v>
                </c:pt>
                <c:pt idx="1">
                  <c:v>634</c:v>
                </c:pt>
                <c:pt idx="2">
                  <c:v>664</c:v>
                </c:pt>
                <c:pt idx="3">
                  <c:v>848</c:v>
                </c:pt>
              </c:numCache>
            </c:numRef>
          </c:val>
          <c:smooth val="0"/>
          <c:extLst>
            <c:ext xmlns:c16="http://schemas.microsoft.com/office/drawing/2014/chart" uri="{C3380CC4-5D6E-409C-BE32-E72D297353CC}">
              <c16:uniqueId val="{00000004-840A-49F8-A998-36091ED05775}"/>
            </c:ext>
          </c:extLst>
        </c:ser>
        <c:ser>
          <c:idx val="1"/>
          <c:order val="1"/>
          <c:tx>
            <c:strRef>
              <c:f>'【一覧】養護者虐待、施設虐待、使用者'!$B$61</c:f>
              <c:strCache>
                <c:ptCount val="1"/>
                <c:pt idx="0">
                  <c:v>認定件数（件）</c:v>
                </c:pt>
              </c:strCache>
            </c:strRef>
          </c:tx>
          <c:spPr>
            <a:ln>
              <a:solidFill>
                <a:srgbClr val="FF0000"/>
              </a:solidFill>
              <a:prstDash val="solid"/>
            </a:ln>
          </c:spPr>
          <c:marker>
            <c:symbol val="square"/>
            <c:size val="5"/>
          </c:marker>
          <c:dPt>
            <c:idx val="1"/>
            <c:bubble3D val="0"/>
            <c:spPr>
              <a:ln>
                <a:solidFill>
                  <a:srgbClr val="FF0000"/>
                </a:solidFill>
                <a:prstDash val="sysDot"/>
              </a:ln>
            </c:spPr>
            <c:extLst>
              <c:ext xmlns:c16="http://schemas.microsoft.com/office/drawing/2014/chart" uri="{C3380CC4-5D6E-409C-BE32-E72D297353CC}">
                <c16:uniqueId val="{00000006-840A-49F8-A998-36091ED05775}"/>
              </c:ext>
            </c:extLst>
          </c:dPt>
          <c:dLbls>
            <c:dLbl>
              <c:idx val="0"/>
              <c:layout>
                <c:manualLayout>
                  <c:x val="-6.5472222222222223E-2"/>
                  <c:y val="1.436351706036745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40A-49F8-A998-36091ED05775}"/>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'【一覧】養護者虐待、施設虐待、使用者'!$C$30:$F$30</c:f>
              <c:strCache>
                <c:ptCount val="4"/>
                <c:pt idx="0">
                  <c:v>平成24年度</c:v>
                </c:pt>
                <c:pt idx="1">
                  <c:v>平成25年度</c:v>
                </c:pt>
                <c:pt idx="2">
                  <c:v>平成26年度</c:v>
                </c:pt>
                <c:pt idx="3">
                  <c:v>平成27年度</c:v>
                </c:pt>
              </c:strCache>
            </c:strRef>
          </c:cat>
          <c:val>
            <c:numRef>
              <c:f>'【一覧】養護者虐待、施設虐待、使用者'!$C$61:$F$61</c:f>
              <c:numCache>
                <c:formatCode>#,##0</c:formatCode>
                <c:ptCount val="4"/>
                <c:pt idx="0">
                  <c:v>133</c:v>
                </c:pt>
                <c:pt idx="1">
                  <c:v>253</c:v>
                </c:pt>
                <c:pt idx="2">
                  <c:v>299</c:v>
                </c:pt>
                <c:pt idx="3">
                  <c:v>507</c:v>
                </c:pt>
              </c:numCache>
            </c:numRef>
          </c:val>
          <c:smooth val="0"/>
          <c:extLst>
            <c:ext xmlns:c16="http://schemas.microsoft.com/office/drawing/2014/chart" uri="{C3380CC4-5D6E-409C-BE32-E72D297353CC}">
              <c16:uniqueId val="{00000008-840A-49F8-A998-36091ED05775}"/>
            </c:ext>
          </c:extLst>
        </c:ser>
        <c:ser>
          <c:idx val="2"/>
          <c:order val="2"/>
          <c:tx>
            <c:strRef>
              <c:f>'【一覧】養護者虐待、施設虐待、使用者'!$B$62</c:f>
              <c:strCache>
                <c:ptCount val="1"/>
                <c:pt idx="0">
                  <c:v>被虐待者数（人）</c:v>
                </c:pt>
              </c:strCache>
            </c:strRef>
          </c:tx>
          <c:spPr>
            <a:ln>
              <a:solidFill>
                <a:srgbClr val="92D050"/>
              </a:solidFill>
              <a:prstDash val="solid"/>
            </a:ln>
          </c:spPr>
          <c:marker>
            <c:symbol val="square"/>
            <c:size val="5"/>
          </c:marker>
          <c:dPt>
            <c:idx val="1"/>
            <c:bubble3D val="0"/>
            <c:spPr>
              <a:ln>
                <a:solidFill>
                  <a:srgbClr val="92D050"/>
                </a:solidFill>
                <a:prstDash val="sysDot"/>
              </a:ln>
            </c:spPr>
            <c:extLst>
              <c:ext xmlns:c16="http://schemas.microsoft.com/office/drawing/2014/chart" uri="{C3380CC4-5D6E-409C-BE32-E72D297353CC}">
                <c16:uniqueId val="{0000000A-840A-49F8-A998-36091ED05775}"/>
              </c:ext>
            </c:extLst>
          </c:dPt>
          <c:dLbls>
            <c:dLbl>
              <c:idx val="0"/>
              <c:layout>
                <c:manualLayout>
                  <c:x val="-7.877167175450836E-2"/>
                  <c:y val="-1.675137810457716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40A-49F8-A998-36091ED05775}"/>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'【一覧】養護者虐待、施設虐待、使用者'!$C$30:$F$30</c:f>
              <c:strCache>
                <c:ptCount val="4"/>
                <c:pt idx="0">
                  <c:v>平成24年度</c:v>
                </c:pt>
                <c:pt idx="1">
                  <c:v>平成25年度</c:v>
                </c:pt>
                <c:pt idx="2">
                  <c:v>平成26年度</c:v>
                </c:pt>
                <c:pt idx="3">
                  <c:v>平成27年度</c:v>
                </c:pt>
              </c:strCache>
            </c:strRef>
          </c:cat>
          <c:val>
            <c:numRef>
              <c:f>'【一覧】養護者虐待、施設虐待、使用者'!$C$62:$F$62</c:f>
              <c:numCache>
                <c:formatCode>#,##0</c:formatCode>
                <c:ptCount val="4"/>
                <c:pt idx="0">
                  <c:v>194</c:v>
                </c:pt>
                <c:pt idx="1">
                  <c:v>393</c:v>
                </c:pt>
                <c:pt idx="2">
                  <c:v>483</c:v>
                </c:pt>
                <c:pt idx="3">
                  <c:v>970</c:v>
                </c:pt>
              </c:numCache>
            </c:numRef>
          </c:val>
          <c:smooth val="0"/>
          <c:extLst>
            <c:ext xmlns:c16="http://schemas.microsoft.com/office/drawing/2014/chart" uri="{C3380CC4-5D6E-409C-BE32-E72D297353CC}">
              <c16:uniqueId val="{0000000C-840A-49F8-A998-36091ED05775}"/>
            </c:ext>
          </c:extLst>
        </c:ser>
        <c:dLbls>
          <c:showLegendKey val="0"/>
          <c:showVal val="1"/>
          <c:showCatName val="0"/>
          <c:showSerName val="0"/>
          <c:showPercent val="0"/>
          <c:showBubbleSize val="0"/>
        </c:dLbls>
        <c:marker val="1"/>
        <c:smooth val="0"/>
        <c:axId val="218744704"/>
        <c:axId val="218746240"/>
      </c:lineChart>
      <c:catAx>
        <c:axId val="218744704"/>
        <c:scaling>
          <c:orientation val="minMax"/>
        </c:scaling>
        <c:delete val="0"/>
        <c:axPos val="b"/>
        <c:numFmt formatCode="General" sourceLinked="0"/>
        <c:majorTickMark val="none"/>
        <c:minorTickMark val="none"/>
        <c:tickLblPos val="nextTo"/>
        <c:txPr>
          <a:bodyPr/>
          <a:lstStyle/>
          <a:p>
            <a:pPr>
              <a:defRPr sz="900"/>
            </a:pPr>
            <a:endParaRPr lang="ja-JP"/>
          </a:p>
        </c:txPr>
        <c:crossAx val="218746240"/>
        <c:crosses val="autoZero"/>
        <c:auto val="1"/>
        <c:lblAlgn val="ctr"/>
        <c:lblOffset val="100"/>
        <c:noMultiLvlLbl val="0"/>
      </c:catAx>
      <c:valAx>
        <c:axId val="218746240"/>
        <c:scaling>
          <c:orientation val="minMax"/>
          <c:max val="2500"/>
        </c:scaling>
        <c:delete val="0"/>
        <c:axPos val="l"/>
        <c:majorGridlines/>
        <c:numFmt formatCode="#,##0" sourceLinked="1"/>
        <c:majorTickMark val="none"/>
        <c:minorTickMark val="none"/>
        <c:tickLblPos val="nextTo"/>
        <c:crossAx val="218744704"/>
        <c:crosses val="autoZero"/>
        <c:crossBetween val="between"/>
        <c:majorUnit val="500"/>
      </c:valAx>
    </c:plotArea>
    <c:legend>
      <c:legendPos val="b"/>
      <c:legendEntry>
        <c:idx val="0"/>
        <c:txPr>
          <a:bodyPr/>
          <a:lstStyle/>
          <a:p>
            <a:pPr>
              <a:defRPr sz="1000">
                <a:latin typeface="ＭＳ ゴシック" panose="020B0609070205080204" pitchFamily="49" charset="-128"/>
                <a:ea typeface="ＭＳ ゴシック" panose="020B0609070205080204" pitchFamily="49" charset="-128"/>
              </a:defRPr>
            </a:pPr>
            <a:endParaRPr lang="ja-JP"/>
          </a:p>
        </c:txPr>
      </c:legendEntry>
      <c:legendEntry>
        <c:idx val="1"/>
        <c:txPr>
          <a:bodyPr/>
          <a:lstStyle/>
          <a:p>
            <a:pPr>
              <a:defRPr sz="1000">
                <a:latin typeface="ＭＳ ゴシック" panose="020B0609070205080204" pitchFamily="49" charset="-128"/>
                <a:ea typeface="ＭＳ ゴシック" panose="020B0609070205080204" pitchFamily="49" charset="-128"/>
              </a:defRPr>
            </a:pPr>
            <a:endParaRPr lang="ja-JP"/>
          </a:p>
        </c:txPr>
      </c:legendEntry>
      <c:legendEntry>
        <c:idx val="2"/>
        <c:txPr>
          <a:bodyPr/>
          <a:lstStyle/>
          <a:p>
            <a:pPr>
              <a:defRPr sz="1000">
                <a:latin typeface="ＭＳ ゴシック" panose="020B0609070205080204" pitchFamily="49" charset="-128"/>
                <a:ea typeface="ＭＳ ゴシック" panose="020B0609070205080204" pitchFamily="49" charset="-128"/>
              </a:defRPr>
            </a:pPr>
            <a:endParaRPr lang="ja-JP"/>
          </a:p>
        </c:txPr>
      </c:legendEntry>
      <c:layout>
        <c:manualLayout>
          <c:xMode val="edge"/>
          <c:yMode val="edge"/>
          <c:x val="0.28606017948723778"/>
          <c:y val="0.1717579884380912"/>
          <c:w val="0.55760320938218999"/>
          <c:h val="0.16019347969850417"/>
        </c:manualLayout>
      </c:layout>
      <c:overlay val="0"/>
      <c:spPr>
        <a:solidFill>
          <a:schemeClr val="bg1"/>
        </a:solidFill>
        <a:ln>
          <a:solidFill>
            <a:schemeClr val="tx1"/>
          </a:solidFill>
        </a:ln>
      </c:spPr>
      <c:txPr>
        <a:bodyPr/>
        <a:lstStyle/>
        <a:p>
          <a:pPr>
            <a:defRPr sz="10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noFill/>
    <a:ln>
      <a:solidFill>
        <a:schemeClr val="tx1"/>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79435824276723"/>
          <c:y val="0.10349102703868544"/>
          <c:w val="0.80615382120731294"/>
          <c:h val="0.77621360242782744"/>
        </c:manualLayout>
      </c:layout>
      <c:lineChart>
        <c:grouping val="standard"/>
        <c:varyColors val="0"/>
        <c:ser>
          <c:idx val="0"/>
          <c:order val="0"/>
          <c:tx>
            <c:strRef>
              <c:f>'【一覧】養護者虐待、施設虐待、使用者'!$B$31</c:f>
              <c:strCache>
                <c:ptCount val="1"/>
                <c:pt idx="0">
                  <c:v>相談・通報件数（件）</c:v>
                </c:pt>
              </c:strCache>
            </c:strRef>
          </c:tx>
          <c:spPr>
            <a:ln>
              <a:solidFill>
                <a:schemeClr val="accent1"/>
              </a:solidFill>
              <a:prstDash val="solid"/>
            </a:ln>
          </c:spPr>
          <c:marker>
            <c:symbol val="square"/>
            <c:size val="5"/>
          </c:marker>
          <c:dPt>
            <c:idx val="1"/>
            <c:bubble3D val="0"/>
            <c:spPr>
              <a:ln>
                <a:solidFill>
                  <a:schemeClr val="accent1"/>
                </a:solidFill>
                <a:prstDash val="sysDot"/>
              </a:ln>
            </c:spPr>
            <c:extLst>
              <c:ext xmlns:c16="http://schemas.microsoft.com/office/drawing/2014/chart" uri="{C3380CC4-5D6E-409C-BE32-E72D297353CC}">
                <c16:uniqueId val="{00000001-B170-4A27-8E8C-F240CACBE13B}"/>
              </c:ext>
            </c:extLst>
          </c:dPt>
          <c:dLbls>
            <c:spPr>
              <a:ln>
                <a:noFill/>
              </a:ln>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'【一覧】養護者虐待、施設虐待、使用者'!$C$30:$F$30</c:f>
              <c:strCache>
                <c:ptCount val="4"/>
                <c:pt idx="0">
                  <c:v>平成24年度</c:v>
                </c:pt>
                <c:pt idx="1">
                  <c:v>平成25年度</c:v>
                </c:pt>
                <c:pt idx="2">
                  <c:v>平成26年度</c:v>
                </c:pt>
                <c:pt idx="3">
                  <c:v>平成27年度</c:v>
                </c:pt>
              </c:strCache>
            </c:strRef>
          </c:cat>
          <c:val>
            <c:numRef>
              <c:f>'【一覧】養護者虐待、施設虐待、使用者'!$C$31:$F$31</c:f>
              <c:numCache>
                <c:formatCode>#,##0</c:formatCode>
                <c:ptCount val="4"/>
                <c:pt idx="0">
                  <c:v>939</c:v>
                </c:pt>
                <c:pt idx="1">
                  <c:v>1860</c:v>
                </c:pt>
                <c:pt idx="2">
                  <c:v>1746</c:v>
                </c:pt>
                <c:pt idx="3">
                  <c:v>2160</c:v>
                </c:pt>
              </c:numCache>
            </c:numRef>
          </c:val>
          <c:smooth val="0"/>
          <c:extLst>
            <c:ext xmlns:c16="http://schemas.microsoft.com/office/drawing/2014/chart" uri="{C3380CC4-5D6E-409C-BE32-E72D297353CC}">
              <c16:uniqueId val="{00000002-B170-4A27-8E8C-F240CACBE13B}"/>
            </c:ext>
          </c:extLst>
        </c:ser>
        <c:ser>
          <c:idx val="1"/>
          <c:order val="1"/>
          <c:tx>
            <c:strRef>
              <c:f>'【一覧】養護者虐待、施設虐待、使用者'!$B$32</c:f>
              <c:strCache>
                <c:ptCount val="1"/>
                <c:pt idx="0">
                  <c:v>認定件数（件）</c:v>
                </c:pt>
              </c:strCache>
            </c:strRef>
          </c:tx>
          <c:spPr>
            <a:ln>
              <a:solidFill>
                <a:srgbClr val="FF0000"/>
              </a:solidFill>
              <a:prstDash val="solid"/>
            </a:ln>
          </c:spPr>
          <c:marker>
            <c:symbol val="square"/>
            <c:size val="5"/>
          </c:marker>
          <c:dPt>
            <c:idx val="1"/>
            <c:bubble3D val="0"/>
            <c:spPr>
              <a:ln>
                <a:solidFill>
                  <a:srgbClr val="FF0000"/>
                </a:solidFill>
                <a:prstDash val="sysDot"/>
              </a:ln>
            </c:spPr>
            <c:extLst>
              <c:ext xmlns:c16="http://schemas.microsoft.com/office/drawing/2014/chart" uri="{C3380CC4-5D6E-409C-BE32-E72D297353CC}">
                <c16:uniqueId val="{00000004-B170-4A27-8E8C-F240CACBE13B}"/>
              </c:ext>
            </c:extLst>
          </c:dPt>
          <c:dLbls>
            <c:dLbl>
              <c:idx val="0"/>
              <c:layout>
                <c:manualLayout>
                  <c:x val="-6.5472222222222223E-2"/>
                  <c:y val="1.436351706036745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170-4A27-8E8C-F240CACBE13B}"/>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'【一覧】養護者虐待、施設虐待、使用者'!$C$30:$F$30</c:f>
              <c:strCache>
                <c:ptCount val="4"/>
                <c:pt idx="0">
                  <c:v>平成24年度</c:v>
                </c:pt>
                <c:pt idx="1">
                  <c:v>平成25年度</c:v>
                </c:pt>
                <c:pt idx="2">
                  <c:v>平成26年度</c:v>
                </c:pt>
                <c:pt idx="3">
                  <c:v>平成27年度</c:v>
                </c:pt>
              </c:strCache>
            </c:strRef>
          </c:cat>
          <c:val>
            <c:numRef>
              <c:f>'【一覧】養護者虐待、施設虐待、使用者'!$C$32:$F$32</c:f>
              <c:numCache>
                <c:formatCode>#,##0</c:formatCode>
                <c:ptCount val="4"/>
                <c:pt idx="0">
                  <c:v>80</c:v>
                </c:pt>
                <c:pt idx="1">
                  <c:v>263</c:v>
                </c:pt>
                <c:pt idx="2">
                  <c:v>311</c:v>
                </c:pt>
                <c:pt idx="3">
                  <c:v>339</c:v>
                </c:pt>
              </c:numCache>
            </c:numRef>
          </c:val>
          <c:smooth val="0"/>
          <c:extLst>
            <c:ext xmlns:c16="http://schemas.microsoft.com/office/drawing/2014/chart" uri="{C3380CC4-5D6E-409C-BE32-E72D297353CC}">
              <c16:uniqueId val="{00000006-B170-4A27-8E8C-F240CACBE13B}"/>
            </c:ext>
          </c:extLst>
        </c:ser>
        <c:ser>
          <c:idx val="2"/>
          <c:order val="2"/>
          <c:tx>
            <c:strRef>
              <c:f>'【一覧】養護者虐待、施設虐待、使用者'!$B$33</c:f>
              <c:strCache>
                <c:ptCount val="1"/>
                <c:pt idx="0">
                  <c:v>被虐待者数（人）</c:v>
                </c:pt>
              </c:strCache>
            </c:strRef>
          </c:tx>
          <c:spPr>
            <a:ln>
              <a:solidFill>
                <a:srgbClr val="92D050"/>
              </a:solidFill>
              <a:prstDash val="solid"/>
            </a:ln>
          </c:spPr>
          <c:marker>
            <c:symbol val="square"/>
            <c:size val="5"/>
          </c:marker>
          <c:dPt>
            <c:idx val="1"/>
            <c:bubble3D val="0"/>
            <c:spPr>
              <a:ln>
                <a:solidFill>
                  <a:srgbClr val="92D050"/>
                </a:solidFill>
                <a:prstDash val="sysDot"/>
              </a:ln>
            </c:spPr>
            <c:extLst>
              <c:ext xmlns:c16="http://schemas.microsoft.com/office/drawing/2014/chart" uri="{C3380CC4-5D6E-409C-BE32-E72D297353CC}">
                <c16:uniqueId val="{00000008-B170-4A27-8E8C-F240CACBE13B}"/>
              </c:ext>
            </c:extLst>
          </c:dPt>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'【一覧】養護者虐待、施設虐待、使用者'!$C$30:$F$30</c:f>
              <c:strCache>
                <c:ptCount val="4"/>
                <c:pt idx="0">
                  <c:v>平成24年度</c:v>
                </c:pt>
                <c:pt idx="1">
                  <c:v>平成25年度</c:v>
                </c:pt>
                <c:pt idx="2">
                  <c:v>平成26年度</c:v>
                </c:pt>
                <c:pt idx="3">
                  <c:v>平成27年度</c:v>
                </c:pt>
              </c:strCache>
            </c:strRef>
          </c:cat>
          <c:val>
            <c:numRef>
              <c:f>'【一覧】養護者虐待、施設虐待、使用者'!$C$33:$F$33</c:f>
              <c:numCache>
                <c:formatCode>#,##0</c:formatCode>
                <c:ptCount val="4"/>
                <c:pt idx="0">
                  <c:v>176</c:v>
                </c:pt>
                <c:pt idx="1">
                  <c:v>455</c:v>
                </c:pt>
                <c:pt idx="2">
                  <c:v>525</c:v>
                </c:pt>
                <c:pt idx="3">
                  <c:v>569</c:v>
                </c:pt>
              </c:numCache>
            </c:numRef>
          </c:val>
          <c:smooth val="0"/>
          <c:extLst>
            <c:ext xmlns:c16="http://schemas.microsoft.com/office/drawing/2014/chart" uri="{C3380CC4-5D6E-409C-BE32-E72D297353CC}">
              <c16:uniqueId val="{00000009-B170-4A27-8E8C-F240CACBE13B}"/>
            </c:ext>
          </c:extLst>
        </c:ser>
        <c:dLbls>
          <c:showLegendKey val="0"/>
          <c:showVal val="1"/>
          <c:showCatName val="0"/>
          <c:showSerName val="0"/>
          <c:showPercent val="0"/>
          <c:showBubbleSize val="0"/>
        </c:dLbls>
        <c:marker val="1"/>
        <c:smooth val="0"/>
        <c:axId val="219395584"/>
        <c:axId val="219397120"/>
      </c:lineChart>
      <c:catAx>
        <c:axId val="219395584"/>
        <c:scaling>
          <c:orientation val="minMax"/>
        </c:scaling>
        <c:delete val="0"/>
        <c:axPos val="b"/>
        <c:numFmt formatCode="General" sourceLinked="0"/>
        <c:majorTickMark val="none"/>
        <c:minorTickMark val="none"/>
        <c:tickLblPos val="nextTo"/>
        <c:txPr>
          <a:bodyPr/>
          <a:lstStyle/>
          <a:p>
            <a:pPr>
              <a:defRPr sz="900"/>
            </a:pPr>
            <a:endParaRPr lang="ja-JP"/>
          </a:p>
        </c:txPr>
        <c:crossAx val="219397120"/>
        <c:crosses val="autoZero"/>
        <c:auto val="1"/>
        <c:lblAlgn val="ctr"/>
        <c:lblOffset val="100"/>
        <c:noMultiLvlLbl val="0"/>
      </c:catAx>
      <c:valAx>
        <c:axId val="219397120"/>
        <c:scaling>
          <c:orientation val="minMax"/>
          <c:max val="5000"/>
        </c:scaling>
        <c:delete val="0"/>
        <c:axPos val="l"/>
        <c:majorGridlines/>
        <c:numFmt formatCode="#,##0" sourceLinked="1"/>
        <c:majorTickMark val="none"/>
        <c:minorTickMark val="none"/>
        <c:tickLblPos val="nextTo"/>
        <c:crossAx val="219395584"/>
        <c:crosses val="autoZero"/>
        <c:crossBetween val="between"/>
        <c:majorUnit val="1000"/>
      </c:valAx>
    </c:plotArea>
    <c:legend>
      <c:legendPos val="b"/>
      <c:legendEntry>
        <c:idx val="0"/>
        <c:txPr>
          <a:bodyPr/>
          <a:lstStyle/>
          <a:p>
            <a:pPr>
              <a:defRPr sz="1000">
                <a:latin typeface="ＭＳ ゴシック" panose="020B0609070205080204" pitchFamily="49" charset="-128"/>
                <a:ea typeface="ＭＳ ゴシック" panose="020B0609070205080204" pitchFamily="49" charset="-128"/>
              </a:defRPr>
            </a:pPr>
            <a:endParaRPr lang="ja-JP"/>
          </a:p>
        </c:txPr>
      </c:legendEntry>
      <c:legendEntry>
        <c:idx val="1"/>
        <c:txPr>
          <a:bodyPr/>
          <a:lstStyle/>
          <a:p>
            <a:pPr>
              <a:defRPr sz="1000">
                <a:latin typeface="ＭＳ ゴシック" panose="020B0609070205080204" pitchFamily="49" charset="-128"/>
                <a:ea typeface="ＭＳ ゴシック" panose="020B0609070205080204" pitchFamily="49" charset="-128"/>
              </a:defRPr>
            </a:pPr>
            <a:endParaRPr lang="ja-JP"/>
          </a:p>
        </c:txPr>
      </c:legendEntry>
      <c:legendEntry>
        <c:idx val="2"/>
        <c:txPr>
          <a:bodyPr/>
          <a:lstStyle/>
          <a:p>
            <a:pPr>
              <a:defRPr sz="1000">
                <a:latin typeface="ＭＳ ゴシック" panose="020B0609070205080204" pitchFamily="49" charset="-128"/>
                <a:ea typeface="ＭＳ ゴシック" panose="020B0609070205080204" pitchFamily="49" charset="-128"/>
              </a:defRPr>
            </a:pPr>
            <a:endParaRPr lang="ja-JP"/>
          </a:p>
        </c:txPr>
      </c:legendEntry>
      <c:layout>
        <c:manualLayout>
          <c:xMode val="edge"/>
          <c:yMode val="edge"/>
          <c:x val="0.27827998123085207"/>
          <c:y val="0.16885157880709878"/>
          <c:w val="0.58631156177485344"/>
          <c:h val="0.16029084418448233"/>
        </c:manualLayout>
      </c:layout>
      <c:overlay val="0"/>
      <c:spPr>
        <a:solidFill>
          <a:schemeClr val="bg1"/>
        </a:solidFill>
        <a:ln>
          <a:solidFill>
            <a:schemeClr val="tx1"/>
          </a:solidFill>
        </a:ln>
      </c:spPr>
      <c:txPr>
        <a:bodyPr/>
        <a:lstStyle/>
        <a:p>
          <a:pPr>
            <a:defRPr sz="10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noFill/>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43690123648515"/>
          <c:y val="0.1062532245275639"/>
          <c:w val="0.79333287369001659"/>
          <c:h val="0.7737824831640312"/>
        </c:manualLayout>
      </c:layout>
      <c:lineChart>
        <c:grouping val="standard"/>
        <c:varyColors val="0"/>
        <c:ser>
          <c:idx val="0"/>
          <c:order val="0"/>
          <c:tx>
            <c:strRef>
              <c:f>'【一覧】養護者虐待、施設虐待、使用者'!$B$3</c:f>
              <c:strCache>
                <c:ptCount val="1"/>
                <c:pt idx="0">
                  <c:v>相談・通報件数（件）</c:v>
                </c:pt>
              </c:strCache>
            </c:strRef>
          </c:tx>
          <c:spPr>
            <a:ln>
              <a:solidFill>
                <a:schemeClr val="accent1"/>
              </a:solidFill>
              <a:prstDash val="solid"/>
            </a:ln>
          </c:spPr>
          <c:marker>
            <c:symbol val="square"/>
            <c:size val="5"/>
          </c:marker>
          <c:dPt>
            <c:idx val="1"/>
            <c:bubble3D val="0"/>
            <c:spPr>
              <a:ln>
                <a:solidFill>
                  <a:schemeClr val="accent1"/>
                </a:solidFill>
                <a:prstDash val="sysDot"/>
              </a:ln>
            </c:spPr>
            <c:extLst>
              <c:ext xmlns:c16="http://schemas.microsoft.com/office/drawing/2014/chart" uri="{C3380CC4-5D6E-409C-BE32-E72D297353CC}">
                <c16:uniqueId val="{00000001-8E21-4C44-9931-A9D0FFA2B3BD}"/>
              </c:ext>
            </c:extLst>
          </c:dPt>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'【一覧】養護者虐待、施設虐待、使用者'!$C$2:$F$2</c:f>
              <c:strCache>
                <c:ptCount val="4"/>
                <c:pt idx="0">
                  <c:v>平成24年度</c:v>
                </c:pt>
                <c:pt idx="1">
                  <c:v>平成25年度</c:v>
                </c:pt>
                <c:pt idx="2">
                  <c:v>平成26年度</c:v>
                </c:pt>
                <c:pt idx="3">
                  <c:v>平成27年度</c:v>
                </c:pt>
              </c:strCache>
            </c:strRef>
          </c:cat>
          <c:val>
            <c:numRef>
              <c:f>'【一覧】養護者虐待、施設虐待、使用者'!$C$3:$F$3</c:f>
              <c:numCache>
                <c:formatCode>#,##0</c:formatCode>
                <c:ptCount val="4"/>
                <c:pt idx="0">
                  <c:v>3260</c:v>
                </c:pt>
                <c:pt idx="1">
                  <c:v>4635</c:v>
                </c:pt>
                <c:pt idx="2">
                  <c:v>4458</c:v>
                </c:pt>
                <c:pt idx="3">
                  <c:v>4450</c:v>
                </c:pt>
              </c:numCache>
            </c:numRef>
          </c:val>
          <c:smooth val="0"/>
          <c:extLst>
            <c:ext xmlns:c16="http://schemas.microsoft.com/office/drawing/2014/chart" uri="{C3380CC4-5D6E-409C-BE32-E72D297353CC}">
              <c16:uniqueId val="{00000002-8E21-4C44-9931-A9D0FFA2B3BD}"/>
            </c:ext>
          </c:extLst>
        </c:ser>
        <c:ser>
          <c:idx val="1"/>
          <c:order val="1"/>
          <c:tx>
            <c:strRef>
              <c:f>'【一覧】養護者虐待、施設虐待、使用者'!$B$4</c:f>
              <c:strCache>
                <c:ptCount val="1"/>
                <c:pt idx="0">
                  <c:v>認定件数（件）</c:v>
                </c:pt>
              </c:strCache>
            </c:strRef>
          </c:tx>
          <c:spPr>
            <a:ln>
              <a:solidFill>
                <a:srgbClr val="FF0000"/>
              </a:solidFill>
              <a:prstDash val="solid"/>
            </a:ln>
          </c:spPr>
          <c:marker>
            <c:symbol val="square"/>
            <c:size val="5"/>
          </c:marker>
          <c:dPt>
            <c:idx val="1"/>
            <c:bubble3D val="0"/>
            <c:spPr>
              <a:ln>
                <a:solidFill>
                  <a:srgbClr val="FF0000"/>
                </a:solidFill>
                <a:prstDash val="sysDot"/>
              </a:ln>
            </c:spPr>
            <c:extLst>
              <c:ext xmlns:c16="http://schemas.microsoft.com/office/drawing/2014/chart" uri="{C3380CC4-5D6E-409C-BE32-E72D297353CC}">
                <c16:uniqueId val="{00000004-8E21-4C44-9931-A9D0FFA2B3BD}"/>
              </c:ext>
            </c:extLst>
          </c:dPt>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'【一覧】養護者虐待、施設虐待、使用者'!$C$2:$F$2</c:f>
              <c:strCache>
                <c:ptCount val="4"/>
                <c:pt idx="0">
                  <c:v>平成24年度</c:v>
                </c:pt>
                <c:pt idx="1">
                  <c:v>平成25年度</c:v>
                </c:pt>
                <c:pt idx="2">
                  <c:v>平成26年度</c:v>
                </c:pt>
                <c:pt idx="3">
                  <c:v>平成27年度</c:v>
                </c:pt>
              </c:strCache>
            </c:strRef>
          </c:cat>
          <c:val>
            <c:numRef>
              <c:f>'【一覧】養護者虐待、施設虐待、使用者'!$C$4:$F$4</c:f>
              <c:numCache>
                <c:formatCode>#,##0</c:formatCode>
                <c:ptCount val="4"/>
                <c:pt idx="0">
                  <c:v>1311</c:v>
                </c:pt>
                <c:pt idx="1">
                  <c:v>1764</c:v>
                </c:pt>
                <c:pt idx="2">
                  <c:v>1666</c:v>
                </c:pt>
                <c:pt idx="3">
                  <c:v>1593</c:v>
                </c:pt>
              </c:numCache>
            </c:numRef>
          </c:val>
          <c:smooth val="0"/>
          <c:extLst>
            <c:ext xmlns:c16="http://schemas.microsoft.com/office/drawing/2014/chart" uri="{C3380CC4-5D6E-409C-BE32-E72D297353CC}">
              <c16:uniqueId val="{00000005-8E21-4C44-9931-A9D0FFA2B3BD}"/>
            </c:ext>
          </c:extLst>
        </c:ser>
        <c:ser>
          <c:idx val="2"/>
          <c:order val="2"/>
          <c:tx>
            <c:strRef>
              <c:f>'【一覧】養護者虐待、施設虐待、使用者'!$B$5</c:f>
              <c:strCache>
                <c:ptCount val="1"/>
                <c:pt idx="0">
                  <c:v>被虐待者数（人）</c:v>
                </c:pt>
              </c:strCache>
            </c:strRef>
          </c:tx>
          <c:spPr>
            <a:ln>
              <a:solidFill>
                <a:srgbClr val="92D050"/>
              </a:solidFill>
              <a:prstDash val="solid"/>
            </a:ln>
          </c:spPr>
          <c:marker>
            <c:symbol val="square"/>
            <c:size val="5"/>
          </c:marker>
          <c:dPt>
            <c:idx val="1"/>
            <c:bubble3D val="0"/>
            <c:spPr>
              <a:ln>
                <a:solidFill>
                  <a:srgbClr val="92D050"/>
                </a:solidFill>
                <a:prstDash val="sysDot"/>
              </a:ln>
            </c:spPr>
            <c:extLst>
              <c:ext xmlns:c16="http://schemas.microsoft.com/office/drawing/2014/chart" uri="{C3380CC4-5D6E-409C-BE32-E72D297353CC}">
                <c16:uniqueId val="{00000007-8E21-4C44-9931-A9D0FFA2B3BD}"/>
              </c:ext>
            </c:extLst>
          </c:dPt>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'【一覧】養護者虐待、施設虐待、使用者'!$C$2:$F$2</c:f>
              <c:strCache>
                <c:ptCount val="4"/>
                <c:pt idx="0">
                  <c:v>平成24年度</c:v>
                </c:pt>
                <c:pt idx="1">
                  <c:v>平成25年度</c:v>
                </c:pt>
                <c:pt idx="2">
                  <c:v>平成26年度</c:v>
                </c:pt>
                <c:pt idx="3">
                  <c:v>平成27年度</c:v>
                </c:pt>
              </c:strCache>
            </c:strRef>
          </c:cat>
          <c:val>
            <c:numRef>
              <c:f>'【一覧】養護者虐待、施設虐待、使用者'!$C$5:$F$5</c:f>
              <c:numCache>
                <c:formatCode>#,##0</c:formatCode>
                <c:ptCount val="4"/>
                <c:pt idx="0">
                  <c:v>1329</c:v>
                </c:pt>
                <c:pt idx="1">
                  <c:v>1811</c:v>
                </c:pt>
                <c:pt idx="2">
                  <c:v>1695</c:v>
                </c:pt>
                <c:pt idx="3">
                  <c:v>1615</c:v>
                </c:pt>
              </c:numCache>
            </c:numRef>
          </c:val>
          <c:smooth val="0"/>
          <c:extLst>
            <c:ext xmlns:c16="http://schemas.microsoft.com/office/drawing/2014/chart" uri="{C3380CC4-5D6E-409C-BE32-E72D297353CC}">
              <c16:uniqueId val="{00000008-8E21-4C44-9931-A9D0FFA2B3BD}"/>
            </c:ext>
          </c:extLst>
        </c:ser>
        <c:dLbls>
          <c:showLegendKey val="0"/>
          <c:showVal val="0"/>
          <c:showCatName val="0"/>
          <c:showSerName val="0"/>
          <c:showPercent val="0"/>
          <c:showBubbleSize val="0"/>
        </c:dLbls>
        <c:marker val="1"/>
        <c:smooth val="0"/>
        <c:axId val="219717632"/>
        <c:axId val="219719168"/>
      </c:lineChart>
      <c:catAx>
        <c:axId val="219717632"/>
        <c:scaling>
          <c:orientation val="minMax"/>
        </c:scaling>
        <c:delete val="0"/>
        <c:axPos val="b"/>
        <c:numFmt formatCode="General" sourceLinked="0"/>
        <c:majorTickMark val="none"/>
        <c:minorTickMark val="none"/>
        <c:tickLblPos val="nextTo"/>
        <c:txPr>
          <a:bodyPr/>
          <a:lstStyle/>
          <a:p>
            <a:pPr>
              <a:defRPr sz="900"/>
            </a:pPr>
            <a:endParaRPr lang="ja-JP"/>
          </a:p>
        </c:txPr>
        <c:crossAx val="219719168"/>
        <c:crosses val="autoZero"/>
        <c:auto val="1"/>
        <c:lblAlgn val="ctr"/>
        <c:lblOffset val="100"/>
        <c:noMultiLvlLbl val="0"/>
      </c:catAx>
      <c:valAx>
        <c:axId val="219719168"/>
        <c:scaling>
          <c:orientation val="minMax"/>
          <c:max val="10000"/>
        </c:scaling>
        <c:delete val="0"/>
        <c:axPos val="l"/>
        <c:majorGridlines/>
        <c:numFmt formatCode="#,##0" sourceLinked="1"/>
        <c:majorTickMark val="none"/>
        <c:minorTickMark val="none"/>
        <c:tickLblPos val="nextTo"/>
        <c:crossAx val="219717632"/>
        <c:crosses val="autoZero"/>
        <c:crossBetween val="between"/>
        <c:majorUnit val="2000"/>
      </c:valAx>
    </c:plotArea>
    <c:legend>
      <c:legendPos val="b"/>
      <c:legendEntry>
        <c:idx val="0"/>
        <c:txPr>
          <a:bodyPr/>
          <a:lstStyle/>
          <a:p>
            <a:pPr>
              <a:defRPr sz="1000">
                <a:latin typeface="ＭＳ ゴシック" panose="020B0609070205080204" pitchFamily="49" charset="-128"/>
                <a:ea typeface="ＭＳ ゴシック" panose="020B0609070205080204" pitchFamily="49" charset="-128"/>
              </a:defRPr>
            </a:pPr>
            <a:endParaRPr lang="ja-JP"/>
          </a:p>
        </c:txPr>
      </c:legendEntry>
      <c:legendEntry>
        <c:idx val="1"/>
        <c:txPr>
          <a:bodyPr/>
          <a:lstStyle/>
          <a:p>
            <a:pPr>
              <a:defRPr sz="1000">
                <a:latin typeface="ＭＳ ゴシック" panose="020B0609070205080204" pitchFamily="49" charset="-128"/>
                <a:ea typeface="ＭＳ ゴシック" panose="020B0609070205080204" pitchFamily="49" charset="-128"/>
              </a:defRPr>
            </a:pPr>
            <a:endParaRPr lang="ja-JP"/>
          </a:p>
        </c:txPr>
      </c:legendEntry>
      <c:legendEntry>
        <c:idx val="2"/>
        <c:txPr>
          <a:bodyPr/>
          <a:lstStyle/>
          <a:p>
            <a:pPr>
              <a:defRPr sz="1000">
                <a:latin typeface="ＭＳ ゴシック" panose="020B0609070205080204" pitchFamily="49" charset="-128"/>
                <a:ea typeface="ＭＳ ゴシック" panose="020B0609070205080204" pitchFamily="49" charset="-128"/>
              </a:defRPr>
            </a:pPr>
            <a:endParaRPr lang="ja-JP"/>
          </a:p>
        </c:txPr>
      </c:legendEntry>
      <c:layout>
        <c:manualLayout>
          <c:xMode val="edge"/>
          <c:yMode val="edge"/>
          <c:x val="0.29160117865041579"/>
          <c:y val="0.17105173479702215"/>
          <c:w val="0.56196482791489721"/>
          <c:h val="0.16152910320272931"/>
        </c:manualLayout>
      </c:layout>
      <c:overlay val="0"/>
      <c:spPr>
        <a:solidFill>
          <a:schemeClr val="bg1"/>
        </a:solidFill>
        <a:ln>
          <a:solidFill>
            <a:schemeClr val="tx1"/>
          </a:solidFill>
        </a:ln>
      </c:spPr>
      <c:txPr>
        <a:bodyPr/>
        <a:lstStyle/>
        <a:p>
          <a:pPr>
            <a:defRPr sz="10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noFill/>
    <a:ln>
      <a:solidFill>
        <a:schemeClr val="tx1"/>
      </a:solid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drawing1.xml><?xml version="1.0" encoding="utf-8"?>
<c:userShapes xmlns:c="http://schemas.openxmlformats.org/drawingml/2006/chart">
  <cdr:relSizeAnchor xmlns:cdr="http://schemas.openxmlformats.org/drawingml/2006/chartDrawing">
    <cdr:from>
      <cdr:x>0.905</cdr:x>
      <cdr:y>0.04646</cdr:y>
    </cdr:from>
    <cdr:to>
      <cdr:x>0.97119</cdr:x>
      <cdr:y>0.08054</cdr:y>
    </cdr:to>
    <cdr:sp macro="" textlink="">
      <cdr:nvSpPr>
        <cdr:cNvPr id="4" name="テキスト ボックス 1"/>
        <cdr:cNvSpPr txBox="1"/>
      </cdr:nvSpPr>
      <cdr:spPr>
        <a:xfrm xmlns:a="http://schemas.openxmlformats.org/drawingml/2006/main">
          <a:off x="9615755" y="290082"/>
          <a:ext cx="703244" cy="212785"/>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lIns="99569" tIns="49785" rIns="99569" bIns="49785"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altLang="ja-JP"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兆円</a:t>
          </a:r>
          <a:endParaRPr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0.15999</cdr:x>
      <cdr:y>0.03717</cdr:y>
    </cdr:from>
    <cdr:to>
      <cdr:x>1</cdr:x>
      <cdr:y>0.081</cdr:y>
    </cdr:to>
    <cdr:sp macro="" textlink="">
      <cdr:nvSpPr>
        <cdr:cNvPr id="2" name="テキスト ボックス 1"/>
        <cdr:cNvSpPr txBox="1"/>
      </cdr:nvSpPr>
      <cdr:spPr>
        <a:xfrm xmlns:a="http://schemas.openxmlformats.org/drawingml/2006/main">
          <a:off x="492793" y="200176"/>
          <a:ext cx="2587426" cy="23599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en-US" altLang="ja-JP" sz="900" dirty="0" smtClean="0"/>
            <a:t>※</a:t>
          </a:r>
          <a:r>
            <a:rPr kumimoji="1" lang="ja-JP" altLang="en-US" sz="900" dirty="0" smtClean="0"/>
            <a:t>認定件数、被虐待者数は、労働基準局調べ</a:t>
          </a:r>
          <a:endParaRPr kumimoji="1" lang="ja-JP" altLang="en-US" sz="900" dirty="0"/>
        </a:p>
      </cdr:txBody>
    </cdr:sp>
  </cdr:relSizeAnchor>
  <cdr:relSizeAnchor xmlns:cdr="http://schemas.openxmlformats.org/drawingml/2006/chartDrawing">
    <cdr:from>
      <cdr:x>0.03</cdr:x>
      <cdr:y>0.93713</cdr:y>
    </cdr:from>
    <cdr:to>
      <cdr:x>0.96217</cdr:x>
      <cdr:y>1</cdr:y>
    </cdr:to>
    <cdr:sp macro="" textlink="">
      <cdr:nvSpPr>
        <cdr:cNvPr id="3" name="テキスト ボックス 15"/>
        <cdr:cNvSpPr txBox="1"/>
      </cdr:nvSpPr>
      <cdr:spPr>
        <a:xfrm xmlns:a="http://schemas.openxmlformats.org/drawingml/2006/main">
          <a:off x="92396" y="5046212"/>
          <a:ext cx="2871298" cy="33853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en-US" altLang="ja-JP" sz="800" dirty="0" smtClean="0"/>
            <a:t>※</a:t>
          </a:r>
          <a:r>
            <a:rPr kumimoji="1" lang="ja-JP" altLang="en-US" sz="800" dirty="0"/>
            <a:t>平成</a:t>
          </a:r>
          <a:r>
            <a:rPr kumimoji="1" lang="en-US" altLang="ja-JP" sz="800" dirty="0"/>
            <a:t>27</a:t>
          </a:r>
          <a:r>
            <a:rPr kumimoji="1" lang="ja-JP" altLang="en-US" sz="800" dirty="0"/>
            <a:t>年度の増加は、件数の計上方法を変更したことが主な要因</a:t>
          </a:r>
        </a:p>
      </cdr:txBody>
    </cdr:sp>
  </cdr:relSizeAnchor>
  <cdr:relSizeAnchor xmlns:cdr="http://schemas.openxmlformats.org/drawingml/2006/chartDrawing">
    <cdr:from>
      <cdr:x>0.1183</cdr:x>
      <cdr:y>0.91285</cdr:y>
    </cdr:from>
    <cdr:to>
      <cdr:x>0.4145</cdr:x>
      <cdr:y>0.95102</cdr:y>
    </cdr:to>
    <cdr:sp macro="" textlink="">
      <cdr:nvSpPr>
        <cdr:cNvPr id="4" name="テキスト ボックス 1"/>
        <cdr:cNvSpPr txBox="1"/>
      </cdr:nvSpPr>
      <cdr:spPr>
        <a:xfrm xmlns:a="http://schemas.openxmlformats.org/drawingml/2006/main">
          <a:off x="364390" y="4915470"/>
          <a:ext cx="912361" cy="205536"/>
        </a:xfrm>
        <a:prstGeom xmlns:a="http://schemas.openxmlformats.org/drawingml/2006/main" prst="rect">
          <a:avLst/>
        </a:prstGeom>
      </cdr:spPr>
      <cdr:txBody>
        <a:bodyPr xmlns:a="http://schemas.openxmlformats.org/drawingml/2006/main" wrap="square" rtlCol="0" anchor="t"/>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ja-JP" altLang="en-US" sz="700" dirty="0"/>
            <a:t>（下半期のみ）</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32" tIns="45716" rIns="91432" bIns="45716"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349" y="0"/>
            <a:ext cx="2950263" cy="496888"/>
          </a:xfrm>
          <a:prstGeom prst="rect">
            <a:avLst/>
          </a:prstGeom>
        </p:spPr>
        <p:txBody>
          <a:bodyPr vert="horz" lIns="91432" tIns="45716" rIns="91432" bIns="45716" rtlCol="0"/>
          <a:lstStyle>
            <a:lvl1pPr algn="r">
              <a:defRPr sz="1200"/>
            </a:lvl1pPr>
          </a:lstStyle>
          <a:p>
            <a:fld id="{C84DDC26-932E-4441-AAE8-0381B097C1FB}" type="datetimeFigureOut">
              <a:rPr kumimoji="1" lang="ja-JP" altLang="en-US" smtClean="0"/>
              <a:t>2018/7/5</a:t>
            </a:fld>
            <a:endParaRPr kumimoji="1" lang="ja-JP" altLang="en-US" dirty="0"/>
          </a:p>
        </p:txBody>
      </p:sp>
      <p:sp>
        <p:nvSpPr>
          <p:cNvPr id="4" name="フッター プレースホルダー 3"/>
          <p:cNvSpPr>
            <a:spLocks noGrp="1"/>
          </p:cNvSpPr>
          <p:nvPr>
            <p:ph type="ftr" sz="quarter" idx="2"/>
          </p:nvPr>
        </p:nvSpPr>
        <p:spPr>
          <a:xfrm>
            <a:off x="1" y="9440864"/>
            <a:ext cx="2950263" cy="496887"/>
          </a:xfrm>
          <a:prstGeom prst="rect">
            <a:avLst/>
          </a:prstGeom>
        </p:spPr>
        <p:txBody>
          <a:bodyPr vert="horz" lIns="91432" tIns="45716" rIns="91432" bIns="45716"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349" y="9440864"/>
            <a:ext cx="2950263" cy="496887"/>
          </a:xfrm>
          <a:prstGeom prst="rect">
            <a:avLst/>
          </a:prstGeom>
        </p:spPr>
        <p:txBody>
          <a:bodyPr vert="horz" lIns="91432" tIns="45716" rIns="91432" bIns="45716" rtlCol="0" anchor="b"/>
          <a:lstStyle>
            <a:lvl1pPr algn="r">
              <a:defRPr sz="1200"/>
            </a:lvl1pPr>
          </a:lstStyle>
          <a:p>
            <a:fld id="{3ED4BF3B-0B8A-491E-86C2-FE9C9305D7BD}" type="slidenum">
              <a:rPr kumimoji="1" lang="ja-JP" altLang="en-US" smtClean="0"/>
              <a:t>‹#›</a:t>
            </a:fld>
            <a:endParaRPr kumimoji="1" lang="ja-JP" altLang="en-US" dirty="0"/>
          </a:p>
        </p:txBody>
      </p:sp>
    </p:spTree>
    <p:extLst>
      <p:ext uri="{BB962C8B-B14F-4D97-AF65-F5344CB8AC3E}">
        <p14:creationId xmlns:p14="http://schemas.microsoft.com/office/powerpoint/2010/main" val="114639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5026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099" name="Rectangle 3"/>
          <p:cNvSpPr>
            <a:spLocks noGrp="1" noChangeArrowheads="1"/>
          </p:cNvSpPr>
          <p:nvPr>
            <p:ph type="dt" idx="1"/>
          </p:nvPr>
        </p:nvSpPr>
        <p:spPr bwMode="auto">
          <a:xfrm>
            <a:off x="3855349" y="0"/>
            <a:ext cx="295026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200">
                <a:ea typeface="ＭＳ Ｐゴシック" pitchFamily="50" charset="-128"/>
              </a:defRPr>
            </a:lvl1pPr>
          </a:lstStyle>
          <a:p>
            <a:pPr>
              <a:defRPr/>
            </a:pPr>
            <a:endParaRPr lang="en-US" altLang="ja-JP" dirty="0"/>
          </a:p>
        </p:txBody>
      </p:sp>
      <p:sp>
        <p:nvSpPr>
          <p:cNvPr id="122884"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199" y="4721226"/>
            <a:ext cx="5444806" cy="44719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1" y="9440864"/>
            <a:ext cx="295026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103" name="Rectangle 7"/>
          <p:cNvSpPr>
            <a:spLocks noGrp="1" noChangeArrowheads="1"/>
          </p:cNvSpPr>
          <p:nvPr>
            <p:ph type="sldNum" sz="quarter" idx="5"/>
          </p:nvPr>
        </p:nvSpPr>
        <p:spPr bwMode="auto">
          <a:xfrm>
            <a:off x="3855349" y="9440864"/>
            <a:ext cx="295026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a:defRPr sz="1200">
                <a:ea typeface="ＭＳ Ｐゴシック" pitchFamily="50" charset="-128"/>
              </a:defRPr>
            </a:lvl1pPr>
          </a:lstStyle>
          <a:p>
            <a:pPr>
              <a:defRPr/>
            </a:pPr>
            <a:fld id="{9037E017-C4CE-4A86-8903-C7A029BF502A}" type="slidenum">
              <a:rPr lang="en-US" altLang="ja-JP"/>
              <a:pPr>
                <a:defRPr/>
              </a:pPr>
              <a:t>‹#›</a:t>
            </a:fld>
            <a:endParaRPr lang="en-US" altLang="ja-JP" dirty="0"/>
          </a:p>
        </p:txBody>
      </p:sp>
    </p:spTree>
    <p:extLst>
      <p:ext uri="{BB962C8B-B14F-4D97-AF65-F5344CB8AC3E}">
        <p14:creationId xmlns:p14="http://schemas.microsoft.com/office/powerpoint/2010/main" val="1334107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14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29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44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58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733" algn="l" defTabSz="914293" rtl="0" eaLnBrk="1" latinLnBrk="0" hangingPunct="1">
      <a:defRPr kumimoji="1" sz="1200" kern="1200">
        <a:solidFill>
          <a:schemeClr val="tx1"/>
        </a:solidFill>
        <a:latin typeface="+mn-lt"/>
        <a:ea typeface="+mn-ea"/>
        <a:cs typeface="+mn-cs"/>
      </a:defRPr>
    </a:lvl6pPr>
    <a:lvl7pPr marL="2742879" algn="l" defTabSz="914293" rtl="0" eaLnBrk="1" latinLnBrk="0" hangingPunct="1">
      <a:defRPr kumimoji="1" sz="1200" kern="1200">
        <a:solidFill>
          <a:schemeClr val="tx1"/>
        </a:solidFill>
        <a:latin typeface="+mn-lt"/>
        <a:ea typeface="+mn-ea"/>
        <a:cs typeface="+mn-cs"/>
      </a:defRPr>
    </a:lvl7pPr>
    <a:lvl8pPr marL="3200026" algn="l" defTabSz="914293" rtl="0" eaLnBrk="1" latinLnBrk="0" hangingPunct="1">
      <a:defRPr kumimoji="1" sz="1200" kern="1200">
        <a:solidFill>
          <a:schemeClr val="tx1"/>
        </a:solidFill>
        <a:latin typeface="+mn-lt"/>
        <a:ea typeface="+mn-ea"/>
        <a:cs typeface="+mn-cs"/>
      </a:defRPr>
    </a:lvl8pPr>
    <a:lvl9pPr marL="3657173" algn="l" defTabSz="91429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a:xfrm>
            <a:off x="714375" y="746125"/>
            <a:ext cx="5380038" cy="3725863"/>
          </a:xfrm>
          <a:ln/>
        </p:spPr>
      </p:sp>
      <p:sp>
        <p:nvSpPr>
          <p:cNvPr id="123907"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123908" name="スライド番号プレースホルダ 3"/>
          <p:cNvSpPr>
            <a:spLocks noGrp="1"/>
          </p:cNvSpPr>
          <p:nvPr>
            <p:ph type="sldNum" sz="quarter" idx="5"/>
          </p:nvPr>
        </p:nvSpPr>
        <p:spPr>
          <a:noFill/>
        </p:spPr>
        <p:txBody>
          <a:bodyPr/>
          <a:lstStyle/>
          <a:p>
            <a:fld id="{7BE8C8E5-0883-46C5-B1D6-0E396E2FF8A7}" type="slidenum">
              <a:rPr lang="en-US" altLang="ja-JP" smtClean="0">
                <a:ea typeface="ＭＳ Ｐゴシック" charset="-128"/>
              </a:rPr>
              <a:pPr/>
              <a:t>1</a:t>
            </a:fld>
            <a:endParaRPr lang="en-US" altLang="ja-JP" dirty="0"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885" indent="-285725" eaLnBrk="0" hangingPunct="0">
              <a:spcBef>
                <a:spcPct val="30000"/>
              </a:spcBef>
              <a:defRPr kumimoji="1" sz="1200">
                <a:solidFill>
                  <a:schemeClr val="tx1"/>
                </a:solidFill>
                <a:latin typeface="Calibri" pitchFamily="34" charset="0"/>
                <a:ea typeface="ＭＳ Ｐゴシック" pitchFamily="50" charset="-128"/>
              </a:defRPr>
            </a:lvl2pPr>
            <a:lvl3pPr marL="1142901" indent="-228580" eaLnBrk="0" hangingPunct="0">
              <a:spcBef>
                <a:spcPct val="30000"/>
              </a:spcBef>
              <a:defRPr kumimoji="1" sz="1200">
                <a:solidFill>
                  <a:schemeClr val="tx1"/>
                </a:solidFill>
                <a:latin typeface="Calibri" pitchFamily="34" charset="0"/>
                <a:ea typeface="ＭＳ Ｐゴシック" pitchFamily="50" charset="-128"/>
              </a:defRPr>
            </a:lvl3pPr>
            <a:lvl4pPr marL="1600062" indent="-228580" eaLnBrk="0" hangingPunct="0">
              <a:spcBef>
                <a:spcPct val="30000"/>
              </a:spcBef>
              <a:defRPr kumimoji="1" sz="1200">
                <a:solidFill>
                  <a:schemeClr val="tx1"/>
                </a:solidFill>
                <a:latin typeface="Calibri" pitchFamily="34" charset="0"/>
                <a:ea typeface="ＭＳ Ｐゴシック" pitchFamily="50" charset="-128"/>
              </a:defRPr>
            </a:lvl4pPr>
            <a:lvl5pPr marL="2057222" indent="-228580" eaLnBrk="0" hangingPunct="0">
              <a:spcBef>
                <a:spcPct val="30000"/>
              </a:spcBef>
              <a:defRPr kumimoji="1" sz="1200">
                <a:solidFill>
                  <a:schemeClr val="tx1"/>
                </a:solidFill>
                <a:latin typeface="Calibri" pitchFamily="34" charset="0"/>
                <a:ea typeface="ＭＳ Ｐゴシック" pitchFamily="50" charset="-128"/>
              </a:defRPr>
            </a:lvl5pPr>
            <a:lvl6pPr marL="2514382" indent="-22858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543" indent="-22858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8703" indent="-22858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5864" indent="-22858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FA951047-6A95-40F0-BCB0-86F321D4214A}" type="slidenum">
              <a:rPr lang="en-US" altLang="ja-JP" smtClean="0">
                <a:solidFill>
                  <a:srgbClr val="000000"/>
                </a:solidFill>
                <a:latin typeface="Arial" pitchFamily="34" charset="0"/>
              </a:rPr>
              <a:pPr eaLnBrk="1" hangingPunct="1">
                <a:spcBef>
                  <a:spcPct val="0"/>
                </a:spcBef>
              </a:pPr>
              <a:t>10</a:t>
            </a:fld>
            <a:endParaRPr lang="en-US" altLang="ja-JP" smtClean="0">
              <a:solidFill>
                <a:srgbClr val="000000"/>
              </a:solidFill>
              <a:latin typeface="Arial" pitchFamily="34" charset="0"/>
            </a:endParaRPr>
          </a:p>
        </p:txBody>
      </p:sp>
      <p:sp>
        <p:nvSpPr>
          <p:cNvPr id="74755" name="Rectangle 2"/>
          <p:cNvSpPr>
            <a:spLocks noGrp="1" noRot="1" noChangeAspect="1" noChangeArrowheads="1" noTextEdit="1"/>
          </p:cNvSpPr>
          <p:nvPr>
            <p:ph type="sldImg"/>
          </p:nvPr>
        </p:nvSpPr>
        <p:spPr bwMode="auto">
          <a:xfrm>
            <a:off x="715963" y="747713"/>
            <a:ext cx="537845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noChangeArrowheads="1"/>
          </p:cNvSpPr>
          <p:nvPr>
            <p:ph type="body" idx="1"/>
          </p:nvPr>
        </p:nvSpPr>
        <p:spPr>
          <a:xfrm>
            <a:off x="680720" y="4721187"/>
            <a:ext cx="5445760" cy="4470977"/>
          </a:xfrm>
        </p:spPr>
        <p:txBody>
          <a:bodyPr/>
          <a:lstStyle/>
          <a:p>
            <a:pPr eaLnBrk="1" hangingPunct="1">
              <a:defRPr/>
            </a:pPr>
            <a:endParaRPr lang="en-US" altLang="ja-JP"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100</a:t>
            </a:fld>
            <a:endParaRPr lang="en-US" altLang="ja-JP" dirty="0"/>
          </a:p>
        </p:txBody>
      </p:sp>
    </p:spTree>
    <p:extLst>
      <p:ext uri="{BB962C8B-B14F-4D97-AF65-F5344CB8AC3E}">
        <p14:creationId xmlns:p14="http://schemas.microsoft.com/office/powerpoint/2010/main" val="29041177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101</a:t>
            </a:fld>
            <a:endParaRPr lang="en-US" altLang="ja-JP" dirty="0"/>
          </a:p>
        </p:txBody>
      </p:sp>
    </p:spTree>
    <p:extLst>
      <p:ext uri="{BB962C8B-B14F-4D97-AF65-F5344CB8AC3E}">
        <p14:creationId xmlns:p14="http://schemas.microsoft.com/office/powerpoint/2010/main" val="151457309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102</a:t>
            </a:fld>
            <a:endParaRPr lang="en-US" altLang="ja-JP" dirty="0"/>
          </a:p>
        </p:txBody>
      </p:sp>
    </p:spTree>
    <p:extLst>
      <p:ext uri="{BB962C8B-B14F-4D97-AF65-F5344CB8AC3E}">
        <p14:creationId xmlns:p14="http://schemas.microsoft.com/office/powerpoint/2010/main" val="58995028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103</a:t>
            </a:fld>
            <a:endParaRPr lang="en-US" altLang="ja-JP" dirty="0"/>
          </a:p>
        </p:txBody>
      </p:sp>
    </p:spTree>
    <p:extLst>
      <p:ext uri="{BB962C8B-B14F-4D97-AF65-F5344CB8AC3E}">
        <p14:creationId xmlns:p14="http://schemas.microsoft.com/office/powerpoint/2010/main" val="34049902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104</a:t>
            </a:fld>
            <a:endParaRPr lang="en-US" altLang="ja-JP" dirty="0"/>
          </a:p>
        </p:txBody>
      </p:sp>
    </p:spTree>
    <p:extLst>
      <p:ext uri="{BB962C8B-B14F-4D97-AF65-F5344CB8AC3E}">
        <p14:creationId xmlns:p14="http://schemas.microsoft.com/office/powerpoint/2010/main" val="163334473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105</a:t>
            </a:fld>
            <a:endParaRPr lang="en-US" altLang="ja-JP" dirty="0"/>
          </a:p>
        </p:txBody>
      </p:sp>
    </p:spTree>
    <p:extLst>
      <p:ext uri="{BB962C8B-B14F-4D97-AF65-F5344CB8AC3E}">
        <p14:creationId xmlns:p14="http://schemas.microsoft.com/office/powerpoint/2010/main" val="9780154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106</a:t>
            </a:fld>
            <a:endParaRPr lang="en-US" altLang="ja-JP" dirty="0"/>
          </a:p>
        </p:txBody>
      </p:sp>
    </p:spTree>
    <p:extLst>
      <p:ext uri="{BB962C8B-B14F-4D97-AF65-F5344CB8AC3E}">
        <p14:creationId xmlns:p14="http://schemas.microsoft.com/office/powerpoint/2010/main" val="13800449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107</a:t>
            </a:fld>
            <a:endParaRPr lang="en-US" altLang="ja-JP" dirty="0"/>
          </a:p>
        </p:txBody>
      </p:sp>
    </p:spTree>
    <p:extLst>
      <p:ext uri="{BB962C8B-B14F-4D97-AF65-F5344CB8AC3E}">
        <p14:creationId xmlns:p14="http://schemas.microsoft.com/office/powerpoint/2010/main" val="414355503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108</a:t>
            </a:fld>
            <a:endParaRPr lang="en-US" altLang="ja-JP" dirty="0"/>
          </a:p>
        </p:txBody>
      </p:sp>
    </p:spTree>
    <p:extLst>
      <p:ext uri="{BB962C8B-B14F-4D97-AF65-F5344CB8AC3E}">
        <p14:creationId xmlns:p14="http://schemas.microsoft.com/office/powerpoint/2010/main" val="309173480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109</a:t>
            </a:fld>
            <a:endParaRPr lang="en-US" altLang="ja-JP" dirty="0"/>
          </a:p>
        </p:txBody>
      </p:sp>
    </p:spTree>
    <p:extLst>
      <p:ext uri="{BB962C8B-B14F-4D97-AF65-F5344CB8AC3E}">
        <p14:creationId xmlns:p14="http://schemas.microsoft.com/office/powerpoint/2010/main" val="69891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715963" y="746125"/>
            <a:ext cx="5378450" cy="3724275"/>
          </a:xfrm>
          <a:noFill/>
          <a:ln>
            <a:solidFill>
              <a:srgbClr val="000000"/>
            </a:solidFill>
            <a:miter lim="800000"/>
            <a:headEnd/>
            <a:tailEnd/>
          </a:ln>
        </p:spPr>
      </p:sp>
      <p:sp>
        <p:nvSpPr>
          <p:cNvPr id="4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41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603FFB-232E-4F37-9469-10D25BA7261C}" type="slidenum">
              <a:rPr lang="ja-JP" altLang="en-US" smtClean="0">
                <a:solidFill>
                  <a:prstClr val="black"/>
                </a:solidFill>
              </a:rPr>
              <a:pPr/>
              <a:t>11</a:t>
            </a:fld>
            <a:endParaRPr lang="ja-JP" altLang="en-US" smtClean="0">
              <a:solidFill>
                <a:prstClr val="black"/>
              </a:solidFil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110</a:t>
            </a:fld>
            <a:endParaRPr lang="en-US" altLang="ja-JP" dirty="0"/>
          </a:p>
        </p:txBody>
      </p:sp>
    </p:spTree>
    <p:extLst>
      <p:ext uri="{BB962C8B-B14F-4D97-AF65-F5344CB8AC3E}">
        <p14:creationId xmlns:p14="http://schemas.microsoft.com/office/powerpoint/2010/main" val="21699906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111</a:t>
            </a:fld>
            <a:endParaRPr lang="en-US" altLang="ja-JP" dirty="0"/>
          </a:p>
        </p:txBody>
      </p:sp>
    </p:spTree>
    <p:extLst>
      <p:ext uri="{BB962C8B-B14F-4D97-AF65-F5344CB8AC3E}">
        <p14:creationId xmlns:p14="http://schemas.microsoft.com/office/powerpoint/2010/main" val="422235357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112</a:t>
            </a:fld>
            <a:endParaRPr lang="en-US" altLang="ja-JP" dirty="0"/>
          </a:p>
        </p:txBody>
      </p:sp>
    </p:spTree>
    <p:extLst>
      <p:ext uri="{BB962C8B-B14F-4D97-AF65-F5344CB8AC3E}">
        <p14:creationId xmlns:p14="http://schemas.microsoft.com/office/powerpoint/2010/main" val="124248898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1388707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スライド イメージ プレースホルダー 1"/>
          <p:cNvSpPr>
            <a:spLocks noGrp="1" noRot="1" noChangeAspect="1" noTextEdit="1"/>
          </p:cNvSpPr>
          <p:nvPr>
            <p:ph type="sldImg"/>
          </p:nvPr>
        </p:nvSpPr>
        <p:spPr>
          <a:xfrm>
            <a:off x="709613" y="742950"/>
            <a:ext cx="5387975" cy="3732213"/>
          </a:xfrm>
          <a:ln/>
        </p:spPr>
      </p:sp>
      <p:sp>
        <p:nvSpPr>
          <p:cNvPr id="2447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ea typeface="ＭＳ Ｐ明朝" charset="-128"/>
            </a:endParaRPr>
          </a:p>
        </p:txBody>
      </p:sp>
      <p:sp>
        <p:nvSpPr>
          <p:cNvPr id="24474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9236" indent="-287313" eaLnBrk="0" hangingPunct="0">
              <a:spcBef>
                <a:spcPct val="30000"/>
              </a:spcBef>
              <a:defRPr kumimoji="1" sz="1200">
                <a:solidFill>
                  <a:schemeClr val="tx1"/>
                </a:solidFill>
                <a:latin typeface="Arial" charset="0"/>
                <a:ea typeface="ＭＳ Ｐ明朝" charset="-128"/>
              </a:defRPr>
            </a:lvl2pPr>
            <a:lvl3pPr marL="1152425" indent="-230168" eaLnBrk="0" hangingPunct="0">
              <a:spcBef>
                <a:spcPct val="30000"/>
              </a:spcBef>
              <a:defRPr kumimoji="1" sz="1200">
                <a:solidFill>
                  <a:schemeClr val="tx1"/>
                </a:solidFill>
                <a:latin typeface="Arial" charset="0"/>
                <a:ea typeface="ＭＳ Ｐ明朝" charset="-128"/>
              </a:defRPr>
            </a:lvl3pPr>
            <a:lvl4pPr marL="1612761" indent="-230168" eaLnBrk="0" hangingPunct="0">
              <a:spcBef>
                <a:spcPct val="30000"/>
              </a:spcBef>
              <a:defRPr kumimoji="1" sz="1200">
                <a:solidFill>
                  <a:schemeClr val="tx1"/>
                </a:solidFill>
                <a:latin typeface="Arial" charset="0"/>
                <a:ea typeface="ＭＳ Ｐ明朝" charset="-128"/>
              </a:defRPr>
            </a:lvl4pPr>
            <a:lvl5pPr marL="2074683" indent="-230168" eaLnBrk="0" hangingPunct="0">
              <a:spcBef>
                <a:spcPct val="30000"/>
              </a:spcBef>
              <a:defRPr kumimoji="1" sz="1200">
                <a:solidFill>
                  <a:schemeClr val="tx1"/>
                </a:solidFill>
                <a:latin typeface="Arial" charset="0"/>
                <a:ea typeface="ＭＳ Ｐ明朝" charset="-128"/>
              </a:defRPr>
            </a:lvl5pPr>
            <a:lvl6pPr marL="2531844" indent="-230168" eaLnBrk="0" fontAlgn="base" hangingPunct="0">
              <a:spcBef>
                <a:spcPct val="30000"/>
              </a:spcBef>
              <a:spcAft>
                <a:spcPct val="0"/>
              </a:spcAft>
              <a:defRPr kumimoji="1" sz="1200">
                <a:solidFill>
                  <a:schemeClr val="tx1"/>
                </a:solidFill>
                <a:latin typeface="Arial" charset="0"/>
                <a:ea typeface="ＭＳ Ｐ明朝" charset="-128"/>
              </a:defRPr>
            </a:lvl6pPr>
            <a:lvl7pPr marL="2989004" indent="-230168" eaLnBrk="0" fontAlgn="base" hangingPunct="0">
              <a:spcBef>
                <a:spcPct val="30000"/>
              </a:spcBef>
              <a:spcAft>
                <a:spcPct val="0"/>
              </a:spcAft>
              <a:defRPr kumimoji="1" sz="1200">
                <a:solidFill>
                  <a:schemeClr val="tx1"/>
                </a:solidFill>
                <a:latin typeface="Arial" charset="0"/>
                <a:ea typeface="ＭＳ Ｐ明朝" charset="-128"/>
              </a:defRPr>
            </a:lvl7pPr>
            <a:lvl8pPr marL="3446165" indent="-230168" eaLnBrk="0" fontAlgn="base" hangingPunct="0">
              <a:spcBef>
                <a:spcPct val="30000"/>
              </a:spcBef>
              <a:spcAft>
                <a:spcPct val="0"/>
              </a:spcAft>
              <a:defRPr kumimoji="1" sz="1200">
                <a:solidFill>
                  <a:schemeClr val="tx1"/>
                </a:solidFill>
                <a:latin typeface="Arial" charset="0"/>
                <a:ea typeface="ＭＳ Ｐ明朝" charset="-128"/>
              </a:defRPr>
            </a:lvl8pPr>
            <a:lvl9pPr marL="3903325" indent="-23016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E414BBCA-949D-4D20-9694-028B062953D5}" type="slidenum">
              <a:rPr lang="ja-JP" altLang="en-US" smtClean="0">
                <a:solidFill>
                  <a:srgbClr val="000000"/>
                </a:solidFill>
                <a:latin typeface="Calibri" pitchFamily="34" charset="0"/>
                <a:ea typeface="ＭＳ Ｐゴシック" charset="-128"/>
              </a:rPr>
              <a:pPr eaLnBrk="1" hangingPunct="1">
                <a:spcBef>
                  <a:spcPct val="0"/>
                </a:spcBef>
              </a:pPr>
              <a:t>114</a:t>
            </a:fld>
            <a:endParaRPr lang="ja-JP" altLang="en-US" smtClean="0">
              <a:solidFill>
                <a:srgbClr val="000000"/>
              </a:solidFill>
              <a:latin typeface="Calibri" pitchFamily="34" charset="0"/>
              <a:ea typeface="ＭＳ Ｐゴシック" charset="-128"/>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115</a:t>
            </a:fld>
            <a:endParaRPr lang="en-US" altLang="ja-JP" dirty="0"/>
          </a:p>
        </p:txBody>
      </p:sp>
    </p:spTree>
    <p:extLst>
      <p:ext uri="{BB962C8B-B14F-4D97-AF65-F5344CB8AC3E}">
        <p14:creationId xmlns:p14="http://schemas.microsoft.com/office/powerpoint/2010/main" val="164839634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116</a:t>
            </a:fld>
            <a:endParaRPr lang="en-US" altLang="ja-JP" dirty="0"/>
          </a:p>
        </p:txBody>
      </p:sp>
    </p:spTree>
    <p:extLst>
      <p:ext uri="{BB962C8B-B14F-4D97-AF65-F5344CB8AC3E}">
        <p14:creationId xmlns:p14="http://schemas.microsoft.com/office/powerpoint/2010/main" val="76348814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117</a:t>
            </a:fld>
            <a:endParaRPr lang="en-US" altLang="ja-JP" dirty="0"/>
          </a:p>
        </p:txBody>
      </p:sp>
    </p:spTree>
    <p:extLst>
      <p:ext uri="{BB962C8B-B14F-4D97-AF65-F5344CB8AC3E}">
        <p14:creationId xmlns:p14="http://schemas.microsoft.com/office/powerpoint/2010/main" val="324163206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118</a:t>
            </a:fld>
            <a:endParaRPr lang="en-US" altLang="ja-JP" dirty="0"/>
          </a:p>
        </p:txBody>
      </p:sp>
    </p:spTree>
    <p:extLst>
      <p:ext uri="{BB962C8B-B14F-4D97-AF65-F5344CB8AC3E}">
        <p14:creationId xmlns:p14="http://schemas.microsoft.com/office/powerpoint/2010/main" val="173635041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119</a:t>
            </a:fld>
            <a:endParaRPr lang="en-US" altLang="ja-JP" dirty="0"/>
          </a:p>
        </p:txBody>
      </p:sp>
    </p:spTree>
    <p:extLst>
      <p:ext uri="{BB962C8B-B14F-4D97-AF65-F5344CB8AC3E}">
        <p14:creationId xmlns:p14="http://schemas.microsoft.com/office/powerpoint/2010/main" val="319286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12</a:t>
            </a:fld>
            <a:endParaRPr lang="en-US" altLang="ja-JP"/>
          </a:p>
        </p:txBody>
      </p:sp>
    </p:spTree>
    <p:extLst>
      <p:ext uri="{BB962C8B-B14F-4D97-AF65-F5344CB8AC3E}">
        <p14:creationId xmlns:p14="http://schemas.microsoft.com/office/powerpoint/2010/main" val="144627575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120</a:t>
            </a:fld>
            <a:endParaRPr lang="en-US" altLang="ja-JP" dirty="0"/>
          </a:p>
        </p:txBody>
      </p:sp>
    </p:spTree>
    <p:extLst>
      <p:ext uri="{BB962C8B-B14F-4D97-AF65-F5344CB8AC3E}">
        <p14:creationId xmlns:p14="http://schemas.microsoft.com/office/powerpoint/2010/main" val="314769150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p:cNvSpPr>
            <a:spLocks noGrp="1" noRot="1" noChangeAspect="1" noTextEdit="1"/>
          </p:cNvSpPr>
          <p:nvPr>
            <p:ph type="sldImg"/>
          </p:nvPr>
        </p:nvSpPr>
        <p:spPr>
          <a:xfrm>
            <a:off x="714375" y="746125"/>
            <a:ext cx="5380038" cy="3725863"/>
          </a:xfrm>
          <a:ln/>
        </p:spPr>
      </p:sp>
      <p:sp>
        <p:nvSpPr>
          <p:cNvPr id="151555" name="ノート プレースホルダ 2"/>
          <p:cNvSpPr>
            <a:spLocks noGrp="1"/>
          </p:cNvSpPr>
          <p:nvPr>
            <p:ph type="body" idx="1"/>
          </p:nvPr>
        </p:nvSpPr>
        <p:spPr>
          <a:noFill/>
          <a:ln/>
        </p:spPr>
        <p:txBody>
          <a:bodyPr/>
          <a:lstStyle/>
          <a:p>
            <a:endParaRPr lang="ja-JP" altLang="en-US" dirty="0" smtClean="0"/>
          </a:p>
        </p:txBody>
      </p:sp>
      <p:sp>
        <p:nvSpPr>
          <p:cNvPr id="151556" name="スライド番号プレースホルダ 3"/>
          <p:cNvSpPr>
            <a:spLocks noGrp="1"/>
          </p:cNvSpPr>
          <p:nvPr>
            <p:ph type="sldNum" sz="quarter" idx="5"/>
          </p:nvPr>
        </p:nvSpPr>
        <p:spPr>
          <a:noFill/>
        </p:spPr>
        <p:txBody>
          <a:bodyPr/>
          <a:lstStyle/>
          <a:p>
            <a:fld id="{80CCEDA1-398C-4C5B-8664-8B3B5FC14961}" type="slidenum">
              <a:rPr lang="en-US" altLang="ja-JP" smtClean="0">
                <a:solidFill>
                  <a:srgbClr val="000000"/>
                </a:solidFill>
                <a:ea typeface="ＭＳ Ｐゴシック" charset="-128"/>
              </a:rPr>
              <a:pPr/>
              <a:t>121</a:t>
            </a:fld>
            <a:endParaRPr lang="en-US" altLang="ja-JP" dirty="0" smtClean="0">
              <a:solidFill>
                <a:srgbClr val="000000"/>
              </a:solidFill>
              <a:ea typeface="ＭＳ Ｐゴシック" charset="-128"/>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122</a:t>
            </a:fld>
            <a:endParaRPr lang="en-US" altLang="ja-JP" dirty="0"/>
          </a:p>
        </p:txBody>
      </p:sp>
    </p:spTree>
    <p:extLst>
      <p:ext uri="{BB962C8B-B14F-4D97-AF65-F5344CB8AC3E}">
        <p14:creationId xmlns:p14="http://schemas.microsoft.com/office/powerpoint/2010/main" val="384184500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123</a:t>
            </a:fld>
            <a:endParaRPr lang="en-US" altLang="ja-JP" dirty="0"/>
          </a:p>
        </p:txBody>
      </p:sp>
    </p:spTree>
    <p:extLst>
      <p:ext uri="{BB962C8B-B14F-4D97-AF65-F5344CB8AC3E}">
        <p14:creationId xmlns:p14="http://schemas.microsoft.com/office/powerpoint/2010/main" val="229442506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124</a:t>
            </a:fld>
            <a:endParaRPr lang="en-US" altLang="ja-JP" dirty="0"/>
          </a:p>
        </p:txBody>
      </p:sp>
    </p:spTree>
    <p:extLst>
      <p:ext uri="{BB962C8B-B14F-4D97-AF65-F5344CB8AC3E}">
        <p14:creationId xmlns:p14="http://schemas.microsoft.com/office/powerpoint/2010/main" val="278847978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125</a:t>
            </a:fld>
            <a:endParaRPr lang="en-US" altLang="ja-JP" dirty="0"/>
          </a:p>
        </p:txBody>
      </p:sp>
    </p:spTree>
    <p:extLst>
      <p:ext uri="{BB962C8B-B14F-4D97-AF65-F5344CB8AC3E}">
        <p14:creationId xmlns:p14="http://schemas.microsoft.com/office/powerpoint/2010/main" val="165617576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126</a:t>
            </a:fld>
            <a:endParaRPr lang="en-US" altLang="ja-JP" dirty="0"/>
          </a:p>
        </p:txBody>
      </p:sp>
    </p:spTree>
    <p:extLst>
      <p:ext uri="{BB962C8B-B14F-4D97-AF65-F5344CB8AC3E}">
        <p14:creationId xmlns:p14="http://schemas.microsoft.com/office/powerpoint/2010/main" val="235399532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A4EC77-5B5D-41E3-94E8-F27F7D918AAA}" type="slidenum">
              <a:rPr kumimoji="1" lang="ja-JP" altLang="en-US" smtClean="0"/>
              <a:pPr/>
              <a:t>127</a:t>
            </a:fld>
            <a:endParaRPr kumimoji="1" lang="ja-JP" altLang="en-US"/>
          </a:p>
        </p:txBody>
      </p:sp>
    </p:spTree>
    <p:extLst>
      <p:ext uri="{BB962C8B-B14F-4D97-AF65-F5344CB8AC3E}">
        <p14:creationId xmlns:p14="http://schemas.microsoft.com/office/powerpoint/2010/main" val="294343662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A4EC77-5B5D-41E3-94E8-F27F7D918AAA}" type="slidenum">
              <a:rPr kumimoji="1" lang="ja-JP" altLang="en-US" smtClean="0"/>
              <a:pPr/>
              <a:t>128</a:t>
            </a:fld>
            <a:endParaRPr kumimoji="1" lang="ja-JP" altLang="en-US"/>
          </a:p>
        </p:txBody>
      </p:sp>
    </p:spTree>
    <p:extLst>
      <p:ext uri="{BB962C8B-B14F-4D97-AF65-F5344CB8AC3E}">
        <p14:creationId xmlns:p14="http://schemas.microsoft.com/office/powerpoint/2010/main" val="294343662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A89A2F-B0E0-44A7-ADF3-8A54478804C9}" type="slidenum">
              <a:rPr kumimoji="1" lang="ja-JP" altLang="en-US" smtClean="0"/>
              <a:t>129</a:t>
            </a:fld>
            <a:endParaRPr kumimoji="1" lang="ja-JP" altLang="en-US"/>
          </a:p>
        </p:txBody>
      </p:sp>
    </p:spTree>
    <p:extLst>
      <p:ext uri="{BB962C8B-B14F-4D97-AF65-F5344CB8AC3E}">
        <p14:creationId xmlns:p14="http://schemas.microsoft.com/office/powerpoint/2010/main" val="3608095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13</a:t>
            </a:fld>
            <a:endParaRPr lang="en-US" altLang="ja-JP" dirty="0"/>
          </a:p>
        </p:txBody>
      </p:sp>
    </p:spTree>
    <p:extLst>
      <p:ext uri="{BB962C8B-B14F-4D97-AF65-F5344CB8AC3E}">
        <p14:creationId xmlns:p14="http://schemas.microsoft.com/office/powerpoint/2010/main" val="262209722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130</a:t>
            </a:fld>
            <a:endParaRPr lang="en-US" altLang="ja-JP" dirty="0"/>
          </a:p>
        </p:txBody>
      </p:sp>
    </p:spTree>
    <p:extLst>
      <p:ext uri="{BB962C8B-B14F-4D97-AF65-F5344CB8AC3E}">
        <p14:creationId xmlns:p14="http://schemas.microsoft.com/office/powerpoint/2010/main" val="279130732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848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48C4E4-6A08-48BC-94FA-AA20EF1416BC}" type="slidenum">
              <a:rPr lang="ja-JP" altLang="en-US" smtClean="0">
                <a:solidFill>
                  <a:prstClr val="black"/>
                </a:solidFill>
              </a:rPr>
              <a:pPr>
                <a:defRPr/>
              </a:pPr>
              <a:t>131</a:t>
            </a:fld>
            <a:endParaRPr lang="ja-JP" altLang="en-US">
              <a:solidFill>
                <a:prstClr val="black"/>
              </a:solidFill>
            </a:endParaRPr>
          </a:p>
        </p:txBody>
      </p:sp>
    </p:spTree>
    <p:extLst>
      <p:ext uri="{BB962C8B-B14F-4D97-AF65-F5344CB8AC3E}">
        <p14:creationId xmlns:p14="http://schemas.microsoft.com/office/powerpoint/2010/main" val="422071234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7D3D49-090A-4C6B-833D-1B24D84063F6}" type="slidenum">
              <a:rPr kumimoji="1" lang="ja-JP" altLang="en-US" smtClean="0"/>
              <a:t>132</a:t>
            </a:fld>
            <a:endParaRPr kumimoji="1" lang="ja-JP" altLang="en-US"/>
          </a:p>
        </p:txBody>
      </p:sp>
    </p:spTree>
    <p:extLst>
      <p:ext uri="{BB962C8B-B14F-4D97-AF65-F5344CB8AC3E}">
        <p14:creationId xmlns:p14="http://schemas.microsoft.com/office/powerpoint/2010/main" val="47403996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133</a:t>
            </a:fld>
            <a:endParaRPr lang="en-US" altLang="ja-JP" dirty="0"/>
          </a:p>
        </p:txBody>
      </p:sp>
    </p:spTree>
    <p:extLst>
      <p:ext uri="{BB962C8B-B14F-4D97-AF65-F5344CB8AC3E}">
        <p14:creationId xmlns:p14="http://schemas.microsoft.com/office/powerpoint/2010/main" val="247755224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134</a:t>
            </a:fld>
            <a:endParaRPr lang="en-US" altLang="ja-JP" dirty="0"/>
          </a:p>
        </p:txBody>
      </p:sp>
    </p:spTree>
    <p:extLst>
      <p:ext uri="{BB962C8B-B14F-4D97-AF65-F5344CB8AC3E}">
        <p14:creationId xmlns:p14="http://schemas.microsoft.com/office/powerpoint/2010/main" val="85966174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0A3B13-6E46-449C-BC22-CAA8934DFC21}" type="slidenum">
              <a:rPr kumimoji="1" lang="ja-JP" altLang="en-US" smtClean="0"/>
              <a:t>135</a:t>
            </a:fld>
            <a:endParaRPr kumimoji="1" lang="ja-JP" altLang="en-US"/>
          </a:p>
        </p:txBody>
      </p:sp>
    </p:spTree>
    <p:extLst>
      <p:ext uri="{BB962C8B-B14F-4D97-AF65-F5344CB8AC3E}">
        <p14:creationId xmlns:p14="http://schemas.microsoft.com/office/powerpoint/2010/main" val="338069845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136</a:t>
            </a:fld>
            <a:endParaRPr lang="en-US" altLang="ja-JP" dirty="0"/>
          </a:p>
        </p:txBody>
      </p:sp>
    </p:spTree>
    <p:extLst>
      <p:ext uri="{BB962C8B-B14F-4D97-AF65-F5344CB8AC3E}">
        <p14:creationId xmlns:p14="http://schemas.microsoft.com/office/powerpoint/2010/main" val="387365750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137</a:t>
            </a:fld>
            <a:endParaRPr lang="en-US" altLang="ja-JP" dirty="0"/>
          </a:p>
        </p:txBody>
      </p:sp>
    </p:spTree>
    <p:extLst>
      <p:ext uri="{BB962C8B-B14F-4D97-AF65-F5344CB8AC3E}">
        <p14:creationId xmlns:p14="http://schemas.microsoft.com/office/powerpoint/2010/main" val="373118778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0A3B13-6E46-449C-BC22-CAA8934DFC21}" type="slidenum">
              <a:rPr kumimoji="1" lang="ja-JP" altLang="en-US" smtClean="0"/>
              <a:t>138</a:t>
            </a:fld>
            <a:endParaRPr kumimoji="1" lang="ja-JP" altLang="en-US"/>
          </a:p>
        </p:txBody>
      </p:sp>
    </p:spTree>
    <p:extLst>
      <p:ext uri="{BB962C8B-B14F-4D97-AF65-F5344CB8AC3E}">
        <p14:creationId xmlns:p14="http://schemas.microsoft.com/office/powerpoint/2010/main" val="338069845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139</a:t>
            </a:fld>
            <a:endParaRPr lang="en-US" altLang="ja-JP" dirty="0"/>
          </a:p>
        </p:txBody>
      </p:sp>
    </p:spTree>
    <p:extLst>
      <p:ext uri="{BB962C8B-B14F-4D97-AF65-F5344CB8AC3E}">
        <p14:creationId xmlns:p14="http://schemas.microsoft.com/office/powerpoint/2010/main" val="2815514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14</a:t>
            </a:fld>
            <a:endParaRPr lang="ja-JP" altLang="en-US" dirty="0">
              <a:solidFill>
                <a:prstClr val="black"/>
              </a:solidFill>
            </a:endParaRPr>
          </a:p>
        </p:txBody>
      </p:sp>
    </p:spTree>
    <p:extLst>
      <p:ext uri="{BB962C8B-B14F-4D97-AF65-F5344CB8AC3E}">
        <p14:creationId xmlns:p14="http://schemas.microsoft.com/office/powerpoint/2010/main" val="194921148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140</a:t>
            </a:fld>
            <a:endParaRPr lang="en-US" altLang="ja-JP" dirty="0"/>
          </a:p>
        </p:txBody>
      </p:sp>
    </p:spTree>
    <p:extLst>
      <p:ext uri="{BB962C8B-B14F-4D97-AF65-F5344CB8AC3E}">
        <p14:creationId xmlns:p14="http://schemas.microsoft.com/office/powerpoint/2010/main" val="352603578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D8EB88-4801-4863-8747-3A53761E6CC7}" type="slidenum">
              <a:rPr kumimoji="1" lang="ja-JP" altLang="en-US" smtClean="0"/>
              <a:t>141</a:t>
            </a:fld>
            <a:endParaRPr kumimoji="1" lang="ja-JP" altLang="en-US"/>
          </a:p>
        </p:txBody>
      </p:sp>
    </p:spTree>
    <p:extLst>
      <p:ext uri="{BB962C8B-B14F-4D97-AF65-F5344CB8AC3E}">
        <p14:creationId xmlns:p14="http://schemas.microsoft.com/office/powerpoint/2010/main" val="390677868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142</a:t>
            </a:fld>
            <a:endParaRPr lang="en-US" altLang="ja-JP" dirty="0"/>
          </a:p>
        </p:txBody>
      </p:sp>
    </p:spTree>
    <p:extLst>
      <p:ext uri="{BB962C8B-B14F-4D97-AF65-F5344CB8AC3E}">
        <p14:creationId xmlns:p14="http://schemas.microsoft.com/office/powerpoint/2010/main" val="215333220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143</a:t>
            </a:fld>
            <a:endParaRPr lang="en-US" altLang="ja-JP" dirty="0"/>
          </a:p>
        </p:txBody>
      </p:sp>
    </p:spTree>
    <p:extLst>
      <p:ext uri="{BB962C8B-B14F-4D97-AF65-F5344CB8AC3E}">
        <p14:creationId xmlns:p14="http://schemas.microsoft.com/office/powerpoint/2010/main" val="180455385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144</a:t>
            </a:fld>
            <a:endParaRPr lang="en-US" altLang="ja-JP" dirty="0"/>
          </a:p>
        </p:txBody>
      </p:sp>
    </p:spTree>
    <p:extLst>
      <p:ext uri="{BB962C8B-B14F-4D97-AF65-F5344CB8AC3E}">
        <p14:creationId xmlns:p14="http://schemas.microsoft.com/office/powerpoint/2010/main" val="317500799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145</a:t>
            </a:fld>
            <a:endParaRPr lang="en-US" altLang="ja-JP" dirty="0"/>
          </a:p>
        </p:txBody>
      </p:sp>
    </p:spTree>
    <p:extLst>
      <p:ext uri="{BB962C8B-B14F-4D97-AF65-F5344CB8AC3E}">
        <p14:creationId xmlns:p14="http://schemas.microsoft.com/office/powerpoint/2010/main" val="172726516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146</a:t>
            </a:fld>
            <a:endParaRPr lang="en-US" altLang="ja-JP" dirty="0"/>
          </a:p>
        </p:txBody>
      </p:sp>
    </p:spTree>
    <p:extLst>
      <p:ext uri="{BB962C8B-B14F-4D97-AF65-F5344CB8AC3E}">
        <p14:creationId xmlns:p14="http://schemas.microsoft.com/office/powerpoint/2010/main" val="165129696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147</a:t>
            </a:fld>
            <a:endParaRPr lang="en-US" altLang="ja-JP" dirty="0"/>
          </a:p>
        </p:txBody>
      </p:sp>
    </p:spTree>
    <p:extLst>
      <p:ext uri="{BB962C8B-B14F-4D97-AF65-F5344CB8AC3E}">
        <p14:creationId xmlns:p14="http://schemas.microsoft.com/office/powerpoint/2010/main" val="265131820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148</a:t>
            </a:fld>
            <a:endParaRPr lang="en-US" altLang="ja-JP" dirty="0"/>
          </a:p>
        </p:txBody>
      </p:sp>
    </p:spTree>
    <p:extLst>
      <p:ext uri="{BB962C8B-B14F-4D97-AF65-F5344CB8AC3E}">
        <p14:creationId xmlns:p14="http://schemas.microsoft.com/office/powerpoint/2010/main" val="419769241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149</a:t>
            </a:fld>
            <a:endParaRPr lang="en-US" altLang="ja-JP" dirty="0"/>
          </a:p>
        </p:txBody>
      </p:sp>
    </p:spTree>
    <p:extLst>
      <p:ext uri="{BB962C8B-B14F-4D97-AF65-F5344CB8AC3E}">
        <p14:creationId xmlns:p14="http://schemas.microsoft.com/office/powerpoint/2010/main" val="3684708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72CD365-7330-4753-A9E5-231B6B375EB4}" type="slidenum">
              <a:rPr lang="en-US" altLang="ja-JP" smtClean="0">
                <a:solidFill>
                  <a:prstClr val="black"/>
                </a:solidFill>
              </a:rPr>
              <a:pPr>
                <a:defRPr/>
              </a:pPr>
              <a:t>15</a:t>
            </a:fld>
            <a:endParaRPr lang="en-US" altLang="ja-JP" dirty="0">
              <a:solidFill>
                <a:prstClr val="black"/>
              </a:solidFill>
            </a:endParaRPr>
          </a:p>
        </p:txBody>
      </p:sp>
    </p:spTree>
    <p:extLst>
      <p:ext uri="{BB962C8B-B14F-4D97-AF65-F5344CB8AC3E}">
        <p14:creationId xmlns:p14="http://schemas.microsoft.com/office/powerpoint/2010/main" val="84503497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150</a:t>
            </a:fld>
            <a:endParaRPr lang="en-US" altLang="ja-JP" dirty="0"/>
          </a:p>
        </p:txBody>
      </p:sp>
    </p:spTree>
    <p:extLst>
      <p:ext uri="{BB962C8B-B14F-4D97-AF65-F5344CB8AC3E}">
        <p14:creationId xmlns:p14="http://schemas.microsoft.com/office/powerpoint/2010/main" val="274826058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a:xfrm>
            <a:off x="714375" y="746125"/>
            <a:ext cx="5380038" cy="3725863"/>
          </a:xfrm>
          <a:ln/>
        </p:spPr>
      </p:sp>
      <p:sp>
        <p:nvSpPr>
          <p:cNvPr id="92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152</a:t>
            </a:fld>
            <a:endParaRPr lang="en-US" altLang="ja-JP" dirty="0"/>
          </a:p>
        </p:txBody>
      </p:sp>
    </p:spTree>
    <p:extLst>
      <p:ext uri="{BB962C8B-B14F-4D97-AF65-F5344CB8AC3E}">
        <p14:creationId xmlns:p14="http://schemas.microsoft.com/office/powerpoint/2010/main" val="146014668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153</a:t>
            </a:fld>
            <a:endParaRPr lang="en-US" altLang="ja-JP" dirty="0"/>
          </a:p>
        </p:txBody>
      </p:sp>
    </p:spTree>
    <p:extLst>
      <p:ext uri="{BB962C8B-B14F-4D97-AF65-F5344CB8AC3E}">
        <p14:creationId xmlns:p14="http://schemas.microsoft.com/office/powerpoint/2010/main" val="50250797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154</a:t>
            </a:fld>
            <a:endParaRPr lang="en-US" altLang="ja-JP" dirty="0"/>
          </a:p>
        </p:txBody>
      </p:sp>
    </p:spTree>
    <p:extLst>
      <p:ext uri="{BB962C8B-B14F-4D97-AF65-F5344CB8AC3E}">
        <p14:creationId xmlns:p14="http://schemas.microsoft.com/office/powerpoint/2010/main" val="95343654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155</a:t>
            </a:fld>
            <a:endParaRPr lang="en-US" altLang="ja-JP" dirty="0"/>
          </a:p>
        </p:txBody>
      </p:sp>
    </p:spTree>
    <p:extLst>
      <p:ext uri="{BB962C8B-B14F-4D97-AF65-F5344CB8AC3E}">
        <p14:creationId xmlns:p14="http://schemas.microsoft.com/office/powerpoint/2010/main" val="47126801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A405C2F-10CD-42F1-A9C6-F0FC491D9C23}" type="slidenum">
              <a:rPr lang="en-US" altLang="ja-JP" smtClean="0">
                <a:ea typeface="ＭＳ Ｐゴシック" charset="-128"/>
              </a:rPr>
              <a:pPr/>
              <a:t>156</a:t>
            </a:fld>
            <a:endParaRPr lang="en-US" altLang="ja-JP" dirty="0" smtClean="0">
              <a:ea typeface="ＭＳ Ｐゴシック" charset="-128"/>
            </a:endParaRPr>
          </a:p>
        </p:txBody>
      </p:sp>
      <p:sp>
        <p:nvSpPr>
          <p:cNvPr id="22531" name="Rectangle 2"/>
          <p:cNvSpPr>
            <a:spLocks noGrp="1" noRot="1" noChangeAspect="1" noChangeArrowheads="1" noTextEdit="1"/>
          </p:cNvSpPr>
          <p:nvPr>
            <p:ph type="sldImg"/>
          </p:nvPr>
        </p:nvSpPr>
        <p:spPr>
          <a:xfrm>
            <a:off x="714375" y="746125"/>
            <a:ext cx="5381625" cy="3725863"/>
          </a:xfrm>
          <a:ln/>
        </p:spPr>
      </p:sp>
      <p:sp>
        <p:nvSpPr>
          <p:cNvPr id="22532" name="Rectangle 3"/>
          <p:cNvSpPr>
            <a:spLocks noGrp="1" noChangeArrowheads="1"/>
          </p:cNvSpPr>
          <p:nvPr>
            <p:ph type="body" idx="1"/>
          </p:nvPr>
        </p:nvSpPr>
        <p:spPr>
          <a:noFill/>
          <a:ln/>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157</a:t>
            </a:fld>
            <a:endParaRPr lang="en-US" altLang="ja-JP" dirty="0"/>
          </a:p>
        </p:txBody>
      </p:sp>
    </p:spTree>
    <p:extLst>
      <p:ext uri="{BB962C8B-B14F-4D97-AF65-F5344CB8AC3E}">
        <p14:creationId xmlns:p14="http://schemas.microsoft.com/office/powerpoint/2010/main" val="216152256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xfrm>
            <a:off x="714375" y="746125"/>
            <a:ext cx="5381625" cy="3725863"/>
          </a:xfrm>
          <a:ln/>
        </p:spPr>
      </p:sp>
      <p:sp>
        <p:nvSpPr>
          <p:cNvPr id="23555"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23556" name="スライド番号プレースホルダ 3"/>
          <p:cNvSpPr>
            <a:spLocks noGrp="1"/>
          </p:cNvSpPr>
          <p:nvPr>
            <p:ph type="sldNum" sz="quarter" idx="5"/>
          </p:nvPr>
        </p:nvSpPr>
        <p:spPr>
          <a:noFill/>
        </p:spPr>
        <p:txBody>
          <a:bodyPr/>
          <a:lstStyle/>
          <a:p>
            <a:fld id="{2265B46F-4AAB-4D13-A2CA-EEB2ED788A56}" type="slidenum">
              <a:rPr lang="en-US" altLang="ja-JP" smtClean="0">
                <a:ea typeface="ＭＳ Ｐゴシック" charset="-128"/>
              </a:rPr>
              <a:pPr/>
              <a:t>158</a:t>
            </a:fld>
            <a:endParaRPr lang="en-US" altLang="ja-JP" dirty="0" smtClean="0">
              <a:ea typeface="ＭＳ Ｐゴシック" charset="-128"/>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159</a:t>
            </a:fld>
            <a:endParaRPr lang="en-US" altLang="ja-JP" dirty="0"/>
          </a:p>
        </p:txBody>
      </p:sp>
    </p:spTree>
    <p:extLst>
      <p:ext uri="{BB962C8B-B14F-4D97-AF65-F5344CB8AC3E}">
        <p14:creationId xmlns:p14="http://schemas.microsoft.com/office/powerpoint/2010/main" val="1736219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0" y="4721186"/>
            <a:ext cx="5445760" cy="4472702"/>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a:xfrm>
            <a:off x="3855839" y="9440647"/>
            <a:ext cx="2949786" cy="496967"/>
          </a:xfrm>
          <a:prstGeom prst="rect">
            <a:avLst/>
          </a:prstGeom>
        </p:spPr>
        <p:txBody>
          <a:bodyPr/>
          <a:lstStyle/>
          <a:p>
            <a:fld id="{C2296C78-1711-403B-97A0-F0E96D353610}"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274476196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160</a:t>
            </a:fld>
            <a:endParaRPr lang="en-US" altLang="ja-JP" dirty="0"/>
          </a:p>
        </p:txBody>
      </p:sp>
    </p:spTree>
    <p:extLst>
      <p:ext uri="{BB962C8B-B14F-4D97-AF65-F5344CB8AC3E}">
        <p14:creationId xmlns:p14="http://schemas.microsoft.com/office/powerpoint/2010/main" val="241153201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161</a:t>
            </a:fld>
            <a:endParaRPr lang="en-US" altLang="ja-JP" dirty="0"/>
          </a:p>
        </p:txBody>
      </p:sp>
    </p:spTree>
    <p:extLst>
      <p:ext uri="{BB962C8B-B14F-4D97-AF65-F5344CB8AC3E}">
        <p14:creationId xmlns:p14="http://schemas.microsoft.com/office/powerpoint/2010/main" val="367849632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2950"/>
            <a:ext cx="5383212"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3D0D03-380A-4002-BBFC-DA2D1F74DEF2}" type="slidenum">
              <a:rPr lang="en-US" altLang="ja-JP" smtClean="0">
                <a:solidFill>
                  <a:prstClr val="black"/>
                </a:solidFill>
              </a:rPr>
              <a:pPr/>
              <a:t>162</a:t>
            </a:fld>
            <a:endParaRPr lang="en-US" altLang="ja-JP" dirty="0">
              <a:solidFill>
                <a:prstClr val="black"/>
              </a:solidFill>
            </a:endParaRPr>
          </a:p>
        </p:txBody>
      </p:sp>
    </p:spTree>
    <p:extLst>
      <p:ext uri="{BB962C8B-B14F-4D97-AF65-F5344CB8AC3E}">
        <p14:creationId xmlns:p14="http://schemas.microsoft.com/office/powerpoint/2010/main" val="366741404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163</a:t>
            </a:fld>
            <a:endParaRPr lang="en-US" altLang="ja-JP"/>
          </a:p>
        </p:txBody>
      </p:sp>
    </p:spTree>
    <p:extLst>
      <p:ext uri="{BB962C8B-B14F-4D97-AF65-F5344CB8AC3E}">
        <p14:creationId xmlns:p14="http://schemas.microsoft.com/office/powerpoint/2010/main" val="156097631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164</a:t>
            </a:fld>
            <a:endParaRPr lang="en-US" altLang="ja-JP" dirty="0"/>
          </a:p>
        </p:txBody>
      </p:sp>
    </p:spTree>
    <p:extLst>
      <p:ext uri="{BB962C8B-B14F-4D97-AF65-F5344CB8AC3E}">
        <p14:creationId xmlns:p14="http://schemas.microsoft.com/office/powerpoint/2010/main" val="410954693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165</a:t>
            </a:fld>
            <a:endParaRPr lang="en-US" altLang="ja-JP" dirty="0"/>
          </a:p>
        </p:txBody>
      </p:sp>
    </p:spTree>
    <p:extLst>
      <p:ext uri="{BB962C8B-B14F-4D97-AF65-F5344CB8AC3E}">
        <p14:creationId xmlns:p14="http://schemas.microsoft.com/office/powerpoint/2010/main" val="313959193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166</a:t>
            </a:fld>
            <a:endParaRPr lang="en-US" altLang="ja-JP" dirty="0"/>
          </a:p>
        </p:txBody>
      </p:sp>
    </p:spTree>
    <p:extLst>
      <p:ext uri="{BB962C8B-B14F-4D97-AF65-F5344CB8AC3E}">
        <p14:creationId xmlns:p14="http://schemas.microsoft.com/office/powerpoint/2010/main" val="281488712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167</a:t>
            </a:fld>
            <a:endParaRPr lang="en-US" altLang="ja-JP" dirty="0"/>
          </a:p>
        </p:txBody>
      </p:sp>
    </p:spTree>
    <p:extLst>
      <p:ext uri="{BB962C8B-B14F-4D97-AF65-F5344CB8AC3E}">
        <p14:creationId xmlns:p14="http://schemas.microsoft.com/office/powerpoint/2010/main" val="51594964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168</a:t>
            </a:fld>
            <a:endParaRPr lang="en-US" altLang="ja-JP" dirty="0"/>
          </a:p>
        </p:txBody>
      </p:sp>
    </p:spTree>
    <p:extLst>
      <p:ext uri="{BB962C8B-B14F-4D97-AF65-F5344CB8AC3E}">
        <p14:creationId xmlns:p14="http://schemas.microsoft.com/office/powerpoint/2010/main" val="378990309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169</a:t>
            </a:fld>
            <a:endParaRPr lang="en-US" altLang="ja-JP" dirty="0"/>
          </a:p>
        </p:txBody>
      </p:sp>
    </p:spTree>
    <p:extLst>
      <p:ext uri="{BB962C8B-B14F-4D97-AF65-F5344CB8AC3E}">
        <p14:creationId xmlns:p14="http://schemas.microsoft.com/office/powerpoint/2010/main" val="1439914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EBB7E79-B0AC-4A51-A82B-A3124BE39131}"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58477456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170</a:t>
            </a:fld>
            <a:endParaRPr lang="en-US" altLang="ja-JP" dirty="0"/>
          </a:p>
        </p:txBody>
      </p:sp>
    </p:spTree>
    <p:extLst>
      <p:ext uri="{BB962C8B-B14F-4D97-AF65-F5344CB8AC3E}">
        <p14:creationId xmlns:p14="http://schemas.microsoft.com/office/powerpoint/2010/main" val="166805527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171</a:t>
            </a:fld>
            <a:endParaRPr lang="en-US" altLang="ja-JP" dirty="0"/>
          </a:p>
        </p:txBody>
      </p:sp>
    </p:spTree>
    <p:extLst>
      <p:ext uri="{BB962C8B-B14F-4D97-AF65-F5344CB8AC3E}">
        <p14:creationId xmlns:p14="http://schemas.microsoft.com/office/powerpoint/2010/main" val="67977090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172</a:t>
            </a:fld>
            <a:endParaRPr lang="en-US" altLang="ja-JP" dirty="0"/>
          </a:p>
        </p:txBody>
      </p:sp>
    </p:spTree>
    <p:extLst>
      <p:ext uri="{BB962C8B-B14F-4D97-AF65-F5344CB8AC3E}">
        <p14:creationId xmlns:p14="http://schemas.microsoft.com/office/powerpoint/2010/main" val="5603520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173</a:t>
            </a:fld>
            <a:endParaRPr lang="en-US" altLang="ja-JP" dirty="0"/>
          </a:p>
        </p:txBody>
      </p:sp>
    </p:spTree>
    <p:extLst>
      <p:ext uri="{BB962C8B-B14F-4D97-AF65-F5344CB8AC3E}">
        <p14:creationId xmlns:p14="http://schemas.microsoft.com/office/powerpoint/2010/main" val="421210023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174</a:t>
            </a:fld>
            <a:endParaRPr lang="en-US" altLang="ja-JP" dirty="0"/>
          </a:p>
        </p:txBody>
      </p:sp>
    </p:spTree>
    <p:extLst>
      <p:ext uri="{BB962C8B-B14F-4D97-AF65-F5344CB8AC3E}">
        <p14:creationId xmlns:p14="http://schemas.microsoft.com/office/powerpoint/2010/main" val="299358843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175</a:t>
            </a:fld>
            <a:endParaRPr lang="en-US" altLang="ja-JP" dirty="0"/>
          </a:p>
        </p:txBody>
      </p:sp>
    </p:spTree>
    <p:extLst>
      <p:ext uri="{BB962C8B-B14F-4D97-AF65-F5344CB8AC3E}">
        <p14:creationId xmlns:p14="http://schemas.microsoft.com/office/powerpoint/2010/main" val="65353830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176</a:t>
            </a:fld>
            <a:endParaRPr lang="en-US" altLang="ja-JP" dirty="0"/>
          </a:p>
        </p:txBody>
      </p:sp>
    </p:spTree>
    <p:extLst>
      <p:ext uri="{BB962C8B-B14F-4D97-AF65-F5344CB8AC3E}">
        <p14:creationId xmlns:p14="http://schemas.microsoft.com/office/powerpoint/2010/main" val="417265368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177</a:t>
            </a:fld>
            <a:endParaRPr lang="en-US" altLang="ja-JP" dirty="0"/>
          </a:p>
        </p:txBody>
      </p:sp>
    </p:spTree>
    <p:extLst>
      <p:ext uri="{BB962C8B-B14F-4D97-AF65-F5344CB8AC3E}">
        <p14:creationId xmlns:p14="http://schemas.microsoft.com/office/powerpoint/2010/main" val="247980192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178</a:t>
            </a:fld>
            <a:endParaRPr lang="en-US" altLang="ja-JP" dirty="0"/>
          </a:p>
        </p:txBody>
      </p:sp>
    </p:spTree>
    <p:extLst>
      <p:ext uri="{BB962C8B-B14F-4D97-AF65-F5344CB8AC3E}">
        <p14:creationId xmlns:p14="http://schemas.microsoft.com/office/powerpoint/2010/main" val="57430922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179</a:t>
            </a:fld>
            <a:endParaRPr lang="en-US" altLang="ja-JP" dirty="0"/>
          </a:p>
        </p:txBody>
      </p:sp>
    </p:spTree>
    <p:extLst>
      <p:ext uri="{BB962C8B-B14F-4D97-AF65-F5344CB8AC3E}">
        <p14:creationId xmlns:p14="http://schemas.microsoft.com/office/powerpoint/2010/main" val="66548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18</a:t>
            </a:fld>
            <a:endParaRPr lang="en-US" altLang="ja-JP" dirty="0"/>
          </a:p>
        </p:txBody>
      </p:sp>
    </p:spTree>
    <p:extLst>
      <p:ext uri="{BB962C8B-B14F-4D97-AF65-F5344CB8AC3E}">
        <p14:creationId xmlns:p14="http://schemas.microsoft.com/office/powerpoint/2010/main" val="207116630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180</a:t>
            </a:fld>
            <a:endParaRPr lang="en-US" altLang="ja-JP" dirty="0"/>
          </a:p>
        </p:txBody>
      </p:sp>
    </p:spTree>
    <p:extLst>
      <p:ext uri="{BB962C8B-B14F-4D97-AF65-F5344CB8AC3E}">
        <p14:creationId xmlns:p14="http://schemas.microsoft.com/office/powerpoint/2010/main" val="317722975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181</a:t>
            </a:fld>
            <a:endParaRPr lang="en-US" altLang="ja-JP" dirty="0"/>
          </a:p>
        </p:txBody>
      </p:sp>
    </p:spTree>
    <p:extLst>
      <p:ext uri="{BB962C8B-B14F-4D97-AF65-F5344CB8AC3E}">
        <p14:creationId xmlns:p14="http://schemas.microsoft.com/office/powerpoint/2010/main" val="179566075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182</a:t>
            </a:fld>
            <a:endParaRPr lang="en-US" altLang="ja-JP" dirty="0"/>
          </a:p>
        </p:txBody>
      </p:sp>
    </p:spTree>
    <p:extLst>
      <p:ext uri="{BB962C8B-B14F-4D97-AF65-F5344CB8AC3E}">
        <p14:creationId xmlns:p14="http://schemas.microsoft.com/office/powerpoint/2010/main" val="402095709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183</a:t>
            </a:fld>
            <a:endParaRPr lang="en-US" altLang="ja-JP" dirty="0"/>
          </a:p>
        </p:txBody>
      </p:sp>
    </p:spTree>
    <p:extLst>
      <p:ext uri="{BB962C8B-B14F-4D97-AF65-F5344CB8AC3E}">
        <p14:creationId xmlns:p14="http://schemas.microsoft.com/office/powerpoint/2010/main" val="223875553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184</a:t>
            </a:fld>
            <a:endParaRPr lang="en-US" altLang="ja-JP" dirty="0"/>
          </a:p>
        </p:txBody>
      </p:sp>
    </p:spTree>
    <p:extLst>
      <p:ext uri="{BB962C8B-B14F-4D97-AF65-F5344CB8AC3E}">
        <p14:creationId xmlns:p14="http://schemas.microsoft.com/office/powerpoint/2010/main" val="67393806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185</a:t>
            </a:fld>
            <a:endParaRPr lang="en-US" altLang="ja-JP" dirty="0"/>
          </a:p>
        </p:txBody>
      </p:sp>
    </p:spTree>
    <p:extLst>
      <p:ext uri="{BB962C8B-B14F-4D97-AF65-F5344CB8AC3E}">
        <p14:creationId xmlns:p14="http://schemas.microsoft.com/office/powerpoint/2010/main" val="1365363645"/>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186</a:t>
            </a:fld>
            <a:endParaRPr lang="en-US" altLang="ja-JP" dirty="0"/>
          </a:p>
        </p:txBody>
      </p:sp>
    </p:spTree>
    <p:extLst>
      <p:ext uri="{BB962C8B-B14F-4D97-AF65-F5344CB8AC3E}">
        <p14:creationId xmlns:p14="http://schemas.microsoft.com/office/powerpoint/2010/main" val="80432908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187</a:t>
            </a:fld>
            <a:endParaRPr lang="en-US" altLang="ja-JP" dirty="0"/>
          </a:p>
        </p:txBody>
      </p:sp>
    </p:spTree>
    <p:extLst>
      <p:ext uri="{BB962C8B-B14F-4D97-AF65-F5344CB8AC3E}">
        <p14:creationId xmlns:p14="http://schemas.microsoft.com/office/powerpoint/2010/main" val="196451133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188</a:t>
            </a:fld>
            <a:endParaRPr lang="en-US" altLang="ja-JP" dirty="0"/>
          </a:p>
        </p:txBody>
      </p:sp>
    </p:spTree>
    <p:extLst>
      <p:ext uri="{BB962C8B-B14F-4D97-AF65-F5344CB8AC3E}">
        <p14:creationId xmlns:p14="http://schemas.microsoft.com/office/powerpoint/2010/main" val="318761489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189</a:t>
            </a:fld>
            <a:endParaRPr lang="en-US" altLang="ja-JP" dirty="0"/>
          </a:p>
        </p:txBody>
      </p:sp>
    </p:spTree>
    <p:extLst>
      <p:ext uri="{BB962C8B-B14F-4D97-AF65-F5344CB8AC3E}">
        <p14:creationId xmlns:p14="http://schemas.microsoft.com/office/powerpoint/2010/main" val="1535849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19</a:t>
            </a:fld>
            <a:endParaRPr lang="en-US" altLang="ja-JP" dirty="0"/>
          </a:p>
        </p:txBody>
      </p:sp>
    </p:spTree>
    <p:extLst>
      <p:ext uri="{BB962C8B-B14F-4D97-AF65-F5344CB8AC3E}">
        <p14:creationId xmlns:p14="http://schemas.microsoft.com/office/powerpoint/2010/main" val="100372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a:t>
            </a:fld>
            <a:endParaRPr lang="en-US" altLang="ja-JP" dirty="0"/>
          </a:p>
        </p:txBody>
      </p:sp>
    </p:spTree>
    <p:extLst>
      <p:ext uri="{BB962C8B-B14F-4D97-AF65-F5344CB8AC3E}">
        <p14:creationId xmlns:p14="http://schemas.microsoft.com/office/powerpoint/2010/main" val="306931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1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D3098FBE-0A3E-481E-8E4C-5DB185A6DD52}" type="slidenum">
              <a:rPr lang="ja-JP" altLang="en-US">
                <a:solidFill>
                  <a:srgbClr val="000000"/>
                </a:solidFill>
                <a:latin typeface="Arial" charset="0"/>
              </a:rPr>
              <a:pPr eaLnBrk="1" hangingPunct="1">
                <a:spcBef>
                  <a:spcPct val="0"/>
                </a:spcBef>
              </a:pPr>
              <a:t>20</a:t>
            </a:fld>
            <a:endParaRPr lang="ja-JP" altLang="en-US">
              <a:solidFill>
                <a:srgbClr val="000000"/>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21</a:t>
            </a:fld>
            <a:endParaRPr lang="en-US" altLang="ja-JP" dirty="0"/>
          </a:p>
        </p:txBody>
      </p:sp>
    </p:spTree>
    <p:extLst>
      <p:ext uri="{BB962C8B-B14F-4D97-AF65-F5344CB8AC3E}">
        <p14:creationId xmlns:p14="http://schemas.microsoft.com/office/powerpoint/2010/main" val="2488940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22</a:t>
            </a:fld>
            <a:endParaRPr lang="en-US" altLang="ja-JP" dirty="0"/>
          </a:p>
        </p:txBody>
      </p:sp>
    </p:spTree>
    <p:extLst>
      <p:ext uri="{BB962C8B-B14F-4D97-AF65-F5344CB8AC3E}">
        <p14:creationId xmlns:p14="http://schemas.microsoft.com/office/powerpoint/2010/main" val="2732589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23</a:t>
            </a:fld>
            <a:endParaRPr lang="en-US" altLang="ja-JP" dirty="0"/>
          </a:p>
        </p:txBody>
      </p:sp>
    </p:spTree>
    <p:extLst>
      <p:ext uri="{BB962C8B-B14F-4D97-AF65-F5344CB8AC3E}">
        <p14:creationId xmlns:p14="http://schemas.microsoft.com/office/powerpoint/2010/main" val="1912731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23AD55-F3B3-4303-B863-AFDE909BDC9D}" type="slidenum">
              <a:rPr kumimoji="1" lang="ja-JP" altLang="en-US" smtClean="0"/>
              <a:t>24</a:t>
            </a:fld>
            <a:endParaRPr kumimoji="1" lang="ja-JP" altLang="en-US"/>
          </a:p>
        </p:txBody>
      </p:sp>
    </p:spTree>
    <p:extLst>
      <p:ext uri="{BB962C8B-B14F-4D97-AF65-F5344CB8AC3E}">
        <p14:creationId xmlns:p14="http://schemas.microsoft.com/office/powerpoint/2010/main" val="3249210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238DC9-B30E-4E1E-9716-5CCE1149913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976767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26</a:t>
            </a:fld>
            <a:endParaRPr lang="en-US" altLang="ja-JP" dirty="0"/>
          </a:p>
        </p:txBody>
      </p:sp>
    </p:spTree>
    <p:extLst>
      <p:ext uri="{BB962C8B-B14F-4D97-AF65-F5344CB8AC3E}">
        <p14:creationId xmlns:p14="http://schemas.microsoft.com/office/powerpoint/2010/main" val="3385332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27</a:t>
            </a:fld>
            <a:endParaRPr lang="en-US" altLang="ja-JP" dirty="0"/>
          </a:p>
        </p:txBody>
      </p:sp>
    </p:spTree>
    <p:extLst>
      <p:ext uri="{BB962C8B-B14F-4D97-AF65-F5344CB8AC3E}">
        <p14:creationId xmlns:p14="http://schemas.microsoft.com/office/powerpoint/2010/main" val="550048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28</a:t>
            </a:fld>
            <a:endParaRPr lang="en-US" altLang="ja-JP"/>
          </a:p>
        </p:txBody>
      </p:sp>
    </p:spTree>
    <p:extLst>
      <p:ext uri="{BB962C8B-B14F-4D97-AF65-F5344CB8AC3E}">
        <p14:creationId xmlns:p14="http://schemas.microsoft.com/office/powerpoint/2010/main" val="3858299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29</a:t>
            </a:fld>
            <a:endParaRPr lang="en-US" altLang="ja-JP" dirty="0"/>
          </a:p>
        </p:txBody>
      </p:sp>
    </p:spTree>
    <p:extLst>
      <p:ext uri="{BB962C8B-B14F-4D97-AF65-F5344CB8AC3E}">
        <p14:creationId xmlns:p14="http://schemas.microsoft.com/office/powerpoint/2010/main" val="21933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noTextEdit="1"/>
          </p:cNvSpPr>
          <p:nvPr>
            <p:ph type="sldImg"/>
          </p:nvPr>
        </p:nvSpPr>
        <p:spPr>
          <a:xfrm>
            <a:off x="714375" y="746125"/>
            <a:ext cx="5380038" cy="3725863"/>
          </a:xfrm>
          <a:ln/>
        </p:spPr>
      </p:sp>
      <p:sp>
        <p:nvSpPr>
          <p:cNvPr id="124931" name="ノート プレースホルダ 2"/>
          <p:cNvSpPr>
            <a:spLocks noGrp="1"/>
          </p:cNvSpPr>
          <p:nvPr>
            <p:ph type="body" idx="1"/>
          </p:nvPr>
        </p:nvSpPr>
        <p:spPr>
          <a:noFill/>
          <a:ln/>
        </p:spPr>
        <p:txBody>
          <a:bodyPr/>
          <a:lstStyle/>
          <a:p>
            <a:endParaRPr lang="ja-JP" altLang="en-US" dirty="0">
              <a:ea typeface="ＭＳ Ｐ明朝" charset="-128"/>
            </a:endParaRPr>
          </a:p>
        </p:txBody>
      </p:sp>
      <p:sp>
        <p:nvSpPr>
          <p:cNvPr id="124932" name="スライド番号プレースホルダ 4"/>
          <p:cNvSpPr>
            <a:spLocks noGrp="1"/>
          </p:cNvSpPr>
          <p:nvPr>
            <p:ph type="sldNum" sz="quarter" idx="5"/>
          </p:nvPr>
        </p:nvSpPr>
        <p:spPr>
          <a:noFill/>
        </p:spPr>
        <p:txBody>
          <a:bodyPr/>
          <a:lstStyle/>
          <a:p>
            <a:fld id="{7BCC29E9-D025-4E03-A036-15FAB901BC0E}" type="slidenum">
              <a:rPr lang="en-US" altLang="ja-JP" smtClean="0">
                <a:ea typeface="ＭＳ Ｐゴシック" charset="-128"/>
              </a:rPr>
              <a:pPr/>
              <a:t>3</a:t>
            </a:fld>
            <a:endParaRPr lang="en-US" altLang="ja-JP" dirty="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30</a:t>
            </a:fld>
            <a:endParaRPr lang="en-US" altLang="ja-JP" dirty="0"/>
          </a:p>
        </p:txBody>
      </p:sp>
    </p:spTree>
    <p:extLst>
      <p:ext uri="{BB962C8B-B14F-4D97-AF65-F5344CB8AC3E}">
        <p14:creationId xmlns:p14="http://schemas.microsoft.com/office/powerpoint/2010/main" val="2867121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31</a:t>
            </a:fld>
            <a:endParaRPr lang="en-US" altLang="ja-JP" dirty="0"/>
          </a:p>
        </p:txBody>
      </p:sp>
    </p:spTree>
    <p:extLst>
      <p:ext uri="{BB962C8B-B14F-4D97-AF65-F5344CB8AC3E}">
        <p14:creationId xmlns:p14="http://schemas.microsoft.com/office/powerpoint/2010/main" val="1813356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32</a:t>
            </a:fld>
            <a:endParaRPr lang="en-US" altLang="ja-JP" dirty="0"/>
          </a:p>
        </p:txBody>
      </p:sp>
    </p:spTree>
    <p:extLst>
      <p:ext uri="{BB962C8B-B14F-4D97-AF65-F5344CB8AC3E}">
        <p14:creationId xmlns:p14="http://schemas.microsoft.com/office/powerpoint/2010/main" val="3145444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33</a:t>
            </a:fld>
            <a:endParaRPr lang="en-US" altLang="ja-JP" dirty="0"/>
          </a:p>
        </p:txBody>
      </p:sp>
    </p:spTree>
    <p:extLst>
      <p:ext uri="{BB962C8B-B14F-4D97-AF65-F5344CB8AC3E}">
        <p14:creationId xmlns:p14="http://schemas.microsoft.com/office/powerpoint/2010/main" val="2080992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34</a:t>
            </a:fld>
            <a:endParaRPr lang="en-US" altLang="ja-JP" dirty="0"/>
          </a:p>
        </p:txBody>
      </p:sp>
    </p:spTree>
    <p:extLst>
      <p:ext uri="{BB962C8B-B14F-4D97-AF65-F5344CB8AC3E}">
        <p14:creationId xmlns:p14="http://schemas.microsoft.com/office/powerpoint/2010/main" val="2789804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5CC972D-41D4-486B-AAB7-2B34A2AC15C9}" type="slidenum">
              <a:rPr kumimoji="1" lang="ja-JP" altLang="en-US" smtClean="0"/>
              <a:pPr/>
              <a:t>35</a:t>
            </a:fld>
            <a:endParaRPr kumimoji="1" lang="ja-JP" altLang="en-US"/>
          </a:p>
        </p:txBody>
      </p:sp>
    </p:spTree>
    <p:extLst>
      <p:ext uri="{BB962C8B-B14F-4D97-AF65-F5344CB8AC3E}">
        <p14:creationId xmlns:p14="http://schemas.microsoft.com/office/powerpoint/2010/main" val="3665810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36</a:t>
            </a:fld>
            <a:endParaRPr lang="en-US" altLang="ja-JP" dirty="0"/>
          </a:p>
        </p:txBody>
      </p:sp>
    </p:spTree>
    <p:extLst>
      <p:ext uri="{BB962C8B-B14F-4D97-AF65-F5344CB8AC3E}">
        <p14:creationId xmlns:p14="http://schemas.microsoft.com/office/powerpoint/2010/main" val="1335695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Rot="1" noChangeAspect="1" noChangeArrowheads="1" noTextEdit="1"/>
          </p:cNvSpPr>
          <p:nvPr>
            <p:ph type="sldImg"/>
          </p:nvPr>
        </p:nvSpPr>
        <p:spPr>
          <a:xfrm>
            <a:off x="714375" y="746125"/>
            <a:ext cx="5380038" cy="3725863"/>
          </a:xfrm>
          <a:ln/>
        </p:spPr>
      </p:sp>
      <p:sp>
        <p:nvSpPr>
          <p:cNvPr id="39940" name="Rectangle 3"/>
          <p:cNvSpPr>
            <a:spLocks noGrp="1" noChangeArrowheads="1"/>
          </p:cNvSpPr>
          <p:nvPr>
            <p:ph type="body" idx="1"/>
          </p:nvPr>
        </p:nvSpPr>
        <p:spPr>
          <a:xfrm>
            <a:off x="906682" y="4721226"/>
            <a:ext cx="4993851" cy="4471988"/>
          </a:xfrm>
          <a:noFill/>
          <a:ln/>
        </p:spPr>
        <p:txBody>
          <a:bodyPr lIns="91286" tIns="45645" rIns="91286" bIns="45645"/>
          <a:lstStyle/>
          <a:p>
            <a:pPr eaLnBrk="1" hangingPunct="1"/>
            <a:endParaRPr lang="ja-JP" altLang="ja-JP"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fld id="{855F01DB-B1C0-44E8-9D69-584C56B00D39}" type="slidenum">
              <a:rPr kumimoji="1" lang="ja-JP" altLang="en-US" smtClean="0"/>
              <a:t>38</a:t>
            </a:fld>
            <a:endParaRPr kumimoji="1" lang="ja-JP" altLang="en-US"/>
          </a:p>
        </p:txBody>
      </p:sp>
    </p:spTree>
    <p:extLst>
      <p:ext uri="{BB962C8B-B14F-4D97-AF65-F5344CB8AC3E}">
        <p14:creationId xmlns:p14="http://schemas.microsoft.com/office/powerpoint/2010/main" val="1060296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39</a:t>
            </a:fld>
            <a:endParaRPr lang="en-US" altLang="ja-JP" dirty="0"/>
          </a:p>
        </p:txBody>
      </p:sp>
    </p:spTree>
    <p:extLst>
      <p:ext uri="{BB962C8B-B14F-4D97-AF65-F5344CB8AC3E}">
        <p14:creationId xmlns:p14="http://schemas.microsoft.com/office/powerpoint/2010/main" val="1187123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a:t>
            </a:fld>
            <a:endParaRPr lang="en-US" altLang="ja-JP" dirty="0"/>
          </a:p>
        </p:txBody>
      </p:sp>
    </p:spTree>
    <p:extLst>
      <p:ext uri="{BB962C8B-B14F-4D97-AF65-F5344CB8AC3E}">
        <p14:creationId xmlns:p14="http://schemas.microsoft.com/office/powerpoint/2010/main" val="2907211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738153-D655-4834-B483-5FFFE1D7E07F}"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26111559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41</a:t>
            </a:fld>
            <a:endParaRPr lang="en-US" altLang="ja-JP" dirty="0"/>
          </a:p>
        </p:txBody>
      </p:sp>
    </p:spTree>
    <p:extLst>
      <p:ext uri="{BB962C8B-B14F-4D97-AF65-F5344CB8AC3E}">
        <p14:creationId xmlns:p14="http://schemas.microsoft.com/office/powerpoint/2010/main" val="3699937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42</a:t>
            </a:fld>
            <a:endParaRPr lang="en-US" altLang="ja-JP">
              <a:solidFill>
                <a:prstClr val="black"/>
              </a:solidFill>
            </a:endParaRPr>
          </a:p>
        </p:txBody>
      </p:sp>
    </p:spTree>
    <p:extLst>
      <p:ext uri="{BB962C8B-B14F-4D97-AF65-F5344CB8AC3E}">
        <p14:creationId xmlns:p14="http://schemas.microsoft.com/office/powerpoint/2010/main" val="39799925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43</a:t>
            </a:fld>
            <a:endParaRPr lang="en-US" altLang="ja-JP" dirty="0"/>
          </a:p>
        </p:txBody>
      </p:sp>
    </p:spTree>
    <p:extLst>
      <p:ext uri="{BB962C8B-B14F-4D97-AF65-F5344CB8AC3E}">
        <p14:creationId xmlns:p14="http://schemas.microsoft.com/office/powerpoint/2010/main" val="35370089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44</a:t>
            </a:fld>
            <a:endParaRPr lang="en-US" altLang="ja-JP" dirty="0"/>
          </a:p>
        </p:txBody>
      </p:sp>
    </p:spTree>
    <p:extLst>
      <p:ext uri="{BB962C8B-B14F-4D97-AF65-F5344CB8AC3E}">
        <p14:creationId xmlns:p14="http://schemas.microsoft.com/office/powerpoint/2010/main" val="2985553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257847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46</a:t>
            </a:fld>
            <a:endParaRPr lang="en-US" altLang="ja-JP" dirty="0"/>
          </a:p>
        </p:txBody>
      </p:sp>
    </p:spTree>
    <p:extLst>
      <p:ext uri="{BB962C8B-B14F-4D97-AF65-F5344CB8AC3E}">
        <p14:creationId xmlns:p14="http://schemas.microsoft.com/office/powerpoint/2010/main" val="22665558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47</a:t>
            </a:fld>
            <a:endParaRPr lang="en-US" altLang="ja-JP" dirty="0"/>
          </a:p>
        </p:txBody>
      </p:sp>
    </p:spTree>
    <p:extLst>
      <p:ext uri="{BB962C8B-B14F-4D97-AF65-F5344CB8AC3E}">
        <p14:creationId xmlns:p14="http://schemas.microsoft.com/office/powerpoint/2010/main" val="13422379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48</a:t>
            </a:fld>
            <a:endParaRPr lang="en-US" altLang="ja-JP" dirty="0"/>
          </a:p>
        </p:txBody>
      </p:sp>
    </p:spTree>
    <p:extLst>
      <p:ext uri="{BB962C8B-B14F-4D97-AF65-F5344CB8AC3E}">
        <p14:creationId xmlns:p14="http://schemas.microsoft.com/office/powerpoint/2010/main" val="6504923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49</a:t>
            </a:fld>
            <a:endParaRPr lang="en-US" altLang="ja-JP" dirty="0"/>
          </a:p>
        </p:txBody>
      </p:sp>
    </p:spTree>
    <p:extLst>
      <p:ext uri="{BB962C8B-B14F-4D97-AF65-F5344CB8AC3E}">
        <p14:creationId xmlns:p14="http://schemas.microsoft.com/office/powerpoint/2010/main" val="172340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xfrm>
            <a:off x="714375" y="747713"/>
            <a:ext cx="5380038" cy="3724275"/>
          </a:xfrm>
          <a:ln/>
        </p:spPr>
      </p:sp>
      <p:sp>
        <p:nvSpPr>
          <p:cNvPr id="37892" name="Rectangle 3"/>
          <p:cNvSpPr>
            <a:spLocks noGrp="1" noChangeArrowheads="1"/>
          </p:cNvSpPr>
          <p:nvPr>
            <p:ph type="body" idx="1"/>
          </p:nvPr>
        </p:nvSpPr>
        <p:spPr>
          <a:xfrm>
            <a:off x="681205" y="4721225"/>
            <a:ext cx="5444806" cy="4470400"/>
          </a:xfrm>
          <a:noFill/>
          <a:ln/>
        </p:spPr>
        <p:txBody>
          <a:bodyPr/>
          <a:lstStyle/>
          <a:p>
            <a:pPr eaLnBrk="1" hangingPunct="1"/>
            <a:endParaRPr lang="ja-JP" altLang="ja-JP" dirty="0" smtClean="0"/>
          </a:p>
        </p:txBody>
      </p:sp>
      <p:sp>
        <p:nvSpPr>
          <p:cNvPr id="6" name="スライド番号プレースホルダ 5"/>
          <p:cNvSpPr>
            <a:spLocks noGrp="1"/>
          </p:cNvSpPr>
          <p:nvPr>
            <p:ph type="sldNum" sz="quarter" idx="10"/>
          </p:nvPr>
        </p:nvSpPr>
        <p:spPr/>
        <p:txBody>
          <a:bodyPr/>
          <a:lstStyle/>
          <a:p>
            <a:pPr>
              <a:defRPr/>
            </a:pPr>
            <a:fld id="{EC20383E-FBA8-4BC3-9BA5-27668B12A746}" type="slidenum">
              <a:rPr lang="en-US" altLang="ja-JP" smtClean="0"/>
              <a:pPr>
                <a:defRPr/>
              </a:pPr>
              <a:t>5</a:t>
            </a:fld>
            <a:endParaRPr lang="en-US" altLang="ja-JP"/>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50</a:t>
            </a:fld>
            <a:endParaRPr lang="en-US" altLang="ja-JP" dirty="0"/>
          </a:p>
        </p:txBody>
      </p:sp>
    </p:spTree>
    <p:extLst>
      <p:ext uri="{BB962C8B-B14F-4D97-AF65-F5344CB8AC3E}">
        <p14:creationId xmlns:p14="http://schemas.microsoft.com/office/powerpoint/2010/main" val="18033539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51</a:t>
            </a:fld>
            <a:endParaRPr lang="en-US" altLang="ja-JP">
              <a:solidFill>
                <a:prstClr val="black"/>
              </a:solidFill>
            </a:endParaRPr>
          </a:p>
        </p:txBody>
      </p:sp>
    </p:spTree>
    <p:extLst>
      <p:ext uri="{BB962C8B-B14F-4D97-AF65-F5344CB8AC3E}">
        <p14:creationId xmlns:p14="http://schemas.microsoft.com/office/powerpoint/2010/main" val="4604080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en-US" altLang="ja-JP"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52</a:t>
            </a:fld>
            <a:endParaRPr lang="en-US" altLang="ja-JP">
              <a:solidFill>
                <a:prstClr val="black"/>
              </a:solidFill>
            </a:endParaRPr>
          </a:p>
        </p:txBody>
      </p:sp>
    </p:spTree>
    <p:extLst>
      <p:ext uri="{BB962C8B-B14F-4D97-AF65-F5344CB8AC3E}">
        <p14:creationId xmlns:p14="http://schemas.microsoft.com/office/powerpoint/2010/main" val="1450682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xfrm>
            <a:off x="711200" y="742950"/>
            <a:ext cx="5386388" cy="3729038"/>
          </a:xfrm>
          <a:ln/>
        </p:spPr>
      </p:sp>
      <p:sp>
        <p:nvSpPr>
          <p:cNvPr id="21507" name="ノート プレースホルダ 2"/>
          <p:cNvSpPr>
            <a:spLocks noGrp="1"/>
          </p:cNvSpPr>
          <p:nvPr>
            <p:ph type="body" idx="1"/>
          </p:nvPr>
        </p:nvSpPr>
        <p:spPr>
          <a:noFill/>
          <a:ln/>
        </p:spPr>
        <p:txBody>
          <a:bodyPr/>
          <a:lstStyle/>
          <a:p>
            <a:endParaRPr lang="ja-JP" altLang="en-US" dirty="0" smtClean="0">
              <a:latin typeface="ＭＳ Ｐゴシック" panose="020B0600070205080204" pitchFamily="50" charset="-128"/>
              <a:ea typeface="ＭＳ Ｐゴシック" panose="020B0600070205080204" pitchFamily="50" charset="-128"/>
            </a:endParaRPr>
          </a:p>
        </p:txBody>
      </p:sp>
      <p:sp>
        <p:nvSpPr>
          <p:cNvPr id="21508" name="スライド番号プレースホルダ 3"/>
          <p:cNvSpPr>
            <a:spLocks noGrp="1"/>
          </p:cNvSpPr>
          <p:nvPr>
            <p:ph type="sldNum" sz="quarter" idx="5"/>
          </p:nvPr>
        </p:nvSpPr>
        <p:spPr>
          <a:noFill/>
        </p:spPr>
        <p:txBody>
          <a:bodyPr/>
          <a:lstStyle/>
          <a:p>
            <a:fld id="{D1BAABD3-4856-4632-AA9B-290016227F67}" type="slidenum">
              <a:rPr lang="en-US" altLang="ja-JP" smtClean="0">
                <a:solidFill>
                  <a:prstClr val="black"/>
                </a:solidFill>
              </a:rPr>
              <a:pPr/>
              <a:t>53</a:t>
            </a:fld>
            <a:endParaRPr lang="en-US" altLang="ja-JP" smtClean="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xfrm>
            <a:off x="711200" y="742950"/>
            <a:ext cx="5386388" cy="3729038"/>
          </a:xfrm>
          <a:ln/>
        </p:spPr>
      </p:sp>
      <p:sp>
        <p:nvSpPr>
          <p:cNvPr id="21507" name="ノート プレースホルダ 2"/>
          <p:cNvSpPr>
            <a:spLocks noGrp="1"/>
          </p:cNvSpPr>
          <p:nvPr>
            <p:ph type="body" idx="1"/>
          </p:nvPr>
        </p:nvSpPr>
        <p:spPr>
          <a:noFill/>
          <a:ln/>
        </p:spPr>
        <p:txBody>
          <a:bodyPr/>
          <a:lstStyle/>
          <a:p>
            <a:endParaRPr lang="ja-JP" altLang="en-US" dirty="0" smtClean="0">
              <a:latin typeface="ＭＳ Ｐゴシック" panose="020B0600070205080204" pitchFamily="50" charset="-128"/>
              <a:ea typeface="ＭＳ Ｐゴシック" panose="020B0600070205080204" pitchFamily="50" charset="-128"/>
            </a:endParaRPr>
          </a:p>
        </p:txBody>
      </p:sp>
      <p:sp>
        <p:nvSpPr>
          <p:cNvPr id="21508" name="スライド番号プレースホルダ 3"/>
          <p:cNvSpPr>
            <a:spLocks noGrp="1"/>
          </p:cNvSpPr>
          <p:nvPr>
            <p:ph type="sldNum" sz="quarter" idx="5"/>
          </p:nvPr>
        </p:nvSpPr>
        <p:spPr>
          <a:noFill/>
        </p:spPr>
        <p:txBody>
          <a:bodyPr/>
          <a:lstStyle/>
          <a:p>
            <a:fld id="{D1BAABD3-4856-4632-AA9B-290016227F67}" type="slidenum">
              <a:rPr lang="en-US" altLang="ja-JP" smtClean="0">
                <a:solidFill>
                  <a:prstClr val="black"/>
                </a:solidFill>
              </a:rPr>
              <a:pPr/>
              <a:t>54</a:t>
            </a:fld>
            <a:endParaRPr lang="en-US" altLang="ja-JP" smtClean="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55</a:t>
            </a:fld>
            <a:endParaRPr lang="en-US" altLang="ja-JP" dirty="0"/>
          </a:p>
        </p:txBody>
      </p:sp>
    </p:spTree>
    <p:extLst>
      <p:ext uri="{BB962C8B-B14F-4D97-AF65-F5344CB8AC3E}">
        <p14:creationId xmlns:p14="http://schemas.microsoft.com/office/powerpoint/2010/main" val="34897415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56</a:t>
            </a:fld>
            <a:endParaRPr lang="en-US" altLang="ja-JP" dirty="0"/>
          </a:p>
        </p:txBody>
      </p:sp>
    </p:spTree>
    <p:extLst>
      <p:ext uri="{BB962C8B-B14F-4D97-AF65-F5344CB8AC3E}">
        <p14:creationId xmlns:p14="http://schemas.microsoft.com/office/powerpoint/2010/main" val="35639869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a:ln/>
        </p:spPr>
      </p:sp>
      <p:sp>
        <p:nvSpPr>
          <p:cNvPr id="71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a typeface="ＭＳ Ｐ明朝" charset="-128"/>
            </a:endParaRPr>
          </a:p>
        </p:txBody>
      </p:sp>
      <p:sp>
        <p:nvSpPr>
          <p:cNvPr id="71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kumimoji="1" sz="1200">
                <a:solidFill>
                  <a:schemeClr val="tx1"/>
                </a:solidFill>
                <a:latin typeface="Arial" charset="0"/>
                <a:ea typeface="ＭＳ Ｐ明朝" charset="-128"/>
              </a:defRPr>
            </a:lvl1pPr>
            <a:lvl2pPr marL="742950" indent="-285750" defTabSz="917575" eaLnBrk="0" hangingPunct="0">
              <a:spcBef>
                <a:spcPct val="30000"/>
              </a:spcBef>
              <a:defRPr kumimoji="1" sz="1200">
                <a:solidFill>
                  <a:schemeClr val="tx1"/>
                </a:solidFill>
                <a:latin typeface="Arial" charset="0"/>
                <a:ea typeface="ＭＳ Ｐ明朝" charset="-128"/>
              </a:defRPr>
            </a:lvl2pPr>
            <a:lvl3pPr marL="1143000" indent="-228600" defTabSz="917575" eaLnBrk="0" hangingPunct="0">
              <a:spcBef>
                <a:spcPct val="30000"/>
              </a:spcBef>
              <a:defRPr kumimoji="1" sz="1200">
                <a:solidFill>
                  <a:schemeClr val="tx1"/>
                </a:solidFill>
                <a:latin typeface="Arial" charset="0"/>
                <a:ea typeface="ＭＳ Ｐ明朝" charset="-128"/>
              </a:defRPr>
            </a:lvl3pPr>
            <a:lvl4pPr marL="1600200" indent="-228600" defTabSz="917575" eaLnBrk="0" hangingPunct="0">
              <a:spcBef>
                <a:spcPct val="30000"/>
              </a:spcBef>
              <a:defRPr kumimoji="1" sz="1200">
                <a:solidFill>
                  <a:schemeClr val="tx1"/>
                </a:solidFill>
                <a:latin typeface="Arial" charset="0"/>
                <a:ea typeface="ＭＳ Ｐ明朝" charset="-128"/>
              </a:defRPr>
            </a:lvl4pPr>
            <a:lvl5pPr marL="2057400" indent="-228600" defTabSz="917575" eaLnBrk="0" hangingPunct="0">
              <a:spcBef>
                <a:spcPct val="30000"/>
              </a:spcBef>
              <a:defRPr kumimoji="1" sz="1200">
                <a:solidFill>
                  <a:schemeClr val="tx1"/>
                </a:solidFill>
                <a:latin typeface="Arial" charset="0"/>
                <a:ea typeface="ＭＳ Ｐ明朝" charset="-128"/>
              </a:defRPr>
            </a:lvl5pPr>
            <a:lvl6pPr marL="2514600" indent="-228600" defTabSz="917575"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17575"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17575"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17575"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C9F88B38-9C33-44F4-8830-8147130C6597}" type="slidenum">
              <a:rPr lang="en-US" altLang="ja-JP" smtClean="0">
                <a:solidFill>
                  <a:srgbClr val="000000"/>
                </a:solidFill>
                <a:ea typeface="ＭＳ Ｐゴシック" charset="-128"/>
              </a:rPr>
              <a:pPr eaLnBrk="1" hangingPunct="1">
                <a:spcBef>
                  <a:spcPct val="0"/>
                </a:spcBef>
              </a:pPr>
              <a:t>57</a:t>
            </a:fld>
            <a:endParaRPr lang="en-US" altLang="ja-JP" smtClean="0">
              <a:solidFill>
                <a:srgbClr val="000000"/>
              </a:solidFill>
              <a:ea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58</a:t>
            </a:fld>
            <a:endParaRPr lang="en-US" altLang="ja-JP" dirty="0"/>
          </a:p>
        </p:txBody>
      </p:sp>
    </p:spTree>
    <p:extLst>
      <p:ext uri="{BB962C8B-B14F-4D97-AF65-F5344CB8AC3E}">
        <p14:creationId xmlns:p14="http://schemas.microsoft.com/office/powerpoint/2010/main" val="30151173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a:ln/>
        </p:spPr>
      </p:sp>
      <p:sp>
        <p:nvSpPr>
          <p:cNvPr id="81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a typeface="ＭＳ Ｐ明朝" charset="-128"/>
            </a:endParaRPr>
          </a:p>
        </p:txBody>
      </p:sp>
      <p:sp>
        <p:nvSpPr>
          <p:cNvPr id="81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kumimoji="1" sz="1200">
                <a:solidFill>
                  <a:schemeClr val="tx1"/>
                </a:solidFill>
                <a:latin typeface="Arial" charset="0"/>
                <a:ea typeface="ＭＳ Ｐ明朝" charset="-128"/>
              </a:defRPr>
            </a:lvl1pPr>
            <a:lvl2pPr marL="742950" indent="-285750" defTabSz="917575" eaLnBrk="0" hangingPunct="0">
              <a:spcBef>
                <a:spcPct val="30000"/>
              </a:spcBef>
              <a:defRPr kumimoji="1" sz="1200">
                <a:solidFill>
                  <a:schemeClr val="tx1"/>
                </a:solidFill>
                <a:latin typeface="Arial" charset="0"/>
                <a:ea typeface="ＭＳ Ｐ明朝" charset="-128"/>
              </a:defRPr>
            </a:lvl2pPr>
            <a:lvl3pPr marL="1143000" indent="-228600" defTabSz="917575" eaLnBrk="0" hangingPunct="0">
              <a:spcBef>
                <a:spcPct val="30000"/>
              </a:spcBef>
              <a:defRPr kumimoji="1" sz="1200">
                <a:solidFill>
                  <a:schemeClr val="tx1"/>
                </a:solidFill>
                <a:latin typeface="Arial" charset="0"/>
                <a:ea typeface="ＭＳ Ｐ明朝" charset="-128"/>
              </a:defRPr>
            </a:lvl3pPr>
            <a:lvl4pPr marL="1600200" indent="-228600" defTabSz="917575" eaLnBrk="0" hangingPunct="0">
              <a:spcBef>
                <a:spcPct val="30000"/>
              </a:spcBef>
              <a:defRPr kumimoji="1" sz="1200">
                <a:solidFill>
                  <a:schemeClr val="tx1"/>
                </a:solidFill>
                <a:latin typeface="Arial" charset="0"/>
                <a:ea typeface="ＭＳ Ｐ明朝" charset="-128"/>
              </a:defRPr>
            </a:lvl4pPr>
            <a:lvl5pPr marL="2057400" indent="-228600" defTabSz="917575" eaLnBrk="0" hangingPunct="0">
              <a:spcBef>
                <a:spcPct val="30000"/>
              </a:spcBef>
              <a:defRPr kumimoji="1" sz="1200">
                <a:solidFill>
                  <a:schemeClr val="tx1"/>
                </a:solidFill>
                <a:latin typeface="Arial" charset="0"/>
                <a:ea typeface="ＭＳ Ｐ明朝" charset="-128"/>
              </a:defRPr>
            </a:lvl5pPr>
            <a:lvl6pPr marL="2514600" indent="-228600" defTabSz="917575"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17575"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17575"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17575"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61376EE1-C216-4000-A5E6-4F724ECF7384}" type="slidenum">
              <a:rPr lang="en-US" altLang="ja-JP" smtClean="0">
                <a:solidFill>
                  <a:srgbClr val="000000"/>
                </a:solidFill>
                <a:ea typeface="ＭＳ Ｐゴシック" charset="-128"/>
              </a:rPr>
              <a:pPr eaLnBrk="1" hangingPunct="1">
                <a:spcBef>
                  <a:spcPct val="0"/>
                </a:spcBef>
              </a:pPr>
              <a:t>59</a:t>
            </a:fld>
            <a:endParaRPr lang="en-US" altLang="ja-JP" smtClean="0">
              <a:solidFill>
                <a:srgbClr val="000000"/>
              </a:solidFill>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r>
              <a:rPr kumimoji="1" lang="ja-JP" altLang="en-US" dirty="0" smtClean="0"/>
              <a:t>　</a:t>
            </a:r>
            <a:endParaRPr kumimoji="1" lang="en-US" altLang="ja-JP" dirty="0" smtClean="0"/>
          </a:p>
          <a:p>
            <a:endParaRPr kumimoji="1" lang="en-US" altLang="ja-JP" dirty="0" smtClean="0"/>
          </a:p>
          <a:p>
            <a:r>
              <a:rPr kumimoji="1" lang="ja-JP" altLang="en-US" dirty="0" smtClean="0"/>
              <a:t>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6</a:t>
            </a:fld>
            <a:endParaRPr lang="en-US" altLang="ja-JP">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60</a:t>
            </a:fld>
            <a:endParaRPr lang="en-US" altLang="ja-JP" dirty="0"/>
          </a:p>
        </p:txBody>
      </p:sp>
    </p:spTree>
    <p:extLst>
      <p:ext uri="{BB962C8B-B14F-4D97-AF65-F5344CB8AC3E}">
        <p14:creationId xmlns:p14="http://schemas.microsoft.com/office/powerpoint/2010/main" val="30434995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61</a:t>
            </a:fld>
            <a:endParaRPr lang="en-US" altLang="ja-JP" dirty="0"/>
          </a:p>
        </p:txBody>
      </p:sp>
    </p:spTree>
    <p:extLst>
      <p:ext uri="{BB962C8B-B14F-4D97-AF65-F5344CB8AC3E}">
        <p14:creationId xmlns:p14="http://schemas.microsoft.com/office/powerpoint/2010/main" val="12379998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62</a:t>
            </a:fld>
            <a:endParaRPr lang="en-US" altLang="ja-JP" dirty="0"/>
          </a:p>
        </p:txBody>
      </p:sp>
    </p:spTree>
    <p:extLst>
      <p:ext uri="{BB962C8B-B14F-4D97-AF65-F5344CB8AC3E}">
        <p14:creationId xmlns:p14="http://schemas.microsoft.com/office/powerpoint/2010/main" val="12237141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63</a:t>
            </a:fld>
            <a:endParaRPr lang="en-US" altLang="ja-JP" dirty="0"/>
          </a:p>
        </p:txBody>
      </p:sp>
    </p:spTree>
    <p:extLst>
      <p:ext uri="{BB962C8B-B14F-4D97-AF65-F5344CB8AC3E}">
        <p14:creationId xmlns:p14="http://schemas.microsoft.com/office/powerpoint/2010/main" val="26442082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64</a:t>
            </a:fld>
            <a:endParaRPr lang="en-US" altLang="ja-JP" dirty="0"/>
          </a:p>
        </p:txBody>
      </p:sp>
    </p:spTree>
    <p:extLst>
      <p:ext uri="{BB962C8B-B14F-4D97-AF65-F5344CB8AC3E}">
        <p14:creationId xmlns:p14="http://schemas.microsoft.com/office/powerpoint/2010/main" val="3217173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65</a:t>
            </a:fld>
            <a:endParaRPr lang="en-US" altLang="ja-JP" dirty="0"/>
          </a:p>
        </p:txBody>
      </p:sp>
    </p:spTree>
    <p:extLst>
      <p:ext uri="{BB962C8B-B14F-4D97-AF65-F5344CB8AC3E}">
        <p14:creationId xmlns:p14="http://schemas.microsoft.com/office/powerpoint/2010/main" val="27880739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66</a:t>
            </a:fld>
            <a:endParaRPr lang="en-US" altLang="ja-JP" dirty="0"/>
          </a:p>
        </p:txBody>
      </p:sp>
    </p:spTree>
    <p:extLst>
      <p:ext uri="{BB962C8B-B14F-4D97-AF65-F5344CB8AC3E}">
        <p14:creationId xmlns:p14="http://schemas.microsoft.com/office/powerpoint/2010/main" val="31618676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67</a:t>
            </a:fld>
            <a:endParaRPr lang="en-US" altLang="ja-JP" dirty="0"/>
          </a:p>
        </p:txBody>
      </p:sp>
    </p:spTree>
    <p:extLst>
      <p:ext uri="{BB962C8B-B14F-4D97-AF65-F5344CB8AC3E}">
        <p14:creationId xmlns:p14="http://schemas.microsoft.com/office/powerpoint/2010/main" val="9132380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68</a:t>
            </a:fld>
            <a:endParaRPr lang="en-US" altLang="ja-JP" dirty="0"/>
          </a:p>
        </p:txBody>
      </p:sp>
    </p:spTree>
    <p:extLst>
      <p:ext uri="{BB962C8B-B14F-4D97-AF65-F5344CB8AC3E}">
        <p14:creationId xmlns:p14="http://schemas.microsoft.com/office/powerpoint/2010/main" val="37929367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69</a:t>
            </a:fld>
            <a:endParaRPr lang="en-US" altLang="ja-JP" dirty="0"/>
          </a:p>
        </p:txBody>
      </p:sp>
    </p:spTree>
    <p:extLst>
      <p:ext uri="{BB962C8B-B14F-4D97-AF65-F5344CB8AC3E}">
        <p14:creationId xmlns:p14="http://schemas.microsoft.com/office/powerpoint/2010/main" val="3318575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a:t>
            </a:fld>
            <a:endParaRPr lang="en-US" altLang="ja-JP" dirty="0"/>
          </a:p>
        </p:txBody>
      </p:sp>
    </p:spTree>
    <p:extLst>
      <p:ext uri="{BB962C8B-B14F-4D97-AF65-F5344CB8AC3E}">
        <p14:creationId xmlns:p14="http://schemas.microsoft.com/office/powerpoint/2010/main" val="6707643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70</a:t>
            </a:fld>
            <a:endParaRPr lang="en-US" altLang="ja-JP">
              <a:solidFill>
                <a:prstClr val="black"/>
              </a:solidFill>
            </a:endParaRPr>
          </a:p>
        </p:txBody>
      </p:sp>
    </p:spTree>
    <p:extLst>
      <p:ext uri="{BB962C8B-B14F-4D97-AF65-F5344CB8AC3E}">
        <p14:creationId xmlns:p14="http://schemas.microsoft.com/office/powerpoint/2010/main" val="22147287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71</a:t>
            </a:fld>
            <a:endParaRPr lang="en-US" altLang="ja-JP" dirty="0"/>
          </a:p>
        </p:txBody>
      </p:sp>
    </p:spTree>
    <p:extLst>
      <p:ext uri="{BB962C8B-B14F-4D97-AF65-F5344CB8AC3E}">
        <p14:creationId xmlns:p14="http://schemas.microsoft.com/office/powerpoint/2010/main" val="381524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72</a:t>
            </a:fld>
            <a:endParaRPr lang="en-US" altLang="ja-JP" dirty="0"/>
          </a:p>
        </p:txBody>
      </p:sp>
    </p:spTree>
    <p:extLst>
      <p:ext uri="{BB962C8B-B14F-4D97-AF65-F5344CB8AC3E}">
        <p14:creationId xmlns:p14="http://schemas.microsoft.com/office/powerpoint/2010/main" val="18410888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a:xfrm>
            <a:off x="714375" y="746125"/>
            <a:ext cx="5381625" cy="3725863"/>
          </a:xfrm>
          <a:ln/>
        </p:spPr>
      </p:sp>
      <p:sp>
        <p:nvSpPr>
          <p:cNvPr id="123907"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123908" name="スライド番号プレースホルダ 3"/>
          <p:cNvSpPr>
            <a:spLocks noGrp="1"/>
          </p:cNvSpPr>
          <p:nvPr>
            <p:ph type="sldNum" sz="quarter" idx="5"/>
          </p:nvPr>
        </p:nvSpPr>
        <p:spPr>
          <a:noFill/>
        </p:spPr>
        <p:txBody>
          <a:bodyPr/>
          <a:lstStyle/>
          <a:p>
            <a:fld id="{7BE8C8E5-0883-46C5-B1D6-0E396E2FF8A7}" type="slidenum">
              <a:rPr lang="en-US" altLang="ja-JP" smtClean="0">
                <a:ea typeface="ＭＳ Ｐゴシック" charset="-128"/>
              </a:rPr>
              <a:pPr/>
              <a:t>73</a:t>
            </a:fld>
            <a:endParaRPr lang="en-US" altLang="ja-JP" dirty="0" smtClean="0">
              <a:ea typeface="ＭＳ Ｐゴシック" charset="-128"/>
            </a:endParaRPr>
          </a:p>
        </p:txBody>
      </p:sp>
    </p:spTree>
    <p:extLst>
      <p:ext uri="{BB962C8B-B14F-4D97-AF65-F5344CB8AC3E}">
        <p14:creationId xmlns:p14="http://schemas.microsoft.com/office/powerpoint/2010/main" val="37294313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2950"/>
            <a:ext cx="5386388" cy="372903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pPr>
                <a:defRPr/>
              </a:pPr>
              <a:t>74</a:t>
            </a:fld>
            <a:endParaRPr lang="en-US" altLang="ja-JP"/>
          </a:p>
        </p:txBody>
      </p:sp>
    </p:spTree>
    <p:extLst>
      <p:ext uri="{BB962C8B-B14F-4D97-AF65-F5344CB8AC3E}">
        <p14:creationId xmlns:p14="http://schemas.microsoft.com/office/powerpoint/2010/main" val="26776573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656A4A-807E-4367-8C2D-57E31EE9ACE1}" type="slidenum">
              <a:rPr kumimoji="1" lang="ja-JP" altLang="en-US" smtClean="0"/>
              <a:t>75</a:t>
            </a:fld>
            <a:endParaRPr kumimoji="1" lang="ja-JP" altLang="en-US"/>
          </a:p>
        </p:txBody>
      </p:sp>
    </p:spTree>
    <p:extLst>
      <p:ext uri="{BB962C8B-B14F-4D97-AF65-F5344CB8AC3E}">
        <p14:creationId xmlns:p14="http://schemas.microsoft.com/office/powerpoint/2010/main" val="10829441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656A4A-807E-4367-8C2D-57E31EE9ACE1}" type="slidenum">
              <a:rPr kumimoji="1" lang="ja-JP" altLang="en-US" smtClean="0"/>
              <a:t>76</a:t>
            </a:fld>
            <a:endParaRPr kumimoji="1" lang="ja-JP" altLang="en-US"/>
          </a:p>
        </p:txBody>
      </p:sp>
    </p:spTree>
    <p:extLst>
      <p:ext uri="{BB962C8B-B14F-4D97-AF65-F5344CB8AC3E}">
        <p14:creationId xmlns:p14="http://schemas.microsoft.com/office/powerpoint/2010/main" val="10829441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77</a:t>
            </a:fld>
            <a:endParaRPr lang="en-US" altLang="ja-JP" dirty="0"/>
          </a:p>
        </p:txBody>
      </p:sp>
    </p:spTree>
    <p:extLst>
      <p:ext uri="{BB962C8B-B14F-4D97-AF65-F5344CB8AC3E}">
        <p14:creationId xmlns:p14="http://schemas.microsoft.com/office/powerpoint/2010/main" val="12536904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78</a:t>
            </a:fld>
            <a:endParaRPr lang="en-US" altLang="ja-JP" dirty="0"/>
          </a:p>
        </p:txBody>
      </p:sp>
    </p:spTree>
    <p:extLst>
      <p:ext uri="{BB962C8B-B14F-4D97-AF65-F5344CB8AC3E}">
        <p14:creationId xmlns:p14="http://schemas.microsoft.com/office/powerpoint/2010/main" val="23012374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79</a:t>
            </a:fld>
            <a:endParaRPr lang="en-US" altLang="ja-JP" dirty="0"/>
          </a:p>
        </p:txBody>
      </p:sp>
    </p:spTree>
    <p:extLst>
      <p:ext uri="{BB962C8B-B14F-4D97-AF65-F5344CB8AC3E}">
        <p14:creationId xmlns:p14="http://schemas.microsoft.com/office/powerpoint/2010/main" val="3477978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a:t>
            </a:fld>
            <a:endParaRPr lang="en-US" altLang="ja-JP" dirty="0"/>
          </a:p>
        </p:txBody>
      </p:sp>
    </p:spTree>
    <p:extLst>
      <p:ext uri="{BB962C8B-B14F-4D97-AF65-F5344CB8AC3E}">
        <p14:creationId xmlns:p14="http://schemas.microsoft.com/office/powerpoint/2010/main" val="16253886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80</a:t>
            </a:fld>
            <a:endParaRPr lang="en-US" altLang="ja-JP" dirty="0"/>
          </a:p>
        </p:txBody>
      </p:sp>
    </p:spTree>
    <p:extLst>
      <p:ext uri="{BB962C8B-B14F-4D97-AF65-F5344CB8AC3E}">
        <p14:creationId xmlns:p14="http://schemas.microsoft.com/office/powerpoint/2010/main" val="3729260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81</a:t>
            </a:fld>
            <a:endParaRPr lang="en-US" altLang="ja-JP" dirty="0"/>
          </a:p>
        </p:txBody>
      </p:sp>
    </p:spTree>
    <p:extLst>
      <p:ext uri="{BB962C8B-B14F-4D97-AF65-F5344CB8AC3E}">
        <p14:creationId xmlns:p14="http://schemas.microsoft.com/office/powerpoint/2010/main" val="4093447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82</a:t>
            </a:fld>
            <a:endParaRPr lang="en-US" altLang="ja-JP" dirty="0"/>
          </a:p>
        </p:txBody>
      </p:sp>
    </p:spTree>
    <p:extLst>
      <p:ext uri="{BB962C8B-B14F-4D97-AF65-F5344CB8AC3E}">
        <p14:creationId xmlns:p14="http://schemas.microsoft.com/office/powerpoint/2010/main" val="6707313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83</a:t>
            </a:fld>
            <a:endParaRPr lang="en-US" altLang="ja-JP" dirty="0"/>
          </a:p>
        </p:txBody>
      </p:sp>
    </p:spTree>
    <p:extLst>
      <p:ext uri="{BB962C8B-B14F-4D97-AF65-F5344CB8AC3E}">
        <p14:creationId xmlns:p14="http://schemas.microsoft.com/office/powerpoint/2010/main" val="13936411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84</a:t>
            </a:fld>
            <a:endParaRPr lang="en-US" altLang="ja-JP" dirty="0"/>
          </a:p>
        </p:txBody>
      </p:sp>
    </p:spTree>
    <p:extLst>
      <p:ext uri="{BB962C8B-B14F-4D97-AF65-F5344CB8AC3E}">
        <p14:creationId xmlns:p14="http://schemas.microsoft.com/office/powerpoint/2010/main" val="34671631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656A4A-807E-4367-8C2D-57E31EE9ACE1}" type="slidenum">
              <a:rPr kumimoji="1" lang="ja-JP" altLang="en-US" smtClean="0"/>
              <a:t>85</a:t>
            </a:fld>
            <a:endParaRPr kumimoji="1" lang="ja-JP" altLang="en-US"/>
          </a:p>
        </p:txBody>
      </p:sp>
    </p:spTree>
    <p:extLst>
      <p:ext uri="{BB962C8B-B14F-4D97-AF65-F5344CB8AC3E}">
        <p14:creationId xmlns:p14="http://schemas.microsoft.com/office/powerpoint/2010/main" val="10829441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656A4A-807E-4367-8C2D-57E31EE9ACE1}" type="slidenum">
              <a:rPr kumimoji="1" lang="ja-JP" altLang="en-US" smtClean="0"/>
              <a:t>86</a:t>
            </a:fld>
            <a:endParaRPr kumimoji="1" lang="ja-JP" altLang="en-US"/>
          </a:p>
        </p:txBody>
      </p:sp>
    </p:spTree>
    <p:extLst>
      <p:ext uri="{BB962C8B-B14F-4D97-AF65-F5344CB8AC3E}">
        <p14:creationId xmlns:p14="http://schemas.microsoft.com/office/powerpoint/2010/main" val="10829441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87</a:t>
            </a:fld>
            <a:endParaRPr lang="en-US" altLang="ja-JP" dirty="0"/>
          </a:p>
        </p:txBody>
      </p:sp>
    </p:spTree>
    <p:extLst>
      <p:ext uri="{BB962C8B-B14F-4D97-AF65-F5344CB8AC3E}">
        <p14:creationId xmlns:p14="http://schemas.microsoft.com/office/powerpoint/2010/main" val="41273451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88</a:t>
            </a:fld>
            <a:endParaRPr lang="en-US" altLang="ja-JP" dirty="0"/>
          </a:p>
        </p:txBody>
      </p:sp>
    </p:spTree>
    <p:extLst>
      <p:ext uri="{BB962C8B-B14F-4D97-AF65-F5344CB8AC3E}">
        <p14:creationId xmlns:p14="http://schemas.microsoft.com/office/powerpoint/2010/main" val="19129840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89</a:t>
            </a:fld>
            <a:endParaRPr lang="en-US" altLang="ja-JP" dirty="0"/>
          </a:p>
        </p:txBody>
      </p:sp>
    </p:spTree>
    <p:extLst>
      <p:ext uri="{BB962C8B-B14F-4D97-AF65-F5344CB8AC3E}">
        <p14:creationId xmlns:p14="http://schemas.microsoft.com/office/powerpoint/2010/main" val="310456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9</a:t>
            </a:fld>
            <a:endParaRPr lang="en-US" altLang="ja-JP">
              <a:solidFill>
                <a:prstClr val="black"/>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90</a:t>
            </a:fld>
            <a:endParaRPr lang="en-US" altLang="ja-JP" dirty="0"/>
          </a:p>
        </p:txBody>
      </p:sp>
    </p:spTree>
    <p:extLst>
      <p:ext uri="{BB962C8B-B14F-4D97-AF65-F5344CB8AC3E}">
        <p14:creationId xmlns:p14="http://schemas.microsoft.com/office/powerpoint/2010/main" val="6981926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xfrm>
            <a:off x="714375" y="746125"/>
            <a:ext cx="538003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727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B6E493EC-9A2B-48B0-8137-2994C7223CBE}" type="slidenum">
              <a:rPr lang="ja-JP" altLang="en-US" smtClean="0">
                <a:latin typeface="Arial" pitchFamily="34" charset="0"/>
              </a:rPr>
              <a:pPr eaLnBrk="1" hangingPunct="1">
                <a:spcBef>
                  <a:spcPct val="0"/>
                </a:spcBef>
              </a:pPr>
              <a:t>91</a:t>
            </a:fld>
            <a:endParaRPr lang="ja-JP" altLang="en-US" smtClean="0">
              <a:latin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92</a:t>
            </a:fld>
            <a:endParaRPr lang="en-US" altLang="ja-JP" dirty="0"/>
          </a:p>
        </p:txBody>
      </p:sp>
    </p:spTree>
    <p:extLst>
      <p:ext uri="{BB962C8B-B14F-4D97-AF65-F5344CB8AC3E}">
        <p14:creationId xmlns:p14="http://schemas.microsoft.com/office/powerpoint/2010/main" val="42086961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93</a:t>
            </a:fld>
            <a:endParaRPr lang="en-US" altLang="ja-JP" dirty="0"/>
          </a:p>
        </p:txBody>
      </p:sp>
    </p:spTree>
    <p:extLst>
      <p:ext uri="{BB962C8B-B14F-4D97-AF65-F5344CB8AC3E}">
        <p14:creationId xmlns:p14="http://schemas.microsoft.com/office/powerpoint/2010/main" val="391612891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D3AC2C75-DCFA-489E-991D-D0A3F555C8AA}" type="slidenum">
              <a:rPr lang="en-US" altLang="ja-JP" smtClean="0">
                <a:solidFill>
                  <a:srgbClr val="000000"/>
                </a:solidFill>
                <a:latin typeface="Times New Roman" pitchFamily="18" charset="0"/>
              </a:rPr>
              <a:pPr eaLnBrk="1" hangingPunct="1">
                <a:spcBef>
                  <a:spcPct val="0"/>
                </a:spcBef>
              </a:pPr>
              <a:t>94</a:t>
            </a:fld>
            <a:endParaRPr lang="en-US" altLang="ja-JP" smtClean="0">
              <a:solidFill>
                <a:srgbClr val="000000"/>
              </a:solidFill>
              <a:latin typeface="Times New Roman" pitchFamily="18" charset="0"/>
            </a:endParaRPr>
          </a:p>
        </p:txBody>
      </p:sp>
      <p:sp>
        <p:nvSpPr>
          <p:cNvPr id="80899" name="Rectangle 2"/>
          <p:cNvSpPr>
            <a:spLocks noGrp="1" noRot="1" noChangeAspect="1" noChangeArrowheads="1" noTextEdit="1"/>
          </p:cNvSpPr>
          <p:nvPr>
            <p:ph type="sldImg"/>
          </p:nvPr>
        </p:nvSpPr>
        <p:spPr bwMode="auto">
          <a:xfrm>
            <a:off x="715963" y="746125"/>
            <a:ext cx="537845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endParaRPr lang="en-US" altLang="ja-JP"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95</a:t>
            </a:fld>
            <a:endParaRPr lang="en-US" altLang="ja-JP" dirty="0"/>
          </a:p>
        </p:txBody>
      </p:sp>
    </p:spTree>
    <p:extLst>
      <p:ext uri="{BB962C8B-B14F-4D97-AF65-F5344CB8AC3E}">
        <p14:creationId xmlns:p14="http://schemas.microsoft.com/office/powerpoint/2010/main" val="25539317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96</a:t>
            </a:fld>
            <a:endParaRPr lang="en-US" altLang="ja-JP" dirty="0"/>
          </a:p>
        </p:txBody>
      </p:sp>
    </p:spTree>
    <p:extLst>
      <p:ext uri="{BB962C8B-B14F-4D97-AF65-F5344CB8AC3E}">
        <p14:creationId xmlns:p14="http://schemas.microsoft.com/office/powerpoint/2010/main" val="30504459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97</a:t>
            </a:fld>
            <a:endParaRPr lang="en-US" altLang="ja-JP" dirty="0"/>
          </a:p>
        </p:txBody>
      </p:sp>
    </p:spTree>
    <p:extLst>
      <p:ext uri="{BB962C8B-B14F-4D97-AF65-F5344CB8AC3E}">
        <p14:creationId xmlns:p14="http://schemas.microsoft.com/office/powerpoint/2010/main" val="5997954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98</a:t>
            </a:fld>
            <a:endParaRPr lang="en-US" altLang="ja-JP" dirty="0"/>
          </a:p>
        </p:txBody>
      </p:sp>
    </p:spTree>
    <p:extLst>
      <p:ext uri="{BB962C8B-B14F-4D97-AF65-F5344CB8AC3E}">
        <p14:creationId xmlns:p14="http://schemas.microsoft.com/office/powerpoint/2010/main" val="18416357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99</a:t>
            </a:fld>
            <a:endParaRPr lang="en-US" altLang="ja-JP" dirty="0"/>
          </a:p>
        </p:txBody>
      </p:sp>
    </p:spTree>
    <p:extLst>
      <p:ext uri="{BB962C8B-B14F-4D97-AF65-F5344CB8AC3E}">
        <p14:creationId xmlns:p14="http://schemas.microsoft.com/office/powerpoint/2010/main" val="153001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4"/>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lvl1pPr>
            <a:lvl2pPr marL="457147" indent="0" algn="ctr">
              <a:buNone/>
              <a:defRPr/>
            </a:lvl2pPr>
            <a:lvl3pPr marL="914293" indent="0" algn="ctr">
              <a:buNone/>
              <a:defRPr/>
            </a:lvl3pPr>
            <a:lvl4pPr marL="1371440" indent="0" algn="ctr">
              <a:buNone/>
              <a:defRPr/>
            </a:lvl4pPr>
            <a:lvl5pPr marL="1828587" indent="0" algn="ctr">
              <a:buNone/>
              <a:defRPr/>
            </a:lvl5pPr>
            <a:lvl6pPr marL="2285733" indent="0" algn="ctr">
              <a:buNone/>
              <a:defRPr/>
            </a:lvl6pPr>
            <a:lvl7pPr marL="2742879" indent="0" algn="ctr">
              <a:buNone/>
              <a:defRPr/>
            </a:lvl7pPr>
            <a:lvl8pPr marL="3200026" indent="0" algn="ctr">
              <a:buNone/>
              <a:defRPr/>
            </a:lvl8pPr>
            <a:lvl9pPr marL="3657173"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1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13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1" y="2906722"/>
            <a:ext cx="8420101"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1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1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81"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0"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11"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0" y="1435103"/>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pPr>
                <a:defRPr/>
              </a:pPr>
              <a:t>‹#›</a:t>
            </a:fld>
            <a:endParaRPr lang="en-US" altLang="ja-JP"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21"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B8326E1-1187-4179-8038-6C5880252275}" type="slidenum">
              <a:rPr lang="ja-JP" altLang="en-US"/>
              <a:pPr>
                <a:defRPr/>
              </a:pPr>
              <a:t>‹#›</a:t>
            </a:fld>
            <a:endParaRPr lang="ja-JP"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3487E7A6-742E-41BA-90C3-10D823B0DB01}" type="slidenum">
              <a:rPr lang="ja-JP" altLang="en-US"/>
              <a:pPr>
                <a:defRPr/>
              </a:pPr>
              <a:t>‹#›</a:t>
            </a:fld>
            <a:endParaRPr lang="ja-JP"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13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1" y="2906722"/>
            <a:ext cx="8420101"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64119F5E-61AB-4CAF-8CA5-87916AD703A9}" type="slidenum">
              <a:rPr lang="ja-JP" altLang="en-US"/>
              <a:pPr>
                <a:defRPr/>
              </a:pPr>
              <a:t>‹#›</a:t>
            </a:fld>
            <a:endParaRPr lang="ja-JP"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DF7CC43E-E058-41B5-9D41-262B1421DF3A}" type="slidenum">
              <a:rPr lang="ja-JP" altLang="en-US"/>
              <a:pPr>
                <a:defRPr/>
              </a:pPr>
              <a:t>‹#›</a:t>
            </a:fld>
            <a:endParaRPr lang="ja-JP"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1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1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81"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91E4010A-CF71-4169-9361-4483262FB6E4}" type="slidenum">
              <a:rPr lang="ja-JP" altLang="en-US"/>
              <a:pPr>
                <a:defRPr/>
              </a:pPr>
              <a:t>‹#›</a:t>
            </a:fld>
            <a:endParaRPr lang="ja-JP"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67B455FC-2887-4449-BD4A-CCA5E92253D1}"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1" y="4407139"/>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21" y="2906722"/>
            <a:ext cx="8420101"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7" indent="0">
              <a:buNone/>
              <a:defRPr sz="1400"/>
            </a:lvl5pPr>
            <a:lvl6pPr marL="2285733" indent="0">
              <a:buNone/>
              <a:defRPr sz="1400"/>
            </a:lvl6pPr>
            <a:lvl7pPr marL="2742879" indent="0">
              <a:buNone/>
              <a:defRPr sz="1400"/>
            </a:lvl7pPr>
            <a:lvl8pPr marL="3200026" indent="0">
              <a:buNone/>
              <a:defRPr sz="1400"/>
            </a:lvl8pPr>
            <a:lvl9pPr marL="3657173"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pPr>
                <a:defRPr/>
              </a:pPr>
              <a:t>‹#›</a:t>
            </a:fld>
            <a:endParaRPr lang="en-US" altLang="ja-JP"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C6FB6A8B-F30D-4449-9C4B-BC5A7F7FA058}" type="slidenum">
              <a:rPr lang="ja-JP" altLang="en-US"/>
              <a:pPr>
                <a:defRPr/>
              </a:pPr>
              <a:t>‹#›</a:t>
            </a:fld>
            <a:endParaRPr lang="ja-JP"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0"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11"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0" y="1435103"/>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379C1957-BE64-4A83-A34C-D91093E5AAA4}" type="slidenum">
              <a:rPr lang="ja-JP" altLang="en-US"/>
              <a:pPr>
                <a:defRPr/>
              </a:pPr>
              <a:t>‹#›</a:t>
            </a:fld>
            <a:endParaRPr lang="ja-JP"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F24330CA-06CA-4CD2-9429-D00AFFBA7E5B}" type="slidenum">
              <a:rPr lang="ja-JP" altLang="en-US"/>
              <a:pPr>
                <a:defRPr/>
              </a:pPr>
              <a:t>‹#›</a:t>
            </a:fld>
            <a:endParaRPr lang="ja-JP"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8D293BF7-2CAA-4D5D-8560-4B5FBBF9D6A7}" type="slidenum">
              <a:rPr lang="ja-JP" altLang="en-US"/>
              <a:pPr>
                <a:defRPr/>
              </a:pPr>
              <a:t>‹#›</a:t>
            </a:fld>
            <a:endParaRPr lang="ja-JP"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21"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C4E54EA-BA81-4DD5-8121-9D013B77BB31}" type="slidenum">
              <a:rPr lang="ja-JP" altLang="en-US"/>
              <a:pPr>
                <a:defRPr/>
              </a:pPr>
              <a:t>‹#›</a:t>
            </a:fld>
            <a:endParaRPr lang="ja-JP"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2"/>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lvl1pPr>
            <a:lvl2pPr marL="457147" indent="0" algn="ctr">
              <a:buNone/>
              <a:defRPr/>
            </a:lvl2pPr>
            <a:lvl3pPr marL="914293" indent="0" algn="ctr">
              <a:buNone/>
              <a:defRPr/>
            </a:lvl3pPr>
            <a:lvl4pPr marL="1371440" indent="0" algn="ctr">
              <a:buNone/>
              <a:defRPr/>
            </a:lvl4pPr>
            <a:lvl5pPr marL="1828587" indent="0" algn="ctr">
              <a:buNone/>
              <a:defRPr/>
            </a:lvl5pPr>
            <a:lvl6pPr marL="2285733" indent="0" algn="ctr">
              <a:buNone/>
              <a:defRPr/>
            </a:lvl6pPr>
            <a:lvl7pPr marL="2742879" indent="0" algn="ctr">
              <a:buNone/>
              <a:defRPr/>
            </a:lvl7pPr>
            <a:lvl8pPr marL="3200026" indent="0" algn="ctr">
              <a:buNone/>
              <a:defRPr/>
            </a:lvl8pPr>
            <a:lvl9pPr marL="3657173"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1" y="4407137"/>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21" y="2906722"/>
            <a:ext cx="8420101"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7" indent="0">
              <a:buNone/>
              <a:defRPr sz="1400"/>
            </a:lvl5pPr>
            <a:lvl6pPr marL="2285733" indent="0">
              <a:buNone/>
              <a:defRPr sz="1400"/>
            </a:lvl6pPr>
            <a:lvl7pPr marL="2742879" indent="0">
              <a:buNone/>
              <a:defRPr sz="1400"/>
            </a:lvl7pPr>
            <a:lvl8pPr marL="3200026" indent="0">
              <a:buNone/>
              <a:defRPr sz="1400"/>
            </a:lvl8pPr>
            <a:lvl9pPr marL="3657173"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49" y="1535113"/>
            <a:ext cx="4376871"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49"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3" y="1535113"/>
            <a:ext cx="4378589"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pPr>
                <a:defRPr/>
              </a:pPr>
              <a:t>‹#›</a:t>
            </a:fld>
            <a:endParaRPr lang="en-US" altLang="ja-JP"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1"/>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85"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1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2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9" indent="0" algn="ctr">
              <a:buNone/>
              <a:defRPr>
                <a:solidFill>
                  <a:schemeClr val="tx1">
                    <a:tint val="75000"/>
                  </a:schemeClr>
                </a:solidFill>
              </a:defRPr>
            </a:lvl2pPr>
            <a:lvl3pPr marL="914137" indent="0" algn="ctr">
              <a:buNone/>
              <a:defRPr>
                <a:solidFill>
                  <a:schemeClr val="tx1">
                    <a:tint val="75000"/>
                  </a:schemeClr>
                </a:solidFill>
              </a:defRPr>
            </a:lvl3pPr>
            <a:lvl4pPr marL="1371206" indent="0" algn="ctr">
              <a:buNone/>
              <a:defRPr>
                <a:solidFill>
                  <a:schemeClr val="tx1">
                    <a:tint val="75000"/>
                  </a:schemeClr>
                </a:solidFill>
              </a:defRPr>
            </a:lvl4pPr>
            <a:lvl5pPr marL="1828276"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3" indent="0" algn="ctr">
              <a:buNone/>
              <a:defRPr>
                <a:solidFill>
                  <a:schemeClr val="tx1">
                    <a:tint val="75000"/>
                  </a:schemeClr>
                </a:solidFill>
              </a:defRPr>
            </a:lvl8pPr>
            <a:lvl9pPr marL="3656552"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0D1272D-BA75-4345-8628-E1D217C642E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539427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5BFF21B-9345-49ED-9334-74DFB50F921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809633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0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9" indent="0">
              <a:buNone/>
              <a:defRPr sz="1800">
                <a:solidFill>
                  <a:schemeClr val="tx1">
                    <a:tint val="75000"/>
                  </a:schemeClr>
                </a:solidFill>
              </a:defRPr>
            </a:lvl2pPr>
            <a:lvl3pPr marL="914137" indent="0">
              <a:buNone/>
              <a:defRPr sz="1600">
                <a:solidFill>
                  <a:schemeClr val="tx1">
                    <a:tint val="75000"/>
                  </a:schemeClr>
                </a:solidFill>
              </a:defRPr>
            </a:lvl3pPr>
            <a:lvl4pPr marL="1371206" indent="0">
              <a:buNone/>
              <a:defRPr sz="1400">
                <a:solidFill>
                  <a:schemeClr val="tx1">
                    <a:tint val="75000"/>
                  </a:schemeClr>
                </a:solidFill>
              </a:defRPr>
            </a:lvl4pPr>
            <a:lvl5pPr marL="1828276" indent="0">
              <a:buNone/>
              <a:defRPr sz="1400">
                <a:solidFill>
                  <a:schemeClr val="tx1">
                    <a:tint val="75000"/>
                  </a:schemeClr>
                </a:solidFill>
              </a:defRPr>
            </a:lvl5pPr>
            <a:lvl6pPr marL="2285345" indent="0">
              <a:buNone/>
              <a:defRPr sz="1400">
                <a:solidFill>
                  <a:schemeClr val="tx1">
                    <a:tint val="75000"/>
                  </a:schemeClr>
                </a:solidFill>
              </a:defRPr>
            </a:lvl6pPr>
            <a:lvl7pPr marL="2742412" indent="0">
              <a:buNone/>
              <a:defRPr sz="1400">
                <a:solidFill>
                  <a:schemeClr val="tx1">
                    <a:tint val="75000"/>
                  </a:schemeClr>
                </a:solidFill>
              </a:defRPr>
            </a:lvl7pPr>
            <a:lvl8pPr marL="3199483" indent="0">
              <a:buNone/>
              <a:defRPr sz="1400">
                <a:solidFill>
                  <a:schemeClr val="tx1">
                    <a:tint val="75000"/>
                  </a:schemeClr>
                </a:solidFill>
              </a:defRPr>
            </a:lvl8pPr>
            <a:lvl9pPr marL="3656552"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E46B09C-48C2-40D9-B5E9-08C562BF4E7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45816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731BB40-9287-45E6-9B55-7AC0E7723B4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4115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49" y="1535113"/>
            <a:ext cx="4376871"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49"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3" y="1535113"/>
            <a:ext cx="4378589"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pPr>
                <a:defRPr/>
              </a:pPr>
              <a:t>‹#›</a:t>
            </a:fld>
            <a:endParaRPr lang="en-US" altLang="ja-JP"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9" indent="0">
              <a:buNone/>
              <a:defRPr sz="2000" b="1"/>
            </a:lvl2pPr>
            <a:lvl3pPr marL="914137" indent="0">
              <a:buNone/>
              <a:defRPr sz="1800" b="1"/>
            </a:lvl3pPr>
            <a:lvl4pPr marL="1371206" indent="0">
              <a:buNone/>
              <a:defRPr sz="1600" b="1"/>
            </a:lvl4pPr>
            <a:lvl5pPr marL="1828276" indent="0">
              <a:buNone/>
              <a:defRPr sz="1600" b="1"/>
            </a:lvl5pPr>
            <a:lvl6pPr marL="2285345" indent="0">
              <a:buNone/>
              <a:defRPr sz="1600" b="1"/>
            </a:lvl6pPr>
            <a:lvl7pPr marL="2742412" indent="0">
              <a:buNone/>
              <a:defRPr sz="1600" b="1"/>
            </a:lvl7pPr>
            <a:lvl8pPr marL="3199483" indent="0">
              <a:buNone/>
              <a:defRPr sz="1600" b="1"/>
            </a:lvl8pPr>
            <a:lvl9pPr marL="3656552"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069" indent="0">
              <a:buNone/>
              <a:defRPr sz="2000" b="1"/>
            </a:lvl2pPr>
            <a:lvl3pPr marL="914137" indent="0">
              <a:buNone/>
              <a:defRPr sz="1800" b="1"/>
            </a:lvl3pPr>
            <a:lvl4pPr marL="1371206" indent="0">
              <a:buNone/>
              <a:defRPr sz="1600" b="1"/>
            </a:lvl4pPr>
            <a:lvl5pPr marL="1828276" indent="0">
              <a:buNone/>
              <a:defRPr sz="1600" b="1"/>
            </a:lvl5pPr>
            <a:lvl6pPr marL="2285345" indent="0">
              <a:buNone/>
              <a:defRPr sz="1600" b="1"/>
            </a:lvl6pPr>
            <a:lvl7pPr marL="2742412" indent="0">
              <a:buNone/>
              <a:defRPr sz="1600" b="1"/>
            </a:lvl7pPr>
            <a:lvl8pPr marL="3199483" indent="0">
              <a:buNone/>
              <a:defRPr sz="1600" b="1"/>
            </a:lvl8pPr>
            <a:lvl9pPr marL="3656552"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A661729B-1782-4281-BD45-72C5E367634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17934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89E32103-5BE0-4781-9897-3DE67B5D856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210618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C19DF512-2E2F-4F8D-98F2-8ED0EFA968D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86703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2"/>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4"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11"/>
            <a:ext cx="3259006" cy="4691063"/>
          </a:xfrm>
        </p:spPr>
        <p:txBody>
          <a:bodyPr/>
          <a:lstStyle>
            <a:lvl1pPr marL="0" indent="0">
              <a:buNone/>
              <a:defRPr sz="1400"/>
            </a:lvl1pPr>
            <a:lvl2pPr marL="457069" indent="0">
              <a:buNone/>
              <a:defRPr sz="1200"/>
            </a:lvl2pPr>
            <a:lvl3pPr marL="914137" indent="0">
              <a:buNone/>
              <a:defRPr sz="1000"/>
            </a:lvl3pPr>
            <a:lvl4pPr marL="1371206" indent="0">
              <a:buNone/>
              <a:defRPr sz="900"/>
            </a:lvl4pPr>
            <a:lvl5pPr marL="1828276" indent="0">
              <a:buNone/>
              <a:defRPr sz="900"/>
            </a:lvl5pPr>
            <a:lvl6pPr marL="2285345" indent="0">
              <a:buNone/>
              <a:defRPr sz="900"/>
            </a:lvl6pPr>
            <a:lvl7pPr marL="2742412" indent="0">
              <a:buNone/>
              <a:defRPr sz="900"/>
            </a:lvl7pPr>
            <a:lvl8pPr marL="3199483" indent="0">
              <a:buNone/>
              <a:defRPr sz="900"/>
            </a:lvl8pPr>
            <a:lvl9pPr marL="3656552"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DD2E7F1F-4F64-4FF1-8456-DA67EEAEB77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53836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069" indent="0">
              <a:buNone/>
              <a:defRPr sz="2800"/>
            </a:lvl2pPr>
            <a:lvl3pPr marL="914137" indent="0">
              <a:buNone/>
              <a:defRPr sz="2400"/>
            </a:lvl3pPr>
            <a:lvl4pPr marL="1371206" indent="0">
              <a:buNone/>
              <a:defRPr sz="2000"/>
            </a:lvl4pPr>
            <a:lvl5pPr marL="1828276" indent="0">
              <a:buNone/>
              <a:defRPr sz="2000"/>
            </a:lvl5pPr>
            <a:lvl6pPr marL="2285345" indent="0">
              <a:buNone/>
              <a:defRPr sz="2000"/>
            </a:lvl6pPr>
            <a:lvl7pPr marL="2742412" indent="0">
              <a:buNone/>
              <a:defRPr sz="2000"/>
            </a:lvl7pPr>
            <a:lvl8pPr marL="3199483" indent="0">
              <a:buNone/>
              <a:defRPr sz="2000"/>
            </a:lvl8pPr>
            <a:lvl9pPr marL="3656552"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9" indent="0">
              <a:buNone/>
              <a:defRPr sz="1200"/>
            </a:lvl2pPr>
            <a:lvl3pPr marL="914137" indent="0">
              <a:buNone/>
              <a:defRPr sz="1000"/>
            </a:lvl3pPr>
            <a:lvl4pPr marL="1371206" indent="0">
              <a:buNone/>
              <a:defRPr sz="900"/>
            </a:lvl4pPr>
            <a:lvl5pPr marL="1828276" indent="0">
              <a:buNone/>
              <a:defRPr sz="900"/>
            </a:lvl5pPr>
            <a:lvl6pPr marL="2285345" indent="0">
              <a:buNone/>
              <a:defRPr sz="900"/>
            </a:lvl6pPr>
            <a:lvl7pPr marL="2742412" indent="0">
              <a:buNone/>
              <a:defRPr sz="900"/>
            </a:lvl7pPr>
            <a:lvl8pPr marL="3199483" indent="0">
              <a:buNone/>
              <a:defRPr sz="900"/>
            </a:lvl8pPr>
            <a:lvl9pPr marL="3656552"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C35224A-5458-4F22-B5A2-81063144A3C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317721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F5AEE08-9858-4DD8-8D37-00DC58E9BA0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60204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4"/>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B9D375-C1C1-4C9B-AF56-B77096FF263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06943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79" y="609600"/>
            <a:ext cx="8420101"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sz="1400">
                <a:solidFill>
                  <a:srgbClr val="000000"/>
                </a:solidFill>
                <a:latin typeface="ＭＳ Ｐゴシック"/>
              </a:defRPr>
            </a:lvl1pPr>
          </a:lstStyle>
          <a:p>
            <a:pPr>
              <a:defRPr/>
            </a:pPr>
            <a:fld id="{ACB748A7-5FAB-4F13-8F2A-20487A5D7F1A}" type="slidenum">
              <a:rPr lang="en-US" altLang="ja-JP"/>
              <a:pPr>
                <a:defRPr/>
              </a:pPr>
              <a:t>‹#›</a:t>
            </a:fld>
            <a:endParaRPr lang="en-US" altLang="ja-JP" dirty="0"/>
          </a:p>
        </p:txBody>
      </p:sp>
    </p:spTree>
    <p:extLst>
      <p:ext uri="{BB962C8B-B14F-4D97-AF65-F5344CB8AC3E}">
        <p14:creationId xmlns:p14="http://schemas.microsoft.com/office/powerpoint/2010/main" val="34831909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9"/>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2C9BDF-3DAB-4F39-8074-B0CF74399C1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985822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111373-AF96-435E-B421-EF15E0FA587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53084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pPr>
                <a:defRPr/>
              </a:pPr>
              <a:t>‹#›</a:t>
            </a:fld>
            <a:endParaRPr lang="en-US" altLang="ja-JP"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6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EE9BEE-295D-4308-9E56-782ACE3A79B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469601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5B6F1E-B9DF-4196-ACEC-16AAA5895139}"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089111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52A923-8549-4046-B314-2E41CA9C49D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51382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1BE0065-5178-4AB2-8CC4-07902E3F039B}"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39585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2F2BD6-A3CF-46F2-99E4-EF223DD9C4D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311262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49E2B-BFDC-43A0-A3BE-4CEB23989527}"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8349471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959786-4FAC-4027-AD1B-1FF62043121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954640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CE429-CF6A-4095-91F8-020E60CBCBE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2076387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43"/>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57AE07-023F-417E-8568-3F885A45674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283823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0"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6CBC2C-FEE6-479C-9BF9-78CFBFF169E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95360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pPr>
                <a:defRPr/>
              </a:pPr>
              <a:t>‹#›</a:t>
            </a:fld>
            <a:endParaRPr lang="en-US" altLang="ja-JP"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3"/>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81C63-A0E2-43AD-9010-E10DD17E328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658301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9"/>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2C9BDF-3DAB-4F39-8074-B0CF74399C1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509103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111373-AF96-435E-B421-EF15E0FA587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2146828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6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EE9BEE-295D-4308-9E56-782ACE3A79B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225840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5B6F1E-B9DF-4196-ACEC-16AAA5895139}"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33395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52A923-8549-4046-B314-2E41CA9C49D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238212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1BE0065-5178-4AB2-8CC4-07902E3F039B}"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8992894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2F2BD6-A3CF-46F2-99E4-EF223DD9C4D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681081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49E2B-BFDC-43A0-A3BE-4CEB23989527}"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867166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959786-4FAC-4027-AD1B-1FF62043121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9260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1"/>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85"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pPr>
                <a:defRPr/>
              </a:pPr>
              <a:t>‹#›</a:t>
            </a:fld>
            <a:endParaRPr lang="en-US" altLang="ja-JP"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CE429-CF6A-4095-91F8-020E60CBCBE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991051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43"/>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57AE07-023F-417E-8568-3F885A45674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617409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0"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6CBC2C-FEE6-479C-9BF9-78CFBFF169E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30545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3"/>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81C63-A0E2-43AD-9010-E10DD17E328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78563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1" y="274639"/>
            <a:ext cx="89154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smtClean="0"/>
              <a:t>マスタ タイトルの書式設定</a:t>
            </a:r>
          </a:p>
        </p:txBody>
      </p:sp>
      <p:sp>
        <p:nvSpPr>
          <p:cNvPr id="13315" name="Rectangle 3"/>
          <p:cNvSpPr>
            <a:spLocks noGrp="1" noChangeArrowheads="1"/>
          </p:cNvSpPr>
          <p:nvPr>
            <p:ph type="body" idx="1"/>
          </p:nvPr>
        </p:nvSpPr>
        <p:spPr bwMode="auto">
          <a:xfrm>
            <a:off x="495301" y="1600206"/>
            <a:ext cx="89154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299" y="62452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400">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384560" y="6245226"/>
            <a:ext cx="31369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400">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7683501" y="65246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01"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4339" name="テキスト プレースホルダ 2"/>
          <p:cNvSpPr>
            <a:spLocks noGrp="1"/>
          </p:cNvSpPr>
          <p:nvPr>
            <p:ph type="body" idx="1"/>
          </p:nvPr>
        </p:nvSpPr>
        <p:spPr bwMode="auto">
          <a:xfrm>
            <a:off x="495301" y="1600206"/>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299" y="6356585"/>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dirty="0"/>
          </a:p>
        </p:txBody>
      </p:sp>
      <p:sp>
        <p:nvSpPr>
          <p:cNvPr id="5" name="フッター プレースホルダ 4"/>
          <p:cNvSpPr>
            <a:spLocks noGrp="1"/>
          </p:cNvSpPr>
          <p:nvPr>
            <p:ph type="ftr" sz="quarter" idx="3"/>
          </p:nvPr>
        </p:nvSpPr>
        <p:spPr>
          <a:xfrm>
            <a:off x="3384560" y="6356585"/>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 5"/>
          <p:cNvSpPr>
            <a:spLocks noGrp="1"/>
          </p:cNvSpPr>
          <p:nvPr>
            <p:ph type="sldNum" sz="quarter" idx="4"/>
          </p:nvPr>
        </p:nvSpPr>
        <p:spPr>
          <a:xfrm>
            <a:off x="7099301" y="6356585"/>
            <a:ext cx="23114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1E457E58-6B06-4798-8352-5D5C8AE39DA2}"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495301"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5363" name="テキスト プレースホルダ 2"/>
          <p:cNvSpPr>
            <a:spLocks noGrp="1"/>
          </p:cNvSpPr>
          <p:nvPr>
            <p:ph type="body" idx="1"/>
          </p:nvPr>
        </p:nvSpPr>
        <p:spPr bwMode="auto">
          <a:xfrm>
            <a:off x="495301" y="1600206"/>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299" y="6356585"/>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dirty="0"/>
          </a:p>
        </p:txBody>
      </p:sp>
      <p:sp>
        <p:nvSpPr>
          <p:cNvPr id="5" name="フッター プレースホルダ 4"/>
          <p:cNvSpPr>
            <a:spLocks noGrp="1"/>
          </p:cNvSpPr>
          <p:nvPr>
            <p:ph type="ftr" sz="quarter" idx="3"/>
          </p:nvPr>
        </p:nvSpPr>
        <p:spPr>
          <a:xfrm>
            <a:off x="3384560" y="6356585"/>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 5"/>
          <p:cNvSpPr>
            <a:spLocks noGrp="1"/>
          </p:cNvSpPr>
          <p:nvPr>
            <p:ph type="sldNum" sz="quarter" idx="4"/>
          </p:nvPr>
        </p:nvSpPr>
        <p:spPr>
          <a:xfrm>
            <a:off x="7099301" y="6356585"/>
            <a:ext cx="23114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6FC928DA-FA54-417E-A97F-36F482F18555}"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1" y="274639"/>
            <a:ext cx="89154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smtClean="0"/>
              <a:t>マスタ タイトルの書式設定</a:t>
            </a:r>
          </a:p>
        </p:txBody>
      </p:sp>
      <p:sp>
        <p:nvSpPr>
          <p:cNvPr id="13315" name="Rectangle 3"/>
          <p:cNvSpPr>
            <a:spLocks noGrp="1" noChangeArrowheads="1"/>
          </p:cNvSpPr>
          <p:nvPr>
            <p:ph type="body" idx="1"/>
          </p:nvPr>
        </p:nvSpPr>
        <p:spPr bwMode="auto">
          <a:xfrm>
            <a:off x="495301" y="1600206"/>
            <a:ext cx="89154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299" y="62452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400">
                <a:ea typeface="ＭＳ Ｐゴシック" pitchFamily="50" charset="-128"/>
              </a:defRPr>
            </a:lvl1pPr>
          </a:lstStyle>
          <a:p>
            <a:pPr>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3384560" y="6245226"/>
            <a:ext cx="31369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400">
                <a:ea typeface="ＭＳ Ｐゴシック" pitchFamily="50" charset="-128"/>
              </a:defRPr>
            </a:lvl1pPr>
          </a:lstStyle>
          <a:p>
            <a:pPr>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7683501" y="65246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solidFill>
                  <a:srgbClr val="000000"/>
                </a:solidFill>
              </a:rPr>
              <a:pPr>
                <a:defRPr/>
              </a:pPr>
              <a:t>‹#›</a:t>
            </a:fld>
            <a:endParaRPr lang="en-US" altLang="ja-JP"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47"/>
            <a:ext cx="2311400" cy="365125"/>
          </a:xfrm>
          <a:prstGeom prst="rect">
            <a:avLst/>
          </a:prstGeom>
        </p:spPr>
        <p:txBody>
          <a:bodyPr vert="horz" lIns="91414" tIns="45707" rIns="91414" bIns="45707" rtlCol="0" anchor="ctr"/>
          <a:lstStyle>
            <a:lvl1pPr algn="l" defTabSz="914137"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47"/>
            <a:ext cx="3136900" cy="365125"/>
          </a:xfrm>
          <a:prstGeom prst="rect">
            <a:avLst/>
          </a:prstGeom>
        </p:spPr>
        <p:txBody>
          <a:bodyPr vert="horz" lIns="91414" tIns="45707" rIns="91414" bIns="45707" rtlCol="0" anchor="ctr"/>
          <a:lstStyle>
            <a:lvl1pPr algn="ctr" defTabSz="914137"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47"/>
            <a:ext cx="2311400" cy="365125"/>
          </a:xfrm>
          <a:prstGeom prst="rect">
            <a:avLst/>
          </a:prstGeom>
        </p:spPr>
        <p:txBody>
          <a:bodyPr vert="horz" lIns="91414" tIns="45707" rIns="91414" bIns="45707" rtlCol="0" anchor="ctr"/>
          <a:lstStyle>
            <a:lvl1pPr algn="r" defTabSz="914137" fontAlgn="auto">
              <a:spcBef>
                <a:spcPts val="0"/>
              </a:spcBef>
              <a:spcAft>
                <a:spcPts val="0"/>
              </a:spcAft>
              <a:defRPr sz="1200">
                <a:solidFill>
                  <a:schemeClr val="tx1">
                    <a:tint val="75000"/>
                  </a:schemeClr>
                </a:solidFill>
                <a:latin typeface="+mn-lt"/>
                <a:ea typeface="+mn-ea"/>
              </a:defRPr>
            </a:lvl1pPr>
          </a:lstStyle>
          <a:p>
            <a:pPr>
              <a:defRPr/>
            </a:pPr>
            <a:fld id="{1CA55EC6-D587-41CD-A8C6-07D2FA097D4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76636414"/>
      </p:ext>
    </p:extLst>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 id="2147484966" r:id="rId12"/>
  </p:sldLayoutIdLst>
  <p:hf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878"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48"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17"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86"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37" rtl="0" eaLnBrk="1" latinLnBrk="0" hangingPunct="1">
        <a:defRPr kumimoji="1" sz="1800" kern="1200">
          <a:solidFill>
            <a:schemeClr val="tx1"/>
          </a:solidFill>
          <a:latin typeface="+mn-lt"/>
          <a:ea typeface="+mn-ea"/>
          <a:cs typeface="+mn-cs"/>
        </a:defRPr>
      </a:lvl1pPr>
      <a:lvl2pPr marL="457069" algn="l" defTabSz="914137" rtl="0" eaLnBrk="1" latinLnBrk="0" hangingPunct="1">
        <a:defRPr kumimoji="1" sz="1800" kern="1200">
          <a:solidFill>
            <a:schemeClr val="tx1"/>
          </a:solidFill>
          <a:latin typeface="+mn-lt"/>
          <a:ea typeface="+mn-ea"/>
          <a:cs typeface="+mn-cs"/>
        </a:defRPr>
      </a:lvl2pPr>
      <a:lvl3pPr marL="914137" algn="l" defTabSz="914137" rtl="0" eaLnBrk="1" latinLnBrk="0" hangingPunct="1">
        <a:defRPr kumimoji="1" sz="1800" kern="1200">
          <a:solidFill>
            <a:schemeClr val="tx1"/>
          </a:solidFill>
          <a:latin typeface="+mn-lt"/>
          <a:ea typeface="+mn-ea"/>
          <a:cs typeface="+mn-cs"/>
        </a:defRPr>
      </a:lvl3pPr>
      <a:lvl4pPr marL="1371206" algn="l" defTabSz="914137" rtl="0" eaLnBrk="1" latinLnBrk="0" hangingPunct="1">
        <a:defRPr kumimoji="1" sz="1800" kern="1200">
          <a:solidFill>
            <a:schemeClr val="tx1"/>
          </a:solidFill>
          <a:latin typeface="+mn-lt"/>
          <a:ea typeface="+mn-ea"/>
          <a:cs typeface="+mn-cs"/>
        </a:defRPr>
      </a:lvl4pPr>
      <a:lvl5pPr marL="1828276" algn="l" defTabSz="914137" rtl="0" eaLnBrk="1" latinLnBrk="0" hangingPunct="1">
        <a:defRPr kumimoji="1" sz="1800" kern="1200">
          <a:solidFill>
            <a:schemeClr val="tx1"/>
          </a:solidFill>
          <a:latin typeface="+mn-lt"/>
          <a:ea typeface="+mn-ea"/>
          <a:cs typeface="+mn-cs"/>
        </a:defRPr>
      </a:lvl5pPr>
      <a:lvl6pPr marL="2285345" algn="l" defTabSz="914137" rtl="0" eaLnBrk="1" latinLnBrk="0" hangingPunct="1">
        <a:defRPr kumimoji="1" sz="1800" kern="1200">
          <a:solidFill>
            <a:schemeClr val="tx1"/>
          </a:solidFill>
          <a:latin typeface="+mn-lt"/>
          <a:ea typeface="+mn-ea"/>
          <a:cs typeface="+mn-cs"/>
        </a:defRPr>
      </a:lvl6pPr>
      <a:lvl7pPr marL="2742412" algn="l" defTabSz="914137" rtl="0" eaLnBrk="1" latinLnBrk="0" hangingPunct="1">
        <a:defRPr kumimoji="1" sz="1800" kern="1200">
          <a:solidFill>
            <a:schemeClr val="tx1"/>
          </a:solidFill>
          <a:latin typeface="+mn-lt"/>
          <a:ea typeface="+mn-ea"/>
          <a:cs typeface="+mn-cs"/>
        </a:defRPr>
      </a:lvl7pPr>
      <a:lvl8pPr marL="3199483" algn="l" defTabSz="914137" rtl="0" eaLnBrk="1" latinLnBrk="0" hangingPunct="1">
        <a:defRPr kumimoji="1" sz="1800" kern="1200">
          <a:solidFill>
            <a:schemeClr val="tx1"/>
          </a:solidFill>
          <a:latin typeface="+mn-lt"/>
          <a:ea typeface="+mn-ea"/>
          <a:cs typeface="+mn-cs"/>
        </a:defRPr>
      </a:lvl8pPr>
      <a:lvl9pPr marL="3656552" algn="l" defTabSz="914137"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solidFill>
                <a:prstClr val="black"/>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7683501" y="6624638"/>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latin typeface="Arial" charset="0"/>
                <a:ea typeface="ＭＳ Ｐゴシック" pitchFamily="50" charset="-128"/>
              </a:defRPr>
            </a:lvl1pPr>
          </a:lstStyle>
          <a:p>
            <a:pPr>
              <a:defRPr/>
            </a:pPr>
            <a:fld id="{A83601D4-F0BA-48A0-AB6C-72E3F37738D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52278034"/>
      </p:ext>
    </p:extLst>
  </p:cSld>
  <p:clrMap bg1="lt1" tx1="dk1" bg2="lt2" tx2="dk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 id="2147484874" r:id="rId6"/>
    <p:sldLayoutId id="2147484875" r:id="rId7"/>
    <p:sldLayoutId id="2147484876" r:id="rId8"/>
    <p:sldLayoutId id="2147484877" r:id="rId9"/>
    <p:sldLayoutId id="2147484878" r:id="rId10"/>
    <p:sldLayoutId id="2147484879" r:id="rId11"/>
    <p:sldLayoutId id="2147484880" r:id="rId12"/>
    <p:sldLayoutId id="2147484881"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solidFill>
                <a:prstClr val="black"/>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7683501" y="6624638"/>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latin typeface="Arial" charset="0"/>
                <a:ea typeface="ＭＳ Ｐゴシック" pitchFamily="50" charset="-128"/>
              </a:defRPr>
            </a:lvl1pPr>
          </a:lstStyle>
          <a:p>
            <a:pPr>
              <a:defRPr/>
            </a:pPr>
            <a:fld id="{A83601D4-F0BA-48A0-AB6C-72E3F37738D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81337342"/>
      </p:ext>
    </p:extLst>
  </p:cSld>
  <p:clrMap bg1="lt1" tx1="dk1" bg2="lt2" tx2="dk2" accent1="accent1" accent2="accent2" accent3="accent3" accent4="accent4" accent5="accent5" accent6="accent6" hlink="hlink" folHlink="folHlink"/>
  <p:sldLayoutIdLst>
    <p:sldLayoutId id="2147484883" r:id="rId1"/>
    <p:sldLayoutId id="2147484884" r:id="rId2"/>
    <p:sldLayoutId id="2147484885" r:id="rId3"/>
    <p:sldLayoutId id="2147484886" r:id="rId4"/>
    <p:sldLayoutId id="2147484887" r:id="rId5"/>
    <p:sldLayoutId id="2147484888" r:id="rId6"/>
    <p:sldLayoutId id="2147484889" r:id="rId7"/>
    <p:sldLayoutId id="2147484890" r:id="rId8"/>
    <p:sldLayoutId id="2147484891" r:id="rId9"/>
    <p:sldLayoutId id="2147484892" r:id="rId10"/>
    <p:sldLayoutId id="2147484893" r:id="rId11"/>
    <p:sldLayoutId id="2147484894" r:id="rId12"/>
    <p:sldLayoutId id="2147484895"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0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0.xml"/><Relationship Id="rId1" Type="http://schemas.openxmlformats.org/officeDocument/2006/relationships/slideLayout" Target="../slideLayouts/slideLayout46.xml"/><Relationship Id="rId4" Type="http://schemas.openxmlformats.org/officeDocument/2006/relationships/image" Target="../media/image18.gif"/></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1.xml"/></Relationships>
</file>

<file path=ppt/slides/_rels/slide10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gif"/><Relationship Id="rId7" Type="http://schemas.openxmlformats.org/officeDocument/2006/relationships/image" Target="../media/image23.wmf"/><Relationship Id="rId2" Type="http://schemas.openxmlformats.org/officeDocument/2006/relationships/notesSlide" Target="../notesSlides/notesSlide102.xml"/><Relationship Id="rId1" Type="http://schemas.openxmlformats.org/officeDocument/2006/relationships/slideLayout" Target="../slideLayouts/slideLayout49.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png"/><Relationship Id="rId9" Type="http://schemas.openxmlformats.org/officeDocument/2006/relationships/image" Target="../media/image25.wmf"/></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7.xml"/></Relationships>
</file>

<file path=ppt/slides/_rels/slide1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3.xml"/><Relationship Id="rId1" Type="http://schemas.openxmlformats.org/officeDocument/2006/relationships/slideLayout" Target="../slideLayouts/slideLayout46.xml"/><Relationship Id="rId6" Type="http://schemas.openxmlformats.org/officeDocument/2006/relationships/image" Target="../media/image29.wmf"/><Relationship Id="rId5" Type="http://schemas.openxmlformats.org/officeDocument/2006/relationships/image" Target="../media/image28.png"/><Relationship Id="rId4" Type="http://schemas.openxmlformats.org/officeDocument/2006/relationships/image" Target="../media/image27.jpe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6.xml"/></Relationships>
</file>

<file path=ppt/slides/_rels/slide1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5.xml"/><Relationship Id="rId1" Type="http://schemas.openxmlformats.org/officeDocument/2006/relationships/slideLayout" Target="../slideLayouts/slideLayout4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5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5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52.xml"/></Relationships>
</file>

<file path=ppt/slides/_rels/slide1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5.xml"/><Relationship Id="rId1" Type="http://schemas.openxmlformats.org/officeDocument/2006/relationships/slideLayout" Target="../slideLayouts/slideLayout46.xml"/><Relationship Id="rId5" Type="http://schemas.openxmlformats.org/officeDocument/2006/relationships/chart" Target="../charts/chart4.xml"/><Relationship Id="rId4" Type="http://schemas.openxmlformats.org/officeDocument/2006/relationships/chart" Target="../charts/char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5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6.xml"/></Relationships>
</file>

<file path=ppt/slides/_rels/slide1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8.xml"/><Relationship Id="rId1" Type="http://schemas.openxmlformats.org/officeDocument/2006/relationships/slideLayout" Target="../slideLayouts/slideLayout46.xml"/></Relationships>
</file>

<file path=ppt/slides/_rels/slide1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51.xml"/></Relationships>
</file>

<file path=ppt/slides/_rels/slide1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1.xml"/><Relationship Id="rId1" Type="http://schemas.openxmlformats.org/officeDocument/2006/relationships/slideLayout" Target="../slideLayouts/slideLayout47.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46.xml"/><Relationship Id="rId1" Type="http://schemas.openxmlformats.org/officeDocument/2006/relationships/vmlDrawing" Target="../drawings/vmlDrawing2.vml"/><Relationship Id="rId5" Type="http://schemas.openxmlformats.org/officeDocument/2006/relationships/image" Target="../media/image34.emf"/><Relationship Id="rId4" Type="http://schemas.openxmlformats.org/officeDocument/2006/relationships/package" Target="../embeddings/Microsoft_Word___.docx"/></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7.xml"/></Relationships>
</file>

<file path=ppt/slides/_rels/slide1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4.xml"/><Relationship Id="rId1" Type="http://schemas.openxmlformats.org/officeDocument/2006/relationships/slideLayout" Target="../slideLayouts/slideLayout4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14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0.xml"/><Relationship Id="rId1" Type="http://schemas.openxmlformats.org/officeDocument/2006/relationships/slideLayout" Target="../slideLayouts/slideLayout46.xml"/><Relationship Id="rId6" Type="http://schemas.openxmlformats.org/officeDocument/2006/relationships/image" Target="../media/image39.emf"/><Relationship Id="rId5" Type="http://schemas.openxmlformats.org/officeDocument/2006/relationships/image" Target="../media/image38.png"/><Relationship Id="rId4" Type="http://schemas.openxmlformats.org/officeDocument/2006/relationships/image" Target="../media/image37.emf"/></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5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6.xml"/></Relationships>
</file>

<file path=ppt/slides/_rels/slide143.xml.rels><?xml version="1.0" encoding="UTF-8" standalone="yes"?>
<Relationships xmlns="http://schemas.openxmlformats.org/package/2006/relationships"><Relationship Id="rId8" Type="http://schemas.openxmlformats.org/officeDocument/2006/relationships/hyperlink" Target="http://www.google.co.jp/url?sa=i&amp;rct=j&amp;q=&amp;esrc=s&amp;source=images&amp;cd=&amp;cad=rja&amp;uact=8&amp;ved=0ahUKEwiC09q3qPPRAhUMU7wKHQaYAFAQjRwIBw&amp;url=http://www.bright-lawoffice.com/saiban01.html&amp;psig=AFQjCNEMlAx2zo0EOQKVFaSy3Dl9fhAh2g&amp;ust=1486189527363002" TargetMode="External"/><Relationship Id="rId13" Type="http://schemas.openxmlformats.org/officeDocument/2006/relationships/image" Target="../media/image47.png"/><Relationship Id="rId18" Type="http://schemas.openxmlformats.org/officeDocument/2006/relationships/image" Target="../media/image50.jpeg"/><Relationship Id="rId3" Type="http://schemas.openxmlformats.org/officeDocument/2006/relationships/image" Target="../media/image42.jpeg"/><Relationship Id="rId21" Type="http://schemas.openxmlformats.org/officeDocument/2006/relationships/image" Target="../media/image52.jpeg"/><Relationship Id="rId7" Type="http://schemas.microsoft.com/office/2007/relationships/hdphoto" Target="../media/hdphoto2.wdp"/><Relationship Id="rId12" Type="http://schemas.openxmlformats.org/officeDocument/2006/relationships/hyperlink" Target="http://www.google.co.jp/url?sa=i&amp;rct=j&amp;q=&amp;esrc=s&amp;source=images&amp;cd=&amp;cad=rja&amp;uact=8&amp;ved=0ahUKEwi21Mr_rPPRAhWMXrwKHZUmB8cQjRwIBw&amp;url=http://www.irasutoya.com/2014/09/blog-post_69.html&amp;bvm=bv.146094739,d.dGc&amp;psig=AFQjCNGGJEkSEEHmZb4vbxQIPkmjkTv71A&amp;ust=1486191071025455" TargetMode="External"/><Relationship Id="rId17" Type="http://schemas.openxmlformats.org/officeDocument/2006/relationships/image" Target="../media/image49.png"/><Relationship Id="rId2" Type="http://schemas.openxmlformats.org/officeDocument/2006/relationships/notesSlide" Target="../notesSlides/notesSlide143.xml"/><Relationship Id="rId16" Type="http://schemas.openxmlformats.org/officeDocument/2006/relationships/hyperlink" Target="http://www.google.co.jp/url?sa=i&amp;rct=j&amp;q=&amp;esrc=s&amp;source=images&amp;cd=&amp;cad=rja&amp;uact=8&amp;ved=0ahUKEwjgoaGbrvPRAhVF2LwKHbJoDpsQjRwIBw&amp;url=http://www.minnanokaigo.com/guide/homecare/how-to-choose-care-manager/&amp;psig=AFQjCNHnxEi8DPsyHD_GqA4D8YsEp6zkrA&amp;ust=1486191802637164" TargetMode="External"/><Relationship Id="rId20" Type="http://schemas.openxmlformats.org/officeDocument/2006/relationships/image" Target="../media/image51.png"/><Relationship Id="rId1" Type="http://schemas.openxmlformats.org/officeDocument/2006/relationships/slideLayout" Target="../slideLayouts/slideLayout46.xml"/><Relationship Id="rId6" Type="http://schemas.openxmlformats.org/officeDocument/2006/relationships/image" Target="../media/image44.png"/><Relationship Id="rId11" Type="http://schemas.openxmlformats.org/officeDocument/2006/relationships/image" Target="../media/image46.gif"/><Relationship Id="rId5" Type="http://schemas.microsoft.com/office/2007/relationships/hdphoto" Target="../media/hdphoto1.wdp"/><Relationship Id="rId15" Type="http://schemas.openxmlformats.org/officeDocument/2006/relationships/image" Target="../media/image48.png"/><Relationship Id="rId10" Type="http://schemas.microsoft.com/office/2007/relationships/hdphoto" Target="../media/hdphoto3.wdp"/><Relationship Id="rId19" Type="http://schemas.openxmlformats.org/officeDocument/2006/relationships/hyperlink" Target="http://www.google.co.jp/url?sa=i&amp;rct=j&amp;q=&amp;esrc=s&amp;source=images&amp;cd=&amp;cad=rja&amp;uact=8&amp;ved=0ahUKEwjhsK-ItPPRAhUDWbwKHbvZAv0QjRwIBw&amp;url=http://www.irasutoya.com/2016/01/blog-post_4.html&amp;psig=AFQjCNHm50gW-PjQNCN98_w_VayEVozXQA&amp;ust=1486193416180081" TargetMode="External"/><Relationship Id="rId4" Type="http://schemas.openxmlformats.org/officeDocument/2006/relationships/image" Target="../media/image43.png"/><Relationship Id="rId9" Type="http://schemas.openxmlformats.org/officeDocument/2006/relationships/image" Target="../media/image45.png"/><Relationship Id="rId14" Type="http://schemas.openxmlformats.org/officeDocument/2006/relationships/hyperlink" Target="http://www.google.co.jp/url?sa=i&amp;rct=j&amp;q=&amp;esrc=s&amp;source=images&amp;cd=&amp;cad=rja&amp;uact=8&amp;ved=0ahUKEwif9p3erfPRAhXJTLwKHW9qBwwQjRwIBw&amp;url=http://with.sonysonpo.co.jp/wisdom/auto/detail_198429.html&amp;psig=AFQjCNHvvIoG0ooSXh6rMTeiw27QDaq7Dw&amp;ust=1486191566370012" TargetMode="External"/><Relationship Id="rId22" Type="http://schemas.openxmlformats.org/officeDocument/2006/relationships/image" Target="../media/image53.jpeg"/></Relationships>
</file>

<file path=ppt/slides/_rels/slide1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4.xml"/><Relationship Id="rId1" Type="http://schemas.openxmlformats.org/officeDocument/2006/relationships/slideLayout" Target="../slideLayouts/slideLayout46.xml"/><Relationship Id="rId5" Type="http://schemas.openxmlformats.org/officeDocument/2006/relationships/image" Target="../media/image56.jpeg"/><Relationship Id="rId4" Type="http://schemas.openxmlformats.org/officeDocument/2006/relationships/image" Target="../media/image55.jp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5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4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4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5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5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5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5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5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4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5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4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4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4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4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4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4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4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4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4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4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5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5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5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5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5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5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5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4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4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4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4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4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4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4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4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4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4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58.xml"/><Relationship Id="rId5" Type="http://schemas.openxmlformats.org/officeDocument/2006/relationships/image" Target="../media/image15.png"/><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emf"/><Relationship Id="rId2" Type="http://schemas.openxmlformats.org/officeDocument/2006/relationships/slideLayout" Target="../slideLayouts/slideLayout3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7.xml"/></Relationships>
</file>

<file path=ppt/slides/_rels/slide9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1.xml"/><Relationship Id="rId1" Type="http://schemas.openxmlformats.org/officeDocument/2006/relationships/slideLayout" Target="../slideLayouts/slideLayout5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1352550" y="5157187"/>
            <a:ext cx="6934200" cy="1296293"/>
          </a:xfrm>
        </p:spPr>
        <p:txBody>
          <a:bodyPr/>
          <a:lstStyle/>
          <a:p>
            <a:pPr eaLnBrk="1" hangingPunct="1">
              <a:lnSpc>
                <a:spcPct val="80000"/>
              </a:lnSpc>
            </a:pPr>
            <a:endParaRPr lang="en-US" altLang="ja-JP" sz="2800" dirty="0" smtClean="0"/>
          </a:p>
        </p:txBody>
      </p:sp>
      <p:sp>
        <p:nvSpPr>
          <p:cNvPr id="6" name="正方形/長方形 5"/>
          <p:cNvSpPr/>
          <p:nvPr/>
        </p:nvSpPr>
        <p:spPr>
          <a:xfrm>
            <a:off x="632520" y="2204864"/>
            <a:ext cx="8712968" cy="2308054"/>
          </a:xfrm>
          <a:prstGeom prst="rect">
            <a:avLst/>
          </a:prstGeom>
          <a:noFill/>
        </p:spPr>
        <p:txBody>
          <a:bodyPr wrap="square" lIns="91173" tIns="45586" rIns="91173" bIns="45586">
            <a:spAutoFit/>
          </a:bodyPr>
          <a:lstStyle/>
          <a:p>
            <a:pPr algn="ctr">
              <a:defRPr/>
            </a:pPr>
            <a:r>
              <a:rPr lang="en-US" altLang="ja-JP" sz="2400" b="1" dirty="0" smtClean="0">
                <a:ln w="1905"/>
                <a:solidFill>
                  <a:schemeClr val="accent1">
                    <a:lumMod val="50000"/>
                  </a:schemeClr>
                </a:solidFill>
                <a:latin typeface="Arial" pitchFamily="34" charset="0"/>
                <a:ea typeface="ＭＳ Ｐゴシック" pitchFamily="50" charset="-128"/>
              </a:rPr>
              <a:t>【</a:t>
            </a:r>
            <a:r>
              <a:rPr lang="ja-JP" altLang="en-US" sz="2400" b="1" dirty="0" smtClean="0">
                <a:ln w="1905"/>
                <a:solidFill>
                  <a:schemeClr val="accent1">
                    <a:lumMod val="50000"/>
                  </a:schemeClr>
                </a:solidFill>
                <a:latin typeface="Arial" pitchFamily="34" charset="0"/>
                <a:ea typeface="ＭＳ Ｐゴシック" pitchFamily="50" charset="-128"/>
              </a:rPr>
              <a:t>講義３</a:t>
            </a:r>
            <a:r>
              <a:rPr lang="en-US" altLang="ja-JP" sz="2400" b="1" dirty="0" smtClean="0">
                <a:ln w="1905"/>
                <a:solidFill>
                  <a:schemeClr val="accent1">
                    <a:lumMod val="50000"/>
                  </a:schemeClr>
                </a:solidFill>
                <a:latin typeface="Arial" pitchFamily="34" charset="0"/>
                <a:ea typeface="ＭＳ Ｐゴシック" pitchFamily="50" charset="-128"/>
              </a:rPr>
              <a:t>】</a:t>
            </a:r>
            <a:r>
              <a:rPr lang="ja-JP" altLang="en-US" sz="2400" b="1" dirty="0" smtClean="0">
                <a:ln w="1905"/>
                <a:solidFill>
                  <a:schemeClr val="accent1">
                    <a:lumMod val="50000"/>
                  </a:schemeClr>
                </a:solidFill>
                <a:latin typeface="Arial" pitchFamily="34" charset="0"/>
                <a:ea typeface="ＭＳ Ｐゴシック" pitchFamily="50" charset="-128"/>
              </a:rPr>
              <a:t>障害者の日常生活及び社会生活を総合的に支援するための法律及び児童福祉法その他の法律に関する理解</a:t>
            </a:r>
            <a:endParaRPr lang="en-US" altLang="ja-JP" sz="2400" b="1" dirty="0" smtClean="0">
              <a:ln w="1905"/>
              <a:solidFill>
                <a:schemeClr val="accent1">
                  <a:lumMod val="50000"/>
                </a:schemeClr>
              </a:solidFill>
              <a:latin typeface="Arial" pitchFamily="34" charset="0"/>
              <a:ea typeface="ＭＳ Ｐゴシック" pitchFamily="50" charset="-128"/>
            </a:endParaRPr>
          </a:p>
          <a:p>
            <a:pPr algn="ctr">
              <a:defRPr/>
            </a:pPr>
            <a:endParaRPr lang="en-US" altLang="ja-JP" sz="2400" b="1" dirty="0" smtClean="0">
              <a:ln w="1905"/>
              <a:solidFill>
                <a:schemeClr val="accent1">
                  <a:lumMod val="50000"/>
                </a:schemeClr>
              </a:solidFill>
              <a:latin typeface="Arial" pitchFamily="34" charset="0"/>
              <a:ea typeface="ＭＳ Ｐゴシック" pitchFamily="50" charset="-128"/>
            </a:endParaRPr>
          </a:p>
          <a:p>
            <a:pPr algn="ctr">
              <a:defRPr/>
            </a:pPr>
            <a:r>
              <a:rPr lang="ja-JP" altLang="en-US" sz="3600" b="1" dirty="0" smtClean="0">
                <a:ln w="1905"/>
                <a:solidFill>
                  <a:schemeClr val="accent1">
                    <a:lumMod val="50000"/>
                  </a:schemeClr>
                </a:solidFill>
                <a:latin typeface="Arial" pitchFamily="34" charset="0"/>
                <a:ea typeface="ＭＳ Ｐゴシック" pitchFamily="50" charset="-128"/>
              </a:rPr>
              <a:t>障害者総合支援法及び児童福祉法の理念・　現状とサービス提供のプロセス①</a:t>
            </a:r>
            <a:endParaRPr lang="ja-JP" altLang="en-US" sz="3600" b="1" dirty="0">
              <a:ln w="1905"/>
              <a:solidFill>
                <a:schemeClr val="accent1">
                  <a:lumMod val="50000"/>
                </a:schemeClr>
              </a:solidFill>
              <a:latin typeface="Arial" pitchFamily="34" charset="0"/>
              <a:ea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defRPr/>
            </a:pPr>
            <a:fld id="{190383E8-C7BB-4AD7-9E52-D64A9EDED09B}" type="slidenum">
              <a:rPr lang="en-US" altLang="ja-JP" smtClean="0"/>
              <a:pPr>
                <a:defRPr/>
              </a:pPr>
              <a:t>1</a:t>
            </a:fld>
            <a:endParaRPr lang="en-US" altLang="ja-JP" dirty="0"/>
          </a:p>
        </p:txBody>
      </p:sp>
    </p:spTree>
    <p:extLst>
      <p:ext uri="{BB962C8B-B14F-4D97-AF65-F5344CB8AC3E}">
        <p14:creationId xmlns:p14="http://schemas.microsoft.com/office/powerpoint/2010/main" val="1571822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a:xfrm>
            <a:off x="0" y="71325"/>
            <a:ext cx="9906000" cy="413992"/>
          </a:xfrm>
        </p:spPr>
        <p:txBody>
          <a:bodyPr>
            <a:normAutofit fontScale="90000"/>
          </a:bodyPr>
          <a:lstStyle/>
          <a:p>
            <a:pPr eaLnBrk="1" hangingPunct="1">
              <a:defRPr/>
            </a:pPr>
            <a:r>
              <a:rPr lang="ja-JP" altLang="en-US" sz="1700" dirty="0" err="1">
                <a:ea typeface="ＤＦ特太ゴシック体" pitchFamily="1" charset="-128"/>
              </a:rPr>
              <a:t>障がい</a:t>
            </a:r>
            <a:r>
              <a:rPr lang="ja-JP" altLang="en-US" sz="1700" dirty="0">
                <a:ea typeface="ＤＦ特太ゴシック体" pitchFamily="1" charset="-128"/>
              </a:rPr>
              <a:t>者制度改革推進本部等における検討を踏まえて障害保健福祉施策を見直すまでの</a:t>
            </a:r>
            <a:r>
              <a:rPr lang="en-US" altLang="ja-JP" sz="1700" dirty="0">
                <a:ea typeface="ＤＦ特太ゴシック体" pitchFamily="1" charset="-128"/>
              </a:rPr>
              <a:t/>
            </a:r>
            <a:br>
              <a:rPr lang="en-US" altLang="ja-JP" sz="1700" dirty="0">
                <a:ea typeface="ＤＦ特太ゴシック体" pitchFamily="1" charset="-128"/>
              </a:rPr>
            </a:br>
            <a:r>
              <a:rPr lang="ja-JP" altLang="en-US" sz="1700" dirty="0">
                <a:ea typeface="ＤＦ特太ゴシック体" pitchFamily="1" charset="-128"/>
              </a:rPr>
              <a:t>間において障害者等の地域生活を支援するための関係法律の整備に関する法律の概要</a:t>
            </a:r>
          </a:p>
        </p:txBody>
      </p:sp>
      <p:sp>
        <p:nvSpPr>
          <p:cNvPr id="40963" name="Rectangle 2"/>
          <p:cNvSpPr>
            <a:spLocks noChangeArrowheads="1"/>
          </p:cNvSpPr>
          <p:nvPr/>
        </p:nvSpPr>
        <p:spPr bwMode="auto">
          <a:xfrm>
            <a:off x="131040" y="908612"/>
            <a:ext cx="9631440" cy="568889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9620" tIns="44809" rIns="89620" bIns="44809"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solidFill>
                <a:srgbClr val="000000"/>
              </a:solidFill>
              <a:latin typeface="Arial" pitchFamily="34" charset="0"/>
            </a:endParaRPr>
          </a:p>
        </p:txBody>
      </p:sp>
      <p:sp>
        <p:nvSpPr>
          <p:cNvPr id="40964" name="AutoShape 5"/>
          <p:cNvSpPr>
            <a:spLocks noChangeArrowheads="1"/>
          </p:cNvSpPr>
          <p:nvPr/>
        </p:nvSpPr>
        <p:spPr bwMode="auto">
          <a:xfrm>
            <a:off x="193440" y="6095139"/>
            <a:ext cx="8848320" cy="4294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4724" tIns="42362" rIns="84724" bIns="42362" anchor="ctr"/>
          <a:lstStyle>
            <a:lvl1pPr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200" dirty="0">
                <a:solidFill>
                  <a:srgbClr val="000000"/>
                </a:solidFill>
                <a:latin typeface="ＭＳ Ｐゴシック" pitchFamily="50" charset="-128"/>
              </a:rPr>
              <a:t>（その他）（１）「その有する能力及び適性に応じ」の削除、</a:t>
            </a:r>
            <a:r>
              <a:rPr lang="ja-JP" altLang="en-US" sz="1200" dirty="0">
                <a:latin typeface="ＭＳ Ｐゴシック" pitchFamily="50" charset="-128"/>
              </a:rPr>
              <a:t>（２）成年後見制度利用支援事業の必須事業化、</a:t>
            </a:r>
          </a:p>
          <a:p>
            <a:pPr eaLnBrk="1" hangingPunct="1">
              <a:spcBef>
                <a:spcPct val="0"/>
              </a:spcBef>
              <a:buFontTx/>
              <a:buNone/>
            </a:pPr>
            <a:r>
              <a:rPr lang="ja-JP" altLang="en-US" sz="1200" dirty="0">
                <a:solidFill>
                  <a:srgbClr val="000000"/>
                </a:solidFill>
                <a:latin typeface="ＭＳ Ｐゴシック" pitchFamily="50" charset="-128"/>
              </a:rPr>
              <a:t>　　　　　　（３）児童デイサービスに係る利用年齢の特例、（４）事業者の業務管理体制の整備、</a:t>
            </a:r>
            <a:endParaRPr lang="en-US" altLang="ja-JP" sz="1200" dirty="0">
              <a:solidFill>
                <a:srgbClr val="000000"/>
              </a:solidFill>
              <a:latin typeface="ＭＳ Ｐゴシック" pitchFamily="50" charset="-128"/>
            </a:endParaRPr>
          </a:p>
          <a:p>
            <a:pPr eaLnBrk="1" hangingPunct="1">
              <a:spcBef>
                <a:spcPct val="0"/>
              </a:spcBef>
              <a:buFontTx/>
              <a:buNone/>
            </a:pPr>
            <a:r>
              <a:rPr lang="ja-JP" altLang="en-US" sz="1200" dirty="0">
                <a:solidFill>
                  <a:srgbClr val="000000"/>
                </a:solidFill>
                <a:latin typeface="ＭＳ Ｐゴシック" pitchFamily="50" charset="-128"/>
              </a:rPr>
              <a:t>　　　　　　（５）精神科救急医療体制の整備等、（６）難病の者等に対する支援・障害者等に対する移動支援についての検討</a:t>
            </a:r>
          </a:p>
        </p:txBody>
      </p:sp>
      <p:sp>
        <p:nvSpPr>
          <p:cNvPr id="40965" name="Rectangle 6"/>
          <p:cNvSpPr>
            <a:spLocks noChangeArrowheads="1"/>
          </p:cNvSpPr>
          <p:nvPr/>
        </p:nvSpPr>
        <p:spPr bwMode="auto">
          <a:xfrm>
            <a:off x="0" y="1987781"/>
            <a:ext cx="9353760" cy="4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724" tIns="42362" rIns="84724" bIns="42362"/>
          <a:lstStyle>
            <a:lvl1pPr marL="342900" indent="-342900"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430213"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1" eaLnBrk="1" hangingPunct="1">
              <a:spcBef>
                <a:spcPct val="0"/>
              </a:spcBef>
              <a:buFontTx/>
              <a:buNone/>
            </a:pPr>
            <a:r>
              <a:rPr lang="ja-JP" altLang="en-US" sz="1300">
                <a:solidFill>
                  <a:srgbClr val="000000"/>
                </a:solidFill>
                <a:latin typeface="Arial" pitchFamily="34" charset="0"/>
              </a:rPr>
              <a:t>－　</a:t>
            </a:r>
            <a:r>
              <a:rPr lang="ja-JP" altLang="en-US" sz="1300">
                <a:solidFill>
                  <a:srgbClr val="000000"/>
                </a:solidFill>
                <a:latin typeface="Arial" pitchFamily="34" charset="0"/>
                <a:ea typeface="ＭＳ ゴシック" pitchFamily="49" charset="-128"/>
              </a:rPr>
              <a:t>利用者負担について、応能負担を原則に</a:t>
            </a:r>
          </a:p>
          <a:p>
            <a:pPr lvl="1" eaLnBrk="1" hangingPunct="1">
              <a:spcBef>
                <a:spcPct val="0"/>
              </a:spcBef>
              <a:buFontTx/>
              <a:buNone/>
            </a:pPr>
            <a:r>
              <a:rPr lang="ja-JP" altLang="en-US" sz="1300">
                <a:solidFill>
                  <a:srgbClr val="000000"/>
                </a:solidFill>
                <a:latin typeface="Arial" pitchFamily="34" charset="0"/>
              </a:rPr>
              <a:t>－　</a:t>
            </a:r>
            <a:r>
              <a:rPr lang="ja-JP" altLang="en-US" sz="1300">
                <a:solidFill>
                  <a:srgbClr val="000000"/>
                </a:solidFill>
                <a:latin typeface="Arial" pitchFamily="34" charset="0"/>
                <a:ea typeface="ＭＳ ゴシック" pitchFamily="49" charset="-128"/>
              </a:rPr>
              <a:t>障害福祉サービスと補装具の利用者負担を合算し負担を軽減</a:t>
            </a:r>
          </a:p>
        </p:txBody>
      </p:sp>
      <p:sp>
        <p:nvSpPr>
          <p:cNvPr id="40966" name="Rectangle 7"/>
          <p:cNvSpPr>
            <a:spLocks noChangeArrowheads="1"/>
          </p:cNvSpPr>
          <p:nvPr/>
        </p:nvSpPr>
        <p:spPr bwMode="auto">
          <a:xfrm>
            <a:off x="0" y="2708779"/>
            <a:ext cx="9353760" cy="4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724" tIns="42362" rIns="84724" bIns="42362"/>
          <a:lstStyle>
            <a:lvl1pPr marL="342900" indent="-342900"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430213"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1" eaLnBrk="1" hangingPunct="1">
              <a:spcBef>
                <a:spcPct val="0"/>
              </a:spcBef>
              <a:buFontTx/>
              <a:buNone/>
            </a:pPr>
            <a:r>
              <a:rPr lang="ja-JP" altLang="en-US" sz="1300">
                <a:solidFill>
                  <a:srgbClr val="000000"/>
                </a:solidFill>
                <a:latin typeface="Arial" pitchFamily="34" charset="0"/>
              </a:rPr>
              <a:t>－　</a:t>
            </a:r>
            <a:r>
              <a:rPr lang="ja-JP" altLang="en-US" sz="1300">
                <a:solidFill>
                  <a:srgbClr val="000000"/>
                </a:solidFill>
                <a:latin typeface="Arial" pitchFamily="34" charset="0"/>
                <a:ea typeface="ＭＳ ゴシック" pitchFamily="49" charset="-128"/>
              </a:rPr>
              <a:t>発達障害が障害者自立支援法の対象となることを明確化</a:t>
            </a:r>
          </a:p>
          <a:p>
            <a:pPr lvl="1" eaLnBrk="1" hangingPunct="1">
              <a:spcBef>
                <a:spcPct val="0"/>
              </a:spcBef>
              <a:buFontTx/>
              <a:buNone/>
            </a:pPr>
            <a:endParaRPr lang="ja-JP" altLang="en-US" sz="1300">
              <a:solidFill>
                <a:srgbClr val="000000"/>
              </a:solidFill>
              <a:latin typeface="Arial" pitchFamily="34" charset="0"/>
            </a:endParaRPr>
          </a:p>
        </p:txBody>
      </p:sp>
      <p:sp>
        <p:nvSpPr>
          <p:cNvPr id="40967" name="Rectangle 8"/>
          <p:cNvSpPr>
            <a:spLocks noChangeArrowheads="1"/>
          </p:cNvSpPr>
          <p:nvPr/>
        </p:nvSpPr>
        <p:spPr bwMode="auto">
          <a:xfrm>
            <a:off x="0" y="3284025"/>
            <a:ext cx="9353760" cy="5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724" tIns="42362" rIns="84724" bIns="42362"/>
          <a:lstStyle>
            <a:lvl1pPr marL="341313" indent="-341313"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430213"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1" eaLnBrk="1" hangingPunct="1">
              <a:spcBef>
                <a:spcPct val="0"/>
              </a:spcBef>
              <a:buFontTx/>
              <a:buNone/>
            </a:pPr>
            <a:r>
              <a:rPr lang="ja-JP" altLang="en-US" sz="1300" dirty="0">
                <a:latin typeface="Arial" pitchFamily="34" charset="0"/>
              </a:rPr>
              <a:t>－　相談支援体制の強化</a:t>
            </a:r>
            <a:endParaRPr lang="en-US" altLang="ja-JP" sz="1300" dirty="0">
              <a:latin typeface="Arial" pitchFamily="34" charset="0"/>
            </a:endParaRPr>
          </a:p>
          <a:p>
            <a:pPr eaLnBrk="1" hangingPunct="1">
              <a:spcBef>
                <a:spcPct val="0"/>
              </a:spcBef>
              <a:buFontTx/>
              <a:buNone/>
            </a:pPr>
            <a:r>
              <a:rPr lang="ja-JP" altLang="en-US" sz="500" dirty="0">
                <a:latin typeface="Arial" pitchFamily="34" charset="0"/>
              </a:rPr>
              <a:t>　</a:t>
            </a:r>
            <a:r>
              <a:rPr lang="ja-JP" altLang="en-US" sz="700" dirty="0">
                <a:latin typeface="Arial" pitchFamily="34" charset="0"/>
              </a:rPr>
              <a:t>　</a:t>
            </a:r>
            <a:endParaRPr lang="ja-JP" altLang="en-US" sz="500" dirty="0">
              <a:latin typeface="Arial" pitchFamily="34" charset="0"/>
            </a:endParaRPr>
          </a:p>
          <a:p>
            <a:pPr eaLnBrk="1" hangingPunct="1">
              <a:spcBef>
                <a:spcPct val="0"/>
              </a:spcBef>
              <a:buFontTx/>
              <a:buNone/>
            </a:pPr>
            <a:r>
              <a:rPr lang="ja-JP" altLang="en-US" sz="1300" dirty="0">
                <a:latin typeface="Arial" pitchFamily="34" charset="0"/>
              </a:rPr>
              <a:t>　　　　－　支給決定プロセスの見直し（サービス等利用計画案を勘案）、</a:t>
            </a:r>
            <a:r>
              <a:rPr lang="ja-JP" altLang="en-US" sz="1300" dirty="0">
                <a:latin typeface="Arial" pitchFamily="34" charset="0"/>
                <a:ea typeface="ＭＳ ゴシック" pitchFamily="49" charset="-128"/>
              </a:rPr>
              <a:t>サービス等利用計画作成の対象者の大幅な拡大</a:t>
            </a:r>
          </a:p>
        </p:txBody>
      </p:sp>
      <p:sp>
        <p:nvSpPr>
          <p:cNvPr id="40968" name="Rectangle 9"/>
          <p:cNvSpPr>
            <a:spLocks noChangeArrowheads="1"/>
          </p:cNvSpPr>
          <p:nvPr/>
        </p:nvSpPr>
        <p:spPr bwMode="auto">
          <a:xfrm>
            <a:off x="0" y="4220546"/>
            <a:ext cx="9353760" cy="64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724" tIns="42362" rIns="84724" bIns="42362"/>
          <a:lstStyle>
            <a:lvl1pPr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430213"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1" eaLnBrk="1" hangingPunct="1">
              <a:spcBef>
                <a:spcPct val="0"/>
              </a:spcBef>
              <a:buFontTx/>
              <a:buNone/>
            </a:pPr>
            <a:r>
              <a:rPr lang="ja-JP" altLang="en-US" sz="1300">
                <a:solidFill>
                  <a:srgbClr val="000000"/>
                </a:solidFill>
                <a:latin typeface="Arial" pitchFamily="34" charset="0"/>
              </a:rPr>
              <a:t>－　</a:t>
            </a:r>
            <a:r>
              <a:rPr lang="ja-JP" altLang="en-US" sz="1300">
                <a:solidFill>
                  <a:srgbClr val="000000"/>
                </a:solidFill>
                <a:latin typeface="Arial" pitchFamily="34" charset="0"/>
                <a:ea typeface="ＭＳ ゴシック" pitchFamily="49" charset="-128"/>
              </a:rPr>
              <a:t>児童福祉法を基本として身近な地域での支援を充実</a:t>
            </a:r>
          </a:p>
          <a:p>
            <a:pPr eaLnBrk="1" hangingPunct="1">
              <a:spcBef>
                <a:spcPct val="0"/>
              </a:spcBef>
              <a:buFontTx/>
              <a:buNone/>
            </a:pPr>
            <a:r>
              <a:rPr lang="ja-JP" altLang="en-US" sz="1300">
                <a:solidFill>
                  <a:srgbClr val="000000"/>
                </a:solidFill>
                <a:latin typeface="Arial" pitchFamily="34" charset="0"/>
                <a:ea typeface="ＭＳ ゴシック" pitchFamily="49" charset="-128"/>
              </a:rPr>
              <a:t>　　　　（障害種別等で分かれている施設の一元化、通所サービスの実施主体を都道府県から市町村へ移行）</a:t>
            </a:r>
          </a:p>
          <a:p>
            <a:pPr lvl="1" eaLnBrk="1" hangingPunct="1">
              <a:spcBef>
                <a:spcPct val="0"/>
              </a:spcBef>
              <a:buFontTx/>
              <a:buNone/>
            </a:pPr>
            <a:r>
              <a:rPr lang="ja-JP" altLang="en-US" sz="1300">
                <a:solidFill>
                  <a:srgbClr val="000000"/>
                </a:solidFill>
                <a:latin typeface="Arial" pitchFamily="34" charset="0"/>
              </a:rPr>
              <a:t>－　</a:t>
            </a:r>
            <a:r>
              <a:rPr lang="ja-JP" altLang="en-US" sz="1300">
                <a:solidFill>
                  <a:srgbClr val="000000"/>
                </a:solidFill>
                <a:latin typeface="Arial" pitchFamily="34" charset="0"/>
                <a:ea typeface="ＭＳ ゴシック" pitchFamily="49" charset="-128"/>
              </a:rPr>
              <a:t>放課後等デイサービス・保育所等訪問支援の創設</a:t>
            </a:r>
            <a:endParaRPr lang="en-US" altLang="ja-JP" sz="1300">
              <a:solidFill>
                <a:srgbClr val="000000"/>
              </a:solidFill>
              <a:latin typeface="Arial" pitchFamily="34" charset="0"/>
              <a:ea typeface="ＭＳ ゴシック" pitchFamily="49" charset="-128"/>
            </a:endParaRPr>
          </a:p>
          <a:p>
            <a:pPr lvl="1" eaLnBrk="1" hangingPunct="1">
              <a:spcBef>
                <a:spcPct val="0"/>
              </a:spcBef>
              <a:buFontTx/>
              <a:buNone/>
            </a:pPr>
            <a:r>
              <a:rPr lang="ja-JP" altLang="en-US" sz="1300">
                <a:solidFill>
                  <a:srgbClr val="000000"/>
                </a:solidFill>
                <a:latin typeface="Arial" pitchFamily="34" charset="0"/>
                <a:ea typeface="ＭＳ ゴシック" pitchFamily="49" charset="-128"/>
              </a:rPr>
              <a:t>－  在園期間の延長措置の見直し　　　　　　　　　　　　　　　　</a:t>
            </a:r>
          </a:p>
        </p:txBody>
      </p:sp>
      <p:sp>
        <p:nvSpPr>
          <p:cNvPr id="40969" name="Rectangle 10"/>
          <p:cNvSpPr>
            <a:spLocks noChangeArrowheads="1"/>
          </p:cNvSpPr>
          <p:nvPr/>
        </p:nvSpPr>
        <p:spPr bwMode="auto">
          <a:xfrm>
            <a:off x="0" y="5566407"/>
            <a:ext cx="9032400" cy="42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724" tIns="42362" rIns="84724" bIns="42362"/>
          <a:lstStyle>
            <a:lvl1pPr marL="342900" indent="-342900"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430213"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1" eaLnBrk="1" hangingPunct="1">
              <a:spcBef>
                <a:spcPct val="0"/>
              </a:spcBef>
              <a:buFontTx/>
              <a:buNone/>
            </a:pPr>
            <a:r>
              <a:rPr lang="ja-JP" altLang="en-US" sz="1300">
                <a:solidFill>
                  <a:srgbClr val="000000"/>
                </a:solidFill>
                <a:latin typeface="Arial" pitchFamily="34" charset="0"/>
              </a:rPr>
              <a:t>－　</a:t>
            </a:r>
            <a:r>
              <a:rPr lang="ja-JP" altLang="en-US" sz="1300">
                <a:solidFill>
                  <a:srgbClr val="000000"/>
                </a:solidFill>
                <a:latin typeface="Arial" pitchFamily="34" charset="0"/>
                <a:ea typeface="ＭＳ ゴシック" pitchFamily="49" charset="-128"/>
              </a:rPr>
              <a:t>グループホーム・ケアホーム利用の際の助成を創設</a:t>
            </a:r>
          </a:p>
          <a:p>
            <a:pPr lvl="1" eaLnBrk="1" hangingPunct="1">
              <a:spcBef>
                <a:spcPct val="0"/>
              </a:spcBef>
              <a:buFontTx/>
              <a:buNone/>
            </a:pPr>
            <a:r>
              <a:rPr lang="ja-JP" altLang="en-US" sz="1300">
                <a:solidFill>
                  <a:srgbClr val="000000"/>
                </a:solidFill>
                <a:latin typeface="Arial" pitchFamily="34" charset="0"/>
                <a:ea typeface="ＭＳ ゴシック" pitchFamily="49" charset="-128"/>
              </a:rPr>
              <a:t>－   重度の視覚障害者の移動を支援するサービスの創設（同行援護。個別給付化）</a:t>
            </a:r>
          </a:p>
        </p:txBody>
      </p:sp>
      <p:sp>
        <p:nvSpPr>
          <p:cNvPr id="40970" name="Rectangle 11"/>
          <p:cNvSpPr>
            <a:spLocks noChangeArrowheads="1"/>
          </p:cNvSpPr>
          <p:nvPr/>
        </p:nvSpPr>
        <p:spPr bwMode="auto">
          <a:xfrm>
            <a:off x="271440" y="1708685"/>
            <a:ext cx="2730000" cy="2852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724" tIns="42362" rIns="84724" bIns="42362" anchor="ctr"/>
          <a:lstStyle>
            <a:lvl1pPr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700">
                <a:solidFill>
                  <a:srgbClr val="000000"/>
                </a:solidFill>
                <a:latin typeface="Arial" pitchFamily="34" charset="0"/>
              </a:rPr>
              <a:t>②　利用者負担の見直し</a:t>
            </a:r>
          </a:p>
        </p:txBody>
      </p:sp>
      <p:sp>
        <p:nvSpPr>
          <p:cNvPr id="40971" name="Rectangle 12"/>
          <p:cNvSpPr>
            <a:spLocks noChangeArrowheads="1"/>
          </p:cNvSpPr>
          <p:nvPr/>
        </p:nvSpPr>
        <p:spPr bwMode="auto">
          <a:xfrm>
            <a:off x="271441" y="2420380"/>
            <a:ext cx="3056040" cy="2868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724" tIns="42362" rIns="84724" bIns="42362" anchor="ctr"/>
          <a:lstStyle>
            <a:lvl1pPr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700">
                <a:solidFill>
                  <a:srgbClr val="000000"/>
                </a:solidFill>
                <a:latin typeface="Arial" pitchFamily="34" charset="0"/>
              </a:rPr>
              <a:t>③　障害者の範囲の見直し</a:t>
            </a:r>
          </a:p>
        </p:txBody>
      </p:sp>
      <p:sp>
        <p:nvSpPr>
          <p:cNvPr id="40972" name="Rectangle 13"/>
          <p:cNvSpPr>
            <a:spLocks noChangeArrowheads="1"/>
          </p:cNvSpPr>
          <p:nvPr/>
        </p:nvSpPr>
        <p:spPr bwMode="auto">
          <a:xfrm>
            <a:off x="271440" y="2997178"/>
            <a:ext cx="2659800" cy="2868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724" tIns="42362" rIns="84724" bIns="42362" anchor="ctr"/>
          <a:lstStyle>
            <a:lvl1pPr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700" dirty="0">
                <a:latin typeface="Arial" pitchFamily="34" charset="0"/>
              </a:rPr>
              <a:t>④　相談支援の充実</a:t>
            </a:r>
          </a:p>
        </p:txBody>
      </p:sp>
      <p:sp>
        <p:nvSpPr>
          <p:cNvPr id="40973" name="Rectangle 14"/>
          <p:cNvSpPr>
            <a:spLocks noChangeArrowheads="1"/>
          </p:cNvSpPr>
          <p:nvPr/>
        </p:nvSpPr>
        <p:spPr bwMode="auto">
          <a:xfrm>
            <a:off x="271440" y="3860823"/>
            <a:ext cx="2659800" cy="2930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724" tIns="42362" rIns="84724" bIns="42362" anchor="ctr"/>
          <a:lstStyle>
            <a:lvl1pPr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700">
                <a:solidFill>
                  <a:srgbClr val="000000"/>
                </a:solidFill>
                <a:latin typeface="Arial" pitchFamily="34" charset="0"/>
              </a:rPr>
              <a:t>⑤　障害児支援の強化</a:t>
            </a:r>
          </a:p>
        </p:txBody>
      </p:sp>
      <p:sp>
        <p:nvSpPr>
          <p:cNvPr id="40974" name="Rectangle 15"/>
          <p:cNvSpPr>
            <a:spLocks noChangeArrowheads="1"/>
          </p:cNvSpPr>
          <p:nvPr/>
        </p:nvSpPr>
        <p:spPr bwMode="auto">
          <a:xfrm>
            <a:off x="271441" y="5239246"/>
            <a:ext cx="5364840" cy="3240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724" tIns="42362" rIns="84724" bIns="42362" anchor="ctr"/>
          <a:lstStyle>
            <a:lvl1pPr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700">
                <a:solidFill>
                  <a:srgbClr val="000000"/>
                </a:solidFill>
                <a:latin typeface="Arial" pitchFamily="34" charset="0"/>
              </a:rPr>
              <a:t>⑥　地域における自立した生活のための支援の充実</a:t>
            </a:r>
          </a:p>
        </p:txBody>
      </p:sp>
      <p:sp>
        <p:nvSpPr>
          <p:cNvPr id="40975" name="Rectangle 11"/>
          <p:cNvSpPr>
            <a:spLocks noChangeArrowheads="1"/>
          </p:cNvSpPr>
          <p:nvPr/>
        </p:nvSpPr>
        <p:spPr bwMode="auto">
          <a:xfrm>
            <a:off x="271440" y="981487"/>
            <a:ext cx="1405560" cy="2883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724" tIns="42362" rIns="84724" bIns="42362" anchor="ctr"/>
          <a:lstStyle>
            <a:lvl1pPr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700">
                <a:solidFill>
                  <a:srgbClr val="000000"/>
                </a:solidFill>
                <a:latin typeface="Arial" pitchFamily="34" charset="0"/>
              </a:rPr>
              <a:t>①</a:t>
            </a:r>
            <a:r>
              <a:rPr lang="ja-JP" altLang="en-US" sz="1700">
                <a:solidFill>
                  <a:srgbClr val="000000"/>
                </a:solidFill>
                <a:latin typeface="Arial" pitchFamily="34" charset="0"/>
              </a:rPr>
              <a:t>　趣旨</a:t>
            </a:r>
          </a:p>
        </p:txBody>
      </p:sp>
      <p:sp>
        <p:nvSpPr>
          <p:cNvPr id="40976" name="Rectangle 7"/>
          <p:cNvSpPr>
            <a:spLocks noChangeArrowheads="1"/>
          </p:cNvSpPr>
          <p:nvPr/>
        </p:nvSpPr>
        <p:spPr bwMode="auto">
          <a:xfrm>
            <a:off x="0" y="1268335"/>
            <a:ext cx="9597120" cy="35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724" tIns="42362" rIns="84724" bIns="42362"/>
          <a:lstStyle>
            <a:lvl1pPr marL="342900" indent="-342900"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430213"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1" eaLnBrk="1" hangingPunct="1">
              <a:spcBef>
                <a:spcPct val="0"/>
              </a:spcBef>
              <a:buFontTx/>
              <a:buNone/>
            </a:pPr>
            <a:r>
              <a:rPr lang="ja-JP" altLang="en-US" sz="1300">
                <a:solidFill>
                  <a:srgbClr val="000000"/>
                </a:solidFill>
                <a:latin typeface="Arial" pitchFamily="34" charset="0"/>
              </a:rPr>
              <a:t>－　障がい者制度改革推進本部等における検討を踏まえて障害保健福祉施策を見直すまでの間における障害者等の</a:t>
            </a:r>
            <a:endParaRPr lang="en-US" altLang="ja-JP" sz="1300">
              <a:solidFill>
                <a:srgbClr val="000000"/>
              </a:solidFill>
              <a:latin typeface="Arial" pitchFamily="34" charset="0"/>
            </a:endParaRPr>
          </a:p>
          <a:p>
            <a:pPr lvl="1" eaLnBrk="1" hangingPunct="1">
              <a:spcBef>
                <a:spcPct val="0"/>
              </a:spcBef>
              <a:buFontTx/>
              <a:buNone/>
            </a:pPr>
            <a:r>
              <a:rPr lang="ja-JP" altLang="en-US" sz="1300">
                <a:solidFill>
                  <a:srgbClr val="000000"/>
                </a:solidFill>
                <a:latin typeface="Arial" pitchFamily="34" charset="0"/>
              </a:rPr>
              <a:t>　 地域生活支援のための法改正であることを明記</a:t>
            </a:r>
            <a:endParaRPr lang="en-US" altLang="ja-JP" sz="1300">
              <a:solidFill>
                <a:srgbClr val="000000"/>
              </a:solidFill>
              <a:latin typeface="Arial" pitchFamily="34" charset="0"/>
              <a:ea typeface="ＭＳ ゴシック" pitchFamily="49" charset="-128"/>
            </a:endParaRPr>
          </a:p>
          <a:p>
            <a:pPr lvl="1" eaLnBrk="1" hangingPunct="1">
              <a:spcBef>
                <a:spcPct val="0"/>
              </a:spcBef>
              <a:buFontTx/>
              <a:buNone/>
            </a:pPr>
            <a:endParaRPr lang="ja-JP" altLang="en-US" sz="1300">
              <a:solidFill>
                <a:srgbClr val="000000"/>
              </a:solidFill>
              <a:latin typeface="Arial" pitchFamily="34" charset="0"/>
            </a:endParaRPr>
          </a:p>
        </p:txBody>
      </p:sp>
      <p:sp>
        <p:nvSpPr>
          <p:cNvPr id="18" name="角丸四角形 17"/>
          <p:cNvSpPr/>
          <p:nvPr/>
        </p:nvSpPr>
        <p:spPr>
          <a:xfrm>
            <a:off x="2012400" y="981487"/>
            <a:ext cx="1393080" cy="285298"/>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620" tIns="44809" rIns="89620" bIns="44809" anchor="ctr"/>
          <a:lstStyle/>
          <a:p>
            <a:pPr algn="ctr">
              <a:defRPr/>
            </a:pPr>
            <a:r>
              <a:rPr lang="ja-JP" altLang="en-US" sz="1400" dirty="0">
                <a:solidFill>
                  <a:srgbClr val="000000"/>
                </a:solidFill>
                <a:latin typeface="HG丸ｺﾞｼｯｸM-PRO" pitchFamily="50" charset="-128"/>
                <a:ea typeface="HG丸ｺﾞｼｯｸM-PRO" pitchFamily="50" charset="-128"/>
              </a:rPr>
              <a:t>公布日施行</a:t>
            </a:r>
          </a:p>
        </p:txBody>
      </p:sp>
      <p:sp>
        <p:nvSpPr>
          <p:cNvPr id="19" name="角丸四角形 18"/>
          <p:cNvSpPr/>
          <p:nvPr/>
        </p:nvSpPr>
        <p:spPr>
          <a:xfrm>
            <a:off x="3251041" y="1700934"/>
            <a:ext cx="5302440" cy="288399"/>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620" tIns="44809" rIns="89620" bIns="44809" anchor="ctr"/>
          <a:lstStyle/>
          <a:p>
            <a:pPr algn="ctr">
              <a:defRPr/>
            </a:pPr>
            <a:r>
              <a:rPr lang="ja-JP" altLang="en-US" sz="1100" dirty="0">
                <a:solidFill>
                  <a:srgbClr val="000000"/>
                </a:solidFill>
                <a:latin typeface="HG丸ｺﾞｼｯｸM-PRO" pitchFamily="50" charset="-128"/>
                <a:ea typeface="HG丸ｺﾞｼｯｸM-PRO" pitchFamily="50" charset="-128"/>
              </a:rPr>
              <a:t>平成</a:t>
            </a:r>
            <a:r>
              <a:rPr lang="en-US" altLang="ja-JP" sz="1100" dirty="0">
                <a:solidFill>
                  <a:srgbClr val="000000"/>
                </a:solidFill>
                <a:latin typeface="HG丸ｺﾞｼｯｸM-PRO" pitchFamily="50" charset="-128"/>
                <a:ea typeface="HG丸ｺﾞｼｯｸM-PRO" pitchFamily="50" charset="-128"/>
              </a:rPr>
              <a:t>24</a:t>
            </a:r>
            <a:r>
              <a:rPr lang="ja-JP" altLang="en-US" sz="1100" dirty="0">
                <a:solidFill>
                  <a:srgbClr val="000000"/>
                </a:solidFill>
                <a:latin typeface="HG丸ｺﾞｼｯｸM-PRO" pitchFamily="50" charset="-128"/>
                <a:ea typeface="HG丸ｺﾞｼｯｸM-PRO" pitchFamily="50" charset="-128"/>
              </a:rPr>
              <a:t>年４月１日までの政令で定める日（平成</a:t>
            </a:r>
            <a:r>
              <a:rPr lang="en-US" altLang="ja-JP" sz="1100" dirty="0">
                <a:solidFill>
                  <a:srgbClr val="000000"/>
                </a:solidFill>
                <a:latin typeface="HG丸ｺﾞｼｯｸM-PRO" pitchFamily="50" charset="-128"/>
                <a:ea typeface="HG丸ｺﾞｼｯｸM-PRO" pitchFamily="50" charset="-128"/>
              </a:rPr>
              <a:t>24</a:t>
            </a:r>
            <a:r>
              <a:rPr lang="ja-JP" altLang="en-US" sz="1100" dirty="0">
                <a:solidFill>
                  <a:srgbClr val="000000"/>
                </a:solidFill>
                <a:latin typeface="HG丸ｺﾞｼｯｸM-PRO" pitchFamily="50" charset="-128"/>
                <a:ea typeface="HG丸ｺﾞｼｯｸM-PRO" pitchFamily="50" charset="-128"/>
              </a:rPr>
              <a:t>年４月１日）から施行</a:t>
            </a:r>
          </a:p>
        </p:txBody>
      </p:sp>
      <p:sp>
        <p:nvSpPr>
          <p:cNvPr id="20" name="角丸四角形 19"/>
          <p:cNvSpPr/>
          <p:nvPr/>
        </p:nvSpPr>
        <p:spPr>
          <a:xfrm>
            <a:off x="3315000" y="3001829"/>
            <a:ext cx="2502240" cy="283748"/>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620" tIns="44809" rIns="89620" bIns="44809" anchor="ctr"/>
          <a:lstStyle/>
          <a:p>
            <a:pPr algn="ctr">
              <a:defRPr/>
            </a:pPr>
            <a:r>
              <a:rPr lang="ja-JP" altLang="en-US" sz="1400" dirty="0">
                <a:solidFill>
                  <a:schemeClr val="tx1"/>
                </a:solidFill>
                <a:latin typeface="HG丸ｺﾞｼｯｸM-PRO" pitchFamily="50" charset="-128"/>
                <a:ea typeface="HG丸ｺﾞｼｯｸM-PRO" pitchFamily="50" charset="-128"/>
              </a:rPr>
              <a:t>平成</a:t>
            </a:r>
            <a:r>
              <a:rPr lang="en-US" altLang="ja-JP" sz="1400" dirty="0">
                <a:solidFill>
                  <a:schemeClr val="tx1"/>
                </a:solidFill>
                <a:latin typeface="HG丸ｺﾞｼｯｸM-PRO" pitchFamily="50" charset="-128"/>
                <a:ea typeface="HG丸ｺﾞｼｯｸM-PRO" pitchFamily="50" charset="-128"/>
              </a:rPr>
              <a:t>24</a:t>
            </a:r>
            <a:r>
              <a:rPr lang="ja-JP" altLang="en-US" sz="1400" dirty="0">
                <a:solidFill>
                  <a:schemeClr val="tx1"/>
                </a:solidFill>
                <a:latin typeface="HG丸ｺﾞｼｯｸM-PRO" pitchFamily="50" charset="-128"/>
                <a:ea typeface="HG丸ｺﾞｼｯｸM-PRO" pitchFamily="50" charset="-128"/>
              </a:rPr>
              <a:t>年４月１日施行</a:t>
            </a:r>
            <a:endParaRPr lang="ja-JP" altLang="en-US" sz="1000" dirty="0">
              <a:solidFill>
                <a:schemeClr val="tx1"/>
              </a:solidFill>
              <a:latin typeface="HG丸ｺﾞｼｯｸM-PRO" pitchFamily="50" charset="-128"/>
              <a:ea typeface="HG丸ｺﾞｼｯｸM-PRO" pitchFamily="50" charset="-128"/>
            </a:endParaRPr>
          </a:p>
        </p:txBody>
      </p:sp>
      <p:sp>
        <p:nvSpPr>
          <p:cNvPr id="21" name="角丸四角形 20"/>
          <p:cNvSpPr/>
          <p:nvPr/>
        </p:nvSpPr>
        <p:spPr>
          <a:xfrm>
            <a:off x="3315001" y="3860823"/>
            <a:ext cx="2497560" cy="289950"/>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620" tIns="44809" rIns="89620" bIns="44809" anchor="ctr"/>
          <a:lstStyle/>
          <a:p>
            <a:pPr algn="ctr">
              <a:defRPr/>
            </a:pPr>
            <a:r>
              <a:rPr lang="ja-JP" altLang="en-US" sz="1400" dirty="0">
                <a:solidFill>
                  <a:srgbClr val="000000"/>
                </a:solidFill>
                <a:latin typeface="HG丸ｺﾞｼｯｸM-PRO" pitchFamily="50" charset="-128"/>
                <a:ea typeface="HG丸ｺﾞｼｯｸM-PRO" pitchFamily="50" charset="-128"/>
              </a:rPr>
              <a:t>平成</a:t>
            </a:r>
            <a:r>
              <a:rPr lang="en-US" altLang="ja-JP" sz="1400" dirty="0">
                <a:solidFill>
                  <a:srgbClr val="000000"/>
                </a:solidFill>
                <a:latin typeface="HG丸ｺﾞｼｯｸM-PRO" pitchFamily="50" charset="-128"/>
                <a:ea typeface="HG丸ｺﾞｼｯｸM-PRO" pitchFamily="50" charset="-128"/>
              </a:rPr>
              <a:t>24</a:t>
            </a:r>
            <a:r>
              <a:rPr lang="ja-JP" altLang="en-US" sz="1400" dirty="0">
                <a:solidFill>
                  <a:srgbClr val="000000"/>
                </a:solidFill>
                <a:latin typeface="HG丸ｺﾞｼｯｸM-PRO" pitchFamily="50" charset="-128"/>
                <a:ea typeface="HG丸ｺﾞｼｯｸM-PRO" pitchFamily="50" charset="-128"/>
              </a:rPr>
              <a:t>年４月１日施行</a:t>
            </a:r>
          </a:p>
        </p:txBody>
      </p:sp>
      <p:sp>
        <p:nvSpPr>
          <p:cNvPr id="22" name="角丸四角形 21"/>
          <p:cNvSpPr/>
          <p:nvPr/>
        </p:nvSpPr>
        <p:spPr>
          <a:xfrm>
            <a:off x="3636361" y="2420380"/>
            <a:ext cx="1394640" cy="286848"/>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620" tIns="44809" rIns="89620" bIns="44809" anchor="ctr"/>
          <a:lstStyle/>
          <a:p>
            <a:pPr algn="ctr">
              <a:defRPr/>
            </a:pPr>
            <a:r>
              <a:rPr lang="ja-JP" altLang="en-US" sz="1400" dirty="0">
                <a:solidFill>
                  <a:srgbClr val="000000"/>
                </a:solidFill>
                <a:latin typeface="HG丸ｺﾞｼｯｸM-PRO" pitchFamily="50" charset="-128"/>
                <a:ea typeface="HG丸ｺﾞｼｯｸM-PRO" pitchFamily="50" charset="-128"/>
              </a:rPr>
              <a:t>公布日施行</a:t>
            </a:r>
          </a:p>
        </p:txBody>
      </p:sp>
      <p:sp>
        <p:nvSpPr>
          <p:cNvPr id="23" name="角丸四角形 22"/>
          <p:cNvSpPr/>
          <p:nvPr/>
        </p:nvSpPr>
        <p:spPr>
          <a:xfrm>
            <a:off x="7761001" y="5732314"/>
            <a:ext cx="1843920" cy="576798"/>
          </a:xfrm>
          <a:prstGeom prst="roundRect">
            <a:avLst>
              <a:gd name="adj" fmla="val 127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282" tIns="44809" rIns="35282" bIns="45868" anchor="ctr"/>
          <a:lstStyle/>
          <a:p>
            <a:pPr>
              <a:defRPr/>
            </a:pPr>
            <a:r>
              <a:rPr lang="en-US" altLang="ja-JP" sz="900" dirty="0">
                <a:solidFill>
                  <a:srgbClr val="000000"/>
                </a:solidFill>
                <a:latin typeface="HG丸ｺﾞｼｯｸM-PRO" pitchFamily="50" charset="-128"/>
                <a:ea typeface="HG丸ｺﾞｼｯｸM-PRO" pitchFamily="50" charset="-128"/>
              </a:rPr>
              <a:t>(1)(3)(6)</a:t>
            </a:r>
            <a:r>
              <a:rPr lang="ja-JP" altLang="en-US" sz="900" dirty="0">
                <a:solidFill>
                  <a:srgbClr val="000000"/>
                </a:solidFill>
                <a:latin typeface="HG丸ｺﾞｼｯｸM-PRO" pitchFamily="50" charset="-128"/>
                <a:ea typeface="HG丸ｺﾞｼｯｸM-PRO" pitchFamily="50" charset="-128"/>
              </a:rPr>
              <a:t>：公布日施行</a:t>
            </a:r>
            <a:endParaRPr lang="en-US" altLang="ja-JP" sz="900" dirty="0">
              <a:solidFill>
                <a:srgbClr val="000000"/>
              </a:solidFill>
              <a:latin typeface="HG丸ｺﾞｼｯｸM-PRO" pitchFamily="50" charset="-128"/>
              <a:ea typeface="HG丸ｺﾞｼｯｸM-PRO" pitchFamily="50" charset="-128"/>
            </a:endParaRPr>
          </a:p>
          <a:p>
            <a:pPr>
              <a:defRPr/>
            </a:pPr>
            <a:r>
              <a:rPr lang="en-US" altLang="ja-JP" sz="900" dirty="0">
                <a:solidFill>
                  <a:srgbClr val="000000"/>
                </a:solidFill>
                <a:latin typeface="HG丸ｺﾞｼｯｸM-PRO" pitchFamily="50" charset="-128"/>
                <a:ea typeface="HG丸ｺﾞｼｯｸM-PRO" pitchFamily="50" charset="-128"/>
              </a:rPr>
              <a:t>(2)(4)(5)</a:t>
            </a:r>
            <a:r>
              <a:rPr lang="ja-JP" altLang="en-US" sz="900" dirty="0">
                <a:solidFill>
                  <a:srgbClr val="000000"/>
                </a:solidFill>
                <a:latin typeface="HG丸ｺﾞｼｯｸM-PRO" pitchFamily="50" charset="-128"/>
                <a:ea typeface="HG丸ｺﾞｼｯｸM-PRO" pitchFamily="50" charset="-128"/>
              </a:rPr>
              <a:t>：平成</a:t>
            </a:r>
            <a:r>
              <a:rPr lang="en-US" altLang="ja-JP" sz="900" dirty="0">
                <a:solidFill>
                  <a:srgbClr val="000000"/>
                </a:solidFill>
                <a:latin typeface="HG丸ｺﾞｼｯｸM-PRO" pitchFamily="50" charset="-128"/>
                <a:ea typeface="HG丸ｺﾞｼｯｸM-PRO" pitchFamily="50" charset="-128"/>
              </a:rPr>
              <a:t>24</a:t>
            </a:r>
            <a:r>
              <a:rPr lang="ja-JP" altLang="en-US" sz="900" dirty="0">
                <a:solidFill>
                  <a:srgbClr val="000000"/>
                </a:solidFill>
                <a:latin typeface="HG丸ｺﾞｼｯｸM-PRO" pitchFamily="50" charset="-128"/>
                <a:ea typeface="HG丸ｺﾞｼｯｸM-PRO" pitchFamily="50" charset="-128"/>
              </a:rPr>
              <a:t>年</a:t>
            </a:r>
            <a:r>
              <a:rPr lang="en-US" altLang="ja-JP" sz="900" dirty="0">
                <a:solidFill>
                  <a:srgbClr val="000000"/>
                </a:solidFill>
                <a:latin typeface="HG丸ｺﾞｼｯｸM-PRO" pitchFamily="50" charset="-128"/>
                <a:ea typeface="HG丸ｺﾞｼｯｸM-PRO" pitchFamily="50" charset="-128"/>
              </a:rPr>
              <a:t>4</a:t>
            </a:r>
            <a:r>
              <a:rPr lang="ja-JP" altLang="en-US" sz="900" dirty="0">
                <a:solidFill>
                  <a:srgbClr val="000000"/>
                </a:solidFill>
                <a:latin typeface="HG丸ｺﾞｼｯｸM-PRO" pitchFamily="50" charset="-128"/>
                <a:ea typeface="HG丸ｺﾞｼｯｸM-PRO" pitchFamily="50" charset="-128"/>
              </a:rPr>
              <a:t>月</a:t>
            </a:r>
            <a:r>
              <a:rPr lang="en-US" altLang="ja-JP" sz="900" dirty="0">
                <a:solidFill>
                  <a:srgbClr val="000000"/>
                </a:solidFill>
                <a:latin typeface="HG丸ｺﾞｼｯｸM-PRO" pitchFamily="50" charset="-128"/>
                <a:ea typeface="HG丸ｺﾞｼｯｸM-PRO" pitchFamily="50" charset="-128"/>
              </a:rPr>
              <a:t>1</a:t>
            </a:r>
            <a:r>
              <a:rPr lang="ja-JP" altLang="en-US" sz="900" dirty="0">
                <a:solidFill>
                  <a:srgbClr val="000000"/>
                </a:solidFill>
                <a:latin typeface="HG丸ｺﾞｼｯｸM-PRO" pitchFamily="50" charset="-128"/>
                <a:ea typeface="HG丸ｺﾞｼｯｸM-PRO" pitchFamily="50" charset="-128"/>
              </a:rPr>
              <a:t>日までの政令で定める日（平成</a:t>
            </a:r>
            <a:r>
              <a:rPr lang="en-US" altLang="ja-JP" sz="900" dirty="0">
                <a:solidFill>
                  <a:srgbClr val="000000"/>
                </a:solidFill>
                <a:latin typeface="HG丸ｺﾞｼｯｸM-PRO" pitchFamily="50" charset="-128"/>
                <a:ea typeface="HG丸ｺﾞｼｯｸM-PRO" pitchFamily="50" charset="-128"/>
              </a:rPr>
              <a:t>24</a:t>
            </a:r>
            <a:r>
              <a:rPr lang="ja-JP" altLang="en-US" sz="900" dirty="0">
                <a:solidFill>
                  <a:srgbClr val="000000"/>
                </a:solidFill>
                <a:latin typeface="HG丸ｺﾞｼｯｸM-PRO" pitchFamily="50" charset="-128"/>
                <a:ea typeface="HG丸ｺﾞｼｯｸM-PRO" pitchFamily="50" charset="-128"/>
              </a:rPr>
              <a:t>年</a:t>
            </a:r>
            <a:r>
              <a:rPr lang="en-US" altLang="ja-JP" sz="900" dirty="0">
                <a:solidFill>
                  <a:srgbClr val="000000"/>
                </a:solidFill>
                <a:latin typeface="HG丸ｺﾞｼｯｸM-PRO" pitchFamily="50" charset="-128"/>
                <a:ea typeface="HG丸ｺﾞｼｯｸM-PRO" pitchFamily="50" charset="-128"/>
              </a:rPr>
              <a:t>4</a:t>
            </a:r>
            <a:r>
              <a:rPr lang="ja-JP" altLang="en-US" sz="900" dirty="0">
                <a:solidFill>
                  <a:srgbClr val="000000"/>
                </a:solidFill>
                <a:latin typeface="HG丸ｺﾞｼｯｸM-PRO" pitchFamily="50" charset="-128"/>
                <a:ea typeface="HG丸ｺﾞｼｯｸM-PRO" pitchFamily="50" charset="-128"/>
              </a:rPr>
              <a:t>月</a:t>
            </a:r>
            <a:r>
              <a:rPr lang="en-US" altLang="ja-JP" sz="900" dirty="0">
                <a:solidFill>
                  <a:srgbClr val="000000"/>
                </a:solidFill>
                <a:latin typeface="HG丸ｺﾞｼｯｸM-PRO" pitchFamily="50" charset="-128"/>
                <a:ea typeface="HG丸ｺﾞｼｯｸM-PRO" pitchFamily="50" charset="-128"/>
              </a:rPr>
              <a:t>1</a:t>
            </a:r>
            <a:r>
              <a:rPr lang="ja-JP" altLang="en-US" sz="900" dirty="0">
                <a:solidFill>
                  <a:srgbClr val="000000"/>
                </a:solidFill>
                <a:latin typeface="HG丸ｺﾞｼｯｸM-PRO" pitchFamily="50" charset="-128"/>
                <a:ea typeface="HG丸ｺﾞｼｯｸM-PRO" pitchFamily="50" charset="-128"/>
              </a:rPr>
              <a:t>日）から施行</a:t>
            </a:r>
          </a:p>
        </p:txBody>
      </p:sp>
      <p:sp>
        <p:nvSpPr>
          <p:cNvPr id="24" name="角丸四角形 23"/>
          <p:cNvSpPr/>
          <p:nvPr/>
        </p:nvSpPr>
        <p:spPr>
          <a:xfrm>
            <a:off x="5745480" y="5229942"/>
            <a:ext cx="3107520" cy="333364"/>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620" tIns="44809" rIns="89620" bIns="44809" anchor="ctr"/>
          <a:lstStyle/>
          <a:p>
            <a:pPr algn="ctr">
              <a:defRPr/>
            </a:pPr>
            <a:r>
              <a:rPr lang="ja-JP" altLang="en-US" sz="1100" dirty="0">
                <a:solidFill>
                  <a:srgbClr val="000000"/>
                </a:solidFill>
                <a:latin typeface="HG丸ｺﾞｼｯｸM-PRO" pitchFamily="50" charset="-128"/>
                <a:ea typeface="HG丸ｺﾞｼｯｸM-PRO" pitchFamily="50" charset="-128"/>
              </a:rPr>
              <a:t>平成</a:t>
            </a:r>
            <a:r>
              <a:rPr lang="en-US" altLang="ja-JP" sz="1100" dirty="0">
                <a:solidFill>
                  <a:srgbClr val="000000"/>
                </a:solidFill>
                <a:latin typeface="HG丸ｺﾞｼｯｸM-PRO" pitchFamily="50" charset="-128"/>
                <a:ea typeface="HG丸ｺﾞｼｯｸM-PRO" pitchFamily="50" charset="-128"/>
              </a:rPr>
              <a:t>24</a:t>
            </a:r>
            <a:r>
              <a:rPr lang="ja-JP" altLang="en-US" sz="1100" dirty="0">
                <a:solidFill>
                  <a:srgbClr val="000000"/>
                </a:solidFill>
                <a:latin typeface="HG丸ｺﾞｼｯｸM-PRO" pitchFamily="50" charset="-128"/>
                <a:ea typeface="HG丸ｺﾞｼｯｸM-PRO" pitchFamily="50" charset="-128"/>
              </a:rPr>
              <a:t>年４月１日までの政令で定める日</a:t>
            </a:r>
            <a:endParaRPr lang="en-US" altLang="ja-JP" sz="1100" dirty="0">
              <a:solidFill>
                <a:srgbClr val="000000"/>
              </a:solidFill>
              <a:latin typeface="HG丸ｺﾞｼｯｸM-PRO" pitchFamily="50" charset="-128"/>
              <a:ea typeface="HG丸ｺﾞｼｯｸM-PRO" pitchFamily="50" charset="-128"/>
            </a:endParaRPr>
          </a:p>
          <a:p>
            <a:pPr algn="ctr">
              <a:defRPr/>
            </a:pPr>
            <a:r>
              <a:rPr lang="ja-JP" altLang="en-US" sz="1100" dirty="0">
                <a:solidFill>
                  <a:srgbClr val="000000"/>
                </a:solidFill>
                <a:latin typeface="HG丸ｺﾞｼｯｸM-PRO" pitchFamily="50" charset="-128"/>
                <a:ea typeface="HG丸ｺﾞｼｯｸM-PRO" pitchFamily="50" charset="-128"/>
              </a:rPr>
              <a:t>（平成</a:t>
            </a:r>
            <a:r>
              <a:rPr lang="en-US" altLang="ja-JP" sz="1100" dirty="0">
                <a:solidFill>
                  <a:srgbClr val="000000"/>
                </a:solidFill>
                <a:latin typeface="HG丸ｺﾞｼｯｸM-PRO" pitchFamily="50" charset="-128"/>
                <a:ea typeface="HG丸ｺﾞｼｯｸM-PRO" pitchFamily="50" charset="-128"/>
              </a:rPr>
              <a:t>23</a:t>
            </a:r>
            <a:r>
              <a:rPr lang="ja-JP" altLang="en-US" sz="1100" dirty="0">
                <a:solidFill>
                  <a:srgbClr val="000000"/>
                </a:solidFill>
                <a:latin typeface="HG丸ｺﾞｼｯｸM-PRO" pitchFamily="50" charset="-128"/>
                <a:ea typeface="HG丸ｺﾞｼｯｸM-PRO" pitchFamily="50" charset="-128"/>
              </a:rPr>
              <a:t>年</a:t>
            </a:r>
            <a:r>
              <a:rPr lang="en-US" altLang="ja-JP" sz="1100" dirty="0">
                <a:solidFill>
                  <a:srgbClr val="000000"/>
                </a:solidFill>
                <a:latin typeface="HG丸ｺﾞｼｯｸM-PRO" pitchFamily="50" charset="-128"/>
                <a:ea typeface="HG丸ｺﾞｼｯｸM-PRO" pitchFamily="50" charset="-128"/>
              </a:rPr>
              <a:t>10</a:t>
            </a:r>
            <a:r>
              <a:rPr lang="ja-JP" altLang="en-US" sz="1100" dirty="0">
                <a:solidFill>
                  <a:srgbClr val="000000"/>
                </a:solidFill>
                <a:latin typeface="HG丸ｺﾞｼｯｸM-PRO" pitchFamily="50" charset="-128"/>
                <a:ea typeface="HG丸ｺﾞｼｯｸM-PRO" pitchFamily="50" charset="-128"/>
              </a:rPr>
              <a:t>月１日）から施行</a:t>
            </a:r>
          </a:p>
        </p:txBody>
      </p:sp>
      <p:sp>
        <p:nvSpPr>
          <p:cNvPr id="25" name="大かっこ 24"/>
          <p:cNvSpPr/>
          <p:nvPr/>
        </p:nvSpPr>
        <p:spPr>
          <a:xfrm>
            <a:off x="2535000" y="3358451"/>
            <a:ext cx="4915560" cy="21707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89620" tIns="44809" rIns="89620" bIns="44809" anchor="ctr"/>
          <a:lstStyle/>
          <a:p>
            <a:pPr algn="ctr">
              <a:defRPr/>
            </a:pPr>
            <a:endParaRPr lang="ja-JP" altLang="en-US" sz="1000" dirty="0">
              <a:solidFill>
                <a:srgbClr val="000000"/>
              </a:solidFill>
            </a:endParaRPr>
          </a:p>
        </p:txBody>
      </p:sp>
      <p:sp>
        <p:nvSpPr>
          <p:cNvPr id="26" name="大かっこ 25"/>
          <p:cNvSpPr/>
          <p:nvPr/>
        </p:nvSpPr>
        <p:spPr>
          <a:xfrm>
            <a:off x="3237000" y="4873321"/>
            <a:ext cx="4524000" cy="30080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89620" tIns="44809" rIns="89620" bIns="44809" anchor="ctr"/>
          <a:lstStyle/>
          <a:p>
            <a:pPr algn="ctr">
              <a:defRPr/>
            </a:pPr>
            <a:endParaRPr lang="ja-JP" altLang="en-US">
              <a:solidFill>
                <a:srgbClr val="000000"/>
              </a:solidFill>
            </a:endParaRPr>
          </a:p>
        </p:txBody>
      </p:sp>
      <p:sp>
        <p:nvSpPr>
          <p:cNvPr id="40986" name="Text Box 27"/>
          <p:cNvSpPr txBox="1">
            <a:spLocks noChangeArrowheads="1"/>
          </p:cNvSpPr>
          <p:nvPr/>
        </p:nvSpPr>
        <p:spPr bwMode="auto">
          <a:xfrm>
            <a:off x="2613000" y="3256116"/>
            <a:ext cx="5304000" cy="42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20" tIns="44809" rIns="89620" bIns="44809">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dirty="0">
                <a:latin typeface="Arial" pitchFamily="34" charset="0"/>
              </a:rPr>
              <a:t>市町村に基幹相談支援センターを設置、「自立支援協議会」を法律上位置付け、</a:t>
            </a:r>
          </a:p>
          <a:p>
            <a:pPr eaLnBrk="1" hangingPunct="1">
              <a:spcBef>
                <a:spcPct val="0"/>
              </a:spcBef>
              <a:buFontTx/>
              <a:buNone/>
            </a:pPr>
            <a:r>
              <a:rPr lang="ja-JP" altLang="en-US" sz="1100" dirty="0">
                <a:latin typeface="Arial" pitchFamily="34" charset="0"/>
              </a:rPr>
              <a:t>地域移行支援・地域定着支援の個別給付化</a:t>
            </a:r>
            <a:endParaRPr lang="en-US" altLang="ja-JP" sz="1100" dirty="0">
              <a:latin typeface="Arial" pitchFamily="34" charset="0"/>
            </a:endParaRPr>
          </a:p>
        </p:txBody>
      </p:sp>
      <p:sp>
        <p:nvSpPr>
          <p:cNvPr id="40987" name="Text Box 29"/>
          <p:cNvSpPr txBox="1">
            <a:spLocks noChangeArrowheads="1"/>
          </p:cNvSpPr>
          <p:nvPr/>
        </p:nvSpPr>
        <p:spPr bwMode="auto">
          <a:xfrm>
            <a:off x="3237000" y="4801996"/>
            <a:ext cx="5304000" cy="39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20" tIns="44809" rIns="89620" bIns="44809">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a:solidFill>
                  <a:srgbClr val="000000"/>
                </a:solidFill>
                <a:latin typeface="Arial" pitchFamily="34" charset="0"/>
              </a:rPr>
              <a:t>１８歳以上の入所者については、障害者自立支援法で対応するよう見直し。</a:t>
            </a:r>
          </a:p>
          <a:p>
            <a:pPr eaLnBrk="1" hangingPunct="1">
              <a:spcBef>
                <a:spcPct val="0"/>
              </a:spcBef>
              <a:buFontTx/>
              <a:buNone/>
            </a:pPr>
            <a:r>
              <a:rPr lang="ja-JP" altLang="en-US" sz="1000">
                <a:solidFill>
                  <a:srgbClr val="000000"/>
                </a:solidFill>
                <a:latin typeface="Arial" pitchFamily="34" charset="0"/>
              </a:rPr>
              <a:t>その際、現に入所している者が退所させられることのないようにする。</a:t>
            </a:r>
            <a:endParaRPr lang="en-US" altLang="ja-JP" sz="1000">
              <a:solidFill>
                <a:srgbClr val="000000"/>
              </a:solidFill>
              <a:latin typeface="Arial" pitchFamily="34" charset="0"/>
            </a:endParaRPr>
          </a:p>
        </p:txBody>
      </p:sp>
      <p:sp>
        <p:nvSpPr>
          <p:cNvPr id="40988" name="テキスト ボックス 29"/>
          <p:cNvSpPr txBox="1">
            <a:spLocks noChangeArrowheads="1"/>
          </p:cNvSpPr>
          <p:nvPr/>
        </p:nvSpPr>
        <p:spPr bwMode="auto">
          <a:xfrm>
            <a:off x="6177600" y="548889"/>
            <a:ext cx="3656640" cy="30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20" tIns="44809" rIns="89620" bIns="44809">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a:solidFill>
                  <a:srgbClr val="000000"/>
                </a:solidFill>
                <a:latin typeface="Arial" pitchFamily="34" charset="0"/>
              </a:rPr>
              <a:t>（平成</a:t>
            </a:r>
            <a:r>
              <a:rPr lang="en-US" altLang="ja-JP" sz="1400">
                <a:solidFill>
                  <a:srgbClr val="000000"/>
                </a:solidFill>
                <a:latin typeface="Arial" pitchFamily="34" charset="0"/>
              </a:rPr>
              <a:t>22</a:t>
            </a:r>
            <a:r>
              <a:rPr lang="ja-JP" altLang="en-US" sz="1400">
                <a:solidFill>
                  <a:srgbClr val="000000"/>
                </a:solidFill>
                <a:latin typeface="Arial" pitchFamily="34" charset="0"/>
              </a:rPr>
              <a:t>年</a:t>
            </a:r>
            <a:r>
              <a:rPr lang="en-US" altLang="ja-JP" sz="1400">
                <a:solidFill>
                  <a:srgbClr val="000000"/>
                </a:solidFill>
                <a:latin typeface="Arial" pitchFamily="34" charset="0"/>
              </a:rPr>
              <a:t>12</a:t>
            </a:r>
            <a:r>
              <a:rPr lang="ja-JP" altLang="en-US" sz="1400">
                <a:solidFill>
                  <a:srgbClr val="000000"/>
                </a:solidFill>
                <a:latin typeface="Arial" pitchFamily="34" charset="0"/>
              </a:rPr>
              <a:t>月３日成立、同</a:t>
            </a:r>
            <a:r>
              <a:rPr lang="en-US" altLang="ja-JP" sz="1400">
                <a:solidFill>
                  <a:srgbClr val="000000"/>
                </a:solidFill>
                <a:latin typeface="Arial" pitchFamily="34" charset="0"/>
              </a:rPr>
              <a:t>12</a:t>
            </a:r>
            <a:r>
              <a:rPr lang="ja-JP" altLang="en-US" sz="1400">
                <a:solidFill>
                  <a:srgbClr val="000000"/>
                </a:solidFill>
                <a:latin typeface="Arial" pitchFamily="34" charset="0"/>
              </a:rPr>
              <a:t>月</a:t>
            </a:r>
            <a:r>
              <a:rPr lang="en-US" altLang="ja-JP" sz="1400">
                <a:solidFill>
                  <a:srgbClr val="000000"/>
                </a:solidFill>
                <a:latin typeface="Arial" pitchFamily="34" charset="0"/>
              </a:rPr>
              <a:t>10</a:t>
            </a:r>
            <a:r>
              <a:rPr lang="ja-JP" altLang="en-US" sz="1400">
                <a:solidFill>
                  <a:srgbClr val="000000"/>
                </a:solidFill>
                <a:latin typeface="Arial" pitchFamily="34" charset="0"/>
              </a:rPr>
              <a:t>日公布）</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10</a:t>
            </a:fld>
            <a:endParaRPr lang="en-US" altLang="ja-JP">
              <a:solidFill>
                <a:prstClr val="black"/>
              </a:solidFill>
            </a:endParaRPr>
          </a:p>
        </p:txBody>
      </p:sp>
    </p:spTree>
    <p:extLst>
      <p:ext uri="{BB962C8B-B14F-4D97-AF65-F5344CB8AC3E}">
        <p14:creationId xmlns:p14="http://schemas.microsoft.com/office/powerpoint/2010/main" val="128934882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6792776" y="5787263"/>
            <a:ext cx="2652294" cy="954107"/>
          </a:xfrm>
          <a:prstGeom prst="rect">
            <a:avLst/>
          </a:prstGeom>
          <a:solidFill>
            <a:schemeClr val="bg1"/>
          </a:solidFill>
          <a:ln>
            <a:noFill/>
          </a:ln>
        </p:spPr>
        <p:txBody>
          <a:bodyPr wrap="square" rtlCol="0">
            <a:spAutoFit/>
          </a:bodyPr>
          <a:lstStyle/>
          <a:p>
            <a:r>
              <a:rPr lang="en-US" altLang="ja-JP" sz="1400" dirty="0" smtClean="0"/>
              <a:t>※</a:t>
            </a:r>
            <a:r>
              <a:rPr lang="ja-JP" altLang="en-US" sz="1400" dirty="0" smtClean="0"/>
              <a:t>毎年の</a:t>
            </a:r>
            <a:r>
              <a:rPr kumimoji="1" lang="ja-JP" altLang="en-US" sz="1400" dirty="0" smtClean="0"/>
              <a:t>定例活動として、活動報告や課題等の共有を確立することにより、年間の</a:t>
            </a:r>
            <a:r>
              <a:rPr kumimoji="1" lang="en-US" altLang="ja-JP" sz="1400" dirty="0" smtClean="0"/>
              <a:t>PDCA</a:t>
            </a:r>
            <a:r>
              <a:rPr kumimoji="1" lang="ja-JP" altLang="en-US" sz="1400" dirty="0" smtClean="0"/>
              <a:t>サイクルの構築を図る。</a:t>
            </a:r>
          </a:p>
        </p:txBody>
      </p:sp>
      <p:sp>
        <p:nvSpPr>
          <p:cNvPr id="27" name="下矢印 26"/>
          <p:cNvSpPr/>
          <p:nvPr/>
        </p:nvSpPr>
        <p:spPr>
          <a:xfrm rot="10800000">
            <a:off x="1477209" y="4725144"/>
            <a:ext cx="390042" cy="1296144"/>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下矢印 19"/>
          <p:cNvSpPr/>
          <p:nvPr/>
        </p:nvSpPr>
        <p:spPr>
          <a:xfrm>
            <a:off x="3375527" y="3284984"/>
            <a:ext cx="407343" cy="2736304"/>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ctrTitle"/>
          </p:nvPr>
        </p:nvSpPr>
        <p:spPr>
          <a:xfrm>
            <a:off x="128464" y="44626"/>
            <a:ext cx="9544821" cy="864094"/>
          </a:xfrm>
        </p:spPr>
        <p:txBody>
          <a:bodyPr>
            <a:noAutofit/>
          </a:bodyPr>
          <a:lstStyle/>
          <a:p>
            <a:pPr algn="l"/>
            <a:r>
              <a:rPr kumimoji="1" lang="ja-JP" altLang="en-US" sz="1600" dirty="0" smtClean="0"/>
              <a:t>都道府県地域生活支援事業（任意事業）</a:t>
            </a:r>
            <a:r>
              <a:rPr kumimoji="1" lang="en-US" altLang="ja-JP" sz="1600" dirty="0" smtClean="0"/>
              <a:t/>
            </a:r>
            <a:br>
              <a:rPr kumimoji="1" lang="en-US" altLang="ja-JP" sz="1600" dirty="0" smtClean="0"/>
            </a:br>
            <a:r>
              <a:rPr kumimoji="1" lang="ja-JP" altLang="en-US" sz="2000" dirty="0" smtClean="0"/>
              <a:t>　　　　</a:t>
            </a:r>
            <a:r>
              <a:rPr kumimoji="1" lang="ja-JP" altLang="en-US" sz="2200" dirty="0" smtClean="0"/>
              <a:t>「障害者の地域生活の推進に向けた体制強化支援事業」について</a:t>
            </a:r>
            <a:r>
              <a:rPr kumimoji="1" lang="en-US" altLang="ja-JP" sz="2200" dirty="0" smtClean="0"/>
              <a:t/>
            </a:r>
            <a:br>
              <a:rPr kumimoji="1" lang="en-US" altLang="ja-JP" sz="2200" dirty="0" smtClean="0"/>
            </a:br>
            <a:r>
              <a:rPr kumimoji="1" lang="ja-JP" altLang="en-US" sz="2000" dirty="0" smtClean="0"/>
              <a:t>　　　　　　　　　　　　　　　　　　　　　　　　　　　　　　　　　　　　　　　　　　　　　（平成</a:t>
            </a:r>
            <a:r>
              <a:rPr kumimoji="1" lang="en-US" altLang="ja-JP" sz="2000" dirty="0" smtClean="0"/>
              <a:t>29</a:t>
            </a:r>
            <a:r>
              <a:rPr kumimoji="1" lang="ja-JP" altLang="en-US" sz="2000" dirty="0" smtClean="0"/>
              <a:t>年度～）</a:t>
            </a:r>
            <a:endParaRPr kumimoji="1" lang="ja-JP" altLang="en-US" sz="2000" dirty="0"/>
          </a:p>
        </p:txBody>
      </p:sp>
      <p:sp>
        <p:nvSpPr>
          <p:cNvPr id="5" name="テキスト ボックス 4"/>
          <p:cNvSpPr txBox="1"/>
          <p:nvPr/>
        </p:nvSpPr>
        <p:spPr>
          <a:xfrm>
            <a:off x="128464" y="1052736"/>
            <a:ext cx="9544821" cy="1692771"/>
          </a:xfrm>
          <a:prstGeom prst="rect">
            <a:avLst/>
          </a:prstGeom>
          <a:noFill/>
          <a:ln>
            <a:solidFill>
              <a:schemeClr val="tx1"/>
            </a:solidFill>
          </a:ln>
        </p:spPr>
        <p:txBody>
          <a:bodyPr wrap="square" rtlCol="0">
            <a:spAutoFit/>
          </a:bodyPr>
          <a:lstStyle/>
          <a:p>
            <a:endParaRPr kumimoji="1" lang="en-US" altLang="ja-JP" sz="800" dirty="0" smtClean="0"/>
          </a:p>
          <a:p>
            <a:r>
              <a:rPr kumimoji="1" lang="ja-JP" altLang="en-US" sz="1600" dirty="0" smtClean="0"/>
              <a:t>○　各市町村協議会の活動状況について、各都道府県が適切に把握</a:t>
            </a:r>
            <a:r>
              <a:rPr lang="ja-JP" altLang="en-US" sz="1600" dirty="0" smtClean="0"/>
              <a:t>する体制を構築するため</a:t>
            </a:r>
            <a:r>
              <a:rPr kumimoji="1" lang="ja-JP" altLang="en-US" sz="1600" dirty="0" smtClean="0"/>
              <a:t>、都道府県協</a:t>
            </a:r>
            <a:endParaRPr kumimoji="1" lang="en-US" altLang="ja-JP" sz="1600" dirty="0" smtClean="0"/>
          </a:p>
          <a:p>
            <a:r>
              <a:rPr lang="ja-JP" altLang="en-US" sz="1600" dirty="0"/>
              <a:t>　</a:t>
            </a:r>
            <a:r>
              <a:rPr kumimoji="1" lang="ja-JP" altLang="en-US" sz="1600" dirty="0" smtClean="0"/>
              <a:t>議会において管内市町村協議会の具体的な活動内容等についての報告を行う場を設けるとともに、協議会</a:t>
            </a:r>
            <a:endParaRPr kumimoji="1" lang="en-US" altLang="ja-JP" sz="1600" dirty="0" smtClean="0"/>
          </a:p>
          <a:p>
            <a:r>
              <a:rPr lang="ja-JP" altLang="en-US" sz="1600" dirty="0"/>
              <a:t>　</a:t>
            </a:r>
            <a:r>
              <a:rPr kumimoji="1" lang="ja-JP" altLang="en-US" sz="1600" dirty="0" smtClean="0"/>
              <a:t>活性化の</a:t>
            </a:r>
            <a:r>
              <a:rPr lang="ja-JP" altLang="en-US" sz="1600" dirty="0" smtClean="0"/>
              <a:t>参考となる</a:t>
            </a:r>
            <a:r>
              <a:rPr kumimoji="1" lang="ja-JP" altLang="en-US" sz="1600" dirty="0" smtClean="0"/>
              <a:t>事例等の集積や市町村間での情報交換等を行うことを推進する。</a:t>
            </a:r>
            <a:endParaRPr kumimoji="1" lang="en-US" altLang="ja-JP" sz="1600" dirty="0" smtClean="0"/>
          </a:p>
          <a:p>
            <a:endParaRPr kumimoji="1" lang="en-US" altLang="ja-JP" sz="800" dirty="0" smtClean="0"/>
          </a:p>
          <a:p>
            <a:r>
              <a:rPr lang="ja-JP" altLang="en-US" sz="1600" dirty="0" smtClean="0"/>
              <a:t>○　</a:t>
            </a:r>
            <a:r>
              <a:rPr kumimoji="1" lang="ja-JP" altLang="en-US" sz="1600" dirty="0" smtClean="0"/>
              <a:t>厚生労働省においても、推進すべきと考えられる施策に沿った先駆的事例を各都道府県を通じて把握し、</a:t>
            </a:r>
            <a:endParaRPr kumimoji="1" lang="en-US" altLang="ja-JP" sz="1600" dirty="0" smtClean="0"/>
          </a:p>
          <a:p>
            <a:r>
              <a:rPr lang="ja-JP" altLang="en-US" sz="1600" dirty="0"/>
              <a:t>　</a:t>
            </a:r>
            <a:r>
              <a:rPr kumimoji="1" lang="ja-JP" altLang="en-US" sz="1600" dirty="0" smtClean="0"/>
              <a:t>全国会議などの機会を通じて紹介を行うことで、当該施策の推進を図る。</a:t>
            </a:r>
            <a:endParaRPr kumimoji="1" lang="en-US" altLang="ja-JP" sz="1600" dirty="0" smtClean="0"/>
          </a:p>
          <a:p>
            <a:endParaRPr kumimoji="1" lang="ja-JP" altLang="en-US" sz="800" dirty="0"/>
          </a:p>
        </p:txBody>
      </p:sp>
      <p:sp>
        <p:nvSpPr>
          <p:cNvPr id="7" name="角丸四角形 6"/>
          <p:cNvSpPr/>
          <p:nvPr/>
        </p:nvSpPr>
        <p:spPr>
          <a:xfrm>
            <a:off x="1540121" y="2924944"/>
            <a:ext cx="2242750" cy="360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厚生労働省</a:t>
            </a:r>
            <a:endParaRPr kumimoji="1" lang="ja-JP" altLang="en-US" dirty="0">
              <a:solidFill>
                <a:schemeClr val="tx1"/>
              </a:solidFill>
            </a:endParaRPr>
          </a:p>
        </p:txBody>
      </p:sp>
      <p:sp>
        <p:nvSpPr>
          <p:cNvPr id="11" name="テキスト ボックス 10"/>
          <p:cNvSpPr txBox="1"/>
          <p:nvPr/>
        </p:nvSpPr>
        <p:spPr>
          <a:xfrm>
            <a:off x="298129" y="3284984"/>
            <a:ext cx="615553" cy="1944216"/>
          </a:xfrm>
          <a:prstGeom prst="rect">
            <a:avLst/>
          </a:prstGeom>
          <a:noFill/>
        </p:spPr>
        <p:txBody>
          <a:bodyPr vert="eaVert" wrap="square" rtlCol="0" anchor="ctr" anchorCtr="0">
            <a:spAutoFit/>
          </a:bodyPr>
          <a:lstStyle/>
          <a:p>
            <a:pPr algn="ctr"/>
            <a:r>
              <a:rPr kumimoji="1" lang="ja-JP" altLang="en-US" sz="1400" dirty="0" smtClean="0"/>
              <a:t>事例や課題等の</a:t>
            </a:r>
            <a:endParaRPr kumimoji="1" lang="en-US" altLang="ja-JP" sz="1400" dirty="0" smtClean="0"/>
          </a:p>
          <a:p>
            <a:pPr algn="ctr"/>
            <a:r>
              <a:rPr kumimoji="1" lang="ja-JP" altLang="en-US" sz="1400" dirty="0" smtClean="0"/>
              <a:t>集積と共有</a:t>
            </a:r>
            <a:endParaRPr kumimoji="1" lang="en-US" altLang="ja-JP" sz="1400" dirty="0" smtClean="0"/>
          </a:p>
        </p:txBody>
      </p:sp>
      <p:sp>
        <p:nvSpPr>
          <p:cNvPr id="12" name="フローチャート : 複数書類 11"/>
          <p:cNvSpPr/>
          <p:nvPr/>
        </p:nvSpPr>
        <p:spPr>
          <a:xfrm>
            <a:off x="4016896" y="5589240"/>
            <a:ext cx="2808312" cy="1152128"/>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600" dirty="0" smtClean="0">
                <a:solidFill>
                  <a:schemeClr val="tx1"/>
                </a:solidFill>
              </a:rPr>
              <a:t>各市町村協議会において、</a:t>
            </a:r>
            <a:r>
              <a:rPr lang="ja-JP" altLang="en-US" sz="1600" dirty="0" smtClean="0">
                <a:solidFill>
                  <a:schemeClr val="tx1"/>
                </a:solidFill>
              </a:rPr>
              <a:t>活動内容</a:t>
            </a:r>
            <a:r>
              <a:rPr kumimoji="1" lang="ja-JP" altLang="en-US" sz="1600" dirty="0" smtClean="0">
                <a:solidFill>
                  <a:schemeClr val="tx1"/>
                </a:solidFill>
              </a:rPr>
              <a:t>をまとめた報告書を作成　　　</a:t>
            </a:r>
            <a:endParaRPr kumimoji="1" lang="ja-JP" altLang="en-US" sz="1600" dirty="0">
              <a:solidFill>
                <a:schemeClr val="tx1"/>
              </a:solidFill>
            </a:endParaRPr>
          </a:p>
        </p:txBody>
      </p:sp>
      <p:sp>
        <p:nvSpPr>
          <p:cNvPr id="13" name="テキスト ボックス 12"/>
          <p:cNvSpPr txBox="1"/>
          <p:nvPr/>
        </p:nvSpPr>
        <p:spPr>
          <a:xfrm>
            <a:off x="5733087" y="4375904"/>
            <a:ext cx="2028225" cy="954107"/>
          </a:xfrm>
          <a:prstGeom prst="rect">
            <a:avLst/>
          </a:prstGeom>
          <a:noFill/>
        </p:spPr>
        <p:txBody>
          <a:bodyPr wrap="square" rtlCol="0">
            <a:spAutoFit/>
          </a:bodyPr>
          <a:lstStyle/>
          <a:p>
            <a:r>
              <a:rPr lang="ja-JP" altLang="en-US" sz="1400" u="sng" dirty="0" smtClean="0"/>
              <a:t>都道府県協議会において、</a:t>
            </a:r>
            <a:r>
              <a:rPr lang="ja-JP" altLang="en-US" sz="1400" dirty="0" smtClean="0"/>
              <a:t>各市町村協議会の活動内容等を報告・情報交換。</a:t>
            </a:r>
            <a:endParaRPr kumimoji="1" lang="ja-JP" altLang="en-US" sz="1400" dirty="0" smtClean="0"/>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1976" y="2924944"/>
            <a:ext cx="2284738" cy="1028132"/>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1364" y="4149082"/>
            <a:ext cx="1771723" cy="1285727"/>
          </a:xfrm>
          <a:prstGeom prst="rect">
            <a:avLst/>
          </a:prstGeom>
        </p:spPr>
      </p:pic>
      <p:sp>
        <p:nvSpPr>
          <p:cNvPr id="17" name="テキスト ボックス 16"/>
          <p:cNvSpPr txBox="1"/>
          <p:nvPr/>
        </p:nvSpPr>
        <p:spPr>
          <a:xfrm>
            <a:off x="6279148" y="2905780"/>
            <a:ext cx="3276363" cy="523220"/>
          </a:xfrm>
          <a:prstGeom prst="rect">
            <a:avLst/>
          </a:prstGeom>
          <a:noFill/>
        </p:spPr>
        <p:txBody>
          <a:bodyPr wrap="square" rtlCol="0">
            <a:spAutoFit/>
          </a:bodyPr>
          <a:lstStyle/>
          <a:p>
            <a:r>
              <a:rPr lang="ja-JP" altLang="en-US" sz="1400" dirty="0" smtClean="0"/>
              <a:t>全国会議や研修会などで事例を紹介し、国の施策の浸透を図る。</a:t>
            </a:r>
            <a:endParaRPr kumimoji="1" lang="ja-JP" altLang="en-US" sz="1400" dirty="0" smtClean="0"/>
          </a:p>
        </p:txBody>
      </p:sp>
      <p:sp>
        <p:nvSpPr>
          <p:cNvPr id="23" name="テキスト ボックス 22"/>
          <p:cNvSpPr txBox="1"/>
          <p:nvPr/>
        </p:nvSpPr>
        <p:spPr>
          <a:xfrm>
            <a:off x="2898693" y="3104964"/>
            <a:ext cx="615553" cy="1317488"/>
          </a:xfrm>
          <a:prstGeom prst="rect">
            <a:avLst/>
          </a:prstGeom>
          <a:noFill/>
        </p:spPr>
        <p:txBody>
          <a:bodyPr vert="eaVert" wrap="square" rtlCol="0">
            <a:spAutoFit/>
          </a:bodyPr>
          <a:lstStyle/>
          <a:p>
            <a:pPr algn="ctr"/>
            <a:r>
              <a:rPr lang="ja-JP" altLang="en-US" sz="1400" dirty="0" smtClean="0"/>
              <a:t>財政支援　</a:t>
            </a:r>
            <a:endParaRPr lang="en-US" altLang="ja-JP" sz="1400" dirty="0" smtClean="0"/>
          </a:p>
          <a:p>
            <a:pPr algn="ctr"/>
            <a:r>
              <a:rPr kumimoji="1" lang="ja-JP" altLang="en-US" sz="1400" dirty="0"/>
              <a:t>　</a:t>
            </a:r>
            <a:r>
              <a:rPr kumimoji="1" lang="ja-JP" altLang="en-US" sz="1400" dirty="0" smtClean="0"/>
              <a:t>施策の推進</a:t>
            </a:r>
          </a:p>
        </p:txBody>
      </p:sp>
      <p:sp>
        <p:nvSpPr>
          <p:cNvPr id="24" name="下矢印 23"/>
          <p:cNvSpPr/>
          <p:nvPr/>
        </p:nvSpPr>
        <p:spPr>
          <a:xfrm>
            <a:off x="2378715" y="4596648"/>
            <a:ext cx="390042" cy="1424640"/>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テキスト ボックス 24"/>
          <p:cNvSpPr txBox="1"/>
          <p:nvPr/>
        </p:nvSpPr>
        <p:spPr>
          <a:xfrm>
            <a:off x="2664037" y="4818638"/>
            <a:ext cx="615553" cy="1202650"/>
          </a:xfrm>
          <a:prstGeom prst="rect">
            <a:avLst/>
          </a:prstGeom>
          <a:noFill/>
        </p:spPr>
        <p:txBody>
          <a:bodyPr vert="eaVert" wrap="square" rtlCol="0">
            <a:spAutoFit/>
          </a:bodyPr>
          <a:lstStyle/>
          <a:p>
            <a:r>
              <a:rPr kumimoji="1" lang="ja-JP" altLang="en-US" sz="1400" dirty="0" smtClean="0"/>
              <a:t>助言（専門的相談支援）</a:t>
            </a:r>
          </a:p>
        </p:txBody>
      </p:sp>
      <p:sp>
        <p:nvSpPr>
          <p:cNvPr id="26" name="テキスト ボックス 25"/>
          <p:cNvSpPr txBox="1"/>
          <p:nvPr/>
        </p:nvSpPr>
        <p:spPr>
          <a:xfrm>
            <a:off x="740531" y="6381330"/>
            <a:ext cx="2872479" cy="307777"/>
          </a:xfrm>
          <a:prstGeom prst="rect">
            <a:avLst/>
          </a:prstGeom>
          <a:noFill/>
        </p:spPr>
        <p:txBody>
          <a:bodyPr wrap="square" rtlCol="0">
            <a:spAutoFit/>
          </a:bodyPr>
          <a:lstStyle/>
          <a:p>
            <a:pPr algn="ctr"/>
            <a:r>
              <a:rPr lang="ja-JP" altLang="en-US" sz="1400" dirty="0" smtClean="0"/>
              <a:t>市町村協議会の活動</a:t>
            </a:r>
            <a:r>
              <a:rPr kumimoji="1" lang="ja-JP" altLang="en-US" sz="1400" dirty="0" smtClean="0"/>
              <a:t>底上げ</a:t>
            </a:r>
          </a:p>
        </p:txBody>
      </p:sp>
      <p:sp>
        <p:nvSpPr>
          <p:cNvPr id="9" name="角丸四角形 8"/>
          <p:cNvSpPr/>
          <p:nvPr/>
        </p:nvSpPr>
        <p:spPr>
          <a:xfrm>
            <a:off x="116463" y="6021288"/>
            <a:ext cx="3633064" cy="360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市町村</a:t>
            </a:r>
            <a:endParaRPr kumimoji="1" lang="ja-JP" altLang="en-US" dirty="0">
              <a:solidFill>
                <a:schemeClr val="tx1"/>
              </a:solidFill>
            </a:endParaRPr>
          </a:p>
        </p:txBody>
      </p:sp>
      <p:sp>
        <p:nvSpPr>
          <p:cNvPr id="28" name="テキスト ボックス 27"/>
          <p:cNvSpPr txBox="1"/>
          <p:nvPr/>
        </p:nvSpPr>
        <p:spPr>
          <a:xfrm>
            <a:off x="1763162" y="4890646"/>
            <a:ext cx="615553" cy="1202650"/>
          </a:xfrm>
          <a:prstGeom prst="rect">
            <a:avLst/>
          </a:prstGeom>
          <a:noFill/>
        </p:spPr>
        <p:txBody>
          <a:bodyPr vert="eaVert" wrap="square" rtlCol="0">
            <a:spAutoFit/>
          </a:bodyPr>
          <a:lstStyle/>
          <a:p>
            <a:r>
              <a:rPr kumimoji="1" lang="ja-JP" altLang="en-US" sz="1400" dirty="0" smtClean="0"/>
              <a:t>活動内容・課題等の報告</a:t>
            </a:r>
          </a:p>
        </p:txBody>
      </p:sp>
      <p:sp>
        <p:nvSpPr>
          <p:cNvPr id="30" name="左右矢印 29"/>
          <p:cNvSpPr/>
          <p:nvPr/>
        </p:nvSpPr>
        <p:spPr>
          <a:xfrm rot="17388276">
            <a:off x="-421142" y="4485594"/>
            <a:ext cx="2945396" cy="417486"/>
          </a:xfrm>
          <a:prstGeom prst="lef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角丸四角形 7"/>
          <p:cNvSpPr/>
          <p:nvPr/>
        </p:nvSpPr>
        <p:spPr>
          <a:xfrm>
            <a:off x="1159327" y="4365104"/>
            <a:ext cx="2403200" cy="36004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都道府県</a:t>
            </a:r>
            <a:endParaRPr kumimoji="1" lang="ja-JP" altLang="en-US" dirty="0">
              <a:solidFill>
                <a:schemeClr val="tx1"/>
              </a:solidFill>
            </a:endParaRPr>
          </a:p>
        </p:txBody>
      </p:sp>
      <p:sp>
        <p:nvSpPr>
          <p:cNvPr id="35" name="正方形/長方形 34"/>
          <p:cNvSpPr/>
          <p:nvPr/>
        </p:nvSpPr>
        <p:spPr>
          <a:xfrm>
            <a:off x="7449278" y="3501008"/>
            <a:ext cx="2106233" cy="74156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smtClean="0">
                <a:solidFill>
                  <a:schemeClr val="tx1"/>
                </a:solidFill>
              </a:rPr>
              <a:t>地域生活支援事業として財政支援</a:t>
            </a:r>
            <a:endParaRPr kumimoji="1" lang="ja-JP" altLang="en-US" sz="1600" dirty="0">
              <a:solidFill>
                <a:schemeClr val="tx1"/>
              </a:solidFill>
            </a:endParaRPr>
          </a:p>
        </p:txBody>
      </p:sp>
      <p:sp>
        <p:nvSpPr>
          <p:cNvPr id="36" name="曲折矢印 35"/>
          <p:cNvSpPr/>
          <p:nvPr/>
        </p:nvSpPr>
        <p:spPr>
          <a:xfrm rot="10800000">
            <a:off x="7761310" y="4242574"/>
            <a:ext cx="624071" cy="770602"/>
          </a:xfrm>
          <a:prstGeom prst="ben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9" name="テキスト ボックス 28"/>
          <p:cNvSpPr txBox="1"/>
          <p:nvPr/>
        </p:nvSpPr>
        <p:spPr>
          <a:xfrm rot="5400000">
            <a:off x="8830858" y="5661066"/>
            <a:ext cx="1634332" cy="338554"/>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ja-JP" altLang="en-US" sz="1600" dirty="0" smtClean="0"/>
              <a:t>関連資料６</a:t>
            </a:r>
            <a:endParaRPr kumimoji="1" lang="ja-JP" altLang="en-US" sz="1600" dirty="0"/>
          </a:p>
        </p:txBody>
      </p:sp>
    </p:spTree>
    <p:extLst>
      <p:ext uri="{BB962C8B-B14F-4D97-AF65-F5344CB8AC3E}">
        <p14:creationId xmlns:p14="http://schemas.microsoft.com/office/powerpoint/2010/main" val="621742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t>１０</a:t>
            </a:r>
            <a:r>
              <a:rPr lang="ja-JP" altLang="en-US" sz="3600" dirty="0" smtClean="0">
                <a:solidFill>
                  <a:schemeClr val="tx1"/>
                </a:solidFill>
              </a:rPr>
              <a:t>　地域生活支援拠点等の整備について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101</a:t>
            </a:fld>
            <a:endParaRPr lang="en-US" altLang="ja-JP">
              <a:solidFill>
                <a:prstClr val="black"/>
              </a:solidFill>
            </a:endParaRPr>
          </a:p>
        </p:txBody>
      </p:sp>
    </p:spTree>
    <p:extLst>
      <p:ext uri="{BB962C8B-B14F-4D97-AF65-F5344CB8AC3E}">
        <p14:creationId xmlns:p14="http://schemas.microsoft.com/office/powerpoint/2010/main" val="26910957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136076" y="2797901"/>
            <a:ext cx="4776824" cy="3947658"/>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101" name="角丸四角形 100"/>
          <p:cNvSpPr/>
          <p:nvPr/>
        </p:nvSpPr>
        <p:spPr>
          <a:xfrm>
            <a:off x="5034295" y="2797901"/>
            <a:ext cx="4773096" cy="3947658"/>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13" name="フローチャート : 判断 12"/>
          <p:cNvSpPr/>
          <p:nvPr/>
        </p:nvSpPr>
        <p:spPr>
          <a:xfrm>
            <a:off x="5524983" y="3591853"/>
            <a:ext cx="3728592" cy="2526274"/>
          </a:xfrm>
          <a:prstGeom prst="flowChartDecision">
            <a:avLst/>
          </a:prstGeom>
          <a:solidFill>
            <a:srgbClr val="99FF99">
              <a:alpha val="25882"/>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endParaRPr lang="ja-JP" altLang="en-US" sz="1200">
              <a:solidFill>
                <a:prstClr val="white"/>
              </a:solidFill>
            </a:endParaRPr>
          </a:p>
        </p:txBody>
      </p:sp>
      <p:sp>
        <p:nvSpPr>
          <p:cNvPr id="56" name="角丸四角形 55"/>
          <p:cNvSpPr/>
          <p:nvPr/>
        </p:nvSpPr>
        <p:spPr>
          <a:xfrm>
            <a:off x="56479" y="692696"/>
            <a:ext cx="9750921" cy="1008112"/>
          </a:xfrm>
          <a:prstGeom prst="roundRect">
            <a:avLst>
              <a:gd name="adj" fmla="val 9949"/>
            </a:avLst>
          </a:prstGeom>
          <a:solidFill>
            <a:srgbClr val="FFFFFF"/>
          </a:solidFill>
          <a:ln w="3175" cap="flat" cmpd="sng" algn="ctr">
            <a:solidFill>
              <a:schemeClr val="tx2">
                <a:lumMod val="75000"/>
              </a:schemeClr>
            </a:solidFill>
            <a:prstDash val="solid"/>
          </a:ln>
          <a:effectLst>
            <a:outerShdw blurRad="50800" dist="38100" dir="2700000" algn="tl" rotWithShape="0">
              <a:prstClr val="black">
                <a:alpha val="40000"/>
              </a:prstClr>
            </a:outerShdw>
          </a:effectLst>
        </p:spPr>
        <p:txBody>
          <a:bodyPr lIns="91341" tIns="45673" rIns="91341" bIns="45673" anchor="t"/>
          <a:lstStyle/>
          <a:p>
            <a:pPr indent="164919" eaLnBrk="0" fontAlgn="auto" hangingPunct="0">
              <a:spcBef>
                <a:spcPts val="0"/>
              </a:spcBef>
              <a:spcAft>
                <a:spcPts val="0"/>
              </a:spcAft>
              <a:defRPr/>
            </a:pPr>
            <a:r>
              <a:rPr kumimoji="0" lang="ja-JP" altLang="en-US" kern="0" dirty="0" smtClean="0">
                <a:solidFill>
                  <a:srgbClr val="333399">
                    <a:lumMod val="50000"/>
                  </a:srgbClr>
                </a:solidFill>
                <a:latin typeface="HGPｺﾞｼｯｸM" pitchFamily="50" charset="-128"/>
                <a:ea typeface="HGPｺﾞｼｯｸM" pitchFamily="50" charset="-128"/>
              </a:rPr>
              <a:t>障害者の重度化・高齢化や「親亡き後」を見据え、</a:t>
            </a:r>
            <a:r>
              <a:rPr kumimoji="0" lang="ja-JP" altLang="en-US" kern="0" dirty="0" smtClean="0">
                <a:solidFill>
                  <a:srgbClr val="333399">
                    <a:lumMod val="50000"/>
                  </a:srgbClr>
                </a:solidFill>
                <a:latin typeface="ＤＦ特太ゴシック体" pitchFamily="49" charset="-128"/>
                <a:ea typeface="ＤＦ特太ゴシック体" pitchFamily="49" charset="-128"/>
              </a:rPr>
              <a:t>居住支援のための機能（相談、体験の機会・場、緊急時の受け入れ・対応、専門性、地域の体制づくり）</a:t>
            </a:r>
            <a:r>
              <a:rPr kumimoji="0" lang="ja-JP" altLang="en-US" kern="0" dirty="0" smtClean="0">
                <a:solidFill>
                  <a:srgbClr val="333399">
                    <a:lumMod val="50000"/>
                  </a:srgbClr>
                </a:solidFill>
                <a:latin typeface="HGPｺﾞｼｯｸM" pitchFamily="50" charset="-128"/>
                <a:ea typeface="HGPｺﾞｼｯｸM" pitchFamily="50" charset="-128"/>
              </a:rPr>
              <a:t>を、</a:t>
            </a:r>
            <a:r>
              <a:rPr kumimoji="0" lang="ja-JP" altLang="en-US" kern="0" dirty="0">
                <a:solidFill>
                  <a:srgbClr val="333399">
                    <a:lumMod val="50000"/>
                  </a:srgbClr>
                </a:solidFill>
                <a:latin typeface="HGPｺﾞｼｯｸM" pitchFamily="50" charset="-128"/>
                <a:ea typeface="HGPｺﾞｼｯｸM" pitchFamily="50" charset="-128"/>
              </a:rPr>
              <a:t>地域の実情に応じた創意工夫に</a:t>
            </a:r>
            <a:r>
              <a:rPr kumimoji="0" lang="ja-JP" altLang="en-US" kern="0" dirty="0" smtClean="0">
                <a:solidFill>
                  <a:srgbClr val="333399">
                    <a:lumMod val="50000"/>
                  </a:srgbClr>
                </a:solidFill>
                <a:latin typeface="HGPｺﾞｼｯｸM" pitchFamily="50" charset="-128"/>
                <a:ea typeface="HGPｺﾞｼｯｸM" pitchFamily="50" charset="-128"/>
              </a:rPr>
              <a:t>より整備</a:t>
            </a:r>
            <a:r>
              <a:rPr kumimoji="0" lang="ja-JP" altLang="en-US" kern="0" dirty="0">
                <a:solidFill>
                  <a:srgbClr val="333399">
                    <a:lumMod val="50000"/>
                  </a:srgbClr>
                </a:solidFill>
                <a:latin typeface="HGPｺﾞｼｯｸM" pitchFamily="50" charset="-128"/>
                <a:ea typeface="HGPｺﾞｼｯｸM" pitchFamily="50" charset="-128"/>
              </a:rPr>
              <a:t>し、障害者の生活を地域全体で支えるサービス提供体制を</a:t>
            </a:r>
            <a:r>
              <a:rPr kumimoji="0" lang="ja-JP" altLang="en-US" kern="0" dirty="0" smtClean="0">
                <a:solidFill>
                  <a:srgbClr val="333399">
                    <a:lumMod val="50000"/>
                  </a:srgbClr>
                </a:solidFill>
                <a:latin typeface="HGPｺﾞｼｯｸM" pitchFamily="50" charset="-128"/>
                <a:ea typeface="HGPｺﾞｼｯｸM" pitchFamily="50" charset="-128"/>
              </a:rPr>
              <a:t>構築。</a:t>
            </a:r>
            <a:endParaRPr kumimoji="0" lang="en-US" altLang="ja-JP" sz="2000" kern="0" dirty="0">
              <a:solidFill>
                <a:srgbClr val="333399">
                  <a:lumMod val="50000"/>
                </a:srgbClr>
              </a:solidFill>
              <a:latin typeface="HGPｺﾞｼｯｸM" pitchFamily="50" charset="-128"/>
              <a:ea typeface="HGPｺﾞｼｯｸM" pitchFamily="50" charset="-128"/>
            </a:endParaRPr>
          </a:p>
        </p:txBody>
      </p:sp>
      <p:sp>
        <p:nvSpPr>
          <p:cNvPr id="108" name="角丸四角形 107"/>
          <p:cNvSpPr/>
          <p:nvPr/>
        </p:nvSpPr>
        <p:spPr>
          <a:xfrm>
            <a:off x="6897267" y="4054815"/>
            <a:ext cx="1230515" cy="354997"/>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0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体験の機会・場</a:t>
            </a:r>
          </a:p>
        </p:txBody>
      </p:sp>
      <p:pic>
        <p:nvPicPr>
          <p:cNvPr id="121" name="Picture 24" descr="老人ホーム"/>
          <p:cNvPicPr>
            <a:picLocks noChangeAspect="1" noChangeArrowheads="1"/>
          </p:cNvPicPr>
          <p:nvPr/>
        </p:nvPicPr>
        <p:blipFill>
          <a:blip r:embed="rId3" cstate="print"/>
          <a:srcRect/>
          <a:stretch>
            <a:fillRect/>
          </a:stretch>
        </p:blipFill>
        <p:spPr bwMode="auto">
          <a:xfrm>
            <a:off x="6897428" y="3029758"/>
            <a:ext cx="1143381" cy="1055430"/>
          </a:xfrm>
          <a:prstGeom prst="rect">
            <a:avLst/>
          </a:prstGeom>
          <a:noFill/>
        </p:spPr>
      </p:pic>
      <p:sp>
        <p:nvSpPr>
          <p:cNvPr id="63" name="テキスト ボックス 221"/>
          <p:cNvSpPr>
            <a:spLocks noChangeArrowheads="1"/>
          </p:cNvSpPr>
          <p:nvPr/>
        </p:nvSpPr>
        <p:spPr bwMode="auto">
          <a:xfrm>
            <a:off x="74302" y="1750702"/>
            <a:ext cx="9775248" cy="310150"/>
          </a:xfrm>
          <a:prstGeom prst="bevel">
            <a:avLst>
              <a:gd name="adj" fmla="val 12500"/>
            </a:avLst>
          </a:prstGeom>
          <a:noFill/>
          <a:ln w="9525">
            <a:noFill/>
            <a:miter lim="800000"/>
            <a:headEnd/>
            <a:tailEnd/>
          </a:ln>
        </p:spPr>
        <p:txBody>
          <a:bodyPr wrap="none" lIns="0" tIns="0" rIns="0" bIns="0" anchor="ctr"/>
          <a:lstStyle/>
          <a:p>
            <a:pPr defTabSz="1346653" fontAlgn="auto">
              <a:spcBef>
                <a:spcPts val="0"/>
              </a:spcBef>
              <a:spcAft>
                <a:spcPts val="0"/>
              </a:spcAft>
              <a:defRPr/>
            </a:pPr>
            <a:r>
              <a:rPr kumimoji="0" lang="ja-JP" altLang="en-US" sz="1600" kern="0" dirty="0">
                <a:solidFill>
                  <a:srgbClr val="333399">
                    <a:lumMod val="50000"/>
                  </a:srgbClr>
                </a:solidFill>
                <a:ea typeface="ＤＨＰ特太ゴシック体" pitchFamily="2" charset="-128"/>
              </a:rPr>
              <a:t>●地域生活支援拠点等の整備手法（イメージ）</a:t>
            </a:r>
            <a:r>
              <a:rPr kumimoji="0" lang="en-US" altLang="ja-JP" sz="1200" u="sng" kern="0" dirty="0">
                <a:solidFill>
                  <a:srgbClr val="FF0000"/>
                </a:solidFill>
                <a:latin typeface="ＭＳ Ｐゴシック"/>
                <a:ea typeface="ＭＳ Ｐゴシック"/>
              </a:rPr>
              <a:t>※</a:t>
            </a:r>
            <a:r>
              <a:rPr kumimoji="0" lang="ja-JP" altLang="en-US" sz="1200" u="sng" kern="0" dirty="0">
                <a:solidFill>
                  <a:srgbClr val="FF0000"/>
                </a:solidFill>
                <a:latin typeface="ＭＳ Ｐゴシック"/>
                <a:ea typeface="ＭＳ Ｐゴシック"/>
              </a:rPr>
              <a:t>あくまで参考例であり、これにとらわれず地域の実情に応じた整備を行うものとする。</a:t>
            </a:r>
          </a:p>
        </p:txBody>
      </p:sp>
      <p:sp>
        <p:nvSpPr>
          <p:cNvPr id="64" name="コンテンツ プレースホルダ 2"/>
          <p:cNvSpPr txBox="1">
            <a:spLocks/>
          </p:cNvSpPr>
          <p:nvPr/>
        </p:nvSpPr>
        <p:spPr bwMode="auto">
          <a:xfrm>
            <a:off x="74304" y="2133306"/>
            <a:ext cx="9677208" cy="412251"/>
          </a:xfrm>
          <a:prstGeom prst="rect">
            <a:avLst/>
          </a:prstGeom>
          <a:solidFill>
            <a:srgbClr val="FFCCFF">
              <a:alpha val="74902"/>
            </a:srgbClr>
          </a:solidFill>
          <a:ln w="19050" cmpd="dbl">
            <a:solidFill>
              <a:schemeClr val="tx2">
                <a:lumMod val="50000"/>
              </a:schemeClr>
            </a:solidFill>
            <a:prstDash val="dashDot"/>
            <a:headEnd/>
            <a:tailEnd/>
          </a:ln>
        </p:spPr>
        <p:style>
          <a:lnRef idx="2">
            <a:schemeClr val="accent1"/>
          </a:lnRef>
          <a:fillRef idx="1">
            <a:schemeClr val="lt1"/>
          </a:fillRef>
          <a:effectRef idx="0">
            <a:schemeClr val="accent1"/>
          </a:effectRef>
          <a:fontRef idx="minor">
            <a:schemeClr val="dk1"/>
          </a:fontRef>
        </p:style>
        <p:txBody>
          <a:bodyPr lIns="91341" tIns="45673" rIns="91341" bIns="45673" anchor="ctr"/>
          <a:lstStyle/>
          <a:p>
            <a:pPr algn="ctr" fontAlgn="auto">
              <a:spcBef>
                <a:spcPts val="0"/>
              </a:spcBef>
              <a:spcAft>
                <a:spcPts val="0"/>
              </a:spcAft>
              <a:defRPr/>
            </a:pPr>
            <a:r>
              <a:rPr lang="ja-JP" altLang="en-US" sz="1600" dirty="0">
                <a:solidFill>
                  <a:srgbClr val="1F497D">
                    <a:lumMod val="75000"/>
                  </a:srgbClr>
                </a:solidFill>
                <a:latin typeface="ＭＳ Ｐゴシック" panose="020B0600070205080204" pitchFamily="50" charset="-128"/>
              </a:rPr>
              <a:t>各地域のニーズ、既存のサービスの整備状況など各地域の個別の状況に応じ、協議会等を活用して検討。</a:t>
            </a:r>
            <a:endParaRPr lang="en-US" altLang="ja-JP" sz="1600" dirty="0">
              <a:solidFill>
                <a:srgbClr val="1F497D">
                  <a:lumMod val="75000"/>
                </a:srgbClr>
              </a:solidFill>
              <a:latin typeface="ＭＳ Ｐゴシック" panose="020B0600070205080204" pitchFamily="50" charset="-128"/>
            </a:endParaRPr>
          </a:p>
        </p:txBody>
      </p:sp>
      <p:sp>
        <p:nvSpPr>
          <p:cNvPr id="79" name="コンテンツ プレースホルダ 2"/>
          <p:cNvSpPr txBox="1">
            <a:spLocks/>
          </p:cNvSpPr>
          <p:nvPr/>
        </p:nvSpPr>
        <p:spPr bwMode="auto">
          <a:xfrm>
            <a:off x="1064604" y="2658272"/>
            <a:ext cx="2941519" cy="338684"/>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lIns="91341" tIns="45673" rIns="91341" bIns="45673" anchor="ctr"/>
          <a:lstStyle/>
          <a:p>
            <a:pPr algn="ctr" fontAlgn="auto">
              <a:spcBef>
                <a:spcPts val="0"/>
              </a:spcBef>
              <a:spcAft>
                <a:spcPts val="0"/>
              </a:spcAft>
              <a:defRPr/>
            </a:pPr>
            <a:r>
              <a:rPr lang="ja-JP" altLang="en-US" sz="1400" dirty="0">
                <a:solidFill>
                  <a:prstClr val="white"/>
                </a:solidFill>
                <a:latin typeface="メイリオ" pitchFamily="50" charset="-128"/>
                <a:ea typeface="メイリオ" pitchFamily="50" charset="-128"/>
              </a:rPr>
              <a:t>多機能拠点整備型</a:t>
            </a:r>
            <a:endParaRPr lang="en-US" altLang="ja-JP" sz="1400" dirty="0">
              <a:solidFill>
                <a:prstClr val="white"/>
              </a:solidFill>
              <a:latin typeface="メイリオ" pitchFamily="50" charset="-128"/>
              <a:ea typeface="メイリオ" pitchFamily="50" charset="-128"/>
            </a:endParaRPr>
          </a:p>
        </p:txBody>
      </p:sp>
      <p:sp>
        <p:nvSpPr>
          <p:cNvPr id="52" name="コンテンツ プレースホルダ 2"/>
          <p:cNvSpPr txBox="1">
            <a:spLocks/>
          </p:cNvSpPr>
          <p:nvPr/>
        </p:nvSpPr>
        <p:spPr bwMode="auto">
          <a:xfrm>
            <a:off x="6609192" y="2637389"/>
            <a:ext cx="1560174" cy="367197"/>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lIns="91341" tIns="45673" rIns="91341" bIns="45673" anchor="ctr"/>
          <a:lstStyle/>
          <a:p>
            <a:pPr algn="ctr" fontAlgn="auto">
              <a:spcBef>
                <a:spcPts val="0"/>
              </a:spcBef>
              <a:spcAft>
                <a:spcPts val="0"/>
              </a:spcAft>
              <a:defRPr/>
            </a:pPr>
            <a:r>
              <a:rPr lang="ja-JP" altLang="en-US" sz="1400" dirty="0">
                <a:solidFill>
                  <a:prstClr val="white"/>
                </a:solidFill>
                <a:latin typeface="メイリオ" pitchFamily="50" charset="-128"/>
                <a:ea typeface="メイリオ" pitchFamily="50" charset="-128"/>
              </a:rPr>
              <a:t>面的整備型</a:t>
            </a:r>
            <a:endParaRPr lang="en-US" altLang="ja-JP" sz="1400" dirty="0">
              <a:solidFill>
                <a:prstClr val="white"/>
              </a:solidFill>
              <a:latin typeface="メイリオ" pitchFamily="50" charset="-128"/>
              <a:ea typeface="メイリオ" pitchFamily="50" charset="-128"/>
            </a:endParaRPr>
          </a:p>
        </p:txBody>
      </p:sp>
      <p:sp>
        <p:nvSpPr>
          <p:cNvPr id="40" name="円/楕円 39"/>
          <p:cNvSpPr/>
          <p:nvPr/>
        </p:nvSpPr>
        <p:spPr>
          <a:xfrm rot="16200000">
            <a:off x="1500970" y="2409836"/>
            <a:ext cx="2151536" cy="4032451"/>
          </a:xfrm>
          <a:prstGeom prst="ellipse">
            <a:avLst/>
          </a:prstGeom>
          <a:solidFill>
            <a:srgbClr val="66FF66">
              <a:alpha val="45098"/>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94" name="角丸四角形 93"/>
          <p:cNvSpPr/>
          <p:nvPr/>
        </p:nvSpPr>
        <p:spPr>
          <a:xfrm>
            <a:off x="190507" y="3647776"/>
            <a:ext cx="1306167" cy="40701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体験の機会・場</a:t>
            </a:r>
          </a:p>
        </p:txBody>
      </p:sp>
      <p:sp>
        <p:nvSpPr>
          <p:cNvPr id="95" name="角丸四角形 94"/>
          <p:cNvSpPr/>
          <p:nvPr/>
        </p:nvSpPr>
        <p:spPr>
          <a:xfrm>
            <a:off x="1701294" y="3129171"/>
            <a:ext cx="1546221" cy="40701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緊急時の受け入れ</a:t>
            </a:r>
          </a:p>
        </p:txBody>
      </p:sp>
      <p:sp>
        <p:nvSpPr>
          <p:cNvPr id="96" name="角丸四角形 95"/>
          <p:cNvSpPr/>
          <p:nvPr/>
        </p:nvSpPr>
        <p:spPr>
          <a:xfrm>
            <a:off x="3760419" y="3600085"/>
            <a:ext cx="976599"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相談</a:t>
            </a:r>
          </a:p>
        </p:txBody>
      </p:sp>
      <p:sp>
        <p:nvSpPr>
          <p:cNvPr id="66" name="テキスト ボックス 65"/>
          <p:cNvSpPr txBox="1"/>
          <p:nvPr/>
        </p:nvSpPr>
        <p:spPr>
          <a:xfrm>
            <a:off x="136084" y="116636"/>
            <a:ext cx="9597588" cy="432048"/>
          </a:xfrm>
          <a:prstGeom prst="rect">
            <a:avLst/>
          </a:prstGeom>
          <a:ln>
            <a:solidFill>
              <a:srgbClr val="31849B"/>
            </a:solidFill>
          </a:ln>
        </p:spPr>
        <p:style>
          <a:lnRef idx="1">
            <a:schemeClr val="accent5"/>
          </a:lnRef>
          <a:fillRef idx="2">
            <a:schemeClr val="accent5"/>
          </a:fillRef>
          <a:effectRef idx="1">
            <a:schemeClr val="accent5"/>
          </a:effectRef>
          <a:fontRef idx="minor">
            <a:schemeClr val="dk1"/>
          </a:fontRef>
        </p:style>
        <p:txBody>
          <a:bodyPr wrap="square" lIns="91341" tIns="45673" rIns="91341" bIns="45673" rtlCol="0" anchor="ctr" anchorCtr="0">
            <a:noAutofit/>
          </a:bodyPr>
          <a:lstStyle/>
          <a:p>
            <a:pPr algn="ctr" defTabSz="913294" fontAlgn="auto">
              <a:spcBef>
                <a:spcPts val="0"/>
              </a:spcBef>
              <a:spcAft>
                <a:spcPts val="0"/>
              </a:spcAft>
            </a:pPr>
            <a:r>
              <a:rPr lang="ja-JP" altLang="en-US" sz="2400" b="1" dirty="0">
                <a:solidFill>
                  <a:srgbClr val="1F497D"/>
                </a:solidFill>
                <a:latin typeface="HG丸ｺﾞｼｯｸM-PRO" pitchFamily="50" charset="-128"/>
                <a:ea typeface="HG丸ｺﾞｼｯｸM-PRO" pitchFamily="50" charset="-128"/>
              </a:rPr>
              <a:t>地域生活支援拠点等の整備について</a:t>
            </a:r>
          </a:p>
        </p:txBody>
      </p:sp>
      <p:pic>
        <p:nvPicPr>
          <p:cNvPr id="8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8778" y="3796333"/>
            <a:ext cx="1411638" cy="102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正方形/長方形 123"/>
          <p:cNvSpPr/>
          <p:nvPr/>
        </p:nvSpPr>
        <p:spPr>
          <a:xfrm>
            <a:off x="1666507" y="4618831"/>
            <a:ext cx="1656184" cy="577394"/>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グループホーム</a:t>
            </a:r>
            <a:endParaRPr lang="en-US" altLang="ja-JP" sz="110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障害者支援施設</a:t>
            </a:r>
            <a:endParaRPr lang="en-US" altLang="ja-JP" sz="110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基幹相談支援センター　</a:t>
            </a:r>
          </a:p>
        </p:txBody>
      </p:sp>
      <p:sp>
        <p:nvSpPr>
          <p:cNvPr id="84" name="正方形/長方形 83"/>
          <p:cNvSpPr/>
          <p:nvPr/>
        </p:nvSpPr>
        <p:spPr>
          <a:xfrm>
            <a:off x="3224811" y="4864001"/>
            <a:ext cx="288032" cy="332711"/>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5673" rIns="0" bIns="45673" rtlCol="0" anchor="ctr"/>
          <a:lstStyle/>
          <a:p>
            <a:pPr algn="ctr"/>
            <a:r>
              <a:rPr lang="ja-JP" altLang="en-US" sz="1000" dirty="0">
                <a:solidFill>
                  <a:srgbClr val="1F497D">
                    <a:lumMod val="50000"/>
                  </a:srgbClr>
                </a:solidFill>
                <a:latin typeface="HGPｺﾞｼｯｸM" pitchFamily="50" charset="-128"/>
                <a:ea typeface="HGPｺﾞｼｯｸM" pitchFamily="50" charset="-128"/>
              </a:rPr>
              <a:t>等</a:t>
            </a:r>
          </a:p>
        </p:txBody>
      </p:sp>
      <p:sp>
        <p:nvSpPr>
          <p:cNvPr id="85" name="角丸四角形 84"/>
          <p:cNvSpPr/>
          <p:nvPr/>
        </p:nvSpPr>
        <p:spPr>
          <a:xfrm>
            <a:off x="430196" y="5155609"/>
            <a:ext cx="1270840"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専門性</a:t>
            </a:r>
          </a:p>
        </p:txBody>
      </p:sp>
      <p:sp>
        <p:nvSpPr>
          <p:cNvPr id="86" name="角丸四角形 85"/>
          <p:cNvSpPr/>
          <p:nvPr/>
        </p:nvSpPr>
        <p:spPr>
          <a:xfrm>
            <a:off x="3190250" y="5251033"/>
            <a:ext cx="1546221"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地域の体制づくり</a:t>
            </a:r>
          </a:p>
        </p:txBody>
      </p:sp>
      <p:pic>
        <p:nvPicPr>
          <p:cNvPr id="87" name="Picture 14" descr="C:\Users\MMVLP\AppData\Local\Microsoft\Windows\Temporary Internet Files\Content.IE5\XKGTVJGM\MC90029092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4777" y="3068960"/>
            <a:ext cx="365053" cy="381072"/>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8" descr="C:\Users\MMVLP\AppData\Local\Microsoft\Windows\Temporary Internet Files\Content.IE5\D72XNR2I\MCj04454420000[1].wmf"/>
          <p:cNvPicPr>
            <a:picLocks noChangeAspect="1" noChangeArrowheads="1"/>
          </p:cNvPicPr>
          <p:nvPr/>
        </p:nvPicPr>
        <p:blipFill>
          <a:blip r:embed="rId6"/>
          <a:srcRect/>
          <a:stretch>
            <a:fillRect/>
          </a:stretch>
        </p:blipFill>
        <p:spPr bwMode="auto">
          <a:xfrm>
            <a:off x="3760379" y="3832691"/>
            <a:ext cx="334650" cy="548610"/>
          </a:xfrm>
          <a:prstGeom prst="rect">
            <a:avLst/>
          </a:prstGeom>
          <a:noFill/>
        </p:spPr>
      </p:pic>
      <p:grpSp>
        <p:nvGrpSpPr>
          <p:cNvPr id="126" name="グループ化 125"/>
          <p:cNvGrpSpPr/>
          <p:nvPr/>
        </p:nvGrpSpPr>
        <p:grpSpPr>
          <a:xfrm>
            <a:off x="920660" y="6118148"/>
            <a:ext cx="3405191" cy="453770"/>
            <a:chOff x="11391305" y="6084224"/>
            <a:chExt cx="1234313" cy="290307"/>
          </a:xfrm>
        </p:grpSpPr>
        <p:sp>
          <p:nvSpPr>
            <p:cNvPr id="127" name="角丸四角形 126"/>
            <p:cNvSpPr/>
            <p:nvPr/>
          </p:nvSpPr>
          <p:spPr>
            <a:xfrm>
              <a:off x="11442200" y="6084224"/>
              <a:ext cx="1080088" cy="290307"/>
            </a:xfrm>
            <a:prstGeom prst="roundRect">
              <a:avLst>
                <a:gd name="adj" fmla="val 81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000000"/>
                </a:solidFill>
                <a:latin typeface="HGPｺﾞｼｯｸM" panose="020B0600000000000000" pitchFamily="50" charset="-128"/>
                <a:ea typeface="HGPｺﾞｼｯｸM" panose="020B0600000000000000" pitchFamily="50" charset="-128"/>
              </a:endParaRPr>
            </a:p>
          </p:txBody>
        </p:sp>
        <p:sp>
          <p:nvSpPr>
            <p:cNvPr id="128" name="テキスト ボックス 127"/>
            <p:cNvSpPr txBox="1"/>
            <p:nvPr/>
          </p:nvSpPr>
          <p:spPr>
            <a:xfrm>
              <a:off x="11391305" y="6122301"/>
              <a:ext cx="1234313" cy="196906"/>
            </a:xfrm>
            <a:prstGeom prst="rect">
              <a:avLst/>
            </a:prstGeom>
            <a:noFill/>
          </p:spPr>
          <p:txBody>
            <a:bodyPr wrap="square" rtlCol="0">
              <a:spAutoFit/>
            </a:bodyPr>
            <a:lstStyle/>
            <a:p>
              <a:pPr algn="ctr"/>
              <a:r>
                <a:rPr lang="ja-JP" altLang="en-US" sz="1400" dirty="0">
                  <a:solidFill>
                    <a:srgbClr val="000000"/>
                  </a:solidFill>
                  <a:latin typeface="HGPｺﾞｼｯｸM" panose="020B0600000000000000" pitchFamily="50" charset="-128"/>
                  <a:ea typeface="HGPｺﾞｼｯｸM" panose="020B0600000000000000" pitchFamily="50" charset="-128"/>
                </a:rPr>
                <a:t>障害福祉サービス・在宅医療等</a:t>
              </a:r>
              <a:endParaRPr lang="en-US" altLang="ja-JP" sz="1400" dirty="0">
                <a:solidFill>
                  <a:srgbClr val="000000"/>
                </a:solidFill>
                <a:latin typeface="HGPｺﾞｼｯｸM" panose="020B0600000000000000" pitchFamily="50" charset="-128"/>
                <a:ea typeface="HGPｺﾞｼｯｸM" panose="020B0600000000000000" pitchFamily="50" charset="-128"/>
              </a:endParaRPr>
            </a:p>
          </p:txBody>
        </p:sp>
      </p:grpSp>
      <p:sp>
        <p:nvSpPr>
          <p:cNvPr id="114" name="上下矢印 113"/>
          <p:cNvSpPr/>
          <p:nvPr/>
        </p:nvSpPr>
        <p:spPr>
          <a:xfrm>
            <a:off x="2275189" y="5332394"/>
            <a:ext cx="397944" cy="873071"/>
          </a:xfrm>
          <a:prstGeom prst="up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lIns="91341" tIns="0" rIns="91341" bIns="0" rtlCol="0" anchor="ctr"/>
          <a:lstStyle/>
          <a:p>
            <a:pPr algn="ctr">
              <a:lnSpc>
                <a:spcPts val="1399"/>
              </a:lnSpc>
            </a:pPr>
            <a:endParaRPr lang="ja-JP" altLang="en-US" sz="1200" dirty="0">
              <a:solidFill>
                <a:srgbClr val="0070C0"/>
              </a:solidFill>
              <a:latin typeface="ＤＨＰ平成明朝体W7" panose="02020700000000000000" pitchFamily="18" charset="-128"/>
              <a:ea typeface="ＤＨＰ平成明朝体W7" panose="02020700000000000000" pitchFamily="18" charset="-128"/>
              <a:cs typeface="メイリオ" panose="020B0604030504040204" pitchFamily="50" charset="-128"/>
            </a:endParaRPr>
          </a:p>
        </p:txBody>
      </p:sp>
      <p:sp>
        <p:nvSpPr>
          <p:cNvPr id="129" name="正方形/長方形 128"/>
          <p:cNvSpPr/>
          <p:nvPr/>
        </p:nvSpPr>
        <p:spPr>
          <a:xfrm>
            <a:off x="2494606" y="5673435"/>
            <a:ext cx="1463942" cy="275866"/>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5673" rIns="0" bIns="45673" rtlCol="0" anchor="ctr"/>
          <a:lstStyle/>
          <a:p>
            <a:pPr algn="ctr"/>
            <a:r>
              <a:rPr lang="ja-JP" altLang="en-US" sz="1200" dirty="0">
                <a:solidFill>
                  <a:prstClr val="black"/>
                </a:solidFill>
                <a:latin typeface="HGPｺﾞｼｯｸM" pitchFamily="50" charset="-128"/>
                <a:ea typeface="HGPｺﾞｼｯｸM" pitchFamily="50" charset="-128"/>
              </a:rPr>
              <a:t>必要に応じて連携</a:t>
            </a:r>
          </a:p>
        </p:txBody>
      </p:sp>
      <p:pic>
        <p:nvPicPr>
          <p:cNvPr id="1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0047" y="4347973"/>
            <a:ext cx="1161763" cy="92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10" descr="C:\Users\MMVLP\AppData\Local\Microsoft\Windows\Temporary Internet Files\Content.IE5\D72XNR2I\MCj02320620000[1].wmf"/>
          <p:cNvPicPr>
            <a:picLocks noChangeAspect="1" noChangeArrowheads="1"/>
          </p:cNvPicPr>
          <p:nvPr/>
        </p:nvPicPr>
        <p:blipFill>
          <a:blip r:embed="rId7"/>
          <a:srcRect/>
          <a:stretch>
            <a:fillRect/>
          </a:stretch>
        </p:blipFill>
        <p:spPr bwMode="auto">
          <a:xfrm>
            <a:off x="920578" y="3937729"/>
            <a:ext cx="400748" cy="536507"/>
          </a:xfrm>
          <a:prstGeom prst="rect">
            <a:avLst/>
          </a:prstGeom>
          <a:noFill/>
        </p:spPr>
      </p:pic>
      <p:pic>
        <p:nvPicPr>
          <p:cNvPr id="132" name="Picture 18" descr="C:\Users\MMVLP\AppData\Local\Microsoft\Windows\Temporary Internet Files\Content.IE5\D72XNR2I\MCj04454420000[1].wmf"/>
          <p:cNvPicPr>
            <a:picLocks noChangeAspect="1" noChangeArrowheads="1"/>
          </p:cNvPicPr>
          <p:nvPr/>
        </p:nvPicPr>
        <p:blipFill>
          <a:blip r:embed="rId6"/>
          <a:srcRect/>
          <a:stretch>
            <a:fillRect/>
          </a:stretch>
        </p:blipFill>
        <p:spPr bwMode="auto">
          <a:xfrm>
            <a:off x="8769729" y="3933078"/>
            <a:ext cx="660197" cy="1082298"/>
          </a:xfrm>
          <a:prstGeom prst="rect">
            <a:avLst/>
          </a:prstGeom>
          <a:noFill/>
        </p:spPr>
      </p:pic>
      <p:sp>
        <p:nvSpPr>
          <p:cNvPr id="109" name="角丸四角形 108"/>
          <p:cNvSpPr/>
          <p:nvPr/>
        </p:nvSpPr>
        <p:spPr>
          <a:xfrm>
            <a:off x="8652579" y="4885400"/>
            <a:ext cx="893900" cy="35590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0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相談</a:t>
            </a:r>
          </a:p>
        </p:txBody>
      </p:sp>
      <p:pic>
        <p:nvPicPr>
          <p:cNvPr id="13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4835" y="5377885"/>
            <a:ext cx="1083672" cy="74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角丸四角形 109"/>
          <p:cNvSpPr/>
          <p:nvPr/>
        </p:nvSpPr>
        <p:spPr>
          <a:xfrm>
            <a:off x="6836934" y="6027966"/>
            <a:ext cx="1230515" cy="354997"/>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000" b="1" kern="0" spc="-1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緊急時の受け入れ</a:t>
            </a:r>
          </a:p>
        </p:txBody>
      </p:sp>
      <p:sp>
        <p:nvSpPr>
          <p:cNvPr id="143" name="正方形/長方形 142"/>
          <p:cNvSpPr/>
          <p:nvPr/>
        </p:nvSpPr>
        <p:spPr>
          <a:xfrm>
            <a:off x="5034285" y="5131356"/>
            <a:ext cx="1656184" cy="577394"/>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グループホーム</a:t>
            </a:r>
            <a:endParaRPr lang="en-US" altLang="ja-JP" sz="110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障害者支援施設</a:t>
            </a:r>
            <a:endParaRPr lang="en-US" altLang="ja-JP" sz="110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基幹相談支援センター　</a:t>
            </a:r>
          </a:p>
        </p:txBody>
      </p:sp>
      <p:sp>
        <p:nvSpPr>
          <p:cNvPr id="144" name="正方形/長方形 143"/>
          <p:cNvSpPr/>
          <p:nvPr/>
        </p:nvSpPr>
        <p:spPr>
          <a:xfrm>
            <a:off x="7978677" y="5698580"/>
            <a:ext cx="828092" cy="251191"/>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短期入所　</a:t>
            </a:r>
          </a:p>
        </p:txBody>
      </p:sp>
      <p:sp>
        <p:nvSpPr>
          <p:cNvPr id="145" name="正方形/長方形 144"/>
          <p:cNvSpPr/>
          <p:nvPr/>
        </p:nvSpPr>
        <p:spPr>
          <a:xfrm>
            <a:off x="8290251" y="3707129"/>
            <a:ext cx="1499042" cy="251191"/>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相談支援事業所　</a:t>
            </a:r>
          </a:p>
        </p:txBody>
      </p:sp>
      <p:sp>
        <p:nvSpPr>
          <p:cNvPr id="146" name="正方形/長方形 145"/>
          <p:cNvSpPr/>
          <p:nvPr/>
        </p:nvSpPr>
        <p:spPr>
          <a:xfrm>
            <a:off x="5572146" y="3474476"/>
            <a:ext cx="1499042" cy="251191"/>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日中活動サービス</a:t>
            </a:r>
            <a:endParaRPr lang="en-US" altLang="ja-JP" sz="110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事業所　</a:t>
            </a:r>
          </a:p>
        </p:txBody>
      </p:sp>
      <p:sp>
        <p:nvSpPr>
          <p:cNvPr id="147" name="角丸四角形 146"/>
          <p:cNvSpPr/>
          <p:nvPr/>
        </p:nvSpPr>
        <p:spPr>
          <a:xfrm>
            <a:off x="6610485" y="4623890"/>
            <a:ext cx="1546221"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地域の体制づくり</a:t>
            </a:r>
          </a:p>
        </p:txBody>
      </p:sp>
      <p:sp>
        <p:nvSpPr>
          <p:cNvPr id="148" name="角丸四角形 147"/>
          <p:cNvSpPr/>
          <p:nvPr/>
        </p:nvSpPr>
        <p:spPr>
          <a:xfrm>
            <a:off x="5105368" y="3971858"/>
            <a:ext cx="1270840"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専門性</a:t>
            </a:r>
          </a:p>
        </p:txBody>
      </p:sp>
      <p:pic>
        <p:nvPicPr>
          <p:cNvPr id="41" name="Picture 8" descr="C:\Users\MMVLP\AppData\Local\Microsoft\Windows\Temporary Internet Files\Content.IE5\J4T2SE5U\MC90043711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5386" y="4497569"/>
            <a:ext cx="589833" cy="548310"/>
          </a:xfrm>
          <a:prstGeom prst="rect">
            <a:avLst/>
          </a:prstGeom>
          <a:noFill/>
          <a:extLst>
            <a:ext uri="{909E8E84-426E-40DD-AFC4-6F175D3DCCD1}">
              <a14:hiddenFill xmlns:a14="http://schemas.microsoft.com/office/drawing/2010/main">
                <a:solidFill>
                  <a:srgbClr val="FFFFFF"/>
                </a:solidFill>
              </a14:hiddenFill>
            </a:ext>
          </a:extLst>
        </p:spPr>
      </p:pic>
      <p:sp>
        <p:nvSpPr>
          <p:cNvPr id="42" name="正方形/長方形 41"/>
          <p:cNvSpPr/>
          <p:nvPr/>
        </p:nvSpPr>
        <p:spPr>
          <a:xfrm>
            <a:off x="7331128" y="5015829"/>
            <a:ext cx="1321553" cy="242941"/>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コーディネーター　</a:t>
            </a:r>
          </a:p>
        </p:txBody>
      </p:sp>
      <p:sp>
        <p:nvSpPr>
          <p:cNvPr id="43"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102</a:t>
            </a:fld>
            <a:endParaRPr lang="en-US" altLang="ja-JP" dirty="0">
              <a:solidFill>
                <a:srgbClr val="000000"/>
              </a:solidFill>
            </a:endParaRPr>
          </a:p>
        </p:txBody>
      </p:sp>
    </p:spTree>
    <p:extLst>
      <p:ext uri="{BB962C8B-B14F-4D97-AF65-F5344CB8AC3E}">
        <p14:creationId xmlns:p14="http://schemas.microsoft.com/office/powerpoint/2010/main" val="779541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16508" y="137258"/>
            <a:ext cx="9673075" cy="504056"/>
          </a:xfrm>
          <a:prstGeom prst="roundRect">
            <a:avLst/>
          </a:prstGeom>
          <a:solidFill>
            <a:srgbClr val="FFCCFF"/>
          </a:solidFill>
          <a:ln>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black"/>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black"/>
                </a:solidFill>
                <a:latin typeface="ＭＳ ゴシック" panose="020B0609070205080204" pitchFamily="49" charset="-128"/>
                <a:ea typeface="ＭＳ ゴシック" panose="020B0609070205080204" pitchFamily="49" charset="-128"/>
              </a:rPr>
              <a:t>【</a:t>
            </a:r>
            <a:r>
              <a:rPr lang="ja-JP" altLang="en-US" sz="2000" b="1" dirty="0">
                <a:solidFill>
                  <a:prstClr val="black"/>
                </a:solidFill>
                <a:latin typeface="ＭＳ ゴシック" panose="020B0609070205080204" pitchFamily="49" charset="-128"/>
                <a:ea typeface="ＭＳ ゴシック" panose="020B0609070205080204" pitchFamily="49" charset="-128"/>
              </a:rPr>
              <a:t>骨子</a:t>
            </a:r>
            <a:r>
              <a:rPr lang="en-US" altLang="ja-JP" sz="2000" b="1" dirty="0">
                <a:solidFill>
                  <a:prstClr val="black"/>
                </a:solidFill>
                <a:latin typeface="ＭＳ ゴシック" panose="020B0609070205080204" pitchFamily="49" charset="-128"/>
                <a:ea typeface="ＭＳ ゴシック" panose="020B0609070205080204" pitchFamily="49" charset="-128"/>
              </a:rPr>
              <a:t>】</a:t>
            </a:r>
            <a:endParaRPr lang="ja-JP" altLang="en-US" sz="1400" b="1" dirty="0">
              <a:solidFill>
                <a:prstClr val="black"/>
              </a:solidFill>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7371298" y="660291"/>
            <a:ext cx="2399113" cy="344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prstClr val="black"/>
                </a:solidFill>
              </a:rPr>
              <a:t>平成</a:t>
            </a:r>
            <a:r>
              <a:rPr lang="ja-JP" altLang="en-US" sz="1400">
                <a:solidFill>
                  <a:prstClr val="black"/>
                </a:solidFill>
              </a:rPr>
              <a:t>２９年７月７日</a:t>
            </a:r>
            <a:endParaRPr lang="ja-JP" altLang="en-US" sz="1400" dirty="0">
              <a:solidFill>
                <a:prstClr val="black"/>
              </a:solidFill>
            </a:endParaRPr>
          </a:p>
        </p:txBody>
      </p:sp>
      <p:sp>
        <p:nvSpPr>
          <p:cNvPr id="6" name="角丸四角形 5"/>
          <p:cNvSpPr/>
          <p:nvPr/>
        </p:nvSpPr>
        <p:spPr>
          <a:xfrm>
            <a:off x="116508" y="1004194"/>
            <a:ext cx="9673075" cy="615881"/>
          </a:xfrm>
          <a:prstGeom prst="round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400" dirty="0">
                <a:solidFill>
                  <a:prstClr val="black"/>
                </a:solidFill>
                <a:latin typeface="ＭＳ ゴシック" panose="020B0609070205080204" pitchFamily="49" charset="-128"/>
                <a:ea typeface="ＭＳ ゴシック" panose="020B0609070205080204" pitchFamily="49" charset="-128"/>
              </a:rPr>
              <a:t>○　地域生活支援拠点等の整備促進を図るため、目的、必要な機能等、市町村・都道府県の責務と役割を</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fontAlgn="auto">
              <a:spcBef>
                <a:spcPts val="0"/>
              </a:spcBef>
              <a:spcAft>
                <a:spcPts val="0"/>
              </a:spcAft>
            </a:pPr>
            <a:r>
              <a:rPr lang="ja-JP" altLang="en-US" sz="1400" dirty="0">
                <a:solidFill>
                  <a:prstClr val="black"/>
                </a:solidFill>
                <a:latin typeface="ＭＳ ゴシック" panose="020B0609070205080204" pitchFamily="49" charset="-128"/>
                <a:ea typeface="ＭＳ ゴシック" panose="020B0609070205080204" pitchFamily="49" charset="-128"/>
              </a:rPr>
              <a:t>　周知・徹底する。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126040" y="756763"/>
            <a:ext cx="1404156" cy="309105"/>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latin typeface="ＭＳ ゴシック" panose="020B0609070205080204" pitchFamily="49" charset="-128"/>
                <a:ea typeface="ＭＳ ゴシック" panose="020B0609070205080204" pitchFamily="49" charset="-128"/>
              </a:rPr>
              <a:t>趣旨</a:t>
            </a:r>
          </a:p>
        </p:txBody>
      </p:sp>
      <p:sp>
        <p:nvSpPr>
          <p:cNvPr id="8" name="正方形/長方形 7"/>
          <p:cNvSpPr/>
          <p:nvPr/>
        </p:nvSpPr>
        <p:spPr>
          <a:xfrm>
            <a:off x="116463" y="1909203"/>
            <a:ext cx="4680520" cy="871765"/>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200" dirty="0">
              <a:solidFill>
                <a:prstClr val="black"/>
              </a:solidFill>
              <a:latin typeface="ＭＳ Ｐゴシック" panose="020B0600070205080204" pitchFamily="50" charset="-128"/>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ＭＳ 明朝"/>
              </a:rPr>
              <a:t>○　</a:t>
            </a:r>
            <a:r>
              <a:rPr lang="ja-JP" altLang="ja-JP" sz="1200" kern="0" dirty="0">
                <a:solidFill>
                  <a:prstClr val="black"/>
                </a:solidFill>
                <a:latin typeface="ＭＳ Ｐゴシック" panose="020B0600070205080204" pitchFamily="50" charset="-128"/>
                <a:cs typeface="ＭＳ 明朝"/>
              </a:rPr>
              <a:t>障害者等の重度化・高齢化や「親亡き後」に備える</a:t>
            </a:r>
            <a:r>
              <a:rPr lang="ja-JP" altLang="en-US" sz="1200" kern="0" dirty="0">
                <a:solidFill>
                  <a:prstClr val="black"/>
                </a:solidFill>
                <a:latin typeface="ＭＳ Ｐゴシック" panose="020B0600070205080204" pitchFamily="50" charset="-128"/>
                <a:cs typeface="ＭＳ 明朝"/>
              </a:rPr>
              <a:t>とともに、</a:t>
            </a:r>
            <a:endParaRPr lang="en-US" altLang="ja-JP" sz="1200" kern="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ＭＳ 明朝"/>
              </a:rPr>
              <a:t>　重度障害にも対応できる専門性を有し、障害者等やその家族</a:t>
            </a:r>
            <a:endParaRPr lang="en-US" altLang="ja-JP" sz="1200" kern="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ＭＳ 明朝"/>
              </a:rPr>
              <a:t>　の緊急事態に対応を図る。</a:t>
            </a:r>
            <a:endParaRPr lang="en-US" altLang="ja-JP" sz="1200" kern="0" dirty="0">
              <a:solidFill>
                <a:prstClr val="black"/>
              </a:solidFill>
              <a:latin typeface="ＭＳ Ｐゴシック" panose="020B0600070205080204" pitchFamily="50" charset="-128"/>
              <a:cs typeface="ＭＳ 明朝"/>
            </a:endParaRPr>
          </a:p>
        </p:txBody>
      </p:sp>
      <p:sp>
        <p:nvSpPr>
          <p:cNvPr id="9" name="正方形/長方形 8"/>
          <p:cNvSpPr/>
          <p:nvPr/>
        </p:nvSpPr>
        <p:spPr>
          <a:xfrm>
            <a:off x="114724" y="1750238"/>
            <a:ext cx="1940641" cy="317893"/>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latin typeface="ＭＳ ゴシック" panose="020B0609070205080204" pitchFamily="49" charset="-128"/>
                <a:ea typeface="ＭＳ ゴシック" panose="020B0609070205080204" pitchFamily="49" charset="-128"/>
              </a:rPr>
              <a:t>整備の目的</a:t>
            </a:r>
          </a:p>
        </p:txBody>
      </p:sp>
      <p:sp>
        <p:nvSpPr>
          <p:cNvPr id="10" name="正方形/長方形 9"/>
          <p:cNvSpPr/>
          <p:nvPr/>
        </p:nvSpPr>
        <p:spPr>
          <a:xfrm>
            <a:off x="126041" y="3069000"/>
            <a:ext cx="4670942" cy="2145581"/>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200" dirty="0">
              <a:solidFill>
                <a:prstClr val="black"/>
              </a:solidFill>
              <a:latin typeface="ＭＳ Ｐゴシック" panose="020B0600070205080204" pitchFamily="50" charset="-128"/>
            </a:endParaRPr>
          </a:p>
          <a:p>
            <a:pPr fontAlgn="auto">
              <a:spcBef>
                <a:spcPts val="0"/>
              </a:spcBef>
              <a:spcAft>
                <a:spcPts val="0"/>
              </a:spcAft>
            </a:pPr>
            <a:r>
              <a:rPr lang="ja-JP" altLang="en-US" sz="1200" dirty="0">
                <a:solidFill>
                  <a:prstClr val="black"/>
                </a:solidFill>
                <a:latin typeface="ＭＳ Ｐゴシック" panose="020B0600070205080204" pitchFamily="50" charset="-128"/>
              </a:rPr>
              <a:t>○　５つの機能を集約して、「多機能拠点整備型」、「面的整備</a:t>
            </a:r>
            <a:endParaRPr lang="en-US" altLang="ja-JP" sz="1200" dirty="0">
              <a:solidFill>
                <a:prstClr val="black"/>
              </a:solidFill>
              <a:latin typeface="ＭＳ Ｐゴシック" panose="020B0600070205080204" pitchFamily="50" charset="-128"/>
            </a:endParaRPr>
          </a:p>
          <a:p>
            <a:pPr fontAlgn="auto">
              <a:spcBef>
                <a:spcPts val="0"/>
              </a:spcBef>
              <a:spcAft>
                <a:spcPts val="0"/>
              </a:spcAft>
            </a:pPr>
            <a:r>
              <a:rPr lang="ja-JP" altLang="en-US" sz="1200" dirty="0">
                <a:solidFill>
                  <a:prstClr val="black"/>
                </a:solidFill>
                <a:latin typeface="ＭＳ Ｐゴシック" panose="020B0600070205080204" pitchFamily="50" charset="-128"/>
              </a:rPr>
              <a:t>　型」等、地域の実情に応じた整備を行う。</a:t>
            </a:r>
            <a:endParaRPr lang="en-US" altLang="ja-JP" sz="1200" dirty="0">
              <a:solidFill>
                <a:prstClr val="black"/>
              </a:solidFill>
              <a:latin typeface="ＭＳ Ｐゴシック" panose="020B0600070205080204" pitchFamily="50" charset="-128"/>
            </a:endParaRPr>
          </a:p>
          <a:p>
            <a:pPr fontAlgn="auto">
              <a:spcBef>
                <a:spcPts val="0"/>
              </a:spcBef>
              <a:spcAft>
                <a:spcPts val="0"/>
              </a:spcAft>
            </a:pPr>
            <a:r>
              <a:rPr lang="ja-JP" altLang="en-US" sz="1200" kern="0" dirty="0">
                <a:solidFill>
                  <a:srgbClr val="1F497D"/>
                </a:solidFill>
                <a:latin typeface="ＭＳ Ｐゴシック" panose="020B0600070205080204" pitchFamily="50" charset="-128"/>
              </a:rPr>
              <a:t>　　</a:t>
            </a:r>
            <a:r>
              <a:rPr lang="ja-JP" altLang="en-US" sz="1200" kern="0" dirty="0">
                <a:solidFill>
                  <a:prstClr val="black"/>
                </a:solidFill>
                <a:latin typeface="ＭＳ Ｐゴシック" panose="020B0600070205080204" pitchFamily="50" charset="-128"/>
              </a:rPr>
              <a:t>① 相談　② 緊急時の受け入れ・対応</a:t>
            </a:r>
            <a:endParaRPr lang="en-US" altLang="ja-JP" sz="1200" kern="0" dirty="0">
              <a:solidFill>
                <a:prstClr val="black"/>
              </a:solidFill>
              <a:latin typeface="ＭＳ Ｐゴシック" panose="020B0600070205080204" pitchFamily="50" charset="-128"/>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rPr>
              <a:t>　　③ 体験の機会・場　④ 専門的人材の確保・養成</a:t>
            </a:r>
            <a:endParaRPr lang="en-US" altLang="ja-JP" sz="1200" kern="0" dirty="0">
              <a:solidFill>
                <a:prstClr val="black"/>
              </a:solidFill>
              <a:latin typeface="ＭＳ Ｐゴシック" panose="020B0600070205080204" pitchFamily="50" charset="-128"/>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rPr>
              <a:t>　　⑤ 地域の体制づくり</a:t>
            </a:r>
            <a:endParaRPr lang="en-US" altLang="ja-JP" sz="1200" kern="0" dirty="0">
              <a:solidFill>
                <a:prstClr val="black"/>
              </a:solidFill>
              <a:latin typeface="ＭＳ Ｐゴシック" panose="020B0600070205080204" pitchFamily="50" charset="-128"/>
            </a:endParaRPr>
          </a:p>
          <a:p>
            <a:pPr fontAlgn="auto">
              <a:spcBef>
                <a:spcPts val="0"/>
              </a:spcBef>
              <a:spcAft>
                <a:spcPts val="0"/>
              </a:spcAft>
            </a:pPr>
            <a:r>
              <a:rPr lang="en-US" altLang="ja-JP" sz="1200" kern="0" dirty="0">
                <a:solidFill>
                  <a:prstClr val="black"/>
                </a:solidFill>
                <a:latin typeface="ＭＳ Ｐゴシック" panose="020B0600070205080204" pitchFamily="50" charset="-128"/>
              </a:rPr>
              <a:t>※</a:t>
            </a:r>
            <a:r>
              <a:rPr lang="ja-JP" altLang="en-US" sz="1200" kern="0" dirty="0">
                <a:solidFill>
                  <a:prstClr val="black"/>
                </a:solidFill>
                <a:latin typeface="ＭＳ Ｐゴシック" panose="020B0600070205080204" pitchFamily="50" charset="-128"/>
              </a:rPr>
              <a:t>　地域の実情を踏まえ、必要な機能やその機能の内容の充足</a:t>
            </a:r>
            <a:endParaRPr lang="en-US" altLang="ja-JP" sz="1200" kern="0" dirty="0">
              <a:solidFill>
                <a:prstClr val="black"/>
              </a:solidFill>
              <a:latin typeface="ＭＳ Ｐゴシック" panose="020B0600070205080204" pitchFamily="50" charset="-128"/>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rPr>
              <a:t>　の程度については、市町村が判断する。</a:t>
            </a:r>
            <a:endParaRPr lang="en-US" altLang="ja-JP" sz="1200" kern="0" dirty="0">
              <a:solidFill>
                <a:prstClr val="black"/>
              </a:solidFill>
              <a:latin typeface="ＭＳ Ｐゴシック" panose="020B0600070205080204" pitchFamily="50" charset="-128"/>
            </a:endParaRPr>
          </a:p>
          <a:p>
            <a:pPr fontAlgn="auto">
              <a:spcBef>
                <a:spcPts val="0"/>
              </a:spcBef>
              <a:spcAft>
                <a:spcPts val="0"/>
              </a:spcAft>
            </a:pPr>
            <a:r>
              <a:rPr lang="en-US" altLang="ja-JP" sz="1200" kern="100" dirty="0">
                <a:solidFill>
                  <a:prstClr val="black"/>
                </a:solidFill>
                <a:latin typeface="ＭＳ Ｐゴシック" panose="020B0600070205080204" pitchFamily="50" charset="-128"/>
                <a:cs typeface="Times New Roman"/>
              </a:rPr>
              <a:t>※</a:t>
            </a:r>
            <a:r>
              <a:rPr lang="ja-JP" altLang="en-US" sz="1200" kern="100" dirty="0">
                <a:solidFill>
                  <a:prstClr val="black"/>
                </a:solidFill>
                <a:latin typeface="ＭＳ Ｐゴシック" panose="020B0600070205080204" pitchFamily="50" charset="-128"/>
                <a:cs typeface="Times New Roman"/>
              </a:rPr>
              <a:t>　緊急時の対応等について、医療機関との連携も含め、各機</a:t>
            </a:r>
            <a:endParaRPr lang="en-US" altLang="ja-JP" sz="12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200" kern="100" dirty="0">
                <a:solidFill>
                  <a:prstClr val="black"/>
                </a:solidFill>
                <a:latin typeface="ＭＳ Ｐゴシック" panose="020B0600070205080204" pitchFamily="50" charset="-128"/>
                <a:cs typeface="Times New Roman"/>
              </a:rPr>
              <a:t>　能を有機的に組み合わせる。</a:t>
            </a:r>
            <a:endParaRPr lang="en-US" altLang="ja-JP" sz="12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en-US" altLang="ja-JP" sz="1200" kern="100" dirty="0">
                <a:solidFill>
                  <a:prstClr val="black"/>
                </a:solidFill>
                <a:latin typeface="ＭＳ Ｐゴシック" panose="020B0600070205080204" pitchFamily="50" charset="-128"/>
                <a:cs typeface="Times New Roman"/>
              </a:rPr>
              <a:t>※</a:t>
            </a:r>
            <a:r>
              <a:rPr lang="ja-JP" altLang="en-US" sz="1200" kern="100" dirty="0">
                <a:solidFill>
                  <a:prstClr val="black"/>
                </a:solidFill>
                <a:latin typeface="ＭＳ Ｐゴシック" panose="020B0600070205080204" pitchFamily="50" charset="-128"/>
                <a:cs typeface="Times New Roman"/>
              </a:rPr>
              <a:t>　地域の実情に応じた機能の付加も可能。</a:t>
            </a:r>
            <a:endParaRPr lang="en-US" altLang="ja-JP" sz="1200" kern="0" dirty="0">
              <a:solidFill>
                <a:prstClr val="black"/>
              </a:solidFill>
              <a:latin typeface="ＭＳ Ｐゴシック" panose="020B0600070205080204" pitchFamily="50" charset="-128"/>
              <a:cs typeface="ＭＳ明朝"/>
            </a:endParaRPr>
          </a:p>
        </p:txBody>
      </p:sp>
      <p:sp>
        <p:nvSpPr>
          <p:cNvPr id="11" name="正方形/長方形 10"/>
          <p:cNvSpPr/>
          <p:nvPr/>
        </p:nvSpPr>
        <p:spPr>
          <a:xfrm>
            <a:off x="126134" y="2910209"/>
            <a:ext cx="1940639" cy="317893"/>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latin typeface="ＭＳ ゴシック" panose="020B0609070205080204" pitchFamily="49" charset="-128"/>
                <a:ea typeface="ＭＳ ゴシック" panose="020B0609070205080204" pitchFamily="49" charset="-128"/>
              </a:rPr>
              <a:t>必要な機能等</a:t>
            </a:r>
          </a:p>
        </p:txBody>
      </p:sp>
      <p:sp>
        <p:nvSpPr>
          <p:cNvPr id="14" name="正方形/長方形 13"/>
          <p:cNvSpPr/>
          <p:nvPr/>
        </p:nvSpPr>
        <p:spPr>
          <a:xfrm>
            <a:off x="126041" y="5495896"/>
            <a:ext cx="4670942" cy="1245472"/>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2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Times New Roman"/>
              </a:rPr>
              <a:t>○　個別事例を積み重ね、地域の共通課題を捉え、地域づくりの</a:t>
            </a:r>
            <a:endParaRPr lang="en-US" altLang="ja-JP" sz="12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Times New Roman"/>
              </a:rPr>
              <a:t>　ために活用することが重要である。　</a:t>
            </a:r>
            <a:endParaRPr lang="en-US" altLang="ja-JP" sz="12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Times New Roman"/>
              </a:rPr>
              <a:t>○　</a:t>
            </a:r>
            <a:r>
              <a:rPr lang="ja-JP" altLang="ja-JP" sz="1200" kern="100" dirty="0">
                <a:solidFill>
                  <a:srgbClr val="000000"/>
                </a:solidFill>
                <a:latin typeface="ＭＳ Ｐゴシック" panose="020B0600070205080204" pitchFamily="50" charset="-128"/>
                <a:cs typeface="Times New Roman"/>
              </a:rPr>
              <a:t>必要な機能が適切に実施されているかどうか、定期的に又</a:t>
            </a:r>
            <a:endParaRPr lang="en-US" altLang="ja-JP" sz="1200" kern="100" dirty="0">
              <a:solidFill>
                <a:srgbClr val="000000"/>
              </a:solidFill>
              <a:latin typeface="ＭＳ Ｐゴシック" panose="020B0600070205080204" pitchFamily="50" charset="-128"/>
              <a:cs typeface="Times New Roman"/>
            </a:endParaRPr>
          </a:p>
          <a:p>
            <a:pPr fontAlgn="auto">
              <a:spcBef>
                <a:spcPts val="0"/>
              </a:spcBef>
              <a:spcAft>
                <a:spcPts val="0"/>
              </a:spcAft>
            </a:pPr>
            <a:r>
              <a:rPr lang="ja-JP" altLang="en-US" sz="1200" kern="100" dirty="0">
                <a:solidFill>
                  <a:srgbClr val="000000"/>
                </a:solidFill>
                <a:latin typeface="ＭＳ Ｐゴシック" panose="020B0600070205080204" pitchFamily="50" charset="-128"/>
                <a:cs typeface="Times New Roman"/>
              </a:rPr>
              <a:t>　</a:t>
            </a:r>
            <a:r>
              <a:rPr lang="ja-JP" altLang="ja-JP" sz="1200" kern="100" dirty="0">
                <a:solidFill>
                  <a:srgbClr val="000000"/>
                </a:solidFill>
                <a:latin typeface="ＭＳ Ｐゴシック" panose="020B0600070205080204" pitchFamily="50" charset="-128"/>
                <a:cs typeface="Times New Roman"/>
              </a:rPr>
              <a:t>は必要な時に、</a:t>
            </a:r>
            <a:r>
              <a:rPr lang="ja-JP" altLang="en-US" sz="1200" kern="100" dirty="0">
                <a:solidFill>
                  <a:srgbClr val="000000"/>
                </a:solidFill>
                <a:latin typeface="ＭＳ Ｐゴシック" panose="020B0600070205080204" pitchFamily="50" charset="-128"/>
                <a:cs typeface="Times New Roman"/>
              </a:rPr>
              <a:t>運営に</a:t>
            </a:r>
            <a:r>
              <a:rPr lang="ja-JP" altLang="ja-JP" sz="1200" kern="100" dirty="0">
                <a:solidFill>
                  <a:srgbClr val="000000"/>
                </a:solidFill>
                <a:latin typeface="ＭＳ Ｐゴシック" panose="020B0600070205080204" pitchFamily="50" charset="-128"/>
                <a:cs typeface="Times New Roman"/>
              </a:rPr>
              <a:t>必要な機能の実施状況を把握し</a:t>
            </a:r>
            <a:r>
              <a:rPr lang="ja-JP" altLang="ja-JP" sz="1200" kern="100" dirty="0" err="1">
                <a:solidFill>
                  <a:srgbClr val="000000"/>
                </a:solidFill>
                <a:latin typeface="ＭＳ Ｐゴシック" panose="020B0600070205080204" pitchFamily="50" charset="-128"/>
                <a:cs typeface="Times New Roman"/>
              </a:rPr>
              <a:t>な</a:t>
            </a:r>
            <a:r>
              <a:rPr lang="ja-JP" altLang="ja-JP" sz="1200" kern="100" dirty="0">
                <a:solidFill>
                  <a:srgbClr val="000000"/>
                </a:solidFill>
                <a:latin typeface="ＭＳ Ｐゴシック" panose="020B0600070205080204" pitchFamily="50" charset="-128"/>
                <a:cs typeface="Times New Roman"/>
              </a:rPr>
              <a:t>けれ</a:t>
            </a:r>
            <a:endParaRPr lang="en-US" altLang="ja-JP" sz="1200" kern="100" dirty="0">
              <a:solidFill>
                <a:srgbClr val="000000"/>
              </a:solidFill>
              <a:latin typeface="ＭＳ Ｐゴシック" panose="020B0600070205080204" pitchFamily="50" charset="-128"/>
              <a:cs typeface="Times New Roman"/>
            </a:endParaRPr>
          </a:p>
          <a:p>
            <a:pPr fontAlgn="auto">
              <a:spcBef>
                <a:spcPts val="0"/>
              </a:spcBef>
              <a:spcAft>
                <a:spcPts val="0"/>
              </a:spcAft>
            </a:pPr>
            <a:r>
              <a:rPr lang="ja-JP" altLang="en-US" sz="1200" kern="100" dirty="0">
                <a:solidFill>
                  <a:srgbClr val="000000"/>
                </a:solidFill>
                <a:latin typeface="ＭＳ Ｐゴシック" panose="020B0600070205080204" pitchFamily="50" charset="-128"/>
                <a:cs typeface="Times New Roman"/>
              </a:rPr>
              <a:t>　</a:t>
            </a:r>
            <a:r>
              <a:rPr lang="ja-JP" altLang="ja-JP" sz="1200" kern="100" dirty="0" err="1">
                <a:solidFill>
                  <a:srgbClr val="000000"/>
                </a:solidFill>
                <a:latin typeface="ＭＳ Ｐゴシック" panose="020B0600070205080204" pitchFamily="50" charset="-128"/>
                <a:cs typeface="Times New Roman"/>
              </a:rPr>
              <a:t>ば</a:t>
            </a:r>
            <a:r>
              <a:rPr lang="ja-JP" altLang="ja-JP" sz="1200" kern="100" dirty="0">
                <a:solidFill>
                  <a:srgbClr val="000000"/>
                </a:solidFill>
                <a:latin typeface="ＭＳ Ｐゴシック" panose="020B0600070205080204" pitchFamily="50" charset="-128"/>
                <a:cs typeface="Times New Roman"/>
              </a:rPr>
              <a:t>ならない。</a:t>
            </a:r>
            <a:endParaRPr lang="en-US" altLang="ja-JP" sz="1200" kern="100" dirty="0">
              <a:solidFill>
                <a:srgbClr val="000000"/>
              </a:solidFill>
              <a:latin typeface="ＭＳ Ｐゴシック" panose="020B0600070205080204" pitchFamily="50" charset="-128"/>
              <a:cs typeface="Times New Roman"/>
            </a:endParaRPr>
          </a:p>
        </p:txBody>
      </p:sp>
      <p:sp>
        <p:nvSpPr>
          <p:cNvPr id="15" name="正方形/長方形 14"/>
          <p:cNvSpPr/>
          <p:nvPr/>
        </p:nvSpPr>
        <p:spPr>
          <a:xfrm>
            <a:off x="126134" y="5337161"/>
            <a:ext cx="1940639" cy="317893"/>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latin typeface="ＭＳ ゴシック" panose="020B0609070205080204" pitchFamily="49" charset="-128"/>
                <a:ea typeface="ＭＳ ゴシック" panose="020B0609070205080204" pitchFamily="49" charset="-128"/>
              </a:rPr>
              <a:t>運営上の留意点</a:t>
            </a:r>
          </a:p>
        </p:txBody>
      </p:sp>
      <p:sp>
        <p:nvSpPr>
          <p:cNvPr id="16" name="正方形/長方形 15"/>
          <p:cNvSpPr/>
          <p:nvPr/>
        </p:nvSpPr>
        <p:spPr>
          <a:xfrm>
            <a:off x="5109130" y="1909172"/>
            <a:ext cx="4680519" cy="4832205"/>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整備に向けた取組</a:t>
            </a:r>
            <a:r>
              <a:rPr lang="en-US" altLang="ja-JP" sz="1400" kern="100" dirty="0">
                <a:solidFill>
                  <a:prstClr val="black"/>
                </a:solidFill>
                <a:latin typeface="ＭＳ Ｐゴシック" panose="020B0600070205080204" pitchFamily="50" charset="-128"/>
                <a:cs typeface="Times New Roman"/>
              </a:rPr>
              <a:t>】</a:t>
            </a: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地域における</a:t>
            </a:r>
            <a:r>
              <a:rPr lang="ja-JP" altLang="ja-JP" sz="1400" kern="100" dirty="0">
                <a:solidFill>
                  <a:prstClr val="black"/>
                </a:solidFill>
                <a:latin typeface="ＭＳ Ｐゴシック" panose="020B0600070205080204" pitchFamily="50" charset="-128"/>
                <a:cs typeface="ＭＳ 明朝"/>
              </a:rPr>
              <a:t>ニーズの把握や課題の整理を早期</a:t>
            </a:r>
            <a:endParaRPr lang="en-US" altLang="ja-JP" sz="1400" kern="10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ＭＳ 明朝"/>
              </a:rPr>
              <a:t>　</a:t>
            </a:r>
            <a:r>
              <a:rPr lang="ja-JP" altLang="ja-JP" sz="1400" kern="100" dirty="0">
                <a:solidFill>
                  <a:prstClr val="black"/>
                </a:solidFill>
                <a:latin typeface="ＭＳ Ｐゴシック" panose="020B0600070205080204" pitchFamily="50" charset="-128"/>
                <a:cs typeface="ＭＳ 明朝"/>
              </a:rPr>
              <a:t>に行い、積極的な整備を進める必要がある。</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拠点等の整備については、必要な機能等の実効</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性</a:t>
            </a:r>
            <a:r>
              <a:rPr lang="ja-JP" altLang="en-US" sz="1400" kern="100" dirty="0">
                <a:solidFill>
                  <a:prstClr val="black"/>
                </a:solidFill>
                <a:latin typeface="ＭＳ Ｐゴシック" panose="020B0600070205080204" pitchFamily="50" charset="-128"/>
                <a:cs typeface="Times New Roman"/>
              </a:rPr>
              <a:t>の</a:t>
            </a:r>
            <a:r>
              <a:rPr lang="ja-JP" altLang="ja-JP" sz="1400" kern="100" dirty="0">
                <a:solidFill>
                  <a:prstClr val="black"/>
                </a:solidFill>
                <a:latin typeface="ＭＳ Ｐゴシック" panose="020B0600070205080204" pitchFamily="50" charset="-128"/>
                <a:cs typeface="Times New Roman"/>
              </a:rPr>
              <a:t>担保等により</a:t>
            </a:r>
            <a:r>
              <a:rPr lang="ja-JP" altLang="en-US" sz="1400" kern="100" dirty="0">
                <a:solidFill>
                  <a:prstClr val="black"/>
                </a:solidFill>
                <a:latin typeface="ＭＳ Ｐゴシック" panose="020B0600070205080204" pitchFamily="50" charset="-128"/>
                <a:cs typeface="Times New Roman"/>
              </a:rPr>
              <a:t>市町村が</a:t>
            </a:r>
            <a:r>
              <a:rPr lang="ja-JP" altLang="ja-JP" sz="1400" kern="100" dirty="0">
                <a:solidFill>
                  <a:prstClr val="black"/>
                </a:solidFill>
                <a:latin typeface="ＭＳ Ｐゴシック" panose="020B0600070205080204" pitchFamily="50" charset="-128"/>
                <a:cs typeface="Times New Roman"/>
              </a:rPr>
              <a:t>総合的に判断</a:t>
            </a:r>
            <a:r>
              <a:rPr lang="ja-JP" altLang="en-US" sz="1400" kern="100" dirty="0">
                <a:solidFill>
                  <a:prstClr val="black"/>
                </a:solidFill>
                <a:latin typeface="ＭＳ Ｐゴシック" panose="020B0600070205080204" pitchFamily="50" charset="-128"/>
                <a:cs typeface="Times New Roman"/>
              </a:rPr>
              <a:t>する</a:t>
            </a:r>
            <a:r>
              <a:rPr lang="ja-JP" altLang="ja-JP"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拠点等の整備時期を明確にしておくことが必要</a:t>
            </a:r>
            <a:r>
              <a:rPr lang="ja-JP" altLang="en-US"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必要な機能の充実・強化</a:t>
            </a:r>
            <a:r>
              <a:rPr lang="en-US" altLang="ja-JP" sz="1400" kern="100" dirty="0">
                <a:solidFill>
                  <a:prstClr val="black"/>
                </a:solidFill>
                <a:latin typeface="ＭＳ Ｐゴシック" panose="020B0600070205080204" pitchFamily="50" charset="-128"/>
                <a:cs typeface="Times New Roman"/>
              </a:rPr>
              <a:t>】</a:t>
            </a: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地域の課題や目標を共有しながら、相互に</a:t>
            </a:r>
            <a:r>
              <a:rPr lang="ja-JP" altLang="en-US" sz="1400" kern="100" dirty="0" err="1">
                <a:solidFill>
                  <a:prstClr val="black"/>
                </a:solidFill>
                <a:latin typeface="ＭＳ Ｐゴシック" panose="020B0600070205080204" pitchFamily="50" charset="-128"/>
                <a:cs typeface="Times New Roman"/>
              </a:rPr>
              <a:t>連携す</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en-US" sz="1400" kern="100" dirty="0" err="1">
                <a:solidFill>
                  <a:prstClr val="black"/>
                </a:solidFill>
                <a:latin typeface="ＭＳ Ｐゴシック" panose="020B0600070205080204" pitchFamily="50" charset="-128"/>
                <a:cs typeface="Times New Roman"/>
              </a:rPr>
              <a:t>る</a:t>
            </a:r>
            <a:r>
              <a:rPr lang="ja-JP" altLang="en-US" sz="1400" kern="100" dirty="0">
                <a:solidFill>
                  <a:prstClr val="black"/>
                </a:solidFill>
                <a:latin typeface="ＭＳ Ｐゴシック" panose="020B0600070205080204" pitchFamily="50" charset="-128"/>
                <a:cs typeface="Times New Roman"/>
              </a:rPr>
              <a:t>効果的な取組を推進していくこと。</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効果的な運営の継続</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　市町村の定期的な評価</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　</a:t>
            </a:r>
            <a:r>
              <a:rPr lang="ja-JP" altLang="ja-JP" sz="1400" kern="100" dirty="0">
                <a:solidFill>
                  <a:prstClr val="black"/>
                </a:solidFill>
                <a:latin typeface="ＭＳ Ｐゴシック" panose="020B0600070205080204" pitchFamily="50" charset="-128"/>
                <a:cs typeface="Times New Roman"/>
              </a:rPr>
              <a:t>拠点等の取組情報の公表（普及・啓発）</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 </a:t>
            </a:r>
          </a:p>
          <a:p>
            <a:pPr algn="just" hangingPunct="0">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a:t>
            </a:r>
            <a:r>
              <a:rPr lang="ja-JP" altLang="ja-JP" sz="1400" kern="100" dirty="0">
                <a:solidFill>
                  <a:prstClr val="black"/>
                </a:solidFill>
                <a:latin typeface="ＭＳ Ｐゴシック" panose="020B0600070205080204" pitchFamily="50" charset="-128"/>
                <a:cs typeface="Times New Roman"/>
              </a:rPr>
              <a:t>都道府県の役割</a:t>
            </a:r>
            <a:r>
              <a:rPr lang="en-US" altLang="ja-JP" sz="1400" kern="100" dirty="0">
                <a:solidFill>
                  <a:prstClr val="black"/>
                </a:solidFill>
                <a:latin typeface="ＭＳ Ｐゴシック" panose="020B0600070205080204" pitchFamily="50" charset="-128"/>
                <a:cs typeface="Times New Roman"/>
              </a:rPr>
              <a:t>】</a:t>
            </a: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都道府県は、拠点等の整備、運営に関する研修会</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等を開催し、管内市町村における好事例（優良事例）</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の紹介、また、現状や課題等を把握し、共有するなど</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後方的かつ継続的な支援を図る</a:t>
            </a:r>
            <a:r>
              <a:rPr lang="ja-JP" altLang="en-US"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p:txBody>
      </p:sp>
      <p:sp>
        <p:nvSpPr>
          <p:cNvPr id="17" name="正方形/長方形 16"/>
          <p:cNvSpPr/>
          <p:nvPr/>
        </p:nvSpPr>
        <p:spPr>
          <a:xfrm>
            <a:off x="5109019" y="1750237"/>
            <a:ext cx="3968864" cy="337269"/>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latin typeface="ＭＳ ゴシック" panose="020B0609070205080204" pitchFamily="49" charset="-128"/>
                <a:ea typeface="ＭＳ ゴシック" panose="020B0609070205080204" pitchFamily="49" charset="-128"/>
              </a:rPr>
              <a:t>市町村・都道府県の責務と役割</a:t>
            </a:r>
          </a:p>
        </p:txBody>
      </p:sp>
      <p:sp>
        <p:nvSpPr>
          <p:cNvPr id="18"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103</a:t>
            </a:fld>
            <a:endParaRPr lang="en-US" altLang="ja-JP" dirty="0">
              <a:solidFill>
                <a:srgbClr val="000000"/>
              </a:solidFill>
            </a:endParaRPr>
          </a:p>
        </p:txBody>
      </p:sp>
    </p:spTree>
    <p:extLst>
      <p:ext uri="{BB962C8B-B14F-4D97-AF65-F5344CB8AC3E}">
        <p14:creationId xmlns:p14="http://schemas.microsoft.com/office/powerpoint/2010/main" val="265724776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16492" y="1852088"/>
            <a:ext cx="9653919" cy="229699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dirty="0">
                <a:solidFill>
                  <a:prstClr val="black"/>
                </a:solidFill>
                <a:latin typeface="ＭＳ Ｐゴシック" panose="020B0600070205080204" pitchFamily="50" charset="-128"/>
              </a:rPr>
              <a:t>○　拠点等は、</a:t>
            </a:r>
            <a:r>
              <a:rPr lang="ja-JP" altLang="ja-JP" sz="1400" kern="0" dirty="0">
                <a:solidFill>
                  <a:prstClr val="black"/>
                </a:solidFill>
                <a:latin typeface="ＭＳ Ｐゴシック" panose="020B0600070205080204" pitchFamily="50" charset="-128"/>
                <a:cs typeface="ＭＳ 明朝"/>
              </a:rPr>
              <a:t>障害者等の重度化・高齢化や「親亡き後」に備える</a:t>
            </a:r>
            <a:r>
              <a:rPr lang="ja-JP" altLang="en-US" sz="1400" kern="0" dirty="0">
                <a:solidFill>
                  <a:prstClr val="black"/>
                </a:solidFill>
                <a:latin typeface="ＭＳ Ｐゴシック" panose="020B0600070205080204" pitchFamily="50" charset="-128"/>
                <a:cs typeface="ＭＳ 明朝"/>
              </a:rPr>
              <a:t>とともに、地域移行を進めるため、重度障害にも対</a:t>
            </a:r>
            <a:endParaRPr lang="en-US" altLang="ja-JP" sz="1400" kern="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 明朝"/>
              </a:rPr>
              <a:t>　応できる専門性を有し、地域生活において、障害者等やその家族の緊急事態に対応を図るもので、具体的に２つの</a:t>
            </a:r>
            <a:endParaRPr lang="en-US" altLang="ja-JP" sz="1400" kern="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 明朝"/>
              </a:rPr>
              <a:t>　目的を持つ。</a:t>
            </a:r>
            <a:endParaRPr lang="ja-JP" altLang="en-US" sz="1400" dirty="0">
              <a:solidFill>
                <a:prstClr val="black"/>
              </a:solidFill>
              <a:latin typeface="ＭＳ Ｐゴシック" panose="020B0600070205080204" pitchFamily="50" charset="-128"/>
            </a:endParaRPr>
          </a:p>
        </p:txBody>
      </p:sp>
      <p:sp>
        <p:nvSpPr>
          <p:cNvPr id="3" name="角丸四角形 2"/>
          <p:cNvSpPr/>
          <p:nvPr/>
        </p:nvSpPr>
        <p:spPr>
          <a:xfrm>
            <a:off x="116508" y="940956"/>
            <a:ext cx="9673075" cy="615881"/>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400" dirty="0">
                <a:solidFill>
                  <a:prstClr val="black"/>
                </a:solidFill>
                <a:latin typeface="ＭＳ ゴシック" panose="020B0609070205080204" pitchFamily="49" charset="-128"/>
                <a:ea typeface="ＭＳ ゴシック" panose="020B0609070205080204" pitchFamily="49" charset="-128"/>
              </a:rPr>
              <a:t>○　地域生活支援拠点等の整備促進を図るため、目的、必要な機能等、市町村・都道府県の責務と役割を</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fontAlgn="auto">
              <a:spcBef>
                <a:spcPts val="0"/>
              </a:spcBef>
              <a:spcAft>
                <a:spcPts val="0"/>
              </a:spcAft>
            </a:pPr>
            <a:r>
              <a:rPr lang="ja-JP" altLang="en-US" sz="1400" dirty="0">
                <a:solidFill>
                  <a:prstClr val="black"/>
                </a:solidFill>
                <a:latin typeface="ＭＳ ゴシック" panose="020B0609070205080204" pitchFamily="49" charset="-128"/>
                <a:ea typeface="ＭＳ ゴシック" panose="020B0609070205080204" pitchFamily="49" charset="-128"/>
              </a:rPr>
              <a:t>　周知・徹底する。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23" name="正方形/長方形 22"/>
          <p:cNvSpPr/>
          <p:nvPr/>
        </p:nvSpPr>
        <p:spPr>
          <a:xfrm>
            <a:off x="272504" y="2852936"/>
            <a:ext cx="9356117" cy="115212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r>
              <a:rPr lang="ja-JP" altLang="en-US" sz="1400" b="1" u="sng" dirty="0">
                <a:solidFill>
                  <a:srgbClr val="1F497D"/>
                </a:solidFill>
                <a:latin typeface="ＭＳ Ｐゴシック" panose="020B0600070205080204" pitchFamily="50" charset="-128"/>
              </a:rPr>
              <a:t>（１）</a:t>
            </a:r>
            <a:r>
              <a:rPr lang="ja-JP" altLang="ja-JP" sz="1400" b="1" u="sng" kern="0" dirty="0">
                <a:solidFill>
                  <a:srgbClr val="1F497D"/>
                </a:solidFill>
                <a:latin typeface="ＭＳ Ｐゴシック" panose="020B0600070205080204" pitchFamily="50" charset="-128"/>
                <a:cs typeface="ＭＳ 明朝"/>
              </a:rPr>
              <a:t>緊急時の迅速・確実な相談支援の実施</a:t>
            </a:r>
            <a:r>
              <a:rPr lang="ja-JP" altLang="en-US" sz="1400" b="1" u="sng" kern="0" dirty="0">
                <a:solidFill>
                  <a:srgbClr val="1F497D"/>
                </a:solidFill>
                <a:latin typeface="ＭＳ Ｐゴシック" panose="020B0600070205080204" pitchFamily="50" charset="-128"/>
                <a:cs typeface="ＭＳ 明朝"/>
              </a:rPr>
              <a:t>・</a:t>
            </a:r>
            <a:r>
              <a:rPr lang="ja-JP" altLang="ja-JP" sz="1400" b="1" u="sng" kern="0" dirty="0">
                <a:solidFill>
                  <a:srgbClr val="1F497D"/>
                </a:solidFill>
                <a:latin typeface="ＭＳ Ｐゴシック" panose="020B0600070205080204" pitchFamily="50" charset="-128"/>
                <a:cs typeface="ＭＳ 明朝"/>
              </a:rPr>
              <a:t>短期入所等の活用</a:t>
            </a:r>
            <a:endParaRPr lang="en-US" altLang="ja-JP" sz="1400" b="1" u="sng" kern="0" dirty="0">
              <a:solidFill>
                <a:srgbClr val="1F497D"/>
              </a:solidFill>
              <a:latin typeface="ＭＳ Ｐゴシック" panose="020B0600070205080204" pitchFamily="50" charset="-128"/>
              <a:cs typeface="ＭＳ 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 明朝"/>
              </a:rPr>
              <a:t>　⇒　</a:t>
            </a:r>
            <a:r>
              <a:rPr lang="ja-JP" altLang="ja-JP" sz="1400" kern="0" dirty="0">
                <a:solidFill>
                  <a:prstClr val="black"/>
                </a:solidFill>
                <a:latin typeface="ＭＳ Ｐゴシック" panose="020B0600070205080204" pitchFamily="50" charset="-128"/>
                <a:cs typeface="ＭＳ 明朝"/>
              </a:rPr>
              <a:t>地域における生活の安心感を担保する機能を備える</a:t>
            </a:r>
            <a:r>
              <a:rPr lang="ja-JP" altLang="en-US" sz="1400" kern="0" dirty="0">
                <a:solidFill>
                  <a:prstClr val="black"/>
                </a:solidFill>
                <a:latin typeface="ＭＳ Ｐゴシック" panose="020B0600070205080204" pitchFamily="50" charset="-128"/>
                <a:cs typeface="ＭＳ 明朝"/>
              </a:rPr>
              <a:t>。</a:t>
            </a:r>
            <a:endParaRPr lang="en-US" altLang="ja-JP" sz="1400" kern="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cs typeface="ＭＳ 明朝"/>
              </a:rPr>
              <a:t>（２）</a:t>
            </a:r>
            <a:r>
              <a:rPr lang="ja-JP" altLang="ja-JP" sz="1400" b="1" u="sng" kern="0" dirty="0">
                <a:solidFill>
                  <a:srgbClr val="1F497D"/>
                </a:solidFill>
                <a:latin typeface="ＭＳ Ｐゴシック" panose="020B0600070205080204" pitchFamily="50" charset="-128"/>
                <a:cs typeface="ＭＳ 明朝"/>
              </a:rPr>
              <a:t>体験の機会の提供を通じて、</a:t>
            </a:r>
            <a:r>
              <a:rPr lang="ja-JP" altLang="en-US" sz="1400" b="1" u="sng" kern="0" dirty="0">
                <a:solidFill>
                  <a:srgbClr val="1F497D"/>
                </a:solidFill>
                <a:latin typeface="ＭＳ Ｐゴシック" panose="020B0600070205080204" pitchFamily="50" charset="-128"/>
                <a:cs typeface="ＭＳ 明朝"/>
              </a:rPr>
              <a:t>施設や親元</a:t>
            </a:r>
            <a:r>
              <a:rPr lang="ja-JP" altLang="ja-JP" sz="1400" b="1" u="sng" kern="0" dirty="0">
                <a:solidFill>
                  <a:srgbClr val="1F497D"/>
                </a:solidFill>
                <a:latin typeface="ＭＳ Ｐゴシック" panose="020B0600070205080204" pitchFamily="50" charset="-128"/>
                <a:cs typeface="ＭＳ 明朝"/>
              </a:rPr>
              <a:t>から</a:t>
            </a:r>
            <a:r>
              <a:rPr lang="ja-JP" altLang="en-US" sz="1400" b="1" u="sng" kern="0" dirty="0">
                <a:solidFill>
                  <a:srgbClr val="1F497D"/>
                </a:solidFill>
                <a:latin typeface="ＭＳ Ｐゴシック" panose="020B0600070205080204" pitchFamily="50" charset="-128"/>
                <a:cs typeface="ＭＳ 明朝"/>
              </a:rPr>
              <a:t>ＧＨ</a:t>
            </a:r>
            <a:r>
              <a:rPr lang="ja-JP" altLang="ja-JP" sz="1400" b="1" u="sng" kern="0" dirty="0">
                <a:solidFill>
                  <a:srgbClr val="1F497D"/>
                </a:solidFill>
                <a:latin typeface="ＭＳ Ｐゴシック" panose="020B0600070205080204" pitchFamily="50" charset="-128"/>
                <a:cs typeface="ＭＳ 明朝"/>
              </a:rPr>
              <a:t>、一人暮らし等への生活の場の移行をしやすくする支援を</a:t>
            </a:r>
            <a:endParaRPr lang="en-US" altLang="ja-JP" sz="1400" b="1" u="sng" kern="0" dirty="0">
              <a:solidFill>
                <a:srgbClr val="1F497D"/>
              </a:solidFill>
              <a:latin typeface="ＭＳ Ｐゴシック" panose="020B0600070205080204" pitchFamily="50" charset="-128"/>
              <a:cs typeface="ＭＳ 明朝"/>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cs typeface="ＭＳ 明朝"/>
              </a:rPr>
              <a:t>　</a:t>
            </a:r>
            <a:r>
              <a:rPr lang="ja-JP" altLang="ja-JP" sz="1400" b="1" u="sng" kern="0" dirty="0">
                <a:solidFill>
                  <a:srgbClr val="1F497D"/>
                </a:solidFill>
                <a:latin typeface="ＭＳ Ｐゴシック" panose="020B0600070205080204" pitchFamily="50" charset="-128"/>
                <a:cs typeface="ＭＳ 明朝"/>
              </a:rPr>
              <a:t>提供する</a:t>
            </a:r>
            <a:r>
              <a:rPr lang="ja-JP" altLang="ja-JP" sz="1400" b="1" u="sng" kern="100" dirty="0">
                <a:solidFill>
                  <a:srgbClr val="1F497D"/>
                </a:solidFill>
                <a:latin typeface="ＭＳ Ｐゴシック" panose="020B0600070205080204" pitchFamily="50" charset="-128"/>
                <a:cs typeface="Times New Roman"/>
              </a:rPr>
              <a:t>体制を整備</a:t>
            </a:r>
            <a:endParaRPr lang="en-US" altLang="ja-JP" sz="1400" b="1" u="sng" kern="100" dirty="0">
              <a:solidFill>
                <a:srgbClr val="1F497D"/>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srgbClr val="000000"/>
                </a:solidFill>
                <a:latin typeface="ＭＳ Ｐゴシック" panose="020B0600070205080204" pitchFamily="50" charset="-128"/>
                <a:cs typeface="Times New Roman"/>
              </a:rPr>
              <a:t>　⇒　</a:t>
            </a:r>
            <a:r>
              <a:rPr lang="ja-JP" altLang="ja-JP" sz="1400" kern="100" dirty="0">
                <a:solidFill>
                  <a:srgbClr val="000000"/>
                </a:solidFill>
                <a:latin typeface="ＭＳ Ｐゴシック" panose="020B0600070205080204" pitchFamily="50" charset="-128"/>
                <a:cs typeface="Times New Roman"/>
              </a:rPr>
              <a:t>障害者等の地域での生活を支援</a:t>
            </a:r>
            <a:r>
              <a:rPr lang="ja-JP" altLang="en-US" sz="1400" kern="100" dirty="0">
                <a:solidFill>
                  <a:srgbClr val="000000"/>
                </a:solidFill>
                <a:latin typeface="ＭＳ Ｐゴシック" panose="020B0600070205080204" pitchFamily="50" charset="-128"/>
                <a:cs typeface="Times New Roman"/>
              </a:rPr>
              <a:t>する。</a:t>
            </a:r>
            <a:endParaRPr lang="en-US" altLang="ja-JP" sz="1400" u="sng" kern="100" dirty="0">
              <a:solidFill>
                <a:srgbClr val="000000"/>
              </a:solidFill>
              <a:latin typeface="ＭＳ Ｐゴシック" panose="020B0600070205080204" pitchFamily="50" charset="-128"/>
              <a:cs typeface="Times New Roman"/>
            </a:endParaRPr>
          </a:p>
        </p:txBody>
      </p:sp>
      <p:sp>
        <p:nvSpPr>
          <p:cNvPr id="25" name="正方形/長方形 24"/>
          <p:cNvSpPr/>
          <p:nvPr/>
        </p:nvSpPr>
        <p:spPr>
          <a:xfrm>
            <a:off x="126040" y="693673"/>
            <a:ext cx="1404156" cy="309105"/>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趣旨</a:t>
            </a:r>
          </a:p>
        </p:txBody>
      </p:sp>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7371298" y="528773"/>
            <a:ext cx="2399113" cy="412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prstClr val="black"/>
                </a:solidFill>
              </a:rPr>
              <a:t>平成２９年７月７日</a:t>
            </a:r>
          </a:p>
        </p:txBody>
      </p:sp>
      <p:sp>
        <p:nvSpPr>
          <p:cNvPr id="9" name="正方形/長方形 8"/>
          <p:cNvSpPr/>
          <p:nvPr/>
        </p:nvSpPr>
        <p:spPr>
          <a:xfrm>
            <a:off x="126040" y="1693154"/>
            <a:ext cx="1404156" cy="317893"/>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１　目的</a:t>
            </a:r>
          </a:p>
        </p:txBody>
      </p:sp>
      <p:sp>
        <p:nvSpPr>
          <p:cNvPr id="11" name="正方形/長方形 10"/>
          <p:cNvSpPr/>
          <p:nvPr/>
        </p:nvSpPr>
        <p:spPr>
          <a:xfrm>
            <a:off x="126086" y="4452216"/>
            <a:ext cx="9653919" cy="233106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600" dirty="0">
              <a:solidFill>
                <a:prstClr val="black"/>
              </a:solidFill>
              <a:latin typeface="ＭＳ Ｐゴシック" panose="020B0600070205080204" pitchFamily="50" charset="-128"/>
            </a:endParaRPr>
          </a:p>
          <a:p>
            <a:pPr fontAlgn="auto">
              <a:spcBef>
                <a:spcPts val="0"/>
              </a:spcBef>
              <a:spcAft>
                <a:spcPts val="0"/>
              </a:spcAft>
            </a:pPr>
            <a:r>
              <a:rPr lang="ja-JP" altLang="en-US" sz="1400" dirty="0">
                <a:solidFill>
                  <a:prstClr val="black"/>
                </a:solidFill>
                <a:latin typeface="ＭＳ Ｐゴシック" panose="020B0600070205080204" pitchFamily="50" charset="-128"/>
              </a:rPr>
              <a:t>○　拠点等の機能強化を図るため、５つの機能を集約し、ＧＨや障害者支援等に付加した「多機能拠点整備型」、また、</a:t>
            </a: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dirty="0">
                <a:solidFill>
                  <a:prstClr val="black"/>
                </a:solidFill>
                <a:latin typeface="ＭＳ Ｐゴシック" panose="020B0600070205080204" pitchFamily="50" charset="-128"/>
              </a:rPr>
              <a:t>　地域における複数の機関が分担して機能を担う体制の「面的</a:t>
            </a:r>
            <a:r>
              <a:rPr lang="ja-JP" altLang="en-US" sz="1400" kern="0" dirty="0">
                <a:solidFill>
                  <a:prstClr val="black"/>
                </a:solidFill>
                <a:latin typeface="ＭＳ Ｐゴシック" panose="020B0600070205080204" pitchFamily="50" charset="-128"/>
              </a:rPr>
              <a:t>整備型」等、地域の実情に応じた整備を行う。（例：「多</a:t>
            </a: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rPr>
              <a:t>　機能拠点整備型」＋「面的整備型」）</a:t>
            </a: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rPr>
              <a:t>（１）必要な機能</a:t>
            </a: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rPr>
              <a:t>　⇒　</a:t>
            </a:r>
            <a:r>
              <a:rPr lang="ja-JP" altLang="en-US" sz="1400" b="1" u="sng" kern="0" dirty="0">
                <a:solidFill>
                  <a:srgbClr val="1F497D"/>
                </a:solidFill>
                <a:latin typeface="ＭＳ Ｐゴシック" panose="020B0600070205080204" pitchFamily="50" charset="-128"/>
              </a:rPr>
              <a:t>①相談　②緊急時の受け入れ・対応　③体験の機会・場　④専門的人材の確保・養成　⑤地域の体制づくり</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endParaRPr lang="en-US" altLang="ja-JP" sz="1400" u="sng" kern="0" dirty="0">
              <a:solidFill>
                <a:prstClr val="black"/>
              </a:solidFill>
              <a:latin typeface="ＭＳ Ｐゴシック" panose="020B0600070205080204" pitchFamily="50" charset="-128"/>
            </a:endParaRPr>
          </a:p>
          <a:p>
            <a:pPr fontAlgn="auto">
              <a:spcBef>
                <a:spcPts val="0"/>
              </a:spcBef>
              <a:spcAft>
                <a:spcPts val="0"/>
              </a:spcAft>
            </a:pPr>
            <a:r>
              <a:rPr lang="en-US" altLang="ja-JP" sz="1400" kern="0" dirty="0">
                <a:solidFill>
                  <a:prstClr val="black"/>
                </a:solidFill>
                <a:latin typeface="ＭＳ Ｐゴシック" panose="020B0600070205080204" pitchFamily="50" charset="-128"/>
              </a:rPr>
              <a:t>※</a:t>
            </a:r>
            <a:r>
              <a:rPr lang="ja-JP" altLang="en-US" sz="1400" kern="0" dirty="0">
                <a:solidFill>
                  <a:prstClr val="black"/>
                </a:solidFill>
                <a:latin typeface="ＭＳ Ｐゴシック" panose="020B0600070205080204" pitchFamily="50" charset="-128"/>
              </a:rPr>
              <a:t>　原則、５つの機能全てを備えることとするが、地域の実情を踏まえ、必要な機能やその機能の内容の充足の程度</a:t>
            </a: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rPr>
              <a:t>　については、市町村が判断する。</a:t>
            </a:r>
            <a:endParaRPr lang="en-US" altLang="ja-JP" sz="1400" kern="0" dirty="0">
              <a:solidFill>
                <a:prstClr val="black"/>
              </a:solidFill>
              <a:latin typeface="ＭＳ Ｐゴシック" panose="020B0600070205080204" pitchFamily="50" charset="-128"/>
            </a:endParaRPr>
          </a:p>
        </p:txBody>
      </p:sp>
      <p:sp>
        <p:nvSpPr>
          <p:cNvPr id="13" name="正方形/長方形 12"/>
          <p:cNvSpPr/>
          <p:nvPr/>
        </p:nvSpPr>
        <p:spPr>
          <a:xfrm>
            <a:off x="126047" y="4293275"/>
            <a:ext cx="2252674" cy="317893"/>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２　必要な機能等</a:t>
            </a:r>
          </a:p>
        </p:txBody>
      </p:sp>
      <p:sp>
        <p:nvSpPr>
          <p:cNvPr id="12"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104</a:t>
            </a:fld>
            <a:endParaRPr lang="en-US" altLang="ja-JP" dirty="0">
              <a:solidFill>
                <a:srgbClr val="000000"/>
              </a:solidFill>
            </a:endParaRPr>
          </a:p>
        </p:txBody>
      </p:sp>
    </p:spTree>
    <p:extLst>
      <p:ext uri="{BB962C8B-B14F-4D97-AF65-F5344CB8AC3E}">
        <p14:creationId xmlns:p14="http://schemas.microsoft.com/office/powerpoint/2010/main" val="359258173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126086" y="781968"/>
            <a:ext cx="9653919" cy="59594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rPr>
              <a:t>（１）必要な機能（具体的な内容）</a:t>
            </a: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rPr>
              <a:t>①　相談</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基幹相談支援センター、委託相談支援事業、特定相談支援事業とともに地域定着支援を活用してコーディネー</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ターを配置し、緊急時の支援が見込めない世帯を事前に把握・登録した上で、常時の連絡体制を確保し、障害の特</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性に起因して生じた緊急の事態等に必要なサービスのコーディネートや相談その他必要な支援を行う機能</a:t>
            </a:r>
            <a:endParaRPr lang="ja-JP"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rPr>
              <a:t>②　緊急時の受け入れ・対応</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短期入所を活用した常時の緊急受入体制等を確保した上で、介護者の急病や障害者の状態変化等の緊急時の</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受け入れや医療機関への連絡等の必要な対応を行う機能</a:t>
            </a:r>
            <a:endParaRPr lang="ja-JP"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rPr>
              <a:t>③　体験の機会・場</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地域移行支援や親元からの自立等に当たって、共同生活援助等の障害福祉サービスの利用や一人暮らしの体験</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の機会・場を提供する機能</a:t>
            </a:r>
            <a:endParaRPr lang="ja-JP"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rPr>
              <a:t>④　専門的人材の確保・養成</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医療的ケアが必要な者や行動障害を有する者、高齢化に伴い重度化した障害者に対して、専門的な対応を行う</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ことができる体制の確保や、専門的な対応ができる人材の養成を行う機能</a:t>
            </a:r>
            <a:endParaRPr lang="ja-JP"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rPr>
              <a:t>⑤　地域の体制づくり</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基幹相談支援センター、委託相談支援事業、特定相談支援、一般相談支援等を活用してコーディネーターを配置</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し、地域の様々なニーズに対応できるサービス提供体制の確保や、地域の社会資源の連携体制の構築等を行う機</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能</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　医療的ケアが必要な障害者等への対応が十分に図られるよう、多職種連携の強化、緊急時の対応等について、</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医療機関との連携も含め、各機能を有機的に組み合わせる。</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　５つの機能以外に、地域の実情に応じた機能を創意工夫し、付加することも可能。</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（例：</a:t>
            </a:r>
            <a:r>
              <a:rPr lang="ja-JP" altLang="ja-JP" sz="1400" kern="0" dirty="0">
                <a:solidFill>
                  <a:prstClr val="black"/>
                </a:solidFill>
                <a:latin typeface="ＭＳ Ｐゴシック" panose="020B0600070205080204" pitchFamily="50" charset="-128"/>
                <a:cs typeface="ＭＳ明朝"/>
              </a:rPr>
              <a:t>「障害の有無に関わらない相互交流を図る機能」</a:t>
            </a:r>
            <a:r>
              <a:rPr lang="ja-JP" altLang="en-US" sz="1400" kern="0" dirty="0">
                <a:solidFill>
                  <a:prstClr val="black"/>
                </a:solidFill>
                <a:latin typeface="ＭＳ Ｐゴシック" panose="020B0600070205080204" pitchFamily="50" charset="-128"/>
                <a:cs typeface="ＭＳ明朝"/>
              </a:rPr>
              <a:t>、</a:t>
            </a:r>
            <a:r>
              <a:rPr lang="ja-JP" altLang="ja-JP" sz="1400" kern="0" dirty="0">
                <a:solidFill>
                  <a:prstClr val="black"/>
                </a:solidFill>
                <a:latin typeface="ＭＳ Ｐゴシック" panose="020B0600070205080204" pitchFamily="50" charset="-128"/>
                <a:cs typeface="ＭＳ明朝"/>
              </a:rPr>
              <a:t>「障害者等の生活の維持を図る機能」</a:t>
            </a:r>
            <a:r>
              <a:rPr lang="ja-JP" altLang="en-US" sz="1400" kern="0" dirty="0">
                <a:solidFill>
                  <a:prstClr val="black"/>
                </a:solidFill>
                <a:latin typeface="ＭＳ Ｐゴシック" panose="020B0600070205080204" pitchFamily="50" charset="-128"/>
                <a:cs typeface="ＭＳ明朝"/>
              </a:rPr>
              <a:t>　等）</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endParaRPr lang="en-US" altLang="ja-JP" sz="7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（２）運営上の留意点</a:t>
            </a:r>
            <a:endParaRPr lang="en-US" altLang="ja-JP" sz="14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①　拠点等において支援を担う者（支援者）の協力体制の確保・連携</a:t>
            </a:r>
            <a:endParaRPr lang="en-US" altLang="ja-JP" sz="14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　　 </a:t>
            </a:r>
            <a:r>
              <a:rPr lang="ja-JP" altLang="ja-JP" sz="1400" kern="100" dirty="0">
                <a:solidFill>
                  <a:srgbClr val="000000"/>
                </a:solidFill>
                <a:latin typeface="ＭＳ Ｐゴシック" panose="020B0600070205080204" pitchFamily="50" charset="-128"/>
                <a:cs typeface="Times New Roman"/>
              </a:rPr>
              <a:t>支援者が拠点等における必要な機能を適切に実施するために、支援者全員が、地域の課題に対する共通認識を</a:t>
            </a:r>
            <a:endParaRPr lang="en-US" altLang="ja-JP" sz="1400" kern="100" dirty="0">
              <a:solidFill>
                <a:srgbClr val="000000"/>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srgbClr val="000000"/>
                </a:solidFill>
                <a:latin typeface="ＭＳ Ｐゴシック" panose="020B0600070205080204" pitchFamily="50" charset="-128"/>
                <a:cs typeface="Times New Roman"/>
              </a:rPr>
              <a:t>　</a:t>
            </a:r>
            <a:r>
              <a:rPr lang="ja-JP" altLang="ja-JP" sz="1400" kern="100" dirty="0">
                <a:solidFill>
                  <a:srgbClr val="000000"/>
                </a:solidFill>
                <a:latin typeface="ＭＳ Ｐゴシック" panose="020B0600070205080204" pitchFamily="50" charset="-128"/>
                <a:cs typeface="Times New Roman"/>
              </a:rPr>
              <a:t>持ち、目的を共有化し、協力及び連携して業務を実施しなければならない。</a:t>
            </a:r>
            <a:endParaRPr lang="en-US" altLang="ja-JP" sz="1400" kern="100" dirty="0">
              <a:solidFill>
                <a:prstClr val="black"/>
              </a:solidFill>
              <a:latin typeface="ＭＳ Ｐゴシック" panose="020B0600070205080204" pitchFamily="50" charset="-128"/>
              <a:cs typeface="Times New Roman"/>
            </a:endParaRPr>
          </a:p>
        </p:txBody>
      </p:sp>
      <p:sp>
        <p:nvSpPr>
          <p:cNvPr id="13" name="正方形/長方形 12"/>
          <p:cNvSpPr/>
          <p:nvPr/>
        </p:nvSpPr>
        <p:spPr>
          <a:xfrm>
            <a:off x="126047" y="623179"/>
            <a:ext cx="2252674" cy="317893"/>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２　必要な機能等</a:t>
            </a:r>
          </a:p>
        </p:txBody>
      </p:sp>
      <p:sp>
        <p:nvSpPr>
          <p:cNvPr id="5"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105</a:t>
            </a:fld>
            <a:endParaRPr lang="en-US" altLang="ja-JP" dirty="0">
              <a:solidFill>
                <a:srgbClr val="000000"/>
              </a:solidFill>
            </a:endParaRPr>
          </a:p>
        </p:txBody>
      </p:sp>
    </p:spTree>
    <p:extLst>
      <p:ext uri="{BB962C8B-B14F-4D97-AF65-F5344CB8AC3E}">
        <p14:creationId xmlns:p14="http://schemas.microsoft.com/office/powerpoint/2010/main" val="378055065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126086" y="781968"/>
            <a:ext cx="9653919" cy="59594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（２）運営上の留意点</a:t>
            </a:r>
            <a:endParaRPr lang="en-US" altLang="ja-JP" sz="14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0" kern="0" dirty="0">
                <a:solidFill>
                  <a:prstClr val="black"/>
                </a:solidFill>
                <a:latin typeface="ＭＳ Ｐゴシック" panose="020B0600070205080204" pitchFamily="50" charset="-128"/>
                <a:cs typeface="Times New Roman"/>
              </a:rPr>
              <a:t>②　拠点等における課題等の活用について</a:t>
            </a:r>
            <a:endParaRPr lang="en-US" altLang="ja-JP" sz="11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0" kern="0" dirty="0">
                <a:solidFill>
                  <a:prstClr val="black"/>
                </a:solidFill>
                <a:latin typeface="ＭＳ Ｐゴシック" panose="020B0600070205080204" pitchFamily="50" charset="-128"/>
                <a:cs typeface="Times New Roman"/>
              </a:rPr>
              <a:t>　　 拠点等においては、個別事例の積み重ねから、地域に共通する課題を捉え、地域づくりのために活用することが重要である。そのため、例えば、</a:t>
            </a:r>
            <a:endParaRPr lang="en-US" altLang="ja-JP" sz="11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0" kern="0" dirty="0">
                <a:solidFill>
                  <a:prstClr val="black"/>
                </a:solidFill>
                <a:latin typeface="ＭＳ Ｐゴシック" panose="020B0600070205080204" pitchFamily="50" charset="-128"/>
                <a:cs typeface="Times New Roman"/>
              </a:rPr>
              <a:t>　支援者レベルの検討会を開催し、蓄積された事例を集約し、市町村が設置する協議会の部会等の場に報告することが必要である。</a:t>
            </a:r>
            <a:endParaRPr lang="en-US" altLang="ja-JP" sz="11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0" kern="0" dirty="0">
                <a:solidFill>
                  <a:prstClr val="black"/>
                </a:solidFill>
                <a:latin typeface="ＭＳ Ｐゴシック" panose="020B0600070205080204" pitchFamily="50" charset="-128"/>
                <a:cs typeface="Times New Roman"/>
              </a:rPr>
              <a:t>③　拠点等に必要な機能の実施状況の把握</a:t>
            </a:r>
            <a:endParaRPr lang="en-US" altLang="ja-JP" sz="11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0" kern="0" dirty="0">
                <a:solidFill>
                  <a:prstClr val="black"/>
                </a:solidFill>
                <a:latin typeface="ＭＳ Ｐゴシック" panose="020B0600070205080204" pitchFamily="50" charset="-128"/>
                <a:cs typeface="Times New Roman"/>
              </a:rPr>
              <a:t>　　 </a:t>
            </a:r>
            <a:r>
              <a:rPr lang="ja-JP" altLang="ja-JP" sz="1100" kern="100" dirty="0">
                <a:solidFill>
                  <a:srgbClr val="000000"/>
                </a:solidFill>
                <a:latin typeface="ＭＳ Ｐゴシック" panose="020B0600070205080204" pitchFamily="50" charset="-128"/>
                <a:cs typeface="Times New Roman"/>
              </a:rPr>
              <a:t>市町村は、拠点等に必要な機能が適切に実施されているかどうか、定期的に又は必要な時に、例えば、市町村が設置する協議会の</a:t>
            </a:r>
            <a:endParaRPr lang="en-US" altLang="ja-JP" sz="1100" kern="100" dirty="0">
              <a:solidFill>
                <a:srgbClr val="000000"/>
              </a:solidFill>
              <a:latin typeface="ＭＳ Ｐゴシック" panose="020B0600070205080204" pitchFamily="50" charset="-128"/>
              <a:cs typeface="Times New Roman"/>
            </a:endParaRPr>
          </a:p>
          <a:p>
            <a:pPr fontAlgn="auto">
              <a:spcBef>
                <a:spcPts val="0"/>
              </a:spcBef>
              <a:spcAft>
                <a:spcPts val="0"/>
              </a:spcAft>
            </a:pPr>
            <a:r>
              <a:rPr lang="ja-JP" altLang="en-US" sz="1100" kern="100" dirty="0">
                <a:solidFill>
                  <a:srgbClr val="000000"/>
                </a:solidFill>
                <a:latin typeface="ＭＳ Ｐゴシック" panose="020B0600070205080204" pitchFamily="50" charset="-128"/>
                <a:cs typeface="Times New Roman"/>
              </a:rPr>
              <a:t>　</a:t>
            </a:r>
            <a:r>
              <a:rPr lang="ja-JP" altLang="ja-JP" sz="1100" kern="100" dirty="0">
                <a:solidFill>
                  <a:srgbClr val="000000"/>
                </a:solidFill>
                <a:latin typeface="ＭＳ Ｐゴシック" panose="020B0600070205080204" pitchFamily="50" charset="-128"/>
                <a:cs typeface="Times New Roman"/>
              </a:rPr>
              <a:t>部会等の場を活用して、拠点等の運営に必要な機能の実施状況を把握しなければならない。</a:t>
            </a:r>
            <a:endParaRPr lang="en-US" altLang="ja-JP" sz="1100" kern="100" dirty="0">
              <a:solidFill>
                <a:srgbClr val="000000"/>
              </a:solidFill>
              <a:latin typeface="ＭＳ Ｐゴシック" panose="020B0600070205080204" pitchFamily="50" charset="-128"/>
              <a:cs typeface="Times New Roman"/>
            </a:endParaRPr>
          </a:p>
          <a:p>
            <a:pPr fontAlgn="auto">
              <a:spcBef>
                <a:spcPts val="0"/>
              </a:spcBef>
              <a:spcAft>
                <a:spcPts val="0"/>
              </a:spcAft>
            </a:pPr>
            <a:r>
              <a:rPr lang="ja-JP" altLang="en-US" sz="1100" kern="100" dirty="0">
                <a:solidFill>
                  <a:srgbClr val="000000"/>
                </a:solidFill>
                <a:latin typeface="ＭＳ Ｐゴシック" panose="020B0600070205080204" pitchFamily="50" charset="-128"/>
                <a:cs typeface="Times New Roman"/>
              </a:rPr>
              <a:t>　　 </a:t>
            </a:r>
            <a:r>
              <a:rPr lang="ja-JP" altLang="ja-JP" sz="1100" kern="100" dirty="0">
                <a:solidFill>
                  <a:srgbClr val="000000"/>
                </a:solidFill>
                <a:latin typeface="ＭＳ Ｐゴシック" panose="020B0600070205080204" pitchFamily="50" charset="-128"/>
                <a:cs typeface="Times New Roman"/>
              </a:rPr>
              <a:t>具体的には、例えば</a:t>
            </a:r>
            <a:r>
              <a:rPr lang="ja-JP" altLang="ja-JP" sz="1100" u="sng" kern="100" dirty="0">
                <a:solidFill>
                  <a:srgbClr val="1F497D"/>
                </a:solidFill>
                <a:latin typeface="ＭＳ Ｐゴシック" panose="020B0600070205080204" pitchFamily="50" charset="-128"/>
                <a:cs typeface="Times New Roman"/>
              </a:rPr>
              <a:t>以下の（ア）から（サ）に掲げる内容を踏まえながら、拠点等に係る短期・中期・長期の運営方針を定めていくこととし、その実施</a:t>
            </a:r>
            <a:endParaRPr lang="en-US" altLang="ja-JP" sz="1100" u="sng" kern="100" dirty="0">
              <a:solidFill>
                <a:srgbClr val="1F497D"/>
              </a:solidFill>
              <a:latin typeface="ＭＳ Ｐゴシック" panose="020B0600070205080204" pitchFamily="50" charset="-128"/>
              <a:cs typeface="Times New Roman"/>
            </a:endParaRPr>
          </a:p>
          <a:p>
            <a:pPr fontAlgn="auto">
              <a:spcBef>
                <a:spcPts val="0"/>
              </a:spcBef>
              <a:spcAft>
                <a:spcPts val="0"/>
              </a:spcAft>
            </a:pPr>
            <a:r>
              <a:rPr lang="ja-JP" altLang="en-US" sz="1100" kern="100" dirty="0">
                <a:solidFill>
                  <a:srgbClr val="1F497D"/>
                </a:solidFill>
                <a:latin typeface="ＭＳ Ｐゴシック" panose="020B0600070205080204" pitchFamily="50" charset="-128"/>
                <a:cs typeface="Times New Roman"/>
              </a:rPr>
              <a:t>　</a:t>
            </a:r>
            <a:r>
              <a:rPr lang="ja-JP" altLang="ja-JP" sz="1100" u="sng" kern="100" dirty="0">
                <a:solidFill>
                  <a:srgbClr val="1F497D"/>
                </a:solidFill>
                <a:latin typeface="ＭＳ Ｐゴシック" panose="020B0600070205080204" pitchFamily="50" charset="-128"/>
                <a:cs typeface="Times New Roman"/>
              </a:rPr>
              <a:t>状況を把握</a:t>
            </a:r>
            <a:r>
              <a:rPr lang="ja-JP" altLang="ja-JP" sz="1100" kern="100" dirty="0">
                <a:solidFill>
                  <a:srgbClr val="000000"/>
                </a:solidFill>
                <a:latin typeface="ＭＳ Ｐゴシック" panose="020B0600070205080204" pitchFamily="50" charset="-128"/>
                <a:cs typeface="Times New Roman"/>
              </a:rPr>
              <a:t>する。</a:t>
            </a:r>
            <a:r>
              <a:rPr lang="ja-JP" altLang="en-US" sz="1100" kern="100" dirty="0">
                <a:solidFill>
                  <a:srgbClr val="000000"/>
                </a:solidFill>
                <a:latin typeface="ＭＳ Ｐゴシック" panose="020B0600070205080204" pitchFamily="50" charset="-128"/>
                <a:cs typeface="Times New Roman"/>
              </a:rPr>
              <a:t>（以下に掲げる内容は例示である。）</a:t>
            </a:r>
            <a:endParaRPr lang="ja-JP" altLang="ja-JP" sz="1100" kern="100" dirty="0">
              <a:solidFill>
                <a:prstClr val="white"/>
              </a:solidFill>
              <a:latin typeface="ＭＳ Ｐゴシック" panose="020B0600070205080204" pitchFamily="50" charset="-128"/>
              <a:cs typeface="Times New Roman"/>
            </a:endParaRPr>
          </a:p>
          <a:p>
            <a:pPr algn="just" hangingPunct="0">
              <a:spcBef>
                <a:spcPts val="0"/>
              </a:spcBef>
              <a:spcAft>
                <a:spcPts val="0"/>
              </a:spcAft>
            </a:pPr>
            <a:endParaRPr lang="en-US" altLang="ja-JP" sz="1100" kern="100" dirty="0">
              <a:solidFill>
                <a:prstClr val="white"/>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a:t>
            </a:r>
            <a:r>
              <a:rPr lang="ja-JP" altLang="ja-JP" sz="1000" kern="100" dirty="0">
                <a:solidFill>
                  <a:prstClr val="black"/>
                </a:solidFill>
                <a:latin typeface="ＭＳ Ｐゴシック" panose="020B0600070205080204" pitchFamily="50" charset="-128"/>
                <a:cs typeface="Times New Roman"/>
              </a:rPr>
              <a:t>運営全般に関するもの）</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（ア）</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拠点等の組織・運営体制・担当する区域におけるニーズの把握を行っているか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拠点等の整備方針の基本理念の検討、関係者間の共有化が図られているか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（イ）</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地域ごとのニーズに応じて重点的に行うべき業務の方針</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重度、高齢化、独居世帯等の障害者等の生活状況の確認を行っているか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（ウ）</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障害</a:t>
            </a:r>
            <a:r>
              <a:rPr lang="ja-JP" altLang="ja-JP" sz="1000" kern="100">
                <a:solidFill>
                  <a:prstClr val="black"/>
                </a:solidFill>
                <a:latin typeface="ＭＳ Ｐゴシック" panose="020B0600070205080204" pitchFamily="50" charset="-128"/>
                <a:cs typeface="Times New Roman"/>
              </a:rPr>
              <a:t>福祉サービス</a:t>
            </a:r>
            <a:r>
              <a:rPr lang="ja-JP" altLang="en-US" sz="1000" kern="100">
                <a:solidFill>
                  <a:prstClr val="black"/>
                </a:solidFill>
                <a:latin typeface="ＭＳ Ｐゴシック" panose="020B0600070205080204" pitchFamily="50" charset="-128"/>
                <a:cs typeface="Times New Roman"/>
              </a:rPr>
              <a:t>等</a:t>
            </a:r>
            <a:r>
              <a:rPr lang="ja-JP" altLang="ja-JP" sz="1000" kern="100">
                <a:solidFill>
                  <a:prstClr val="black"/>
                </a:solidFill>
                <a:latin typeface="ＭＳ Ｐゴシック" panose="020B0600070205080204" pitchFamily="50" charset="-128"/>
                <a:cs typeface="Times New Roman"/>
              </a:rPr>
              <a:t>事業所・</a:t>
            </a:r>
            <a:r>
              <a:rPr lang="ja-JP" altLang="ja-JP" sz="1000" kern="100" dirty="0">
                <a:solidFill>
                  <a:prstClr val="black"/>
                </a:solidFill>
                <a:latin typeface="ＭＳ Ｐゴシック" panose="020B0600070205080204" pitchFamily="50" charset="-128"/>
                <a:cs typeface="Times New Roman"/>
              </a:rPr>
              <a:t>医療機関・民生委員・ボランティア等の関係者とのネットワーク（地域社会との連携及び専門職との連携）構築の方針</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障害者等や地域住民を含め地域の関係者を集めて、協議会で把握した地域の課題を共有するための勉強会やワークショップ等を開催しているか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（エ）</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個人情報の保護</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支援者間において、市町村が定める個人情報保護の規定を踏まえた対応が図られているか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（オ）</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利用者満足の向上</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相談や苦情に適切に対応できる体制となっているか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（カ）</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公正、公平性・中立性の確保</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　・　公正、公平性・中立性の観点から、適切に障害者等の受け入れを行っているか</a:t>
            </a:r>
            <a:r>
              <a:rPr lang="en-US" altLang="ja-JP" sz="1000" kern="100" dirty="0">
                <a:solidFill>
                  <a:prstClr val="black"/>
                </a:solidFill>
                <a:latin typeface="ＭＳ Ｐゴシック" panose="020B0600070205080204" pitchFamily="50" charset="-128"/>
                <a:cs typeface="Times New Roman"/>
              </a:rPr>
              <a:t> </a:t>
            </a: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（個別機能に関するもの）</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（キ）</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相談</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障害者等やその家族の相談には各制度とも十分に連携しながらワンストップで対応しているか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0" dirty="0">
                <a:solidFill>
                  <a:prstClr val="black"/>
                </a:solidFill>
                <a:latin typeface="ＭＳ Ｐゴシック" panose="020B0600070205080204" pitchFamily="50" charset="-128"/>
                <a:cs typeface="ＭＳ明朝"/>
              </a:rPr>
              <a:t>（ク）</a:t>
            </a:r>
            <a:r>
              <a:rPr lang="ja-JP" altLang="en-US" sz="1000" kern="0" dirty="0">
                <a:solidFill>
                  <a:prstClr val="black"/>
                </a:solidFill>
                <a:latin typeface="ＭＳ Ｐゴシック" panose="020B0600070205080204" pitchFamily="50" charset="-128"/>
                <a:cs typeface="ＭＳ明朝"/>
              </a:rPr>
              <a:t>　</a:t>
            </a:r>
            <a:r>
              <a:rPr lang="ja-JP" altLang="ja-JP" sz="1000" kern="0" dirty="0">
                <a:solidFill>
                  <a:prstClr val="black"/>
                </a:solidFill>
                <a:latin typeface="ＭＳ Ｐゴシック" panose="020B0600070205080204" pitchFamily="50" charset="-128"/>
                <a:cs typeface="ＭＳ明朝"/>
              </a:rPr>
              <a:t>緊急時の受け入れ・対応</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0" dirty="0">
                <a:solidFill>
                  <a:prstClr val="black"/>
                </a:solidFill>
                <a:latin typeface="ＭＳ Ｐゴシック" panose="020B0600070205080204" pitchFamily="50" charset="-128"/>
                <a:cs typeface="ＭＳ明朝"/>
              </a:rPr>
              <a:t>・　「緊急時」の定義付けを行い、緊急時の対応（定義外の対応を含む。）について、具体的な方法を定めているか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0" dirty="0">
                <a:solidFill>
                  <a:prstClr val="black"/>
                </a:solidFill>
                <a:latin typeface="ＭＳ Ｐゴシック" panose="020B0600070205080204" pitchFamily="50" charset="-128"/>
                <a:cs typeface="ＭＳ明朝"/>
              </a:rPr>
              <a:t>（ケ）</a:t>
            </a:r>
            <a:r>
              <a:rPr lang="ja-JP" altLang="en-US" sz="1000" kern="0" dirty="0">
                <a:solidFill>
                  <a:prstClr val="black"/>
                </a:solidFill>
                <a:latin typeface="ＭＳ Ｐゴシック" panose="020B0600070205080204" pitchFamily="50" charset="-128"/>
                <a:cs typeface="ＭＳ明朝"/>
              </a:rPr>
              <a:t>　</a:t>
            </a:r>
            <a:r>
              <a:rPr lang="ja-JP" altLang="ja-JP" sz="1000" kern="0" dirty="0">
                <a:solidFill>
                  <a:prstClr val="black"/>
                </a:solidFill>
                <a:latin typeface="ＭＳ Ｐゴシック" panose="020B0600070205080204" pitchFamily="50" charset="-128"/>
                <a:cs typeface="ＭＳ明朝"/>
              </a:rPr>
              <a:t>体験の機会・場</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0" dirty="0">
                <a:solidFill>
                  <a:prstClr val="black"/>
                </a:solidFill>
                <a:latin typeface="ＭＳ Ｐゴシック" panose="020B0600070205080204" pitchFamily="50" charset="-128"/>
                <a:cs typeface="ＭＳ明朝"/>
              </a:rPr>
              <a:t>・　空き家・公民館等を最大限活用しているか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0" dirty="0">
                <a:solidFill>
                  <a:prstClr val="black"/>
                </a:solidFill>
                <a:latin typeface="ＭＳ Ｐゴシック" panose="020B0600070205080204" pitchFamily="50" charset="-128"/>
                <a:cs typeface="ＭＳ明朝"/>
              </a:rPr>
              <a:t>（コ）</a:t>
            </a:r>
            <a:r>
              <a:rPr lang="ja-JP" altLang="en-US" sz="1000" kern="0" dirty="0">
                <a:solidFill>
                  <a:prstClr val="black"/>
                </a:solidFill>
                <a:latin typeface="ＭＳ Ｐゴシック" panose="020B0600070205080204" pitchFamily="50" charset="-128"/>
                <a:cs typeface="ＭＳ明朝"/>
              </a:rPr>
              <a:t>　</a:t>
            </a:r>
            <a:r>
              <a:rPr lang="ja-JP" altLang="ja-JP" sz="1000" kern="0" dirty="0">
                <a:solidFill>
                  <a:prstClr val="black"/>
                </a:solidFill>
                <a:latin typeface="ＭＳ Ｐゴシック" panose="020B0600070205080204" pitchFamily="50" charset="-128"/>
                <a:cs typeface="ＭＳ明朝"/>
              </a:rPr>
              <a:t>専門的人材の確保・養成</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0" dirty="0">
                <a:solidFill>
                  <a:prstClr val="black"/>
                </a:solidFill>
                <a:latin typeface="ＭＳ Ｐゴシック" panose="020B0600070205080204" pitchFamily="50" charset="-128"/>
                <a:cs typeface="ＭＳ明朝"/>
              </a:rPr>
              <a:t>・　障害者等の重度化・高齢化に対応できる人材を確保・養成するため、専門的な研修等の機会を確保しているか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0" dirty="0">
                <a:solidFill>
                  <a:prstClr val="black"/>
                </a:solidFill>
                <a:latin typeface="ＭＳ Ｐゴシック" panose="020B0600070205080204" pitchFamily="50" charset="-128"/>
                <a:cs typeface="ＭＳ明朝"/>
              </a:rPr>
              <a:t>（サ）</a:t>
            </a:r>
            <a:r>
              <a:rPr lang="ja-JP" altLang="en-US" sz="1000" kern="0" dirty="0">
                <a:solidFill>
                  <a:prstClr val="black"/>
                </a:solidFill>
                <a:latin typeface="ＭＳ Ｐゴシック" panose="020B0600070205080204" pitchFamily="50" charset="-128"/>
                <a:cs typeface="ＭＳ明朝"/>
              </a:rPr>
              <a:t>　</a:t>
            </a:r>
            <a:r>
              <a:rPr lang="ja-JP" altLang="ja-JP" sz="1000" kern="0" dirty="0">
                <a:solidFill>
                  <a:prstClr val="black"/>
                </a:solidFill>
                <a:latin typeface="ＭＳ Ｐゴシック" panose="020B0600070205080204" pitchFamily="50" charset="-128"/>
                <a:cs typeface="ＭＳ明朝"/>
              </a:rPr>
              <a:t>地域の体制づくり</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0" dirty="0">
                <a:solidFill>
                  <a:prstClr val="black"/>
                </a:solidFill>
                <a:latin typeface="ＭＳ Ｐゴシック" panose="020B0600070205080204" pitchFamily="50" charset="-128"/>
                <a:cs typeface="ＭＳ明朝"/>
              </a:rPr>
              <a:t>・　地域の多様な社会資源の開発や最大限の活用を視野に入れた必要な体制を構築しているか</a:t>
            </a:r>
            <a:endParaRPr lang="en-US" altLang="ja-JP" sz="1000" kern="100" dirty="0">
              <a:solidFill>
                <a:prstClr val="black"/>
              </a:solidFill>
              <a:latin typeface="ＭＳ Ｐゴシック" panose="020B0600070205080204" pitchFamily="50" charset="-128"/>
              <a:cs typeface="Times New Roman"/>
            </a:endParaRPr>
          </a:p>
        </p:txBody>
      </p:sp>
      <p:sp>
        <p:nvSpPr>
          <p:cNvPr id="13" name="正方形/長方形 12"/>
          <p:cNvSpPr/>
          <p:nvPr/>
        </p:nvSpPr>
        <p:spPr>
          <a:xfrm>
            <a:off x="126047" y="623179"/>
            <a:ext cx="2252674" cy="317893"/>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２　必要な機能等</a:t>
            </a:r>
          </a:p>
        </p:txBody>
      </p:sp>
      <p:sp>
        <p:nvSpPr>
          <p:cNvPr id="5"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106</a:t>
            </a:fld>
            <a:endParaRPr lang="en-US" altLang="ja-JP" dirty="0">
              <a:solidFill>
                <a:srgbClr val="000000"/>
              </a:solidFill>
            </a:endParaRPr>
          </a:p>
        </p:txBody>
      </p:sp>
    </p:spTree>
    <p:extLst>
      <p:ext uri="{BB962C8B-B14F-4D97-AF65-F5344CB8AC3E}">
        <p14:creationId xmlns:p14="http://schemas.microsoft.com/office/powerpoint/2010/main" val="188408409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126086" y="781969"/>
            <a:ext cx="9653919" cy="228699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（２）運営上の留意点</a:t>
            </a:r>
            <a:endParaRPr lang="en-US" altLang="ja-JP" sz="14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④　</a:t>
            </a:r>
            <a:r>
              <a:rPr lang="ja-JP" altLang="ja-JP" sz="1400" kern="100" dirty="0">
                <a:solidFill>
                  <a:prstClr val="black"/>
                </a:solidFill>
                <a:latin typeface="ＭＳ Ｐゴシック" panose="020B0600070205080204" pitchFamily="50" charset="-128"/>
                <a:cs typeface="Times New Roman"/>
              </a:rPr>
              <a:t>各制度との連携</a:t>
            </a:r>
            <a:endParaRPr lang="en-US" altLang="ja-JP" sz="1400" kern="100" dirty="0">
              <a:solidFill>
                <a:prstClr val="black"/>
              </a:solidFill>
              <a:latin typeface="ＭＳ Ｐゴシック" panose="020B0600070205080204" pitchFamily="50" charset="-128"/>
              <a:cs typeface="Times New Roman"/>
            </a:endParaRPr>
          </a:p>
          <a:p>
            <a:pPr marL="177800"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smtClean="0">
                <a:solidFill>
                  <a:prstClr val="black"/>
                </a:solidFill>
                <a:latin typeface="ＭＳ Ｐゴシック" panose="020B0600070205080204" pitchFamily="50" charset="-128"/>
                <a:cs typeface="Times New Roman"/>
              </a:rPr>
              <a:t>拠点</a:t>
            </a:r>
            <a:r>
              <a:rPr lang="ja-JP" altLang="ja-JP" sz="1400" kern="100" dirty="0">
                <a:solidFill>
                  <a:prstClr val="black"/>
                </a:solidFill>
                <a:latin typeface="ＭＳ Ｐゴシック" panose="020B0600070205080204" pitchFamily="50" charset="-128"/>
                <a:cs typeface="Times New Roman"/>
              </a:rPr>
              <a:t>等は、</a:t>
            </a:r>
            <a:r>
              <a:rPr lang="ja-JP" altLang="ja-JP" sz="1400" kern="0" dirty="0">
                <a:solidFill>
                  <a:prstClr val="black"/>
                </a:solidFill>
                <a:latin typeface="ＭＳ Ｐゴシック" panose="020B0600070205080204" pitchFamily="50" charset="-128"/>
                <a:cs typeface="ＭＳ 明朝"/>
              </a:rPr>
              <a:t>障害者等の地域での生活を支援すること</a:t>
            </a:r>
            <a:r>
              <a:rPr lang="ja-JP" altLang="ja-JP" sz="1400" kern="100" dirty="0">
                <a:solidFill>
                  <a:prstClr val="black"/>
                </a:solidFill>
                <a:latin typeface="ＭＳ Ｐゴシック" panose="020B0600070205080204" pitchFamily="50" charset="-128"/>
                <a:cs typeface="Times New Roman"/>
              </a:rPr>
              <a:t>を目的としているため、地域における障害福祉以外の</a:t>
            </a:r>
            <a:r>
              <a:rPr lang="ja-JP" altLang="ja-JP" sz="1400" kern="100" dirty="0" smtClean="0">
                <a:solidFill>
                  <a:prstClr val="black"/>
                </a:solidFill>
                <a:latin typeface="ＭＳ Ｐゴシック" panose="020B0600070205080204" pitchFamily="50" charset="-128"/>
                <a:cs typeface="Times New Roman"/>
              </a:rPr>
              <a:t>サービス</a:t>
            </a:r>
            <a:r>
              <a:rPr lang="ja-JP" altLang="ja-JP" sz="1400" kern="100" dirty="0">
                <a:solidFill>
                  <a:prstClr val="black"/>
                </a:solidFill>
                <a:latin typeface="ＭＳ Ｐゴシック" panose="020B0600070205080204" pitchFamily="50" charset="-128"/>
                <a:cs typeface="Times New Roman"/>
              </a:rPr>
              <a:t>等との連携体制の構築が重要であるため、各制度とも十分に連携しながら、拠点等の運営に当たる必要がある。</a:t>
            </a:r>
          </a:p>
          <a:p>
            <a:pPr fontAlgn="auto">
              <a:spcBef>
                <a:spcPts val="0"/>
              </a:spcBef>
              <a:spcAft>
                <a:spcPts val="0"/>
              </a:spcAft>
            </a:pPr>
            <a:endParaRPr lang="en-US" altLang="ja-JP" sz="14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（３）拠点等の整備に係る区域（担当区域）の設定</a:t>
            </a:r>
            <a:endParaRPr lang="en-US" altLang="ja-JP" sz="1400" kern="0" dirty="0">
              <a:solidFill>
                <a:prstClr val="black"/>
              </a:solidFill>
              <a:latin typeface="ＭＳ Ｐゴシック" panose="020B0600070205080204" pitchFamily="50" charset="-128"/>
              <a:cs typeface="Times New Roman"/>
            </a:endParaRPr>
          </a:p>
          <a:p>
            <a:pPr marL="177800" fontAlgn="auto">
              <a:spcBef>
                <a:spcPts val="0"/>
              </a:spcBef>
              <a:spcAft>
                <a:spcPts val="0"/>
              </a:spcAft>
            </a:pPr>
            <a:r>
              <a:rPr lang="ja-JP" altLang="en-US" sz="1400" kern="100" dirty="0" smtClean="0">
                <a:solidFill>
                  <a:srgbClr val="000000"/>
                </a:solidFill>
                <a:latin typeface="ＭＳ Ｐゴシック" panose="020B0600070205080204" pitchFamily="50" charset="-128"/>
                <a:cs typeface="Times New Roman"/>
              </a:rPr>
              <a:t>　</a:t>
            </a:r>
            <a:r>
              <a:rPr lang="ja-JP" altLang="ja-JP" sz="1400" kern="100" dirty="0" smtClean="0">
                <a:solidFill>
                  <a:srgbClr val="000000"/>
                </a:solidFill>
                <a:latin typeface="ＭＳ Ｐゴシック" panose="020B0600070205080204" pitchFamily="50" charset="-128"/>
                <a:cs typeface="Times New Roman"/>
              </a:rPr>
              <a:t>拠点</a:t>
            </a:r>
            <a:r>
              <a:rPr lang="ja-JP" altLang="ja-JP" sz="1400" kern="100" dirty="0">
                <a:solidFill>
                  <a:srgbClr val="000000"/>
                </a:solidFill>
                <a:latin typeface="ＭＳ Ｐゴシック" panose="020B0600070205080204" pitchFamily="50" charset="-128"/>
                <a:cs typeface="Times New Roman"/>
              </a:rPr>
              <a:t>等の整備に係る区域（担当区域）については、市町村の人口規模、業務量、運営財源や専門職の人材</a:t>
            </a:r>
            <a:r>
              <a:rPr lang="ja-JP" altLang="ja-JP" sz="1400" kern="100" dirty="0" smtClean="0">
                <a:solidFill>
                  <a:srgbClr val="000000"/>
                </a:solidFill>
                <a:latin typeface="ＭＳ Ｐゴシック" panose="020B0600070205080204" pitchFamily="50" charset="-128"/>
                <a:cs typeface="Times New Roman"/>
              </a:rPr>
              <a:t>確保の</a:t>
            </a:r>
            <a:r>
              <a:rPr lang="ja-JP" altLang="ja-JP" sz="1400" kern="100" dirty="0">
                <a:solidFill>
                  <a:srgbClr val="000000"/>
                </a:solidFill>
                <a:latin typeface="ＭＳ Ｐゴシック" panose="020B0600070205080204" pitchFamily="50" charset="-128"/>
                <a:cs typeface="Times New Roman"/>
              </a:rPr>
              <a:t>状況、地域における日常生活圏域等との整合性に配慮し、効果的・効率的に業務が行えるよう、市町村の判</a:t>
            </a:r>
            <a:r>
              <a:rPr lang="ja-JP" altLang="ja-JP" sz="1400" dirty="0">
                <a:solidFill>
                  <a:srgbClr val="000000"/>
                </a:solidFill>
                <a:latin typeface="ＭＳ Ｐゴシック" panose="020B0600070205080204" pitchFamily="50" charset="-128"/>
                <a:cs typeface="Times New Roman"/>
              </a:rPr>
              <a:t>断</a:t>
            </a:r>
            <a:r>
              <a:rPr lang="ja-JP" altLang="ja-JP" sz="1400" dirty="0" smtClean="0">
                <a:solidFill>
                  <a:srgbClr val="000000"/>
                </a:solidFill>
                <a:latin typeface="ＭＳ Ｐゴシック" panose="020B0600070205080204" pitchFamily="50" charset="-128"/>
                <a:cs typeface="Times New Roman"/>
              </a:rPr>
              <a:t>により</a:t>
            </a:r>
            <a:r>
              <a:rPr lang="ja-JP" altLang="ja-JP" sz="1400" dirty="0">
                <a:solidFill>
                  <a:srgbClr val="000000"/>
                </a:solidFill>
                <a:latin typeface="ＭＳ Ｐゴシック" panose="020B0600070205080204" pitchFamily="50" charset="-128"/>
                <a:cs typeface="Times New Roman"/>
              </a:rPr>
              <a:t>担当区域を設定するものとする。</a:t>
            </a:r>
            <a:r>
              <a:rPr lang="ja-JP" altLang="en-US" sz="1400" kern="0" dirty="0">
                <a:solidFill>
                  <a:prstClr val="black"/>
                </a:solidFill>
                <a:latin typeface="ＭＳ Ｐゴシック" panose="020B0600070205080204" pitchFamily="50" charset="-128"/>
                <a:cs typeface="Times New Roman"/>
              </a:rPr>
              <a:t>　</a:t>
            </a:r>
            <a:endParaRPr lang="en-US" altLang="ja-JP" sz="1400" kern="0" dirty="0">
              <a:solidFill>
                <a:prstClr val="black"/>
              </a:solidFill>
              <a:latin typeface="ＭＳ Ｐゴシック" panose="020B0600070205080204" pitchFamily="50" charset="-128"/>
              <a:cs typeface="Times New Roman"/>
            </a:endParaRPr>
          </a:p>
        </p:txBody>
      </p:sp>
      <p:sp>
        <p:nvSpPr>
          <p:cNvPr id="13" name="正方形/長方形 12"/>
          <p:cNvSpPr/>
          <p:nvPr/>
        </p:nvSpPr>
        <p:spPr>
          <a:xfrm>
            <a:off x="126047" y="623179"/>
            <a:ext cx="2252674" cy="317893"/>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２　必要な機能等</a:t>
            </a:r>
          </a:p>
        </p:txBody>
      </p:sp>
      <p:sp>
        <p:nvSpPr>
          <p:cNvPr id="7" name="正方形/長方形 6"/>
          <p:cNvSpPr/>
          <p:nvPr/>
        </p:nvSpPr>
        <p:spPr>
          <a:xfrm>
            <a:off x="126086" y="3399952"/>
            <a:ext cx="9653919" cy="334143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（１）整備に向けた取組</a:t>
            </a:r>
            <a:endParaRPr lang="en-US" altLang="ja-JP" sz="1400" kern="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拠点</a:t>
            </a:r>
            <a:r>
              <a:rPr lang="ja-JP" altLang="ja-JP" sz="1400" kern="100" dirty="0">
                <a:solidFill>
                  <a:prstClr val="black"/>
                </a:solidFill>
                <a:latin typeface="ＭＳ Ｐゴシック" panose="020B0600070205080204" pitchFamily="50" charset="-128"/>
                <a:cs typeface="Times New Roman"/>
              </a:rPr>
              <a:t>等は、「基本的な指針」において、平成</a:t>
            </a:r>
            <a:r>
              <a:rPr lang="en-US" altLang="ja-JP" sz="1400" kern="100" dirty="0">
                <a:solidFill>
                  <a:prstClr val="black"/>
                </a:solidFill>
                <a:latin typeface="ＭＳ Ｐゴシック" panose="020B0600070205080204" pitchFamily="50" charset="-128"/>
                <a:cs typeface="Times New Roman"/>
              </a:rPr>
              <a:t>29</a:t>
            </a:r>
            <a:r>
              <a:rPr lang="ja-JP" altLang="ja-JP" sz="1400" kern="100" dirty="0">
                <a:solidFill>
                  <a:prstClr val="black"/>
                </a:solidFill>
                <a:latin typeface="ＭＳ Ｐゴシック" panose="020B0600070205080204" pitchFamily="50" charset="-128"/>
                <a:cs typeface="Times New Roman"/>
              </a:rPr>
              <a:t>年度末までに市町村等に少なくとも一つ整備することとしているが</a:t>
            </a:r>
            <a:r>
              <a:rPr lang="ja-JP" altLang="ja-JP" sz="1400" kern="100" dirty="0" smtClean="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必ずしも整備に向けた取組が進んでいない状況である。</a:t>
            </a:r>
            <a:endParaRPr lang="en-US" altLang="ja-JP" sz="1400" kern="10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en-US" sz="1400" kern="100" dirty="0" smtClean="0">
                <a:solidFill>
                  <a:prstClr val="black"/>
                </a:solidFill>
                <a:latin typeface="ＭＳ Ｐゴシック" panose="020B0600070205080204" pitchFamily="50" charset="-128"/>
                <a:cs typeface="Times New Roman"/>
              </a:rPr>
              <a:t>この</a:t>
            </a:r>
            <a:r>
              <a:rPr lang="ja-JP" altLang="en-US" sz="1400" kern="100" dirty="0">
                <a:solidFill>
                  <a:prstClr val="black"/>
                </a:solidFill>
                <a:latin typeface="ＭＳ Ｐゴシック" panose="020B0600070205080204" pitchFamily="50" charset="-128"/>
                <a:cs typeface="Times New Roman"/>
              </a:rPr>
              <a:t>ため、</a:t>
            </a:r>
            <a:r>
              <a:rPr lang="ja-JP" altLang="ja-JP" sz="1400" kern="100" dirty="0">
                <a:solidFill>
                  <a:prstClr val="black"/>
                </a:solidFill>
                <a:latin typeface="ＭＳ Ｐゴシック" panose="020B0600070205080204" pitchFamily="50" charset="-128"/>
                <a:cs typeface="Times New Roman"/>
              </a:rPr>
              <a:t>第五期障害福祉計画においても引き続き同様の整備目標を掲げるが、第四期障害福祉計画の期間中</a:t>
            </a:r>
            <a:r>
              <a:rPr lang="ja-JP" altLang="ja-JP" sz="1400" kern="100" dirty="0" smtClean="0">
                <a:solidFill>
                  <a:prstClr val="black"/>
                </a:solidFill>
                <a:latin typeface="ＭＳ Ｐゴシック" panose="020B0600070205080204" pitchFamily="50" charset="-128"/>
                <a:cs typeface="Times New Roman"/>
              </a:rPr>
              <a:t>に</a:t>
            </a: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拠点等の整備を行わなかった市町村等においては、既に整備が進んでいる地域の事例等も参考としながら、</a:t>
            </a:r>
            <a:r>
              <a:rPr lang="ja-JP" altLang="ja-JP" sz="1400" kern="100" dirty="0">
                <a:solidFill>
                  <a:prstClr val="black"/>
                </a:solidFill>
                <a:latin typeface="ＭＳ Ｐゴシック" panose="020B0600070205080204" pitchFamily="50" charset="-128"/>
                <a:cs typeface="ＭＳ 明朝"/>
              </a:rPr>
              <a:t>地域</a:t>
            </a:r>
            <a:r>
              <a:rPr lang="ja-JP" altLang="ja-JP" sz="1400" kern="100" dirty="0" smtClean="0">
                <a:solidFill>
                  <a:prstClr val="black"/>
                </a:solidFill>
                <a:latin typeface="ＭＳ Ｐゴシック" panose="020B0600070205080204" pitchFamily="50" charset="-128"/>
                <a:cs typeface="ＭＳ 明朝"/>
              </a:rPr>
              <a:t>に</a:t>
            </a:r>
            <a:r>
              <a:rPr lang="ja-JP" altLang="en-US" sz="1400" kern="100" dirty="0">
                <a:solidFill>
                  <a:prstClr val="black"/>
                </a:solidFill>
                <a:latin typeface="ＭＳ Ｐゴシック" panose="020B0600070205080204" pitchFamily="50" charset="-128"/>
                <a:cs typeface="ＭＳ 明朝"/>
              </a:rPr>
              <a:t>　</a:t>
            </a:r>
            <a:r>
              <a:rPr lang="ja-JP" altLang="ja-JP" sz="1400" kern="100" dirty="0">
                <a:solidFill>
                  <a:prstClr val="black"/>
                </a:solidFill>
                <a:latin typeface="ＭＳ Ｐゴシック" panose="020B0600070205080204" pitchFamily="50" charset="-128"/>
                <a:cs typeface="ＭＳ 明朝"/>
              </a:rPr>
              <a:t>おけるニーズの把握や課題の整理を早期に行い、積極的な整備を進める必要がある。</a:t>
            </a:r>
            <a:endParaRPr lang="en-US" altLang="ja-JP" sz="1400" kern="10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なお</a:t>
            </a:r>
            <a:r>
              <a:rPr lang="ja-JP" altLang="ja-JP" sz="1400" kern="100" dirty="0">
                <a:solidFill>
                  <a:prstClr val="black"/>
                </a:solidFill>
                <a:latin typeface="ＭＳ Ｐゴシック" panose="020B0600070205080204" pitchFamily="50" charset="-128"/>
                <a:cs typeface="Times New Roman"/>
              </a:rPr>
              <a:t>、</a:t>
            </a:r>
            <a:r>
              <a:rPr lang="ja-JP" altLang="ja-JP" sz="1400" u="sng" kern="100" dirty="0">
                <a:solidFill>
                  <a:srgbClr val="1F497D"/>
                </a:solidFill>
                <a:latin typeface="ＭＳ Ｐゴシック" panose="020B0600070205080204" pitchFamily="50" charset="-128"/>
                <a:cs typeface="Times New Roman"/>
              </a:rPr>
              <a:t>拠点等の整備がなされたか否かについては、市町村における必要な機能等を踏まえ、その実効性が担保</a:t>
            </a:r>
            <a:r>
              <a:rPr lang="ja-JP" altLang="ja-JP" sz="1400" u="sng" kern="100" dirty="0" smtClean="0">
                <a:solidFill>
                  <a:srgbClr val="1F497D"/>
                </a:solidFill>
                <a:latin typeface="ＭＳ Ｐゴシック" panose="020B0600070205080204" pitchFamily="50" charset="-128"/>
                <a:cs typeface="Times New Roman"/>
              </a:rPr>
              <a:t>された</a:t>
            </a:r>
            <a:r>
              <a:rPr lang="ja-JP" altLang="ja-JP" sz="1400" u="sng" kern="100" dirty="0">
                <a:solidFill>
                  <a:srgbClr val="1F497D"/>
                </a:solidFill>
                <a:latin typeface="ＭＳ Ｐゴシック" panose="020B0600070205080204" pitchFamily="50" charset="-128"/>
                <a:cs typeface="Times New Roman"/>
              </a:rPr>
              <a:t>かどうか等により総合的に判断</a:t>
            </a:r>
            <a:r>
              <a:rPr lang="ja-JP" altLang="ja-JP" sz="1400" kern="100" dirty="0">
                <a:solidFill>
                  <a:prstClr val="black"/>
                </a:solidFill>
                <a:latin typeface="ＭＳ Ｐゴシック" panose="020B0600070205080204" pitchFamily="50" charset="-128"/>
                <a:cs typeface="Times New Roman"/>
              </a:rPr>
              <a:t>されたい。</a:t>
            </a:r>
            <a:endParaRPr lang="en-US" altLang="ja-JP" sz="1400" kern="10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その</a:t>
            </a:r>
            <a:r>
              <a:rPr lang="ja-JP" altLang="ja-JP" sz="1400" kern="100" dirty="0">
                <a:solidFill>
                  <a:prstClr val="black"/>
                </a:solidFill>
                <a:latin typeface="ＭＳ Ｐゴシック" panose="020B0600070205080204" pitchFamily="50" charset="-128"/>
                <a:cs typeface="Times New Roman"/>
              </a:rPr>
              <a:t>際、</a:t>
            </a:r>
            <a:r>
              <a:rPr lang="ja-JP" altLang="ja-JP" sz="1400" u="sng" kern="100" dirty="0">
                <a:solidFill>
                  <a:srgbClr val="1F497D"/>
                </a:solidFill>
                <a:latin typeface="ＭＳ Ｐゴシック" panose="020B0600070205080204" pitchFamily="50" charset="-128"/>
                <a:cs typeface="Times New Roman"/>
              </a:rPr>
              <a:t>拠点等の整備時期を明確にしておくことが必要</a:t>
            </a:r>
            <a:r>
              <a:rPr lang="ja-JP" altLang="ja-JP" sz="1400" kern="100" dirty="0">
                <a:solidFill>
                  <a:prstClr val="black"/>
                </a:solidFill>
                <a:latin typeface="ＭＳ Ｐゴシック" panose="020B0600070205080204" pitchFamily="50" charset="-128"/>
                <a:cs typeface="Times New Roman"/>
              </a:rPr>
              <a:t>である。例えば、協議会等の合意をもって、拠点等の</a:t>
            </a:r>
            <a:r>
              <a:rPr lang="ja-JP" altLang="ja-JP" sz="1400" kern="100" dirty="0" smtClean="0">
                <a:solidFill>
                  <a:prstClr val="black"/>
                </a:solidFill>
                <a:latin typeface="ＭＳ Ｐゴシック" panose="020B0600070205080204" pitchFamily="50" charset="-128"/>
                <a:cs typeface="Times New Roman"/>
              </a:rPr>
              <a:t>整備が</a:t>
            </a:r>
            <a:r>
              <a:rPr lang="ja-JP" altLang="ja-JP" sz="1400" kern="100" dirty="0">
                <a:solidFill>
                  <a:prstClr val="black"/>
                </a:solidFill>
                <a:latin typeface="ＭＳ Ｐゴシック" panose="020B0600070205080204" pitchFamily="50" charset="-128"/>
                <a:cs typeface="Times New Roman"/>
              </a:rPr>
              <a:t>なされたと判断することも考えられる。そのため、「多機能拠点整備型」、「面的整備型」等の整備においては、</a:t>
            </a:r>
            <a:r>
              <a:rPr lang="ja-JP" altLang="ja-JP" sz="1400" kern="100" dirty="0" smtClean="0">
                <a:solidFill>
                  <a:prstClr val="black"/>
                </a:solidFill>
                <a:latin typeface="ＭＳ Ｐゴシック" panose="020B0600070205080204" pitchFamily="50" charset="-128"/>
                <a:cs typeface="Times New Roman"/>
              </a:rPr>
              <a:t>市町村</a:t>
            </a:r>
            <a:r>
              <a:rPr lang="ja-JP" altLang="ja-JP" sz="1400" kern="100" dirty="0">
                <a:solidFill>
                  <a:prstClr val="black"/>
                </a:solidFill>
                <a:latin typeface="ＭＳ Ｐゴシック" panose="020B0600070205080204" pitchFamily="50" charset="-128"/>
                <a:cs typeface="Times New Roman"/>
              </a:rPr>
              <a:t>が、例えば、協議会等の必要な場を主体的に設ける必要がある。</a:t>
            </a:r>
            <a:endParaRPr lang="en-US" altLang="ja-JP" sz="1400" kern="10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また</a:t>
            </a:r>
            <a:r>
              <a:rPr lang="ja-JP" altLang="ja-JP" sz="1400" kern="100" dirty="0">
                <a:solidFill>
                  <a:prstClr val="black"/>
                </a:solidFill>
                <a:latin typeface="ＭＳ Ｐゴシック" panose="020B0600070205080204" pitchFamily="50" charset="-128"/>
                <a:cs typeface="Times New Roman"/>
              </a:rPr>
              <a:t>、「面的整備型」を行うに当たって、短期入所事業所を整備することとなった場合等について、</a:t>
            </a:r>
            <a:r>
              <a:rPr lang="ja-JP" altLang="ja-JP" sz="1400" u="sng" kern="100" dirty="0">
                <a:solidFill>
                  <a:srgbClr val="1F497D"/>
                </a:solidFill>
                <a:latin typeface="ＭＳ Ｐゴシック" panose="020B0600070205080204" pitchFamily="50" charset="-128"/>
                <a:cs typeface="Times New Roman"/>
              </a:rPr>
              <a:t>社会福祉施設</a:t>
            </a:r>
            <a:r>
              <a:rPr lang="ja-JP" altLang="ja-JP" sz="1400" u="sng" kern="100" dirty="0" smtClean="0">
                <a:solidFill>
                  <a:srgbClr val="1F497D"/>
                </a:solidFill>
                <a:latin typeface="ＭＳ Ｐゴシック" panose="020B0600070205080204" pitchFamily="50" charset="-128"/>
                <a:cs typeface="Times New Roman"/>
              </a:rPr>
              <a:t>等施設</a:t>
            </a:r>
            <a:r>
              <a:rPr lang="ja-JP" altLang="ja-JP" sz="1400" u="sng" kern="100" dirty="0">
                <a:solidFill>
                  <a:srgbClr val="1F497D"/>
                </a:solidFill>
                <a:latin typeface="ＭＳ Ｐゴシック" panose="020B0600070205080204" pitchFamily="50" charset="-128"/>
                <a:cs typeface="Times New Roman"/>
              </a:rPr>
              <a:t>整備費の優先的な整備対象</a:t>
            </a:r>
            <a:r>
              <a:rPr lang="ja-JP" altLang="ja-JP" sz="1400" kern="100" dirty="0">
                <a:solidFill>
                  <a:prstClr val="black"/>
                </a:solidFill>
                <a:latin typeface="ＭＳ Ｐゴシック" panose="020B0600070205080204" pitchFamily="50" charset="-128"/>
                <a:cs typeface="Times New Roman"/>
              </a:rPr>
              <a:t>としてふさわしいものと考えられる</a:t>
            </a:r>
            <a:r>
              <a:rPr lang="ja-JP" altLang="en-US"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en-US" sz="1400" kern="100" dirty="0" smtClean="0">
                <a:solidFill>
                  <a:prstClr val="black"/>
                </a:solidFill>
                <a:latin typeface="ＭＳ Ｐゴシック" panose="020B0600070205080204" pitchFamily="50" charset="-128"/>
                <a:cs typeface="Times New Roman"/>
              </a:rPr>
              <a:t>さらに</a:t>
            </a:r>
            <a:r>
              <a:rPr lang="ja-JP" altLang="en-US" sz="1400" kern="100" dirty="0">
                <a:solidFill>
                  <a:prstClr val="black"/>
                </a:solidFill>
                <a:latin typeface="ＭＳ Ｐゴシック" panose="020B0600070205080204" pitchFamily="50" charset="-128"/>
                <a:cs typeface="Times New Roman"/>
              </a:rPr>
              <a:t>、</a:t>
            </a:r>
            <a:r>
              <a:rPr lang="ja-JP" altLang="ja-JP" sz="1400" kern="100" dirty="0">
                <a:solidFill>
                  <a:prstClr val="black"/>
                </a:solidFill>
                <a:latin typeface="ＭＳ Ｐゴシック" panose="020B0600070205080204" pitchFamily="50" charset="-128"/>
                <a:cs typeface="Times New Roman"/>
              </a:rPr>
              <a:t>地域生活支援事業等</a:t>
            </a:r>
            <a:r>
              <a:rPr lang="ja-JP" altLang="en-US" sz="1400" kern="100" dirty="0">
                <a:solidFill>
                  <a:prstClr val="black"/>
                </a:solidFill>
                <a:latin typeface="ＭＳ Ｐゴシック" panose="020B0600070205080204" pitchFamily="50" charset="-128"/>
                <a:cs typeface="Times New Roman"/>
              </a:rPr>
              <a:t>の</a:t>
            </a:r>
            <a:r>
              <a:rPr lang="ja-JP" altLang="ja-JP" sz="1400" u="sng" kern="100" dirty="0">
                <a:solidFill>
                  <a:srgbClr val="1F497D"/>
                </a:solidFill>
                <a:latin typeface="ＭＳ Ｐゴシック" panose="020B0600070205080204" pitchFamily="50" charset="-128"/>
                <a:cs typeface="Times New Roman"/>
              </a:rPr>
              <a:t>「地域移行のための安心生活支援」の事業も活用</a:t>
            </a:r>
            <a:r>
              <a:rPr lang="ja-JP" altLang="ja-JP" sz="1400" kern="100" dirty="0">
                <a:solidFill>
                  <a:prstClr val="black"/>
                </a:solidFill>
                <a:latin typeface="ＭＳ Ｐゴシック" panose="020B0600070205080204" pitchFamily="50" charset="-128"/>
                <a:cs typeface="Times New Roman"/>
              </a:rPr>
              <a:t>いただきたい。</a:t>
            </a:r>
          </a:p>
        </p:txBody>
      </p:sp>
      <p:sp>
        <p:nvSpPr>
          <p:cNvPr id="8" name="正方形/長方形 7"/>
          <p:cNvSpPr/>
          <p:nvPr/>
        </p:nvSpPr>
        <p:spPr>
          <a:xfrm>
            <a:off x="126041" y="3241171"/>
            <a:ext cx="3968864" cy="337269"/>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３　市町村・都道府県の責務と役割</a:t>
            </a:r>
          </a:p>
        </p:txBody>
      </p:sp>
      <p:sp>
        <p:nvSpPr>
          <p:cNvPr id="9"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107</a:t>
            </a:fld>
            <a:endParaRPr lang="en-US" altLang="ja-JP" dirty="0">
              <a:solidFill>
                <a:srgbClr val="000000"/>
              </a:solidFill>
            </a:endParaRPr>
          </a:p>
        </p:txBody>
      </p:sp>
    </p:spTree>
    <p:extLst>
      <p:ext uri="{BB962C8B-B14F-4D97-AF65-F5344CB8AC3E}">
        <p14:creationId xmlns:p14="http://schemas.microsoft.com/office/powerpoint/2010/main" val="22623023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26086" y="908720"/>
            <a:ext cx="9653919" cy="55273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（２）必要な機能の確保・発揮に向けた体制整備に向けての留意点</a:t>
            </a:r>
            <a:endParaRPr lang="en-US" altLang="ja-JP" sz="1400" kern="0" dirty="0">
              <a:solidFill>
                <a:prstClr val="black"/>
              </a:solidFill>
              <a:latin typeface="ＭＳ Ｐゴシック" panose="020B0600070205080204" pitchFamily="50" charset="-128"/>
              <a:cs typeface="Times New Roman"/>
            </a:endParaRPr>
          </a:p>
          <a:p>
            <a:pPr marL="177800" fontAlgn="auto">
              <a:spcBef>
                <a:spcPts val="0"/>
              </a:spcBef>
              <a:spcAft>
                <a:spcPts val="0"/>
              </a:spcAft>
            </a:pPr>
            <a:r>
              <a:rPr lang="ja-JP" altLang="en-US" sz="1400" kern="100" dirty="0" smtClean="0">
                <a:solidFill>
                  <a:prstClr val="black"/>
                </a:solidFill>
                <a:latin typeface="ＭＳ Ｐゴシック" panose="020B0600070205080204" pitchFamily="50" charset="-128"/>
                <a:cs typeface="Times New Roman"/>
              </a:rPr>
              <a:t>　</a:t>
            </a:r>
            <a:r>
              <a:rPr lang="ja-JP" altLang="ja-JP" sz="1400" kern="100" dirty="0" smtClean="0">
                <a:solidFill>
                  <a:prstClr val="black"/>
                </a:solidFill>
                <a:latin typeface="ＭＳ Ｐゴシック" panose="020B0600070205080204" pitchFamily="50" charset="-128"/>
                <a:cs typeface="Times New Roman"/>
              </a:rPr>
              <a:t>市町村</a:t>
            </a:r>
            <a:r>
              <a:rPr lang="ja-JP" altLang="ja-JP" sz="1400" kern="100" dirty="0">
                <a:solidFill>
                  <a:prstClr val="black"/>
                </a:solidFill>
                <a:latin typeface="ＭＳ Ｐゴシック" panose="020B0600070205080204" pitchFamily="50" charset="-128"/>
                <a:cs typeface="Times New Roman"/>
              </a:rPr>
              <a:t>は、</a:t>
            </a:r>
            <a:r>
              <a:rPr lang="ja-JP" altLang="en-US" sz="1400" kern="100" dirty="0">
                <a:solidFill>
                  <a:prstClr val="black"/>
                </a:solidFill>
                <a:latin typeface="ＭＳ Ｐゴシック" panose="020B0600070205080204" pitchFamily="50" charset="-128"/>
                <a:cs typeface="Times New Roman"/>
              </a:rPr>
              <a:t>拠点等の整備の</a:t>
            </a:r>
            <a:r>
              <a:rPr lang="ja-JP" altLang="ja-JP" sz="1400" kern="100" dirty="0">
                <a:solidFill>
                  <a:prstClr val="black"/>
                </a:solidFill>
                <a:latin typeface="ＭＳ Ｐゴシック" panose="020B0600070205080204" pitchFamily="50" charset="-128"/>
                <a:cs typeface="Times New Roman"/>
              </a:rPr>
              <a:t>目的を達成するため、必要な機能を発揮することができるよう、拠点等の運営に</a:t>
            </a:r>
            <a:r>
              <a:rPr lang="ja-JP" altLang="ja-JP" sz="1400" kern="100" dirty="0" smtClean="0">
                <a:solidFill>
                  <a:prstClr val="black"/>
                </a:solidFill>
                <a:latin typeface="ＭＳ Ｐゴシック" panose="020B0600070205080204" pitchFamily="50" charset="-128"/>
                <a:cs typeface="Times New Roman"/>
              </a:rPr>
              <a:t>ついて</a:t>
            </a:r>
            <a:r>
              <a:rPr lang="ja-JP" altLang="ja-JP" sz="1400" kern="100" dirty="0">
                <a:solidFill>
                  <a:prstClr val="black"/>
                </a:solidFill>
                <a:latin typeface="ＭＳ Ｐゴシック" panose="020B0600070205080204" pitchFamily="50" charset="-128"/>
                <a:cs typeface="Times New Roman"/>
              </a:rPr>
              <a:t>適切に関与し、体制の整備に努めるものとする。</a:t>
            </a:r>
            <a:endParaRPr lang="en-US" altLang="ja-JP" sz="1400" kern="100" dirty="0">
              <a:solidFill>
                <a:prstClr val="black"/>
              </a:solidFill>
              <a:latin typeface="ＭＳ Ｐゴシック" panose="020B0600070205080204" pitchFamily="50" charset="-128"/>
              <a:cs typeface="Times New Roman"/>
            </a:endParaRPr>
          </a:p>
          <a:p>
            <a:pPr marL="177800" fontAlgn="auto">
              <a:spcBef>
                <a:spcPts val="0"/>
              </a:spcBef>
              <a:spcAft>
                <a:spcPts val="0"/>
              </a:spcAft>
            </a:pPr>
            <a:r>
              <a:rPr lang="ja-JP" altLang="en-US" sz="1400" kern="100" dirty="0" smtClean="0">
                <a:solidFill>
                  <a:prstClr val="black"/>
                </a:solidFill>
                <a:latin typeface="ＭＳ Ｐゴシック" panose="020B0600070205080204" pitchFamily="50" charset="-128"/>
                <a:cs typeface="Times New Roman"/>
              </a:rPr>
              <a:t>　</a:t>
            </a:r>
            <a:r>
              <a:rPr lang="ja-JP" altLang="ja-JP" sz="1400" kern="100" dirty="0" smtClean="0">
                <a:solidFill>
                  <a:prstClr val="black"/>
                </a:solidFill>
                <a:latin typeface="ＭＳ Ｐゴシック" panose="020B0600070205080204" pitchFamily="50" charset="-128"/>
                <a:cs typeface="Times New Roman"/>
              </a:rPr>
              <a:t>具体的</a:t>
            </a:r>
            <a:r>
              <a:rPr lang="ja-JP" altLang="ja-JP" sz="1400" kern="100" dirty="0">
                <a:solidFill>
                  <a:prstClr val="black"/>
                </a:solidFill>
                <a:latin typeface="ＭＳ Ｐゴシック" panose="020B0600070205080204" pitchFamily="50" charset="-128"/>
                <a:cs typeface="Times New Roman"/>
              </a:rPr>
              <a:t>には「地域生活支援拠点等の整備に際しての留意点等について」（平成</a:t>
            </a:r>
            <a:r>
              <a:rPr lang="en-US" altLang="ja-JP" sz="1400" kern="100" dirty="0">
                <a:solidFill>
                  <a:prstClr val="black"/>
                </a:solidFill>
                <a:latin typeface="ＭＳ Ｐゴシック" panose="020B0600070205080204" pitchFamily="50" charset="-128"/>
                <a:cs typeface="Times New Roman"/>
              </a:rPr>
              <a:t>28</a:t>
            </a:r>
            <a:r>
              <a:rPr lang="ja-JP" altLang="ja-JP" sz="1400" kern="100" dirty="0">
                <a:solidFill>
                  <a:prstClr val="black"/>
                </a:solidFill>
                <a:latin typeface="ＭＳ Ｐゴシック" panose="020B0600070205080204" pitchFamily="50" charset="-128"/>
                <a:cs typeface="Times New Roman"/>
              </a:rPr>
              <a:t>年８月</a:t>
            </a:r>
            <a:r>
              <a:rPr lang="en-US" altLang="ja-JP" sz="1400" kern="100" dirty="0">
                <a:solidFill>
                  <a:prstClr val="black"/>
                </a:solidFill>
                <a:latin typeface="ＭＳ Ｐゴシック" panose="020B0600070205080204" pitchFamily="50" charset="-128"/>
                <a:cs typeface="Times New Roman"/>
              </a:rPr>
              <a:t>26</a:t>
            </a:r>
            <a:r>
              <a:rPr lang="ja-JP" altLang="ja-JP" sz="1400" kern="100" dirty="0">
                <a:solidFill>
                  <a:prstClr val="black"/>
                </a:solidFill>
                <a:latin typeface="ＭＳ Ｐゴシック" panose="020B0600070205080204" pitchFamily="50" charset="-128"/>
                <a:cs typeface="Times New Roman"/>
              </a:rPr>
              <a:t>日事務連絡）に</a:t>
            </a:r>
            <a:r>
              <a:rPr lang="ja-JP" altLang="ja-JP" sz="1400" kern="100" dirty="0" smtClean="0">
                <a:solidFill>
                  <a:prstClr val="black"/>
                </a:solidFill>
                <a:latin typeface="ＭＳ Ｐゴシック" panose="020B0600070205080204" pitchFamily="50" charset="-128"/>
                <a:cs typeface="Times New Roman"/>
              </a:rPr>
              <a:t>おいて示して</a:t>
            </a:r>
            <a:r>
              <a:rPr lang="ja-JP" altLang="ja-JP" sz="1400" kern="100" dirty="0">
                <a:solidFill>
                  <a:prstClr val="black"/>
                </a:solidFill>
                <a:latin typeface="ＭＳ Ｐゴシック" panose="020B0600070205080204" pitchFamily="50" charset="-128"/>
                <a:cs typeface="Times New Roman"/>
              </a:rPr>
              <a:t>いる点に留意し行うこと。</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（３）拠点等の必要な機能の充実・強化</a:t>
            </a:r>
            <a:endParaRPr lang="en-US" altLang="ja-JP" sz="1400" kern="100" dirty="0">
              <a:solidFill>
                <a:prstClr val="black"/>
              </a:solidFill>
              <a:latin typeface="ＭＳ Ｐゴシック" panose="020B0600070205080204" pitchFamily="50" charset="-128"/>
              <a:cs typeface="Times New Roman"/>
            </a:endParaRPr>
          </a:p>
          <a:p>
            <a:pPr marL="177800"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smtClean="0">
                <a:solidFill>
                  <a:prstClr val="black"/>
                </a:solidFill>
                <a:latin typeface="ＭＳ Ｐゴシック" panose="020B0600070205080204" pitchFamily="50" charset="-128"/>
                <a:cs typeface="Times New Roman"/>
              </a:rPr>
              <a:t>市町村</a:t>
            </a:r>
            <a:r>
              <a:rPr lang="ja-JP" altLang="ja-JP" sz="1400" kern="100" dirty="0">
                <a:solidFill>
                  <a:prstClr val="black"/>
                </a:solidFill>
                <a:latin typeface="ＭＳ Ｐゴシック" panose="020B0600070205080204" pitchFamily="50" charset="-128"/>
                <a:cs typeface="Times New Roman"/>
              </a:rPr>
              <a:t>は拠点等の必要な機能を確保・発揮することと併せて、拠点等において必要な機能を充実・強化すること</a:t>
            </a:r>
            <a:r>
              <a:rPr lang="ja-JP" altLang="ja-JP" sz="1400" kern="100" dirty="0" smtClean="0">
                <a:solidFill>
                  <a:prstClr val="black"/>
                </a:solidFill>
                <a:latin typeface="ＭＳ Ｐゴシック" panose="020B0600070205080204" pitchFamily="50" charset="-128"/>
                <a:cs typeface="Times New Roman"/>
              </a:rPr>
              <a:t>ができる</a:t>
            </a:r>
            <a:r>
              <a:rPr lang="ja-JP" altLang="ja-JP" sz="1400" kern="100" dirty="0">
                <a:solidFill>
                  <a:prstClr val="black"/>
                </a:solidFill>
                <a:latin typeface="ＭＳ Ｐゴシック" panose="020B0600070205080204" pitchFamily="50" charset="-128"/>
                <a:cs typeface="Times New Roman"/>
              </a:rPr>
              <a:t>よう、その関与に努めるものとするが、具体的には以下の内容に留意すること。</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endParaRPr lang="en-US" altLang="ja-JP" sz="1400" kern="100" dirty="0">
              <a:solidFill>
                <a:prstClr val="black"/>
              </a:solidFill>
              <a:latin typeface="ＭＳ Ｐゴシック" panose="020B0600070205080204" pitchFamily="50" charset="-128"/>
              <a:cs typeface="Times New Roman"/>
            </a:endParaRPr>
          </a:p>
          <a:p>
            <a:pPr marL="177800"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①　</a:t>
            </a:r>
            <a:r>
              <a:rPr lang="ja-JP" altLang="ja-JP" sz="1400" kern="100" dirty="0">
                <a:solidFill>
                  <a:prstClr val="black"/>
                </a:solidFill>
                <a:latin typeface="ＭＳ Ｐゴシック" panose="020B0600070205080204" pitchFamily="50" charset="-128"/>
                <a:cs typeface="Times New Roman"/>
              </a:rPr>
              <a:t>拠点等における役割分担と連携の強化</a:t>
            </a:r>
            <a:endParaRPr lang="en-US" altLang="ja-JP" sz="1400" kern="100" dirty="0">
              <a:solidFill>
                <a:prstClr val="black"/>
              </a:solidFill>
              <a:latin typeface="ＭＳ Ｐゴシック" panose="020B0600070205080204" pitchFamily="50" charset="-128"/>
              <a:cs typeface="Times New Roman"/>
            </a:endParaRPr>
          </a:p>
          <a:p>
            <a:pPr marL="177800"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smtClean="0">
                <a:solidFill>
                  <a:prstClr val="black"/>
                </a:solidFill>
                <a:latin typeface="ＭＳ Ｐゴシック" panose="020B0600070205080204" pitchFamily="50" charset="-128"/>
                <a:cs typeface="Times New Roman"/>
              </a:rPr>
              <a:t>市町村</a:t>
            </a:r>
            <a:r>
              <a:rPr lang="ja-JP" altLang="ja-JP" sz="1400" kern="100" dirty="0">
                <a:solidFill>
                  <a:prstClr val="black"/>
                </a:solidFill>
                <a:latin typeface="ＭＳ Ｐゴシック" panose="020B0600070205080204" pitchFamily="50" charset="-128"/>
                <a:cs typeface="Times New Roman"/>
              </a:rPr>
              <a:t>等においては、地域の課題や目標を共有しながら、相互に連携する効果的な取組を推進していくことが</a:t>
            </a:r>
            <a:r>
              <a:rPr lang="ja-JP" altLang="ja-JP" sz="1400" kern="100" dirty="0" smtClean="0">
                <a:solidFill>
                  <a:prstClr val="black"/>
                </a:solidFill>
                <a:latin typeface="ＭＳ Ｐゴシック" panose="020B0600070205080204" pitchFamily="50" charset="-128"/>
                <a:cs typeface="Times New Roman"/>
              </a:rPr>
              <a:t>求められる</a:t>
            </a:r>
            <a:r>
              <a:rPr lang="ja-JP" altLang="ja-JP"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a:p>
            <a:pPr marL="177800" algn="just" hangingPunct="0">
              <a:spcBef>
                <a:spcPts val="0"/>
              </a:spcBef>
              <a:spcAft>
                <a:spcPts val="0"/>
              </a:spcAft>
            </a:pPr>
            <a:r>
              <a:rPr lang="ja-JP" altLang="en-US" sz="1400" kern="100" dirty="0" smtClean="0">
                <a:solidFill>
                  <a:prstClr val="black"/>
                </a:solidFill>
                <a:latin typeface="ＭＳ Ｐゴシック" panose="020B0600070205080204" pitchFamily="50" charset="-128"/>
                <a:cs typeface="Times New Roman"/>
              </a:rPr>
              <a:t>②</a:t>
            </a: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効果的な拠点等の運営の継続</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endParaRPr lang="en-US" altLang="ja-JP" sz="1400" kern="100" dirty="0" smtClean="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smtClean="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ア）</a:t>
            </a:r>
            <a:r>
              <a:rPr lang="ja-JP" altLang="ja-JP" sz="1400" kern="100" dirty="0">
                <a:solidFill>
                  <a:prstClr val="black"/>
                </a:solidFill>
                <a:latin typeface="ＭＳ Ｐゴシック" panose="020B0600070205080204" pitchFamily="50" charset="-128"/>
                <a:cs typeface="Times New Roman"/>
              </a:rPr>
              <a:t>市町村の定期的な評価</a:t>
            </a:r>
            <a:r>
              <a:rPr lang="en-US" altLang="ja-JP" sz="1400" kern="100" dirty="0">
                <a:solidFill>
                  <a:prstClr val="black"/>
                </a:solidFill>
                <a:latin typeface="ＭＳ Ｐゴシック" panose="020B0600070205080204" pitchFamily="50" charset="-128"/>
                <a:cs typeface="Times New Roman"/>
              </a:rPr>
              <a:t> </a:t>
            </a:r>
          </a:p>
          <a:p>
            <a:pPr marL="444500" indent="-203200" algn="just" hangingPunct="0">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地域</a:t>
            </a:r>
            <a:r>
              <a:rPr lang="ja-JP" altLang="ja-JP" sz="1400" kern="100" dirty="0">
                <a:solidFill>
                  <a:prstClr val="black"/>
                </a:solidFill>
                <a:latin typeface="ＭＳ Ｐゴシック" panose="020B0600070205080204" pitchFamily="50" charset="-128"/>
                <a:cs typeface="Times New Roman"/>
              </a:rPr>
              <a:t>全体で支える体制を構築していくに当たっては、障害者等にとってワンストップの相談窓口機能を果たす</a:t>
            </a:r>
            <a:r>
              <a:rPr lang="ja-JP" altLang="ja-JP" sz="1400" kern="100" dirty="0" smtClean="0">
                <a:solidFill>
                  <a:prstClr val="black"/>
                </a:solidFill>
                <a:latin typeface="ＭＳ Ｐゴシック" panose="020B0600070205080204" pitchFamily="50" charset="-128"/>
                <a:cs typeface="Times New Roman"/>
              </a:rPr>
              <a:t>拠点等</a:t>
            </a:r>
            <a:r>
              <a:rPr lang="ja-JP" altLang="ja-JP" sz="1400" kern="100" dirty="0">
                <a:solidFill>
                  <a:prstClr val="black"/>
                </a:solidFill>
                <a:latin typeface="ＭＳ Ｐゴシック" panose="020B0600070205080204" pitchFamily="50" charset="-128"/>
                <a:cs typeface="Times New Roman"/>
              </a:rPr>
              <a:t>の運営が安定的・継続的に行われていくことが重要となる。そのためには、まずは</a:t>
            </a:r>
            <a:r>
              <a:rPr lang="ja-JP" altLang="ja-JP" sz="1400" u="sng" kern="100" dirty="0">
                <a:solidFill>
                  <a:srgbClr val="1F497D"/>
                </a:solidFill>
                <a:latin typeface="ＭＳ Ｐゴシック" panose="020B0600070205080204" pitchFamily="50" charset="-128"/>
                <a:cs typeface="Times New Roman"/>
              </a:rPr>
              <a:t>拠点等の支援者自らがその</a:t>
            </a:r>
            <a:r>
              <a:rPr lang="ja-JP" altLang="ja-JP" sz="1400" u="sng" kern="100" dirty="0" smtClean="0">
                <a:solidFill>
                  <a:srgbClr val="1F497D"/>
                </a:solidFill>
                <a:latin typeface="ＭＳ Ｐゴシック" panose="020B0600070205080204" pitchFamily="50" charset="-128"/>
                <a:cs typeface="Times New Roman"/>
              </a:rPr>
              <a:t>取組</a:t>
            </a:r>
            <a:r>
              <a:rPr lang="ja-JP" altLang="ja-JP" sz="1400" u="sng" kern="100" dirty="0">
                <a:solidFill>
                  <a:srgbClr val="1F497D"/>
                </a:solidFill>
                <a:latin typeface="ＭＳ Ｐゴシック" panose="020B0600070205080204" pitchFamily="50" charset="-128"/>
                <a:cs typeface="Times New Roman"/>
              </a:rPr>
              <a:t>を振り返るとともに、整備主体たる市町村が拠点等の運営や活動に対する評価を定期的に行うことが重要</a:t>
            </a:r>
            <a:r>
              <a:rPr lang="ja-JP" altLang="ja-JP" sz="1400" kern="100" dirty="0">
                <a:solidFill>
                  <a:prstClr val="black"/>
                </a:solidFill>
                <a:latin typeface="ＭＳ Ｐゴシック" panose="020B0600070205080204" pitchFamily="50" charset="-128"/>
                <a:cs typeface="Times New Roman"/>
              </a:rPr>
              <a:t>で</a:t>
            </a:r>
            <a:r>
              <a:rPr lang="ja-JP" altLang="ja-JP" sz="1400" kern="100" dirty="0" smtClean="0">
                <a:solidFill>
                  <a:prstClr val="black"/>
                </a:solidFill>
                <a:latin typeface="ＭＳ Ｐゴシック" panose="020B0600070205080204" pitchFamily="50" charset="-128"/>
                <a:cs typeface="Times New Roman"/>
              </a:rPr>
              <a:t>ある</a:t>
            </a:r>
            <a:r>
              <a:rPr lang="ja-JP" altLang="ja-JP"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a:p>
            <a:pPr marL="355600" indent="-355600"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　</a:t>
            </a:r>
            <a:r>
              <a:rPr lang="ja-JP" altLang="ja-JP" sz="1400" kern="100" dirty="0">
                <a:solidFill>
                  <a:prstClr val="black"/>
                </a:solidFill>
                <a:latin typeface="ＭＳ Ｐゴシック" panose="020B0600070205080204" pitchFamily="50" charset="-128"/>
                <a:cs typeface="Times New Roman"/>
              </a:rPr>
              <a:t>具体的には、例えば、市町村が設置する協議会の部会等の場を活用し、利用者、家族等の関係者からの意見</a:t>
            </a:r>
            <a:r>
              <a:rPr lang="ja-JP" altLang="ja-JP" sz="1400" kern="100" dirty="0" smtClean="0">
                <a:solidFill>
                  <a:prstClr val="black"/>
                </a:solidFill>
                <a:latin typeface="ＭＳ Ｐゴシック" panose="020B0600070205080204" pitchFamily="50" charset="-128"/>
                <a:cs typeface="Times New Roman"/>
              </a:rPr>
              <a:t>等も</a:t>
            </a:r>
            <a:r>
              <a:rPr lang="ja-JP" altLang="ja-JP" sz="1400" kern="100" dirty="0">
                <a:solidFill>
                  <a:prstClr val="black"/>
                </a:solidFill>
                <a:latin typeface="ＭＳ Ｐゴシック" panose="020B0600070205080204" pitchFamily="50" charset="-128"/>
                <a:cs typeface="Times New Roman"/>
              </a:rPr>
              <a:t>踏まえ</a:t>
            </a:r>
            <a:r>
              <a:rPr lang="en-US" altLang="ja-JP" sz="1400" kern="100" dirty="0">
                <a:solidFill>
                  <a:prstClr val="black"/>
                </a:solidFill>
                <a:latin typeface="ＭＳ Ｐゴシック" panose="020B0600070205080204" pitchFamily="50" charset="-128"/>
                <a:cs typeface="Times New Roman"/>
              </a:rPr>
              <a:t> </a:t>
            </a:r>
            <a:r>
              <a:rPr lang="ja-JP" altLang="ja-JP" sz="1400" kern="100" dirty="0" err="1">
                <a:solidFill>
                  <a:prstClr val="black"/>
                </a:solidFill>
                <a:latin typeface="ＭＳ Ｐゴシック" panose="020B0600070205080204" pitchFamily="50" charset="-128"/>
                <a:cs typeface="Times New Roman"/>
              </a:rPr>
              <a:t>、</a:t>
            </a:r>
            <a:r>
              <a:rPr lang="ja-JP" altLang="ja-JP" sz="1400" kern="100" dirty="0">
                <a:solidFill>
                  <a:prstClr val="black"/>
                </a:solidFill>
                <a:latin typeface="ＭＳ Ｐゴシック" panose="020B0600070205080204" pitchFamily="50" charset="-128"/>
                <a:cs typeface="Times New Roman"/>
              </a:rPr>
              <a:t>市町村が定めた運営方針を踏まえた効果的、効率的な運営がなされているか等について、評価を</a:t>
            </a:r>
            <a:r>
              <a:rPr lang="ja-JP" altLang="ja-JP" sz="1400" kern="100" dirty="0" smtClean="0">
                <a:solidFill>
                  <a:prstClr val="black"/>
                </a:solidFill>
                <a:latin typeface="ＭＳ Ｐゴシック" panose="020B0600070205080204" pitchFamily="50" charset="-128"/>
                <a:cs typeface="Times New Roman"/>
              </a:rPr>
              <a:t>適切に</a:t>
            </a:r>
            <a:r>
              <a:rPr lang="ja-JP" altLang="ja-JP" sz="1400" kern="100" dirty="0">
                <a:solidFill>
                  <a:prstClr val="black"/>
                </a:solidFill>
                <a:latin typeface="ＭＳ Ｐゴシック" panose="020B0600070205080204" pitchFamily="50" charset="-128"/>
                <a:cs typeface="Times New Roman"/>
              </a:rPr>
              <a:t>行い、公正、公平性・中立性の確保や効果的な取組の充実を図るとともに、不十分な点については改善に</a:t>
            </a:r>
            <a:r>
              <a:rPr lang="ja-JP" altLang="ja-JP" sz="1400" kern="100" dirty="0" smtClean="0">
                <a:solidFill>
                  <a:prstClr val="black"/>
                </a:solidFill>
                <a:latin typeface="ＭＳ Ｐゴシック" panose="020B0600070205080204" pitchFamily="50" charset="-128"/>
                <a:cs typeface="Times New Roman"/>
              </a:rPr>
              <a:t>向けた取組</a:t>
            </a:r>
            <a:r>
              <a:rPr lang="ja-JP" altLang="ja-JP" sz="1400" kern="100" dirty="0">
                <a:solidFill>
                  <a:prstClr val="black"/>
                </a:solidFill>
                <a:latin typeface="ＭＳ Ｐゴシック" panose="020B0600070205080204" pitchFamily="50" charset="-128"/>
                <a:cs typeface="Times New Roman"/>
              </a:rPr>
              <a:t>を行っていくことで中長期的な観点からも一定の運営水準を確保していくことが期待できる。</a:t>
            </a:r>
          </a:p>
        </p:txBody>
      </p:sp>
      <p:sp>
        <p:nvSpPr>
          <p:cNvPr id="8" name="正方形/長方形 7"/>
          <p:cNvSpPr/>
          <p:nvPr/>
        </p:nvSpPr>
        <p:spPr>
          <a:xfrm>
            <a:off x="126041" y="623194"/>
            <a:ext cx="3968864" cy="337269"/>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３　市町村・都道府県の責務と役割</a:t>
            </a:r>
          </a:p>
        </p:txBody>
      </p:sp>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108</a:t>
            </a:fld>
            <a:endParaRPr lang="en-US" altLang="ja-JP" dirty="0">
              <a:solidFill>
                <a:srgbClr val="000000"/>
              </a:solidFill>
            </a:endParaRPr>
          </a:p>
        </p:txBody>
      </p:sp>
    </p:spTree>
    <p:extLst>
      <p:ext uri="{BB962C8B-B14F-4D97-AF65-F5344CB8AC3E}">
        <p14:creationId xmlns:p14="http://schemas.microsoft.com/office/powerpoint/2010/main" val="162755451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26086" y="781966"/>
            <a:ext cx="9653919" cy="55273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（３）拠点等の必要な機能の充実・強化</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②　</a:t>
            </a:r>
            <a:r>
              <a:rPr lang="ja-JP" altLang="ja-JP" sz="1400" kern="100" dirty="0">
                <a:solidFill>
                  <a:prstClr val="black"/>
                </a:solidFill>
                <a:latin typeface="ＭＳ Ｐゴシック" panose="020B0600070205080204" pitchFamily="50" charset="-128"/>
                <a:cs typeface="Times New Roman"/>
              </a:rPr>
              <a:t>効果的な拠点等の運営の継続</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（イ）</a:t>
            </a:r>
            <a:r>
              <a:rPr lang="ja-JP" altLang="ja-JP" sz="1400" kern="100" dirty="0">
                <a:solidFill>
                  <a:prstClr val="black"/>
                </a:solidFill>
                <a:latin typeface="ＭＳ Ｐゴシック" panose="020B0600070205080204" pitchFamily="50" charset="-128"/>
                <a:cs typeface="Times New Roman"/>
              </a:rPr>
              <a:t>拠点等の取組情報の公表（普及・啓発）</a:t>
            </a:r>
            <a:endParaRPr lang="en-US" altLang="ja-JP" sz="1400" kern="100" dirty="0">
              <a:solidFill>
                <a:prstClr val="black"/>
              </a:solidFill>
              <a:latin typeface="ＭＳ Ｐゴシック" panose="020B0600070205080204" pitchFamily="50" charset="-128"/>
              <a:cs typeface="Times New Roman"/>
            </a:endParaRPr>
          </a:p>
          <a:p>
            <a:pPr marL="355600" indent="-177800" algn="just" hangingPunct="0">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拠点</a:t>
            </a:r>
            <a:r>
              <a:rPr lang="ja-JP" altLang="ja-JP" sz="1400" kern="100" dirty="0">
                <a:solidFill>
                  <a:prstClr val="black"/>
                </a:solidFill>
                <a:latin typeface="ＭＳ Ｐゴシック" panose="020B0600070205080204" pitchFamily="50" charset="-128"/>
                <a:cs typeface="Times New Roman"/>
              </a:rPr>
              <a:t>等は、地域で生活する障害者等やその家族の身近な相談機関として、その業務内容や運営状況等を</a:t>
            </a:r>
            <a:r>
              <a:rPr lang="ja-JP" altLang="ja-JP" sz="1400" kern="100" dirty="0" smtClean="0">
                <a:solidFill>
                  <a:prstClr val="black"/>
                </a:solidFill>
                <a:latin typeface="ＭＳ Ｐゴシック" panose="020B0600070205080204" pitchFamily="50" charset="-128"/>
                <a:cs typeface="Times New Roman"/>
              </a:rPr>
              <a:t>幅広く周知</a:t>
            </a:r>
            <a:r>
              <a:rPr lang="ja-JP" altLang="ja-JP" sz="1400" kern="100" dirty="0">
                <a:solidFill>
                  <a:prstClr val="black"/>
                </a:solidFill>
                <a:latin typeface="ＭＳ Ｐゴシック" panose="020B0600070205080204" pitchFamily="50" charset="-128"/>
                <a:cs typeface="Times New Roman"/>
              </a:rPr>
              <a:t>することにより、拠点等の円滑な利用やその取組に対する障害者等及び地域住民の理解が促進されること</a:t>
            </a:r>
            <a:r>
              <a:rPr lang="ja-JP" altLang="ja-JP" sz="1400" kern="100" dirty="0" smtClean="0">
                <a:solidFill>
                  <a:prstClr val="black"/>
                </a:solidFill>
                <a:latin typeface="ＭＳ Ｐゴシック" panose="020B0600070205080204" pitchFamily="50" charset="-128"/>
                <a:cs typeface="Times New Roman"/>
              </a:rPr>
              <a:t>から</a:t>
            </a:r>
            <a:r>
              <a:rPr lang="ja-JP" altLang="ja-JP" sz="1400" kern="100" dirty="0">
                <a:solidFill>
                  <a:prstClr val="black"/>
                </a:solidFill>
                <a:latin typeface="ＭＳ Ｐゴシック" panose="020B0600070205080204" pitchFamily="50" charset="-128"/>
                <a:cs typeface="Times New Roman"/>
              </a:rPr>
              <a:t>、</a:t>
            </a:r>
            <a:r>
              <a:rPr lang="ja-JP" altLang="ja-JP" sz="1400" u="sng" kern="100" dirty="0">
                <a:solidFill>
                  <a:srgbClr val="1F497D"/>
                </a:solidFill>
                <a:latin typeface="ＭＳ Ｐゴシック" panose="020B0600070205080204" pitchFamily="50" charset="-128"/>
                <a:cs typeface="Times New Roman"/>
              </a:rPr>
              <a:t>市町村は拠点等の取組内容や運営状況に関する情報を公表するよう努めることとする。その際、特に「面的</a:t>
            </a:r>
            <a:r>
              <a:rPr lang="ja-JP" altLang="ja-JP" sz="1400" u="sng" kern="100" dirty="0" smtClean="0">
                <a:solidFill>
                  <a:srgbClr val="1F497D"/>
                </a:solidFill>
                <a:latin typeface="ＭＳ Ｐゴシック" panose="020B0600070205080204" pitchFamily="50" charset="-128"/>
                <a:cs typeface="Times New Roman"/>
              </a:rPr>
              <a:t>整備型</a:t>
            </a:r>
            <a:r>
              <a:rPr lang="ja-JP" altLang="ja-JP" sz="1400" u="sng" kern="100" dirty="0">
                <a:solidFill>
                  <a:srgbClr val="1F497D"/>
                </a:solidFill>
                <a:latin typeface="ＭＳ Ｐゴシック" panose="020B0600070205080204" pitchFamily="50" charset="-128"/>
                <a:cs typeface="Times New Roman"/>
              </a:rPr>
              <a:t>」の場合については、必要な機能等を包括的に明示するなど、わかりやすく伝わるように</a:t>
            </a:r>
            <a:r>
              <a:rPr lang="ja-JP" altLang="ja-JP" sz="1400" kern="100" dirty="0">
                <a:solidFill>
                  <a:prstClr val="black"/>
                </a:solidFill>
                <a:latin typeface="ＭＳ Ｐゴシック" panose="020B0600070205080204" pitchFamily="50" charset="-128"/>
                <a:cs typeface="Times New Roman"/>
              </a:rPr>
              <a:t>工夫いただきたい。</a:t>
            </a:r>
            <a:endParaRPr lang="en-US" altLang="ja-JP" sz="1400" kern="100" dirty="0">
              <a:solidFill>
                <a:prstClr val="black"/>
              </a:solidFill>
              <a:latin typeface="ＭＳ Ｐゴシック" panose="020B0600070205080204" pitchFamily="50" charset="-128"/>
              <a:cs typeface="Times New Roman"/>
            </a:endParaRPr>
          </a:p>
          <a:p>
            <a:pPr marL="177800"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　</a:t>
            </a:r>
            <a:r>
              <a:rPr lang="ja-JP" altLang="ja-JP" sz="1400" kern="100" dirty="0">
                <a:solidFill>
                  <a:prstClr val="black"/>
                </a:solidFill>
                <a:latin typeface="ＭＳ Ｐゴシック" panose="020B0600070205080204" pitchFamily="50" charset="-128"/>
                <a:cs typeface="Times New Roman"/>
              </a:rPr>
              <a:t>具体的には、名称及び所在地、法人名、営業日及び営業時間、担当区域、支援員体制、事業の内容、活動</a:t>
            </a:r>
            <a:r>
              <a:rPr lang="ja-JP" altLang="ja-JP" sz="1400" kern="100" dirty="0" smtClean="0">
                <a:solidFill>
                  <a:prstClr val="black"/>
                </a:solidFill>
                <a:latin typeface="ＭＳ Ｐゴシック" panose="020B0600070205080204" pitchFamily="50" charset="-128"/>
                <a:cs typeface="Times New Roman"/>
              </a:rPr>
              <a:t>実績及び</a:t>
            </a:r>
            <a:r>
              <a:rPr lang="ja-JP" altLang="ja-JP" sz="1400" kern="100" dirty="0">
                <a:solidFill>
                  <a:prstClr val="black"/>
                </a:solidFill>
                <a:latin typeface="ＭＳ Ｐゴシック" panose="020B0600070205080204" pitchFamily="50" charset="-128"/>
                <a:cs typeface="Times New Roman"/>
              </a:rPr>
              <a:t>市町村が必要と認める事項（拠点等の特色等）の公表を行うこととするが、この取組を通じて、拠点等が自ら</a:t>
            </a:r>
            <a:r>
              <a:rPr lang="ja-JP" altLang="ja-JP" sz="1400" kern="100" dirty="0" smtClean="0">
                <a:solidFill>
                  <a:prstClr val="black"/>
                </a:solidFill>
                <a:latin typeface="ＭＳ Ｐゴシック" panose="020B0600070205080204" pitchFamily="50" charset="-128"/>
                <a:cs typeface="Times New Roman"/>
              </a:rPr>
              <a:t>の取組</a:t>
            </a:r>
            <a:r>
              <a:rPr lang="ja-JP" altLang="ja-JP" sz="1400" kern="100" dirty="0">
                <a:solidFill>
                  <a:prstClr val="black"/>
                </a:solidFill>
                <a:latin typeface="ＭＳ Ｐゴシック" panose="020B0600070205080204" pitchFamily="50" charset="-128"/>
                <a:cs typeface="Times New Roman"/>
              </a:rPr>
              <a:t>と他の地域の拠点等の取組とを比較することも可能となり、自らの拠点等の運営の改善にもつながることが</a:t>
            </a:r>
            <a:r>
              <a:rPr lang="ja-JP" altLang="ja-JP" sz="1400" kern="100" dirty="0" smtClean="0">
                <a:solidFill>
                  <a:prstClr val="black"/>
                </a:solidFill>
                <a:latin typeface="ＭＳ Ｐゴシック" panose="020B0600070205080204" pitchFamily="50" charset="-128"/>
                <a:cs typeface="Times New Roman"/>
              </a:rPr>
              <a:t>期待</a:t>
            </a:r>
            <a:r>
              <a:rPr lang="ja-JP" altLang="ja-JP" sz="1400" kern="100" dirty="0">
                <a:solidFill>
                  <a:prstClr val="black"/>
                </a:solidFill>
                <a:latin typeface="ＭＳ Ｐゴシック" panose="020B0600070205080204" pitchFamily="50" charset="-128"/>
                <a:cs typeface="Times New Roman"/>
              </a:rPr>
              <a:t>できる。</a:t>
            </a:r>
          </a:p>
          <a:p>
            <a:pPr algn="just" hangingPunct="0">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 </a:t>
            </a: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（４）</a:t>
            </a:r>
            <a:r>
              <a:rPr lang="ja-JP" altLang="ja-JP" sz="1400" kern="100" dirty="0">
                <a:solidFill>
                  <a:prstClr val="black"/>
                </a:solidFill>
                <a:latin typeface="ＭＳ Ｐゴシック" panose="020B0600070205080204" pitchFamily="50" charset="-128"/>
                <a:cs typeface="Times New Roman"/>
              </a:rPr>
              <a:t>都道府県の役割</a:t>
            </a:r>
            <a:endParaRPr lang="en-US" altLang="ja-JP" sz="1400" kern="100" dirty="0">
              <a:solidFill>
                <a:prstClr val="black"/>
              </a:solidFill>
              <a:latin typeface="ＭＳ Ｐゴシック" panose="020B0600070205080204" pitchFamily="50" charset="-128"/>
              <a:cs typeface="Times New Roman"/>
            </a:endParaRPr>
          </a:p>
          <a:p>
            <a:pPr marL="355600" indent="-177800" algn="just" hangingPunct="0">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都道府県</a:t>
            </a:r>
            <a:r>
              <a:rPr lang="ja-JP" altLang="ja-JP" sz="1400" kern="100" dirty="0">
                <a:solidFill>
                  <a:prstClr val="black"/>
                </a:solidFill>
                <a:latin typeface="ＭＳ Ｐゴシック" panose="020B0600070205080204" pitchFamily="50" charset="-128"/>
                <a:cs typeface="Times New Roman"/>
              </a:rPr>
              <a:t>は、管内の市町村を包括する広域的な見地から、市町村から拠点等の整備に関する検証及び検討</a:t>
            </a:r>
            <a:r>
              <a:rPr lang="ja-JP" altLang="ja-JP" sz="1400" kern="100" dirty="0" smtClean="0">
                <a:solidFill>
                  <a:prstClr val="black"/>
                </a:solidFill>
                <a:latin typeface="ＭＳ Ｐゴシック" panose="020B0600070205080204" pitchFamily="50" charset="-128"/>
                <a:cs typeface="Times New Roman"/>
              </a:rPr>
              <a:t>状況等</a:t>
            </a:r>
            <a:r>
              <a:rPr lang="ja-JP" altLang="ja-JP" sz="1400" kern="100" dirty="0">
                <a:solidFill>
                  <a:prstClr val="black"/>
                </a:solidFill>
                <a:latin typeface="ＭＳ Ｐゴシック" panose="020B0600070205080204" pitchFamily="50" charset="-128"/>
                <a:cs typeface="Times New Roman"/>
              </a:rPr>
              <a:t>の聞き取りを行い、市町村障害福祉計画との調整を図る。また、市町村等における拠点等の整備を進めるに</a:t>
            </a:r>
            <a:r>
              <a:rPr lang="ja-JP" altLang="ja-JP" sz="1400" kern="100" dirty="0" smtClean="0">
                <a:solidFill>
                  <a:prstClr val="black"/>
                </a:solidFill>
                <a:latin typeface="ＭＳ Ｐゴシック" panose="020B0600070205080204" pitchFamily="50" charset="-128"/>
                <a:cs typeface="Times New Roman"/>
              </a:rPr>
              <a:t>当たって</a:t>
            </a:r>
            <a:r>
              <a:rPr lang="ja-JP" altLang="ja-JP" sz="1400" kern="100" dirty="0">
                <a:solidFill>
                  <a:prstClr val="black"/>
                </a:solidFill>
                <a:latin typeface="ＭＳ Ｐゴシック" panose="020B0600070205080204" pitchFamily="50" charset="-128"/>
                <a:cs typeface="Times New Roman"/>
              </a:rPr>
              <a:t>必要な支援を行うとともに、第四期障害福祉計画の期間中に拠点等の整備が見込まれない市町村に対して</a:t>
            </a:r>
            <a:r>
              <a:rPr lang="ja-JP" altLang="ja-JP" sz="1400" kern="100" dirty="0" smtClean="0">
                <a:solidFill>
                  <a:prstClr val="black"/>
                </a:solidFill>
                <a:latin typeface="ＭＳ Ｐゴシック" panose="020B0600070205080204" pitchFamily="50" charset="-128"/>
                <a:cs typeface="Times New Roman"/>
              </a:rPr>
              <a:t>、整備</a:t>
            </a:r>
            <a:r>
              <a:rPr lang="ja-JP" altLang="ja-JP" sz="1400" kern="100" dirty="0">
                <a:solidFill>
                  <a:prstClr val="black"/>
                </a:solidFill>
                <a:latin typeface="ＭＳ Ｐゴシック" panose="020B0600070205080204" pitchFamily="50" charset="-128"/>
                <a:cs typeface="Times New Roman"/>
              </a:rPr>
              <a:t>に向けた検討を早期に行うよう促す必要がある。</a:t>
            </a:r>
            <a:r>
              <a:rPr lang="ja-JP" altLang="ja-JP" sz="1400" u="sng" kern="100" dirty="0">
                <a:solidFill>
                  <a:srgbClr val="1F497D"/>
                </a:solidFill>
                <a:latin typeface="ＭＳ Ｐゴシック" panose="020B0600070205080204" pitchFamily="50" charset="-128"/>
                <a:cs typeface="Times New Roman"/>
              </a:rPr>
              <a:t>必要な支援については、例えば、都道府県において拠点等</a:t>
            </a:r>
            <a:r>
              <a:rPr lang="ja-JP" altLang="ja-JP" sz="1400" u="sng" kern="100" dirty="0" smtClean="0">
                <a:solidFill>
                  <a:srgbClr val="1F497D"/>
                </a:solidFill>
                <a:latin typeface="ＭＳ Ｐゴシック" panose="020B0600070205080204" pitchFamily="50" charset="-128"/>
                <a:cs typeface="Times New Roman"/>
              </a:rPr>
              <a:t>の整備</a:t>
            </a:r>
            <a:r>
              <a:rPr lang="ja-JP" altLang="ja-JP" sz="1400" u="sng" kern="100" dirty="0">
                <a:solidFill>
                  <a:srgbClr val="1F497D"/>
                </a:solidFill>
                <a:latin typeface="ＭＳ Ｐゴシック" panose="020B0600070205080204" pitchFamily="50" charset="-128"/>
                <a:cs typeface="Times New Roman"/>
              </a:rPr>
              <a:t>、運営に関する研修会等を開催し、管内市町村における好事例（優良事例）の紹介、また、現状や課題等を</a:t>
            </a:r>
            <a:r>
              <a:rPr lang="ja-JP" altLang="ja-JP" sz="1400" u="sng" kern="100" dirty="0" smtClean="0">
                <a:solidFill>
                  <a:srgbClr val="1F497D"/>
                </a:solidFill>
                <a:latin typeface="ＭＳ Ｐゴシック" panose="020B0600070205080204" pitchFamily="50" charset="-128"/>
                <a:cs typeface="Times New Roman"/>
              </a:rPr>
              <a:t>把握</a:t>
            </a:r>
            <a:r>
              <a:rPr lang="ja-JP" altLang="ja-JP" sz="1400" u="sng" kern="100" dirty="0">
                <a:solidFill>
                  <a:srgbClr val="1F497D"/>
                </a:solidFill>
                <a:latin typeface="ＭＳ Ｐゴシック" panose="020B0600070205080204" pitchFamily="50" charset="-128"/>
                <a:cs typeface="Times New Roman"/>
              </a:rPr>
              <a:t>し、共有するなど後方的かつ継続的な支援を図るなどの対応</a:t>
            </a:r>
            <a:r>
              <a:rPr lang="ja-JP" altLang="ja-JP" sz="1400" kern="100" dirty="0">
                <a:solidFill>
                  <a:prstClr val="black"/>
                </a:solidFill>
                <a:latin typeface="ＭＳ Ｐゴシック" panose="020B0600070205080204" pitchFamily="50" charset="-128"/>
                <a:cs typeface="Times New Roman"/>
              </a:rPr>
              <a:t>が考えられる。</a:t>
            </a:r>
            <a:endParaRPr lang="en-US" altLang="ja-JP" sz="1400" kern="100" dirty="0">
              <a:solidFill>
                <a:prstClr val="black"/>
              </a:solidFill>
              <a:latin typeface="ＭＳ Ｐゴシック" panose="020B0600070205080204" pitchFamily="50" charset="-128"/>
              <a:cs typeface="Times New Roman"/>
            </a:endParaRPr>
          </a:p>
          <a:p>
            <a:pPr marL="355600" indent="-177800" algn="just" hangingPunct="0">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なお</a:t>
            </a:r>
            <a:r>
              <a:rPr lang="ja-JP" altLang="ja-JP" sz="1400" kern="100" dirty="0">
                <a:solidFill>
                  <a:prstClr val="black"/>
                </a:solidFill>
                <a:latin typeface="ＭＳ Ｐゴシック" panose="020B0600070205080204" pitchFamily="50" charset="-128"/>
                <a:cs typeface="Times New Roman"/>
              </a:rPr>
              <a:t>、平成</a:t>
            </a:r>
            <a:r>
              <a:rPr lang="en-US" altLang="ja-JP" sz="1400" kern="100" dirty="0">
                <a:solidFill>
                  <a:prstClr val="black"/>
                </a:solidFill>
                <a:latin typeface="ＭＳ Ｐゴシック" panose="020B0600070205080204" pitchFamily="50" charset="-128"/>
                <a:cs typeface="Times New Roman"/>
              </a:rPr>
              <a:t>29</a:t>
            </a:r>
            <a:r>
              <a:rPr lang="ja-JP" altLang="ja-JP" sz="1400" kern="100" dirty="0">
                <a:solidFill>
                  <a:prstClr val="black"/>
                </a:solidFill>
                <a:latin typeface="ＭＳ Ｐゴシック" panose="020B0600070205080204" pitchFamily="50" charset="-128"/>
                <a:cs typeface="Times New Roman"/>
              </a:rPr>
              <a:t>年度から市町村協議会の活動状況について、都道府県が適切に把握する体制を構築するため</a:t>
            </a:r>
            <a:r>
              <a:rPr lang="ja-JP" altLang="ja-JP" sz="1400" kern="100" dirty="0" smtClean="0">
                <a:solidFill>
                  <a:prstClr val="black"/>
                </a:solidFill>
                <a:latin typeface="ＭＳ Ｐゴシック" panose="020B0600070205080204" pitchFamily="50" charset="-128"/>
                <a:cs typeface="Times New Roman"/>
              </a:rPr>
              <a:t>、地域</a:t>
            </a:r>
            <a:r>
              <a:rPr lang="ja-JP" altLang="ja-JP" sz="1400" kern="100" dirty="0">
                <a:solidFill>
                  <a:prstClr val="black"/>
                </a:solidFill>
                <a:latin typeface="ＭＳ Ｐゴシック" panose="020B0600070205080204" pitchFamily="50" charset="-128"/>
                <a:cs typeface="Times New Roman"/>
              </a:rPr>
              <a:t>生活支援事業等において、「障害者の地域生活の推進に向けた体制強化支援事業」を創設しているが、</a:t>
            </a:r>
            <a:r>
              <a:rPr lang="ja-JP" altLang="ja-JP" sz="1400" kern="100" dirty="0" smtClean="0">
                <a:solidFill>
                  <a:prstClr val="black"/>
                </a:solidFill>
                <a:latin typeface="ＭＳ Ｐゴシック" panose="020B0600070205080204" pitchFamily="50" charset="-128"/>
                <a:cs typeface="Times New Roman"/>
              </a:rPr>
              <a:t>当該事業</a:t>
            </a:r>
            <a:r>
              <a:rPr lang="ja-JP" altLang="ja-JP" sz="1400" kern="100" dirty="0">
                <a:solidFill>
                  <a:prstClr val="black"/>
                </a:solidFill>
                <a:latin typeface="ＭＳ Ｐゴシック" panose="020B0600070205080204" pitchFamily="50" charset="-128"/>
                <a:cs typeface="Times New Roman"/>
              </a:rPr>
              <a:t>については、都道府県協議会において管内市町村協議会の具体的な活動内容等についての報告を行う場</a:t>
            </a:r>
            <a:r>
              <a:rPr lang="ja-JP" altLang="ja-JP" sz="1400" kern="100" dirty="0" smtClean="0">
                <a:solidFill>
                  <a:prstClr val="black"/>
                </a:solidFill>
                <a:latin typeface="ＭＳ Ｐゴシック" panose="020B0600070205080204" pitchFamily="50" charset="-128"/>
                <a:cs typeface="Times New Roman"/>
              </a:rPr>
              <a:t>を設ける</a:t>
            </a:r>
            <a:r>
              <a:rPr lang="ja-JP" altLang="ja-JP" sz="1400" kern="100" dirty="0">
                <a:solidFill>
                  <a:prstClr val="black"/>
                </a:solidFill>
                <a:latin typeface="ＭＳ Ｐゴシック" panose="020B0600070205080204" pitchFamily="50" charset="-128"/>
                <a:cs typeface="Times New Roman"/>
              </a:rPr>
              <a:t>とともに、協議会活性化の参考となる事例等の収集や市町村間での情報交換等を行うことを推進すること</a:t>
            </a:r>
            <a:r>
              <a:rPr lang="ja-JP" altLang="ja-JP" sz="1400" kern="100" dirty="0" smtClean="0">
                <a:solidFill>
                  <a:prstClr val="black"/>
                </a:solidFill>
                <a:latin typeface="ＭＳ Ｐゴシック" panose="020B0600070205080204" pitchFamily="50" charset="-128"/>
                <a:cs typeface="Times New Roman"/>
              </a:rPr>
              <a:t>を目的</a:t>
            </a:r>
            <a:r>
              <a:rPr lang="ja-JP" altLang="ja-JP" sz="1400" kern="100" dirty="0">
                <a:solidFill>
                  <a:prstClr val="black"/>
                </a:solidFill>
                <a:latin typeface="ＭＳ Ｐゴシック" panose="020B0600070205080204" pitchFamily="50" charset="-128"/>
                <a:cs typeface="Times New Roman"/>
              </a:rPr>
              <a:t>としているため、必要に応じて適宜活用されたい。</a:t>
            </a:r>
          </a:p>
        </p:txBody>
      </p:sp>
      <p:sp>
        <p:nvSpPr>
          <p:cNvPr id="8" name="正方形/長方形 7"/>
          <p:cNvSpPr/>
          <p:nvPr/>
        </p:nvSpPr>
        <p:spPr>
          <a:xfrm>
            <a:off x="126041" y="623194"/>
            <a:ext cx="3968864" cy="337269"/>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３　市町村・都道府県の責務と役割</a:t>
            </a:r>
          </a:p>
        </p:txBody>
      </p:sp>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109</a:t>
            </a:fld>
            <a:endParaRPr lang="en-US" altLang="ja-JP" dirty="0">
              <a:solidFill>
                <a:srgbClr val="000000"/>
              </a:solidFill>
            </a:endParaRPr>
          </a:p>
        </p:txBody>
      </p:sp>
    </p:spTree>
    <p:extLst>
      <p:ext uri="{BB962C8B-B14F-4D97-AF65-F5344CB8AC3E}">
        <p14:creationId xmlns:p14="http://schemas.microsoft.com/office/powerpoint/2010/main" val="3814221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56460" y="4920442"/>
            <a:ext cx="9792394" cy="308758"/>
          </a:xfrm>
          <a:prstGeom prst="roundRect">
            <a:avLst>
              <a:gd name="adj" fmla="val 521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anchor="b"/>
          <a:lstStyle/>
          <a:p>
            <a:pPr marL="85725" indent="-85725" fontAlgn="base">
              <a:spcBef>
                <a:spcPct val="0"/>
              </a:spcBef>
              <a:spcAft>
                <a:spcPct val="0"/>
              </a:spcAft>
              <a:defRPr/>
            </a:pPr>
            <a:r>
              <a:rPr lang="ja-JP" altLang="en-US" sz="1400" dirty="0">
                <a:solidFill>
                  <a:srgbClr val="1F497D">
                    <a:lumMod val="75000"/>
                  </a:srgbClr>
                </a:solidFill>
                <a:latin typeface="ＭＳ Ｐゴシック"/>
              </a:rPr>
              <a:t>　</a:t>
            </a:r>
            <a:endParaRPr lang="en-US" altLang="ja-JP" sz="1400" dirty="0">
              <a:solidFill>
                <a:srgbClr val="1F497D">
                  <a:lumMod val="75000"/>
                </a:srgbClr>
              </a:solidFill>
              <a:latin typeface="ＭＳ Ｐゴシック"/>
            </a:endParaRPr>
          </a:p>
          <a:p>
            <a:pPr marL="85725" indent="-85725" fontAlgn="base">
              <a:spcBef>
                <a:spcPct val="0"/>
              </a:spcBef>
              <a:spcAft>
                <a:spcPct val="0"/>
              </a:spcAft>
              <a:defRPr/>
            </a:pPr>
            <a:r>
              <a:rPr lang="ja-JP" altLang="en-US" sz="1300" dirty="0">
                <a:solidFill>
                  <a:prstClr val="black"/>
                </a:solidFill>
                <a:latin typeface="ＭＳ Ｐゴシック"/>
              </a:rPr>
              <a:t>平成２５年４月１日（ただし、４．及び５．①～③については、平成２６年４月１日）</a:t>
            </a:r>
            <a:endParaRPr lang="en-US" altLang="ja-JP" sz="1300" dirty="0">
              <a:solidFill>
                <a:prstClr val="black"/>
              </a:solidFill>
              <a:latin typeface="ＭＳ Ｐゴシック"/>
            </a:endParaRPr>
          </a:p>
        </p:txBody>
      </p:sp>
      <p:sp>
        <p:nvSpPr>
          <p:cNvPr id="27" name="角丸四角形 26"/>
          <p:cNvSpPr/>
          <p:nvPr/>
        </p:nvSpPr>
        <p:spPr>
          <a:xfrm>
            <a:off x="56460" y="688771"/>
            <a:ext cx="9788188" cy="507983"/>
          </a:xfrm>
          <a:prstGeom prst="roundRect">
            <a:avLst>
              <a:gd name="adj" fmla="val 521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anchor="b"/>
          <a:lstStyle/>
          <a:p>
            <a:pPr fontAlgn="base">
              <a:lnSpc>
                <a:spcPts val="1500"/>
              </a:lnSpc>
              <a:spcBef>
                <a:spcPct val="0"/>
              </a:spcBef>
              <a:spcAft>
                <a:spcPct val="0"/>
              </a:spcAft>
              <a:defRPr/>
            </a:pPr>
            <a:r>
              <a:rPr lang="ja-JP" altLang="en-US" sz="1400" dirty="0">
                <a:solidFill>
                  <a:prstClr val="black"/>
                </a:solidFill>
              </a:rPr>
              <a:t>　</a:t>
            </a:r>
            <a:r>
              <a:rPr lang="ja-JP" altLang="en-US" sz="1300" dirty="0" err="1">
                <a:solidFill>
                  <a:prstClr val="black"/>
                </a:solidFill>
              </a:rPr>
              <a:t>障がい</a:t>
            </a:r>
            <a:r>
              <a:rPr lang="ja-JP" altLang="en-US" sz="1300" dirty="0">
                <a:solidFill>
                  <a:prstClr val="black"/>
                </a:solidFill>
              </a:rPr>
              <a:t>者制度改革推進本部等における検討を踏まえて、地域社会における共生の実現に向けて、障害福祉サービスの充実等障害者の日常生活及び社会生活を総合的に支援するため、新たな障害保健福祉施策を講ずるものとする。</a:t>
            </a:r>
            <a:endParaRPr lang="en-US" altLang="ja-JP" sz="1300" dirty="0">
              <a:solidFill>
                <a:prstClr val="black"/>
              </a:solidFill>
            </a:endParaRPr>
          </a:p>
        </p:txBody>
      </p:sp>
      <p:sp>
        <p:nvSpPr>
          <p:cNvPr id="28" name="角丸四角形 27"/>
          <p:cNvSpPr/>
          <p:nvPr/>
        </p:nvSpPr>
        <p:spPr>
          <a:xfrm>
            <a:off x="62936" y="504371"/>
            <a:ext cx="936104" cy="234169"/>
          </a:xfrm>
          <a:prstGeom prst="roundRect">
            <a:avLst/>
          </a:prstGeom>
          <a:solidFill>
            <a:schemeClr val="tx2">
              <a:lumMod val="60000"/>
              <a:lumOff val="40000"/>
            </a:schemeClr>
          </a:solidFill>
          <a:ln>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pPr>
            <a:r>
              <a:rPr lang="ja-JP" altLang="en-US" sz="1400" b="1" dirty="0">
                <a:solidFill>
                  <a:prstClr val="white"/>
                </a:solidFill>
              </a:rPr>
              <a:t>１．趣旨</a:t>
            </a:r>
          </a:p>
        </p:txBody>
      </p:sp>
      <p:cxnSp>
        <p:nvCxnSpPr>
          <p:cNvPr id="29" name="直線コネクタ 28"/>
          <p:cNvCxnSpPr/>
          <p:nvPr/>
        </p:nvCxnSpPr>
        <p:spPr>
          <a:xfrm>
            <a:off x="92353" y="476672"/>
            <a:ext cx="9676305" cy="0"/>
          </a:xfrm>
          <a:prstGeom prst="line">
            <a:avLst/>
          </a:prstGeom>
          <a:ln w="508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56645" y="1340769"/>
            <a:ext cx="4824537" cy="3312367"/>
          </a:xfrm>
          <a:prstGeom prst="roundRect">
            <a:avLst>
              <a:gd name="adj" fmla="val 245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lIns="72000" rIns="72000" anchor="b"/>
          <a:lstStyle/>
          <a:p>
            <a:pPr fontAlgn="base">
              <a:lnSpc>
                <a:spcPts val="1400"/>
              </a:lnSpc>
              <a:spcBef>
                <a:spcPct val="0"/>
              </a:spcBef>
              <a:spcAft>
                <a:spcPct val="0"/>
              </a:spcAft>
            </a:pPr>
            <a:r>
              <a:rPr lang="ja-JP" altLang="en-US" sz="1200" u="sng" dirty="0">
                <a:solidFill>
                  <a:prstClr val="black"/>
                </a:solidFill>
                <a:latin typeface="ＭＳ Ｐゴシック"/>
              </a:rPr>
              <a:t>１．題名</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「障害者自立支援法」を「障害者の日常生活及び社会生活を総合的　</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に支援するための法律（障害者総合支援法）」とする。</a:t>
            </a:r>
            <a:endParaRPr lang="en-US" altLang="ja-JP" sz="1200" dirty="0">
              <a:solidFill>
                <a:prstClr val="black"/>
              </a:solidFill>
              <a:latin typeface="ＭＳ Ｐゴシック"/>
            </a:endParaRPr>
          </a:p>
          <a:p>
            <a:pPr fontAlgn="base">
              <a:lnSpc>
                <a:spcPts val="500"/>
              </a:lnSpc>
              <a:spcBef>
                <a:spcPct val="0"/>
              </a:spcBef>
              <a:spcAft>
                <a:spcPct val="0"/>
              </a:spcAft>
            </a:pP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u="sng" dirty="0">
                <a:solidFill>
                  <a:prstClr val="black"/>
                </a:solidFill>
                <a:latin typeface="ＭＳ Ｐゴシック"/>
              </a:rPr>
              <a:t>２．基本理念</a:t>
            </a:r>
            <a:endParaRPr lang="ja-JP"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a:t>
            </a:r>
            <a:r>
              <a:rPr lang="ja-JP" altLang="ja-JP" sz="1200" dirty="0">
                <a:solidFill>
                  <a:prstClr val="black"/>
                </a:solidFill>
                <a:latin typeface="ＭＳ Ｐゴシック"/>
              </a:rPr>
              <a:t>法に基づく日常生活</a:t>
            </a:r>
            <a:r>
              <a:rPr lang="ja-JP" altLang="en-US" sz="1200" dirty="0">
                <a:solidFill>
                  <a:prstClr val="black"/>
                </a:solidFill>
                <a:latin typeface="ＭＳ Ｐゴシック"/>
              </a:rPr>
              <a:t>・</a:t>
            </a:r>
            <a:r>
              <a:rPr lang="ja-JP" altLang="ja-JP" sz="1200" dirty="0">
                <a:solidFill>
                  <a:prstClr val="black"/>
                </a:solidFill>
                <a:latin typeface="ＭＳ Ｐゴシック"/>
              </a:rPr>
              <a:t>社会生活の支援が</a:t>
            </a:r>
            <a:r>
              <a:rPr lang="ja-JP" altLang="en-US" sz="1200" dirty="0">
                <a:solidFill>
                  <a:prstClr val="black"/>
                </a:solidFill>
                <a:latin typeface="ＭＳ Ｐゴシック"/>
              </a:rPr>
              <a:t>、共生社会を実現するため、</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社会参加の機会の確保及び地域社会における共生</a:t>
            </a:r>
            <a:r>
              <a:rPr lang="ja-JP" altLang="ja-JP" sz="1200" dirty="0">
                <a:solidFill>
                  <a:prstClr val="black"/>
                </a:solidFill>
                <a:latin typeface="ＭＳ Ｐゴシック"/>
              </a:rPr>
              <a:t>、社会的障壁</a:t>
            </a:r>
            <a:r>
              <a:rPr lang="ja-JP" altLang="en-US" sz="1200" dirty="0">
                <a:solidFill>
                  <a:prstClr val="black"/>
                </a:solidFill>
                <a:latin typeface="ＭＳ Ｐゴシック"/>
              </a:rPr>
              <a:t>の</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a:t>
            </a:r>
            <a:r>
              <a:rPr lang="ja-JP" altLang="ja-JP" sz="1200" dirty="0">
                <a:solidFill>
                  <a:prstClr val="black"/>
                </a:solidFill>
                <a:latin typeface="ＭＳ Ｐゴシック"/>
              </a:rPr>
              <a:t>除去に資する</a:t>
            </a:r>
            <a:r>
              <a:rPr lang="ja-JP" altLang="en-US" sz="1200" dirty="0">
                <a:solidFill>
                  <a:prstClr val="black"/>
                </a:solidFill>
                <a:latin typeface="ＭＳ Ｐゴシック"/>
              </a:rPr>
              <a:t>よう、総合的かつ計画的に行われることを</a:t>
            </a:r>
            <a:r>
              <a:rPr lang="ja-JP" altLang="ja-JP" sz="1200" dirty="0">
                <a:solidFill>
                  <a:prstClr val="black"/>
                </a:solidFill>
                <a:latin typeface="ＭＳ Ｐゴシック"/>
              </a:rPr>
              <a:t>法律の</a:t>
            </a:r>
            <a:r>
              <a:rPr lang="ja-JP" altLang="en-US" sz="1200" dirty="0">
                <a:solidFill>
                  <a:prstClr val="black"/>
                </a:solidFill>
                <a:latin typeface="ＭＳ Ｐゴシック"/>
              </a:rPr>
              <a:t>基本</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a:t>
            </a:r>
            <a:r>
              <a:rPr lang="ja-JP" altLang="ja-JP" sz="1200" dirty="0">
                <a:solidFill>
                  <a:prstClr val="black"/>
                </a:solidFill>
                <a:latin typeface="ＭＳ Ｐゴシック"/>
              </a:rPr>
              <a:t>理念</a:t>
            </a:r>
            <a:r>
              <a:rPr lang="ja-JP" altLang="en-US" sz="1200" dirty="0">
                <a:solidFill>
                  <a:prstClr val="black"/>
                </a:solidFill>
                <a:latin typeface="ＭＳ Ｐゴシック"/>
              </a:rPr>
              <a:t>として</a:t>
            </a:r>
            <a:r>
              <a:rPr lang="ja-JP" altLang="ja-JP" sz="1200" dirty="0">
                <a:solidFill>
                  <a:prstClr val="black"/>
                </a:solidFill>
                <a:latin typeface="ＭＳ Ｐゴシック"/>
              </a:rPr>
              <a:t>新たに掲げる。</a:t>
            </a:r>
            <a:endParaRPr lang="en-US" altLang="ja-JP" sz="1200" dirty="0">
              <a:solidFill>
                <a:prstClr val="black"/>
              </a:solidFill>
              <a:latin typeface="ＭＳ Ｐゴシック"/>
            </a:endParaRPr>
          </a:p>
          <a:p>
            <a:pPr fontAlgn="base">
              <a:lnSpc>
                <a:spcPts val="500"/>
              </a:lnSpc>
              <a:spcBef>
                <a:spcPct val="0"/>
              </a:spcBef>
              <a:spcAft>
                <a:spcPct val="0"/>
              </a:spcAft>
            </a:pP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u="sng" dirty="0">
                <a:solidFill>
                  <a:prstClr val="black"/>
                </a:solidFill>
                <a:latin typeface="ＭＳ Ｐゴシック"/>
              </a:rPr>
              <a:t>３</a:t>
            </a:r>
            <a:r>
              <a:rPr lang="ja-JP" altLang="ja-JP" sz="1200" u="sng" dirty="0">
                <a:solidFill>
                  <a:prstClr val="black"/>
                </a:solidFill>
                <a:latin typeface="ＭＳ Ｐゴシック"/>
              </a:rPr>
              <a:t>．</a:t>
            </a:r>
            <a:r>
              <a:rPr lang="ja-JP" altLang="en-US" sz="1200" u="sng" dirty="0">
                <a:solidFill>
                  <a:prstClr val="black"/>
                </a:solidFill>
                <a:latin typeface="ＭＳ Ｐゴシック"/>
              </a:rPr>
              <a:t>障害者の範囲</a:t>
            </a:r>
            <a:r>
              <a:rPr lang="ja-JP" altLang="en-US" sz="1200" dirty="0">
                <a:solidFill>
                  <a:prstClr val="black"/>
                </a:solidFill>
                <a:latin typeface="ＭＳ Ｐゴシック"/>
              </a:rPr>
              <a:t>（障害児の範囲も同様に対応。）</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a:t>
            </a:r>
            <a:r>
              <a:rPr lang="ja-JP" altLang="ja-JP" sz="1200" dirty="0">
                <a:solidFill>
                  <a:prstClr val="black"/>
                </a:solidFill>
                <a:latin typeface="ＭＳ Ｐゴシック"/>
              </a:rPr>
              <a:t>制度の谷間」を埋めるべく、障害者の範囲に</a:t>
            </a:r>
            <a:r>
              <a:rPr lang="ja-JP" altLang="en-US" sz="1200" dirty="0">
                <a:solidFill>
                  <a:prstClr val="black"/>
                </a:solidFill>
                <a:latin typeface="ＭＳ Ｐゴシック"/>
              </a:rPr>
              <a:t>難病等</a:t>
            </a:r>
            <a:r>
              <a:rPr lang="ja-JP" altLang="ja-JP" sz="1200" dirty="0">
                <a:solidFill>
                  <a:prstClr val="black"/>
                </a:solidFill>
                <a:latin typeface="ＭＳ Ｐゴシック"/>
              </a:rPr>
              <a:t>を加える。</a:t>
            </a:r>
            <a:endParaRPr lang="en-US" altLang="ja-JP" sz="1200" dirty="0">
              <a:solidFill>
                <a:prstClr val="black"/>
              </a:solidFill>
              <a:latin typeface="ＭＳ Ｐゴシック"/>
            </a:endParaRPr>
          </a:p>
          <a:p>
            <a:pPr fontAlgn="base">
              <a:lnSpc>
                <a:spcPts val="500"/>
              </a:lnSpc>
              <a:spcBef>
                <a:spcPct val="0"/>
              </a:spcBef>
              <a:spcAft>
                <a:spcPct val="0"/>
              </a:spcAft>
            </a:pP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u="sng" dirty="0">
                <a:solidFill>
                  <a:prstClr val="black"/>
                </a:solidFill>
                <a:latin typeface="ＭＳ Ｐゴシック"/>
              </a:rPr>
              <a:t>４</a:t>
            </a:r>
            <a:r>
              <a:rPr lang="ja-JP" altLang="ja-JP" sz="1200" u="sng" dirty="0">
                <a:solidFill>
                  <a:prstClr val="black"/>
                </a:solidFill>
                <a:latin typeface="ＭＳ Ｐゴシック"/>
              </a:rPr>
              <a:t>．</a:t>
            </a:r>
            <a:r>
              <a:rPr lang="ja-JP" altLang="en-US" sz="1200" u="sng" dirty="0">
                <a:solidFill>
                  <a:prstClr val="black"/>
                </a:solidFill>
                <a:latin typeface="ＭＳ Ｐゴシック"/>
              </a:rPr>
              <a:t>障害支援区分の創設</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「障害程度区分」について、障害の多様な特性その他の心身の状態</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に応じて必要とされる標準的な支援の度合いを総合的に示す「障害</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支援区分」に改める。</a:t>
            </a:r>
            <a:endParaRPr lang="ja-JP"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a:t>
            </a:r>
            <a:r>
              <a:rPr lang="en-US" altLang="ja-JP" sz="1200" dirty="0">
                <a:solidFill>
                  <a:prstClr val="black"/>
                </a:solidFill>
                <a:latin typeface="ＭＳ Ｐゴシック"/>
              </a:rPr>
              <a:t>※</a:t>
            </a:r>
            <a:r>
              <a:rPr lang="ja-JP" altLang="en-US" sz="1200" dirty="0">
                <a:solidFill>
                  <a:prstClr val="black"/>
                </a:solidFill>
                <a:latin typeface="ＭＳ Ｐゴシック"/>
              </a:rPr>
              <a:t> 　障害支援区分の認定が知的障害者・精神障害者の特性に応じて</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行われるよう、区分の制定に当たっては適切な配慮等を行う。</a:t>
            </a:r>
            <a:endParaRPr lang="en-US" altLang="ja-JP" sz="1200" dirty="0">
              <a:solidFill>
                <a:prstClr val="black"/>
              </a:solidFill>
              <a:latin typeface="ＭＳ Ｐゴシック"/>
            </a:endParaRPr>
          </a:p>
        </p:txBody>
      </p:sp>
      <p:sp>
        <p:nvSpPr>
          <p:cNvPr id="31" name="角丸四角形 30"/>
          <p:cNvSpPr/>
          <p:nvPr/>
        </p:nvSpPr>
        <p:spPr>
          <a:xfrm>
            <a:off x="51873" y="1246890"/>
            <a:ext cx="918688" cy="237894"/>
          </a:xfrm>
          <a:prstGeom prst="roundRect">
            <a:avLst/>
          </a:prstGeom>
          <a:solidFill>
            <a:schemeClr val="tx2">
              <a:lumMod val="60000"/>
              <a:lumOff val="40000"/>
            </a:schemeClr>
          </a:solidFill>
          <a:ln>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pPr>
            <a:r>
              <a:rPr lang="ja-JP" altLang="en-US" sz="1400" b="1" dirty="0">
                <a:solidFill>
                  <a:prstClr val="white"/>
                </a:solidFill>
              </a:rPr>
              <a:t>２．概要</a:t>
            </a:r>
          </a:p>
        </p:txBody>
      </p:sp>
      <p:sp>
        <p:nvSpPr>
          <p:cNvPr id="32" name="角丸四角形 31"/>
          <p:cNvSpPr/>
          <p:nvPr/>
        </p:nvSpPr>
        <p:spPr>
          <a:xfrm>
            <a:off x="50200" y="4726914"/>
            <a:ext cx="1409096" cy="225632"/>
          </a:xfrm>
          <a:prstGeom prst="roundRect">
            <a:avLst/>
          </a:prstGeom>
          <a:solidFill>
            <a:schemeClr val="tx2">
              <a:lumMod val="60000"/>
              <a:lumOff val="40000"/>
            </a:schemeClr>
          </a:solidFill>
          <a:ln>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pPr>
            <a:r>
              <a:rPr lang="ja-JP" altLang="en-US" sz="1400" b="1" dirty="0">
                <a:solidFill>
                  <a:prstClr val="white"/>
                </a:solidFill>
              </a:rPr>
              <a:t>３．施行期日</a:t>
            </a:r>
          </a:p>
        </p:txBody>
      </p:sp>
      <p:sp>
        <p:nvSpPr>
          <p:cNvPr id="33" name="Rectangle 2"/>
          <p:cNvSpPr txBox="1">
            <a:spLocks noChangeArrowheads="1"/>
          </p:cNvSpPr>
          <p:nvPr/>
        </p:nvSpPr>
        <p:spPr>
          <a:xfrm>
            <a:off x="-87558" y="-40918"/>
            <a:ext cx="10088787" cy="504056"/>
          </a:xfrm>
          <a:prstGeom prst="rect">
            <a:avLst/>
          </a:prstGeom>
        </p:spPr>
        <p:txBody>
          <a:bodyPr/>
          <a:lstStyle/>
          <a:p>
            <a:pPr algn="ctr" fontAlgn="base">
              <a:lnSpc>
                <a:spcPts val="1800"/>
              </a:lnSpc>
              <a:spcBef>
                <a:spcPct val="0"/>
              </a:spcBef>
              <a:spcAft>
                <a:spcPct val="0"/>
              </a:spcAft>
              <a:defRPr/>
            </a:pPr>
            <a:r>
              <a:rPr lang="ja-JP" altLang="en-US" kern="0" dirty="0">
                <a:solidFill>
                  <a:srgbClr val="1F497D"/>
                </a:solidFill>
                <a:latin typeface="Arial"/>
                <a:ea typeface="ＤＦ特太ゴシック体" pitchFamily="1" charset="-128"/>
              </a:rPr>
              <a:t>地域社会における共生の実現に向けて</a:t>
            </a:r>
            <a:r>
              <a:rPr lang="en-US" altLang="ja-JP" kern="0" dirty="0">
                <a:solidFill>
                  <a:srgbClr val="1F497D"/>
                </a:solidFill>
                <a:latin typeface="Arial"/>
                <a:ea typeface="ＤＦ特太ゴシック体" pitchFamily="1" charset="-128"/>
              </a:rPr>
              <a:t/>
            </a:r>
            <a:br>
              <a:rPr lang="en-US" altLang="ja-JP" kern="0" dirty="0">
                <a:solidFill>
                  <a:srgbClr val="1F497D"/>
                </a:solidFill>
                <a:latin typeface="Arial"/>
                <a:ea typeface="ＤＦ特太ゴシック体" pitchFamily="1" charset="-128"/>
              </a:rPr>
            </a:br>
            <a:r>
              <a:rPr lang="ja-JP" altLang="en-US" kern="0" dirty="0">
                <a:solidFill>
                  <a:srgbClr val="1F497D"/>
                </a:solidFill>
                <a:latin typeface="Arial"/>
                <a:ea typeface="ＤＦ特太ゴシック体" pitchFamily="1" charset="-128"/>
              </a:rPr>
              <a:t>新たな障害保健福祉施策を講ずるための関係法律の整備に関する法律の概要</a:t>
            </a:r>
          </a:p>
        </p:txBody>
      </p:sp>
      <p:sp>
        <p:nvSpPr>
          <p:cNvPr id="34" name="角丸四角形 33"/>
          <p:cNvSpPr/>
          <p:nvPr/>
        </p:nvSpPr>
        <p:spPr>
          <a:xfrm>
            <a:off x="4928289" y="1340768"/>
            <a:ext cx="4901540" cy="3312369"/>
          </a:xfrm>
          <a:prstGeom prst="roundRect">
            <a:avLst>
              <a:gd name="adj" fmla="val 245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lIns="72000" rIns="72000" anchor="b"/>
          <a:lstStyle/>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500"/>
              </a:lnSpc>
              <a:spcBef>
                <a:spcPct val="0"/>
              </a:spcBef>
              <a:spcAft>
                <a:spcPct val="0"/>
              </a:spcAft>
            </a:pPr>
            <a:endParaRPr lang="en-US" altLang="ja-JP" sz="1200" dirty="0">
              <a:solidFill>
                <a:srgbClr val="1F497D">
                  <a:lumMod val="75000"/>
                </a:srgbClr>
              </a:solidFill>
              <a:latin typeface="ＭＳ Ｐゴシック"/>
            </a:endParaRPr>
          </a:p>
        </p:txBody>
      </p:sp>
      <p:sp>
        <p:nvSpPr>
          <p:cNvPr id="35" name="角丸四角形 34"/>
          <p:cNvSpPr/>
          <p:nvPr/>
        </p:nvSpPr>
        <p:spPr>
          <a:xfrm>
            <a:off x="56636" y="5370960"/>
            <a:ext cx="9782869" cy="1458466"/>
          </a:xfrm>
          <a:prstGeom prst="roundRect">
            <a:avLst>
              <a:gd name="adj" fmla="val 245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lIns="72000" rIns="72000" anchor="b"/>
          <a:lstStyle/>
          <a:p>
            <a:pPr indent="165100" eaLnBrk="0" fontAlgn="base" hangingPunct="0">
              <a:lnSpc>
                <a:spcPts val="1300"/>
              </a:lnSpc>
              <a:spcBef>
                <a:spcPct val="0"/>
              </a:spcBef>
              <a:spcAft>
                <a:spcPct val="0"/>
              </a:spcAft>
              <a:defRPr/>
            </a:pPr>
            <a:r>
              <a:rPr lang="ja-JP" altLang="ja-JP" sz="1200" dirty="0">
                <a:solidFill>
                  <a:prstClr val="black"/>
                </a:solidFill>
                <a:latin typeface="ＭＳ Ｐゴシック"/>
              </a:rPr>
              <a:t>①</a:t>
            </a:r>
            <a:r>
              <a:rPr lang="ja-JP" altLang="en-US" sz="1200" dirty="0">
                <a:solidFill>
                  <a:prstClr val="black"/>
                </a:solidFill>
                <a:latin typeface="ＭＳ Ｐゴシック"/>
              </a:rPr>
              <a:t>　常時介護を要する障害者等に対する支援、障害者等の移動の支援、障害者の就労の支援その他の障害福祉サービスの在り方</a:t>
            </a:r>
            <a:endParaRPr lang="en-US" altLang="ja-JP" sz="1200" dirty="0">
              <a:solidFill>
                <a:prstClr val="black"/>
              </a:solidFill>
              <a:latin typeface="ＭＳ Ｐゴシック"/>
            </a:endParaRPr>
          </a:p>
          <a:p>
            <a:pPr indent="165100" eaLnBrk="0" fontAlgn="base" hangingPunct="0">
              <a:lnSpc>
                <a:spcPts val="1300"/>
              </a:lnSpc>
              <a:spcBef>
                <a:spcPct val="0"/>
              </a:spcBef>
              <a:spcAft>
                <a:spcPct val="0"/>
              </a:spcAft>
              <a:defRPr/>
            </a:pPr>
            <a:r>
              <a:rPr lang="en-US" altLang="ja-JP" sz="1200" dirty="0">
                <a:solidFill>
                  <a:prstClr val="black"/>
                </a:solidFill>
                <a:latin typeface="ＭＳ Ｐゴシック"/>
              </a:rPr>
              <a:t>②</a:t>
            </a:r>
            <a:r>
              <a:rPr lang="ja-JP" altLang="en-US" sz="1200" dirty="0">
                <a:solidFill>
                  <a:prstClr val="black"/>
                </a:solidFill>
                <a:latin typeface="ＭＳ Ｐゴシック"/>
              </a:rPr>
              <a:t>　障害支援区分の認定を含めた支給決定の在り方</a:t>
            </a:r>
            <a:endParaRPr lang="en-US" altLang="ja-JP" sz="1200" dirty="0">
              <a:solidFill>
                <a:prstClr val="black"/>
              </a:solidFill>
              <a:latin typeface="ＭＳ Ｐゴシック"/>
            </a:endParaRPr>
          </a:p>
          <a:p>
            <a:pPr indent="165100" eaLnBrk="0" fontAlgn="base" hangingPunct="0">
              <a:lnSpc>
                <a:spcPts val="1300"/>
              </a:lnSpc>
              <a:spcBef>
                <a:spcPct val="0"/>
              </a:spcBef>
              <a:spcAft>
                <a:spcPct val="0"/>
              </a:spcAft>
              <a:defRPr/>
            </a:pPr>
            <a:r>
              <a:rPr lang="ja-JP" altLang="en-US" sz="1200" dirty="0">
                <a:solidFill>
                  <a:prstClr val="black"/>
                </a:solidFill>
                <a:latin typeface="ＭＳ Ｐゴシック"/>
              </a:rPr>
              <a:t>③　障害者の意思決定支援の在り方、障害福祉サービスの利用の観点からの成年後見制度の利用促進の在り方</a:t>
            </a:r>
            <a:endParaRPr lang="en-US" altLang="ja-JP" sz="1200" dirty="0">
              <a:solidFill>
                <a:prstClr val="black"/>
              </a:solidFill>
              <a:latin typeface="ＭＳ Ｐゴシック"/>
            </a:endParaRPr>
          </a:p>
          <a:p>
            <a:pPr indent="165100" eaLnBrk="0" fontAlgn="base" hangingPunct="0">
              <a:lnSpc>
                <a:spcPts val="1300"/>
              </a:lnSpc>
              <a:spcBef>
                <a:spcPct val="0"/>
              </a:spcBef>
              <a:spcAft>
                <a:spcPct val="0"/>
              </a:spcAft>
              <a:defRPr/>
            </a:pPr>
            <a:r>
              <a:rPr lang="ja-JP" altLang="en-US" sz="1200" dirty="0">
                <a:solidFill>
                  <a:prstClr val="black"/>
                </a:solidFill>
                <a:latin typeface="ＭＳ Ｐゴシック"/>
              </a:rPr>
              <a:t>④　手話通訳等を行う者の派遣その他の聴覚、言語機能、音声機能その他の障害のため意思疎通を図ることに支障がある障害者等に対する</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支援の在り方</a:t>
            </a:r>
            <a:endParaRPr lang="en-US" altLang="ja-JP" sz="1200" dirty="0">
              <a:solidFill>
                <a:prstClr val="black"/>
              </a:solidFill>
              <a:latin typeface="ＭＳ Ｐゴシック"/>
            </a:endParaRPr>
          </a:p>
          <a:p>
            <a:pPr indent="165100" eaLnBrk="0" fontAlgn="base" hangingPunct="0">
              <a:lnSpc>
                <a:spcPts val="1300"/>
              </a:lnSpc>
              <a:spcBef>
                <a:spcPct val="0"/>
              </a:spcBef>
              <a:spcAft>
                <a:spcPct val="0"/>
              </a:spcAft>
              <a:defRPr/>
            </a:pPr>
            <a:r>
              <a:rPr lang="ja-JP" altLang="en-US" sz="1200" dirty="0">
                <a:solidFill>
                  <a:prstClr val="black"/>
                </a:solidFill>
                <a:latin typeface="ＭＳ Ｐゴシック"/>
              </a:rPr>
              <a:t>⑤　精神障害者及び高齢の障害者に対する支援の</a:t>
            </a:r>
            <a:r>
              <a:rPr lang="ja-JP" altLang="en-US" sz="1200" dirty="0" smtClean="0">
                <a:solidFill>
                  <a:prstClr val="black"/>
                </a:solidFill>
                <a:latin typeface="ＭＳ Ｐゴシック"/>
              </a:rPr>
              <a:t>在り方</a:t>
            </a:r>
            <a:endParaRPr lang="en-US" altLang="ja-JP" sz="1200" dirty="0">
              <a:solidFill>
                <a:prstClr val="black"/>
              </a:solidFill>
              <a:latin typeface="ＭＳ Ｐゴシック"/>
            </a:endParaRPr>
          </a:p>
        </p:txBody>
      </p:sp>
      <p:sp>
        <p:nvSpPr>
          <p:cNvPr id="36" name="角丸四角形 35"/>
          <p:cNvSpPr/>
          <p:nvPr/>
        </p:nvSpPr>
        <p:spPr>
          <a:xfrm>
            <a:off x="50397" y="5270748"/>
            <a:ext cx="7710984" cy="266700"/>
          </a:xfrm>
          <a:prstGeom prst="roundRect">
            <a:avLst/>
          </a:prstGeom>
          <a:solidFill>
            <a:schemeClr val="tx2">
              <a:lumMod val="60000"/>
              <a:lumOff val="40000"/>
            </a:schemeClr>
          </a:solidFill>
          <a:ln>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pPr>
            <a:r>
              <a:rPr lang="ja-JP" altLang="en-US" sz="1400" b="1" dirty="0">
                <a:solidFill>
                  <a:prstClr val="white"/>
                </a:solidFill>
              </a:rPr>
              <a:t>４．検討規定</a:t>
            </a:r>
            <a:r>
              <a:rPr lang="ja-JP" altLang="en-US" sz="1400" u="sng" dirty="0">
                <a:solidFill>
                  <a:prstClr val="white"/>
                </a:solidFill>
                <a:latin typeface="ＭＳ Ｐゴシック"/>
              </a:rPr>
              <a:t>（障害者施策を段階的に講じるため、法の施行後３年を目途として、以下について検討）</a:t>
            </a:r>
            <a:endParaRPr lang="ja-JP" altLang="en-US" sz="1400" b="1" dirty="0">
              <a:solidFill>
                <a:prstClr val="white"/>
              </a:solidFill>
            </a:endParaRPr>
          </a:p>
        </p:txBody>
      </p:sp>
      <p:sp>
        <p:nvSpPr>
          <p:cNvPr id="37" name="テキスト ボックス 36"/>
          <p:cNvSpPr txBox="1"/>
          <p:nvPr/>
        </p:nvSpPr>
        <p:spPr>
          <a:xfrm>
            <a:off x="6937351" y="476672"/>
            <a:ext cx="3416275" cy="415498"/>
          </a:xfrm>
          <a:prstGeom prst="rect">
            <a:avLst/>
          </a:prstGeom>
          <a:noFill/>
        </p:spPr>
        <p:txBody>
          <a:bodyPr wrap="square" rtlCol="0">
            <a:spAutoFit/>
          </a:bodyPr>
          <a:lstStyle/>
          <a:p>
            <a:pPr fontAlgn="base">
              <a:spcBef>
                <a:spcPct val="0"/>
              </a:spcBef>
              <a:spcAft>
                <a:spcPct val="0"/>
              </a:spcAft>
            </a:pPr>
            <a:r>
              <a:rPr lang="ja-JP" altLang="en-US" sz="1050" dirty="0">
                <a:solidFill>
                  <a:prstClr val="black"/>
                </a:solidFill>
                <a:latin typeface="Arial" charset="0"/>
              </a:rPr>
              <a:t>（平成２４年６月２０日 成立・同年６月２７日 公布）</a:t>
            </a:r>
          </a:p>
          <a:p>
            <a:pPr fontAlgn="base">
              <a:spcBef>
                <a:spcPct val="0"/>
              </a:spcBef>
              <a:spcAft>
                <a:spcPct val="0"/>
              </a:spcAft>
            </a:pPr>
            <a:endParaRPr lang="ja-JP" altLang="en-US" sz="1050" dirty="0">
              <a:solidFill>
                <a:prstClr val="black"/>
              </a:solidFill>
              <a:latin typeface="Arial" charset="0"/>
            </a:endParaRPr>
          </a:p>
        </p:txBody>
      </p:sp>
      <p:sp>
        <p:nvSpPr>
          <p:cNvPr id="38" name="テキスト ボックス 37"/>
          <p:cNvSpPr txBox="1"/>
          <p:nvPr/>
        </p:nvSpPr>
        <p:spPr>
          <a:xfrm>
            <a:off x="4953000" y="1441530"/>
            <a:ext cx="5472608" cy="3029034"/>
          </a:xfrm>
          <a:prstGeom prst="rect">
            <a:avLst/>
          </a:prstGeom>
          <a:noFill/>
        </p:spPr>
        <p:txBody>
          <a:bodyPr wrap="square" rtlCol="0">
            <a:spAutoFit/>
          </a:bodyPr>
          <a:lstStyle/>
          <a:p>
            <a:pPr fontAlgn="base">
              <a:lnSpc>
                <a:spcPts val="1400"/>
              </a:lnSpc>
              <a:spcBef>
                <a:spcPct val="0"/>
              </a:spcBef>
              <a:spcAft>
                <a:spcPct val="0"/>
              </a:spcAft>
            </a:pPr>
            <a:r>
              <a:rPr lang="ja-JP" altLang="en-US" sz="1200" u="sng" dirty="0">
                <a:solidFill>
                  <a:prstClr val="black"/>
                </a:solidFill>
                <a:latin typeface="ＭＳ Ｐゴシック"/>
              </a:rPr>
              <a:t>５</a:t>
            </a:r>
            <a:r>
              <a:rPr lang="ja-JP" altLang="ja-JP" sz="1200" u="sng" dirty="0">
                <a:solidFill>
                  <a:prstClr val="black"/>
                </a:solidFill>
                <a:latin typeface="ＭＳ Ｐゴシック"/>
              </a:rPr>
              <a:t>．障害者に対する支援</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①　重度訪問介護の対象</a:t>
            </a:r>
            <a:r>
              <a:rPr lang="ja-JP" altLang="en-US" sz="1200" dirty="0" smtClean="0">
                <a:solidFill>
                  <a:prstClr val="black"/>
                </a:solidFill>
                <a:latin typeface="ＭＳ Ｐゴシック"/>
              </a:rPr>
              <a:t>拡大</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②　共同生活介護（</a:t>
            </a:r>
            <a:r>
              <a:rPr lang="ja-JP" altLang="ja-JP" sz="1200" dirty="0">
                <a:solidFill>
                  <a:prstClr val="black"/>
                </a:solidFill>
                <a:latin typeface="ＭＳ Ｐゴシック"/>
              </a:rPr>
              <a:t>ケアホーム</a:t>
            </a:r>
            <a:r>
              <a:rPr lang="ja-JP" altLang="en-US" sz="1200" dirty="0">
                <a:solidFill>
                  <a:prstClr val="black"/>
                </a:solidFill>
                <a:latin typeface="ＭＳ Ｐゴシック"/>
              </a:rPr>
              <a:t>）の共同生活援助（</a:t>
            </a:r>
            <a:r>
              <a:rPr lang="ja-JP" altLang="ja-JP" sz="1200" dirty="0">
                <a:solidFill>
                  <a:prstClr val="black"/>
                </a:solidFill>
                <a:latin typeface="ＭＳ Ｐゴシック"/>
              </a:rPr>
              <a:t>グループホーム</a:t>
            </a:r>
            <a:r>
              <a:rPr lang="ja-JP" altLang="en-US" sz="1200" dirty="0">
                <a:solidFill>
                  <a:prstClr val="black"/>
                </a:solidFill>
                <a:latin typeface="ＭＳ Ｐゴシック"/>
              </a:rPr>
              <a:t>）へ</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a:t>
            </a:r>
            <a:r>
              <a:rPr lang="ja-JP" altLang="ja-JP" sz="1200" dirty="0">
                <a:solidFill>
                  <a:prstClr val="black"/>
                </a:solidFill>
                <a:latin typeface="ＭＳ Ｐゴシック"/>
              </a:rPr>
              <a:t>の一元化</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③　地域移行支援の対象</a:t>
            </a:r>
            <a:r>
              <a:rPr lang="ja-JP" altLang="en-US" sz="1200" dirty="0" smtClean="0">
                <a:solidFill>
                  <a:prstClr val="black"/>
                </a:solidFill>
                <a:latin typeface="ＭＳ Ｐゴシック"/>
              </a:rPr>
              <a:t>拡大</a:t>
            </a:r>
            <a:endParaRPr lang="ja-JP"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④</a:t>
            </a:r>
            <a:r>
              <a:rPr lang="ja-JP" altLang="ja-JP" sz="1200" dirty="0">
                <a:solidFill>
                  <a:prstClr val="black"/>
                </a:solidFill>
                <a:latin typeface="ＭＳ Ｐゴシック"/>
              </a:rPr>
              <a:t>　地域生活支援事業の</a:t>
            </a:r>
            <a:r>
              <a:rPr lang="ja-JP" altLang="en-US" sz="1200" dirty="0">
                <a:solidFill>
                  <a:prstClr val="black"/>
                </a:solidFill>
                <a:latin typeface="ＭＳ Ｐゴシック"/>
              </a:rPr>
              <a:t>追加（</a:t>
            </a:r>
            <a:r>
              <a:rPr lang="ja-JP" altLang="ja-JP" sz="1200" dirty="0">
                <a:solidFill>
                  <a:prstClr val="black"/>
                </a:solidFill>
                <a:latin typeface="ＭＳ Ｐゴシック"/>
              </a:rPr>
              <a:t>障害者に対する理解を深めるための</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研修や</a:t>
            </a:r>
            <a:r>
              <a:rPr lang="ja-JP" altLang="ja-JP" sz="1200" dirty="0">
                <a:solidFill>
                  <a:prstClr val="black"/>
                </a:solidFill>
                <a:latin typeface="ＭＳ Ｐゴシック"/>
              </a:rPr>
              <a:t>啓発</a:t>
            </a:r>
            <a:r>
              <a:rPr lang="ja-JP" altLang="en-US" sz="1200" dirty="0">
                <a:solidFill>
                  <a:prstClr val="black"/>
                </a:solidFill>
                <a:latin typeface="ＭＳ Ｐゴシック"/>
              </a:rPr>
              <a:t>を行う事業、意思疎通支援を行う者</a:t>
            </a:r>
            <a:r>
              <a:rPr lang="ja-JP" altLang="ja-JP" sz="1200" dirty="0">
                <a:solidFill>
                  <a:prstClr val="black"/>
                </a:solidFill>
                <a:latin typeface="ＭＳ Ｐゴシック"/>
              </a:rPr>
              <a:t>を養成する</a:t>
            </a:r>
            <a:r>
              <a:rPr lang="ja-JP" altLang="en-US" sz="1200" dirty="0">
                <a:solidFill>
                  <a:prstClr val="black"/>
                </a:solidFill>
                <a:latin typeface="ＭＳ Ｐゴシック"/>
              </a:rPr>
              <a:t>事業等）</a:t>
            </a:r>
            <a:endParaRPr lang="en-US" altLang="ja-JP" sz="1200" dirty="0">
              <a:solidFill>
                <a:prstClr val="black"/>
              </a:solidFill>
              <a:latin typeface="ＭＳ Ｐゴシック"/>
            </a:endParaRPr>
          </a:p>
          <a:p>
            <a:pPr fontAlgn="base">
              <a:lnSpc>
                <a:spcPts val="500"/>
              </a:lnSpc>
              <a:spcBef>
                <a:spcPct val="0"/>
              </a:spcBef>
              <a:spcAft>
                <a:spcPct val="0"/>
              </a:spcAft>
            </a:pP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u="sng" dirty="0">
                <a:solidFill>
                  <a:prstClr val="black"/>
                </a:solidFill>
                <a:latin typeface="ＭＳ Ｐゴシック"/>
              </a:rPr>
              <a:t>６．サービス基盤の計画的整備</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①　障害福祉サービス等の提供体制の確保に係る目標に関する事項　　</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及び地域生活支援事業の実施に関する事項についての障害福祉</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計画の策定</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②　基本指針・障害福祉計画に関する定期的な検証と見直しを法定化</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③　市町村は障害福祉計画を作成するに当たって、障害者等のニーズ</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把握等を行うことを努力義務化</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④　自立支援協議会の名称について、地域の実情に応じて定められる  </a:t>
            </a:r>
            <a:endParaRPr lang="en-US" altLang="ja-JP" sz="1200" dirty="0">
              <a:solidFill>
                <a:prstClr val="black"/>
              </a:solidFill>
              <a:latin typeface="ＭＳ Ｐゴシック"/>
            </a:endParaRPr>
          </a:p>
          <a:p>
            <a:pPr fontAlgn="base">
              <a:lnSpc>
                <a:spcPts val="1400"/>
              </a:lnSpc>
              <a:spcBef>
                <a:spcPct val="0"/>
              </a:spcBef>
              <a:spcAft>
                <a:spcPct val="0"/>
              </a:spcAft>
            </a:pPr>
            <a:r>
              <a:rPr lang="en-US" altLang="ja-JP" sz="1200" dirty="0">
                <a:solidFill>
                  <a:prstClr val="black"/>
                </a:solidFill>
                <a:latin typeface="ＭＳ Ｐゴシック"/>
              </a:rPr>
              <a:t>     </a:t>
            </a:r>
            <a:r>
              <a:rPr lang="ja-JP" altLang="en-US" sz="1200" dirty="0">
                <a:solidFill>
                  <a:prstClr val="black"/>
                </a:solidFill>
                <a:latin typeface="ＭＳ Ｐゴシック"/>
              </a:rPr>
              <a:t>よう弾力化するとともに、当事者や家族の参画を</a:t>
            </a:r>
            <a:r>
              <a:rPr lang="ja-JP" altLang="en-US" sz="1200" dirty="0" smtClean="0">
                <a:solidFill>
                  <a:prstClr val="black"/>
                </a:solidFill>
                <a:latin typeface="ＭＳ Ｐゴシック"/>
              </a:rPr>
              <a:t>明確化</a:t>
            </a:r>
            <a:endParaRPr lang="ja-JP" altLang="en-US" sz="1200" dirty="0">
              <a:solidFill>
                <a:prstClr val="black"/>
              </a:solidFill>
              <a:latin typeface="Arial" charset="0"/>
            </a:endParaRPr>
          </a:p>
        </p:txBody>
      </p:sp>
      <p:sp>
        <p:nvSpPr>
          <p:cNvPr id="2" name="スライド番号プレースホルダー 1"/>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11</a:t>
            </a:fld>
            <a:endParaRPr lang="en-US" altLang="ja-JP">
              <a:solidFill>
                <a:prstClr val="black"/>
              </a:solidFill>
            </a:endParaRPr>
          </a:p>
        </p:txBody>
      </p:sp>
    </p:spTree>
    <p:extLst>
      <p:ext uri="{BB962C8B-B14F-4D97-AF65-F5344CB8AC3E}">
        <p14:creationId xmlns:p14="http://schemas.microsoft.com/office/powerpoint/2010/main" val="372268881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85" y="274639"/>
            <a:ext cx="9518650" cy="6323012"/>
          </a:xfrm>
        </p:spPr>
        <p:txBody>
          <a:bodyPr/>
          <a:lstStyle/>
          <a:p>
            <a:r>
              <a:rPr lang="en-US" altLang="ja-JP" sz="3600" dirty="0" smtClean="0"/>
              <a:t>Ⅲ</a:t>
            </a:r>
            <a:r>
              <a:rPr lang="ja-JP" altLang="en-US" sz="3600" dirty="0" smtClean="0"/>
              <a:t>　</a:t>
            </a:r>
            <a:r>
              <a:rPr lang="ja-JP" altLang="ja-JP" sz="3600" dirty="0"/>
              <a:t>障害者支援に</a:t>
            </a:r>
            <a:r>
              <a:rPr lang="ja-JP" altLang="ja-JP" sz="3600" dirty="0" smtClean="0"/>
              <a:t>おける権利擁護</a:t>
            </a:r>
            <a:r>
              <a:rPr lang="en-US" altLang="ja-JP" sz="3600" dirty="0" smtClean="0"/>
              <a:t/>
            </a:r>
            <a:br>
              <a:rPr lang="en-US" altLang="ja-JP" sz="3600" dirty="0" smtClean="0"/>
            </a:br>
            <a:r>
              <a:rPr lang="ja-JP" altLang="ja-JP" sz="3600" dirty="0" smtClean="0"/>
              <a:t>と</a:t>
            </a:r>
            <a:r>
              <a:rPr lang="ja-JP" altLang="ja-JP" sz="3600" dirty="0"/>
              <a:t>虐待防止に関わる法律</a:t>
            </a:r>
            <a:r>
              <a:rPr lang="ja-JP" altLang="en-US" sz="3600" dirty="0" smtClean="0">
                <a:solidFill>
                  <a:schemeClr val="tx1"/>
                </a:solidFill>
              </a:rPr>
              <a:t>　</a:t>
            </a:r>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110</a:t>
            </a:fld>
            <a:endParaRPr lang="en-US" altLang="ja-JP">
              <a:solidFill>
                <a:prstClr val="black"/>
              </a:solidFill>
            </a:endParaRPr>
          </a:p>
        </p:txBody>
      </p:sp>
    </p:spTree>
    <p:extLst>
      <p:ext uri="{BB962C8B-B14F-4D97-AF65-F5344CB8AC3E}">
        <p14:creationId xmlns:p14="http://schemas.microsoft.com/office/powerpoint/2010/main" val="152089730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t>１</a:t>
            </a:r>
            <a:r>
              <a:rPr lang="ja-JP" altLang="en-US" sz="3600" dirty="0" smtClean="0">
                <a:solidFill>
                  <a:schemeClr val="tx1"/>
                </a:solidFill>
              </a:rPr>
              <a:t>　障害者の権利に関する条約及び</a:t>
            </a:r>
            <a:r>
              <a:rPr lang="en-US" altLang="ja-JP" sz="3600" dirty="0" smtClean="0">
                <a:solidFill>
                  <a:schemeClr val="tx1"/>
                </a:solidFill>
              </a:rPr>
              <a:t/>
            </a:r>
            <a:br>
              <a:rPr lang="en-US" altLang="ja-JP" sz="3600" dirty="0" smtClean="0">
                <a:solidFill>
                  <a:schemeClr val="tx1"/>
                </a:solidFill>
              </a:rPr>
            </a:br>
            <a:r>
              <a:rPr lang="ja-JP" altLang="en-US" sz="3600" dirty="0" smtClean="0">
                <a:solidFill>
                  <a:schemeClr val="tx1"/>
                </a:solidFill>
              </a:rPr>
              <a:t>障害者差別解消法について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111</a:t>
            </a:fld>
            <a:endParaRPr lang="en-US" altLang="ja-JP">
              <a:solidFill>
                <a:prstClr val="black"/>
              </a:solidFill>
            </a:endParaRPr>
          </a:p>
        </p:txBody>
      </p:sp>
    </p:spTree>
    <p:extLst>
      <p:ext uri="{BB962C8B-B14F-4D97-AF65-F5344CB8AC3E}">
        <p14:creationId xmlns:p14="http://schemas.microsoft.com/office/powerpoint/2010/main" val="39152819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テキスト ボックス 4"/>
          <p:cNvSpPr txBox="1">
            <a:spLocks noChangeArrowheads="1"/>
          </p:cNvSpPr>
          <p:nvPr/>
        </p:nvSpPr>
        <p:spPr bwMode="auto">
          <a:xfrm>
            <a:off x="117475" y="611069"/>
            <a:ext cx="9671050" cy="541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2000">
            <a:spAutoFit/>
          </a:bodyPr>
          <a:lstStyle>
            <a:lvl1pPr eaLnBrk="0" hangingPunct="0">
              <a:spcBef>
                <a:spcPct val="20000"/>
              </a:spcBef>
              <a:buFont typeface="Arial" charset="0"/>
              <a:buChar char="•"/>
              <a:tabLst>
                <a:tab pos="1793875" algn="r"/>
                <a:tab pos="2505075" algn="r"/>
                <a:tab pos="2873375" algn="l"/>
              </a:tabLst>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tabLst>
                <a:tab pos="1793875" algn="r"/>
                <a:tab pos="2505075" algn="r"/>
                <a:tab pos="2873375" algn="l"/>
              </a:tabLst>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tabLst>
                <a:tab pos="1793875" algn="r"/>
                <a:tab pos="2505075" algn="r"/>
                <a:tab pos="2873375" algn="l"/>
              </a:tabLst>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9pPr>
          </a:lstStyle>
          <a:p>
            <a:pPr eaLnBrk="1" hangingPunct="1">
              <a:lnSpc>
                <a:spcPts val="1700"/>
              </a:lnSpc>
              <a:spcBef>
                <a:spcPct val="0"/>
              </a:spcBef>
              <a:spcAft>
                <a:spcPts val="6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平成１６年　　６月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４日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障害者基本法改正（議員立法）</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　　　　　　　　　　</a:t>
            </a:r>
            <a:r>
              <a:rPr lang="en-US" altLang="ja-JP" sz="1600" dirty="0">
                <a:solidFill>
                  <a:srgbClr val="000000"/>
                </a:solidFill>
                <a:latin typeface="メイリオ" pitchFamily="50" charset="-128"/>
                <a:ea typeface="メイリオ" pitchFamily="50" charset="-128"/>
                <a:cs typeface="メイリオ" pitchFamily="50" charset="-128"/>
              </a:rPr>
              <a:t>		※ </a:t>
            </a:r>
            <a:r>
              <a:rPr lang="ja-JP" altLang="en-US" sz="1600" dirty="0">
                <a:solidFill>
                  <a:srgbClr val="000000"/>
                </a:solidFill>
                <a:latin typeface="メイリオ" pitchFamily="50" charset="-128"/>
                <a:ea typeface="メイリオ" pitchFamily="50" charset="-128"/>
                <a:cs typeface="メイリオ" pitchFamily="50" charset="-128"/>
              </a:rPr>
              <a:t>施策の基本的理念として差別の禁止を規定</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平成１８年　１２月 １３日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第</a:t>
            </a:r>
            <a:r>
              <a:rPr lang="en-US" altLang="ja-JP" sz="1600" dirty="0">
                <a:solidFill>
                  <a:srgbClr val="000000"/>
                </a:solidFill>
                <a:latin typeface="メイリオ" pitchFamily="50" charset="-128"/>
                <a:ea typeface="メイリオ" pitchFamily="50" charset="-128"/>
                <a:cs typeface="メイリオ" pitchFamily="50" charset="-128"/>
              </a:rPr>
              <a:t>61</a:t>
            </a:r>
            <a:r>
              <a:rPr lang="ja-JP" altLang="en-US" sz="1600" dirty="0">
                <a:solidFill>
                  <a:srgbClr val="000000"/>
                </a:solidFill>
                <a:latin typeface="メイリオ" pitchFamily="50" charset="-128"/>
                <a:ea typeface="メイリオ" pitchFamily="50" charset="-128"/>
                <a:cs typeface="メイリオ" pitchFamily="50" charset="-128"/>
              </a:rPr>
              <a:t>回国連総会において障害者権利条約を採択</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平成１９年　　９月</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２８日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日本による障害者権利条約への署名</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6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平成２３年　　８月    ５日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障害者基本法改正</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　　　　　　　　　　　　</a:t>
            </a:r>
            <a:r>
              <a:rPr lang="en-US" altLang="ja-JP" sz="1600" dirty="0">
                <a:solidFill>
                  <a:srgbClr val="000000"/>
                </a:solidFill>
                <a:latin typeface="メイリオ" pitchFamily="50" charset="-128"/>
                <a:ea typeface="メイリオ" pitchFamily="50" charset="-128"/>
                <a:cs typeface="メイリオ" pitchFamily="50" charset="-128"/>
              </a:rPr>
              <a:t>	      ※ </a:t>
            </a:r>
            <a:r>
              <a:rPr lang="ja-JP" altLang="en-US" sz="1600" dirty="0">
                <a:solidFill>
                  <a:srgbClr val="000000"/>
                </a:solidFill>
                <a:latin typeface="メイリオ" pitchFamily="50" charset="-128"/>
                <a:ea typeface="メイリオ" pitchFamily="50" charset="-128"/>
                <a:cs typeface="メイリオ" pitchFamily="50" charset="-128"/>
              </a:rPr>
              <a:t>障害者権利条約の考え方を踏まえ、合理的配慮の概念を規定</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平成２５年　　</a:t>
            </a:r>
            <a:r>
              <a:rPr lang="ja-JP" altLang="en-US" sz="1600" dirty="0" smtClean="0">
                <a:solidFill>
                  <a:srgbClr val="000000"/>
                </a:solidFill>
                <a:latin typeface="メイリオ" pitchFamily="50" charset="-128"/>
                <a:ea typeface="メイリオ" pitchFamily="50" charset="-128"/>
                <a:cs typeface="メイリオ" pitchFamily="50" charset="-128"/>
              </a:rPr>
              <a:t>６月</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２６日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障害者差別解消法　公布・一部施行</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平成２６年</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　　１月 ２０日</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障害者の権利に関する条約</a:t>
            </a:r>
            <a:r>
              <a:rPr lang="ja-JP" altLang="en-US" sz="1600" dirty="0" smtClean="0">
                <a:solidFill>
                  <a:srgbClr val="000000"/>
                </a:solidFill>
                <a:latin typeface="メイリオ" pitchFamily="50" charset="-128"/>
                <a:ea typeface="メイリオ" pitchFamily="50" charset="-128"/>
                <a:cs typeface="メイリオ" pitchFamily="50" charset="-128"/>
              </a:rPr>
              <a:t>締結</a:t>
            </a:r>
            <a:endParaRPr lang="en-US" altLang="ja-JP" sz="1600" dirty="0" smtClean="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smtClean="0">
                <a:solidFill>
                  <a:srgbClr val="000000"/>
                </a:solidFill>
                <a:latin typeface="メイリオ" pitchFamily="50" charset="-128"/>
                <a:ea typeface="メイリオ" pitchFamily="50" charset="-128"/>
                <a:cs typeface="メイリオ" pitchFamily="50" charset="-128"/>
              </a:rPr>
              <a:t>平成２７年　　２月２４日　　障害者差別解消法「基本方針」閣議決定</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平成２８年　　４月　 １日　  障害者差別解消法</a:t>
            </a:r>
            <a:r>
              <a:rPr lang="ja-JP" altLang="en-US" sz="1600" dirty="0" smtClean="0">
                <a:solidFill>
                  <a:srgbClr val="000000"/>
                </a:solidFill>
                <a:latin typeface="メイリオ" pitchFamily="50" charset="-128"/>
                <a:ea typeface="メイリオ" pitchFamily="50" charset="-128"/>
                <a:cs typeface="メイリオ" pitchFamily="50" charset="-128"/>
              </a:rPr>
              <a:t>施行</a:t>
            </a:r>
            <a:r>
              <a:rPr lang="ja-JP" altLang="en-US" sz="1600" dirty="0">
                <a:solidFill>
                  <a:srgbClr val="000000"/>
                </a:solidFill>
                <a:latin typeface="メイリオ" pitchFamily="50" charset="-128"/>
                <a:ea typeface="メイリオ" pitchFamily="50" charset="-128"/>
                <a:cs typeface="メイリオ" pitchFamily="50" charset="-128"/>
              </a:rPr>
              <a:t>　　　　</a:t>
            </a:r>
            <a:r>
              <a:rPr lang="ja-JP" altLang="en-US" sz="1700" dirty="0">
                <a:solidFill>
                  <a:srgbClr val="000000"/>
                </a:solidFill>
                <a:latin typeface="メイリオ" pitchFamily="50" charset="-128"/>
                <a:ea typeface="メイリオ" pitchFamily="50" charset="-128"/>
                <a:cs typeface="メイリオ" pitchFamily="50" charset="-128"/>
              </a:rPr>
              <a:t>　</a:t>
            </a:r>
            <a:endParaRPr lang="en-US" altLang="ja-JP" sz="1700" dirty="0">
              <a:solidFill>
                <a:srgbClr val="000000"/>
              </a:solidFill>
              <a:latin typeface="メイリオ" pitchFamily="50" charset="-128"/>
              <a:ea typeface="メイリオ" pitchFamily="50" charset="-128"/>
              <a:cs typeface="メイリオ" pitchFamily="50" charset="-128"/>
            </a:endParaRPr>
          </a:p>
        </p:txBody>
      </p:sp>
      <p:sp>
        <p:nvSpPr>
          <p:cNvPr id="221187" name="テキスト ボックス 8"/>
          <p:cNvSpPr txBox="1">
            <a:spLocks noChangeArrowheads="1"/>
          </p:cNvSpPr>
          <p:nvPr/>
        </p:nvSpPr>
        <p:spPr bwMode="auto">
          <a:xfrm>
            <a:off x="0" y="122659"/>
            <a:ext cx="4016896"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700" b="1" dirty="0" smtClean="0">
                <a:solidFill>
                  <a:srgbClr val="000000"/>
                </a:solidFill>
                <a:latin typeface="メイリオ" pitchFamily="50" charset="-128"/>
                <a:ea typeface="メイリオ" pitchFamily="50" charset="-128"/>
                <a:cs typeface="メイリオ" pitchFamily="50" charset="-128"/>
              </a:rPr>
              <a:t>■　障害者</a:t>
            </a:r>
            <a:r>
              <a:rPr lang="ja-JP" altLang="en-US" sz="1700" b="1" dirty="0">
                <a:solidFill>
                  <a:srgbClr val="000000"/>
                </a:solidFill>
                <a:latin typeface="メイリオ" pitchFamily="50" charset="-128"/>
                <a:ea typeface="メイリオ" pitchFamily="50" charset="-128"/>
                <a:cs typeface="メイリオ" pitchFamily="50" charset="-128"/>
              </a:rPr>
              <a:t>差別</a:t>
            </a:r>
            <a:r>
              <a:rPr lang="ja-JP" altLang="en-US" sz="1700" b="1" dirty="0" smtClean="0">
                <a:solidFill>
                  <a:srgbClr val="000000"/>
                </a:solidFill>
                <a:latin typeface="メイリオ" pitchFamily="50" charset="-128"/>
                <a:ea typeface="メイリオ" pitchFamily="50" charset="-128"/>
                <a:cs typeface="メイリオ" pitchFamily="50" charset="-128"/>
              </a:rPr>
              <a:t>解消法関係の経緯</a:t>
            </a:r>
            <a:endParaRPr lang="ja-JP" altLang="en-US" sz="1700" b="1" dirty="0">
              <a:solidFill>
                <a:srgbClr val="000000"/>
              </a:solidFill>
              <a:latin typeface="メイリオ" pitchFamily="50" charset="-128"/>
              <a:ea typeface="メイリオ" pitchFamily="50" charset="-128"/>
              <a:cs typeface="メイリオ" pitchFamily="50" charset="-128"/>
            </a:endParaRPr>
          </a:p>
        </p:txBody>
      </p:sp>
      <p:sp>
        <p:nvSpPr>
          <p:cNvPr id="2" name="正方形/長方形 1"/>
          <p:cNvSpPr/>
          <p:nvPr/>
        </p:nvSpPr>
        <p:spPr>
          <a:xfrm>
            <a:off x="117476" y="476672"/>
            <a:ext cx="9671050" cy="5976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 name="スライド番号プレースホルダー 2"/>
          <p:cNvSpPr>
            <a:spLocks noGrp="1"/>
          </p:cNvSpPr>
          <p:nvPr>
            <p:ph type="sldNum" sz="quarter" idx="12"/>
          </p:nvPr>
        </p:nvSpPr>
        <p:spPr>
          <a:xfrm>
            <a:off x="7371269" y="6453337"/>
            <a:ext cx="2311400" cy="365125"/>
          </a:xfrm>
        </p:spPr>
        <p:txBody>
          <a:bodyPr/>
          <a:lstStyle/>
          <a:p>
            <a:r>
              <a:rPr lang="ja-JP" altLang="en-US" b="1" dirty="0">
                <a:solidFill>
                  <a:schemeClr val="tx1"/>
                </a:solidFill>
              </a:rPr>
              <a:t>１</a:t>
            </a:r>
            <a:endParaRPr kumimoji="1" lang="ja-JP" altLang="en-US" b="1" dirty="0">
              <a:solidFill>
                <a:schemeClr val="tx1"/>
              </a:solidFill>
            </a:endParaRPr>
          </a:p>
        </p:txBody>
      </p:sp>
    </p:spTree>
    <p:extLst>
      <p:ext uri="{BB962C8B-B14F-4D97-AF65-F5344CB8AC3E}">
        <p14:creationId xmlns:p14="http://schemas.microsoft.com/office/powerpoint/2010/main" val="171607666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094224" y="761234"/>
            <a:ext cx="1695316" cy="1201358"/>
          </a:xfrm>
          <a:prstGeom prst="rect">
            <a:avLst/>
          </a:prstGeom>
          <a:noFill/>
          <a:ln w="9525">
            <a:noFill/>
            <a:miter lim="800000"/>
            <a:headEnd/>
            <a:tailEnd/>
          </a:ln>
        </p:spPr>
      </p:pic>
      <p:sp>
        <p:nvSpPr>
          <p:cNvPr id="4" name="テキスト ボックス 3"/>
          <p:cNvSpPr txBox="1"/>
          <p:nvPr/>
        </p:nvSpPr>
        <p:spPr>
          <a:xfrm>
            <a:off x="194479" y="-47339"/>
            <a:ext cx="9595066" cy="461471"/>
          </a:xfrm>
          <a:prstGeom prst="rect">
            <a:avLst/>
          </a:prstGeom>
          <a:noFill/>
        </p:spPr>
        <p:txBody>
          <a:bodyPr wrap="square" lIns="91242" tIns="45624" rIns="91242" bIns="45624" rtlCol="0">
            <a:spAutoFit/>
          </a:bodyPr>
          <a:lstStyle/>
          <a:p>
            <a:r>
              <a:rPr lang="ja-JP" altLang="en-US" sz="2400" b="1" dirty="0">
                <a:solidFill>
                  <a:srgbClr val="000000"/>
                </a:solidFill>
                <a:latin typeface="HGP創英角ﾎﾟｯﾌﾟ体" pitchFamily="50" charset="-128"/>
                <a:ea typeface="HGP創英角ﾎﾟｯﾌﾟ体" pitchFamily="50" charset="-128"/>
              </a:rPr>
              <a:t>我が国は「障害者の権利に関する条約」を批准しました！</a:t>
            </a:r>
            <a:endParaRPr lang="en-US" altLang="ja-JP" sz="2400" b="1" dirty="0">
              <a:solidFill>
                <a:srgbClr val="000000"/>
              </a:solidFill>
              <a:latin typeface="HGP創英角ﾎﾟｯﾌﾟ体" pitchFamily="50" charset="-128"/>
              <a:ea typeface="HGP創英角ﾎﾟｯﾌﾟ体" pitchFamily="50" charset="-128"/>
            </a:endParaRPr>
          </a:p>
        </p:txBody>
      </p:sp>
      <p:sp>
        <p:nvSpPr>
          <p:cNvPr id="5" name="角丸四角形 4"/>
          <p:cNvSpPr/>
          <p:nvPr/>
        </p:nvSpPr>
        <p:spPr>
          <a:xfrm>
            <a:off x="58233" y="537962"/>
            <a:ext cx="9789536" cy="1512168"/>
          </a:xfrm>
          <a:prstGeom prst="roundRect">
            <a:avLst>
              <a:gd name="adj" fmla="val 584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endParaRPr lang="en-US" altLang="ja-JP" dirty="0" smtClean="0">
              <a:solidFill>
                <a:srgbClr val="FFFFFF"/>
              </a:solidFill>
            </a:endParaRPr>
          </a:p>
        </p:txBody>
      </p:sp>
      <p:sp>
        <p:nvSpPr>
          <p:cNvPr id="7" name="角丸四角形 6"/>
          <p:cNvSpPr/>
          <p:nvPr/>
        </p:nvSpPr>
        <p:spPr>
          <a:xfrm>
            <a:off x="58255" y="2127016"/>
            <a:ext cx="9789537" cy="2124055"/>
          </a:xfrm>
          <a:prstGeom prst="roundRect">
            <a:avLst>
              <a:gd name="adj" fmla="val 3969"/>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pPr algn="ctr"/>
            <a:endParaRPr lang="ja-JP" altLang="en-US">
              <a:solidFill>
                <a:srgbClr val="FFFFFF"/>
              </a:solidFill>
            </a:endParaRPr>
          </a:p>
        </p:txBody>
      </p:sp>
      <p:sp>
        <p:nvSpPr>
          <p:cNvPr id="9" name="正方形/長方形 8"/>
          <p:cNvSpPr/>
          <p:nvPr/>
        </p:nvSpPr>
        <p:spPr>
          <a:xfrm>
            <a:off x="128464" y="404664"/>
            <a:ext cx="2964329"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r>
              <a:rPr lang="ja-JP" altLang="en-US" sz="1500" dirty="0">
                <a:solidFill>
                  <a:srgbClr val="FFFFFF"/>
                </a:solidFill>
                <a:latin typeface="HGP創英角ﾎﾟｯﾌﾟ体" pitchFamily="50" charset="-128"/>
                <a:ea typeface="HGP創英角ﾎﾟｯﾌﾟ体" pitchFamily="50" charset="-128"/>
              </a:rPr>
              <a:t>障害者権利条約とは？</a:t>
            </a:r>
          </a:p>
        </p:txBody>
      </p:sp>
      <p:sp>
        <p:nvSpPr>
          <p:cNvPr id="12" name="角丸四角形 11"/>
          <p:cNvSpPr/>
          <p:nvPr/>
        </p:nvSpPr>
        <p:spPr>
          <a:xfrm>
            <a:off x="58233" y="5222076"/>
            <a:ext cx="9789536" cy="1313949"/>
          </a:xfrm>
          <a:prstGeom prst="roundRect">
            <a:avLst>
              <a:gd name="adj" fmla="val 7597"/>
            </a:avLst>
          </a:prstGeom>
          <a:solidFill>
            <a:srgbClr val="FFFF6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pPr algn="ctr"/>
            <a:endParaRPr lang="ja-JP" altLang="en-US">
              <a:solidFill>
                <a:srgbClr val="FFFFFF"/>
              </a:solidFill>
            </a:endParaRPr>
          </a:p>
        </p:txBody>
      </p:sp>
      <p:sp>
        <p:nvSpPr>
          <p:cNvPr id="15" name="正方形/長方形 14"/>
          <p:cNvSpPr/>
          <p:nvPr/>
        </p:nvSpPr>
        <p:spPr>
          <a:xfrm>
            <a:off x="137337" y="4998482"/>
            <a:ext cx="3510390"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r>
              <a:rPr lang="ja-JP" altLang="en-US" sz="1500" dirty="0">
                <a:solidFill>
                  <a:srgbClr val="FFFFFF"/>
                </a:solidFill>
                <a:latin typeface="HGP創英角ﾎﾟｯﾌﾟ体" pitchFamily="50" charset="-128"/>
                <a:ea typeface="HGP創英角ﾎﾟｯﾌﾟ体" pitchFamily="50" charset="-128"/>
              </a:rPr>
              <a:t>条約を締結するとどうなるの？</a:t>
            </a:r>
          </a:p>
        </p:txBody>
      </p:sp>
      <p:sp>
        <p:nvSpPr>
          <p:cNvPr id="16" name="テキスト ボックス 15"/>
          <p:cNvSpPr txBox="1"/>
          <p:nvPr/>
        </p:nvSpPr>
        <p:spPr>
          <a:xfrm>
            <a:off x="116470" y="620688"/>
            <a:ext cx="9406748" cy="1615633"/>
          </a:xfrm>
          <a:prstGeom prst="rect">
            <a:avLst/>
          </a:prstGeom>
          <a:noFill/>
          <a:ln>
            <a:noFill/>
          </a:ln>
        </p:spPr>
        <p:txBody>
          <a:bodyPr wrap="square" lIns="91242" tIns="45624" rIns="91242" bIns="45624" rtlCol="0">
            <a:spAutoFit/>
          </a:bodyPr>
          <a:lstStyle/>
          <a:p>
            <a:pPr marL="0" lvl="1"/>
            <a:r>
              <a:rPr lang="ja-JP" altLang="en-US" dirty="0" smtClean="0">
                <a:solidFill>
                  <a:srgbClr val="663300"/>
                </a:solidFill>
              </a:rPr>
              <a:t>　</a:t>
            </a:r>
            <a:r>
              <a:rPr lang="ja-JP" altLang="en-US" sz="1500" b="1" dirty="0">
                <a:solidFill>
                  <a:srgbClr val="663300"/>
                </a:solidFill>
                <a:latin typeface="HGP創英角ﾎﾟｯﾌﾟ体" pitchFamily="50" charset="-128"/>
                <a:ea typeface="HGP創英角ﾎﾟｯﾌﾟ体" pitchFamily="50" charset="-128"/>
              </a:rPr>
              <a:t>■　「障害者権利条約」は，障害者の人権や基本的自由の享有を確保し，障害者の固有の尊厳の</a:t>
            </a:r>
            <a:endParaRPr lang="en-US" altLang="ja-JP" sz="1500" b="1" dirty="0">
              <a:solidFill>
                <a:srgbClr val="663300"/>
              </a:solidFill>
              <a:latin typeface="HGP創英角ﾎﾟｯﾌﾟ体" pitchFamily="50" charset="-128"/>
              <a:ea typeface="HGP創英角ﾎﾟｯﾌﾟ体" pitchFamily="50" charset="-128"/>
            </a:endParaRPr>
          </a:p>
          <a:p>
            <a:pPr marL="0" lvl="1"/>
            <a:r>
              <a:rPr lang="ja-JP" altLang="en-US" sz="1500" b="1" dirty="0">
                <a:solidFill>
                  <a:srgbClr val="663300"/>
                </a:solidFill>
                <a:latin typeface="HGP創英角ﾎﾟｯﾌﾟ体" pitchFamily="50" charset="-128"/>
                <a:ea typeface="HGP創英角ﾎﾟｯﾌﾟ体" pitchFamily="50" charset="-128"/>
              </a:rPr>
              <a:t>　　　　尊重を促進するため，障害者の権利を実現するための措置等を規定しています。</a:t>
            </a:r>
            <a:endParaRPr lang="en-US" altLang="ja-JP" sz="1500" dirty="0">
              <a:solidFill>
                <a:srgbClr val="663300"/>
              </a:solidFill>
              <a:latin typeface="HGP創英角ﾎﾟｯﾌﾟ体" pitchFamily="50" charset="-128"/>
              <a:ea typeface="HGP創英角ﾎﾟｯﾌﾟ体" pitchFamily="50" charset="-128"/>
            </a:endParaRPr>
          </a:p>
          <a:p>
            <a:r>
              <a:rPr lang="ja-JP" altLang="en-US" sz="1600" b="1" dirty="0">
                <a:solidFill>
                  <a:srgbClr val="000000"/>
                </a:solidFill>
                <a:latin typeface="HGP創英角ﾎﾟｯﾌﾟ体" pitchFamily="50" charset="-128"/>
                <a:ea typeface="HGP創英角ﾎﾟｯﾌﾟ体" pitchFamily="50" charset="-128"/>
              </a:rPr>
              <a:t>　　　　</a:t>
            </a:r>
            <a:r>
              <a:rPr lang="ja-JP" altLang="en-US" sz="1300" b="1" dirty="0">
                <a:solidFill>
                  <a:srgbClr val="000000"/>
                </a:solidFill>
                <a:latin typeface="HGP創英角ﾎﾟｯﾌﾟ体" pitchFamily="50" charset="-128"/>
                <a:ea typeface="HGP創英角ﾎﾟｯﾌﾟ体" pitchFamily="50" charset="-128"/>
              </a:rPr>
              <a:t>例えば  ◆障害に基づくあらゆる差別（合理的配慮の否定</a:t>
            </a:r>
            <a:r>
              <a:rPr lang="en-US" altLang="ja-JP" sz="1300" b="1" dirty="0">
                <a:solidFill>
                  <a:srgbClr val="000000"/>
                </a:solidFill>
                <a:latin typeface="HGP創英角ﾎﾟｯﾌﾟ体" pitchFamily="50" charset="-128"/>
                <a:ea typeface="HGP創英角ﾎﾟｯﾌﾟ体" pitchFamily="50" charset="-128"/>
              </a:rPr>
              <a:t>※</a:t>
            </a:r>
            <a:r>
              <a:rPr lang="ja-JP" altLang="en-US" sz="1300" b="1" dirty="0">
                <a:solidFill>
                  <a:srgbClr val="000000"/>
                </a:solidFill>
                <a:latin typeface="HGP創英角ﾎﾟｯﾌﾟ体" pitchFamily="50" charset="-128"/>
                <a:ea typeface="HGP創英角ﾎﾟｯﾌﾟ体" pitchFamily="50" charset="-128"/>
              </a:rPr>
              <a:t>を含む。）を禁止</a:t>
            </a:r>
            <a:endParaRPr lang="en-US" altLang="ja-JP" sz="1300" b="1" dirty="0">
              <a:solidFill>
                <a:srgbClr val="000000"/>
              </a:solidFill>
              <a:latin typeface="HGP創英角ﾎﾟｯﾌﾟ体" pitchFamily="50" charset="-128"/>
              <a:ea typeface="HGP創英角ﾎﾟｯﾌﾟ体" pitchFamily="50" charset="-128"/>
            </a:endParaRPr>
          </a:p>
          <a:p>
            <a:r>
              <a:rPr lang="ja-JP" altLang="en-US" sz="1300" b="1" dirty="0">
                <a:solidFill>
                  <a:srgbClr val="000000"/>
                </a:solidFill>
                <a:latin typeface="HGP創英角ﾎﾟｯﾌﾟ体" pitchFamily="50" charset="-128"/>
                <a:ea typeface="HGP創英角ﾎﾟｯﾌﾟ体" pitchFamily="50" charset="-128"/>
              </a:rPr>
              <a:t>　　　　　　　　　　◆障害者が社会に参加し、包容されることを促進</a:t>
            </a:r>
            <a:endParaRPr lang="en-US" altLang="ja-JP" sz="1300" b="1" dirty="0">
              <a:solidFill>
                <a:srgbClr val="000000"/>
              </a:solidFill>
              <a:latin typeface="HGP創英角ﾎﾟｯﾌﾟ体" pitchFamily="50" charset="-128"/>
              <a:ea typeface="HGP創英角ﾎﾟｯﾌﾟ体" pitchFamily="50" charset="-128"/>
            </a:endParaRPr>
          </a:p>
          <a:p>
            <a:r>
              <a:rPr lang="ja-JP" altLang="en-US" sz="1300" b="1" dirty="0">
                <a:solidFill>
                  <a:srgbClr val="000000"/>
                </a:solidFill>
                <a:latin typeface="HGP創英角ﾎﾟｯﾌﾟ体" pitchFamily="50" charset="-128"/>
                <a:ea typeface="HGP創英角ﾎﾟｯﾌﾟ体" pitchFamily="50" charset="-128"/>
              </a:rPr>
              <a:t>　　　　　　　　　　◆条約の実施を監視する枠組みを設置，等　</a:t>
            </a:r>
            <a:endParaRPr lang="en-US" altLang="ja-JP" sz="1300" b="1" dirty="0">
              <a:solidFill>
                <a:srgbClr val="000000"/>
              </a:solidFill>
              <a:latin typeface="HGP創英角ﾎﾟｯﾌﾟ体" pitchFamily="50" charset="-128"/>
              <a:ea typeface="HGP創英角ﾎﾟｯﾌﾟ体" pitchFamily="50" charset="-128"/>
            </a:endParaRPr>
          </a:p>
          <a:p>
            <a:r>
              <a:rPr lang="ja-JP" altLang="en-US" sz="1600" dirty="0">
                <a:solidFill>
                  <a:srgbClr val="808080">
                    <a:lumMod val="10000"/>
                  </a:srgbClr>
                </a:solidFill>
                <a:latin typeface="HGP創英角ﾎﾟｯﾌﾟ体" pitchFamily="50" charset="-128"/>
                <a:ea typeface="HGP創英角ﾎﾟｯﾌﾟ体" pitchFamily="50" charset="-128"/>
              </a:rPr>
              <a:t>　　　</a:t>
            </a:r>
            <a:r>
              <a:rPr lang="ja-JP" altLang="en-US" sz="1600" dirty="0">
                <a:solidFill>
                  <a:srgbClr val="000000">
                    <a:lumMod val="85000"/>
                    <a:lumOff val="15000"/>
                  </a:srgbClr>
                </a:solidFill>
                <a:latin typeface="HGP創英角ﾎﾟｯﾌﾟ体" pitchFamily="50" charset="-128"/>
                <a:ea typeface="HGP創英角ﾎﾟｯﾌﾟ体" pitchFamily="50" charset="-128"/>
              </a:rPr>
              <a:t>　　　　　</a:t>
            </a:r>
            <a:r>
              <a:rPr lang="en-US" altLang="ja-JP" sz="1100" dirty="0">
                <a:solidFill>
                  <a:srgbClr val="000000">
                    <a:lumMod val="85000"/>
                    <a:lumOff val="15000"/>
                  </a:srgbClr>
                </a:solidFill>
                <a:latin typeface="HGP創英角ﾎﾟｯﾌﾟ体" pitchFamily="50" charset="-128"/>
                <a:ea typeface="HGP創英角ﾎﾟｯﾌﾟ体" pitchFamily="50" charset="-128"/>
              </a:rPr>
              <a:t>※</a:t>
            </a:r>
            <a:r>
              <a:rPr lang="ja-JP" altLang="en-US" sz="1100" dirty="0">
                <a:solidFill>
                  <a:srgbClr val="000000">
                    <a:lumMod val="85000"/>
                    <a:lumOff val="15000"/>
                  </a:srgbClr>
                </a:solidFill>
                <a:latin typeface="HGP創英角ﾎﾟｯﾌﾟ体" pitchFamily="50" charset="-128"/>
                <a:ea typeface="HGP創英角ﾎﾟｯﾌﾟ体" pitchFamily="50" charset="-128"/>
              </a:rPr>
              <a:t>過度の負担ではないにもかかわらず，障害者の権利の確保のために必要・適当な調整等（例：スロープの設置）を行わないことを指します。</a:t>
            </a:r>
            <a:endParaRPr lang="en-US" altLang="ja-JP" sz="1100" dirty="0">
              <a:solidFill>
                <a:srgbClr val="000000">
                  <a:lumMod val="85000"/>
                  <a:lumOff val="15000"/>
                </a:srgbClr>
              </a:solidFill>
              <a:latin typeface="HGP創英角ﾎﾟｯﾌﾟ体" pitchFamily="50" charset="-128"/>
              <a:ea typeface="HGP創英角ﾎﾟｯﾌﾟ体" pitchFamily="50" charset="-128"/>
            </a:endParaRPr>
          </a:p>
        </p:txBody>
      </p:sp>
      <p:sp>
        <p:nvSpPr>
          <p:cNvPr id="21" name="テキスト ボックス 20"/>
          <p:cNvSpPr txBox="1"/>
          <p:nvPr/>
        </p:nvSpPr>
        <p:spPr>
          <a:xfrm>
            <a:off x="-32301" y="5268986"/>
            <a:ext cx="9821838" cy="1369596"/>
          </a:xfrm>
          <a:prstGeom prst="rect">
            <a:avLst/>
          </a:prstGeom>
          <a:noFill/>
        </p:spPr>
        <p:txBody>
          <a:bodyPr wrap="square" lIns="91242" tIns="45624" rIns="91242" bIns="45624" rtlCol="0">
            <a:spAutoFit/>
          </a:bodyPr>
          <a:lstStyle/>
          <a:p>
            <a:r>
              <a:rPr lang="ja-JP" altLang="en-US" sz="1600" b="1" dirty="0">
                <a:solidFill>
                  <a:srgbClr val="000000"/>
                </a:solidFill>
              </a:rPr>
              <a:t>　</a:t>
            </a:r>
            <a:r>
              <a:rPr lang="ja-JP" altLang="en-US" sz="1600" b="1" dirty="0">
                <a:solidFill>
                  <a:srgbClr val="000000"/>
                </a:solidFill>
                <a:latin typeface="HGP創英角ﾎﾟｯﾌﾟ体" pitchFamily="50" charset="-128"/>
                <a:ea typeface="HGP創英角ﾎﾟｯﾌﾟ体" pitchFamily="50" charset="-128"/>
              </a:rPr>
              <a:t>■　我が国において，障害者の権利の実現に向けた取組が一層強化されます。</a:t>
            </a:r>
            <a:endParaRPr lang="en-US" altLang="ja-JP" sz="1600" b="1" dirty="0">
              <a:solidFill>
                <a:srgbClr val="000000"/>
              </a:solidFill>
              <a:latin typeface="HGP創英角ﾎﾟｯﾌﾟ体" pitchFamily="50" charset="-128"/>
              <a:ea typeface="HGP創英角ﾎﾟｯﾌﾟ体" pitchFamily="50" charset="-128"/>
            </a:endParaRPr>
          </a:p>
          <a:p>
            <a:r>
              <a:rPr lang="ja-JP" altLang="en-US" sz="1400" dirty="0">
                <a:solidFill>
                  <a:srgbClr val="000000">
                    <a:lumMod val="75000"/>
                    <a:lumOff val="25000"/>
                  </a:srgbClr>
                </a:solidFill>
                <a:latin typeface="HGP創英角ﾎﾟｯﾌﾟ体" pitchFamily="50" charset="-128"/>
                <a:ea typeface="HGP創英角ﾎﾟｯﾌﾟ体" pitchFamily="50" charset="-128"/>
              </a:rPr>
              <a:t>　（障害者の身体の自由や表現の自由等の権利，教育や労働等の権利が促進されます。）</a:t>
            </a:r>
            <a:endParaRPr lang="en-US" altLang="ja-JP" sz="1400" dirty="0">
              <a:solidFill>
                <a:srgbClr val="000000">
                  <a:lumMod val="75000"/>
                  <a:lumOff val="25000"/>
                </a:srgbClr>
              </a:solidFill>
              <a:latin typeface="HGP創英角ﾎﾟｯﾌﾟ体" pitchFamily="50" charset="-128"/>
              <a:ea typeface="HGP創英角ﾎﾟｯﾌﾟ体" pitchFamily="50" charset="-128"/>
            </a:endParaRPr>
          </a:p>
          <a:p>
            <a:r>
              <a:rPr lang="ja-JP" altLang="en-US" sz="1400" dirty="0">
                <a:solidFill>
                  <a:srgbClr val="000000">
                    <a:lumMod val="75000"/>
                    <a:lumOff val="25000"/>
                  </a:srgbClr>
                </a:solidFill>
                <a:latin typeface="HGP創英角ﾎﾟｯﾌﾟ体" pitchFamily="50" charset="-128"/>
                <a:ea typeface="HGP創英角ﾎﾟｯﾌﾟ体" pitchFamily="50" charset="-128"/>
              </a:rPr>
              <a:t>　（我が国による条約の実施を，国内において監視する枠組み（障害者政策委員会）や，国連の障害者権利委員会への　　</a:t>
            </a:r>
            <a:endParaRPr lang="en-US" altLang="ja-JP" sz="1400" dirty="0">
              <a:solidFill>
                <a:srgbClr val="000000">
                  <a:lumMod val="75000"/>
                  <a:lumOff val="25000"/>
                </a:srgbClr>
              </a:solidFill>
              <a:latin typeface="HGP創英角ﾎﾟｯﾌﾟ体" pitchFamily="50" charset="-128"/>
              <a:ea typeface="HGP創英角ﾎﾟｯﾌﾟ体" pitchFamily="50" charset="-128"/>
            </a:endParaRPr>
          </a:p>
          <a:p>
            <a:r>
              <a:rPr lang="ja-JP" altLang="en-US" sz="1400" dirty="0">
                <a:solidFill>
                  <a:srgbClr val="000000">
                    <a:lumMod val="75000"/>
                    <a:lumOff val="25000"/>
                  </a:srgbClr>
                </a:solidFill>
                <a:latin typeface="HGP創英角ﾎﾟｯﾌﾟ体" pitchFamily="50" charset="-128"/>
                <a:ea typeface="HGP創英角ﾎﾟｯﾌﾟ体" pitchFamily="50" charset="-128"/>
              </a:rPr>
              <a:t>　報告を通じて，継続的に説明していきます。また，障害者権利委員会委員への立候補について検討していきます。）</a:t>
            </a:r>
            <a:endParaRPr lang="en-US" altLang="ja-JP" sz="1400" dirty="0">
              <a:solidFill>
                <a:srgbClr val="000000">
                  <a:lumMod val="75000"/>
                  <a:lumOff val="25000"/>
                </a:srgbClr>
              </a:solidFill>
              <a:latin typeface="HGP創英角ﾎﾟｯﾌﾟ体" pitchFamily="50" charset="-128"/>
              <a:ea typeface="HGP創英角ﾎﾟｯﾌﾟ体" pitchFamily="50" charset="-128"/>
            </a:endParaRPr>
          </a:p>
          <a:p>
            <a:r>
              <a:rPr lang="ja-JP" altLang="en-US" b="1" dirty="0" smtClean="0">
                <a:solidFill>
                  <a:srgbClr val="000000"/>
                </a:solidFill>
                <a:latin typeface="HGP創英角ﾎﾟｯﾌﾟ体" pitchFamily="50" charset="-128"/>
                <a:ea typeface="HGP創英角ﾎﾟｯﾌﾟ体" pitchFamily="50" charset="-128"/>
              </a:rPr>
              <a:t>　</a:t>
            </a:r>
            <a:r>
              <a:rPr lang="ja-JP" altLang="en-US" sz="1600" b="1" dirty="0">
                <a:solidFill>
                  <a:srgbClr val="000000"/>
                </a:solidFill>
                <a:latin typeface="HGP創英角ﾎﾟｯﾌﾟ体" pitchFamily="50" charset="-128"/>
                <a:ea typeface="HGP創英角ﾎﾟｯﾌﾟ体" pitchFamily="50" charset="-128"/>
              </a:rPr>
              <a:t>■　人権尊重についての国際協力が一層推進されます。</a:t>
            </a:r>
            <a:endParaRPr lang="en-US" altLang="ja-JP" sz="200" dirty="0">
              <a:solidFill>
                <a:srgbClr val="FF0000"/>
              </a:solidFill>
            </a:endParaRPr>
          </a:p>
          <a:p>
            <a:r>
              <a:rPr lang="ja-JP" altLang="en-US" sz="900" dirty="0">
                <a:solidFill>
                  <a:srgbClr val="FF0000"/>
                </a:solidFill>
              </a:rPr>
              <a:t>　　　　　　　　　　</a:t>
            </a:r>
            <a:endParaRPr lang="ja-JP" altLang="en-US" sz="1600" b="1" dirty="0">
              <a:solidFill>
                <a:srgbClr val="FF0000"/>
              </a:solidFill>
            </a:endParaRPr>
          </a:p>
        </p:txBody>
      </p:sp>
      <p:sp>
        <p:nvSpPr>
          <p:cNvPr id="19" name="テキスト ボックス 18"/>
          <p:cNvSpPr txBox="1"/>
          <p:nvPr/>
        </p:nvSpPr>
        <p:spPr>
          <a:xfrm>
            <a:off x="1226173" y="2276872"/>
            <a:ext cx="8385381" cy="2015743"/>
          </a:xfrm>
          <a:prstGeom prst="rect">
            <a:avLst/>
          </a:prstGeom>
          <a:noFill/>
        </p:spPr>
        <p:txBody>
          <a:bodyPr wrap="square" lIns="91242" tIns="45624" rIns="91242" bIns="45624" rtlCol="0">
            <a:spAutoFit/>
          </a:bodyPr>
          <a:lstStyle/>
          <a:p>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2006</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12</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国連総会で条約が採択されました。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2007</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9</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我が国が条約に署名しました。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2008</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5</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条約が発効しました。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endParaRPr lang="en-US" altLang="ja-JP" sz="200" dirty="0">
              <a:solidFill>
                <a:srgbClr val="000000">
                  <a:lumMod val="75000"/>
                  <a:lumOff val="25000"/>
                </a:srgbClr>
              </a:solidFill>
            </a:endParaRPr>
          </a:p>
          <a:p>
            <a:r>
              <a:rPr lang="ja-JP" altLang="en-US" sz="1100" b="1" u="sng" dirty="0">
                <a:solidFill>
                  <a:srgbClr val="000000"/>
                </a:solidFill>
                <a:latin typeface="HGP創英角ﾎﾟｯﾌﾟ体" pitchFamily="50" charset="-128"/>
                <a:ea typeface="HGP創英角ﾎﾟｯﾌﾟ体" pitchFamily="50" charset="-128"/>
              </a:rPr>
              <a:t>条約締結に先立ち，障害当事者の意見も聴きながら，国内法令の整備を推進してきました。</a:t>
            </a:r>
            <a:endParaRPr lang="en-US" altLang="ja-JP" sz="1100" b="1" u="sng" dirty="0">
              <a:solidFill>
                <a:srgbClr val="000000"/>
              </a:solidFill>
              <a:latin typeface="HGP創英角ﾎﾟｯﾌﾟ体" pitchFamily="50" charset="-128"/>
              <a:ea typeface="HGP創英角ﾎﾟｯﾌﾟ体" pitchFamily="50" charset="-128"/>
            </a:endParaRPr>
          </a:p>
          <a:p>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2011</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8</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障害者基本法が改正されました。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  2012</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6</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障害者総合支援法が成立しました。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2013</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6</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障害者差別解消法が成立し，障害者雇用促進法が改正されました。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r>
              <a:rPr lang="ja-JP" altLang="en-US" sz="1100" b="1" dirty="0">
                <a:solidFill>
                  <a:srgbClr val="008000"/>
                </a:solidFill>
                <a:latin typeface="HGP創英角ﾎﾟｯﾌﾟ体" pitchFamily="50" charset="-128"/>
                <a:ea typeface="HGP創英角ﾎﾟｯﾌﾟ体" pitchFamily="50" charset="-128"/>
              </a:rPr>
              <a:t>これらの法整備をうけて，国会において議論され，</a:t>
            </a:r>
            <a:r>
              <a:rPr lang="en-US" altLang="ja-JP" sz="1100" b="1" dirty="0">
                <a:solidFill>
                  <a:srgbClr val="008000"/>
                </a:solidFill>
                <a:latin typeface="HGP創英角ﾎﾟｯﾌﾟ体" pitchFamily="50" charset="-128"/>
                <a:ea typeface="HGP創英角ﾎﾟｯﾌﾟ体" pitchFamily="50" charset="-128"/>
              </a:rPr>
              <a:t>2013</a:t>
            </a:r>
            <a:r>
              <a:rPr lang="ja-JP" altLang="en-US" sz="1100" b="1" dirty="0">
                <a:solidFill>
                  <a:srgbClr val="008000"/>
                </a:solidFill>
                <a:latin typeface="HGP創英角ﾎﾟｯﾌﾟ体" pitchFamily="50" charset="-128"/>
                <a:ea typeface="HGP創英角ﾎﾟｯﾌﾟ体" pitchFamily="50" charset="-128"/>
              </a:rPr>
              <a:t>年</a:t>
            </a:r>
            <a:r>
              <a:rPr lang="en-US" altLang="ja-JP" sz="1100" b="1" dirty="0">
                <a:solidFill>
                  <a:srgbClr val="008000"/>
                </a:solidFill>
                <a:latin typeface="HGP創英角ﾎﾟｯﾌﾟ体" pitchFamily="50" charset="-128"/>
                <a:ea typeface="HGP創英角ﾎﾟｯﾌﾟ体" pitchFamily="50" charset="-128"/>
              </a:rPr>
              <a:t>11</a:t>
            </a:r>
            <a:r>
              <a:rPr lang="ja-JP" altLang="en-US" sz="1100" b="1" dirty="0">
                <a:solidFill>
                  <a:srgbClr val="008000"/>
                </a:solidFill>
                <a:latin typeface="HGP創英角ﾎﾟｯﾌﾟ体" pitchFamily="50" charset="-128"/>
                <a:ea typeface="HGP創英角ﾎﾟｯﾌﾟ体" pitchFamily="50" charset="-128"/>
              </a:rPr>
              <a:t>月</a:t>
            </a:r>
            <a:r>
              <a:rPr lang="en-US" altLang="ja-JP" sz="1100" b="1" dirty="0">
                <a:solidFill>
                  <a:srgbClr val="008000"/>
                </a:solidFill>
                <a:latin typeface="HGP創英角ﾎﾟｯﾌﾟ体" pitchFamily="50" charset="-128"/>
                <a:ea typeface="HGP創英角ﾎﾟｯﾌﾟ体" pitchFamily="50" charset="-128"/>
              </a:rPr>
              <a:t>19</a:t>
            </a:r>
            <a:r>
              <a:rPr lang="ja-JP" altLang="en-US" sz="1100" b="1" dirty="0">
                <a:solidFill>
                  <a:srgbClr val="008000"/>
                </a:solidFill>
                <a:latin typeface="HGP創英角ﾎﾟｯﾌﾟ体" pitchFamily="50" charset="-128"/>
                <a:ea typeface="HGP創英角ﾎﾟｯﾌﾟ体" pitchFamily="50" charset="-128"/>
              </a:rPr>
              <a:t>日の衆議院本会議，</a:t>
            </a:r>
            <a:r>
              <a:rPr lang="en-US" altLang="ja-JP" sz="1100" b="1" dirty="0">
                <a:solidFill>
                  <a:srgbClr val="008000"/>
                </a:solidFill>
                <a:latin typeface="HGP創英角ﾎﾟｯﾌﾟ体" pitchFamily="50" charset="-128"/>
                <a:ea typeface="HGP創英角ﾎﾟｯﾌﾟ体" pitchFamily="50" charset="-128"/>
              </a:rPr>
              <a:t>12</a:t>
            </a:r>
            <a:r>
              <a:rPr lang="ja-JP" altLang="en-US" sz="1100" b="1" dirty="0">
                <a:solidFill>
                  <a:srgbClr val="008000"/>
                </a:solidFill>
                <a:latin typeface="HGP創英角ﾎﾟｯﾌﾟ体" pitchFamily="50" charset="-128"/>
                <a:ea typeface="HGP創英角ﾎﾟｯﾌﾟ体" pitchFamily="50" charset="-128"/>
              </a:rPr>
              <a:t>月</a:t>
            </a:r>
            <a:r>
              <a:rPr lang="en-US" altLang="ja-JP" sz="1100" b="1" dirty="0">
                <a:solidFill>
                  <a:srgbClr val="008000"/>
                </a:solidFill>
                <a:latin typeface="HGP創英角ﾎﾟｯﾌﾟ体" pitchFamily="50" charset="-128"/>
                <a:ea typeface="HGP創英角ﾎﾟｯﾌﾟ体" pitchFamily="50" charset="-128"/>
              </a:rPr>
              <a:t>4</a:t>
            </a:r>
            <a:r>
              <a:rPr lang="ja-JP" altLang="en-US" sz="1100" b="1" dirty="0">
                <a:solidFill>
                  <a:srgbClr val="008000"/>
                </a:solidFill>
                <a:latin typeface="HGP創英角ﾎﾟｯﾌﾟ体" pitchFamily="50" charset="-128"/>
                <a:ea typeface="HGP創英角ﾎﾟｯﾌﾟ体" pitchFamily="50" charset="-128"/>
              </a:rPr>
              <a:t>日の参議院本会議において全会一致で締結が承認されました。</a:t>
            </a:r>
            <a:r>
              <a:rPr lang="ja-JP" altLang="en-US" sz="1400" b="1" dirty="0" smtClean="0">
                <a:solidFill>
                  <a:srgbClr val="000000">
                    <a:lumMod val="75000"/>
                    <a:lumOff val="25000"/>
                  </a:srgbClr>
                </a:solidFill>
              </a:rPr>
              <a:t>　　　　　　　　　　</a:t>
            </a:r>
            <a:endParaRPr lang="en-US" altLang="ja-JP" sz="1400" b="1" dirty="0" smtClean="0">
              <a:solidFill>
                <a:srgbClr val="000000">
                  <a:lumMod val="75000"/>
                  <a:lumOff val="25000"/>
                </a:srgbClr>
              </a:solidFill>
            </a:endParaRPr>
          </a:p>
        </p:txBody>
      </p:sp>
      <p:sp>
        <p:nvSpPr>
          <p:cNvPr id="31" name="角丸四角形吹き出し 30"/>
          <p:cNvSpPr/>
          <p:nvPr/>
        </p:nvSpPr>
        <p:spPr>
          <a:xfrm>
            <a:off x="5797055" y="2459446"/>
            <a:ext cx="3822425" cy="468615"/>
          </a:xfrm>
          <a:prstGeom prst="wedgeRoundRectCallout">
            <a:avLst>
              <a:gd name="adj1" fmla="val -81848"/>
              <a:gd name="adj2" fmla="val 49837"/>
              <a:gd name="adj3" fmla="val 16667"/>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pPr algn="ctr"/>
            <a:endParaRPr lang="ja-JP" altLang="en-US">
              <a:solidFill>
                <a:srgbClr val="FFFFFF"/>
              </a:solidFill>
            </a:endParaRPr>
          </a:p>
        </p:txBody>
      </p:sp>
      <p:sp>
        <p:nvSpPr>
          <p:cNvPr id="20" name="テキスト ボックス 19"/>
          <p:cNvSpPr txBox="1"/>
          <p:nvPr/>
        </p:nvSpPr>
        <p:spPr>
          <a:xfrm>
            <a:off x="5967141" y="2435628"/>
            <a:ext cx="3666407" cy="492443"/>
          </a:xfrm>
          <a:prstGeom prst="rect">
            <a:avLst/>
          </a:prstGeom>
          <a:noFill/>
        </p:spPr>
        <p:txBody>
          <a:bodyPr wrap="square" lIns="91242" tIns="45624" rIns="91242" bIns="45624" rtlCol="0">
            <a:spAutoFit/>
          </a:bodyPr>
          <a:lstStyle/>
          <a:p>
            <a:r>
              <a:rPr lang="en-US" altLang="ja-JP" sz="1100" dirty="0">
                <a:solidFill>
                  <a:srgbClr val="000000">
                    <a:lumMod val="85000"/>
                    <a:lumOff val="15000"/>
                  </a:srgbClr>
                </a:solidFill>
                <a:latin typeface="HGP創英角ﾎﾟｯﾌﾟ体" pitchFamily="50" charset="-128"/>
                <a:ea typeface="HGP創英角ﾎﾟｯﾌﾟ体" pitchFamily="50" charset="-128"/>
              </a:rPr>
              <a:t>2014</a:t>
            </a:r>
            <a:r>
              <a:rPr lang="ja-JP" altLang="en-US" sz="1100" dirty="0">
                <a:solidFill>
                  <a:srgbClr val="000000">
                    <a:lumMod val="85000"/>
                    <a:lumOff val="15000"/>
                  </a:srgbClr>
                </a:solidFill>
                <a:latin typeface="HGP創英角ﾎﾟｯﾌﾟ体" pitchFamily="50" charset="-128"/>
                <a:ea typeface="HGP創英角ﾎﾟｯﾌﾟ体" pitchFamily="50" charset="-128"/>
              </a:rPr>
              <a:t>年</a:t>
            </a:r>
            <a:r>
              <a:rPr lang="en-US" altLang="ja-JP" sz="1100" dirty="0">
                <a:solidFill>
                  <a:srgbClr val="000000">
                    <a:lumMod val="85000"/>
                    <a:lumOff val="15000"/>
                  </a:srgbClr>
                </a:solidFill>
                <a:latin typeface="HGP創英角ﾎﾟｯﾌﾟ体" pitchFamily="50" charset="-128"/>
                <a:ea typeface="HGP創英角ﾎﾟｯﾌﾟ体" pitchFamily="50" charset="-128"/>
              </a:rPr>
              <a:t>3</a:t>
            </a:r>
            <a:r>
              <a:rPr lang="ja-JP" altLang="en-US" sz="1100" dirty="0">
                <a:solidFill>
                  <a:srgbClr val="000000">
                    <a:lumMod val="85000"/>
                    <a:lumOff val="15000"/>
                  </a:srgbClr>
                </a:solidFill>
                <a:latin typeface="HGP創英角ﾎﾟｯﾌﾟ体" pitchFamily="50" charset="-128"/>
                <a:ea typeface="HGP創英角ﾎﾟｯﾌﾟ体" pitchFamily="50" charset="-128"/>
              </a:rPr>
              <a:t>月現在　（我が国を含め）</a:t>
            </a:r>
            <a:endParaRPr lang="en-US" altLang="ja-JP" sz="1100" dirty="0">
              <a:solidFill>
                <a:srgbClr val="000000">
                  <a:lumMod val="85000"/>
                  <a:lumOff val="15000"/>
                </a:srgbClr>
              </a:solidFill>
              <a:latin typeface="HGP創英角ﾎﾟｯﾌﾟ体" pitchFamily="50" charset="-128"/>
              <a:ea typeface="HGP創英角ﾎﾟｯﾌﾟ体" pitchFamily="50" charset="-128"/>
            </a:endParaRPr>
          </a:p>
          <a:p>
            <a:r>
              <a:rPr lang="en-US" altLang="ja-JP" sz="1500" b="1" u="sng" dirty="0">
                <a:solidFill>
                  <a:srgbClr val="663300"/>
                </a:solidFill>
                <a:latin typeface="HGP創英角ﾎﾟｯﾌﾟ体" pitchFamily="50" charset="-128"/>
                <a:ea typeface="HGP創英角ﾎﾟｯﾌﾟ体" pitchFamily="50" charset="-128"/>
              </a:rPr>
              <a:t>142</a:t>
            </a:r>
            <a:r>
              <a:rPr lang="ja-JP" altLang="en-US" sz="1500" b="1" u="sng" dirty="0">
                <a:solidFill>
                  <a:srgbClr val="663300"/>
                </a:solidFill>
                <a:latin typeface="HGP創英角ﾎﾟｯﾌﾟ体" pitchFamily="50" charset="-128"/>
                <a:ea typeface="HGP創英角ﾎﾟｯﾌﾟ体" pitchFamily="50" charset="-128"/>
              </a:rPr>
              <a:t>か国・</a:t>
            </a:r>
            <a:r>
              <a:rPr lang="en-US" altLang="ja-JP" sz="1500" b="1" u="sng" dirty="0">
                <a:solidFill>
                  <a:srgbClr val="663300"/>
                </a:solidFill>
                <a:latin typeface="HGP創英角ﾎﾟｯﾌﾟ体" pitchFamily="50" charset="-128"/>
                <a:ea typeface="HGP創英角ﾎﾟｯﾌﾟ体" pitchFamily="50" charset="-128"/>
              </a:rPr>
              <a:t>1</a:t>
            </a:r>
            <a:r>
              <a:rPr lang="ja-JP" altLang="en-US" sz="1500" b="1" u="sng" dirty="0">
                <a:solidFill>
                  <a:srgbClr val="663300"/>
                </a:solidFill>
                <a:latin typeface="HGP創英角ﾎﾟｯﾌﾟ体" pitchFamily="50" charset="-128"/>
                <a:ea typeface="HGP創英角ﾎﾟｯﾌﾟ体" pitchFamily="50" charset="-128"/>
              </a:rPr>
              <a:t>地域機関が締結済みです。</a:t>
            </a:r>
          </a:p>
        </p:txBody>
      </p:sp>
      <p:sp>
        <p:nvSpPr>
          <p:cNvPr id="11" name="正方形/長方形 10"/>
          <p:cNvSpPr/>
          <p:nvPr/>
        </p:nvSpPr>
        <p:spPr>
          <a:xfrm>
            <a:off x="137337" y="2060860"/>
            <a:ext cx="7956884"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r>
              <a:rPr lang="ja-JP" altLang="en-US" sz="1500" dirty="0">
                <a:solidFill>
                  <a:srgbClr val="FFFFFF"/>
                </a:solidFill>
                <a:latin typeface="HGP創英角ﾎﾟｯﾌﾟ体" pitchFamily="50" charset="-128"/>
                <a:ea typeface="HGP創英角ﾎﾟｯﾌﾟ体" pitchFamily="50" charset="-128"/>
              </a:rPr>
              <a:t>条約成立まで－締結に向けて我が国ではどのような取組が行われたの？</a:t>
            </a:r>
          </a:p>
        </p:txBody>
      </p:sp>
      <p:pic>
        <p:nvPicPr>
          <p:cNvPr id="32" name="Picture 7"/>
          <p:cNvPicPr>
            <a:picLocks noChangeAspect="1" noChangeArrowheads="1"/>
          </p:cNvPicPr>
          <p:nvPr/>
        </p:nvPicPr>
        <p:blipFill>
          <a:blip r:embed="rId4" cstate="print"/>
          <a:srcRect/>
          <a:stretch>
            <a:fillRect/>
          </a:stretch>
        </p:blipFill>
        <p:spPr bwMode="auto">
          <a:xfrm>
            <a:off x="102842" y="2389887"/>
            <a:ext cx="1163943" cy="1790683"/>
          </a:xfrm>
          <a:prstGeom prst="rect">
            <a:avLst/>
          </a:prstGeom>
          <a:noFill/>
          <a:ln w="9525">
            <a:noFill/>
            <a:miter lim="800000"/>
            <a:headEnd/>
            <a:tailEnd/>
          </a:ln>
        </p:spPr>
      </p:pic>
      <p:pic>
        <p:nvPicPr>
          <p:cNvPr id="33" name="Picture 9"/>
          <p:cNvPicPr>
            <a:picLocks noChangeAspect="1" noChangeArrowheads="1"/>
          </p:cNvPicPr>
          <p:nvPr/>
        </p:nvPicPr>
        <p:blipFill>
          <a:blip r:embed="rId5" cstate="print"/>
          <a:srcRect/>
          <a:stretch>
            <a:fillRect/>
          </a:stretch>
        </p:blipFill>
        <p:spPr bwMode="auto">
          <a:xfrm>
            <a:off x="9035013" y="5286597"/>
            <a:ext cx="621413" cy="592473"/>
          </a:xfrm>
          <a:prstGeom prst="rect">
            <a:avLst/>
          </a:prstGeom>
          <a:noFill/>
          <a:ln w="9525">
            <a:noFill/>
            <a:miter lim="800000"/>
            <a:headEnd/>
            <a:tailEnd/>
          </a:ln>
        </p:spPr>
      </p:pic>
      <p:pic>
        <p:nvPicPr>
          <p:cNvPr id="34" name="Picture 5" descr="C:\Documents and Settings\a16604\Local Settings\Temporary Internet Files\Content.IE5\HVF0M425\MC900089108[1].wmf"/>
          <p:cNvPicPr>
            <a:picLocks noChangeAspect="1" noChangeArrowheads="1"/>
          </p:cNvPicPr>
          <p:nvPr/>
        </p:nvPicPr>
        <p:blipFill>
          <a:blip r:embed="rId6" cstate="print"/>
          <a:srcRect/>
          <a:stretch>
            <a:fillRect/>
          </a:stretch>
        </p:blipFill>
        <p:spPr bwMode="auto">
          <a:xfrm>
            <a:off x="9227212" y="5879070"/>
            <a:ext cx="669994" cy="790373"/>
          </a:xfrm>
          <a:prstGeom prst="rect">
            <a:avLst/>
          </a:prstGeom>
          <a:noFill/>
        </p:spPr>
      </p:pic>
      <p:sp>
        <p:nvSpPr>
          <p:cNvPr id="27" name="右矢印 26"/>
          <p:cNvSpPr/>
          <p:nvPr/>
        </p:nvSpPr>
        <p:spPr>
          <a:xfrm>
            <a:off x="740547" y="1448881"/>
            <a:ext cx="390043" cy="144016"/>
          </a:xfrm>
          <a:prstGeom prst="rightArrow">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pPr algn="ctr"/>
            <a:endParaRPr lang="ja-JP" altLang="en-US" dirty="0">
              <a:solidFill>
                <a:srgbClr val="663300"/>
              </a:solidFill>
            </a:endParaRPr>
          </a:p>
        </p:txBody>
      </p:sp>
      <p:sp>
        <p:nvSpPr>
          <p:cNvPr id="28" name="テキスト ボックス 27"/>
          <p:cNvSpPr txBox="1"/>
          <p:nvPr/>
        </p:nvSpPr>
        <p:spPr>
          <a:xfrm>
            <a:off x="935568" y="6538627"/>
            <a:ext cx="8330214" cy="369138"/>
          </a:xfrm>
          <a:prstGeom prst="rect">
            <a:avLst/>
          </a:prstGeom>
          <a:noFill/>
        </p:spPr>
        <p:txBody>
          <a:bodyPr wrap="square" lIns="91242" tIns="45624" rIns="91242" bIns="45624" rtlCol="0">
            <a:spAutoFit/>
          </a:bodyPr>
          <a:lstStyle/>
          <a:p>
            <a:r>
              <a:rPr lang="en-US" altLang="ja-JP" b="1" dirty="0" smtClean="0">
                <a:solidFill>
                  <a:srgbClr val="000000"/>
                </a:solidFill>
              </a:rPr>
              <a:t>2014</a:t>
            </a:r>
            <a:r>
              <a:rPr lang="ja-JP" altLang="en-US" b="1" dirty="0" smtClean="0">
                <a:solidFill>
                  <a:srgbClr val="000000"/>
                </a:solidFill>
              </a:rPr>
              <a:t>年</a:t>
            </a:r>
            <a:r>
              <a:rPr lang="en-US" altLang="ja-JP" b="1" dirty="0" smtClean="0">
                <a:solidFill>
                  <a:srgbClr val="000000"/>
                </a:solidFill>
              </a:rPr>
              <a:t>3</a:t>
            </a:r>
            <a:r>
              <a:rPr lang="ja-JP" altLang="en-US" b="1" dirty="0" smtClean="0">
                <a:solidFill>
                  <a:srgbClr val="000000"/>
                </a:solidFill>
              </a:rPr>
              <a:t>月　外務省人権人道課　（お問い合わせは</a:t>
            </a:r>
            <a:r>
              <a:rPr lang="en-US" altLang="ja-JP" b="1" dirty="0" smtClean="0">
                <a:solidFill>
                  <a:srgbClr val="000000"/>
                </a:solidFill>
              </a:rPr>
              <a:t>03-5501-8240</a:t>
            </a:r>
            <a:r>
              <a:rPr lang="ja-JP" altLang="en-US" b="1" dirty="0" smtClean="0">
                <a:solidFill>
                  <a:srgbClr val="000000"/>
                </a:solidFill>
              </a:rPr>
              <a:t>まで）</a:t>
            </a:r>
            <a:endParaRPr lang="ja-JP" altLang="en-US" b="1" dirty="0">
              <a:solidFill>
                <a:srgbClr val="000000"/>
              </a:solidFill>
            </a:endParaRPr>
          </a:p>
        </p:txBody>
      </p:sp>
      <p:sp>
        <p:nvSpPr>
          <p:cNvPr id="22" name="角丸四角形 21"/>
          <p:cNvSpPr/>
          <p:nvPr/>
        </p:nvSpPr>
        <p:spPr>
          <a:xfrm>
            <a:off x="56456" y="4292614"/>
            <a:ext cx="9789536" cy="673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pPr algn="ctr"/>
            <a:r>
              <a:rPr lang="en-US" altLang="ja-JP" sz="2000" dirty="0">
                <a:solidFill>
                  <a:srgbClr val="FFFFFF"/>
                </a:solidFill>
                <a:latin typeface="HGP創英角ﾎﾟｯﾌﾟ体" pitchFamily="50" charset="-128"/>
                <a:ea typeface="HGP創英角ﾎﾟｯﾌﾟ体" pitchFamily="50" charset="-128"/>
              </a:rPr>
              <a:t>2014</a:t>
            </a:r>
            <a:r>
              <a:rPr lang="ja-JP" altLang="en-US" sz="2000" dirty="0">
                <a:solidFill>
                  <a:srgbClr val="FFFFFF"/>
                </a:solidFill>
                <a:latin typeface="HGP創英角ﾎﾟｯﾌﾟ体" pitchFamily="50" charset="-128"/>
                <a:ea typeface="HGP創英角ﾎﾟｯﾌﾟ体" pitchFamily="50" charset="-128"/>
              </a:rPr>
              <a:t>年</a:t>
            </a:r>
            <a:r>
              <a:rPr lang="en-US" altLang="ja-JP" sz="2000" dirty="0">
                <a:solidFill>
                  <a:srgbClr val="FFFFFF"/>
                </a:solidFill>
                <a:latin typeface="HGP創英角ﾎﾟｯﾌﾟ体" pitchFamily="50" charset="-128"/>
                <a:ea typeface="HGP創英角ﾎﾟｯﾌﾟ体" pitchFamily="50" charset="-128"/>
              </a:rPr>
              <a:t>1</a:t>
            </a:r>
            <a:r>
              <a:rPr lang="ja-JP" altLang="en-US" sz="2000" dirty="0">
                <a:solidFill>
                  <a:srgbClr val="FFFFFF"/>
                </a:solidFill>
                <a:latin typeface="HGP創英角ﾎﾟｯﾌﾟ体" pitchFamily="50" charset="-128"/>
                <a:ea typeface="HGP創英角ﾎﾟｯﾌﾟ体" pitchFamily="50" charset="-128"/>
              </a:rPr>
              <a:t>月</a:t>
            </a:r>
            <a:r>
              <a:rPr lang="en-US" altLang="ja-JP" sz="2000" dirty="0">
                <a:solidFill>
                  <a:srgbClr val="FFFFFF"/>
                </a:solidFill>
                <a:latin typeface="HGP創英角ﾎﾟｯﾌﾟ体" pitchFamily="50" charset="-128"/>
                <a:ea typeface="HGP創英角ﾎﾟｯﾌﾟ体" pitchFamily="50" charset="-128"/>
              </a:rPr>
              <a:t>20</a:t>
            </a:r>
            <a:r>
              <a:rPr lang="ja-JP" altLang="en-US" sz="2000" dirty="0">
                <a:solidFill>
                  <a:srgbClr val="FFFFFF"/>
                </a:solidFill>
                <a:latin typeface="HGP創英角ﾎﾟｯﾌﾟ体" pitchFamily="50" charset="-128"/>
                <a:ea typeface="HGP創英角ﾎﾟｯﾌﾟ体" pitchFamily="50" charset="-128"/>
              </a:rPr>
              <a:t>日に我が国は「障害者権利条約」の締約国になりました。</a:t>
            </a:r>
            <a:endParaRPr lang="en-US" altLang="ja-JP" sz="2000" dirty="0">
              <a:solidFill>
                <a:srgbClr val="FFFFFF"/>
              </a:solidFill>
              <a:latin typeface="HGP創英角ﾎﾟｯﾌﾟ体" pitchFamily="50" charset="-128"/>
              <a:ea typeface="HGP創英角ﾎﾟｯﾌﾟ体" pitchFamily="50" charset="-128"/>
            </a:endParaRPr>
          </a:p>
          <a:p>
            <a:pPr algn="ctr"/>
            <a:r>
              <a:rPr lang="ja-JP" altLang="en-US" sz="2000" dirty="0">
                <a:solidFill>
                  <a:srgbClr val="FFFFFF"/>
                </a:solidFill>
                <a:latin typeface="HGP創英角ﾎﾟｯﾌﾟ体" pitchFamily="50" charset="-128"/>
                <a:ea typeface="HGP創英角ﾎﾟｯﾌﾟ体" pitchFamily="50" charset="-128"/>
              </a:rPr>
              <a:t>また，</a:t>
            </a:r>
            <a:r>
              <a:rPr lang="en-US" altLang="ja-JP" sz="2000" dirty="0">
                <a:solidFill>
                  <a:srgbClr val="FFFFFF"/>
                </a:solidFill>
                <a:latin typeface="HGP創英角ﾎﾟｯﾌﾟ体" pitchFamily="50" charset="-128"/>
                <a:ea typeface="HGP創英角ﾎﾟｯﾌﾟ体" pitchFamily="50" charset="-128"/>
              </a:rPr>
              <a:t>2</a:t>
            </a:r>
            <a:r>
              <a:rPr lang="ja-JP" altLang="en-US" sz="2000" dirty="0">
                <a:solidFill>
                  <a:srgbClr val="FFFFFF"/>
                </a:solidFill>
                <a:latin typeface="HGP創英角ﾎﾟｯﾌﾟ体" pitchFamily="50" charset="-128"/>
                <a:ea typeface="HGP創英角ﾎﾟｯﾌﾟ体" pitchFamily="50" charset="-128"/>
              </a:rPr>
              <a:t>月</a:t>
            </a:r>
            <a:r>
              <a:rPr lang="en-US" altLang="ja-JP" sz="2000" dirty="0">
                <a:solidFill>
                  <a:srgbClr val="FFFFFF"/>
                </a:solidFill>
                <a:latin typeface="HGP創英角ﾎﾟｯﾌﾟ体" pitchFamily="50" charset="-128"/>
                <a:ea typeface="HGP創英角ﾎﾟｯﾌﾟ体" pitchFamily="50" charset="-128"/>
              </a:rPr>
              <a:t>19</a:t>
            </a:r>
            <a:r>
              <a:rPr lang="ja-JP" altLang="en-US" sz="2000" dirty="0">
                <a:solidFill>
                  <a:srgbClr val="FFFFFF"/>
                </a:solidFill>
                <a:latin typeface="HGP創英角ﾎﾟｯﾌﾟ体" pitchFamily="50" charset="-128"/>
                <a:ea typeface="HGP創英角ﾎﾟｯﾌﾟ体" pitchFamily="50" charset="-128"/>
              </a:rPr>
              <a:t>日に，我が国について障害者権利条約が発効しました。</a:t>
            </a:r>
          </a:p>
        </p:txBody>
      </p:sp>
      <p:sp>
        <p:nvSpPr>
          <p:cNvPr id="23" name="スライド番号プレースホルダー 1"/>
          <p:cNvSpPr>
            <a:spLocks noGrp="1"/>
          </p:cNvSpPr>
          <p:nvPr>
            <p:ph type="sldNum" sz="quarter" idx="12"/>
          </p:nvPr>
        </p:nvSpPr>
        <p:spPr>
          <a:xfrm>
            <a:off x="7516936" y="6555666"/>
            <a:ext cx="2311400" cy="331814"/>
          </a:xfrm>
        </p:spPr>
        <p:txBody>
          <a:bodyPr/>
          <a:lstStyle/>
          <a:p>
            <a:pPr>
              <a:defRPr/>
            </a:pPr>
            <a:fld id="{028E30FF-6DFA-4E32-896A-0181B2B83A32}" type="slidenum">
              <a:rPr lang="en-US" altLang="ja-JP" smtClean="0"/>
              <a:pPr>
                <a:defRPr/>
              </a:pPr>
              <a:t>113</a:t>
            </a:fld>
            <a:endParaRPr lang="en-US" altLang="ja-JP" dirty="0"/>
          </a:p>
        </p:txBody>
      </p:sp>
    </p:spTree>
    <p:extLst>
      <p:ext uri="{BB962C8B-B14F-4D97-AF65-F5344CB8AC3E}">
        <p14:creationId xmlns:p14="http://schemas.microsoft.com/office/powerpoint/2010/main" val="24737491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165697" y="210075"/>
            <a:ext cx="10418369" cy="353943"/>
          </a:xfrm>
          <a:prstGeom prst="rect">
            <a:avLst/>
          </a:prstGeom>
          <a:noFill/>
        </p:spPr>
        <p:txBody>
          <a:bodyPr wrap="square">
            <a:spAutoFit/>
          </a:bodyPr>
          <a:lstStyle/>
          <a:p>
            <a:pPr algn="ctr" fontAlgn="auto">
              <a:spcBef>
                <a:spcPts val="0"/>
              </a:spcBef>
              <a:spcAft>
                <a:spcPts val="0"/>
              </a:spcAft>
              <a:defRPr/>
            </a:pPr>
            <a:r>
              <a:rPr lang="ja-JP" altLang="en-US" sz="1700" b="1" dirty="0">
                <a:solidFill>
                  <a:prstClr val="black"/>
                </a:solidFill>
                <a:latin typeface="メイリオ" pitchFamily="50" charset="-128"/>
                <a:ea typeface="メイリオ" pitchFamily="50" charset="-128"/>
                <a:cs typeface="メイリオ" pitchFamily="50" charset="-128"/>
              </a:rPr>
              <a:t>障害を理由とする差別の解消の推進に関する法律（</a:t>
            </a:r>
            <a:r>
              <a:rPr lang="ja-JP" altLang="en-US" sz="1300" b="1" dirty="0">
                <a:solidFill>
                  <a:prstClr val="black"/>
                </a:solidFill>
                <a:latin typeface="メイリオ" pitchFamily="50" charset="-128"/>
                <a:ea typeface="メイリオ" pitchFamily="50" charset="-128"/>
                <a:cs typeface="メイリオ" pitchFamily="50" charset="-128"/>
              </a:rPr>
              <a:t>障害者差別解消法</a:t>
            </a:r>
            <a:r>
              <a:rPr lang="ja-JP" altLang="en-US" sz="1050" b="1" dirty="0">
                <a:solidFill>
                  <a:prstClr val="black"/>
                </a:solidFill>
                <a:latin typeface="メイリオ" pitchFamily="50" charset="-128"/>
                <a:ea typeface="メイリオ" pitchFamily="50" charset="-128"/>
                <a:cs typeface="メイリオ" pitchFamily="50" charset="-128"/>
              </a:rPr>
              <a:t>＜平成２５年法律第６５号＞</a:t>
            </a:r>
            <a:r>
              <a:rPr lang="ja-JP" altLang="en-US" sz="1700" b="1" dirty="0">
                <a:solidFill>
                  <a:prstClr val="black"/>
                </a:solidFill>
                <a:latin typeface="メイリオ" pitchFamily="50" charset="-128"/>
                <a:ea typeface="メイリオ" pitchFamily="50" charset="-128"/>
                <a:cs typeface="メイリオ" pitchFamily="50" charset="-128"/>
              </a:rPr>
              <a:t>）の概要</a:t>
            </a:r>
          </a:p>
        </p:txBody>
      </p:sp>
      <p:sp>
        <p:nvSpPr>
          <p:cNvPr id="222223" name="テキスト ボックス 108"/>
          <p:cNvSpPr txBox="1">
            <a:spLocks noChangeArrowheads="1"/>
          </p:cNvSpPr>
          <p:nvPr/>
        </p:nvSpPr>
        <p:spPr bwMode="auto">
          <a:xfrm>
            <a:off x="4386264" y="543322"/>
            <a:ext cx="5322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spcBef>
                <a:spcPct val="0"/>
              </a:spcBef>
              <a:buFontTx/>
              <a:buNone/>
            </a:pPr>
            <a:r>
              <a:rPr lang="ja-JP" altLang="en-US" sz="1200" dirty="0">
                <a:solidFill>
                  <a:srgbClr val="000000"/>
                </a:solidFill>
              </a:rPr>
              <a:t>施行日：平成２８年４月１日（施行後３年を目途に必要な見直し検討）</a:t>
            </a:r>
          </a:p>
        </p:txBody>
      </p:sp>
      <p:sp>
        <p:nvSpPr>
          <p:cNvPr id="87" name="角丸四角形 86"/>
          <p:cNvSpPr/>
          <p:nvPr/>
        </p:nvSpPr>
        <p:spPr>
          <a:xfrm>
            <a:off x="292412" y="4856582"/>
            <a:ext cx="9460877" cy="1884787"/>
          </a:xfrm>
          <a:prstGeom prst="roundRect">
            <a:avLst>
              <a:gd name="adj" fmla="val 7931"/>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88" name="角丸四角形 87"/>
          <p:cNvSpPr/>
          <p:nvPr/>
        </p:nvSpPr>
        <p:spPr>
          <a:xfrm>
            <a:off x="247651" y="4688208"/>
            <a:ext cx="4359275" cy="3238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22228" name="テキスト ボックス 120"/>
          <p:cNvSpPr txBox="1">
            <a:spLocks noChangeArrowheads="1"/>
          </p:cNvSpPr>
          <p:nvPr/>
        </p:nvSpPr>
        <p:spPr bwMode="auto">
          <a:xfrm>
            <a:off x="254001" y="4661222"/>
            <a:ext cx="413226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700" b="1" dirty="0">
                <a:solidFill>
                  <a:srgbClr val="000000"/>
                </a:solidFill>
              </a:rPr>
              <a:t>Ⅱ</a:t>
            </a:r>
            <a:r>
              <a:rPr lang="ja-JP" altLang="en-US" sz="1700" b="1" dirty="0" err="1">
                <a:solidFill>
                  <a:srgbClr val="000000"/>
                </a:solidFill>
              </a:rPr>
              <a:t>．</a:t>
            </a:r>
            <a:r>
              <a:rPr lang="ja-JP" altLang="en-US" sz="1700" b="1" dirty="0">
                <a:solidFill>
                  <a:srgbClr val="000000"/>
                </a:solidFill>
              </a:rPr>
              <a:t>差別を解消するための支援措置</a:t>
            </a:r>
          </a:p>
        </p:txBody>
      </p:sp>
      <p:sp>
        <p:nvSpPr>
          <p:cNvPr id="94" name="角丸四角形 93"/>
          <p:cNvSpPr/>
          <p:nvPr/>
        </p:nvSpPr>
        <p:spPr bwMode="auto">
          <a:xfrm>
            <a:off x="934641" y="5053230"/>
            <a:ext cx="8712993" cy="1577340"/>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lnSpc>
                <a:spcPct val="150000"/>
              </a:lnSpc>
              <a:spcBef>
                <a:spcPts val="0"/>
              </a:spcBef>
              <a:spcAft>
                <a:spcPts val="0"/>
              </a:spcAft>
              <a:defRPr/>
            </a:pPr>
            <a:endParaRPr lang="en-US" altLang="ja-JP" sz="1200" dirty="0" smtClean="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00"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00" dirty="0" smtClean="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00"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00" dirty="0">
              <a:solidFill>
                <a:prstClr val="black"/>
              </a:solidFill>
              <a:latin typeface="メイリオ" pitchFamily="50" charset="-128"/>
              <a:ea typeface="メイリオ" pitchFamily="50" charset="-128"/>
              <a:cs typeface="メイリオ" pitchFamily="50" charset="-128"/>
            </a:endParaRPr>
          </a:p>
        </p:txBody>
      </p:sp>
      <p:sp>
        <p:nvSpPr>
          <p:cNvPr id="222234" name="AutoShape 6"/>
          <p:cNvSpPr>
            <a:spLocks noChangeArrowheads="1"/>
          </p:cNvSpPr>
          <p:nvPr/>
        </p:nvSpPr>
        <p:spPr bwMode="auto">
          <a:xfrm>
            <a:off x="1192213" y="5098306"/>
            <a:ext cx="1451000" cy="306467"/>
          </a:xfrm>
          <a:prstGeom prst="roundRect">
            <a:avLst>
              <a:gd name="adj" fmla="val 16667"/>
            </a:avLst>
          </a:prstGeom>
          <a:solidFill>
            <a:schemeClr val="bg1"/>
          </a:solidFill>
          <a:ln w="12700">
            <a:solidFill>
              <a:srgbClr val="FF0000"/>
            </a:solidFill>
            <a:round/>
            <a:headEnd/>
            <a:tailEnd/>
          </a:ln>
        </p:spPr>
        <p:txBody>
          <a:bodyPr wrap="squar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200" b="1">
              <a:solidFill>
                <a:srgbClr val="000000"/>
              </a:solidFill>
              <a:latin typeface="メイリオ" pitchFamily="50" charset="-128"/>
              <a:ea typeface="メイリオ" pitchFamily="50" charset="-128"/>
              <a:cs typeface="メイリオ" pitchFamily="50" charset="-128"/>
            </a:endParaRPr>
          </a:p>
        </p:txBody>
      </p:sp>
      <p:sp>
        <p:nvSpPr>
          <p:cNvPr id="222235" name="テキスト ボックス 152"/>
          <p:cNvSpPr txBox="1">
            <a:spLocks noChangeArrowheads="1"/>
          </p:cNvSpPr>
          <p:nvPr/>
        </p:nvSpPr>
        <p:spPr bwMode="auto">
          <a:xfrm>
            <a:off x="2600325" y="5127774"/>
            <a:ext cx="62467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solidFill>
                  <a:srgbClr val="000000"/>
                </a:solidFill>
                <a:latin typeface="メイリオ" pitchFamily="50" charset="-128"/>
                <a:ea typeface="メイリオ" pitchFamily="50" charset="-128"/>
                <a:cs typeface="メイリオ" pitchFamily="50" charset="-128"/>
              </a:rPr>
              <a:t>● 相談・紛争解決の体制整備　⇒　既存の相談、紛争解決の制度の活用・充実</a:t>
            </a:r>
          </a:p>
        </p:txBody>
      </p:sp>
      <p:sp>
        <p:nvSpPr>
          <p:cNvPr id="222236" name="テキスト ボックス 153"/>
          <p:cNvSpPr txBox="1">
            <a:spLocks noChangeArrowheads="1"/>
          </p:cNvSpPr>
          <p:nvPr/>
        </p:nvSpPr>
        <p:spPr bwMode="auto">
          <a:xfrm>
            <a:off x="1165213" y="5127774"/>
            <a:ext cx="1463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b="1" dirty="0">
                <a:solidFill>
                  <a:srgbClr val="000000"/>
                </a:solidFill>
                <a:latin typeface="メイリオ" pitchFamily="50" charset="-128"/>
                <a:ea typeface="メイリオ" pitchFamily="50" charset="-128"/>
                <a:cs typeface="メイリオ" pitchFamily="50" charset="-128"/>
              </a:rPr>
              <a:t>紛争解決・相談</a:t>
            </a:r>
          </a:p>
        </p:txBody>
      </p:sp>
      <p:sp>
        <p:nvSpPr>
          <p:cNvPr id="222238" name="AutoShape 6"/>
          <p:cNvSpPr>
            <a:spLocks noChangeArrowheads="1"/>
          </p:cNvSpPr>
          <p:nvPr/>
        </p:nvSpPr>
        <p:spPr bwMode="auto">
          <a:xfrm>
            <a:off x="1179515" y="5437110"/>
            <a:ext cx="1463699" cy="306467"/>
          </a:xfrm>
          <a:prstGeom prst="roundRect">
            <a:avLst>
              <a:gd name="adj" fmla="val 16667"/>
            </a:avLst>
          </a:prstGeom>
          <a:solidFill>
            <a:schemeClr val="bg1"/>
          </a:solidFill>
          <a:ln w="12700">
            <a:solidFill>
              <a:srgbClr val="FF0000"/>
            </a:solidFill>
            <a:round/>
            <a:headEnd/>
            <a:tailEnd/>
          </a:ln>
        </p:spPr>
        <p:txBody>
          <a:bodyPr wrap="squar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200" b="1">
              <a:solidFill>
                <a:srgbClr val="000000"/>
              </a:solidFill>
              <a:latin typeface="メイリオ" pitchFamily="50" charset="-128"/>
              <a:ea typeface="メイリオ" pitchFamily="50" charset="-128"/>
              <a:cs typeface="メイリオ" pitchFamily="50" charset="-128"/>
            </a:endParaRPr>
          </a:p>
        </p:txBody>
      </p:sp>
      <p:sp>
        <p:nvSpPr>
          <p:cNvPr id="222239" name="テキスト ボックス 157"/>
          <p:cNvSpPr txBox="1">
            <a:spLocks noChangeArrowheads="1"/>
          </p:cNvSpPr>
          <p:nvPr/>
        </p:nvSpPr>
        <p:spPr bwMode="auto">
          <a:xfrm>
            <a:off x="2606592" y="5429584"/>
            <a:ext cx="578485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solidFill>
                  <a:srgbClr val="000000"/>
                </a:solidFill>
                <a:latin typeface="メイリオ" pitchFamily="50" charset="-128"/>
                <a:ea typeface="メイリオ" pitchFamily="50" charset="-128"/>
                <a:cs typeface="メイリオ" pitchFamily="50" charset="-128"/>
              </a:rPr>
              <a:t>● 障害者差別解消支援地域協議会における関係機関等の連携</a:t>
            </a:r>
            <a:endParaRPr lang="en-US" altLang="ja-JP" sz="1200" dirty="0">
              <a:solidFill>
                <a:srgbClr val="000000"/>
              </a:solidFill>
              <a:latin typeface="メイリオ" pitchFamily="50" charset="-128"/>
              <a:ea typeface="メイリオ" pitchFamily="50" charset="-128"/>
              <a:cs typeface="メイリオ" pitchFamily="50" charset="-128"/>
            </a:endParaRPr>
          </a:p>
        </p:txBody>
      </p:sp>
      <p:sp>
        <p:nvSpPr>
          <p:cNvPr id="222240" name="テキスト ボックス 158"/>
          <p:cNvSpPr txBox="1">
            <a:spLocks noChangeArrowheads="1"/>
          </p:cNvSpPr>
          <p:nvPr/>
        </p:nvSpPr>
        <p:spPr bwMode="auto">
          <a:xfrm>
            <a:off x="1135115" y="5466578"/>
            <a:ext cx="16794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b="1" dirty="0">
                <a:solidFill>
                  <a:srgbClr val="000000"/>
                </a:solidFill>
                <a:latin typeface="メイリオ" pitchFamily="50" charset="-128"/>
                <a:ea typeface="メイリオ" pitchFamily="50" charset="-128"/>
                <a:cs typeface="メイリオ" pitchFamily="50" charset="-128"/>
              </a:rPr>
              <a:t>地域における連携</a:t>
            </a:r>
          </a:p>
        </p:txBody>
      </p:sp>
      <p:sp>
        <p:nvSpPr>
          <p:cNvPr id="222242" name="AutoShape 6"/>
          <p:cNvSpPr>
            <a:spLocks noChangeArrowheads="1"/>
          </p:cNvSpPr>
          <p:nvPr/>
        </p:nvSpPr>
        <p:spPr bwMode="auto">
          <a:xfrm>
            <a:off x="1171576" y="5780803"/>
            <a:ext cx="1484339" cy="306467"/>
          </a:xfrm>
          <a:prstGeom prst="roundRect">
            <a:avLst>
              <a:gd name="adj" fmla="val 16667"/>
            </a:avLst>
          </a:prstGeom>
          <a:solidFill>
            <a:schemeClr val="bg1"/>
          </a:solidFill>
          <a:ln w="12700">
            <a:solidFill>
              <a:srgbClr val="FF0000"/>
            </a:solidFill>
            <a:round/>
            <a:headEnd/>
            <a:tailEnd/>
          </a:ln>
        </p:spPr>
        <p:txBody>
          <a:bodyPr wrap="squar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200" b="1">
              <a:solidFill>
                <a:srgbClr val="000000"/>
              </a:solidFill>
              <a:latin typeface="メイリオ" pitchFamily="50" charset="-128"/>
              <a:ea typeface="メイリオ" pitchFamily="50" charset="-128"/>
              <a:cs typeface="メイリオ" pitchFamily="50" charset="-128"/>
            </a:endParaRPr>
          </a:p>
        </p:txBody>
      </p:sp>
      <p:sp>
        <p:nvSpPr>
          <p:cNvPr id="222243" name="テキスト ボックス 162"/>
          <p:cNvSpPr txBox="1">
            <a:spLocks noChangeArrowheads="1"/>
          </p:cNvSpPr>
          <p:nvPr/>
        </p:nvSpPr>
        <p:spPr bwMode="auto">
          <a:xfrm>
            <a:off x="2601913" y="5762172"/>
            <a:ext cx="578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solidFill>
                  <a:srgbClr val="000000"/>
                </a:solidFill>
                <a:latin typeface="メイリオ" pitchFamily="50" charset="-128"/>
                <a:ea typeface="メイリオ" pitchFamily="50" charset="-128"/>
                <a:cs typeface="メイリオ" pitchFamily="50" charset="-128"/>
              </a:rPr>
              <a:t>● 普及・啓発活動の実施</a:t>
            </a:r>
          </a:p>
        </p:txBody>
      </p:sp>
      <p:sp>
        <p:nvSpPr>
          <p:cNvPr id="222244" name="テキスト ボックス 163"/>
          <p:cNvSpPr txBox="1">
            <a:spLocks noChangeArrowheads="1"/>
          </p:cNvSpPr>
          <p:nvPr/>
        </p:nvSpPr>
        <p:spPr bwMode="auto">
          <a:xfrm>
            <a:off x="1192212" y="5821364"/>
            <a:ext cx="1409701"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b="1" dirty="0">
                <a:solidFill>
                  <a:srgbClr val="000000"/>
                </a:solidFill>
                <a:latin typeface="メイリオ" pitchFamily="50" charset="-128"/>
                <a:ea typeface="メイリオ" pitchFamily="50" charset="-128"/>
                <a:cs typeface="メイリオ" pitchFamily="50" charset="-128"/>
              </a:rPr>
              <a:t>啓発活動</a:t>
            </a:r>
          </a:p>
        </p:txBody>
      </p:sp>
      <p:sp>
        <p:nvSpPr>
          <p:cNvPr id="106" name="下矢印 105"/>
          <p:cNvSpPr/>
          <p:nvPr/>
        </p:nvSpPr>
        <p:spPr>
          <a:xfrm>
            <a:off x="4606925" y="4300538"/>
            <a:ext cx="873126" cy="2032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07" name="角丸四角形 106"/>
          <p:cNvSpPr/>
          <p:nvPr/>
        </p:nvSpPr>
        <p:spPr>
          <a:xfrm>
            <a:off x="284789" y="858407"/>
            <a:ext cx="9468500" cy="3730693"/>
          </a:xfrm>
          <a:prstGeom prst="roundRect">
            <a:avLst>
              <a:gd name="adj" fmla="val 4405"/>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08" name="角丸四角形 107"/>
          <p:cNvSpPr/>
          <p:nvPr/>
        </p:nvSpPr>
        <p:spPr>
          <a:xfrm>
            <a:off x="390526" y="2910223"/>
            <a:ext cx="9264650" cy="1133713"/>
          </a:xfrm>
          <a:prstGeom prst="roundRect">
            <a:avLst>
              <a:gd name="adj" fmla="val 11902"/>
            </a:avLst>
          </a:prstGeom>
          <a:solidFill>
            <a:schemeClr val="bg1">
              <a:lumMod val="95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lnSpc>
                <a:spcPct val="150000"/>
              </a:lnSpc>
              <a:spcBef>
                <a:spcPts val="0"/>
              </a:spcBef>
              <a:spcAft>
                <a:spcPts val="0"/>
              </a:spcAft>
              <a:defRPr/>
            </a:pPr>
            <a:endParaRPr lang="en-US" altLang="ja-JP" sz="1400" dirty="0" smtClean="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dirty="0">
              <a:solidFill>
                <a:prstClr val="black"/>
              </a:solidFill>
              <a:latin typeface="メイリオ" pitchFamily="50" charset="-128"/>
              <a:ea typeface="メイリオ" pitchFamily="50" charset="-128"/>
              <a:cs typeface="メイリオ" pitchFamily="50" charset="-128"/>
            </a:endParaRPr>
          </a:p>
        </p:txBody>
      </p:sp>
      <p:sp>
        <p:nvSpPr>
          <p:cNvPr id="109" name="AutoShape 6"/>
          <p:cNvSpPr>
            <a:spLocks noChangeArrowheads="1"/>
          </p:cNvSpPr>
          <p:nvPr/>
        </p:nvSpPr>
        <p:spPr bwMode="auto">
          <a:xfrm>
            <a:off x="4257225" y="2728413"/>
            <a:ext cx="1368426" cy="374571"/>
          </a:xfrm>
          <a:prstGeom prst="roundRect">
            <a:avLst>
              <a:gd name="adj" fmla="val 16667"/>
            </a:avLst>
          </a:prstGeom>
          <a:solidFill>
            <a:schemeClr val="accent6">
              <a:lumMod val="40000"/>
              <a:lumOff val="60000"/>
            </a:schemeClr>
          </a:solidFill>
          <a:ln w="12700">
            <a:solidFill>
              <a:schemeClr val="tx1"/>
            </a:solidFill>
            <a:round/>
            <a:headEnd/>
            <a:tailEnd/>
          </a:ln>
          <a:effectLst/>
        </p:spPr>
        <p:txBody>
          <a:bodyPr anchor="ctr">
            <a:spAutoFit/>
          </a:bodyPr>
          <a:lstStyle/>
          <a:p>
            <a:pPr algn="ctr" fontAlgn="auto">
              <a:spcBef>
                <a:spcPts val="0"/>
              </a:spcBef>
              <a:spcAft>
                <a:spcPts val="0"/>
              </a:spcAft>
              <a:defRPr/>
            </a:pPr>
            <a:endParaRPr lang="ja-JP" altLang="en-US" sz="1600" b="1" dirty="0">
              <a:solidFill>
                <a:prstClr val="black"/>
              </a:solidFill>
              <a:latin typeface="メイリオ" pitchFamily="50" charset="-128"/>
              <a:ea typeface="メイリオ" pitchFamily="50" charset="-128"/>
              <a:cs typeface="メイリオ" pitchFamily="50" charset="-128"/>
            </a:endParaRPr>
          </a:p>
        </p:txBody>
      </p:sp>
      <p:sp>
        <p:nvSpPr>
          <p:cNvPr id="110" name="角丸四角形 109"/>
          <p:cNvSpPr/>
          <p:nvPr/>
        </p:nvSpPr>
        <p:spPr>
          <a:xfrm>
            <a:off x="343694" y="696481"/>
            <a:ext cx="3262313" cy="3238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22250" name="テキスト ボックス 118"/>
          <p:cNvSpPr txBox="1">
            <a:spLocks noChangeArrowheads="1"/>
          </p:cNvSpPr>
          <p:nvPr/>
        </p:nvSpPr>
        <p:spPr bwMode="auto">
          <a:xfrm>
            <a:off x="284788" y="681435"/>
            <a:ext cx="356084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700" b="1" dirty="0">
                <a:solidFill>
                  <a:srgbClr val="000000"/>
                </a:solidFill>
              </a:rPr>
              <a:t>Ⅰ</a:t>
            </a:r>
            <a:r>
              <a:rPr lang="ja-JP" altLang="en-US" sz="1700" b="1" dirty="0" err="1">
                <a:solidFill>
                  <a:srgbClr val="000000"/>
                </a:solidFill>
              </a:rPr>
              <a:t>．</a:t>
            </a:r>
            <a:r>
              <a:rPr lang="ja-JP" altLang="en-US" sz="1700" b="1" dirty="0">
                <a:solidFill>
                  <a:srgbClr val="000000"/>
                </a:solidFill>
              </a:rPr>
              <a:t>差別を解消するための措置</a:t>
            </a:r>
          </a:p>
        </p:txBody>
      </p:sp>
      <p:sp>
        <p:nvSpPr>
          <p:cNvPr id="112" name="角丸四角形 111"/>
          <p:cNvSpPr/>
          <p:nvPr/>
        </p:nvSpPr>
        <p:spPr>
          <a:xfrm>
            <a:off x="390526" y="1273386"/>
            <a:ext cx="4559300" cy="1306294"/>
          </a:xfrm>
          <a:prstGeom prst="roundRect">
            <a:avLst>
              <a:gd name="adj" fmla="val 6890"/>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spAutoFit/>
          </a:bodyPr>
          <a:lstStyle/>
          <a:p>
            <a:pPr algn="ctr" fontAlgn="auto">
              <a:spcBef>
                <a:spcPts val="0"/>
              </a:spcBef>
              <a:spcAft>
                <a:spcPts val="0"/>
              </a:spcAft>
              <a:defRPr/>
            </a:pPr>
            <a:r>
              <a:rPr lang="ja-JP" altLang="en-US" sz="1400" b="1" dirty="0">
                <a:solidFill>
                  <a:prstClr val="black"/>
                </a:solidFill>
                <a:latin typeface="メイリオ" pitchFamily="50" charset="-128"/>
                <a:ea typeface="メイリオ" pitchFamily="50" charset="-128"/>
                <a:cs typeface="メイリオ" pitchFamily="50" charset="-128"/>
              </a:rPr>
              <a:t>差別的取扱いの禁止</a:t>
            </a:r>
            <a:endParaRPr lang="en-US" altLang="ja-JP" sz="1400"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smtClean="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a:solidFill>
                <a:prstClr val="black"/>
              </a:solidFill>
              <a:latin typeface="メイリオ" pitchFamily="50" charset="-128"/>
              <a:ea typeface="メイリオ" pitchFamily="50" charset="-128"/>
              <a:cs typeface="メイリオ" pitchFamily="50" charset="-128"/>
            </a:endParaRPr>
          </a:p>
        </p:txBody>
      </p:sp>
      <p:sp>
        <p:nvSpPr>
          <p:cNvPr id="113" name="AutoShape 10"/>
          <p:cNvSpPr>
            <a:spLocks noChangeArrowheads="1"/>
          </p:cNvSpPr>
          <p:nvPr/>
        </p:nvSpPr>
        <p:spPr bwMode="auto">
          <a:xfrm flipH="1">
            <a:off x="582510" y="1700908"/>
            <a:ext cx="2952750" cy="503238"/>
          </a:xfrm>
          <a:prstGeom prst="leftArrowCallout">
            <a:avLst>
              <a:gd name="adj1" fmla="val 18216"/>
              <a:gd name="adj2" fmla="val 25615"/>
              <a:gd name="adj3" fmla="val 43138"/>
              <a:gd name="adj4" fmla="val 79949"/>
            </a:avLst>
          </a:prstGeom>
          <a:solidFill>
            <a:srgbClr val="FFFF99">
              <a:alpha val="54902"/>
            </a:srgbClr>
          </a:solidFill>
          <a:ln w="19050">
            <a:solidFill>
              <a:schemeClr val="tx1">
                <a:lumMod val="50000"/>
                <a:lumOff val="50000"/>
              </a:schemeClr>
            </a:solidFill>
            <a:miter lim="800000"/>
            <a:headEnd/>
            <a:tailEnd/>
          </a:ln>
          <a:effectLst/>
        </p:spPr>
        <p:txBody>
          <a:bodyPr tIns="36000" bIns="36000" anchor="ctr">
            <a:spAutoFit/>
          </a:bodyPr>
          <a:lstStyle/>
          <a:p>
            <a:pPr fontAlgn="auto">
              <a:spcBef>
                <a:spcPts val="0"/>
              </a:spcBef>
              <a:spcAft>
                <a:spcPts val="0"/>
              </a:spcAft>
              <a:defRPr/>
            </a:pPr>
            <a:endParaRPr lang="en-US" altLang="ja-JP" sz="1400" dirty="0">
              <a:solidFill>
                <a:prstClr val="black"/>
              </a:solidFill>
              <a:latin typeface="メイリオ" pitchFamily="50" charset="-128"/>
              <a:ea typeface="メイリオ" pitchFamily="50" charset="-128"/>
              <a:cs typeface="メイリオ" pitchFamily="50" charset="-128"/>
            </a:endParaRPr>
          </a:p>
          <a:p>
            <a:pP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114" name="AutoShape 6"/>
          <p:cNvSpPr>
            <a:spLocks noChangeArrowheads="1"/>
          </p:cNvSpPr>
          <p:nvPr/>
        </p:nvSpPr>
        <p:spPr bwMode="auto">
          <a:xfrm>
            <a:off x="3651146" y="1756274"/>
            <a:ext cx="989910" cy="340519"/>
          </a:xfrm>
          <a:prstGeom prst="roundRect">
            <a:avLst>
              <a:gd name="adj" fmla="val 16667"/>
            </a:avLst>
          </a:prstGeom>
          <a:solidFill>
            <a:schemeClr val="accent6">
              <a:lumMod val="20000"/>
              <a:lumOff val="80000"/>
            </a:schemeClr>
          </a:solidFill>
          <a:ln w="15875">
            <a:solidFill>
              <a:schemeClr val="tx1"/>
            </a:solidFill>
            <a:round/>
            <a:headEnd/>
            <a:tailEnd/>
          </a:ln>
          <a:effectLst/>
        </p:spPr>
        <p:txBody>
          <a:bodyPr wrap="square" anchor="ctr">
            <a:spAutoFit/>
          </a:bodyPr>
          <a:lstStyle/>
          <a:p>
            <a:pPr algn="ct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115" name="角丸四角形 114"/>
          <p:cNvSpPr/>
          <p:nvPr/>
        </p:nvSpPr>
        <p:spPr>
          <a:xfrm>
            <a:off x="5043488" y="1273385"/>
            <a:ext cx="4559300" cy="1306294"/>
          </a:xfrm>
          <a:prstGeom prst="roundRect">
            <a:avLst>
              <a:gd name="adj" fmla="val 6890"/>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spAutoFit/>
          </a:bodyPr>
          <a:lstStyle/>
          <a:p>
            <a:pPr algn="ctr" fontAlgn="auto">
              <a:spcBef>
                <a:spcPts val="0"/>
              </a:spcBef>
              <a:spcAft>
                <a:spcPts val="0"/>
              </a:spcAft>
              <a:defRPr/>
            </a:pPr>
            <a:r>
              <a:rPr lang="ja-JP" altLang="en-US" sz="1400" b="1" dirty="0">
                <a:solidFill>
                  <a:prstClr val="black"/>
                </a:solidFill>
                <a:latin typeface="メイリオ" pitchFamily="50" charset="-128"/>
                <a:ea typeface="メイリオ" pitchFamily="50" charset="-128"/>
                <a:cs typeface="メイリオ" pitchFamily="50" charset="-128"/>
              </a:rPr>
              <a:t>合理的配慮の不提供の禁止</a:t>
            </a:r>
            <a:endParaRPr lang="en-US" altLang="ja-JP" sz="1400"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smtClean="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a:solidFill>
                <a:prstClr val="black"/>
              </a:solidFill>
              <a:latin typeface="メイリオ" pitchFamily="50" charset="-128"/>
              <a:ea typeface="メイリオ" pitchFamily="50" charset="-128"/>
              <a:cs typeface="メイリオ" pitchFamily="50" charset="-128"/>
            </a:endParaRPr>
          </a:p>
        </p:txBody>
      </p:sp>
      <p:sp>
        <p:nvSpPr>
          <p:cNvPr id="222255" name="テキスト ボックス 125"/>
          <p:cNvSpPr txBox="1">
            <a:spLocks noChangeArrowheads="1"/>
          </p:cNvSpPr>
          <p:nvPr/>
        </p:nvSpPr>
        <p:spPr bwMode="auto">
          <a:xfrm>
            <a:off x="596797" y="1726308"/>
            <a:ext cx="2266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solidFill>
                  <a:srgbClr val="000000"/>
                </a:solidFill>
                <a:latin typeface="メイリオ" pitchFamily="50" charset="-128"/>
                <a:ea typeface="メイリオ" pitchFamily="50" charset="-128"/>
                <a:cs typeface="メイリオ" pitchFamily="50" charset="-128"/>
              </a:rPr>
              <a:t>国・地方公共団体等</a:t>
            </a:r>
            <a:endParaRPr lang="en-US" altLang="ja-JP" sz="1400" b="1">
              <a:solidFill>
                <a:srgbClr val="000000"/>
              </a:solidFill>
              <a:latin typeface="メイリオ" pitchFamily="50" charset="-128"/>
              <a:ea typeface="メイリオ" pitchFamily="50" charset="-128"/>
              <a:cs typeface="メイリオ" pitchFamily="50" charset="-128"/>
            </a:endParaRPr>
          </a:p>
          <a:p>
            <a:pPr eaLnBrk="1" hangingPunct="1">
              <a:spcBef>
                <a:spcPct val="0"/>
              </a:spcBef>
              <a:buFontTx/>
              <a:buNone/>
            </a:pPr>
            <a:r>
              <a:rPr lang="ja-JP" altLang="en-US" sz="1400" b="1">
                <a:solidFill>
                  <a:srgbClr val="000000"/>
                </a:solidFill>
                <a:latin typeface="メイリオ" pitchFamily="50" charset="-128"/>
                <a:ea typeface="メイリオ" pitchFamily="50" charset="-128"/>
                <a:cs typeface="メイリオ" pitchFamily="50" charset="-128"/>
              </a:rPr>
              <a:t>民間事業者</a:t>
            </a:r>
          </a:p>
        </p:txBody>
      </p:sp>
      <p:sp>
        <p:nvSpPr>
          <p:cNvPr id="117" name="AutoShape 10"/>
          <p:cNvSpPr>
            <a:spLocks noChangeArrowheads="1"/>
          </p:cNvSpPr>
          <p:nvPr/>
        </p:nvSpPr>
        <p:spPr bwMode="auto">
          <a:xfrm flipH="1">
            <a:off x="5230939" y="2159886"/>
            <a:ext cx="2952750" cy="288147"/>
          </a:xfrm>
          <a:prstGeom prst="leftArrowCallout">
            <a:avLst>
              <a:gd name="adj1" fmla="val 18216"/>
              <a:gd name="adj2" fmla="val 25615"/>
              <a:gd name="adj3" fmla="val 43138"/>
              <a:gd name="adj4" fmla="val 79949"/>
            </a:avLst>
          </a:prstGeom>
          <a:solidFill>
            <a:srgbClr val="FFFF99">
              <a:alpha val="54902"/>
            </a:srgbClr>
          </a:solidFill>
          <a:ln w="19050">
            <a:solidFill>
              <a:schemeClr val="tx1">
                <a:lumMod val="50000"/>
                <a:lumOff val="50000"/>
              </a:schemeClr>
            </a:solidFill>
            <a:miter lim="800000"/>
            <a:headEnd/>
            <a:tailEnd/>
          </a:ln>
          <a:effectLst/>
        </p:spPr>
        <p:txBody>
          <a:bodyPr tIns="36000" bIns="36000" anchor="ctr">
            <a:spAutoFit/>
          </a:bodyPr>
          <a:lstStyle/>
          <a:p>
            <a:pP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118" name="AutoShape 10"/>
          <p:cNvSpPr>
            <a:spLocks noChangeArrowheads="1"/>
          </p:cNvSpPr>
          <p:nvPr/>
        </p:nvSpPr>
        <p:spPr bwMode="auto">
          <a:xfrm flipH="1">
            <a:off x="5207836" y="1718017"/>
            <a:ext cx="2952750" cy="288147"/>
          </a:xfrm>
          <a:prstGeom prst="leftArrowCallout">
            <a:avLst>
              <a:gd name="adj1" fmla="val 18216"/>
              <a:gd name="adj2" fmla="val 25615"/>
              <a:gd name="adj3" fmla="val 43138"/>
              <a:gd name="adj4" fmla="val 80831"/>
            </a:avLst>
          </a:prstGeom>
          <a:solidFill>
            <a:srgbClr val="FFFF99">
              <a:alpha val="54902"/>
            </a:srgbClr>
          </a:solidFill>
          <a:ln w="19050">
            <a:solidFill>
              <a:schemeClr val="tx1">
                <a:lumMod val="50000"/>
                <a:lumOff val="50000"/>
              </a:schemeClr>
            </a:solidFill>
            <a:miter lim="800000"/>
            <a:headEnd/>
            <a:tailEnd/>
          </a:ln>
          <a:effectLst/>
        </p:spPr>
        <p:txBody>
          <a:bodyPr tIns="36000" bIns="36000" anchor="ctr">
            <a:spAutoFit/>
          </a:bodyPr>
          <a:lstStyle/>
          <a:p>
            <a:pP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222258" name="テキスト ボックス 128"/>
          <p:cNvSpPr txBox="1">
            <a:spLocks noChangeArrowheads="1"/>
          </p:cNvSpPr>
          <p:nvPr/>
        </p:nvSpPr>
        <p:spPr bwMode="auto">
          <a:xfrm>
            <a:off x="5303964" y="2182454"/>
            <a:ext cx="186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民間事業者</a:t>
            </a:r>
          </a:p>
        </p:txBody>
      </p:sp>
      <p:sp>
        <p:nvSpPr>
          <p:cNvPr id="222259" name="テキスト ボックス 129"/>
          <p:cNvSpPr txBox="1">
            <a:spLocks noChangeArrowheads="1"/>
          </p:cNvSpPr>
          <p:nvPr/>
        </p:nvSpPr>
        <p:spPr bwMode="auto">
          <a:xfrm>
            <a:off x="5291137" y="1729462"/>
            <a:ext cx="23733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国・地方公共団体等</a:t>
            </a:r>
          </a:p>
        </p:txBody>
      </p:sp>
      <p:sp>
        <p:nvSpPr>
          <p:cNvPr id="222260" name="テキスト ボックス 130"/>
          <p:cNvSpPr txBox="1">
            <a:spLocks noChangeArrowheads="1"/>
          </p:cNvSpPr>
          <p:nvPr/>
        </p:nvSpPr>
        <p:spPr bwMode="auto">
          <a:xfrm>
            <a:off x="3647721" y="1815010"/>
            <a:ext cx="1096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法的義務</a:t>
            </a:r>
          </a:p>
        </p:txBody>
      </p:sp>
      <p:sp>
        <p:nvSpPr>
          <p:cNvPr id="122" name="AutoShape 6"/>
          <p:cNvSpPr>
            <a:spLocks noChangeArrowheads="1"/>
          </p:cNvSpPr>
          <p:nvPr/>
        </p:nvSpPr>
        <p:spPr bwMode="auto">
          <a:xfrm>
            <a:off x="8334399" y="1643486"/>
            <a:ext cx="898525" cy="340519"/>
          </a:xfrm>
          <a:prstGeom prst="roundRect">
            <a:avLst>
              <a:gd name="adj" fmla="val 16667"/>
            </a:avLst>
          </a:prstGeom>
          <a:solidFill>
            <a:schemeClr val="accent6">
              <a:lumMod val="20000"/>
              <a:lumOff val="80000"/>
            </a:schemeClr>
          </a:solidFill>
          <a:ln w="15875">
            <a:solidFill>
              <a:schemeClr val="tx1"/>
            </a:solidFill>
            <a:round/>
            <a:headEnd/>
            <a:tailEnd/>
          </a:ln>
          <a:effectLst/>
        </p:spPr>
        <p:txBody>
          <a:bodyPr anchor="ctr">
            <a:spAutoFit/>
          </a:bodyPr>
          <a:lstStyle/>
          <a:p>
            <a:pPr algn="ct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123" name="AutoShape 6"/>
          <p:cNvSpPr>
            <a:spLocks noChangeArrowheads="1"/>
          </p:cNvSpPr>
          <p:nvPr/>
        </p:nvSpPr>
        <p:spPr bwMode="auto">
          <a:xfrm>
            <a:off x="8334399" y="2096793"/>
            <a:ext cx="898525" cy="340519"/>
          </a:xfrm>
          <a:prstGeom prst="roundRect">
            <a:avLst>
              <a:gd name="adj" fmla="val 16667"/>
            </a:avLst>
          </a:prstGeom>
          <a:solidFill>
            <a:schemeClr val="accent1">
              <a:lumMod val="20000"/>
              <a:lumOff val="80000"/>
            </a:schemeClr>
          </a:solidFill>
          <a:ln w="15875">
            <a:solidFill>
              <a:schemeClr val="tx1"/>
            </a:solidFill>
            <a:round/>
            <a:headEnd/>
            <a:tailEnd/>
          </a:ln>
          <a:effectLst/>
        </p:spPr>
        <p:txBody>
          <a:bodyPr anchor="ctr">
            <a:spAutoFit/>
          </a:bodyPr>
          <a:lstStyle/>
          <a:p>
            <a:pPr algn="ct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222263" name="テキスト ボックス 133"/>
          <p:cNvSpPr txBox="1">
            <a:spLocks noChangeArrowheads="1"/>
          </p:cNvSpPr>
          <p:nvPr/>
        </p:nvSpPr>
        <p:spPr bwMode="auto">
          <a:xfrm>
            <a:off x="8261375" y="2136375"/>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努力義務</a:t>
            </a:r>
          </a:p>
        </p:txBody>
      </p:sp>
      <p:sp>
        <p:nvSpPr>
          <p:cNvPr id="222264" name="テキスト ボックス 134"/>
          <p:cNvSpPr txBox="1">
            <a:spLocks noChangeArrowheads="1"/>
          </p:cNvSpPr>
          <p:nvPr/>
        </p:nvSpPr>
        <p:spPr bwMode="auto">
          <a:xfrm>
            <a:off x="8297886" y="1698189"/>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法的義務</a:t>
            </a:r>
          </a:p>
        </p:txBody>
      </p:sp>
      <p:cxnSp>
        <p:nvCxnSpPr>
          <p:cNvPr id="126" name="直線矢印コネクタ 125"/>
          <p:cNvCxnSpPr/>
          <p:nvPr/>
        </p:nvCxnSpPr>
        <p:spPr>
          <a:xfrm>
            <a:off x="2023302" y="2531847"/>
            <a:ext cx="269875" cy="430212"/>
          </a:xfrm>
          <a:prstGeom prst="straightConnector1">
            <a:avLst/>
          </a:prstGeom>
          <a:ln w="95250">
            <a:solidFill>
              <a:schemeClr val="tx1">
                <a:lumMod val="65000"/>
                <a:lumOff val="35000"/>
                <a:alpha val="72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H="1">
            <a:off x="7469523" y="2579679"/>
            <a:ext cx="390525" cy="433388"/>
          </a:xfrm>
          <a:prstGeom prst="straightConnector1">
            <a:avLst/>
          </a:prstGeom>
          <a:ln w="95250">
            <a:solidFill>
              <a:schemeClr val="tx1">
                <a:lumMod val="65000"/>
                <a:lumOff val="35000"/>
                <a:alpha val="72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2267" name="テキスト ボックス 137"/>
          <p:cNvSpPr txBox="1">
            <a:spLocks noChangeArrowheads="1"/>
          </p:cNvSpPr>
          <p:nvPr/>
        </p:nvSpPr>
        <p:spPr bwMode="auto">
          <a:xfrm>
            <a:off x="263280" y="3121676"/>
            <a:ext cx="831175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500" dirty="0">
                <a:latin typeface="メイリオ" pitchFamily="50" charset="-128"/>
                <a:ea typeface="メイリオ" pitchFamily="50" charset="-128"/>
                <a:cs typeface="メイリオ" pitchFamily="50" charset="-128"/>
              </a:rPr>
              <a:t>（１）政府全体の方針として、差別の解消の推進に関する</a:t>
            </a:r>
            <a:r>
              <a:rPr lang="ja-JP" altLang="en-US" sz="1500" b="1" dirty="0">
                <a:latin typeface="メイリオ" pitchFamily="50" charset="-128"/>
                <a:ea typeface="メイリオ" pitchFamily="50" charset="-128"/>
                <a:cs typeface="メイリオ" pitchFamily="50" charset="-128"/>
              </a:rPr>
              <a:t>基本方針</a:t>
            </a:r>
            <a:r>
              <a:rPr lang="ja-JP" altLang="en-US" sz="1500" dirty="0">
                <a:latin typeface="メイリオ" pitchFamily="50" charset="-128"/>
                <a:ea typeface="メイリオ" pitchFamily="50" charset="-128"/>
                <a:cs typeface="メイリオ" pitchFamily="50" charset="-128"/>
              </a:rPr>
              <a:t>を策定（閣議決定）</a:t>
            </a:r>
            <a:endParaRPr lang="en-US" altLang="ja-JP" sz="1500" dirty="0">
              <a:latin typeface="メイリオ" pitchFamily="50" charset="-128"/>
              <a:ea typeface="メイリオ" pitchFamily="50" charset="-128"/>
              <a:cs typeface="メイリオ" pitchFamily="50" charset="-128"/>
            </a:endParaRPr>
          </a:p>
        </p:txBody>
      </p:sp>
      <p:sp>
        <p:nvSpPr>
          <p:cNvPr id="222268" name="テキスト ボックス 138"/>
          <p:cNvSpPr txBox="1">
            <a:spLocks noChangeArrowheads="1"/>
          </p:cNvSpPr>
          <p:nvPr/>
        </p:nvSpPr>
        <p:spPr bwMode="auto">
          <a:xfrm>
            <a:off x="4146100" y="2797428"/>
            <a:ext cx="15843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具体的な対応</a:t>
            </a:r>
          </a:p>
        </p:txBody>
      </p:sp>
      <p:sp>
        <p:nvSpPr>
          <p:cNvPr id="130" name="角丸四角形 129"/>
          <p:cNvSpPr/>
          <p:nvPr/>
        </p:nvSpPr>
        <p:spPr bwMode="auto">
          <a:xfrm>
            <a:off x="973138" y="4078725"/>
            <a:ext cx="8674496" cy="443627"/>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lnSpc>
                <a:spcPct val="150000"/>
              </a:lnSpc>
              <a:spcBef>
                <a:spcPts val="0"/>
              </a:spcBef>
              <a:spcAft>
                <a:spcPts val="0"/>
              </a:spcAft>
              <a:defRPr/>
            </a:pPr>
            <a:r>
              <a:rPr lang="ja-JP" altLang="en-US" sz="1400" dirty="0">
                <a:solidFill>
                  <a:prstClr val="black"/>
                </a:solidFill>
                <a:latin typeface="メイリオ" pitchFamily="50" charset="-128"/>
                <a:ea typeface="メイリオ" pitchFamily="50" charset="-128"/>
                <a:cs typeface="メイリオ" pitchFamily="50" charset="-128"/>
              </a:rPr>
              <a:t>　　　　　</a:t>
            </a:r>
            <a:endParaRPr lang="en-US" altLang="ja-JP" sz="1400" dirty="0">
              <a:solidFill>
                <a:prstClr val="black"/>
              </a:solidFill>
              <a:latin typeface="メイリオ" pitchFamily="50" charset="-128"/>
              <a:ea typeface="メイリオ" pitchFamily="50" charset="-128"/>
              <a:cs typeface="メイリオ" pitchFamily="50" charset="-128"/>
            </a:endParaRPr>
          </a:p>
        </p:txBody>
      </p:sp>
      <p:sp>
        <p:nvSpPr>
          <p:cNvPr id="222270" name="AutoShape 6"/>
          <p:cNvSpPr>
            <a:spLocks noChangeArrowheads="1"/>
          </p:cNvSpPr>
          <p:nvPr/>
        </p:nvSpPr>
        <p:spPr bwMode="auto">
          <a:xfrm>
            <a:off x="1192214" y="4147305"/>
            <a:ext cx="1387475" cy="306467"/>
          </a:xfrm>
          <a:prstGeom prst="roundRect">
            <a:avLst>
              <a:gd name="adj" fmla="val 16667"/>
            </a:avLst>
          </a:prstGeom>
          <a:solidFill>
            <a:schemeClr val="bg1"/>
          </a:solidFill>
          <a:ln w="12700">
            <a:solidFill>
              <a:srgbClr val="FF0000"/>
            </a:solidFill>
            <a:round/>
            <a:headEnd/>
            <a:tailEnd/>
          </a:ln>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200" b="1">
              <a:solidFill>
                <a:srgbClr val="000000"/>
              </a:solidFill>
              <a:latin typeface="メイリオ" pitchFamily="50" charset="-128"/>
              <a:ea typeface="メイリオ" pitchFamily="50" charset="-128"/>
              <a:cs typeface="メイリオ" pitchFamily="50" charset="-128"/>
            </a:endParaRPr>
          </a:p>
        </p:txBody>
      </p:sp>
      <p:sp>
        <p:nvSpPr>
          <p:cNvPr id="222271" name="テキスト ボックス 142"/>
          <p:cNvSpPr txBox="1">
            <a:spLocks noChangeArrowheads="1"/>
          </p:cNvSpPr>
          <p:nvPr/>
        </p:nvSpPr>
        <p:spPr bwMode="auto">
          <a:xfrm>
            <a:off x="2643213" y="4162426"/>
            <a:ext cx="5705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solidFill>
                  <a:srgbClr val="000000"/>
                </a:solidFill>
                <a:latin typeface="メイリオ" pitchFamily="50" charset="-128"/>
                <a:ea typeface="メイリオ" pitchFamily="50" charset="-128"/>
                <a:cs typeface="メイリオ" pitchFamily="50" charset="-128"/>
              </a:rPr>
              <a:t>● 主務大臣による民間事業者に対する報告徴収、助言・指導、勧告</a:t>
            </a:r>
          </a:p>
        </p:txBody>
      </p:sp>
      <p:sp>
        <p:nvSpPr>
          <p:cNvPr id="222272" name="テキスト ボックス 143"/>
          <p:cNvSpPr txBox="1">
            <a:spLocks noChangeArrowheads="1"/>
          </p:cNvSpPr>
          <p:nvPr/>
        </p:nvSpPr>
        <p:spPr bwMode="auto">
          <a:xfrm>
            <a:off x="1171576" y="4177547"/>
            <a:ext cx="1408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b="1" dirty="0">
                <a:solidFill>
                  <a:srgbClr val="000000"/>
                </a:solidFill>
                <a:latin typeface="メイリオ" pitchFamily="50" charset="-128"/>
                <a:ea typeface="メイリオ" pitchFamily="50" charset="-128"/>
                <a:cs typeface="メイリオ" pitchFamily="50" charset="-128"/>
              </a:rPr>
              <a:t>実効性の確保</a:t>
            </a:r>
          </a:p>
        </p:txBody>
      </p:sp>
      <p:sp>
        <p:nvSpPr>
          <p:cNvPr id="222273" name="テキスト ボックス 164"/>
          <p:cNvSpPr txBox="1">
            <a:spLocks noChangeArrowheads="1"/>
          </p:cNvSpPr>
          <p:nvPr/>
        </p:nvSpPr>
        <p:spPr bwMode="auto">
          <a:xfrm>
            <a:off x="8048987" y="3502424"/>
            <a:ext cx="16216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900" dirty="0">
                <a:solidFill>
                  <a:srgbClr val="000000"/>
                </a:solidFill>
                <a:latin typeface="メイリオ" pitchFamily="50" charset="-128"/>
                <a:ea typeface="メイリオ" pitchFamily="50" charset="-128"/>
                <a:cs typeface="メイリオ" pitchFamily="50" charset="-128"/>
              </a:rPr>
              <a:t>※ </a:t>
            </a:r>
            <a:r>
              <a:rPr lang="ja-JP" altLang="en-US" sz="900" dirty="0">
                <a:solidFill>
                  <a:srgbClr val="000000"/>
                </a:solidFill>
                <a:latin typeface="メイリオ" pitchFamily="50" charset="-128"/>
                <a:ea typeface="メイリオ" pitchFamily="50" charset="-128"/>
                <a:cs typeface="メイリオ" pitchFamily="50" charset="-128"/>
              </a:rPr>
              <a:t>地方の策定は努力義務</a:t>
            </a:r>
          </a:p>
        </p:txBody>
      </p:sp>
      <p:sp>
        <p:nvSpPr>
          <p:cNvPr id="222274" name="テキスト ボックス 166"/>
          <p:cNvSpPr txBox="1">
            <a:spLocks noChangeArrowheads="1"/>
          </p:cNvSpPr>
          <p:nvPr/>
        </p:nvSpPr>
        <p:spPr bwMode="auto">
          <a:xfrm>
            <a:off x="488639" y="3471319"/>
            <a:ext cx="9264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500" dirty="0" smtClean="0">
                <a:solidFill>
                  <a:srgbClr val="000000"/>
                </a:solidFill>
                <a:latin typeface="メイリオ" pitchFamily="50" charset="-128"/>
                <a:ea typeface="メイリオ" pitchFamily="50" charset="-128"/>
                <a:cs typeface="メイリオ" pitchFamily="50" charset="-128"/>
              </a:rPr>
              <a:t>　　 国</a:t>
            </a:r>
            <a:r>
              <a:rPr lang="ja-JP" altLang="en-US" sz="1500" dirty="0">
                <a:solidFill>
                  <a:srgbClr val="000000"/>
                </a:solidFill>
                <a:latin typeface="メイリオ" pitchFamily="50" charset="-128"/>
                <a:ea typeface="メイリオ" pitchFamily="50" charset="-128"/>
                <a:cs typeface="メイリオ" pitchFamily="50" charset="-128"/>
              </a:rPr>
              <a:t>・地方公共団体等　　⇒　</a:t>
            </a:r>
            <a:r>
              <a:rPr lang="ja-JP" altLang="en-US" sz="1500" dirty="0" smtClean="0">
                <a:solidFill>
                  <a:srgbClr val="000000"/>
                </a:solidFill>
                <a:latin typeface="メイリオ" pitchFamily="50" charset="-128"/>
                <a:ea typeface="メイリオ" pitchFamily="50" charset="-128"/>
                <a:cs typeface="メイリオ" pitchFamily="50" charset="-128"/>
              </a:rPr>
              <a:t>当該</a:t>
            </a:r>
            <a:r>
              <a:rPr lang="ja-JP" altLang="en-US" sz="1500" dirty="0">
                <a:solidFill>
                  <a:srgbClr val="000000"/>
                </a:solidFill>
                <a:latin typeface="メイリオ" pitchFamily="50" charset="-128"/>
                <a:ea typeface="メイリオ" pitchFamily="50" charset="-128"/>
                <a:cs typeface="メイリオ" pitchFamily="50" charset="-128"/>
              </a:rPr>
              <a:t>機関における取組に</a:t>
            </a:r>
            <a:r>
              <a:rPr lang="ja-JP" altLang="en-US" sz="1500" dirty="0" smtClean="0">
                <a:solidFill>
                  <a:srgbClr val="000000"/>
                </a:solidFill>
                <a:latin typeface="メイリオ" pitchFamily="50" charset="-128"/>
                <a:ea typeface="メイリオ" pitchFamily="50" charset="-128"/>
                <a:cs typeface="メイリオ" pitchFamily="50" charset="-128"/>
              </a:rPr>
              <a:t>関する</a:t>
            </a:r>
            <a:r>
              <a:rPr lang="ja-JP" altLang="en-US" sz="1500" b="1" dirty="0" smtClean="0">
                <a:solidFill>
                  <a:srgbClr val="000000"/>
                </a:solidFill>
                <a:latin typeface="メイリオ" pitchFamily="50" charset="-128"/>
                <a:ea typeface="メイリオ" pitchFamily="50" charset="-128"/>
                <a:cs typeface="メイリオ" pitchFamily="50" charset="-128"/>
              </a:rPr>
              <a:t>対応要領</a:t>
            </a:r>
            <a:r>
              <a:rPr lang="ja-JP" altLang="en-US" sz="1500" dirty="0">
                <a:solidFill>
                  <a:srgbClr val="000000"/>
                </a:solidFill>
                <a:latin typeface="メイリオ" pitchFamily="50" charset="-128"/>
                <a:ea typeface="メイリオ" pitchFamily="50" charset="-128"/>
                <a:cs typeface="メイリオ" pitchFamily="50" charset="-128"/>
              </a:rPr>
              <a:t>を</a:t>
            </a:r>
            <a:r>
              <a:rPr lang="ja-JP" altLang="en-US" sz="1500" dirty="0" smtClean="0">
                <a:solidFill>
                  <a:srgbClr val="000000"/>
                </a:solidFill>
                <a:latin typeface="メイリオ" pitchFamily="50" charset="-128"/>
                <a:ea typeface="メイリオ" pitchFamily="50" charset="-128"/>
                <a:cs typeface="メイリオ" pitchFamily="50" charset="-128"/>
              </a:rPr>
              <a:t>策定</a:t>
            </a:r>
            <a:endParaRPr lang="en-US" altLang="ja-JP" sz="1500" dirty="0">
              <a:solidFill>
                <a:srgbClr val="000000"/>
              </a:solidFill>
              <a:latin typeface="メイリオ" pitchFamily="50" charset="-128"/>
              <a:ea typeface="メイリオ" pitchFamily="50" charset="-128"/>
              <a:cs typeface="メイリオ" pitchFamily="50" charset="-128"/>
            </a:endParaRPr>
          </a:p>
          <a:p>
            <a:pPr eaLnBrk="1" hangingPunct="1">
              <a:spcBef>
                <a:spcPct val="0"/>
              </a:spcBef>
              <a:buFontTx/>
              <a:buNone/>
            </a:pPr>
            <a:r>
              <a:rPr lang="ja-JP" altLang="en-US" sz="1500" dirty="0" smtClean="0">
                <a:solidFill>
                  <a:srgbClr val="000000"/>
                </a:solidFill>
                <a:latin typeface="メイリオ" pitchFamily="50" charset="-128"/>
                <a:ea typeface="メイリオ" pitchFamily="50" charset="-128"/>
                <a:cs typeface="メイリオ" pitchFamily="50" charset="-128"/>
              </a:rPr>
              <a:t>       事業者</a:t>
            </a:r>
            <a:r>
              <a:rPr lang="ja-JP" altLang="en-US" sz="1500" dirty="0">
                <a:solidFill>
                  <a:srgbClr val="000000"/>
                </a:solidFill>
                <a:latin typeface="メイリオ" pitchFamily="50" charset="-128"/>
                <a:ea typeface="メイリオ" pitchFamily="50" charset="-128"/>
                <a:cs typeface="メイリオ" pitchFamily="50" charset="-128"/>
              </a:rPr>
              <a:t>　　 　　　  　　⇒　</a:t>
            </a:r>
            <a:r>
              <a:rPr lang="ja-JP" altLang="en-US" sz="1500" dirty="0" smtClean="0">
                <a:solidFill>
                  <a:srgbClr val="000000"/>
                </a:solidFill>
                <a:latin typeface="メイリオ" pitchFamily="50" charset="-128"/>
                <a:ea typeface="メイリオ" pitchFamily="50" charset="-128"/>
                <a:cs typeface="メイリオ" pitchFamily="50" charset="-128"/>
              </a:rPr>
              <a:t>事業分</a:t>
            </a:r>
            <a:r>
              <a:rPr lang="ja-JP" altLang="en-US" sz="1500" dirty="0">
                <a:solidFill>
                  <a:srgbClr val="000000"/>
                </a:solidFill>
                <a:latin typeface="メイリオ" pitchFamily="50" charset="-128"/>
                <a:ea typeface="メイリオ" pitchFamily="50" charset="-128"/>
                <a:cs typeface="メイリオ" pitchFamily="50" charset="-128"/>
              </a:rPr>
              <a:t>野別</a:t>
            </a:r>
            <a:r>
              <a:rPr lang="ja-JP" altLang="en-US" sz="1500" dirty="0" smtClean="0">
                <a:solidFill>
                  <a:srgbClr val="000000"/>
                </a:solidFill>
                <a:latin typeface="メイリオ" pitchFamily="50" charset="-128"/>
                <a:ea typeface="メイリオ" pitchFamily="50" charset="-128"/>
                <a:cs typeface="メイリオ" pitchFamily="50" charset="-128"/>
              </a:rPr>
              <a:t>の</a:t>
            </a:r>
            <a:r>
              <a:rPr lang="ja-JP" altLang="en-US" sz="1500" b="1" dirty="0" smtClean="0">
                <a:solidFill>
                  <a:srgbClr val="000000"/>
                </a:solidFill>
                <a:latin typeface="メイリオ" pitchFamily="50" charset="-128"/>
                <a:ea typeface="メイリオ" pitchFamily="50" charset="-128"/>
                <a:cs typeface="メイリオ" pitchFamily="50" charset="-128"/>
              </a:rPr>
              <a:t>対応指針</a:t>
            </a:r>
            <a:r>
              <a:rPr lang="ja-JP" altLang="en-US" sz="1500" dirty="0">
                <a:solidFill>
                  <a:srgbClr val="000000"/>
                </a:solidFill>
                <a:latin typeface="メイリオ" pitchFamily="50" charset="-128"/>
                <a:ea typeface="メイリオ" pitchFamily="50" charset="-128"/>
                <a:cs typeface="メイリオ" pitchFamily="50" charset="-128"/>
              </a:rPr>
              <a:t>（ガイドライン）を策定</a:t>
            </a:r>
            <a:endParaRPr lang="en-US" altLang="ja-JP" sz="1500" dirty="0">
              <a:solidFill>
                <a:srgbClr val="000000"/>
              </a:solidFill>
              <a:latin typeface="メイリオ" pitchFamily="50" charset="-128"/>
              <a:ea typeface="メイリオ" pitchFamily="50" charset="-128"/>
              <a:cs typeface="メイリオ" pitchFamily="50" charset="-128"/>
            </a:endParaRPr>
          </a:p>
        </p:txBody>
      </p:sp>
      <p:sp>
        <p:nvSpPr>
          <p:cNvPr id="136" name="左中かっこ 135"/>
          <p:cNvSpPr/>
          <p:nvPr/>
        </p:nvSpPr>
        <p:spPr bwMode="auto">
          <a:xfrm>
            <a:off x="937013" y="3502425"/>
            <a:ext cx="85725" cy="363537"/>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222276" name="テキスト ボックス 168"/>
          <p:cNvSpPr txBox="1">
            <a:spLocks noChangeArrowheads="1"/>
          </p:cNvSpPr>
          <p:nvPr/>
        </p:nvSpPr>
        <p:spPr bwMode="auto">
          <a:xfrm>
            <a:off x="322272" y="3524663"/>
            <a:ext cx="844550" cy="30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500" dirty="0">
                <a:solidFill>
                  <a:srgbClr val="000000"/>
                </a:solidFill>
                <a:latin typeface="メイリオ" pitchFamily="50" charset="-128"/>
                <a:ea typeface="メイリオ" pitchFamily="50" charset="-128"/>
                <a:cs typeface="メイリオ" pitchFamily="50" charset="-128"/>
              </a:rPr>
              <a:t>（２）</a:t>
            </a:r>
            <a:endParaRPr lang="en-US" altLang="ja-JP" sz="1500" dirty="0">
              <a:solidFill>
                <a:srgbClr val="000000"/>
              </a:solidFill>
              <a:latin typeface="メイリオ" pitchFamily="50" charset="-128"/>
              <a:ea typeface="メイリオ" pitchFamily="50" charset="-128"/>
              <a:cs typeface="メイリオ" pitchFamily="50" charset="-128"/>
            </a:endParaRPr>
          </a:p>
        </p:txBody>
      </p:sp>
      <p:sp>
        <p:nvSpPr>
          <p:cNvPr id="222230" name="AutoShape 6"/>
          <p:cNvSpPr>
            <a:spLocks noChangeArrowheads="1"/>
          </p:cNvSpPr>
          <p:nvPr/>
        </p:nvSpPr>
        <p:spPr bwMode="auto">
          <a:xfrm>
            <a:off x="1192693" y="6150780"/>
            <a:ext cx="1450519" cy="306467"/>
          </a:xfrm>
          <a:prstGeom prst="roundRect">
            <a:avLst>
              <a:gd name="adj" fmla="val 16667"/>
            </a:avLst>
          </a:prstGeom>
          <a:solidFill>
            <a:schemeClr val="bg1"/>
          </a:solidFill>
          <a:ln w="12700">
            <a:solidFill>
              <a:srgbClr val="FF0000"/>
            </a:solidFill>
            <a:round/>
            <a:headEnd/>
            <a:tailEnd/>
          </a:ln>
        </p:spPr>
        <p:txBody>
          <a:bodyPr wrap="squar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200" b="1">
              <a:solidFill>
                <a:srgbClr val="000000"/>
              </a:solidFill>
              <a:latin typeface="メイリオ" pitchFamily="50" charset="-128"/>
              <a:ea typeface="メイリオ" pitchFamily="50" charset="-128"/>
              <a:cs typeface="メイリオ" pitchFamily="50" charset="-128"/>
            </a:endParaRPr>
          </a:p>
        </p:txBody>
      </p:sp>
      <p:sp>
        <p:nvSpPr>
          <p:cNvPr id="222232" name="テキスト ボックス 148"/>
          <p:cNvSpPr txBox="1">
            <a:spLocks noChangeArrowheads="1"/>
          </p:cNvSpPr>
          <p:nvPr/>
        </p:nvSpPr>
        <p:spPr bwMode="auto">
          <a:xfrm>
            <a:off x="1185054" y="6182520"/>
            <a:ext cx="14573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b="1" dirty="0">
                <a:solidFill>
                  <a:srgbClr val="000000"/>
                </a:solidFill>
                <a:latin typeface="メイリオ" pitchFamily="50" charset="-128"/>
                <a:ea typeface="メイリオ" pitchFamily="50" charset="-128"/>
                <a:cs typeface="メイリオ" pitchFamily="50" charset="-128"/>
              </a:rPr>
              <a:t>情報収集等</a:t>
            </a:r>
          </a:p>
        </p:txBody>
      </p:sp>
      <p:sp>
        <p:nvSpPr>
          <p:cNvPr id="222231" name="テキスト ボックス 147"/>
          <p:cNvSpPr txBox="1">
            <a:spLocks noChangeArrowheads="1"/>
          </p:cNvSpPr>
          <p:nvPr/>
        </p:nvSpPr>
        <p:spPr bwMode="auto">
          <a:xfrm>
            <a:off x="2601914" y="6138996"/>
            <a:ext cx="71513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solidFill>
                  <a:srgbClr val="000000"/>
                </a:solidFill>
                <a:latin typeface="メイリオ" pitchFamily="50" charset="-128"/>
                <a:ea typeface="メイリオ" pitchFamily="50" charset="-128"/>
                <a:cs typeface="メイリオ" pitchFamily="50" charset="-128"/>
              </a:rPr>
              <a:t>● 国内外における差別及び差別の解消に向けた取組に関わる情報の収集、整理及び提供</a:t>
            </a:r>
          </a:p>
        </p:txBody>
      </p:sp>
      <p:sp>
        <p:nvSpPr>
          <p:cNvPr id="2" name="スライド番号プレースホルダー 1"/>
          <p:cNvSpPr>
            <a:spLocks noGrp="1"/>
          </p:cNvSpPr>
          <p:nvPr>
            <p:ph type="sldNum" sz="quarter" idx="12"/>
          </p:nvPr>
        </p:nvSpPr>
        <p:spPr>
          <a:xfrm>
            <a:off x="7642250" y="6558806"/>
            <a:ext cx="2311400" cy="365125"/>
          </a:xfrm>
        </p:spPr>
        <p:txBody>
          <a:bodyPr/>
          <a:lstStyle/>
          <a:p>
            <a:r>
              <a:rPr kumimoji="1" lang="ja-JP" altLang="en-US" b="1" dirty="0" smtClean="0">
                <a:solidFill>
                  <a:schemeClr val="tx1"/>
                </a:solidFill>
              </a:rPr>
              <a:t>２</a:t>
            </a:r>
            <a:endParaRPr kumimoji="1" lang="ja-JP" altLang="en-US" b="1" dirty="0">
              <a:solidFill>
                <a:schemeClr val="tx1"/>
              </a:solidFill>
            </a:endParaRPr>
          </a:p>
        </p:txBody>
      </p:sp>
    </p:spTree>
    <p:extLst>
      <p:ext uri="{BB962C8B-B14F-4D97-AF65-F5344CB8AC3E}">
        <p14:creationId xmlns:p14="http://schemas.microsoft.com/office/powerpoint/2010/main" val="390463570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r>
              <a:rPr kumimoji="1" lang="en-US" altLang="ja-JP" b="1" dirty="0" smtClean="0">
                <a:solidFill>
                  <a:schemeClr val="tx1"/>
                </a:solidFill>
                <a:latin typeface="+mn-ea"/>
              </a:rPr>
              <a:t>3</a:t>
            </a:r>
            <a:endParaRPr kumimoji="1" lang="ja-JP" altLang="en-US" b="1" dirty="0">
              <a:solidFill>
                <a:schemeClr val="tx1"/>
              </a:solidFill>
              <a:latin typeface="+mn-ea"/>
            </a:endParaRPr>
          </a:p>
        </p:txBody>
      </p:sp>
      <p:sp>
        <p:nvSpPr>
          <p:cNvPr id="7" name="コンテンツ プレースホルダー 2"/>
          <p:cNvSpPr>
            <a:spLocks noGrp="1"/>
          </p:cNvSpPr>
          <p:nvPr>
            <p:ph idx="1"/>
          </p:nvPr>
        </p:nvSpPr>
        <p:spPr>
          <a:xfrm>
            <a:off x="490728" y="323564"/>
            <a:ext cx="3521596" cy="360040"/>
          </a:xfrm>
        </p:spPr>
        <p:txBody>
          <a:bodyPr>
            <a:normAutofit/>
          </a:bodyPr>
          <a:lstStyle/>
          <a:p>
            <a:pPr marL="0" indent="0">
              <a:buNone/>
            </a:pPr>
            <a:r>
              <a:rPr kumimoji="1" lang="ja-JP" altLang="en-US" sz="1700" b="1" dirty="0" smtClean="0">
                <a:latin typeface="メイリオ" panose="020B0604030504040204" pitchFamily="50" charset="-128"/>
                <a:ea typeface="メイリオ" panose="020B0604030504040204" pitchFamily="50" charset="-128"/>
                <a:cs typeface="メイリオ" panose="020B0604030504040204" pitchFamily="50" charset="-128"/>
              </a:rPr>
              <a:t>■　対応要領・対応指針の策定</a:t>
            </a:r>
            <a:endParaRPr kumimoji="1" lang="en-US" altLang="ja-JP" sz="17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29" y="663769"/>
            <a:ext cx="8910240" cy="405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552685" y="778494"/>
            <a:ext cx="5616624"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障害者</a:t>
            </a:r>
            <a:r>
              <a:rPr lang="zh-TW" altLang="en-US" sz="1400" dirty="0" smtClean="0">
                <a:latin typeface="メイリオ" panose="020B0604030504040204" pitchFamily="50" charset="-128"/>
                <a:ea typeface="メイリオ" panose="020B0604030504040204" pitchFamily="50" charset="-128"/>
                <a:cs typeface="メイリオ" panose="020B0604030504040204" pitchFamily="50" charset="-128"/>
              </a:rPr>
              <a:t>差別解消法（平成</a:t>
            </a:r>
            <a:r>
              <a:rPr lang="en-US" altLang="zh-TW" sz="1400" dirty="0" smtClean="0">
                <a:latin typeface="メイリオ" panose="020B0604030504040204" pitchFamily="50" charset="-128"/>
                <a:ea typeface="メイリオ" panose="020B0604030504040204" pitchFamily="50" charset="-128"/>
                <a:cs typeface="メイリオ" panose="020B0604030504040204" pitchFamily="50" charset="-128"/>
              </a:rPr>
              <a:t>28</a:t>
            </a:r>
            <a:r>
              <a:rPr lang="zh-TW"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年４月１日施行）</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zh-TW"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704529" y="1827130"/>
            <a:ext cx="2844316"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4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差別の解消の推進に関する</a:t>
            </a:r>
            <a:r>
              <a:rPr lang="ja-JP" altLang="ja-JP"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基本方針</a:t>
            </a:r>
            <a:endParaRPr lang="ja-JP"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政府</a:t>
            </a:r>
            <a:r>
              <a:rPr lang="ja-JP"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全体の方針として策定</a:t>
            </a: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27.2.24</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閣議</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決定</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4611751" y="1110353"/>
            <a:ext cx="4680520" cy="1161747"/>
          </a:xfrm>
          <a:prstGeom prst="roundRect">
            <a:avLst>
              <a:gd name="adj" fmla="val 135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b="1" u="dbl"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対応要領 </a:t>
            </a:r>
            <a:endParaRPr lang="en-US" altLang="ja-JP" sz="1400" b="1" u="dbl"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当該機関における</a:t>
            </a:r>
            <a:r>
              <a:rPr lang="ja-JP" altLang="en-US" sz="13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職員の取組に関する要領</a:t>
            </a:r>
            <a:endParaRPr lang="ja-JP"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○厚生労働省（人事課）   ○中央労働委員会　</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○厚労省所管独立行政法人等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法人</a:t>
            </a:r>
            <a:endPar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4640965" y="2367826"/>
            <a:ext cx="4680520" cy="1925270"/>
          </a:xfrm>
          <a:prstGeom prst="roundRect">
            <a:avLst>
              <a:gd name="adj" fmla="val 9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b="1" u="dbl"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対応指針</a:t>
            </a:r>
            <a:endParaRPr lang="ja-JP" altLang="ja-JP" sz="1400" b="1" u="dbl"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事業者向け</a:t>
            </a: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に事業分野別の</a:t>
            </a:r>
            <a:r>
              <a:rPr lang="ja-JP" altLang="en-US" sz="13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指針</a:t>
            </a: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（ガイドライン）</a:t>
            </a:r>
            <a:endParaRPr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80"/>
              </a:lnSpc>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○福祉事業者向けガイドライン</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80"/>
              </a:lnSpc>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○医療関係事業者向けガイドライン</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80"/>
              </a:lnSpc>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○衛生事業者向けガイドライン　</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80"/>
              </a:lnSpc>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○社会保険労務士の業務を行う事業者向け</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80"/>
              </a:lnSpc>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ガイドライン</a:t>
            </a:r>
            <a:endParaRPr lang="ja-JP"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ストライプ矢印 13"/>
          <p:cNvSpPr/>
          <p:nvPr/>
        </p:nvSpPr>
        <p:spPr>
          <a:xfrm>
            <a:off x="3754845" y="2060212"/>
            <a:ext cx="711180" cy="91904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247587" y="1393992"/>
            <a:ext cx="1872208" cy="297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政府全体</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6015907" y="788620"/>
            <a:ext cx="1872208" cy="297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厚生労働省</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コンテンツ プレースホルダー 2"/>
          <p:cNvSpPr txBox="1">
            <a:spLocks/>
          </p:cNvSpPr>
          <p:nvPr/>
        </p:nvSpPr>
        <p:spPr>
          <a:xfrm>
            <a:off x="466430" y="4959170"/>
            <a:ext cx="5616820"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700" b="1" dirty="0" smtClean="0">
                <a:latin typeface="メイリオ" panose="020B0604030504040204" pitchFamily="50" charset="-128"/>
                <a:ea typeface="メイリオ" panose="020B0604030504040204" pitchFamily="50" charset="-128"/>
                <a:cs typeface="メイリオ" panose="020B0604030504040204" pitchFamily="50" charset="-128"/>
              </a:rPr>
              <a:t>■  公表</a:t>
            </a:r>
            <a:r>
              <a:rPr lang="ja-JP" altLang="en-US" sz="1700" b="1" dirty="0">
                <a:latin typeface="メイリオ" panose="020B0604030504040204" pitchFamily="50" charset="-128"/>
                <a:ea typeface="メイリオ" panose="020B0604030504040204" pitchFamily="50" charset="-128"/>
                <a:cs typeface="メイリオ" panose="020B0604030504040204" pitchFamily="50" charset="-128"/>
              </a:rPr>
              <a:t>まで</a:t>
            </a:r>
            <a:r>
              <a:rPr lang="ja-JP" altLang="en-US" sz="1700" b="1" dirty="0" smtClean="0">
                <a:latin typeface="メイリオ" panose="020B0604030504040204" pitchFamily="50" charset="-128"/>
                <a:ea typeface="メイリオ" panose="020B0604030504040204" pitchFamily="50" charset="-128"/>
                <a:cs typeface="メイリオ" panose="020B0604030504040204" pitchFamily="50" charset="-128"/>
              </a:rPr>
              <a:t>の工程（指針）　</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507891" y="5319210"/>
            <a:ext cx="8910240" cy="97210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H27</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　障害者団体からのヒアリング                </a:t>
            </a: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月初旬　　　 公表・周知</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月中旬～</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月中旬　各分野別にパブリックコメント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　障害者差別解消法施行　　　　</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コネクタ 18"/>
          <p:cNvCxnSpPr/>
          <p:nvPr/>
        </p:nvCxnSpPr>
        <p:spPr>
          <a:xfrm>
            <a:off x="5169024" y="5481228"/>
            <a:ext cx="0" cy="64807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477633" y="4365031"/>
            <a:ext cx="8453808" cy="384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300" dirty="0"/>
              <a:t>http://www.mhlw.go.jp/seisakunitsuite/bunya/hukushi_kaigo/shougaishahukushi/sabetsu_kaisho/index.html</a:t>
            </a:r>
            <a:endParaRPr kumimoji="1" lang="ja-JP" altLang="en-US" sz="1300" dirty="0"/>
          </a:p>
        </p:txBody>
      </p:sp>
      <p:sp>
        <p:nvSpPr>
          <p:cNvPr id="3" name="正方形/長方形 2"/>
          <p:cNvSpPr/>
          <p:nvPr/>
        </p:nvSpPr>
        <p:spPr>
          <a:xfrm>
            <a:off x="552686" y="4129917"/>
            <a:ext cx="2138063" cy="32635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対応指針掲載</a:t>
            </a:r>
            <a:r>
              <a:rPr kumimoji="1"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URL</a:t>
            </a: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1893506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614122" y="476672"/>
            <a:ext cx="7615242" cy="360040"/>
          </a:xfrm>
        </p:spPr>
        <p:txBody>
          <a:bodyPr>
            <a:normAutofit/>
          </a:bodyPr>
          <a:lstStyle/>
          <a:p>
            <a:pPr marL="0" indent="0">
              <a:buNone/>
            </a:pPr>
            <a:r>
              <a:rPr kumimoji="1" lang="ja-JP" altLang="en-US" sz="17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b="1" dirty="0" smtClean="0">
                <a:latin typeface="メイリオ" panose="020B0604030504040204" pitchFamily="50" charset="-128"/>
                <a:ea typeface="メイリオ" panose="020B0604030504040204" pitchFamily="50" charset="-128"/>
                <a:cs typeface="メイリオ" panose="020B0604030504040204" pitchFamily="50" charset="-128"/>
              </a:rPr>
              <a:t>福祉事業者向けガイドラインの概要＜１＞</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584515" y="828673"/>
            <a:ext cx="8892988" cy="5552655"/>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趣旨</a:t>
            </a:r>
            <a:endParaRPr lang="en-US" altLang="ja-JP"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福祉分野に関わる事業（地域福祉、児童福祉、老人福祉、障害福祉）を行う事業者向けの</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ガイドライン</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不当な差別的取扱いと考えられる例</a:t>
            </a:r>
            <a:endParaRPr lang="en-US" altLang="ja-JP"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○サービスの利用を拒否すること</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○サービスの利用を制限すること（場所・時間帯などの制限）</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○サービスの利用に際し条件を付すこと（障害のない者には付さない条件を付すこと）</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○サービスの利用・提供にあたって、他の者とは異なる取扱いをすること</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合理的配慮と考えられる例</a:t>
            </a:r>
            <a:endParaRPr lang="en-US" altLang="ja-JP"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○基準・手順の柔軟な変更</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・障害の特性に応じた休憩時間等の調整などのルール、慣行を柔軟に変更すること　</a:t>
            </a:r>
            <a:endParaRPr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○物理的環境への配慮</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・施設内の段差にスロープを渡すこと　など</a:t>
            </a:r>
            <a:endParaRPr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○補助器具・サービスの提供</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・手話、要約筆記、筆談、図解、ふりがな付文書を使用するなど、本人が希望する方法で、わかりや</a:t>
            </a:r>
            <a:endParaRPr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すい説明を行うこと</a:t>
            </a:r>
            <a:endParaRPr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・パニック等を起こした際に静かに休憩できる場所を設けること　</a:t>
            </a:r>
            <a:endParaRPr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・館内放送を文字化したり、電光表示板で表示したりすること　など</a:t>
            </a:r>
            <a:endParaRPr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事業者における相談体制の整備</a:t>
            </a:r>
            <a:endParaRPr lang="en-US" altLang="ja-JP"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事業者における研修・啓発</a:t>
            </a:r>
            <a:endParaRPr lang="en-US" altLang="ja-JP"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国の行政機関における相談窓口</a:t>
            </a:r>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　主務大臣による行政措置</a:t>
            </a:r>
            <a:endParaRPr kumimoji="1" lang="en-US" altLang="ja-JP" sz="1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r>
              <a:rPr kumimoji="1" lang="ja-JP" altLang="en-US" b="1" dirty="0" smtClean="0">
                <a:solidFill>
                  <a:schemeClr val="tx1"/>
                </a:solidFill>
              </a:rPr>
              <a:t>４</a:t>
            </a:r>
            <a:endParaRPr kumimoji="1" lang="ja-JP" altLang="en-US" b="1" dirty="0">
              <a:solidFill>
                <a:schemeClr val="tx1"/>
              </a:solidFill>
            </a:endParaRPr>
          </a:p>
        </p:txBody>
      </p:sp>
      <p:sp>
        <p:nvSpPr>
          <p:cNvPr id="3" name="正方形/長方形 2"/>
          <p:cNvSpPr/>
          <p:nvPr/>
        </p:nvSpPr>
        <p:spPr>
          <a:xfrm>
            <a:off x="6903217" y="332657"/>
            <a:ext cx="2574286" cy="496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smtClean="0">
                <a:solidFill>
                  <a:schemeClr val="tx1"/>
                </a:solidFill>
              </a:rPr>
              <a:t>※</a:t>
            </a:r>
            <a:r>
              <a:rPr kumimoji="1" lang="ja-JP" altLang="en-US" sz="1400" dirty="0" smtClean="0">
                <a:solidFill>
                  <a:schemeClr val="tx1"/>
                </a:solidFill>
              </a:rPr>
              <a:t>他分野のガイドラインも</a:t>
            </a:r>
            <a:endParaRPr kumimoji="1" lang="en-US" altLang="ja-JP" sz="1400" dirty="0" smtClean="0">
              <a:solidFill>
                <a:schemeClr val="tx1"/>
              </a:solidFill>
            </a:endParaRPr>
          </a:p>
          <a:p>
            <a:r>
              <a:rPr kumimoji="1" lang="ja-JP" altLang="en-US" sz="1400" dirty="0" smtClean="0">
                <a:solidFill>
                  <a:schemeClr val="tx1"/>
                </a:solidFill>
              </a:rPr>
              <a:t>　　ほぼ同内容</a:t>
            </a:r>
            <a:endParaRPr kumimoji="1" lang="ja-JP" altLang="en-US" sz="1400" dirty="0">
              <a:solidFill>
                <a:schemeClr val="tx1"/>
              </a:solidFill>
            </a:endParaRPr>
          </a:p>
        </p:txBody>
      </p:sp>
      <p:sp>
        <p:nvSpPr>
          <p:cNvPr id="6" name="中かっこ 5"/>
          <p:cNvSpPr/>
          <p:nvPr/>
        </p:nvSpPr>
        <p:spPr>
          <a:xfrm>
            <a:off x="6825208" y="332657"/>
            <a:ext cx="2496277" cy="496017"/>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30797738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614122" y="476672"/>
            <a:ext cx="7615242" cy="360040"/>
          </a:xfrm>
        </p:spPr>
        <p:txBody>
          <a:bodyPr>
            <a:normAutofit/>
          </a:bodyPr>
          <a:lstStyle/>
          <a:p>
            <a:pPr marL="0" indent="0">
              <a:buNone/>
            </a:pPr>
            <a:r>
              <a:rPr kumimoji="1" lang="ja-JP" altLang="en-US" sz="17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b="1" dirty="0" smtClean="0">
                <a:latin typeface="メイリオ" panose="020B0604030504040204" pitchFamily="50" charset="-128"/>
                <a:ea typeface="メイリオ" panose="020B0604030504040204" pitchFamily="50" charset="-128"/>
                <a:cs typeface="メイリオ" panose="020B0604030504040204" pitchFamily="50" charset="-128"/>
              </a:rPr>
              <a:t>福祉事業者向けガイドラインの概要＜２＞</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584514" y="828673"/>
            <a:ext cx="8892989" cy="5544616"/>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2"/>
          <p:cNvSpPr txBox="1">
            <a:spLocks/>
          </p:cNvSpPr>
          <p:nvPr/>
        </p:nvSpPr>
        <p:spPr>
          <a:xfrm>
            <a:off x="675300" y="912894"/>
            <a:ext cx="7172473" cy="8475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福祉事業者向けガイドラインの特色</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（１）障害種別ごとの障害特性に応じた対応について記載　</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ー 2"/>
          <p:cNvSpPr txBox="1">
            <a:spLocks/>
          </p:cNvSpPr>
          <p:nvPr/>
        </p:nvSpPr>
        <p:spPr>
          <a:xfrm>
            <a:off x="3604945" y="2146501"/>
            <a:ext cx="2804381" cy="4019736"/>
          </a:xfrm>
          <a:prstGeom prst="rect">
            <a:avLst/>
          </a:prstGeom>
          <a:ln>
            <a:solidFill>
              <a:schemeClr val="tx1"/>
            </a:solidFill>
            <a:prstDash val="sysDot"/>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コンテンツ プレースホルダー 2"/>
          <p:cNvSpPr txBox="1">
            <a:spLocks/>
          </p:cNvSpPr>
          <p:nvPr/>
        </p:nvSpPr>
        <p:spPr>
          <a:xfrm>
            <a:off x="693957" y="2134103"/>
            <a:ext cx="2804381" cy="4032134"/>
          </a:xfrm>
          <a:prstGeom prst="rect">
            <a:avLst/>
          </a:prstGeom>
          <a:ln>
            <a:solidFill>
              <a:schemeClr val="tx1"/>
            </a:solidFill>
            <a:prstDash val="sysDot"/>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コンテンツ プレースホルダー 2"/>
          <p:cNvSpPr txBox="1">
            <a:spLocks/>
          </p:cNvSpPr>
          <p:nvPr/>
        </p:nvSpPr>
        <p:spPr>
          <a:xfrm>
            <a:off x="6513172" y="2125438"/>
            <a:ext cx="2804381" cy="4040799"/>
          </a:xfrm>
          <a:prstGeom prst="rect">
            <a:avLst/>
          </a:prstGeom>
          <a:ln>
            <a:solidFill>
              <a:schemeClr val="tx1"/>
            </a:solidFill>
            <a:prstDash val="sysDot"/>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744464" y="1760460"/>
            <a:ext cx="776155" cy="30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25484" y="1760460"/>
            <a:ext cx="1014113" cy="444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a:t>
            </a:r>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7"/>
          <p:cNvSpPr>
            <a:spLocks noGrp="1"/>
          </p:cNvSpPr>
          <p:nvPr>
            <p:ph type="sldNum" sz="quarter" idx="12"/>
          </p:nvPr>
        </p:nvSpPr>
        <p:spPr/>
        <p:txBody>
          <a:bodyPr/>
          <a:lstStyle/>
          <a:p>
            <a:r>
              <a:rPr kumimoji="1" lang="ja-JP" altLang="en-US" b="1" dirty="0" smtClean="0">
                <a:solidFill>
                  <a:schemeClr val="tx1"/>
                </a:solidFill>
              </a:rPr>
              <a:t>５</a:t>
            </a:r>
            <a:endParaRPr kumimoji="1" lang="ja-JP" altLang="en-US" b="1" dirty="0">
              <a:solidFill>
                <a:schemeClr val="tx1"/>
              </a:solidFill>
            </a:endParaRPr>
          </a:p>
        </p:txBody>
      </p:sp>
      <p:sp>
        <p:nvSpPr>
          <p:cNvPr id="11" name="正方形/長方形 10"/>
          <p:cNvSpPr/>
          <p:nvPr/>
        </p:nvSpPr>
        <p:spPr>
          <a:xfrm>
            <a:off x="3604945" y="2137964"/>
            <a:ext cx="2884353" cy="402827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肢体不自由（車椅子を利用されている場合）</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抄</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050" dirty="0">
                <a:latin typeface="ＭＳ ゴシック" panose="020B0609070205080204" pitchFamily="49" charset="-128"/>
                <a:ea typeface="ＭＳ ゴシック" panose="020B0609070205080204" pitchFamily="49" charset="-128"/>
                <a:cs typeface="メイリオ" panose="020B0604030504040204" pitchFamily="50" charset="-128"/>
              </a:rPr>
              <a:t>主な特性</a:t>
            </a:r>
            <a:r>
              <a:rPr lang="en-US" altLang="ja-JP" sz="1050" dirty="0">
                <a:latin typeface="ＭＳ ゴシック" panose="020B0609070205080204" pitchFamily="49" charset="-128"/>
                <a:ea typeface="ＭＳ ゴシック" panose="020B0609070205080204" pitchFamily="49" charset="-128"/>
                <a:cs typeface="メイリオ" panose="020B0604030504040204" pitchFamily="50" charset="-128"/>
              </a:rPr>
              <a:t>〕</a:t>
            </a:r>
          </a:p>
          <a:p>
            <a:pPr lvl="0"/>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・脊髄損傷（対麻痺又は四肢麻痺、</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排泄障</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害</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、知覚障害、体温調節障害など）</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・脳性麻痺（不随意運動、手足の緊張</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、言</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語</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障害、知的障害重複の場合も</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ある</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・脳血管障害（片麻痺、運動失調）</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・病気等による筋力低下や関節損傷など</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で</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歩行が</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困難な場合もある</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・ベッドへの移乗、着替え、洗面、</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トイレ、</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入浴</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など、日常の様々な場面で</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援助</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必</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要</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な人の割合が高い</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050" dirty="0">
                <a:latin typeface="ＭＳ ゴシック" panose="020B0609070205080204" pitchFamily="49" charset="-128"/>
                <a:ea typeface="ＭＳ ゴシック" panose="020B0609070205080204" pitchFamily="49" charset="-128"/>
                <a:cs typeface="メイリオ" panose="020B0604030504040204" pitchFamily="50" charset="-128"/>
              </a:rPr>
              <a:t>主な対応</a:t>
            </a:r>
            <a:r>
              <a:rPr lang="en-US" altLang="ja-JP" sz="1050" dirty="0">
                <a:latin typeface="ＭＳ ゴシック" panose="020B0609070205080204" pitchFamily="49" charset="-128"/>
                <a:ea typeface="ＭＳ ゴシック" panose="020B0609070205080204" pitchFamily="49" charset="-128"/>
                <a:cs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・段差をなくす、車椅子移動時の幅・</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走行</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面</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の斜度、車椅子用トイレ、施設</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のドア</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引き戸や自動ドアにするなど</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の配慮</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・机</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アプローチ時に</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車椅子が入れる</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高さや</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作業</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を容易にする手の届く範囲の</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考慮</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・目線をあわせて会話する</a:t>
            </a:r>
          </a:p>
        </p:txBody>
      </p:sp>
      <p:sp>
        <p:nvSpPr>
          <p:cNvPr id="12" name="正方形/長方形 11"/>
          <p:cNvSpPr/>
          <p:nvPr/>
        </p:nvSpPr>
        <p:spPr>
          <a:xfrm>
            <a:off x="744463" y="2069015"/>
            <a:ext cx="2808312" cy="41764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聴覚障害</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抄</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a:p>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050" dirty="0">
                <a:latin typeface="ＭＳ ゴシック" panose="020B0609070205080204" pitchFamily="49" charset="-128"/>
                <a:ea typeface="ＭＳ ゴシック" panose="020B0609070205080204" pitchFamily="49" charset="-128"/>
                <a:cs typeface="メイリオ" panose="020B0604030504040204" pitchFamily="50" charset="-128"/>
              </a:rPr>
              <a:t>主な特性</a:t>
            </a:r>
            <a:r>
              <a:rPr lang="en-US" altLang="ja-JP" sz="1050" dirty="0">
                <a:latin typeface="ＭＳ ゴシック" panose="020B0609070205080204" pitchFamily="49" charset="-128"/>
                <a:ea typeface="ＭＳ ゴシック" panose="020B0609070205080204" pitchFamily="49" charset="-128"/>
                <a:cs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・聴覚障害は外見上</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わかりにく</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い</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障害で</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あり</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、その人が抱えている困難も他</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人から</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は気づかれにくい側面がある</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・聴覚障害者は補聴器や人工内耳を装用</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するほか、コミュニケーション方法</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には、手話、筆談、口話など様々な方</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法があるが、どれか一つで十分という</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ことではなく、多くの聴覚障害者は話</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err="1">
                <a:latin typeface="メイリオ" panose="020B0604030504040204" pitchFamily="50" charset="-128"/>
                <a:ea typeface="メイリオ" panose="020B0604030504040204" pitchFamily="50" charset="-128"/>
                <a:cs typeface="メイリオ" panose="020B0604030504040204" pitchFamily="50" charset="-128"/>
              </a:rPr>
              <a:t>す</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相手や場面によって複数の手段を組</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み合わせるなど使い分けている</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050" dirty="0">
                <a:latin typeface="ＭＳ ゴシック" panose="020B0609070205080204" pitchFamily="49" charset="-128"/>
                <a:ea typeface="ＭＳ ゴシック" panose="020B0609070205080204" pitchFamily="49" charset="-128"/>
                <a:cs typeface="メイリオ" panose="020B0604030504040204" pitchFamily="50" charset="-128"/>
              </a:rPr>
              <a:t>主な対応</a:t>
            </a:r>
            <a:r>
              <a:rPr lang="en-US" altLang="ja-JP" sz="1050" dirty="0">
                <a:latin typeface="ＭＳ ゴシック" panose="020B0609070205080204" pitchFamily="49" charset="-128"/>
                <a:ea typeface="ＭＳ ゴシック" panose="020B0609070205080204" pitchFamily="49" charset="-128"/>
                <a:cs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・手話や文字表示、手話通訳や要約筆記</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者の配置など、目で見てわかる情報を</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提示したり</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コミュニケーションを</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とる</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配慮</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・音声だけで話すことは極力避け、視覚</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的なより具体的な情報も併用</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・スマートフォンなどのアプリに音声を</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文字に変換できるものがあり、これら</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を使用すると筆談を補うことができる</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6567205" y="1952300"/>
            <a:ext cx="2888680" cy="42611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120000"/>
              </a:lnSpc>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失語症（抄）</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050" dirty="0">
                <a:latin typeface="ＭＳ ゴシック" panose="020B0609070205080204" pitchFamily="49" charset="-128"/>
                <a:ea typeface="ＭＳ ゴシック" panose="020B0609070205080204" pitchFamily="49" charset="-128"/>
                <a:cs typeface="メイリオ" panose="020B0604030504040204" pitchFamily="50" charset="-128"/>
              </a:rPr>
              <a:t>主な特性</a:t>
            </a:r>
            <a:r>
              <a:rPr lang="en-US" altLang="ja-JP" sz="1050" dirty="0">
                <a:latin typeface="ＭＳ ゴシック" panose="020B0609070205080204" pitchFamily="49" charset="-128"/>
                <a:ea typeface="ＭＳ ゴシック" panose="020B0609070205080204" pitchFamily="49" charset="-128"/>
                <a:cs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・聞くことの障害</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音</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は聞こえるが「ことば」の理解に</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障</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害があり</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「話」の内容が分からない</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話すことの障害</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伝えたいことをうまく言葉や文章に</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で</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き</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ない</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読むことの障害</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文字を読んでも理解が難しい</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・書くことの障害</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書き間違いが多い、また「てにをは</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をうまく使えない、文を書くこと</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が</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難しい</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050" dirty="0">
                <a:latin typeface="ＭＳ ゴシック" panose="020B0609070205080204" pitchFamily="49" charset="-128"/>
                <a:ea typeface="ＭＳ ゴシック" panose="020B0609070205080204" pitchFamily="49" charset="-128"/>
                <a:cs typeface="メイリオ" panose="020B0604030504040204" pitchFamily="50" charset="-128"/>
              </a:rPr>
              <a:t>主な対応</a:t>
            </a:r>
            <a:r>
              <a:rPr lang="en-US" altLang="ja-JP" sz="105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・表情がわかるよう、顔を見ながら、</a:t>
            </a:r>
            <a:r>
              <a:rPr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ゆっ</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くりと短いことばや文章で、わかりや</a:t>
            </a:r>
            <a:r>
              <a:rPr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す</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く</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話しかける</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・「はい」「いいえ」で答えられるように</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問いかけると理解しやすい</a:t>
            </a:r>
            <a:endParaRPr lang="en-US" altLang="ja-JP" sz="105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Tree>
    <p:extLst>
      <p:ext uri="{BB962C8B-B14F-4D97-AF65-F5344CB8AC3E}">
        <p14:creationId xmlns:p14="http://schemas.microsoft.com/office/powerpoint/2010/main" val="229934542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614122" y="476672"/>
            <a:ext cx="7615242" cy="360040"/>
          </a:xfrm>
        </p:spPr>
        <p:txBody>
          <a:bodyPr>
            <a:normAutofit/>
          </a:bodyPr>
          <a:lstStyle/>
          <a:p>
            <a:pPr marL="0" indent="0">
              <a:buNone/>
            </a:pPr>
            <a:r>
              <a:rPr kumimoji="1" lang="ja-JP" altLang="en-US" sz="17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b="1" dirty="0" smtClean="0">
                <a:latin typeface="メイリオ" panose="020B0604030504040204" pitchFamily="50" charset="-128"/>
                <a:ea typeface="メイリオ" panose="020B0604030504040204" pitchFamily="50" charset="-128"/>
                <a:cs typeface="メイリオ" panose="020B0604030504040204" pitchFamily="50" charset="-128"/>
              </a:rPr>
              <a:t>福祉事業者向けガイドラインの概要＜３＞</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584515" y="828673"/>
            <a:ext cx="8892988" cy="5544616"/>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2"/>
          <p:cNvSpPr txBox="1">
            <a:spLocks/>
          </p:cNvSpPr>
          <p:nvPr/>
        </p:nvSpPr>
        <p:spPr>
          <a:xfrm>
            <a:off x="584515" y="863262"/>
            <a:ext cx="7263258" cy="76617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50000"/>
              </a:lnSpc>
              <a:buNone/>
            </a:pPr>
            <a:r>
              <a:rPr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福祉事業者向けガイドラインの特色</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（２）障害特性に応じた具体的対応例（コラム）を記載　～抄～</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ー 2"/>
          <p:cNvSpPr txBox="1">
            <a:spLocks/>
          </p:cNvSpPr>
          <p:nvPr/>
        </p:nvSpPr>
        <p:spPr>
          <a:xfrm>
            <a:off x="988378" y="1556792"/>
            <a:ext cx="4052519" cy="1878648"/>
          </a:xfrm>
          <a:prstGeom prst="rect">
            <a:avLst/>
          </a:prstGeom>
          <a:ln>
            <a:solidFill>
              <a:schemeClr val="tx1"/>
            </a:solidFill>
            <a:prstDash val="sysDot"/>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200" b="1" u="sng" dirty="0" smtClean="0">
                <a:latin typeface="メイリオ" panose="020B0604030504040204" pitchFamily="50" charset="-128"/>
                <a:ea typeface="メイリオ" panose="020B0604030504040204" pitchFamily="50" charset="-128"/>
                <a:cs typeface="メイリオ" panose="020B0604030504040204" pitchFamily="50" charset="-128"/>
              </a:rPr>
              <a:t>アンケートも多様な方法で（視覚障害）</a:t>
            </a:r>
            <a:endParaRPr lang="en-US" altLang="ja-JP" sz="12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アンケート</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を取る際に、印刷物だけを配布していました。すると、</a:t>
            </a: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視覚障</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害</a:t>
            </a: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方から、電子データでほしいと要望がありました。電子データであればパソコンの読み上げソフトを利用して回答できるからとのことでした。</a:t>
            </a:r>
          </a:p>
          <a:p>
            <a:pPr marL="0" indent="0">
              <a:buNone/>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紙</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媒体という画一的な方法ではなく、テキストデータでアンケートを送信し、メールで回答を受け取るという方法をとることで、視覚障害の方にもアンケートに答えてもらえるようになりました</a:t>
            </a: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コンテンツ プレースホルダー 2"/>
          <p:cNvSpPr txBox="1">
            <a:spLocks/>
          </p:cNvSpPr>
          <p:nvPr/>
        </p:nvSpPr>
        <p:spPr>
          <a:xfrm>
            <a:off x="984446" y="3512673"/>
            <a:ext cx="4084878" cy="1859904"/>
          </a:xfrm>
          <a:prstGeom prst="rect">
            <a:avLst/>
          </a:prstGeom>
          <a:ln>
            <a:solidFill>
              <a:schemeClr val="tx1"/>
            </a:solidFill>
            <a:prstDash val="sysDot"/>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200" b="1" u="sng" dirty="0" smtClean="0">
                <a:latin typeface="メイリオ" panose="020B0604030504040204" pitchFamily="50" charset="-128"/>
                <a:ea typeface="メイリオ" panose="020B0604030504040204" pitchFamily="50" charset="-128"/>
                <a:cs typeface="メイリオ" panose="020B0604030504040204" pitchFamily="50" charset="-128"/>
              </a:rPr>
              <a:t>建物の段差が障壁に（肢体</a:t>
            </a:r>
            <a:r>
              <a:rPr lang="ja-JP" altLang="en-US" sz="1200" b="1" u="sng" dirty="0">
                <a:latin typeface="メイリオ" panose="020B0604030504040204" pitchFamily="50" charset="-128"/>
                <a:ea typeface="メイリオ" panose="020B0604030504040204" pitchFamily="50" charset="-128"/>
                <a:cs typeface="メイリオ" panose="020B0604030504040204" pitchFamily="50" charset="-128"/>
              </a:rPr>
              <a:t>不自由</a:t>
            </a:r>
            <a:r>
              <a:rPr lang="ja-JP" altLang="en-US" sz="12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車椅子</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を使用している身体障害者（</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級）Ａさんが、外出中、建物に入ろうとすると大きな段差があり立ち往生してしまいました</a:t>
            </a: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スタッフ</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に協力をお願いしてみると、段差を車椅子で乗り越える手伝いを申し出てくれました。介助のお陰で、無事に建物に入ることができました</a:t>
            </a: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コンテンツ プレースホルダー 2"/>
          <p:cNvSpPr txBox="1">
            <a:spLocks/>
          </p:cNvSpPr>
          <p:nvPr/>
        </p:nvSpPr>
        <p:spPr>
          <a:xfrm>
            <a:off x="5265035" y="1556792"/>
            <a:ext cx="4048135" cy="1878648"/>
          </a:xfrm>
          <a:prstGeom prst="rect">
            <a:avLst/>
          </a:prstGeom>
          <a:ln>
            <a:solidFill>
              <a:schemeClr val="tx1"/>
            </a:solidFill>
            <a:prstDash val="sysDot"/>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20000"/>
              </a:lnSpc>
              <a:buFont typeface="Arial" panose="020B0604020202020204" pitchFamily="34" charset="0"/>
              <a:buNone/>
            </a:pPr>
            <a:r>
              <a:rPr lang="ja-JP" altLang="en-US" sz="1400" b="1" u="sng" dirty="0" smtClean="0">
                <a:latin typeface="メイリオ" panose="020B0604030504040204" pitchFamily="50" charset="-128"/>
                <a:ea typeface="メイリオ" panose="020B0604030504040204" pitchFamily="50" charset="-128"/>
                <a:cs typeface="メイリオ" panose="020B0604030504040204" pitchFamily="50" charset="-128"/>
              </a:rPr>
              <a:t>作業能力を発揮するための一工夫（知的障害）</a:t>
            </a:r>
            <a:endParaRPr lang="en-US" altLang="ja-JP" sz="14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None/>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200" dirty="0" smtClean="0">
                <a:latin typeface="メイリオ" panose="020B0604030504040204" pitchFamily="50" charset="-128"/>
                <a:ea typeface="メイリオ" panose="020B0604030504040204" pitchFamily="50" charset="-128"/>
                <a:cs typeface="メイリオ" panose="020B0604030504040204" pitchFamily="50" charset="-128"/>
              </a:rPr>
              <a:t>Ａ</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さんは、作業能力はあるけれど、不安が強くなると本来の作業能力が発揮できなくなってしまいます。Ａさんの担当は清掃作業。１フロアーを一人で担当するように任されていましたが、広い範囲を一人で任されることに不安を感じ、本来の作業能力を発揮できずミスが増えていました。</a:t>
            </a:r>
          </a:p>
          <a:p>
            <a:pPr marL="0" indent="0">
              <a:lnSpc>
                <a:spcPct val="110000"/>
              </a:lnSpc>
              <a:buNone/>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200" dirty="0" smtClean="0">
                <a:latin typeface="メイリオ" panose="020B0604030504040204" pitchFamily="50" charset="-128"/>
                <a:ea typeface="メイリオ" panose="020B0604030504040204" pitchFamily="50" charset="-128"/>
                <a:cs typeface="メイリオ" panose="020B0604030504040204" pitchFamily="50" charset="-128"/>
              </a:rPr>
              <a:t>作業量</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は変えずに</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フロアーを</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人で担当する様にしたところ、Ａさんの不安が減少し、本来の能力を発揮できるようになり、ミスも減りました</a:t>
            </a:r>
            <a:r>
              <a:rPr lang="ja-JP"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コンテンツ プレースホルダー 2"/>
          <p:cNvSpPr txBox="1">
            <a:spLocks/>
          </p:cNvSpPr>
          <p:nvPr/>
        </p:nvSpPr>
        <p:spPr>
          <a:xfrm>
            <a:off x="5265035" y="3512673"/>
            <a:ext cx="4084878" cy="1859905"/>
          </a:xfrm>
          <a:prstGeom prst="rect">
            <a:avLst/>
          </a:prstGeom>
          <a:ln>
            <a:solidFill>
              <a:schemeClr val="tx1"/>
            </a:solidFill>
            <a:prstDash val="sysDot"/>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500" b="1" u="sng" dirty="0" smtClean="0">
                <a:latin typeface="メイリオ" panose="020B0604030504040204" pitchFamily="50" charset="-128"/>
                <a:ea typeface="メイリオ" panose="020B0604030504040204" pitchFamily="50" charset="-128"/>
                <a:cs typeface="メイリオ" panose="020B0604030504040204" pitchFamily="50" charset="-128"/>
              </a:rPr>
              <a:t>個別の対応で理解が容易に（発達障害）</a:t>
            </a:r>
            <a:endParaRPr lang="en-US" altLang="ja-JP" sz="15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None/>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発達</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障害</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Ｂ</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さんは</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、利用者全体に向けた説明を聞いても、理解できないことがしばしばある方です。そのため、ルールや変更事項等が伝わらないことでトラブルになってしまうことも多々ありました。</a:t>
            </a:r>
          </a:p>
          <a:p>
            <a:pPr marL="0" indent="0">
              <a:lnSpc>
                <a:spcPct val="110000"/>
              </a:lnSpc>
              <a:buNone/>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そこ</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Ｂ</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さんには</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、全体での説明の他に個別に時間を取り、正面に座り文字やイラストにして直接伝えるようにしたら、様々な説明が理解できるようになり、トラブルが減るようになりました</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コンテンツ プレースホルダー 2"/>
          <p:cNvSpPr txBox="1">
            <a:spLocks/>
          </p:cNvSpPr>
          <p:nvPr/>
        </p:nvSpPr>
        <p:spPr>
          <a:xfrm>
            <a:off x="520914" y="5360277"/>
            <a:ext cx="9039965"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50000"/>
              </a:lnSpc>
              <a:buNone/>
            </a:pPr>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（３）関連情報をコラムで紹介</a:t>
            </a:r>
            <a:endParaRPr lang="en-US" altLang="ja-JP"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○障害者虐待防止法　○発達障害者支援法　○身体障害者補助犬　○障害者に関するマーク　</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○児童虐待防止法　　○高齢者虐待防止法　等</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None/>
            </a:pP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7"/>
          <p:cNvSpPr>
            <a:spLocks noGrp="1"/>
          </p:cNvSpPr>
          <p:nvPr>
            <p:ph type="sldNum" sz="quarter" idx="12"/>
          </p:nvPr>
        </p:nvSpPr>
        <p:spPr/>
        <p:txBody>
          <a:bodyPr/>
          <a:lstStyle/>
          <a:p>
            <a:r>
              <a:rPr lang="ja-JP" altLang="en-US" b="1" dirty="0">
                <a:solidFill>
                  <a:schemeClr val="tx1"/>
                </a:solidFill>
              </a:rPr>
              <a:t>６</a:t>
            </a:r>
            <a:endParaRPr kumimoji="1" lang="ja-JP" altLang="en-US" b="1" dirty="0">
              <a:solidFill>
                <a:schemeClr val="tx1"/>
              </a:solidFill>
            </a:endParaRPr>
          </a:p>
        </p:txBody>
      </p:sp>
    </p:spTree>
    <p:extLst>
      <p:ext uri="{BB962C8B-B14F-4D97-AF65-F5344CB8AC3E}">
        <p14:creationId xmlns:p14="http://schemas.microsoft.com/office/powerpoint/2010/main" val="380945197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２　障害者虐待防止法について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119</a:t>
            </a:fld>
            <a:endParaRPr lang="en-US" altLang="ja-JP">
              <a:solidFill>
                <a:prstClr val="black"/>
              </a:solidFill>
            </a:endParaRPr>
          </a:p>
        </p:txBody>
      </p:sp>
    </p:spTree>
    <p:extLst>
      <p:ext uri="{BB962C8B-B14F-4D97-AF65-F5344CB8AC3E}">
        <p14:creationId xmlns:p14="http://schemas.microsoft.com/office/powerpoint/2010/main" val="219585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432204" y="290440"/>
            <a:ext cx="5256584" cy="402256"/>
          </a:xfrm>
        </p:spPr>
        <p:txBody>
          <a:bodyPr/>
          <a:lstStyle/>
          <a:p>
            <a:r>
              <a:rPr lang="ja-JP" altLang="en-US" sz="2400" b="1" dirty="0" smtClean="0"/>
              <a:t>～児童福祉法改正（Ｈ２４）のポイント～</a:t>
            </a:r>
          </a:p>
        </p:txBody>
      </p:sp>
      <p:sp>
        <p:nvSpPr>
          <p:cNvPr id="6" name="正方形/長方形 5"/>
          <p:cNvSpPr/>
          <p:nvPr/>
        </p:nvSpPr>
        <p:spPr>
          <a:xfrm>
            <a:off x="273050" y="1700214"/>
            <a:ext cx="9437688" cy="4968875"/>
          </a:xfrm>
          <a:prstGeom prst="rect">
            <a:avLst/>
          </a:prstGeom>
          <a:solidFill>
            <a:srgbClr val="E3EBF5"/>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defRPr/>
            </a:pPr>
            <a:r>
              <a:rPr lang="ja-JP" altLang="en-US" sz="2400" dirty="0">
                <a:solidFill>
                  <a:srgbClr val="000000"/>
                </a:solidFill>
              </a:rPr>
              <a:t>■障害児施設の一元化</a:t>
            </a:r>
            <a:endParaRPr lang="en-US" altLang="ja-JP" sz="2400" dirty="0">
              <a:solidFill>
                <a:srgbClr val="000000"/>
              </a:solidFill>
            </a:endParaRPr>
          </a:p>
          <a:p>
            <a:pPr>
              <a:defRPr/>
            </a:pPr>
            <a:r>
              <a:rPr lang="ja-JP" altLang="en-US" sz="2800" dirty="0">
                <a:solidFill>
                  <a:srgbClr val="000000"/>
                </a:solidFill>
              </a:rPr>
              <a:t>　  </a:t>
            </a:r>
            <a:r>
              <a:rPr lang="ja-JP" altLang="en-US" sz="1600" dirty="0" smtClean="0">
                <a:solidFill>
                  <a:srgbClr val="000000"/>
                </a:solidFill>
              </a:rPr>
              <a:t>従来の障害</a:t>
            </a:r>
            <a:r>
              <a:rPr lang="ja-JP" altLang="en-US" sz="1600" dirty="0">
                <a:solidFill>
                  <a:srgbClr val="000000"/>
                </a:solidFill>
              </a:rPr>
              <a:t>種別で分かれて</a:t>
            </a:r>
            <a:r>
              <a:rPr lang="ja-JP" altLang="en-US" sz="1600" dirty="0" smtClean="0">
                <a:solidFill>
                  <a:srgbClr val="000000"/>
                </a:solidFill>
              </a:rPr>
              <a:t>いた障害児</a:t>
            </a:r>
            <a:r>
              <a:rPr lang="ja-JP" altLang="en-US" sz="1600" dirty="0">
                <a:solidFill>
                  <a:srgbClr val="000000"/>
                </a:solidFill>
              </a:rPr>
              <a:t>施設を、通所による支援を「障害児通所支援（児童</a:t>
            </a:r>
            <a:r>
              <a:rPr lang="ja-JP" altLang="en-US" sz="1600" dirty="0" smtClean="0">
                <a:solidFill>
                  <a:srgbClr val="000000"/>
                </a:solidFill>
              </a:rPr>
              <a:t>発達支等</a:t>
            </a:r>
            <a:r>
              <a:rPr lang="ja-JP" altLang="en-US" sz="1600" dirty="0">
                <a:solidFill>
                  <a:srgbClr val="000000"/>
                </a:solidFill>
              </a:rPr>
              <a:t>）」</a:t>
            </a:r>
            <a:r>
              <a:rPr lang="ja-JP" altLang="en-US" sz="1600" dirty="0" smtClean="0">
                <a:solidFill>
                  <a:srgbClr val="000000"/>
                </a:solidFill>
              </a:rPr>
              <a:t>、</a:t>
            </a:r>
            <a:endParaRPr lang="en-US" altLang="ja-JP" sz="1600" dirty="0" smtClean="0">
              <a:solidFill>
                <a:srgbClr val="000000"/>
              </a:solidFill>
            </a:endParaRPr>
          </a:p>
          <a:p>
            <a:pPr>
              <a:defRPr/>
            </a:pPr>
            <a:r>
              <a:rPr lang="ja-JP" altLang="en-US" sz="1600" dirty="0" smtClean="0">
                <a:solidFill>
                  <a:srgbClr val="000000"/>
                </a:solidFill>
              </a:rPr>
              <a:t>　　　入所</a:t>
            </a:r>
            <a:r>
              <a:rPr lang="ja-JP" altLang="en-US" sz="1600" dirty="0">
                <a:solidFill>
                  <a:srgbClr val="000000"/>
                </a:solidFill>
              </a:rPr>
              <a:t>による支援を「障害児入所支援（障害児入所施設）」にそれぞれ一元化</a:t>
            </a:r>
            <a:endParaRPr lang="en-US" altLang="ja-JP" sz="1600" dirty="0">
              <a:solidFill>
                <a:srgbClr val="000000"/>
              </a:solidFill>
            </a:endParaRPr>
          </a:p>
          <a:p>
            <a:pPr>
              <a:defRPr/>
            </a:pPr>
            <a:endParaRPr lang="en-US" altLang="ja-JP" sz="1600" dirty="0">
              <a:solidFill>
                <a:srgbClr val="000000"/>
              </a:solidFill>
            </a:endParaRPr>
          </a:p>
          <a:p>
            <a:pPr>
              <a:defRPr/>
            </a:pPr>
            <a:r>
              <a:rPr lang="ja-JP" altLang="en-US" sz="2400" dirty="0">
                <a:solidFill>
                  <a:srgbClr val="000000"/>
                </a:solidFill>
              </a:rPr>
              <a:t>■障害児通所支援の実施主体を市町村へ移行</a:t>
            </a:r>
            <a:endParaRPr lang="en-US" altLang="ja-JP" sz="2400" dirty="0">
              <a:solidFill>
                <a:srgbClr val="000000"/>
              </a:solidFill>
            </a:endParaRPr>
          </a:p>
          <a:p>
            <a:pPr>
              <a:defRPr/>
            </a:pPr>
            <a:r>
              <a:rPr lang="en-US" altLang="ja-JP" sz="2800" dirty="0">
                <a:solidFill>
                  <a:srgbClr val="000000"/>
                </a:solidFill>
              </a:rPr>
              <a:t>    </a:t>
            </a:r>
            <a:r>
              <a:rPr lang="ja-JP" altLang="en-US" sz="1600" dirty="0" smtClean="0">
                <a:solidFill>
                  <a:srgbClr val="FF0000"/>
                </a:solidFill>
              </a:rPr>
              <a:t>通所</a:t>
            </a:r>
            <a:r>
              <a:rPr lang="ja-JP" altLang="en-US" sz="1600" dirty="0">
                <a:solidFill>
                  <a:srgbClr val="FF0000"/>
                </a:solidFill>
              </a:rPr>
              <a:t>サービスの実施主体は身近な市町村に変更。</a:t>
            </a:r>
            <a:r>
              <a:rPr lang="ja-JP" altLang="en-US" sz="1600" dirty="0">
                <a:solidFill>
                  <a:srgbClr val="000000"/>
                </a:solidFill>
              </a:rPr>
              <a:t>これにより障害者自立</a:t>
            </a:r>
            <a:r>
              <a:rPr lang="ja-JP" altLang="en-US" sz="1600" dirty="0" smtClean="0">
                <a:solidFill>
                  <a:srgbClr val="000000"/>
                </a:solidFill>
              </a:rPr>
              <a:t>支援法（総合支援法）の</a:t>
            </a:r>
            <a:r>
              <a:rPr lang="ja-JP" altLang="en-US" sz="1600" dirty="0">
                <a:solidFill>
                  <a:srgbClr val="000000"/>
                </a:solidFill>
              </a:rPr>
              <a:t>居宅サービスと</a:t>
            </a:r>
            <a:r>
              <a:rPr lang="ja-JP" altLang="en-US" sz="1600" dirty="0" smtClean="0">
                <a:solidFill>
                  <a:srgbClr val="000000"/>
                </a:solidFill>
              </a:rPr>
              <a:t>通所サービス</a:t>
            </a:r>
            <a:r>
              <a:rPr lang="ja-JP" altLang="en-US" sz="1600" dirty="0">
                <a:solidFill>
                  <a:srgbClr val="000000"/>
                </a:solidFill>
              </a:rPr>
              <a:t>の一体的な提供が可能。</a:t>
            </a:r>
            <a:endParaRPr lang="en-US" altLang="ja-JP" sz="1600" dirty="0">
              <a:solidFill>
                <a:srgbClr val="000000"/>
              </a:solidFill>
            </a:endParaRPr>
          </a:p>
          <a:p>
            <a:pPr>
              <a:defRPr/>
            </a:pPr>
            <a:endParaRPr lang="en-US" altLang="ja-JP" sz="1600" dirty="0">
              <a:solidFill>
                <a:srgbClr val="000000"/>
              </a:solidFill>
            </a:endParaRPr>
          </a:p>
          <a:p>
            <a:pPr>
              <a:defRPr/>
            </a:pPr>
            <a:r>
              <a:rPr lang="ja-JP" altLang="en-US" sz="2400" dirty="0">
                <a:solidFill>
                  <a:srgbClr val="000000"/>
                </a:solidFill>
              </a:rPr>
              <a:t>■放課後等デイサービス、保育所等訪問支援の創設</a:t>
            </a:r>
            <a:endParaRPr lang="en-US" altLang="ja-JP" sz="2400" dirty="0">
              <a:solidFill>
                <a:srgbClr val="000000"/>
              </a:solidFill>
            </a:endParaRPr>
          </a:p>
          <a:p>
            <a:pPr>
              <a:defRPr/>
            </a:pPr>
            <a:r>
              <a:rPr lang="ja-JP" altLang="en-US" sz="2800" dirty="0">
                <a:solidFill>
                  <a:srgbClr val="000000"/>
                </a:solidFill>
              </a:rPr>
              <a:t> 　 </a:t>
            </a:r>
            <a:r>
              <a:rPr lang="ja-JP" altLang="en-US" sz="1600" dirty="0">
                <a:solidFill>
                  <a:srgbClr val="000000"/>
                </a:solidFill>
              </a:rPr>
              <a:t>学齢児を対象としたサービスを創設し、放課後支援を充実。また、障害があっても保育所等の利用が</a:t>
            </a:r>
            <a:r>
              <a:rPr lang="ja-JP" altLang="en-US" sz="1600" dirty="0" smtClean="0">
                <a:solidFill>
                  <a:srgbClr val="000000"/>
                </a:solidFill>
              </a:rPr>
              <a:t>で　　　　　</a:t>
            </a:r>
            <a:endParaRPr lang="en-US" altLang="ja-JP" sz="1600" dirty="0" smtClean="0">
              <a:solidFill>
                <a:srgbClr val="000000"/>
              </a:solidFill>
            </a:endParaRPr>
          </a:p>
          <a:p>
            <a:pPr>
              <a:defRPr/>
            </a:pPr>
            <a:r>
              <a:rPr lang="ja-JP" altLang="en-US" sz="1600" dirty="0" smtClean="0">
                <a:solidFill>
                  <a:srgbClr val="000000"/>
                </a:solidFill>
              </a:rPr>
              <a:t>　　　きる</a:t>
            </a:r>
            <a:r>
              <a:rPr lang="ja-JP" altLang="en-US" sz="1600" dirty="0">
                <a:solidFill>
                  <a:srgbClr val="000000"/>
                </a:solidFill>
              </a:rPr>
              <a:t>よう訪問サービスを創設。</a:t>
            </a:r>
            <a:endParaRPr lang="en-US" altLang="ja-JP" sz="1600" dirty="0">
              <a:solidFill>
                <a:srgbClr val="000000"/>
              </a:solidFill>
            </a:endParaRPr>
          </a:p>
          <a:p>
            <a:pPr>
              <a:defRPr/>
            </a:pPr>
            <a:endParaRPr lang="en-US" altLang="ja-JP" sz="1600" dirty="0">
              <a:solidFill>
                <a:srgbClr val="000000"/>
              </a:solidFill>
            </a:endParaRPr>
          </a:p>
          <a:p>
            <a:pPr>
              <a:defRPr/>
            </a:pPr>
            <a:r>
              <a:rPr lang="ja-JP" altLang="en-US" sz="2400" dirty="0">
                <a:solidFill>
                  <a:srgbClr val="000000"/>
                </a:solidFill>
              </a:rPr>
              <a:t>■在園期間の延長措置の見直し</a:t>
            </a:r>
            <a:endParaRPr lang="en-US" altLang="ja-JP" sz="2400" dirty="0">
              <a:solidFill>
                <a:srgbClr val="000000"/>
              </a:solidFill>
            </a:endParaRPr>
          </a:p>
          <a:p>
            <a:pPr>
              <a:defRPr/>
            </a:pPr>
            <a:r>
              <a:rPr lang="ja-JP" altLang="en-US" sz="2800" dirty="0">
                <a:solidFill>
                  <a:srgbClr val="000000"/>
                </a:solidFill>
              </a:rPr>
              <a:t>　  </a:t>
            </a:r>
            <a:r>
              <a:rPr lang="ja-JP" altLang="en-US" sz="1600" dirty="0">
                <a:solidFill>
                  <a:srgbClr val="000000"/>
                </a:solidFill>
              </a:rPr>
              <a:t>１８歳以上の障害児施設入所者に対し自立支援法に基づく障害福祉サービスを提供し、年齢に応じた</a:t>
            </a:r>
            <a:endParaRPr lang="en-US" altLang="ja-JP" sz="1600" dirty="0">
              <a:solidFill>
                <a:srgbClr val="000000"/>
              </a:solidFill>
            </a:endParaRPr>
          </a:p>
          <a:p>
            <a:pPr>
              <a:defRPr/>
            </a:pPr>
            <a:r>
              <a:rPr lang="en-US" altLang="ja-JP" sz="1600" dirty="0">
                <a:solidFill>
                  <a:srgbClr val="000000"/>
                </a:solidFill>
              </a:rPr>
              <a:t>       </a:t>
            </a:r>
            <a:r>
              <a:rPr lang="en-US" altLang="ja-JP" sz="1600" dirty="0" smtClean="0">
                <a:solidFill>
                  <a:srgbClr val="000000"/>
                </a:solidFill>
              </a:rPr>
              <a:t> </a:t>
            </a:r>
            <a:r>
              <a:rPr lang="ja-JP" altLang="en-US" sz="1600" dirty="0">
                <a:solidFill>
                  <a:srgbClr val="000000"/>
                </a:solidFill>
              </a:rPr>
              <a:t>適切な支援を提供。　　　　　　　　　                 　　　　</a:t>
            </a:r>
            <a:r>
              <a:rPr lang="ja-JP" altLang="en-US" sz="1200" dirty="0">
                <a:solidFill>
                  <a:srgbClr val="000000"/>
                </a:solidFill>
              </a:rPr>
              <a:t>＊現に入所していた者が退所させられないようにする。</a:t>
            </a:r>
          </a:p>
        </p:txBody>
      </p:sp>
      <p:sp>
        <p:nvSpPr>
          <p:cNvPr id="7" name="角丸四角形 6"/>
          <p:cNvSpPr/>
          <p:nvPr/>
        </p:nvSpPr>
        <p:spPr>
          <a:xfrm>
            <a:off x="128593" y="765176"/>
            <a:ext cx="9777412" cy="863600"/>
          </a:xfrm>
          <a:prstGeom prst="roundRect">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defRPr/>
            </a:pPr>
            <a:r>
              <a:rPr lang="ja-JP" altLang="en-US" sz="2000" dirty="0">
                <a:solidFill>
                  <a:prstClr val="black"/>
                </a:solidFill>
              </a:rPr>
              <a:t>○　障害のある児童が身近な地域で適切な支援が受けられるようにするとともに、併せて、年齢や障害特性に応じた専門的な支援が提供されるよう質の確保を図る。</a:t>
            </a:r>
            <a:endParaRPr lang="en-US" altLang="ja-JP" sz="2000" dirty="0">
              <a:solidFill>
                <a:prstClr val="black"/>
              </a:solidFill>
            </a:endParaRPr>
          </a:p>
        </p:txBody>
      </p:sp>
      <p:sp>
        <p:nvSpPr>
          <p:cNvPr id="8" name="Rectangle 3"/>
          <p:cNvSpPr txBox="1">
            <a:spLocks noChangeArrowheads="1"/>
          </p:cNvSpPr>
          <p:nvPr/>
        </p:nvSpPr>
        <p:spPr>
          <a:xfrm>
            <a:off x="560515" y="143952"/>
            <a:ext cx="3672408" cy="621224"/>
          </a:xfrm>
          <a:prstGeom prst="rect">
            <a:avLst/>
          </a:prstGeom>
          <a:solidFill>
            <a:srgbClr val="D6ECEE"/>
          </a:solidFill>
          <a:ln w="25400">
            <a:solidFill>
              <a:schemeClr val="tx1"/>
            </a:solidFill>
          </a:ln>
        </p:spPr>
        <p:txBody>
          <a:bodyPr anchor="ctr" anchorCtr="0">
            <a:norm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a:lstStyle>
          <a:p>
            <a:pPr defTabSz="863909" fontAlgn="auto">
              <a:spcBef>
                <a:spcPts val="0"/>
              </a:spcBef>
              <a:spcAft>
                <a:spcPts val="0"/>
              </a:spcAft>
            </a:pPr>
            <a:r>
              <a:rPr lang="ja-JP" altLang="en-US" sz="2400" dirty="0"/>
              <a:t>障害児支援の強化</a:t>
            </a:r>
            <a:endParaRPr lang="ja-JP" altLang="en-US" sz="2400" dirty="0">
              <a:solidFill>
                <a:srgbClr val="000000"/>
              </a:solidFill>
              <a:latin typeface="Calibri"/>
            </a:endParaRP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solidFill>
                  <a:srgbClr val="000000"/>
                </a:solidFill>
              </a:rPr>
              <a:pPr>
                <a:defRPr/>
              </a:pPr>
              <a:t>12</a:t>
            </a:fld>
            <a:endParaRPr lang="en-US" altLang="ja-JP">
              <a:solidFill>
                <a:srgbClr val="000000"/>
              </a:solidFill>
            </a:endParaRPr>
          </a:p>
        </p:txBody>
      </p:sp>
    </p:spTree>
    <p:extLst>
      <p:ext uri="{BB962C8B-B14F-4D97-AF65-F5344CB8AC3E}">
        <p14:creationId xmlns:p14="http://schemas.microsoft.com/office/powerpoint/2010/main" val="155487852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52409" y="152400"/>
            <a:ext cx="3124200"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1600" b="1" dirty="0" smtClean="0">
                <a:solidFill>
                  <a:prstClr val="white"/>
                </a:solidFill>
              </a:rPr>
              <a:t>障害者虐待防止法の概要</a:t>
            </a:r>
            <a:endParaRPr lang="en-US" altLang="ja-JP" sz="1600" b="1" dirty="0" smtClean="0">
              <a:solidFill>
                <a:prstClr val="white"/>
              </a:solidFill>
            </a:endParaRPr>
          </a:p>
        </p:txBody>
      </p:sp>
      <p:sp>
        <p:nvSpPr>
          <p:cNvPr id="5" name="AutoShape 3"/>
          <p:cNvSpPr>
            <a:spLocks noChangeArrowheads="1"/>
          </p:cNvSpPr>
          <p:nvPr/>
        </p:nvSpPr>
        <p:spPr bwMode="auto">
          <a:xfrm>
            <a:off x="152416" y="838200"/>
            <a:ext cx="1143000" cy="304800"/>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fontAlgn="base">
              <a:spcBef>
                <a:spcPct val="0"/>
              </a:spcBef>
              <a:spcAft>
                <a:spcPct val="0"/>
              </a:spcAft>
              <a:defRPr/>
            </a:pPr>
            <a:r>
              <a:rPr lang="ja-JP" altLang="en-US" sz="2000" dirty="0">
                <a:solidFill>
                  <a:prstClr val="black"/>
                </a:solidFill>
                <a:latin typeface="HGPｺﾞｼｯｸE" pitchFamily="50" charset="-128"/>
              </a:rPr>
              <a:t>目　的</a:t>
            </a:r>
            <a:endParaRPr lang="ja-JP" altLang="en-US" sz="2000" dirty="0">
              <a:solidFill>
                <a:prstClr val="black"/>
              </a:solidFill>
              <a:latin typeface="Arial"/>
            </a:endParaRPr>
          </a:p>
        </p:txBody>
      </p:sp>
      <p:sp>
        <p:nvSpPr>
          <p:cNvPr id="6" name="正方形/長方形 5"/>
          <p:cNvSpPr/>
          <p:nvPr/>
        </p:nvSpPr>
        <p:spPr>
          <a:xfrm>
            <a:off x="228600" y="1219200"/>
            <a:ext cx="937260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b"/>
          <a:lstStyle/>
          <a:p>
            <a:pPr marL="88900" fontAlgn="base">
              <a:spcBef>
                <a:spcPct val="0"/>
              </a:spcBef>
              <a:spcAft>
                <a:spcPct val="0"/>
              </a:spcAft>
              <a:defRPr/>
            </a:pPr>
            <a:r>
              <a:rPr lang="ja-JP" altLang="en-US" sz="1600" spc="-20" dirty="0" smtClean="0">
                <a:solidFill>
                  <a:prstClr val="black"/>
                </a:solidFill>
                <a:latin typeface="HGSｺﾞｼｯｸM" pitchFamily="50" charset="-128"/>
              </a:rPr>
              <a:t>　　</a:t>
            </a:r>
            <a:r>
              <a:rPr lang="ja-JP" altLang="en-US" sz="1600" u="sng" spc="-20" dirty="0" smtClean="0">
                <a:solidFill>
                  <a:srgbClr val="FF0000"/>
                </a:solidFill>
                <a:latin typeface="HGSｺﾞｼｯｸM" pitchFamily="50" charset="-128"/>
              </a:rPr>
              <a:t>障害者</a:t>
            </a:r>
            <a:r>
              <a:rPr lang="ja-JP" altLang="en-US" sz="1600" u="sng" spc="-20" dirty="0">
                <a:solidFill>
                  <a:srgbClr val="FF0000"/>
                </a:solidFill>
                <a:latin typeface="HGSｺﾞｼｯｸM" pitchFamily="50" charset="-128"/>
              </a:rPr>
              <a:t>に対する虐待が障害者の尊厳を害するものであり、障害者の自立及び</a:t>
            </a:r>
            <a:r>
              <a:rPr lang="ja-JP" altLang="en-US" sz="1600" u="sng" spc="-20" dirty="0" smtClean="0">
                <a:solidFill>
                  <a:srgbClr val="FF0000"/>
                </a:solidFill>
                <a:latin typeface="HGSｺﾞｼｯｸM" pitchFamily="50" charset="-128"/>
              </a:rPr>
              <a:t>社会</a:t>
            </a:r>
            <a:r>
              <a:rPr lang="ja-JP" altLang="en-US" sz="1600" u="sng" spc="-20" dirty="0">
                <a:solidFill>
                  <a:srgbClr val="FF0000"/>
                </a:solidFill>
                <a:latin typeface="HGSｺﾞｼｯｸM" pitchFamily="50" charset="-128"/>
              </a:rPr>
              <a:t>参加にと</a:t>
            </a:r>
            <a:r>
              <a:rPr lang="ja-JP" altLang="en-US" sz="1600" u="sng" spc="-20" dirty="0" err="1" smtClean="0">
                <a:solidFill>
                  <a:srgbClr val="FF0000"/>
                </a:solidFill>
                <a:latin typeface="HGSｺﾞｼｯｸM" pitchFamily="50" charset="-128"/>
              </a:rPr>
              <a:t>っ</a:t>
            </a:r>
            <a:r>
              <a:rPr lang="en-US" altLang="ja-JP" sz="1600" spc="-20" dirty="0" smtClean="0">
                <a:solidFill>
                  <a:srgbClr val="FF0000"/>
                </a:solidFill>
                <a:latin typeface="HGSｺﾞｼｯｸM" pitchFamily="50" charset="-128"/>
              </a:rPr>
              <a:t> </a:t>
            </a:r>
            <a:r>
              <a:rPr lang="ja-JP" altLang="en-US" sz="1600" u="sng" spc="-20" dirty="0" smtClean="0">
                <a:solidFill>
                  <a:srgbClr val="FF0000"/>
                </a:solidFill>
                <a:latin typeface="HGSｺﾞｼｯｸM" pitchFamily="50" charset="-128"/>
              </a:rPr>
              <a:t>て</a:t>
            </a:r>
            <a:r>
              <a:rPr lang="ja-JP" altLang="en-US" sz="1600" u="sng" spc="-20" dirty="0">
                <a:solidFill>
                  <a:srgbClr val="FF0000"/>
                </a:solidFill>
                <a:latin typeface="HGSｺﾞｼｯｸM" pitchFamily="50" charset="-128"/>
              </a:rPr>
              <a:t>障害者に対する虐待を防止することが極めて重要であること</a:t>
            </a:r>
            <a:r>
              <a:rPr lang="ja-JP" altLang="en-US" sz="1600" spc="-20" dirty="0">
                <a:solidFill>
                  <a:prstClr val="black"/>
                </a:solidFill>
                <a:latin typeface="HGSｺﾞｼｯｸM" pitchFamily="50" charset="-128"/>
              </a:rPr>
              <a:t>等</a:t>
            </a:r>
            <a:r>
              <a:rPr lang="ja-JP" altLang="en-US" sz="1600" spc="-20" dirty="0" smtClean="0">
                <a:solidFill>
                  <a:prstClr val="black"/>
                </a:solidFill>
                <a:latin typeface="HGSｺﾞｼｯｸM" pitchFamily="50" charset="-128"/>
              </a:rPr>
              <a:t>に鑑み</a:t>
            </a:r>
            <a:r>
              <a:rPr lang="ja-JP" altLang="en-US" sz="1600" spc="-20" dirty="0">
                <a:solidFill>
                  <a:prstClr val="black"/>
                </a:solidFill>
                <a:latin typeface="HGSｺﾞｼｯｸM" pitchFamily="50" charset="-128"/>
              </a:rPr>
              <a:t>、障害者に対する虐待</a:t>
            </a:r>
            <a:r>
              <a:rPr lang="ja-JP" altLang="en-US" sz="1600" spc="-20" dirty="0" smtClean="0">
                <a:solidFill>
                  <a:prstClr val="black"/>
                </a:solidFill>
                <a:latin typeface="HGSｺﾞｼｯｸM" pitchFamily="50" charset="-128"/>
              </a:rPr>
              <a:t>の</a:t>
            </a:r>
            <a:r>
              <a:rPr lang="en-US" altLang="ja-JP" sz="1600" spc="-20" dirty="0" smtClean="0">
                <a:solidFill>
                  <a:prstClr val="black"/>
                </a:solidFill>
                <a:latin typeface="HGSｺﾞｼｯｸM" pitchFamily="50" charset="-128"/>
              </a:rPr>
              <a:t> </a:t>
            </a:r>
            <a:r>
              <a:rPr lang="ja-JP" altLang="en-US" sz="1600" spc="-20" dirty="0" smtClean="0">
                <a:solidFill>
                  <a:prstClr val="black"/>
                </a:solidFill>
                <a:latin typeface="HGSｺﾞｼｯｸM" pitchFamily="50" charset="-128"/>
              </a:rPr>
              <a:t>禁止</a:t>
            </a:r>
            <a:r>
              <a:rPr lang="ja-JP" altLang="en-US" sz="1600" spc="-20" dirty="0">
                <a:solidFill>
                  <a:prstClr val="black"/>
                </a:solidFill>
                <a:latin typeface="HGSｺﾞｼｯｸM" pitchFamily="50" charset="-128"/>
              </a:rPr>
              <a:t>、国等の責務、障害者虐待を受けた障害者</a:t>
            </a:r>
            <a:r>
              <a:rPr lang="ja-JP" altLang="en-US" sz="1600" spc="-20" dirty="0" smtClean="0">
                <a:solidFill>
                  <a:prstClr val="black"/>
                </a:solidFill>
                <a:latin typeface="HGSｺﾞｼｯｸM" pitchFamily="50" charset="-128"/>
              </a:rPr>
              <a:t>に対する</a:t>
            </a:r>
            <a:r>
              <a:rPr lang="ja-JP" altLang="en-US" sz="1600" spc="-20" dirty="0">
                <a:solidFill>
                  <a:prstClr val="black"/>
                </a:solidFill>
                <a:latin typeface="HGSｺﾞｼｯｸM" pitchFamily="50" charset="-128"/>
              </a:rPr>
              <a:t>保護及び自立の支援のための措置</a:t>
            </a:r>
            <a:r>
              <a:rPr lang="ja-JP" altLang="en-US" sz="1600" spc="-20" dirty="0" smtClean="0">
                <a:solidFill>
                  <a:prstClr val="black"/>
                </a:solidFill>
                <a:latin typeface="HGSｺﾞｼｯｸM" pitchFamily="50" charset="-128"/>
              </a:rPr>
              <a:t>、</a:t>
            </a:r>
            <a:r>
              <a:rPr lang="en-US" altLang="ja-JP" sz="1600" spc="-20" dirty="0" smtClean="0">
                <a:solidFill>
                  <a:prstClr val="black"/>
                </a:solidFill>
                <a:latin typeface="HGSｺﾞｼｯｸM" pitchFamily="50" charset="-128"/>
              </a:rPr>
              <a:t> </a:t>
            </a:r>
            <a:r>
              <a:rPr lang="ja-JP" altLang="en-US" sz="1600" spc="-20" dirty="0" smtClean="0">
                <a:solidFill>
                  <a:prstClr val="black"/>
                </a:solidFill>
                <a:latin typeface="HGSｺﾞｼｯｸM" pitchFamily="50" charset="-128"/>
              </a:rPr>
              <a:t>養護者</a:t>
            </a:r>
            <a:r>
              <a:rPr lang="ja-JP" altLang="en-US" sz="1600" spc="-20" dirty="0">
                <a:solidFill>
                  <a:prstClr val="black"/>
                </a:solidFill>
                <a:latin typeface="HGSｺﾞｼｯｸM" pitchFamily="50" charset="-128"/>
              </a:rPr>
              <a:t>に対する支援のための措置</a:t>
            </a:r>
            <a:r>
              <a:rPr lang="ja-JP" altLang="en-US" sz="1600" spc="-20" dirty="0" smtClean="0">
                <a:solidFill>
                  <a:prstClr val="black"/>
                </a:solidFill>
                <a:latin typeface="HGSｺﾞｼｯｸM" pitchFamily="50" charset="-128"/>
              </a:rPr>
              <a:t>等を</a:t>
            </a:r>
            <a:r>
              <a:rPr lang="ja-JP" altLang="en-US" sz="1600" spc="-20" dirty="0">
                <a:solidFill>
                  <a:prstClr val="black"/>
                </a:solidFill>
                <a:latin typeface="HGSｺﾞｼｯｸM" pitchFamily="50" charset="-128"/>
              </a:rPr>
              <a:t>定めることにより、障害者虐待の防止、養護者に</a:t>
            </a:r>
            <a:r>
              <a:rPr lang="ja-JP" altLang="en-US" sz="1600" spc="-20" dirty="0" smtClean="0">
                <a:solidFill>
                  <a:prstClr val="black"/>
                </a:solidFill>
                <a:latin typeface="HGSｺﾞｼｯｸM" pitchFamily="50" charset="-128"/>
              </a:rPr>
              <a:t>対する</a:t>
            </a:r>
            <a:r>
              <a:rPr lang="en-US" altLang="ja-JP" sz="1600" spc="-20" dirty="0" smtClean="0">
                <a:solidFill>
                  <a:prstClr val="black"/>
                </a:solidFill>
                <a:latin typeface="HGSｺﾞｼｯｸM" pitchFamily="50" charset="-128"/>
              </a:rPr>
              <a:t> </a:t>
            </a:r>
            <a:r>
              <a:rPr lang="ja-JP" altLang="en-US" sz="1600" spc="-20" dirty="0" smtClean="0">
                <a:solidFill>
                  <a:prstClr val="black"/>
                </a:solidFill>
                <a:latin typeface="HGSｺﾞｼｯｸM" pitchFamily="50" charset="-128"/>
              </a:rPr>
              <a:t>支援</a:t>
            </a:r>
            <a:r>
              <a:rPr lang="ja-JP" altLang="en-US" sz="1600" spc="-20" dirty="0">
                <a:solidFill>
                  <a:prstClr val="black"/>
                </a:solidFill>
                <a:latin typeface="HGSｺﾞｼｯｸM" pitchFamily="50" charset="-128"/>
              </a:rPr>
              <a:t>等に関する施策</a:t>
            </a:r>
            <a:r>
              <a:rPr lang="ja-JP" altLang="en-US" sz="1600" spc="-20" dirty="0" smtClean="0">
                <a:solidFill>
                  <a:prstClr val="black"/>
                </a:solidFill>
                <a:latin typeface="HGSｺﾞｼｯｸM" pitchFamily="50" charset="-128"/>
              </a:rPr>
              <a:t>を促進</a:t>
            </a:r>
            <a:r>
              <a:rPr lang="ja-JP" altLang="en-US" sz="1600" spc="-20" dirty="0">
                <a:solidFill>
                  <a:prstClr val="black"/>
                </a:solidFill>
                <a:latin typeface="HGSｺﾞｼｯｸM" pitchFamily="50" charset="-128"/>
              </a:rPr>
              <a:t>し、もって障害者の権利利益の擁護に資することを目的とする。</a:t>
            </a:r>
            <a:endParaRPr lang="ja-JP" altLang="en-US" sz="1600" spc="-20" dirty="0">
              <a:solidFill>
                <a:prstClr val="white"/>
              </a:solidFill>
            </a:endParaRPr>
          </a:p>
        </p:txBody>
      </p:sp>
      <p:sp>
        <p:nvSpPr>
          <p:cNvPr id="7" name="Rectangle 71"/>
          <p:cNvSpPr>
            <a:spLocks noChangeArrowheads="1"/>
          </p:cNvSpPr>
          <p:nvPr/>
        </p:nvSpPr>
        <p:spPr bwMode="auto">
          <a:xfrm>
            <a:off x="5638803" y="152400"/>
            <a:ext cx="4082687" cy="165270"/>
          </a:xfrm>
          <a:prstGeom prst="rect">
            <a:avLst/>
          </a:prstGeom>
          <a:solidFill>
            <a:srgbClr val="FFFFFF"/>
          </a:solidFill>
          <a:ln w="9525" cap="rnd">
            <a:noFill/>
            <a:prstDash val="sysDot"/>
            <a:miter lim="800000"/>
            <a:headEnd/>
            <a:tailEnd/>
          </a:ln>
        </p:spPr>
        <p:txBody>
          <a:bodyPr lIns="74295" tIns="8890" rIns="74295" bIns="8890"/>
          <a:lstStyle/>
          <a:p>
            <a:pPr marL="273050" lvl="1" algn="r" defTabSz="873125" fontAlgn="base">
              <a:spcBef>
                <a:spcPct val="0"/>
              </a:spcBef>
              <a:spcAft>
                <a:spcPct val="0"/>
              </a:spcAft>
            </a:pPr>
            <a:r>
              <a:rPr lang="ja-JP" altLang="en-US" sz="1200" dirty="0">
                <a:solidFill>
                  <a:srgbClr val="000000"/>
                </a:solidFill>
                <a:latin typeface="HGｺﾞｼｯｸM" pitchFamily="49" charset="-128"/>
              </a:rPr>
              <a:t>（平成２３年６月１７日成立、同６月２４日公</a:t>
            </a:r>
            <a:r>
              <a:rPr lang="ja-JP" altLang="en-US" sz="1200" dirty="0" smtClean="0">
                <a:solidFill>
                  <a:srgbClr val="000000"/>
                </a:solidFill>
                <a:latin typeface="HGｺﾞｼｯｸM" pitchFamily="49" charset="-128"/>
              </a:rPr>
              <a:t>布、</a:t>
            </a:r>
            <a:endParaRPr lang="en-US" altLang="ja-JP" sz="1200" dirty="0" smtClean="0">
              <a:solidFill>
                <a:srgbClr val="000000"/>
              </a:solidFill>
              <a:latin typeface="HGｺﾞｼｯｸM" pitchFamily="49" charset="-128"/>
            </a:endParaRPr>
          </a:p>
          <a:p>
            <a:pPr marL="273050" lvl="1" algn="r" defTabSz="873125" fontAlgn="base">
              <a:spcBef>
                <a:spcPct val="0"/>
              </a:spcBef>
              <a:spcAft>
                <a:spcPct val="0"/>
              </a:spcAft>
            </a:pPr>
            <a:r>
              <a:rPr lang="ja-JP" altLang="en-US" sz="1200" dirty="0" smtClean="0">
                <a:solidFill>
                  <a:prstClr val="black"/>
                </a:solidFill>
                <a:latin typeface="HGｺﾞｼｯｸM" pitchFamily="49" charset="-128"/>
              </a:rPr>
              <a:t>平成２４年１０月１日施行）</a:t>
            </a:r>
            <a:endParaRPr lang="ja-JP" altLang="en-US" sz="1200" dirty="0">
              <a:solidFill>
                <a:prstClr val="black"/>
              </a:solidFill>
              <a:latin typeface="Arial"/>
            </a:endParaRPr>
          </a:p>
        </p:txBody>
      </p:sp>
      <p:sp>
        <p:nvSpPr>
          <p:cNvPr id="8" name="AutoShape 5"/>
          <p:cNvSpPr>
            <a:spLocks noChangeArrowheads="1"/>
          </p:cNvSpPr>
          <p:nvPr/>
        </p:nvSpPr>
        <p:spPr bwMode="auto">
          <a:xfrm>
            <a:off x="152416" y="2819400"/>
            <a:ext cx="1143000" cy="292100"/>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fontAlgn="base">
              <a:spcBef>
                <a:spcPct val="0"/>
              </a:spcBef>
              <a:spcAft>
                <a:spcPct val="0"/>
              </a:spcAft>
              <a:defRPr/>
            </a:pPr>
            <a:r>
              <a:rPr lang="ja-JP" altLang="en-US" sz="2000" dirty="0">
                <a:solidFill>
                  <a:prstClr val="black"/>
                </a:solidFill>
                <a:latin typeface="HGPｺﾞｼｯｸE" pitchFamily="50" charset="-128"/>
              </a:rPr>
              <a:t>定　義</a:t>
            </a:r>
            <a:endParaRPr lang="ja-JP" altLang="en-US" sz="2000" dirty="0">
              <a:solidFill>
                <a:prstClr val="black"/>
              </a:solidFill>
              <a:latin typeface="Arial"/>
            </a:endParaRPr>
          </a:p>
        </p:txBody>
      </p:sp>
      <p:sp>
        <p:nvSpPr>
          <p:cNvPr id="9" name="正方形/長方形 8"/>
          <p:cNvSpPr/>
          <p:nvPr/>
        </p:nvSpPr>
        <p:spPr>
          <a:xfrm>
            <a:off x="228600" y="3200400"/>
            <a:ext cx="9372600" cy="3505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85725" indent="-85725" fontAlgn="base">
              <a:spcBef>
                <a:spcPct val="0"/>
              </a:spcBef>
              <a:spcAft>
                <a:spcPct val="0"/>
              </a:spcAft>
              <a:defRPr/>
            </a:pPr>
            <a:r>
              <a:rPr lang="ja-JP" altLang="ja-JP" sz="1600" dirty="0">
                <a:solidFill>
                  <a:prstClr val="black"/>
                </a:solidFill>
              </a:rPr>
              <a:t>１　｢障害者｣とは、身体・知的・精神障害その他の心身の機能の障害がある者であって、障害及び社会的障壁により継続的に日常生活・社会生活に相当な制限を受ける状態にあるものを</a:t>
            </a:r>
            <a:r>
              <a:rPr lang="ja-JP" altLang="ja-JP" sz="1600" dirty="0" smtClean="0">
                <a:solidFill>
                  <a:prstClr val="black"/>
                </a:solidFill>
              </a:rPr>
              <a:t>いう。</a:t>
            </a:r>
            <a:endParaRPr lang="ja-JP" altLang="ja-JP" sz="1600" dirty="0">
              <a:solidFill>
                <a:prstClr val="black"/>
              </a:solidFill>
            </a:endParaRPr>
          </a:p>
          <a:p>
            <a:pPr marL="85725" indent="-85725" fontAlgn="base">
              <a:spcBef>
                <a:spcPct val="0"/>
              </a:spcBef>
              <a:spcAft>
                <a:spcPct val="0"/>
              </a:spcAft>
              <a:defRPr/>
            </a:pPr>
            <a:r>
              <a:rPr lang="ja-JP" altLang="ja-JP" sz="1600" dirty="0">
                <a:solidFill>
                  <a:prstClr val="black"/>
                </a:solidFill>
              </a:rPr>
              <a:t>２　｢障害者虐待｣とは</a:t>
            </a:r>
            <a:r>
              <a:rPr lang="ja-JP" altLang="ja-JP" sz="1600" dirty="0" smtClean="0">
                <a:solidFill>
                  <a:prstClr val="black"/>
                </a:solidFill>
              </a:rPr>
              <a:t>、</a:t>
            </a:r>
            <a:r>
              <a:rPr lang="ja-JP" altLang="en-US" sz="1600" dirty="0" smtClean="0">
                <a:solidFill>
                  <a:prstClr val="black"/>
                </a:solidFill>
              </a:rPr>
              <a:t>次の３つをいう。</a:t>
            </a:r>
            <a:endParaRPr lang="en-US" altLang="ja-JP" sz="1600" dirty="0" smtClean="0">
              <a:solidFill>
                <a:prstClr val="black"/>
              </a:solidFill>
            </a:endParaRPr>
          </a:p>
          <a:p>
            <a:pPr marL="85725" indent="-85725" fontAlgn="base">
              <a:spcBef>
                <a:spcPct val="0"/>
              </a:spcBef>
              <a:spcAft>
                <a:spcPct val="0"/>
              </a:spcAft>
              <a:defRPr/>
            </a:pPr>
            <a:endParaRPr lang="en-US" altLang="ja-JP" sz="1600" dirty="0" smtClean="0">
              <a:solidFill>
                <a:prstClr val="black"/>
              </a:solidFill>
            </a:endParaRPr>
          </a:p>
          <a:p>
            <a:pPr marL="85725" indent="-85725" fontAlgn="base">
              <a:spcBef>
                <a:spcPct val="0"/>
              </a:spcBef>
              <a:spcAft>
                <a:spcPct val="0"/>
              </a:spcAft>
              <a:defRPr/>
            </a:pPr>
            <a:r>
              <a:rPr lang="en-US" altLang="ja-JP" sz="1600" dirty="0" smtClean="0">
                <a:solidFill>
                  <a:prstClr val="black"/>
                </a:solidFill>
              </a:rPr>
              <a:t>   </a:t>
            </a:r>
            <a:r>
              <a:rPr lang="ja-JP" altLang="ja-JP" sz="1600" dirty="0" smtClean="0">
                <a:solidFill>
                  <a:srgbClr val="FF0000"/>
                </a:solidFill>
              </a:rPr>
              <a:t>①養護者による障害者虐待</a:t>
            </a:r>
            <a:endParaRPr lang="en-US" altLang="ja-JP" sz="1600" dirty="0" smtClean="0">
              <a:solidFill>
                <a:srgbClr val="FF0000"/>
              </a:solidFill>
            </a:endParaRPr>
          </a:p>
          <a:p>
            <a:pPr marL="85725" indent="-85725" fontAlgn="base">
              <a:spcBef>
                <a:spcPct val="0"/>
              </a:spcBef>
              <a:spcAft>
                <a:spcPct val="0"/>
              </a:spcAft>
              <a:defRPr/>
            </a:pPr>
            <a:r>
              <a:rPr lang="en-US" altLang="ja-JP" sz="1600" dirty="0" smtClean="0">
                <a:solidFill>
                  <a:srgbClr val="FF0000"/>
                </a:solidFill>
              </a:rPr>
              <a:t>   </a:t>
            </a:r>
            <a:r>
              <a:rPr lang="ja-JP" altLang="ja-JP" sz="1600" dirty="0" smtClean="0">
                <a:solidFill>
                  <a:srgbClr val="FF0000"/>
                </a:solidFill>
              </a:rPr>
              <a:t>②障害者福祉施設従事者等による障害者虐待</a:t>
            </a:r>
            <a:endParaRPr lang="en-US" altLang="ja-JP" sz="1600" dirty="0" smtClean="0">
              <a:solidFill>
                <a:srgbClr val="FF0000"/>
              </a:solidFill>
            </a:endParaRPr>
          </a:p>
          <a:p>
            <a:pPr marL="85725" indent="-85725" fontAlgn="base">
              <a:spcBef>
                <a:spcPct val="0"/>
              </a:spcBef>
              <a:spcAft>
                <a:spcPct val="0"/>
              </a:spcAft>
              <a:defRPr/>
            </a:pPr>
            <a:r>
              <a:rPr lang="en-US" altLang="ja-JP" sz="1600" dirty="0" smtClean="0">
                <a:solidFill>
                  <a:srgbClr val="FF0000"/>
                </a:solidFill>
              </a:rPr>
              <a:t>   </a:t>
            </a:r>
            <a:r>
              <a:rPr lang="ja-JP" altLang="ja-JP" sz="1600" dirty="0" smtClean="0">
                <a:solidFill>
                  <a:srgbClr val="FF0000"/>
                </a:solidFill>
              </a:rPr>
              <a:t>③使用者による障害者虐待</a:t>
            </a:r>
            <a:r>
              <a:rPr lang="en-US" altLang="ja-JP" sz="1600" dirty="0" smtClean="0">
                <a:solidFill>
                  <a:srgbClr val="FF0000"/>
                </a:solidFill>
              </a:rPr>
              <a:t>   </a:t>
            </a:r>
            <a:endParaRPr lang="ja-JP" altLang="ja-JP" sz="1600" dirty="0" smtClean="0">
              <a:solidFill>
                <a:prstClr val="black"/>
              </a:solidFill>
            </a:endParaRPr>
          </a:p>
          <a:p>
            <a:pPr marL="85725" indent="-85725" fontAlgn="base">
              <a:spcBef>
                <a:spcPct val="0"/>
              </a:spcBef>
              <a:spcAft>
                <a:spcPct val="0"/>
              </a:spcAft>
              <a:defRPr/>
            </a:pPr>
            <a:endParaRPr lang="en-US" altLang="ja-JP" sz="1600" dirty="0" smtClean="0">
              <a:solidFill>
                <a:prstClr val="black"/>
              </a:solidFill>
            </a:endParaRPr>
          </a:p>
          <a:p>
            <a:pPr marL="85725" indent="-85725" fontAlgn="base">
              <a:spcBef>
                <a:spcPct val="0"/>
              </a:spcBef>
              <a:spcAft>
                <a:spcPct val="0"/>
              </a:spcAft>
              <a:defRPr/>
            </a:pPr>
            <a:r>
              <a:rPr lang="ja-JP" altLang="ja-JP" sz="1600" dirty="0" smtClean="0">
                <a:solidFill>
                  <a:prstClr val="black"/>
                </a:solidFill>
              </a:rPr>
              <a:t>３</a:t>
            </a:r>
            <a:r>
              <a:rPr lang="ja-JP" altLang="ja-JP" sz="1600" dirty="0">
                <a:solidFill>
                  <a:prstClr val="black"/>
                </a:solidFill>
              </a:rPr>
              <a:t>　障害者虐待の類型は</a:t>
            </a:r>
            <a:r>
              <a:rPr lang="ja-JP" altLang="ja-JP" sz="1600" dirty="0" smtClean="0">
                <a:solidFill>
                  <a:prstClr val="black"/>
                </a:solidFill>
              </a:rPr>
              <a:t>、</a:t>
            </a:r>
            <a:r>
              <a:rPr lang="ja-JP" altLang="en-US" sz="1600" dirty="0" smtClean="0">
                <a:solidFill>
                  <a:prstClr val="black"/>
                </a:solidFill>
              </a:rPr>
              <a:t>次の５つ。（具体的要件は、虐待を行う主体ごとに微妙に異なる。）</a:t>
            </a:r>
            <a:endParaRPr lang="en-US" altLang="ja-JP" sz="1600" dirty="0" smtClean="0">
              <a:solidFill>
                <a:prstClr val="black"/>
              </a:solidFill>
            </a:endParaRPr>
          </a:p>
          <a:p>
            <a:pPr marL="85725" indent="-85725" fontAlgn="base">
              <a:spcBef>
                <a:spcPct val="0"/>
              </a:spcBef>
              <a:spcAft>
                <a:spcPct val="0"/>
              </a:spcAft>
              <a:defRPr/>
            </a:pPr>
            <a:r>
              <a:rPr lang="ja-JP" altLang="en-US" sz="1600" dirty="0" smtClean="0">
                <a:solidFill>
                  <a:prstClr val="black"/>
                </a:solidFill>
              </a:rPr>
              <a:t>　</a:t>
            </a:r>
            <a:r>
              <a:rPr lang="ja-JP" altLang="ja-JP" sz="1600" dirty="0" smtClean="0">
                <a:solidFill>
                  <a:srgbClr val="FF0000"/>
                </a:solidFill>
              </a:rPr>
              <a:t>①</a:t>
            </a:r>
            <a:r>
              <a:rPr lang="ja-JP" altLang="ja-JP" sz="1600" dirty="0">
                <a:solidFill>
                  <a:srgbClr val="FF0000"/>
                </a:solidFill>
              </a:rPr>
              <a:t>身体的</a:t>
            </a:r>
            <a:r>
              <a:rPr lang="ja-JP" altLang="ja-JP" sz="1600" dirty="0" smtClean="0">
                <a:solidFill>
                  <a:srgbClr val="FF0000"/>
                </a:solidFill>
              </a:rPr>
              <a:t>虐待</a:t>
            </a:r>
            <a:r>
              <a:rPr lang="ja-JP" altLang="en-US" sz="1600" dirty="0" smtClean="0">
                <a:solidFill>
                  <a:srgbClr val="FF0000"/>
                </a:solidFill>
              </a:rPr>
              <a:t>　</a:t>
            </a:r>
            <a:r>
              <a:rPr lang="ja-JP" altLang="en-US" sz="1050" dirty="0" smtClean="0">
                <a:solidFill>
                  <a:srgbClr val="000000"/>
                </a:solidFill>
              </a:rPr>
              <a:t>（</a:t>
            </a:r>
            <a:r>
              <a:rPr lang="ja-JP" altLang="en-US" sz="1050" dirty="0" smtClean="0">
                <a:solidFill>
                  <a:prstClr val="black"/>
                </a:solidFill>
              </a:rPr>
              <a:t>障害者の身体に外傷が生じ、若しくは生じるおそれのある暴行を加え、又は正当な理由なく障害者の身体を拘束すること）</a:t>
            </a:r>
            <a:endParaRPr lang="en-US" altLang="ja-JP" sz="1050" dirty="0" smtClean="0">
              <a:solidFill>
                <a:prstClr val="black"/>
              </a:solidFill>
            </a:endParaRPr>
          </a:p>
          <a:p>
            <a:pPr marL="85725" indent="-85725" fontAlgn="base">
              <a:spcBef>
                <a:spcPct val="0"/>
              </a:spcBef>
              <a:spcAft>
                <a:spcPct val="0"/>
              </a:spcAft>
              <a:defRPr/>
            </a:pPr>
            <a:r>
              <a:rPr lang="ja-JP" altLang="en-US" sz="1600" dirty="0" smtClean="0">
                <a:solidFill>
                  <a:srgbClr val="FF0000"/>
                </a:solidFill>
              </a:rPr>
              <a:t>　</a:t>
            </a:r>
            <a:r>
              <a:rPr lang="ja-JP" altLang="ja-JP" sz="1600" dirty="0" smtClean="0">
                <a:solidFill>
                  <a:srgbClr val="FF0000"/>
                </a:solidFill>
              </a:rPr>
              <a:t>②</a:t>
            </a:r>
            <a:r>
              <a:rPr lang="ja-JP" altLang="en-US" sz="1600" dirty="0" smtClean="0">
                <a:solidFill>
                  <a:srgbClr val="FF0000"/>
                </a:solidFill>
              </a:rPr>
              <a:t>放棄・放置　　</a:t>
            </a:r>
            <a:r>
              <a:rPr lang="ja-JP" altLang="en-US" sz="1050" dirty="0" smtClean="0">
                <a:solidFill>
                  <a:srgbClr val="000000"/>
                </a:solidFill>
              </a:rPr>
              <a:t>（障害者を衰弱させるような著しい減食又は長時間の放置等による</a:t>
            </a:r>
            <a:r>
              <a:rPr lang="en-US" altLang="ja-JP" sz="1050" dirty="0" smtClean="0">
                <a:solidFill>
                  <a:srgbClr val="000000"/>
                </a:solidFill>
              </a:rPr>
              <a:t>①③④</a:t>
            </a:r>
            <a:r>
              <a:rPr lang="ja-JP" altLang="en-US" sz="1050" dirty="0" smtClean="0">
                <a:solidFill>
                  <a:srgbClr val="000000"/>
                </a:solidFill>
              </a:rPr>
              <a:t>の行為と同様の行為の放置等）</a:t>
            </a:r>
            <a:endParaRPr lang="en-US" altLang="ja-JP" sz="1050" dirty="0" smtClean="0">
              <a:solidFill>
                <a:srgbClr val="000000"/>
              </a:solidFill>
            </a:endParaRPr>
          </a:p>
          <a:p>
            <a:pPr marL="85725" indent="-85725" fontAlgn="base">
              <a:spcBef>
                <a:spcPct val="0"/>
              </a:spcBef>
              <a:spcAft>
                <a:spcPct val="0"/>
              </a:spcAft>
              <a:defRPr/>
            </a:pPr>
            <a:r>
              <a:rPr lang="ja-JP" altLang="en-US" sz="1600" dirty="0" smtClean="0">
                <a:solidFill>
                  <a:srgbClr val="FF0000"/>
                </a:solidFill>
              </a:rPr>
              <a:t>　</a:t>
            </a:r>
            <a:r>
              <a:rPr lang="ja-JP" altLang="ja-JP" sz="1600" dirty="0" smtClean="0">
                <a:solidFill>
                  <a:srgbClr val="FF0000"/>
                </a:solidFill>
              </a:rPr>
              <a:t>③</a:t>
            </a:r>
            <a:r>
              <a:rPr lang="ja-JP" altLang="ja-JP" sz="1600" dirty="0">
                <a:solidFill>
                  <a:srgbClr val="FF0000"/>
                </a:solidFill>
              </a:rPr>
              <a:t>心理的</a:t>
            </a:r>
            <a:r>
              <a:rPr lang="ja-JP" altLang="ja-JP" sz="1600" dirty="0" smtClean="0">
                <a:solidFill>
                  <a:srgbClr val="FF0000"/>
                </a:solidFill>
              </a:rPr>
              <a:t>虐待</a:t>
            </a:r>
            <a:r>
              <a:rPr lang="ja-JP" altLang="en-US" sz="1600" dirty="0" smtClean="0">
                <a:solidFill>
                  <a:srgbClr val="FF0000"/>
                </a:solidFill>
              </a:rPr>
              <a:t>　</a:t>
            </a:r>
            <a:r>
              <a:rPr lang="ja-JP" altLang="en-US" sz="1050" dirty="0" smtClean="0">
                <a:solidFill>
                  <a:srgbClr val="000000"/>
                </a:solidFill>
              </a:rPr>
              <a:t>（障害者に対する著しい暴言又は著しく拒絶的な対応その他の障害者に著しい心理的外傷を与える言動を行うこと）</a:t>
            </a:r>
            <a:endParaRPr lang="en-US" altLang="ja-JP" sz="1050" dirty="0" smtClean="0">
              <a:solidFill>
                <a:srgbClr val="000000"/>
              </a:solidFill>
            </a:endParaRPr>
          </a:p>
          <a:p>
            <a:pPr marL="85725" indent="-85725" fontAlgn="base">
              <a:spcBef>
                <a:spcPct val="0"/>
              </a:spcBef>
              <a:spcAft>
                <a:spcPct val="0"/>
              </a:spcAft>
              <a:defRPr/>
            </a:pPr>
            <a:r>
              <a:rPr lang="ja-JP" altLang="en-US" sz="1600" dirty="0" smtClean="0">
                <a:solidFill>
                  <a:srgbClr val="FF0000"/>
                </a:solidFill>
              </a:rPr>
              <a:t>　</a:t>
            </a:r>
            <a:r>
              <a:rPr lang="ja-JP" altLang="ja-JP" sz="1600" dirty="0" smtClean="0">
                <a:solidFill>
                  <a:srgbClr val="FF0000"/>
                </a:solidFill>
              </a:rPr>
              <a:t>④</a:t>
            </a:r>
            <a:r>
              <a:rPr lang="ja-JP" altLang="ja-JP" sz="1600" dirty="0">
                <a:solidFill>
                  <a:srgbClr val="FF0000"/>
                </a:solidFill>
              </a:rPr>
              <a:t>性的</a:t>
            </a:r>
            <a:r>
              <a:rPr lang="ja-JP" altLang="ja-JP" sz="1600" dirty="0" smtClean="0">
                <a:solidFill>
                  <a:srgbClr val="FF0000"/>
                </a:solidFill>
              </a:rPr>
              <a:t>虐待</a:t>
            </a:r>
            <a:r>
              <a:rPr lang="ja-JP" altLang="en-US" sz="1600" dirty="0" smtClean="0">
                <a:solidFill>
                  <a:srgbClr val="FF0000"/>
                </a:solidFill>
              </a:rPr>
              <a:t>　　</a:t>
            </a:r>
            <a:r>
              <a:rPr lang="ja-JP" altLang="en-US" sz="1600" dirty="0">
                <a:solidFill>
                  <a:srgbClr val="FF0000"/>
                </a:solidFill>
              </a:rPr>
              <a:t>　</a:t>
            </a:r>
            <a:r>
              <a:rPr lang="ja-JP" altLang="en-US" sz="1050" dirty="0" smtClean="0">
                <a:solidFill>
                  <a:srgbClr val="000000"/>
                </a:solidFill>
              </a:rPr>
              <a:t>（障害者にわいせつな行為をすること又は障害者をしてわいせつな行為をさせること）</a:t>
            </a:r>
            <a:endParaRPr lang="en-US" altLang="ja-JP" sz="1050" dirty="0" smtClean="0">
              <a:solidFill>
                <a:srgbClr val="000000"/>
              </a:solidFill>
            </a:endParaRPr>
          </a:p>
          <a:p>
            <a:pPr marL="85725" indent="-85725" fontAlgn="base">
              <a:spcBef>
                <a:spcPct val="0"/>
              </a:spcBef>
              <a:spcAft>
                <a:spcPct val="0"/>
              </a:spcAft>
              <a:defRPr/>
            </a:pPr>
            <a:r>
              <a:rPr lang="ja-JP" altLang="en-US" sz="1600" dirty="0" smtClean="0">
                <a:solidFill>
                  <a:srgbClr val="FF0000"/>
                </a:solidFill>
              </a:rPr>
              <a:t>　</a:t>
            </a:r>
            <a:r>
              <a:rPr lang="ja-JP" altLang="ja-JP" sz="1600" dirty="0" smtClean="0">
                <a:solidFill>
                  <a:srgbClr val="FF0000"/>
                </a:solidFill>
              </a:rPr>
              <a:t>⑤</a:t>
            </a:r>
            <a:r>
              <a:rPr lang="ja-JP" altLang="ja-JP" sz="1600" dirty="0">
                <a:solidFill>
                  <a:srgbClr val="FF0000"/>
                </a:solidFill>
              </a:rPr>
              <a:t>経済的</a:t>
            </a:r>
            <a:r>
              <a:rPr lang="ja-JP" altLang="ja-JP" sz="1600" dirty="0" smtClean="0">
                <a:solidFill>
                  <a:srgbClr val="FF0000"/>
                </a:solidFill>
              </a:rPr>
              <a:t>虐待</a:t>
            </a:r>
            <a:r>
              <a:rPr lang="ja-JP" altLang="en-US" sz="1600" dirty="0" smtClean="0">
                <a:solidFill>
                  <a:srgbClr val="FF0000"/>
                </a:solidFill>
              </a:rPr>
              <a:t>　</a:t>
            </a:r>
            <a:r>
              <a:rPr lang="ja-JP" altLang="en-US" sz="1050" dirty="0" smtClean="0">
                <a:solidFill>
                  <a:srgbClr val="000000"/>
                </a:solidFill>
              </a:rPr>
              <a:t>（障害者から不当に財産上の利益を得ること）</a:t>
            </a:r>
            <a:endParaRPr lang="ja-JP" altLang="ja-JP" sz="1050" dirty="0">
              <a:solidFill>
                <a:srgbClr val="000000"/>
              </a:solidFill>
            </a:endParaRPr>
          </a:p>
        </p:txBody>
      </p:sp>
      <p:sp>
        <p:nvSpPr>
          <p:cNvPr id="10" name="スライド番号プレースホルダ 5"/>
          <p:cNvSpPr>
            <a:spLocks noGrp="1"/>
          </p:cNvSpPr>
          <p:nvPr>
            <p:ph type="sldNum" sz="quarter" idx="12"/>
          </p:nvPr>
        </p:nvSpPr>
        <p:spPr>
          <a:xfrm>
            <a:off x="7616825" y="6597651"/>
            <a:ext cx="2311400" cy="260350"/>
          </a:xfrm>
          <a:noFill/>
        </p:spPr>
        <p:txBody>
          <a:bodyPr/>
          <a:lstStyle/>
          <a:p>
            <a:fld id="{0CF6D272-2EC7-4B93-9ED6-324B48E2B84A}" type="slidenum">
              <a:rPr lang="en-US" altLang="ja-JP" smtClean="0">
                <a:solidFill>
                  <a:srgbClr val="000000"/>
                </a:solidFill>
              </a:rPr>
              <a:pPr/>
              <a:t>120</a:t>
            </a:fld>
            <a:endParaRPr lang="en-US" altLang="ja-JP" dirty="0" smtClean="0">
              <a:solidFill>
                <a:srgbClr val="000000"/>
              </a:solidFill>
            </a:endParaRPr>
          </a:p>
        </p:txBody>
      </p:sp>
    </p:spTree>
    <p:extLst>
      <p:ext uri="{BB962C8B-B14F-4D97-AF65-F5344CB8AC3E}">
        <p14:creationId xmlns:p14="http://schemas.microsoft.com/office/powerpoint/2010/main" val="178040595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15903" y="44450"/>
            <a:ext cx="9590087" cy="431800"/>
          </a:xfrm>
          <a:prstGeom prst="rect">
            <a:avLst/>
          </a:prstGeom>
          <a:gradFill rotWithShape="1">
            <a:gsLst>
              <a:gs pos="0">
                <a:srgbClr val="5E765E"/>
              </a:gs>
              <a:gs pos="50000">
                <a:srgbClr val="CCFFCC"/>
              </a:gs>
              <a:gs pos="100000">
                <a:srgbClr val="5E765E"/>
              </a:gs>
            </a:gsLst>
            <a:lin ang="5400000" scaled="1"/>
          </a:gradFill>
          <a:ln w="9525">
            <a:noFill/>
            <a:miter lim="800000"/>
            <a:headEnd/>
            <a:tailEnd/>
          </a:ln>
        </p:spPr>
        <p:txBody>
          <a:bodyPr lIns="74295" tIns="8890" rIns="74295" bIns="8890" anchor="ctr" anchorCtr="1"/>
          <a:lstStyle/>
          <a:p>
            <a:pPr marL="119063" indent="-119063" algn="ctr" defTabSz="873125"/>
            <a:r>
              <a:rPr lang="ja-JP" altLang="en-US" sz="1600" dirty="0">
                <a:solidFill>
                  <a:srgbClr val="000000"/>
                </a:solidFill>
                <a:latin typeface="HGPｺﾞｼｯｸE" pitchFamily="50" charset="-128"/>
              </a:rPr>
              <a:t>障害者虐待の防止、障害者の養護者に対する支援等に関する法律の概要</a:t>
            </a:r>
            <a:endParaRPr lang="ja-JP" altLang="en-US" sz="1200" dirty="0">
              <a:solidFill>
                <a:srgbClr val="000000"/>
              </a:solidFill>
            </a:endParaRPr>
          </a:p>
        </p:txBody>
      </p:sp>
      <p:sp>
        <p:nvSpPr>
          <p:cNvPr id="8" name="正方形/長方形 7"/>
          <p:cNvSpPr/>
          <p:nvPr/>
        </p:nvSpPr>
        <p:spPr>
          <a:xfrm>
            <a:off x="128604" y="1772741"/>
            <a:ext cx="9648824" cy="7921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85725" indent="-85725">
              <a:defRPr/>
            </a:pPr>
            <a:r>
              <a:rPr lang="ja-JP" altLang="ja-JP" sz="1200" dirty="0">
                <a:solidFill>
                  <a:prstClr val="black"/>
                </a:solidFill>
              </a:rPr>
              <a:t>１　｢障害者｣とは、身体・知的・精神障害その他の心身の機能の障害がある者であって、障害及び社会的障壁により継続的に日常生活・社会生活に相当な制限を受ける状態にあるものをいう。</a:t>
            </a:r>
          </a:p>
          <a:p>
            <a:pPr marL="85725" indent="-85725">
              <a:defRPr/>
            </a:pPr>
            <a:r>
              <a:rPr lang="ja-JP" altLang="ja-JP" sz="1200" dirty="0">
                <a:solidFill>
                  <a:prstClr val="black"/>
                </a:solidFill>
              </a:rPr>
              <a:t>２　｢障害者虐待｣とは、</a:t>
            </a:r>
            <a:r>
              <a:rPr lang="ja-JP" altLang="ja-JP" sz="1200" dirty="0">
                <a:solidFill>
                  <a:srgbClr val="FF0000"/>
                </a:solidFill>
              </a:rPr>
              <a:t>①養護者による障害者虐待、②障害者福祉施設従事者等による障害者虐待、③使用者による障害者虐待</a:t>
            </a:r>
            <a:r>
              <a:rPr lang="ja-JP" altLang="ja-JP" sz="1200" dirty="0">
                <a:solidFill>
                  <a:prstClr val="black"/>
                </a:solidFill>
              </a:rPr>
              <a:t>をいう。</a:t>
            </a:r>
          </a:p>
          <a:p>
            <a:pPr marL="85725" indent="-85725">
              <a:defRPr/>
            </a:pPr>
            <a:r>
              <a:rPr lang="ja-JP" altLang="ja-JP" sz="1200" dirty="0">
                <a:solidFill>
                  <a:prstClr val="black"/>
                </a:solidFill>
              </a:rPr>
              <a:t>３　障害者虐待の類型は、</a:t>
            </a:r>
            <a:r>
              <a:rPr lang="ja-JP" altLang="ja-JP" sz="1200" dirty="0">
                <a:solidFill>
                  <a:srgbClr val="FF0000"/>
                </a:solidFill>
              </a:rPr>
              <a:t>①身体的虐待、②</a:t>
            </a:r>
            <a:r>
              <a:rPr lang="ja-JP" altLang="en-US" sz="1200" dirty="0">
                <a:solidFill>
                  <a:srgbClr val="FF0000"/>
                </a:solidFill>
              </a:rPr>
              <a:t>放棄・放置</a:t>
            </a:r>
            <a:r>
              <a:rPr lang="ja-JP" altLang="ja-JP" sz="1200" dirty="0">
                <a:solidFill>
                  <a:srgbClr val="FF0000"/>
                </a:solidFill>
              </a:rPr>
              <a:t>、③心理的虐待、④性的虐待、⑤経済的虐待</a:t>
            </a:r>
            <a:r>
              <a:rPr lang="ja-JP" altLang="ja-JP" sz="1200" dirty="0">
                <a:solidFill>
                  <a:prstClr val="black"/>
                </a:solidFill>
              </a:rPr>
              <a:t>の５つ。</a:t>
            </a:r>
          </a:p>
        </p:txBody>
      </p:sp>
      <p:sp>
        <p:nvSpPr>
          <p:cNvPr id="174085" name="AutoShape 5"/>
          <p:cNvSpPr>
            <a:spLocks noChangeArrowheads="1"/>
          </p:cNvSpPr>
          <p:nvPr/>
        </p:nvSpPr>
        <p:spPr bwMode="auto">
          <a:xfrm>
            <a:off x="128464" y="1536254"/>
            <a:ext cx="685800" cy="215900"/>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a:defRPr/>
            </a:pPr>
            <a:r>
              <a:rPr lang="ja-JP" altLang="en-US" sz="1050" dirty="0">
                <a:solidFill>
                  <a:prstClr val="black"/>
                </a:solidFill>
                <a:latin typeface="HGPｺﾞｼｯｸE" pitchFamily="50" charset="-128"/>
                <a:ea typeface="ＭＳ Ｐゴシック"/>
              </a:rPr>
              <a:t>定　義</a:t>
            </a:r>
            <a:endParaRPr lang="ja-JP" altLang="en-US" sz="1050" dirty="0">
              <a:solidFill>
                <a:prstClr val="black"/>
              </a:solidFill>
              <a:latin typeface="Arial"/>
              <a:ea typeface="ＭＳ Ｐゴシック"/>
            </a:endParaRPr>
          </a:p>
        </p:txBody>
      </p:sp>
      <p:sp>
        <p:nvSpPr>
          <p:cNvPr id="10" name="正方形/長方形 9"/>
          <p:cNvSpPr/>
          <p:nvPr/>
        </p:nvSpPr>
        <p:spPr>
          <a:xfrm>
            <a:off x="128604" y="2780928"/>
            <a:ext cx="9648824" cy="2520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ja-JP" sz="1200" dirty="0">
                <a:solidFill>
                  <a:prstClr val="black"/>
                </a:solidFill>
              </a:rPr>
              <a:t>１　何人も障害者を虐待してはならない旨の規定、障害者の虐待の防止に係る国等の責務規定、障害者虐待の早期発見の努力義務規定を置く。</a:t>
            </a:r>
          </a:p>
          <a:p>
            <a:pPr>
              <a:defRPr/>
            </a:pPr>
            <a:r>
              <a:rPr lang="ja-JP" altLang="ja-JP" sz="1200" dirty="0">
                <a:solidFill>
                  <a:prstClr val="black"/>
                </a:solidFill>
              </a:rPr>
              <a:t>２　</a:t>
            </a:r>
            <a:r>
              <a:rPr lang="ja-JP" altLang="en-US" sz="1200" dirty="0">
                <a:solidFill>
                  <a:srgbClr val="FF0000"/>
                </a:solidFill>
              </a:rPr>
              <a:t>「</a:t>
            </a:r>
            <a:r>
              <a:rPr lang="ja-JP" altLang="ja-JP" sz="1200" dirty="0">
                <a:solidFill>
                  <a:srgbClr val="FF0000"/>
                </a:solidFill>
              </a:rPr>
              <a:t>障害者虐待</a:t>
            </a:r>
            <a:r>
              <a:rPr lang="ja-JP" altLang="en-US" sz="1200" dirty="0">
                <a:solidFill>
                  <a:srgbClr val="FF0000"/>
                </a:solidFill>
              </a:rPr>
              <a:t>」を受けたと思われる障害者を発見した者に速やかな通報を義務付ける</a:t>
            </a:r>
            <a:r>
              <a:rPr lang="ja-JP" altLang="en-US" sz="1200" dirty="0">
                <a:solidFill>
                  <a:prstClr val="black"/>
                </a:solidFill>
              </a:rPr>
              <a:t>とともに、障害者虐待</a:t>
            </a:r>
            <a:r>
              <a:rPr lang="ja-JP" altLang="ja-JP" sz="1200" dirty="0">
                <a:solidFill>
                  <a:prstClr val="black"/>
                </a:solidFill>
              </a:rPr>
              <a:t>防止等に係る具体的スキームを定める。</a:t>
            </a: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marL="85725" indent="-85725">
              <a:defRPr/>
            </a:pPr>
            <a:r>
              <a:rPr lang="ja-JP" altLang="ja-JP" sz="1200" dirty="0" smtClean="0">
                <a:solidFill>
                  <a:prstClr val="black"/>
                </a:solidFill>
              </a:rPr>
              <a:t>３</a:t>
            </a:r>
            <a:r>
              <a:rPr lang="ja-JP" altLang="en-US" sz="1200" dirty="0">
                <a:solidFill>
                  <a:prstClr val="black"/>
                </a:solidFill>
              </a:rPr>
              <a:t>　</a:t>
            </a:r>
            <a:r>
              <a:rPr lang="ja-JP" altLang="ja-JP" sz="1200" dirty="0">
                <a:solidFill>
                  <a:prstClr val="black"/>
                </a:solidFill>
              </a:rPr>
              <a:t>就学する障害者、保育所等に通う障害者及び医療機関を利用する障害者に対する虐待への対応について、その防止等のための措置の実施を学校の長、保育所等の長及び医療機関の管理者に義務付ける。</a:t>
            </a:r>
          </a:p>
          <a:p>
            <a:pPr>
              <a:defRPr/>
            </a:pPr>
            <a:r>
              <a:rPr lang="en-US" altLang="ja-JP" sz="1200" dirty="0">
                <a:solidFill>
                  <a:prstClr val="black"/>
                </a:solidFill>
              </a:rPr>
              <a:t> </a:t>
            </a:r>
            <a:endParaRPr lang="ja-JP" altLang="ja-JP" sz="1200" dirty="0">
              <a:solidFill>
                <a:prstClr val="black"/>
              </a:solidFill>
            </a:endParaRPr>
          </a:p>
        </p:txBody>
      </p:sp>
      <p:sp>
        <p:nvSpPr>
          <p:cNvPr id="174086" name="AutoShape 6"/>
          <p:cNvSpPr>
            <a:spLocks noChangeArrowheads="1"/>
          </p:cNvSpPr>
          <p:nvPr/>
        </p:nvSpPr>
        <p:spPr bwMode="auto">
          <a:xfrm>
            <a:off x="128464" y="2564904"/>
            <a:ext cx="1136650" cy="230187"/>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a:defRPr/>
            </a:pPr>
            <a:r>
              <a:rPr lang="ja-JP" altLang="en-US" sz="1050" dirty="0">
                <a:solidFill>
                  <a:prstClr val="black"/>
                </a:solidFill>
                <a:latin typeface="HGPｺﾞｼｯｸE" pitchFamily="50" charset="-128"/>
                <a:ea typeface="ＭＳ Ｐゴシック"/>
              </a:rPr>
              <a:t>虐待防止施策</a:t>
            </a:r>
            <a:endParaRPr lang="ja-JP" altLang="en-US" sz="1050" dirty="0">
              <a:solidFill>
                <a:prstClr val="black"/>
              </a:solidFill>
              <a:latin typeface="Arial"/>
              <a:ea typeface="ＭＳ Ｐゴシック"/>
            </a:endParaRPr>
          </a:p>
        </p:txBody>
      </p:sp>
      <p:graphicFrame>
        <p:nvGraphicFramePr>
          <p:cNvPr id="11" name="表 10"/>
          <p:cNvGraphicFramePr>
            <a:graphicFrameLocks noGrp="1"/>
          </p:cNvGraphicFramePr>
          <p:nvPr>
            <p:extLst>
              <p:ext uri="{D42A27DB-BD31-4B8C-83A1-F6EECF244321}">
                <p14:modId xmlns:p14="http://schemas.microsoft.com/office/powerpoint/2010/main" val="2845446975"/>
              </p:ext>
            </p:extLst>
          </p:nvPr>
        </p:nvGraphicFramePr>
        <p:xfrm>
          <a:off x="273052" y="3303712"/>
          <a:ext cx="9289602" cy="1496607"/>
        </p:xfrm>
        <a:graphic>
          <a:graphicData uri="http://schemas.openxmlformats.org/drawingml/2006/table">
            <a:tbl>
              <a:tblPr/>
              <a:tblGrid>
                <a:gridCol w="3022826">
                  <a:extLst>
                    <a:ext uri="{9D8B030D-6E8A-4147-A177-3AD203B41FA5}">
                      <a16:colId xmlns:a16="http://schemas.microsoft.com/office/drawing/2014/main" val="20000"/>
                    </a:ext>
                  </a:extLst>
                </a:gridCol>
                <a:gridCol w="3097814">
                  <a:extLst>
                    <a:ext uri="{9D8B030D-6E8A-4147-A177-3AD203B41FA5}">
                      <a16:colId xmlns:a16="http://schemas.microsoft.com/office/drawing/2014/main" val="20001"/>
                    </a:ext>
                  </a:extLst>
                </a:gridCol>
                <a:gridCol w="3168962">
                  <a:extLst>
                    <a:ext uri="{9D8B030D-6E8A-4147-A177-3AD203B41FA5}">
                      <a16:colId xmlns:a16="http://schemas.microsoft.com/office/drawing/2014/main" val="20002"/>
                    </a:ext>
                  </a:extLst>
                </a:gridCol>
              </a:tblGrid>
              <a:tr h="216022">
                <a:tc>
                  <a:txBody>
                    <a:bodyPr/>
                    <a:lstStyle/>
                    <a:p>
                      <a:pPr algn="ctr">
                        <a:spcAft>
                          <a:spcPts val="0"/>
                        </a:spcAft>
                      </a:pPr>
                      <a:r>
                        <a:rPr lang="ja-JP" sz="1050" b="1" kern="100" dirty="0">
                          <a:latin typeface="Century"/>
                          <a:ea typeface="HGPｺﾞｼｯｸE"/>
                          <a:cs typeface="Times New Roman"/>
                        </a:rPr>
                        <a:t>養護者による障害者虐待</a:t>
                      </a:r>
                      <a:endParaRPr lang="ja-JP" sz="1050" kern="100" dirty="0">
                        <a:latin typeface="Century"/>
                        <a:ea typeface="ＭＳ 明朝"/>
                        <a:cs typeface="Times New Roman"/>
                      </a:endParaRPr>
                    </a:p>
                  </a:txBody>
                  <a:tcPr marL="48345" marR="4834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1050" b="1" kern="100" dirty="0">
                          <a:latin typeface="Century"/>
                          <a:ea typeface="HGPｺﾞｼｯｸE"/>
                          <a:cs typeface="Times New Roman"/>
                        </a:rPr>
                        <a:t>障害者福祉施設従事者等による障害者虐待</a:t>
                      </a:r>
                      <a:endParaRPr lang="ja-JP" sz="1050" kern="100" dirty="0">
                        <a:latin typeface="Century"/>
                        <a:ea typeface="ＭＳ 明朝"/>
                        <a:cs typeface="Times New Roman"/>
                      </a:endParaRPr>
                    </a:p>
                  </a:txBody>
                  <a:tcPr marL="48345" marR="4834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1050" b="1" kern="100" dirty="0">
                          <a:latin typeface="Century"/>
                          <a:ea typeface="HGPｺﾞｼｯｸE"/>
                          <a:cs typeface="Times New Roman"/>
                        </a:rPr>
                        <a:t>使用者による障害者虐待</a:t>
                      </a:r>
                      <a:endParaRPr lang="ja-JP" sz="1050" kern="100" dirty="0">
                        <a:latin typeface="Century"/>
                        <a:ea typeface="ＭＳ 明朝"/>
                        <a:cs typeface="Times New Roman"/>
                      </a:endParaRPr>
                    </a:p>
                  </a:txBody>
                  <a:tcPr marL="48345" marR="4834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9489">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市町村の責務</a:t>
                      </a:r>
                      <a:r>
                        <a:rPr lang="en-US" sz="1050" b="1" kern="100" dirty="0" smtClean="0">
                          <a:latin typeface="Century"/>
                          <a:ea typeface="HGSｺﾞｼｯｸM"/>
                          <a:cs typeface="Times New Roman"/>
                        </a:rPr>
                        <a:t>]</a:t>
                      </a:r>
                      <a:r>
                        <a:rPr lang="ja-JP" sz="1050" kern="100" dirty="0" smtClean="0">
                          <a:latin typeface="Century"/>
                          <a:ea typeface="HGSｺﾞｼｯｸM"/>
                          <a:cs typeface="Times New Roman"/>
                        </a:rPr>
                        <a:t>相談</a:t>
                      </a:r>
                      <a:r>
                        <a:rPr lang="ja-JP" sz="1050" kern="100" dirty="0">
                          <a:latin typeface="Century"/>
                          <a:ea typeface="HGSｺﾞｼｯｸM"/>
                          <a:cs typeface="Times New Roman"/>
                        </a:rPr>
                        <a:t>等、居室確保、連携確保</a:t>
                      </a:r>
                      <a:endParaRPr lang="ja-JP" sz="1050" kern="100" dirty="0">
                        <a:latin typeface="Century"/>
                        <a:ea typeface="ＭＳ 明朝"/>
                        <a:cs typeface="Times New Roman"/>
                      </a:endParaRPr>
                    </a:p>
                  </a:txBody>
                  <a:tcPr marL="48345" marR="4834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設置者等の責務</a:t>
                      </a:r>
                      <a:r>
                        <a:rPr lang="en-US" sz="1050" b="1" kern="100" dirty="0">
                          <a:latin typeface="Century"/>
                          <a:ea typeface="HGSｺﾞｼｯｸM"/>
                          <a:cs typeface="Times New Roman"/>
                        </a:rPr>
                        <a:t>]</a:t>
                      </a:r>
                      <a:r>
                        <a:rPr lang="ja-JP" sz="1050" kern="100" dirty="0">
                          <a:latin typeface="Century"/>
                          <a:ea typeface="HGSｺﾞｼｯｸM"/>
                          <a:cs typeface="Times New Roman"/>
                        </a:rPr>
                        <a:t>　当該施設等における障害者に対する虐待防止等のための措置を実施</a:t>
                      </a:r>
                      <a:endParaRPr lang="ja-JP" sz="1050" kern="100" dirty="0">
                        <a:latin typeface="Century"/>
                        <a:ea typeface="ＭＳ 明朝"/>
                        <a:cs typeface="Times New Roman"/>
                      </a:endParaRPr>
                    </a:p>
                  </a:txBody>
                  <a:tcPr marL="48345" marR="4834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事業主の責務</a:t>
                      </a:r>
                      <a:r>
                        <a:rPr lang="en-US" sz="1050" b="1" kern="100" dirty="0">
                          <a:latin typeface="Century"/>
                          <a:ea typeface="HGSｺﾞｼｯｸM"/>
                          <a:cs typeface="Times New Roman"/>
                        </a:rPr>
                        <a:t>]</a:t>
                      </a:r>
                      <a:r>
                        <a:rPr lang="ja-JP" sz="1050" kern="100" dirty="0">
                          <a:latin typeface="Century"/>
                          <a:ea typeface="HGSｺﾞｼｯｸM"/>
                          <a:cs typeface="Times New Roman"/>
                        </a:rPr>
                        <a:t>　当該事業所における障害者に対する虐待防止等のための措置を実施</a:t>
                      </a:r>
                      <a:endParaRPr lang="ja-JP" sz="1050" kern="100" dirty="0">
                        <a:latin typeface="Century"/>
                        <a:ea typeface="ＭＳ 明朝"/>
                        <a:cs typeface="Times New Roman"/>
                      </a:endParaRPr>
                    </a:p>
                  </a:txBody>
                  <a:tcPr marL="48345" marR="4834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960545">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スキーム</a:t>
                      </a:r>
                      <a:r>
                        <a:rPr lang="en-US" sz="1050" b="1" kern="100" dirty="0">
                          <a:latin typeface="Century"/>
                          <a:ea typeface="HGSｺﾞｼｯｸM"/>
                          <a:cs typeface="Times New Roman"/>
                        </a:rPr>
                        <a:t>]</a:t>
                      </a:r>
                      <a:endParaRPr lang="ja-JP" sz="1050" kern="100" dirty="0">
                        <a:latin typeface="Century"/>
                        <a:ea typeface="ＭＳ 明朝"/>
                        <a:cs typeface="Times New Roman"/>
                      </a:endParaRPr>
                    </a:p>
                    <a:p>
                      <a:pPr algn="just">
                        <a:spcAft>
                          <a:spcPts val="0"/>
                        </a:spcAft>
                      </a:pPr>
                      <a:endParaRPr lang="ja-JP" sz="1050" kern="100" dirty="0">
                        <a:latin typeface="Century"/>
                        <a:ea typeface="ＭＳ 明朝"/>
                        <a:cs typeface="Times New Roman"/>
                      </a:endParaRPr>
                    </a:p>
                  </a:txBody>
                  <a:tcPr marL="48345" marR="48345"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スキーム</a:t>
                      </a:r>
                      <a:r>
                        <a:rPr lang="en-US" sz="1050" b="1" kern="100" dirty="0">
                          <a:latin typeface="Century"/>
                          <a:ea typeface="HGSｺﾞｼｯｸM"/>
                          <a:cs typeface="Times New Roman"/>
                        </a:rPr>
                        <a:t>]</a:t>
                      </a:r>
                      <a:endParaRPr lang="ja-JP" sz="1050" kern="100" dirty="0">
                        <a:latin typeface="Century"/>
                        <a:ea typeface="ＭＳ 明朝"/>
                        <a:cs typeface="Times New Roman"/>
                      </a:endParaRPr>
                    </a:p>
                    <a:p>
                      <a:pPr algn="just">
                        <a:spcAft>
                          <a:spcPts val="0"/>
                        </a:spcAft>
                      </a:pPr>
                      <a:endParaRPr lang="ja-JP" sz="800" kern="100" dirty="0">
                        <a:latin typeface="Century"/>
                        <a:ea typeface="ＭＳ 明朝"/>
                        <a:cs typeface="Times New Roman"/>
                      </a:endParaRPr>
                    </a:p>
                  </a:txBody>
                  <a:tcPr marL="48345" marR="4834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b="1" dirty="0" smtClean="0">
                          <a:latin typeface="HGSｺﾞｼｯｸM"/>
                        </a:rPr>
                        <a:t>[</a:t>
                      </a:r>
                      <a:r>
                        <a:rPr lang="ja-JP" sz="1050" b="1" dirty="0">
                          <a:latin typeface="Century"/>
                          <a:ea typeface="HGSｺﾞｼｯｸM"/>
                        </a:rPr>
                        <a:t>スキーム</a:t>
                      </a:r>
                      <a:r>
                        <a:rPr lang="en-US" sz="1050" b="1" dirty="0">
                          <a:latin typeface="Century"/>
                          <a:ea typeface="HGSｺﾞｼｯｸM"/>
                        </a:rPr>
                        <a:t>]</a:t>
                      </a:r>
                      <a:r>
                        <a:rPr lang="ja-JP" sz="1050" dirty="0">
                          <a:latin typeface="Century"/>
                        </a:rPr>
                        <a:t> </a:t>
                      </a:r>
                      <a:endParaRPr lang="en-US" altLang="ja-JP" sz="1050" kern="100" dirty="0" smtClean="0">
                        <a:latin typeface="Century"/>
                        <a:ea typeface="ＭＳ 明朝"/>
                        <a:cs typeface="Times New Roman"/>
                      </a:endParaRPr>
                    </a:p>
                    <a:p>
                      <a:pPr algn="just">
                        <a:spcAft>
                          <a:spcPts val="0"/>
                        </a:spcAft>
                      </a:pPr>
                      <a:r>
                        <a:rPr lang="en-US" sz="1050" dirty="0" smtClean="0">
                          <a:latin typeface="Century"/>
                          <a:ea typeface="HGSｺﾞｼｯｸM"/>
                        </a:rPr>
                        <a:t> </a:t>
                      </a:r>
                      <a:r>
                        <a:rPr lang="ja-JP" altLang="en-US" sz="1050" dirty="0" smtClean="0">
                          <a:latin typeface="Century"/>
                          <a:ea typeface="HGSｺﾞｼｯｸM"/>
                        </a:rPr>
                        <a:t>　　</a:t>
                      </a:r>
                      <a:r>
                        <a:rPr lang="en-US" sz="1050" dirty="0" smtClean="0">
                          <a:latin typeface="Century"/>
                          <a:ea typeface="HGSｺﾞｼｯｸM"/>
                        </a:rPr>
                        <a:t>     </a:t>
                      </a:r>
                      <a:r>
                        <a:rPr lang="ja-JP" altLang="en-US" sz="1050" dirty="0" smtClean="0">
                          <a:latin typeface="Century"/>
                          <a:ea typeface="HGSｺﾞｼｯｸM"/>
                        </a:rPr>
                        <a:t>　</a:t>
                      </a:r>
                      <a:endParaRPr lang="ja-JP" sz="1050" kern="100" dirty="0">
                        <a:latin typeface="Century"/>
                        <a:ea typeface="ＭＳ 明朝"/>
                        <a:cs typeface="Times New Roman"/>
                      </a:endParaRPr>
                    </a:p>
                  </a:txBody>
                  <a:tcPr marL="48345" marR="48345"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3451" name="Text Box 8"/>
          <p:cNvSpPr txBox="1">
            <a:spLocks noChangeArrowheads="1"/>
          </p:cNvSpPr>
          <p:nvPr/>
        </p:nvSpPr>
        <p:spPr bwMode="auto">
          <a:xfrm>
            <a:off x="998552" y="152400"/>
            <a:ext cx="533400" cy="209550"/>
          </a:xfrm>
          <a:prstGeom prst="rect">
            <a:avLst/>
          </a:prstGeom>
          <a:noFill/>
          <a:ln w="9525">
            <a:noFill/>
            <a:miter lim="800000"/>
            <a:headEnd/>
            <a:tailEnd/>
          </a:ln>
        </p:spPr>
        <p:txBody>
          <a:bodyPr lIns="74295" tIns="8890" rIns="74295" bIns="8890"/>
          <a:lstStyle/>
          <a:p>
            <a:pPr eaLnBrk="0" hangingPunct="0"/>
            <a:endParaRPr lang="ja-JP" altLang="ja-JP" sz="1200" dirty="0">
              <a:solidFill>
                <a:srgbClr val="000000"/>
              </a:solidFill>
            </a:endParaRPr>
          </a:p>
        </p:txBody>
      </p:sp>
      <p:sp>
        <p:nvSpPr>
          <p:cNvPr id="103452" name="Line 27"/>
          <p:cNvSpPr>
            <a:spLocks noChangeShapeType="1"/>
          </p:cNvSpPr>
          <p:nvPr/>
        </p:nvSpPr>
        <p:spPr bwMode="auto">
          <a:xfrm flipV="1">
            <a:off x="6753225" y="4527674"/>
            <a:ext cx="387350" cy="7938"/>
          </a:xfrm>
          <a:prstGeom prst="line">
            <a:avLst/>
          </a:prstGeom>
          <a:noFill/>
          <a:ln w="9525">
            <a:solidFill>
              <a:srgbClr val="000000"/>
            </a:solidFill>
            <a:round/>
            <a:headEnd/>
            <a:tailEnd type="triangle" w="med" len="med"/>
          </a:ln>
        </p:spPr>
        <p:txBody>
          <a:bodyPr/>
          <a:lstStyle/>
          <a:p>
            <a:endParaRPr lang="ja-JP" altLang="en-US" dirty="0"/>
          </a:p>
        </p:txBody>
      </p:sp>
      <p:sp>
        <p:nvSpPr>
          <p:cNvPr id="103453" name="Line 23"/>
          <p:cNvSpPr>
            <a:spLocks noChangeShapeType="1"/>
          </p:cNvSpPr>
          <p:nvPr/>
        </p:nvSpPr>
        <p:spPr bwMode="auto">
          <a:xfrm>
            <a:off x="3584588" y="4095874"/>
            <a:ext cx="457200" cy="0"/>
          </a:xfrm>
          <a:prstGeom prst="line">
            <a:avLst/>
          </a:prstGeom>
          <a:noFill/>
          <a:ln w="9525">
            <a:solidFill>
              <a:srgbClr val="000000"/>
            </a:solidFill>
            <a:round/>
            <a:headEnd/>
            <a:tailEnd type="triangle" w="med" len="med"/>
          </a:ln>
        </p:spPr>
        <p:txBody>
          <a:bodyPr/>
          <a:lstStyle/>
          <a:p>
            <a:endParaRPr lang="ja-JP" altLang="en-US" dirty="0"/>
          </a:p>
        </p:txBody>
      </p:sp>
      <p:sp>
        <p:nvSpPr>
          <p:cNvPr id="103454" name="Line 11"/>
          <p:cNvSpPr>
            <a:spLocks noChangeShapeType="1"/>
          </p:cNvSpPr>
          <p:nvPr/>
        </p:nvSpPr>
        <p:spPr bwMode="auto">
          <a:xfrm>
            <a:off x="8024826" y="4064124"/>
            <a:ext cx="312737" cy="0"/>
          </a:xfrm>
          <a:prstGeom prst="line">
            <a:avLst/>
          </a:prstGeom>
          <a:noFill/>
          <a:ln w="9525">
            <a:solidFill>
              <a:srgbClr val="000000"/>
            </a:solidFill>
            <a:round/>
            <a:headEnd/>
            <a:tailEnd type="triangle" w="med" len="med"/>
          </a:ln>
        </p:spPr>
        <p:txBody>
          <a:bodyPr/>
          <a:lstStyle/>
          <a:p>
            <a:endParaRPr lang="ja-JP" altLang="en-US" dirty="0"/>
          </a:p>
        </p:txBody>
      </p:sp>
      <p:sp>
        <p:nvSpPr>
          <p:cNvPr id="174099" name="Text Box 19"/>
          <p:cNvSpPr txBox="1">
            <a:spLocks noChangeArrowheads="1"/>
          </p:cNvSpPr>
          <p:nvPr/>
        </p:nvSpPr>
        <p:spPr bwMode="auto">
          <a:xfrm>
            <a:off x="4016386" y="4024437"/>
            <a:ext cx="304800" cy="622300"/>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100" dirty="0">
                <a:solidFill>
                  <a:prstClr val="black"/>
                </a:solidFill>
                <a:latin typeface="Arial"/>
                <a:ea typeface="ＭＳ Ｐゴシック"/>
              </a:rPr>
              <a:t>市町村</a:t>
            </a:r>
            <a:endParaRPr lang="en-US" altLang="ja-JP" sz="1100" dirty="0">
              <a:solidFill>
                <a:prstClr val="black"/>
              </a:solidFill>
              <a:latin typeface="Arial"/>
              <a:ea typeface="ＭＳ Ｐゴシック"/>
            </a:endParaRPr>
          </a:p>
        </p:txBody>
      </p:sp>
      <p:sp>
        <p:nvSpPr>
          <p:cNvPr id="174096" name="Text Box 16"/>
          <p:cNvSpPr txBox="1">
            <a:spLocks noChangeArrowheads="1"/>
          </p:cNvSpPr>
          <p:nvPr/>
        </p:nvSpPr>
        <p:spPr bwMode="auto">
          <a:xfrm>
            <a:off x="7689864" y="3879974"/>
            <a:ext cx="315913" cy="622300"/>
          </a:xfrm>
          <a:prstGeom prst="rect">
            <a:avLst/>
          </a:prstGeom>
          <a:solidFill>
            <a:srgbClr val="99CCFF"/>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100" dirty="0">
                <a:solidFill>
                  <a:prstClr val="black"/>
                </a:solidFill>
                <a:latin typeface="Arial"/>
                <a:ea typeface="ＭＳ Ｐゴシック"/>
              </a:rPr>
              <a:t>都道府県</a:t>
            </a:r>
            <a:endParaRPr lang="ja-JP" altLang="ja-JP" sz="1100" dirty="0">
              <a:solidFill>
                <a:prstClr val="black"/>
              </a:solidFill>
              <a:latin typeface="Arial"/>
              <a:ea typeface="ＭＳ Ｐゴシック"/>
            </a:endParaRPr>
          </a:p>
        </p:txBody>
      </p:sp>
      <p:sp>
        <p:nvSpPr>
          <p:cNvPr id="103457" name="Line 13"/>
          <p:cNvSpPr>
            <a:spLocks noChangeShapeType="1"/>
          </p:cNvSpPr>
          <p:nvPr/>
        </p:nvSpPr>
        <p:spPr bwMode="auto">
          <a:xfrm>
            <a:off x="6770703" y="4056187"/>
            <a:ext cx="914401" cy="0"/>
          </a:xfrm>
          <a:prstGeom prst="line">
            <a:avLst/>
          </a:prstGeom>
          <a:noFill/>
          <a:ln w="9525">
            <a:solidFill>
              <a:srgbClr val="000000"/>
            </a:solidFill>
            <a:round/>
            <a:headEnd/>
            <a:tailEnd type="triangle" w="med" len="med"/>
          </a:ln>
        </p:spPr>
        <p:txBody>
          <a:bodyPr/>
          <a:lstStyle/>
          <a:p>
            <a:endParaRPr lang="ja-JP" altLang="en-US" dirty="0"/>
          </a:p>
        </p:txBody>
      </p:sp>
      <p:sp>
        <p:nvSpPr>
          <p:cNvPr id="174092" name="Text Box 12"/>
          <p:cNvSpPr txBox="1">
            <a:spLocks noChangeArrowheads="1"/>
          </p:cNvSpPr>
          <p:nvPr/>
        </p:nvSpPr>
        <p:spPr bwMode="auto">
          <a:xfrm>
            <a:off x="344499" y="4024437"/>
            <a:ext cx="304800" cy="622300"/>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000" dirty="0">
                <a:solidFill>
                  <a:prstClr val="black"/>
                </a:solidFill>
                <a:latin typeface="Arial"/>
                <a:ea typeface="ＭＳ Ｐゴシック"/>
              </a:rPr>
              <a:t>虐待発見</a:t>
            </a:r>
            <a:endParaRPr lang="ja-JP" altLang="ja-JP" sz="1000" dirty="0">
              <a:solidFill>
                <a:prstClr val="black"/>
              </a:solidFill>
              <a:latin typeface="Arial"/>
              <a:ea typeface="ＭＳ Ｐゴシック"/>
            </a:endParaRPr>
          </a:p>
        </p:txBody>
      </p:sp>
      <p:sp>
        <p:nvSpPr>
          <p:cNvPr id="103459" name="Line 9"/>
          <p:cNvSpPr>
            <a:spLocks noChangeShapeType="1"/>
          </p:cNvSpPr>
          <p:nvPr/>
        </p:nvSpPr>
        <p:spPr bwMode="auto">
          <a:xfrm>
            <a:off x="665165" y="4138737"/>
            <a:ext cx="381000" cy="0"/>
          </a:xfrm>
          <a:prstGeom prst="line">
            <a:avLst/>
          </a:prstGeom>
          <a:noFill/>
          <a:ln w="9525">
            <a:solidFill>
              <a:srgbClr val="000000"/>
            </a:solidFill>
            <a:round/>
            <a:headEnd/>
            <a:tailEnd type="triangle" w="med" len="med"/>
          </a:ln>
        </p:spPr>
        <p:txBody>
          <a:bodyPr/>
          <a:lstStyle/>
          <a:p>
            <a:endParaRPr lang="ja-JP" altLang="en-US" dirty="0"/>
          </a:p>
        </p:txBody>
      </p:sp>
      <p:sp>
        <p:nvSpPr>
          <p:cNvPr id="103460" name="Line 7"/>
          <p:cNvSpPr>
            <a:spLocks noChangeShapeType="1"/>
          </p:cNvSpPr>
          <p:nvPr/>
        </p:nvSpPr>
        <p:spPr bwMode="auto">
          <a:xfrm>
            <a:off x="7461263" y="4521324"/>
            <a:ext cx="228601" cy="0"/>
          </a:xfrm>
          <a:prstGeom prst="line">
            <a:avLst/>
          </a:prstGeom>
          <a:noFill/>
          <a:ln w="9525">
            <a:solidFill>
              <a:srgbClr val="000000"/>
            </a:solidFill>
            <a:round/>
            <a:headEnd/>
            <a:tailEnd type="triangle" w="med" len="med"/>
          </a:ln>
        </p:spPr>
        <p:txBody>
          <a:bodyPr/>
          <a:lstStyle/>
          <a:p>
            <a:endParaRPr lang="ja-JP" altLang="en-US" dirty="0"/>
          </a:p>
        </p:txBody>
      </p:sp>
      <p:sp>
        <p:nvSpPr>
          <p:cNvPr id="103461" name="Rectangle 10"/>
          <p:cNvSpPr>
            <a:spLocks noChangeArrowheads="1"/>
          </p:cNvSpPr>
          <p:nvPr/>
        </p:nvSpPr>
        <p:spPr bwMode="auto">
          <a:xfrm>
            <a:off x="1963755" y="111125"/>
            <a:ext cx="1076325" cy="412750"/>
          </a:xfrm>
          <a:prstGeom prst="rect">
            <a:avLst/>
          </a:prstGeom>
          <a:noFill/>
          <a:ln w="9525">
            <a:noFill/>
            <a:prstDash val="dash"/>
            <a:miter lim="800000"/>
            <a:headEnd/>
            <a:tailEnd/>
          </a:ln>
        </p:spPr>
        <p:txBody>
          <a:bodyPr lIns="74295" tIns="8890" rIns="74295" bIns="8890"/>
          <a:lstStyle/>
          <a:p>
            <a:pPr eaLnBrk="0" hangingPunct="0"/>
            <a:endParaRPr lang="ja-JP" altLang="ja-JP" sz="1200" dirty="0">
              <a:solidFill>
                <a:srgbClr val="000000"/>
              </a:solidFill>
            </a:endParaRPr>
          </a:p>
        </p:txBody>
      </p:sp>
      <p:sp>
        <p:nvSpPr>
          <p:cNvPr id="103462" name="Rectangle 18"/>
          <p:cNvSpPr>
            <a:spLocks noChangeArrowheads="1"/>
          </p:cNvSpPr>
          <p:nvPr/>
        </p:nvSpPr>
        <p:spPr bwMode="auto">
          <a:xfrm>
            <a:off x="1962167" y="114301"/>
            <a:ext cx="1076325" cy="631825"/>
          </a:xfrm>
          <a:prstGeom prst="rect">
            <a:avLst/>
          </a:prstGeom>
          <a:noFill/>
          <a:ln w="9525">
            <a:noFill/>
            <a:prstDash val="dash"/>
            <a:miter lim="800000"/>
            <a:headEnd/>
            <a:tailEnd/>
          </a:ln>
        </p:spPr>
        <p:txBody>
          <a:bodyPr lIns="74295" tIns="8890" rIns="74295" bIns="8890"/>
          <a:lstStyle/>
          <a:p>
            <a:pPr eaLnBrk="0" hangingPunct="0"/>
            <a:endParaRPr lang="ja-JP" altLang="ja-JP" sz="1200" dirty="0">
              <a:solidFill>
                <a:srgbClr val="000000"/>
              </a:solidFill>
            </a:endParaRPr>
          </a:p>
        </p:txBody>
      </p:sp>
      <p:sp>
        <p:nvSpPr>
          <p:cNvPr id="37" name="Text Box 12"/>
          <p:cNvSpPr txBox="1">
            <a:spLocks noChangeArrowheads="1"/>
          </p:cNvSpPr>
          <p:nvPr/>
        </p:nvSpPr>
        <p:spPr bwMode="auto">
          <a:xfrm>
            <a:off x="6448426" y="4035549"/>
            <a:ext cx="304800" cy="622300"/>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000" dirty="0">
                <a:solidFill>
                  <a:prstClr val="black"/>
                </a:solidFill>
                <a:latin typeface="Arial"/>
                <a:ea typeface="ＭＳ Ｐゴシック"/>
              </a:rPr>
              <a:t>虐待発見</a:t>
            </a:r>
            <a:endParaRPr lang="ja-JP" altLang="ja-JP" sz="1000" dirty="0">
              <a:solidFill>
                <a:prstClr val="black"/>
              </a:solidFill>
              <a:latin typeface="Arial"/>
              <a:ea typeface="ＭＳ Ｐゴシック"/>
            </a:endParaRPr>
          </a:p>
        </p:txBody>
      </p:sp>
      <p:sp>
        <p:nvSpPr>
          <p:cNvPr id="38" name="Text Box 12"/>
          <p:cNvSpPr txBox="1">
            <a:spLocks noChangeArrowheads="1"/>
          </p:cNvSpPr>
          <p:nvPr/>
        </p:nvSpPr>
        <p:spPr bwMode="auto">
          <a:xfrm>
            <a:off x="3352811" y="4024437"/>
            <a:ext cx="304800" cy="622300"/>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000" dirty="0">
                <a:solidFill>
                  <a:prstClr val="black"/>
                </a:solidFill>
                <a:latin typeface="Arial"/>
                <a:ea typeface="ＭＳ Ｐゴシック"/>
              </a:rPr>
              <a:t>虐待発見</a:t>
            </a:r>
            <a:endParaRPr lang="ja-JP" altLang="ja-JP" sz="1000" dirty="0">
              <a:solidFill>
                <a:prstClr val="black"/>
              </a:solidFill>
              <a:latin typeface="Arial"/>
              <a:ea typeface="ＭＳ Ｐゴシック"/>
            </a:endParaRPr>
          </a:p>
        </p:txBody>
      </p:sp>
      <p:sp>
        <p:nvSpPr>
          <p:cNvPr id="36" name="Text Box 19"/>
          <p:cNvSpPr txBox="1">
            <a:spLocks noChangeArrowheads="1"/>
          </p:cNvSpPr>
          <p:nvPr/>
        </p:nvSpPr>
        <p:spPr bwMode="auto">
          <a:xfrm>
            <a:off x="7142174" y="4095874"/>
            <a:ext cx="304800" cy="622300"/>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100" dirty="0">
                <a:solidFill>
                  <a:prstClr val="black"/>
                </a:solidFill>
                <a:latin typeface="Arial"/>
                <a:ea typeface="ＭＳ Ｐゴシック"/>
              </a:rPr>
              <a:t>市町村</a:t>
            </a:r>
            <a:endParaRPr lang="en-US" altLang="ja-JP" sz="1100" dirty="0">
              <a:solidFill>
                <a:prstClr val="black"/>
              </a:solidFill>
              <a:latin typeface="Arial"/>
              <a:ea typeface="ＭＳ Ｐゴシック"/>
            </a:endParaRPr>
          </a:p>
        </p:txBody>
      </p:sp>
      <p:sp>
        <p:nvSpPr>
          <p:cNvPr id="39" name="正方形/長方形 38"/>
          <p:cNvSpPr/>
          <p:nvPr/>
        </p:nvSpPr>
        <p:spPr>
          <a:xfrm>
            <a:off x="116463" y="5517232"/>
            <a:ext cx="9648824" cy="1268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5725" indent="-85725">
              <a:defRPr/>
            </a:pPr>
            <a:r>
              <a:rPr lang="ja-JP" altLang="en-US" sz="1200" dirty="0" smtClean="0">
                <a:solidFill>
                  <a:prstClr val="black"/>
                </a:solidFill>
              </a:rPr>
              <a:t>附則第２条</a:t>
            </a:r>
            <a:endParaRPr lang="en-US" altLang="ja-JP" sz="1200" dirty="0" smtClean="0">
              <a:solidFill>
                <a:prstClr val="black"/>
              </a:solidFill>
            </a:endParaRPr>
          </a:p>
          <a:p>
            <a:pPr marL="85725" indent="-85725">
              <a:defRPr/>
            </a:pPr>
            <a:r>
              <a:rPr lang="ja-JP" altLang="en-US" sz="1200" dirty="0" smtClean="0">
                <a:solidFill>
                  <a:prstClr val="black"/>
                </a:solidFill>
              </a:rPr>
              <a:t>　　政府</a:t>
            </a:r>
            <a:r>
              <a:rPr lang="ja-JP" altLang="en-US" sz="1200" dirty="0">
                <a:solidFill>
                  <a:prstClr val="black"/>
                </a:solidFill>
              </a:rPr>
              <a:t>は、学校、保育所等、医療機関、官公署等における障害者に対する虐待の防止等の体制の在り方並びに障害者の安全の確認又は安全の確保を実効的に行うための方策、障害者を訪問して相談等を行う体制の充実強化その他の障害者虐待の防止、障害者虐待を受けた障害者の保護及び自立の支援、養護者に対する支援等のための制度について、この法律の施行後三年を目途として、児童虐待、高齢者虐待、配偶者からの暴力等の防止等に関する法制度全般の見直しの状況を踏まえ、この法律の施行状況等を勘案して検討を加え、その結果に基づいて必要な措置を講ずるものとする。 </a:t>
            </a:r>
          </a:p>
        </p:txBody>
      </p:sp>
      <p:sp>
        <p:nvSpPr>
          <p:cNvPr id="40" name="AutoShape 3"/>
          <p:cNvSpPr>
            <a:spLocks noChangeArrowheads="1"/>
          </p:cNvSpPr>
          <p:nvPr/>
        </p:nvSpPr>
        <p:spPr bwMode="auto">
          <a:xfrm>
            <a:off x="128464" y="5301208"/>
            <a:ext cx="685800" cy="236537"/>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a:defRPr/>
            </a:pPr>
            <a:r>
              <a:rPr lang="ja-JP" altLang="en-US" sz="1000" dirty="0" smtClean="0">
                <a:solidFill>
                  <a:prstClr val="black"/>
                </a:solidFill>
                <a:latin typeface="Arial"/>
                <a:ea typeface="ＭＳ Ｐゴシック"/>
              </a:rPr>
              <a:t>検討</a:t>
            </a:r>
            <a:endParaRPr lang="ja-JP" altLang="en-US" sz="1000" dirty="0">
              <a:solidFill>
                <a:prstClr val="black"/>
              </a:solidFill>
              <a:latin typeface="Arial"/>
              <a:ea typeface="ＭＳ Ｐゴシック"/>
            </a:endParaRPr>
          </a:p>
        </p:txBody>
      </p:sp>
      <p:sp>
        <p:nvSpPr>
          <p:cNvPr id="103468" name="Text Box 25"/>
          <p:cNvSpPr txBox="1">
            <a:spLocks noChangeArrowheads="1"/>
          </p:cNvSpPr>
          <p:nvPr/>
        </p:nvSpPr>
        <p:spPr bwMode="auto">
          <a:xfrm>
            <a:off x="611204" y="4167312"/>
            <a:ext cx="465138"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通報</a:t>
            </a:r>
            <a:endParaRPr lang="ja-JP" altLang="ja-JP" sz="1200" dirty="0">
              <a:solidFill>
                <a:srgbClr val="000000"/>
              </a:solidFill>
            </a:endParaRPr>
          </a:p>
        </p:txBody>
      </p:sp>
      <p:sp>
        <p:nvSpPr>
          <p:cNvPr id="42" name="Rectangle 26"/>
          <p:cNvSpPr>
            <a:spLocks noChangeArrowheads="1"/>
          </p:cNvSpPr>
          <p:nvPr/>
        </p:nvSpPr>
        <p:spPr bwMode="auto">
          <a:xfrm>
            <a:off x="992205" y="4240337"/>
            <a:ext cx="2232025" cy="431800"/>
          </a:xfrm>
          <a:prstGeom prst="rect">
            <a:avLst/>
          </a:prstGeom>
          <a:solidFill>
            <a:srgbClr val="FFFFFF"/>
          </a:solidFill>
          <a:ln w="9525">
            <a:solidFill>
              <a:srgbClr val="000000"/>
            </a:solidFill>
            <a:prstDash val="dash"/>
            <a:miter lim="800000"/>
            <a:headEnd/>
            <a:tailEnd/>
          </a:ln>
        </p:spPr>
        <p:txBody>
          <a:bodyPr lIns="36000" tIns="8890" rIns="36000" bIns="8890" anchor="ctr"/>
          <a:lstStyle/>
          <a:p>
            <a:pPr eaLnBrk="0" hangingPunct="0">
              <a:defRPr/>
            </a:pPr>
            <a:r>
              <a:rPr lang="ja-JP" altLang="ja-JP" sz="1050" kern="100" dirty="0">
                <a:solidFill>
                  <a:prstClr val="black"/>
                </a:solidFill>
                <a:latin typeface="Century"/>
                <a:ea typeface="HGｺﾞｼｯｸM"/>
                <a:cs typeface="Times New Roman"/>
              </a:rPr>
              <a:t>①</a:t>
            </a:r>
            <a:r>
              <a:rPr lang="ja-JP" altLang="en-US" sz="1050" kern="100" dirty="0">
                <a:solidFill>
                  <a:prstClr val="black"/>
                </a:solidFill>
                <a:latin typeface="Century"/>
                <a:ea typeface="HGｺﾞｼｯｸM"/>
                <a:cs typeface="Times New Roman"/>
              </a:rPr>
              <a:t>事実確認（立入調査等）</a:t>
            </a:r>
            <a:endParaRPr lang="en-US" altLang="ja-JP" sz="1050" kern="100" dirty="0">
              <a:solidFill>
                <a:prstClr val="black"/>
              </a:solidFill>
              <a:latin typeface="Century"/>
              <a:ea typeface="HGｺﾞｼｯｸM"/>
              <a:cs typeface="Times New Roman"/>
            </a:endParaRPr>
          </a:p>
          <a:p>
            <a:pPr marL="182563" indent="-182563" eaLnBrk="0" hangingPunct="0">
              <a:defRPr/>
            </a:pPr>
            <a:r>
              <a:rPr lang="ja-JP" altLang="ja-JP" sz="1050" kern="100" dirty="0">
                <a:solidFill>
                  <a:prstClr val="black"/>
                </a:solidFill>
                <a:latin typeface="Century"/>
                <a:ea typeface="HGｺﾞｼｯｸM"/>
                <a:cs typeface="Times New Roman"/>
              </a:rPr>
              <a:t>②措置</a:t>
            </a:r>
            <a:r>
              <a:rPr lang="en-US" altLang="ja-JP" sz="1050" kern="100" dirty="0">
                <a:solidFill>
                  <a:prstClr val="black"/>
                </a:solidFill>
                <a:latin typeface="Century"/>
                <a:ea typeface="HGｺﾞｼｯｸM"/>
                <a:cs typeface="Times New Roman"/>
              </a:rPr>
              <a:t>(</a:t>
            </a:r>
            <a:r>
              <a:rPr lang="ja-JP" altLang="en-US" sz="1050" kern="100" dirty="0">
                <a:solidFill>
                  <a:prstClr val="black"/>
                </a:solidFill>
                <a:latin typeface="Century"/>
                <a:ea typeface="HGｺﾞｼｯｸM"/>
                <a:cs typeface="Times New Roman"/>
              </a:rPr>
              <a:t>一時保護、後見審判請求</a:t>
            </a:r>
            <a:r>
              <a:rPr lang="en-US" altLang="ja-JP" sz="1050" kern="100" dirty="0">
                <a:solidFill>
                  <a:prstClr val="black"/>
                </a:solidFill>
                <a:latin typeface="Century"/>
                <a:ea typeface="HGｺﾞｼｯｸM"/>
                <a:cs typeface="Times New Roman"/>
              </a:rPr>
              <a:t>)</a:t>
            </a:r>
            <a:endParaRPr lang="ja-JP" altLang="ja-JP" sz="1050" dirty="0">
              <a:solidFill>
                <a:prstClr val="black"/>
              </a:solidFill>
              <a:latin typeface="Arial"/>
              <a:ea typeface="ＭＳ Ｐゴシック"/>
            </a:endParaRPr>
          </a:p>
        </p:txBody>
      </p:sp>
      <p:sp>
        <p:nvSpPr>
          <p:cNvPr id="103470" name="Line 23"/>
          <p:cNvSpPr>
            <a:spLocks noChangeShapeType="1"/>
          </p:cNvSpPr>
          <p:nvPr/>
        </p:nvSpPr>
        <p:spPr bwMode="auto">
          <a:xfrm>
            <a:off x="4305305" y="4095874"/>
            <a:ext cx="457200" cy="0"/>
          </a:xfrm>
          <a:prstGeom prst="line">
            <a:avLst/>
          </a:prstGeom>
          <a:noFill/>
          <a:ln w="9525">
            <a:solidFill>
              <a:srgbClr val="000000"/>
            </a:solidFill>
            <a:round/>
            <a:headEnd/>
            <a:tailEnd type="triangle" w="med" len="med"/>
          </a:ln>
        </p:spPr>
        <p:txBody>
          <a:bodyPr/>
          <a:lstStyle/>
          <a:p>
            <a:endParaRPr lang="ja-JP" altLang="en-US" dirty="0"/>
          </a:p>
        </p:txBody>
      </p:sp>
      <p:sp>
        <p:nvSpPr>
          <p:cNvPr id="44" name="Rectangle 26"/>
          <p:cNvSpPr>
            <a:spLocks noChangeArrowheads="1"/>
          </p:cNvSpPr>
          <p:nvPr/>
        </p:nvSpPr>
        <p:spPr bwMode="auto">
          <a:xfrm>
            <a:off x="4541850" y="4240341"/>
            <a:ext cx="1800225" cy="358775"/>
          </a:xfrm>
          <a:prstGeom prst="rect">
            <a:avLst/>
          </a:prstGeom>
          <a:solidFill>
            <a:srgbClr val="FFFFFF"/>
          </a:solidFill>
          <a:ln w="9525">
            <a:solidFill>
              <a:srgbClr val="000000"/>
            </a:solidFill>
            <a:prstDash val="dash"/>
            <a:miter lim="800000"/>
            <a:headEnd/>
            <a:tailEnd/>
          </a:ln>
        </p:spPr>
        <p:txBody>
          <a:bodyPr lIns="36000" tIns="8890" rIns="36000" bIns="8890" anchor="b"/>
          <a:lstStyle/>
          <a:p>
            <a:pPr eaLnBrk="0" hangingPunct="0">
              <a:defRPr/>
            </a:pPr>
            <a:r>
              <a:rPr lang="ja-JP" altLang="ja-JP" sz="1000" kern="100" dirty="0">
                <a:solidFill>
                  <a:prstClr val="black"/>
                </a:solidFill>
                <a:latin typeface="Century"/>
                <a:ea typeface="HGｺﾞｼｯｸM"/>
                <a:cs typeface="Times New Roman"/>
              </a:rPr>
              <a:t>①監督権限等の適切な行使</a:t>
            </a:r>
            <a:endParaRPr lang="en-US" altLang="ja-JP" sz="1000" kern="100" dirty="0">
              <a:solidFill>
                <a:prstClr val="black"/>
              </a:solidFill>
              <a:latin typeface="Century"/>
              <a:ea typeface="HGｺﾞｼｯｸM"/>
              <a:cs typeface="Times New Roman"/>
            </a:endParaRPr>
          </a:p>
          <a:p>
            <a:pPr eaLnBrk="0" hangingPunct="0">
              <a:defRPr/>
            </a:pPr>
            <a:r>
              <a:rPr lang="ja-JP" altLang="ja-JP" sz="1000" kern="100" dirty="0">
                <a:solidFill>
                  <a:prstClr val="black"/>
                </a:solidFill>
                <a:latin typeface="Century"/>
                <a:ea typeface="HGｺﾞｼｯｸM"/>
                <a:cs typeface="Times New Roman"/>
              </a:rPr>
              <a:t>②措置等の公表</a:t>
            </a:r>
            <a:endParaRPr lang="ja-JP" altLang="ja-JP" sz="1000" dirty="0">
              <a:solidFill>
                <a:prstClr val="black"/>
              </a:solidFill>
              <a:latin typeface="Arial"/>
              <a:ea typeface="ＭＳ Ｐゴシック"/>
            </a:endParaRPr>
          </a:p>
        </p:txBody>
      </p:sp>
      <p:sp>
        <p:nvSpPr>
          <p:cNvPr id="45" name="Rectangle 26"/>
          <p:cNvSpPr>
            <a:spLocks noChangeArrowheads="1"/>
          </p:cNvSpPr>
          <p:nvPr/>
        </p:nvSpPr>
        <p:spPr bwMode="auto">
          <a:xfrm>
            <a:off x="8369302" y="4135562"/>
            <a:ext cx="1120776" cy="576262"/>
          </a:xfrm>
          <a:prstGeom prst="rect">
            <a:avLst/>
          </a:prstGeom>
          <a:solidFill>
            <a:srgbClr val="FFFFFF"/>
          </a:solidFill>
          <a:ln w="9525">
            <a:solidFill>
              <a:srgbClr val="000000"/>
            </a:solidFill>
            <a:prstDash val="dash"/>
            <a:miter lim="800000"/>
            <a:headEnd/>
            <a:tailEnd/>
          </a:ln>
        </p:spPr>
        <p:txBody>
          <a:bodyPr lIns="36000" tIns="8890" rIns="36000" bIns="8890" anchor="b"/>
          <a:lstStyle/>
          <a:p>
            <a:pPr marL="85725" indent="-85725" eaLnBrk="0" hangingPunct="0">
              <a:defRPr/>
            </a:pPr>
            <a:r>
              <a:rPr lang="ja-JP" altLang="ja-JP" sz="1000" kern="100" dirty="0">
                <a:solidFill>
                  <a:prstClr val="black"/>
                </a:solidFill>
                <a:latin typeface="Century"/>
                <a:ea typeface="HGｺﾞｼｯｸM"/>
                <a:cs typeface="Times New Roman"/>
              </a:rPr>
              <a:t>①監督権限等の適切な行使</a:t>
            </a:r>
            <a:endParaRPr lang="en-US" altLang="ja-JP" sz="1000" kern="100" dirty="0">
              <a:solidFill>
                <a:prstClr val="black"/>
              </a:solidFill>
              <a:latin typeface="Century"/>
              <a:ea typeface="HGｺﾞｼｯｸM"/>
              <a:cs typeface="Times New Roman"/>
            </a:endParaRPr>
          </a:p>
          <a:p>
            <a:pPr eaLnBrk="0" hangingPunct="0">
              <a:defRPr/>
            </a:pPr>
            <a:r>
              <a:rPr lang="ja-JP" altLang="ja-JP" sz="1000" kern="100" dirty="0">
                <a:solidFill>
                  <a:prstClr val="black"/>
                </a:solidFill>
                <a:latin typeface="Century"/>
                <a:ea typeface="HGｺﾞｼｯｸM"/>
                <a:cs typeface="Times New Roman"/>
              </a:rPr>
              <a:t>②措置等の公表</a:t>
            </a:r>
            <a:endParaRPr lang="ja-JP" altLang="ja-JP" sz="1000" dirty="0">
              <a:solidFill>
                <a:prstClr val="black"/>
              </a:solidFill>
              <a:latin typeface="Arial"/>
              <a:ea typeface="ＭＳ Ｐゴシック"/>
            </a:endParaRPr>
          </a:p>
        </p:txBody>
      </p:sp>
      <p:sp>
        <p:nvSpPr>
          <p:cNvPr id="103473" name="Text Box 25"/>
          <p:cNvSpPr txBox="1">
            <a:spLocks noChangeArrowheads="1"/>
          </p:cNvSpPr>
          <p:nvPr/>
        </p:nvSpPr>
        <p:spPr bwMode="auto">
          <a:xfrm>
            <a:off x="3584590" y="4095874"/>
            <a:ext cx="465139"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通報</a:t>
            </a:r>
            <a:endParaRPr lang="ja-JP" altLang="ja-JP" sz="1200" dirty="0">
              <a:solidFill>
                <a:srgbClr val="000000"/>
              </a:solidFill>
            </a:endParaRPr>
          </a:p>
        </p:txBody>
      </p:sp>
      <p:sp>
        <p:nvSpPr>
          <p:cNvPr id="103474" name="Text Box 25"/>
          <p:cNvSpPr txBox="1">
            <a:spLocks noChangeArrowheads="1"/>
          </p:cNvSpPr>
          <p:nvPr/>
        </p:nvSpPr>
        <p:spPr bwMode="auto">
          <a:xfrm>
            <a:off x="6719894" y="4167312"/>
            <a:ext cx="465138"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通報</a:t>
            </a:r>
            <a:endParaRPr lang="ja-JP" altLang="ja-JP" sz="1200" dirty="0">
              <a:solidFill>
                <a:srgbClr val="000000"/>
              </a:solidFill>
            </a:endParaRPr>
          </a:p>
        </p:txBody>
      </p:sp>
      <p:sp>
        <p:nvSpPr>
          <p:cNvPr id="103475" name="Text Box 25"/>
          <p:cNvSpPr txBox="1">
            <a:spLocks noChangeArrowheads="1"/>
          </p:cNvSpPr>
          <p:nvPr/>
        </p:nvSpPr>
        <p:spPr bwMode="auto">
          <a:xfrm>
            <a:off x="7389828" y="4549899"/>
            <a:ext cx="466726"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通知</a:t>
            </a:r>
            <a:endParaRPr lang="ja-JP" altLang="ja-JP" sz="1200" dirty="0">
              <a:solidFill>
                <a:srgbClr val="000000"/>
              </a:solidFill>
            </a:endParaRPr>
          </a:p>
        </p:txBody>
      </p:sp>
      <p:sp>
        <p:nvSpPr>
          <p:cNvPr id="103476" name="Text Box 25"/>
          <p:cNvSpPr txBox="1">
            <a:spLocks noChangeArrowheads="1"/>
          </p:cNvSpPr>
          <p:nvPr/>
        </p:nvSpPr>
        <p:spPr bwMode="auto">
          <a:xfrm>
            <a:off x="7954969" y="4045074"/>
            <a:ext cx="465138"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報告</a:t>
            </a:r>
            <a:endParaRPr lang="ja-JP" altLang="ja-JP" sz="1000" dirty="0">
              <a:solidFill>
                <a:srgbClr val="000000"/>
              </a:solidFill>
            </a:endParaRPr>
          </a:p>
        </p:txBody>
      </p:sp>
      <p:sp>
        <p:nvSpPr>
          <p:cNvPr id="103477" name="Text Box 25"/>
          <p:cNvSpPr txBox="1">
            <a:spLocks noChangeArrowheads="1"/>
          </p:cNvSpPr>
          <p:nvPr/>
        </p:nvSpPr>
        <p:spPr bwMode="auto">
          <a:xfrm>
            <a:off x="4283078" y="4084762"/>
            <a:ext cx="465139"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報告</a:t>
            </a:r>
            <a:endParaRPr lang="ja-JP" altLang="ja-JP" sz="1000" dirty="0">
              <a:solidFill>
                <a:srgbClr val="000000"/>
              </a:solidFill>
            </a:endParaRPr>
          </a:p>
        </p:txBody>
      </p:sp>
      <p:sp>
        <p:nvSpPr>
          <p:cNvPr id="174097" name="Text Box 17"/>
          <p:cNvSpPr txBox="1">
            <a:spLocks noChangeArrowheads="1"/>
          </p:cNvSpPr>
          <p:nvPr/>
        </p:nvSpPr>
        <p:spPr bwMode="auto">
          <a:xfrm>
            <a:off x="8348668" y="3979987"/>
            <a:ext cx="762000" cy="209550"/>
          </a:xfrm>
          <a:prstGeom prst="rect">
            <a:avLst/>
          </a:prstGeom>
          <a:solidFill>
            <a:srgbClr val="CC99FF"/>
          </a:solidFill>
          <a:ln w="9525">
            <a:solidFill>
              <a:srgbClr val="000000"/>
            </a:solidFill>
            <a:miter lim="800000"/>
            <a:headEnd/>
            <a:tailEnd/>
          </a:ln>
          <a:effectLst>
            <a:outerShdw dist="35921" dir="2700000" algn="ctr" rotWithShape="0">
              <a:srgbClr val="808080"/>
            </a:outerShdw>
          </a:effectLst>
        </p:spPr>
        <p:txBody>
          <a:bodyPr lIns="74295" tIns="8890" rIns="74295" bIns="8890" anchor="ctr" anchorCtr="1"/>
          <a:lstStyle/>
          <a:p>
            <a:pPr eaLnBrk="0" hangingPunct="0">
              <a:defRPr/>
            </a:pPr>
            <a:r>
              <a:rPr lang="ja-JP" altLang="en-US" sz="1100" dirty="0">
                <a:solidFill>
                  <a:prstClr val="black"/>
                </a:solidFill>
                <a:latin typeface="Arial"/>
                <a:ea typeface="ＭＳ Ｐゴシック"/>
              </a:rPr>
              <a:t>労働局</a:t>
            </a:r>
            <a:endParaRPr lang="ja-JP" altLang="ja-JP" sz="1100" dirty="0">
              <a:solidFill>
                <a:prstClr val="black"/>
              </a:solidFill>
              <a:latin typeface="Arial"/>
              <a:ea typeface="ＭＳ Ｐゴシック"/>
            </a:endParaRPr>
          </a:p>
        </p:txBody>
      </p:sp>
      <p:sp>
        <p:nvSpPr>
          <p:cNvPr id="174101" name="Text Box 21"/>
          <p:cNvSpPr txBox="1">
            <a:spLocks noChangeArrowheads="1"/>
          </p:cNvSpPr>
          <p:nvPr/>
        </p:nvSpPr>
        <p:spPr bwMode="auto">
          <a:xfrm>
            <a:off x="4767265" y="4024437"/>
            <a:ext cx="762000" cy="209550"/>
          </a:xfrm>
          <a:prstGeom prst="rect">
            <a:avLst/>
          </a:prstGeom>
          <a:solidFill>
            <a:srgbClr val="99CCFF"/>
          </a:solidFill>
          <a:ln w="9525">
            <a:solidFill>
              <a:srgbClr val="000000"/>
            </a:solidFill>
            <a:miter lim="800000"/>
            <a:headEnd/>
            <a:tailEnd/>
          </a:ln>
          <a:effectLst>
            <a:outerShdw dist="35921" dir="2700000" algn="ctr" rotWithShape="0">
              <a:srgbClr val="808080"/>
            </a:outerShdw>
          </a:effectLst>
        </p:spPr>
        <p:txBody>
          <a:bodyPr lIns="36000" tIns="8890" rIns="36000" bIns="8890" anchor="ctr" anchorCtr="1"/>
          <a:lstStyle/>
          <a:p>
            <a:pPr eaLnBrk="0" hangingPunct="0">
              <a:defRPr/>
            </a:pPr>
            <a:r>
              <a:rPr lang="ja-JP" altLang="en-US" sz="1100" dirty="0">
                <a:solidFill>
                  <a:prstClr val="black"/>
                </a:solidFill>
                <a:latin typeface="Arial"/>
                <a:ea typeface="ＭＳ Ｐゴシック"/>
              </a:rPr>
              <a:t>都道府県</a:t>
            </a:r>
            <a:endParaRPr lang="ja-JP" altLang="ja-JP" sz="1100" dirty="0">
              <a:solidFill>
                <a:prstClr val="black"/>
              </a:solidFill>
              <a:latin typeface="Arial"/>
              <a:ea typeface="ＭＳ Ｐゴシック"/>
            </a:endParaRPr>
          </a:p>
        </p:txBody>
      </p:sp>
      <p:sp>
        <p:nvSpPr>
          <p:cNvPr id="103481" name="Rectangle 71"/>
          <p:cNvSpPr>
            <a:spLocks noChangeArrowheads="1"/>
          </p:cNvSpPr>
          <p:nvPr/>
        </p:nvSpPr>
        <p:spPr bwMode="auto">
          <a:xfrm>
            <a:off x="5441965" y="476672"/>
            <a:ext cx="4241787" cy="195710"/>
          </a:xfrm>
          <a:prstGeom prst="rect">
            <a:avLst/>
          </a:prstGeom>
          <a:solidFill>
            <a:srgbClr val="FFFFFF"/>
          </a:solidFill>
          <a:ln w="9525" cap="rnd">
            <a:noFill/>
            <a:prstDash val="sysDot"/>
            <a:miter lim="800000"/>
            <a:headEnd/>
            <a:tailEnd/>
          </a:ln>
        </p:spPr>
        <p:txBody>
          <a:bodyPr lIns="74295" tIns="8890" rIns="74295" bIns="8890"/>
          <a:lstStyle/>
          <a:p>
            <a:pPr marL="273050" lvl="1" algn="r" defTabSz="873125"/>
            <a:r>
              <a:rPr lang="ja-JP" altLang="en-US" sz="900" dirty="0">
                <a:solidFill>
                  <a:srgbClr val="000000"/>
                </a:solidFill>
                <a:latin typeface="HGｺﾞｼｯｸM" pitchFamily="49" charset="-128"/>
              </a:rPr>
              <a:t>（平成２３年６月１７日成立、同６月２４日公布、平成２４年１０月１日施行）</a:t>
            </a:r>
            <a:endParaRPr lang="ja-JP" altLang="en-US" sz="1200" dirty="0">
              <a:solidFill>
                <a:srgbClr val="000000"/>
              </a:solidFill>
            </a:endParaRPr>
          </a:p>
        </p:txBody>
      </p:sp>
      <p:sp>
        <p:nvSpPr>
          <p:cNvPr id="174105" name="Text Box 25"/>
          <p:cNvSpPr txBox="1">
            <a:spLocks noChangeArrowheads="1"/>
          </p:cNvSpPr>
          <p:nvPr/>
        </p:nvSpPr>
        <p:spPr bwMode="auto">
          <a:xfrm>
            <a:off x="1042988" y="4030787"/>
            <a:ext cx="919178" cy="230187"/>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lIns="74295" tIns="8890" rIns="74295" bIns="8890"/>
          <a:lstStyle/>
          <a:p>
            <a:pPr algn="ctr" eaLnBrk="0" hangingPunct="0">
              <a:defRPr/>
            </a:pPr>
            <a:r>
              <a:rPr lang="ja-JP" altLang="en-US" sz="1100" dirty="0">
                <a:solidFill>
                  <a:prstClr val="black"/>
                </a:solidFill>
                <a:latin typeface="Arial"/>
                <a:ea typeface="ＭＳ Ｐゴシック"/>
              </a:rPr>
              <a:t>市町村</a:t>
            </a:r>
            <a:endParaRPr lang="en-US" altLang="ja-JP" sz="1100" dirty="0">
              <a:solidFill>
                <a:prstClr val="black"/>
              </a:solidFill>
              <a:latin typeface="Arial"/>
              <a:ea typeface="ＭＳ Ｐゴシック"/>
            </a:endParaRPr>
          </a:p>
          <a:p>
            <a:pPr eaLnBrk="0" hangingPunct="0">
              <a:defRPr/>
            </a:pPr>
            <a:endParaRPr lang="ja-JP" altLang="ja-JP" sz="1200" dirty="0">
              <a:solidFill>
                <a:prstClr val="black"/>
              </a:solidFill>
              <a:latin typeface="Arial"/>
              <a:ea typeface="ＭＳ Ｐゴシック"/>
            </a:endParaRPr>
          </a:p>
        </p:txBody>
      </p:sp>
      <p:sp>
        <p:nvSpPr>
          <p:cNvPr id="6" name="正方形/長方形 5"/>
          <p:cNvSpPr/>
          <p:nvPr/>
        </p:nvSpPr>
        <p:spPr>
          <a:xfrm>
            <a:off x="128604" y="746127"/>
            <a:ext cx="9648824" cy="7901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defRPr/>
            </a:pPr>
            <a:r>
              <a:rPr lang="ja-JP" altLang="en-US" sz="1200" spc="-20" dirty="0">
                <a:solidFill>
                  <a:prstClr val="black"/>
                </a:solidFill>
                <a:latin typeface="HGSｺﾞｼｯｸM" pitchFamily="50" charset="-128"/>
              </a:rPr>
              <a:t>　障害者に対する虐待が障害者の尊厳を害するものであり、障害者の自立及び社会参加にとって障害者に対する虐待を防止することが極めて重要であること等に鑑み、障害者に対する虐待の禁止、国等の責務、障害者虐待を受けた障害者に対する保護及び自立の支援のための措置、養護者に対する支援のための措置等を定めることにより、障害者虐待の防止、養護者に対する支援等に関する施策を促進し、もって障害者の権利利益の擁護に資することを目的とする。</a:t>
            </a:r>
            <a:endParaRPr lang="ja-JP" altLang="en-US" sz="1200" spc="-20" dirty="0">
              <a:solidFill>
                <a:prstClr val="white"/>
              </a:solidFill>
            </a:endParaRPr>
          </a:p>
        </p:txBody>
      </p:sp>
      <p:sp>
        <p:nvSpPr>
          <p:cNvPr id="174083" name="AutoShape 3"/>
          <p:cNvSpPr>
            <a:spLocks noChangeArrowheads="1"/>
          </p:cNvSpPr>
          <p:nvPr/>
        </p:nvSpPr>
        <p:spPr bwMode="auto">
          <a:xfrm>
            <a:off x="128464" y="528166"/>
            <a:ext cx="685800" cy="236538"/>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a:defRPr/>
            </a:pPr>
            <a:r>
              <a:rPr lang="ja-JP" altLang="en-US" sz="1050" dirty="0">
                <a:solidFill>
                  <a:prstClr val="black"/>
                </a:solidFill>
                <a:latin typeface="HGPｺﾞｼｯｸE" pitchFamily="50" charset="-128"/>
                <a:ea typeface="ＭＳ Ｐゴシック"/>
              </a:rPr>
              <a:t>目　的</a:t>
            </a:r>
            <a:endParaRPr lang="ja-JP" altLang="en-US" sz="1050" dirty="0">
              <a:solidFill>
                <a:prstClr val="black"/>
              </a:solidFill>
              <a:latin typeface="Arial"/>
              <a:ea typeface="ＭＳ Ｐゴシック"/>
            </a:endParaRPr>
          </a:p>
        </p:txBody>
      </p:sp>
    </p:spTree>
    <p:extLst>
      <p:ext uri="{BB962C8B-B14F-4D97-AF65-F5344CB8AC3E}">
        <p14:creationId xmlns:p14="http://schemas.microsoft.com/office/powerpoint/2010/main" val="248806674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230514055"/>
              </p:ext>
            </p:extLst>
          </p:nvPr>
        </p:nvGraphicFramePr>
        <p:xfrm>
          <a:off x="55501" y="60360"/>
          <a:ext cx="9804778" cy="6610642"/>
        </p:xfrm>
        <a:graphic>
          <a:graphicData uri="http://schemas.openxmlformats.org/drawingml/2006/table">
            <a:tbl>
              <a:tblPr firstRow="1" bandRow="1">
                <a:tableStyleId>{5C22544A-7EE6-4342-B048-85BDC9FD1C3A}</a:tableStyleId>
              </a:tblPr>
              <a:tblGrid>
                <a:gridCol w="1215469">
                  <a:extLst>
                    <a:ext uri="{9D8B030D-6E8A-4147-A177-3AD203B41FA5}">
                      <a16:colId xmlns:a16="http://schemas.microsoft.com/office/drawing/2014/main" val="20000"/>
                    </a:ext>
                  </a:extLst>
                </a:gridCol>
                <a:gridCol w="8589309">
                  <a:extLst>
                    <a:ext uri="{9D8B030D-6E8A-4147-A177-3AD203B41FA5}">
                      <a16:colId xmlns:a16="http://schemas.microsoft.com/office/drawing/2014/main" val="20001"/>
                    </a:ext>
                  </a:extLst>
                </a:gridCol>
              </a:tblGrid>
              <a:tr h="312783">
                <a:tc>
                  <a:txBody>
                    <a:bodyPr/>
                    <a:lstStyle/>
                    <a:p>
                      <a:pPr algn="ctr">
                        <a:lnSpc>
                          <a:spcPts val="1500"/>
                        </a:lnSpc>
                      </a:pPr>
                      <a:r>
                        <a:rPr kumimoji="1" lang="ja-JP" altLang="en-US" sz="1600" dirty="0" smtClean="0"/>
                        <a:t>区　　分</a:t>
                      </a:r>
                      <a:endParaRPr kumimoji="1" lang="ja-JP" altLang="en-US" sz="16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500"/>
                        </a:lnSpc>
                      </a:pPr>
                      <a:r>
                        <a:rPr kumimoji="1" lang="ja-JP" altLang="en-US" sz="1600" spc="800" baseline="0" dirty="0" smtClean="0"/>
                        <a:t>内容と具体例</a:t>
                      </a:r>
                      <a:endParaRPr kumimoji="1" lang="ja-JP" altLang="en-US" sz="1600" spc="800" baseline="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55657">
                <a:tc>
                  <a:txBody>
                    <a:bodyPr/>
                    <a:lstStyle/>
                    <a:p>
                      <a:pPr algn="ctr">
                        <a:lnSpc>
                          <a:spcPts val="1500"/>
                        </a:lnSpc>
                      </a:pPr>
                      <a:r>
                        <a:rPr kumimoji="1" lang="ja-JP" altLang="en-US" sz="1400" dirty="0" smtClean="0"/>
                        <a:t>身体的虐待</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暴力によって身体に傷やあざ、痛みを与える行為。身体を縛り付けたり、過剰な投薬によって動きを抑制する行為。</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・平手打ちする　・殴る　･蹴る　・壁に叩きつける　・つねる　・無理やりに食べ物や飲み物を口にいれる</a:t>
                      </a:r>
                      <a:endParaRPr kumimoji="1" lang="en-US" altLang="ja-JP" sz="1400" dirty="0" smtClean="0"/>
                    </a:p>
                    <a:p>
                      <a:pPr>
                        <a:lnSpc>
                          <a:spcPts val="1500"/>
                        </a:lnSpc>
                      </a:pPr>
                      <a:r>
                        <a:rPr kumimoji="1" lang="ja-JP" altLang="en-US" sz="1400" dirty="0" smtClean="0"/>
                        <a:t>・やけど　・打撲させる　・身体拘束（柱やベッドに縛り付ける、医療的必要性に基づかない投薬によって動きを抑制する、ミトンやつなぎ服を着せる、部屋に閉じ込める、施設側の管理の都合で睡眠薬等を服用させる等）</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70909">
                <a:tc>
                  <a:txBody>
                    <a:bodyPr/>
                    <a:lstStyle/>
                    <a:p>
                      <a:pPr algn="ctr">
                        <a:lnSpc>
                          <a:spcPts val="1500"/>
                        </a:lnSpc>
                      </a:pPr>
                      <a:r>
                        <a:rPr kumimoji="1" lang="ja-JP" altLang="en-US" sz="1400" dirty="0" smtClean="0"/>
                        <a:t>性的虐待</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性的な行為やその強要（表面上は同意しているように見えても、本心からの同意かどうかを見極める必要がある）</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･性行　・性器への接触　・性的行為を強要する　・裸にする　・キスする</a:t>
                      </a:r>
                      <a:endParaRPr kumimoji="1" lang="en-US" altLang="ja-JP" sz="1400" dirty="0" smtClean="0"/>
                    </a:p>
                    <a:p>
                      <a:pPr>
                        <a:lnSpc>
                          <a:spcPts val="1500"/>
                        </a:lnSpc>
                      </a:pPr>
                      <a:r>
                        <a:rPr kumimoji="1" lang="ja-JP" altLang="en-US" sz="1400" dirty="0" smtClean="0"/>
                        <a:t>・本人の前でわいせつな言葉を発する、又は会話する　・わいせつな映像を見せる　・更衣やトイレ等の場面をのぞいたり映像や動画を撮影する</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33347">
                <a:tc>
                  <a:txBody>
                    <a:bodyPr/>
                    <a:lstStyle/>
                    <a:p>
                      <a:pPr>
                        <a:lnSpc>
                          <a:spcPts val="1500"/>
                        </a:lnSpc>
                      </a:pPr>
                      <a:r>
                        <a:rPr kumimoji="1" lang="ja-JP" altLang="en-US" sz="1400" dirty="0" smtClean="0"/>
                        <a:t>心理的虐待</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脅し、侮辱などの言葉や態度、無視、嫌がらせ等によって精神的苦痛を与えること。</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・「バカ」「あほ」等障害者を侮辱する言葉を浴びせる　・怒鳴る　・ののしる　・悪口を言う　・仲間に入れない　･子ども扱いする　・人格をおとしめるような扱いをする　・話しているのに意図的に無視する</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663165">
                <a:tc>
                  <a:txBody>
                    <a:bodyPr/>
                    <a:lstStyle/>
                    <a:p>
                      <a:pPr>
                        <a:lnSpc>
                          <a:spcPts val="1500"/>
                        </a:lnSpc>
                      </a:pPr>
                      <a:r>
                        <a:rPr kumimoji="1" lang="ja-JP" altLang="en-US" sz="1400" dirty="0" smtClean="0"/>
                        <a:t>放棄・放置</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食事や排泄、入浴、洗濯等身辺の世話や介助をしない、必要な福祉サービスや医療や教育を受けさせない等によって障害者の生活環境や身体・精神的状態を悪化、又は不当に保持しないこと。</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・食事や水分を十分に与えない　・食事の著しい偏りによって栄養状態が悪化している　・あまり入浴させない　・汚れた服を着させ続ける　・排泄の介助をしない　・髪や爪が伸び放題　・室内の掃除をしない　</a:t>
                      </a:r>
                      <a:endParaRPr kumimoji="1" lang="en-US" altLang="ja-JP" sz="1400" dirty="0" smtClean="0"/>
                    </a:p>
                    <a:p>
                      <a:pPr>
                        <a:lnSpc>
                          <a:spcPts val="1500"/>
                        </a:lnSpc>
                      </a:pPr>
                      <a:r>
                        <a:rPr kumimoji="1" lang="ja-JP" altLang="en-US" sz="1400" dirty="0" smtClean="0"/>
                        <a:t>・ごみを放置したままにしてある等劣悪な住環境の中で生活させる　・病気やけがをしても受診させない　・学校に行かせない　・必要な福祉サービスを受けさせない　･制限する　・同居人による身体的虐待や性的虐待、心理的虐待を放置する</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74781">
                <a:tc>
                  <a:txBody>
                    <a:bodyPr/>
                    <a:lstStyle/>
                    <a:p>
                      <a:pPr>
                        <a:lnSpc>
                          <a:spcPts val="1500"/>
                        </a:lnSpc>
                      </a:pPr>
                      <a:r>
                        <a:rPr kumimoji="1" lang="ja-JP" altLang="en-US" sz="1400" dirty="0" smtClean="0"/>
                        <a:t>経済的虐待</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本人の同意なしに（あるいはだます等して）財産や年金、賃金を使ったり勝手に運用し、本人が希望する金銭の使用を理由なく制限すること。</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・年金や賃金を渡さない　・本人の同意なしに財産や預貯金分を処分・運用する　・日常生活に必要な金銭を渡さない・使わせない　・本人の同意なしに年金等を管理して渡さない。</a:t>
                      </a:r>
                      <a:endParaRPr kumimoji="1" lang="en-US" altLang="ja-JP" sz="1400" dirty="0" smtClean="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06283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81467" y="5589242"/>
            <a:ext cx="9370823" cy="1141765"/>
          </a:xfrm>
          <a:prstGeom prst="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81466" y="4572600"/>
            <a:ext cx="9370823" cy="864096"/>
          </a:xfrm>
          <a:prstGeom prst="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81467" y="3276456"/>
            <a:ext cx="9370823" cy="1152128"/>
          </a:xfrm>
          <a:prstGeom prst="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55023" y="1988838"/>
            <a:ext cx="9370823" cy="1152128"/>
          </a:xfrm>
          <a:prstGeom prst="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55023" y="404662"/>
            <a:ext cx="9370823" cy="1445300"/>
          </a:xfrm>
          <a:prstGeom prst="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55023" y="404666"/>
            <a:ext cx="9456509" cy="6447919"/>
          </a:xfrm>
          <a:prstGeom prst="rect">
            <a:avLst/>
          </a:prstGeom>
          <a:noFill/>
        </p:spPr>
        <p:txBody>
          <a:bodyPr wrap="square" rtlCol="0">
            <a:spAutoFit/>
          </a:bodyPr>
          <a:lstStyle/>
          <a:p>
            <a:r>
              <a:rPr lang="ja-JP" altLang="en-US" dirty="0" smtClean="0">
                <a:latin typeface="HG創英角ｺﾞｼｯｸUB" panose="020B0909000000000000" pitchFamily="49" charset="-128"/>
                <a:ea typeface="HG創英角ｺﾞｼｯｸUB" panose="020B0909000000000000" pitchFamily="49" charset="-128"/>
              </a:rPr>
              <a:t>○身体的虐待の事案</a:t>
            </a:r>
            <a:endParaRPr lang="en-US" altLang="ja-JP" dirty="0" smtClean="0">
              <a:latin typeface="HG創英角ｺﾞｼｯｸUB" panose="020B0909000000000000" pitchFamily="49" charset="-128"/>
              <a:ea typeface="HG創英角ｺﾞｼｯｸUB" panose="020B0909000000000000" pitchFamily="49" charset="-128"/>
            </a:endParaRPr>
          </a:p>
          <a:p>
            <a:r>
              <a:rPr lang="ja-JP" altLang="en-US" sz="1700" dirty="0" smtClean="0">
                <a:latin typeface="ＭＳ ゴシック" panose="020B0609070205080204" pitchFamily="49" charset="-128"/>
                <a:ea typeface="ＭＳ ゴシック" panose="020B0609070205080204" pitchFamily="49" charset="-128"/>
              </a:rPr>
              <a:t>　</a:t>
            </a:r>
            <a:r>
              <a:rPr lang="ja-JP" altLang="ja-JP" sz="1700" dirty="0" smtClean="0">
                <a:latin typeface="ＭＳ ゴシック" panose="020B0609070205080204" pitchFamily="49" charset="-128"/>
                <a:ea typeface="ＭＳ ゴシック" panose="020B0609070205080204" pitchFamily="49" charset="-128"/>
              </a:rPr>
              <a:t>精神</a:t>
            </a:r>
            <a:r>
              <a:rPr lang="ja-JP" altLang="ja-JP" sz="1700" dirty="0">
                <a:latin typeface="ＭＳ ゴシック" panose="020B0609070205080204" pitchFamily="49" charset="-128"/>
                <a:ea typeface="ＭＳ ゴシック" panose="020B0609070205080204" pitchFamily="49" charset="-128"/>
              </a:rPr>
              <a:t>障害者のグループホームの女性利用者を診察した病院</a:t>
            </a:r>
            <a:r>
              <a:rPr lang="ja-JP" altLang="ja-JP" sz="1700" dirty="0" smtClean="0">
                <a:latin typeface="ＭＳ ゴシック" panose="020B0609070205080204" pitchFamily="49" charset="-128"/>
                <a:ea typeface="ＭＳ ゴシック" panose="020B0609070205080204" pitchFamily="49" charset="-128"/>
              </a:rPr>
              <a:t>は</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腕</a:t>
            </a:r>
            <a:r>
              <a:rPr lang="ja-JP" altLang="ja-JP" sz="1700" dirty="0">
                <a:latin typeface="ＭＳ ゴシック" panose="020B0609070205080204" pitchFamily="49" charset="-128"/>
                <a:ea typeface="ＭＳ ゴシック" panose="020B0609070205080204" pitchFamily="49" charset="-128"/>
              </a:rPr>
              <a:t>や足の打撲に「虐待の疑いがある」としてそのまま入院させた。グループホームの元職員</a:t>
            </a:r>
            <a:r>
              <a:rPr lang="ja-JP" altLang="ja-JP" sz="1700" dirty="0" smtClean="0">
                <a:latin typeface="ＭＳ ゴシック" panose="020B0609070205080204" pitchFamily="49" charset="-128"/>
                <a:ea typeface="ＭＳ ゴシック" panose="020B0609070205080204" pitchFamily="49" charset="-128"/>
              </a:rPr>
              <a:t>は</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グループホーム</a:t>
            </a:r>
            <a:r>
              <a:rPr lang="ja-JP" altLang="ja-JP" sz="1700" dirty="0">
                <a:latin typeface="ＭＳ ゴシック" panose="020B0609070205080204" pitchFamily="49" charset="-128"/>
                <a:ea typeface="ＭＳ ゴシック" panose="020B0609070205080204" pitchFamily="49" charset="-128"/>
              </a:rPr>
              <a:t>を運営する法人の理事長から利用者が虐待を受けていると通報した。利用者のメモに</a:t>
            </a:r>
            <a:r>
              <a:rPr lang="ja-JP" altLang="ja-JP" sz="1700" dirty="0" smtClean="0">
                <a:latin typeface="ＭＳ ゴシック" panose="020B0609070205080204" pitchFamily="49" charset="-128"/>
                <a:ea typeface="ＭＳ ゴシック" panose="020B0609070205080204" pitchFamily="49" charset="-128"/>
              </a:rPr>
              <a:t>は</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「顔</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おなか</a:t>
            </a:r>
            <a:r>
              <a:rPr lang="ja-JP" altLang="ja-JP" sz="1700" dirty="0">
                <a:latin typeface="ＭＳ ゴシック" panose="020B0609070205080204" pitchFamily="49" charset="-128"/>
                <a:ea typeface="ＭＳ ゴシック" panose="020B0609070205080204" pitchFamily="49" charset="-128"/>
              </a:rPr>
              <a:t>を</a:t>
            </a:r>
            <a:r>
              <a:rPr lang="ja-JP" altLang="ja-JP" sz="1700" dirty="0" smtClean="0">
                <a:latin typeface="ＭＳ ゴシック" panose="020B0609070205080204" pitchFamily="49" charset="-128"/>
                <a:ea typeface="ＭＳ ゴシック" panose="020B0609070205080204" pitchFamily="49" charset="-128"/>
              </a:rPr>
              <a:t>たたかれ</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けられました</a:t>
            </a:r>
            <a:r>
              <a:rPr lang="ja-JP" altLang="ja-JP" sz="1700" dirty="0">
                <a:latin typeface="ＭＳ ゴシック" panose="020B0609070205080204" pitchFamily="49" charset="-128"/>
                <a:ea typeface="ＭＳ ゴシック" panose="020B0609070205080204" pitchFamily="49" charset="-128"/>
              </a:rPr>
              <a:t>。」などと書かれていた。</a:t>
            </a:r>
          </a:p>
          <a:p>
            <a:endParaRPr kumimoji="1" lang="en-US" altLang="ja-JP" sz="1700" dirty="0" smtClean="0">
              <a:latin typeface="ＭＳ ゴシック" panose="020B0609070205080204" pitchFamily="49" charset="-128"/>
              <a:ea typeface="ＭＳ ゴシック" panose="020B0609070205080204" pitchFamily="49" charset="-128"/>
            </a:endParaRPr>
          </a:p>
          <a:p>
            <a:r>
              <a:rPr lang="ja-JP" altLang="en-US" dirty="0" smtClean="0">
                <a:latin typeface="HG創英角ｺﾞｼｯｸUB" panose="020B0909000000000000" pitchFamily="49" charset="-128"/>
                <a:ea typeface="HG創英角ｺﾞｼｯｸUB" panose="020B0909000000000000" pitchFamily="49" charset="-128"/>
              </a:rPr>
              <a:t>○性的虐待の事案</a:t>
            </a:r>
            <a:endParaRPr lang="en-US" altLang="ja-JP" dirty="0" smtClean="0">
              <a:latin typeface="HG創英角ｺﾞｼｯｸUB" panose="020B0909000000000000" pitchFamily="49" charset="-128"/>
              <a:ea typeface="HG創英角ｺﾞｼｯｸUB" panose="020B0909000000000000" pitchFamily="49" charset="-128"/>
            </a:endParaRPr>
          </a:p>
          <a:p>
            <a:r>
              <a:rPr lang="ja-JP" altLang="en-US" sz="1700" dirty="0" smtClean="0">
                <a:latin typeface="ＭＳ ゴシック" panose="020B0609070205080204" pitchFamily="49" charset="-128"/>
                <a:ea typeface="ＭＳ ゴシック" panose="020B0609070205080204" pitchFamily="49" charset="-128"/>
              </a:rPr>
              <a:t>　</a:t>
            </a:r>
            <a:r>
              <a:rPr lang="ja-JP" altLang="ja-JP" sz="1700" dirty="0" smtClean="0">
                <a:latin typeface="ＭＳ ゴシック" panose="020B0609070205080204" pitchFamily="49" charset="-128"/>
                <a:ea typeface="ＭＳ ゴシック" panose="020B0609070205080204" pitchFamily="49" charset="-128"/>
              </a:rPr>
              <a:t>障害児</a:t>
            </a:r>
            <a:r>
              <a:rPr lang="ja-JP" altLang="ja-JP" sz="1700" dirty="0">
                <a:latin typeface="ＭＳ ゴシック" panose="020B0609070205080204" pitchFamily="49" charset="-128"/>
                <a:ea typeface="ＭＳ ゴシック" panose="020B0609070205080204" pitchFamily="49" charset="-128"/>
              </a:rPr>
              <a:t>の通所施設の職員</a:t>
            </a:r>
            <a:r>
              <a:rPr lang="ja-JP" altLang="ja-JP" sz="1700" dirty="0" smtClean="0">
                <a:latin typeface="ＭＳ ゴシック" panose="020B0609070205080204" pitchFamily="49" charset="-128"/>
                <a:ea typeface="ＭＳ ゴシック" panose="020B0609070205080204" pitchFamily="49" charset="-128"/>
              </a:rPr>
              <a:t>が</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利用</a:t>
            </a:r>
            <a:r>
              <a:rPr lang="ja-JP" altLang="ja-JP" sz="1700" dirty="0">
                <a:latin typeface="ＭＳ ゴシック" panose="020B0609070205080204" pitchFamily="49" charset="-128"/>
                <a:ea typeface="ＭＳ ゴシック" panose="020B0609070205080204" pitchFamily="49" charset="-128"/>
              </a:rPr>
              <a:t>している複数の女児の下半身を</a:t>
            </a:r>
            <a:r>
              <a:rPr lang="ja-JP" altLang="ja-JP" sz="1700" dirty="0" smtClean="0">
                <a:latin typeface="ＭＳ ゴシック" panose="020B0609070205080204" pitchFamily="49" charset="-128"/>
                <a:ea typeface="ＭＳ ゴシック" panose="020B0609070205080204" pitchFamily="49" charset="-128"/>
              </a:rPr>
              <a:t>触り</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撮影</a:t>
            </a:r>
            <a:r>
              <a:rPr lang="ja-JP" altLang="ja-JP" sz="1700" dirty="0">
                <a:latin typeface="ＭＳ ゴシック" panose="020B0609070205080204" pitchFamily="49" charset="-128"/>
                <a:ea typeface="ＭＳ ゴシック" panose="020B0609070205080204" pitchFamily="49" charset="-128"/>
              </a:rPr>
              <a:t>したとして逮捕された</a:t>
            </a:r>
            <a:r>
              <a:rPr lang="ja-JP" altLang="ja-JP" sz="1700" dirty="0" smtClean="0">
                <a:latin typeface="ＭＳ ゴシック" panose="020B0609070205080204" pitchFamily="49" charset="-128"/>
                <a:ea typeface="ＭＳ ゴシック" panose="020B0609070205080204" pitchFamily="49" charset="-128"/>
              </a:rPr>
              <a:t>。</a:t>
            </a:r>
            <a:r>
              <a:rPr lang="ja-JP" altLang="en-US" sz="1700" dirty="0" smtClean="0">
                <a:latin typeface="ＭＳ ゴシック" panose="020B0609070205080204" pitchFamily="49" charset="-128"/>
                <a:ea typeface="ＭＳ ゴシック" panose="020B0609070205080204" pitchFamily="49" charset="-128"/>
              </a:rPr>
              <a:t>加害者の職員は</a:t>
            </a:r>
            <a:r>
              <a:rPr lang="ja-JP" altLang="ja-JP" sz="1700" dirty="0" smtClean="0">
                <a:latin typeface="ＭＳ ゴシック" panose="020B0609070205080204" pitchFamily="49" charset="-128"/>
                <a:ea typeface="ＭＳ ゴシック" panose="020B0609070205080204" pitchFamily="49" charset="-128"/>
              </a:rPr>
              <a:t>裁判で「</a:t>
            </a:r>
            <a:r>
              <a:rPr lang="ja-JP" altLang="ja-JP" sz="1700" dirty="0">
                <a:latin typeface="ＭＳ ゴシック" panose="020B0609070205080204" pitchFamily="49" charset="-128"/>
                <a:ea typeface="ＭＳ ゴシック" panose="020B0609070205080204" pitchFamily="49" charset="-128"/>
              </a:rPr>
              <a:t>障害のある子ども</a:t>
            </a:r>
            <a:r>
              <a:rPr lang="ja-JP" altLang="ja-JP" sz="1700" dirty="0" smtClean="0">
                <a:latin typeface="ＭＳ ゴシック" panose="020B0609070205080204" pitchFamily="49" charset="-128"/>
                <a:ea typeface="ＭＳ ゴシック" panose="020B0609070205080204" pitchFamily="49" charset="-128"/>
              </a:rPr>
              <a:t>なら</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被害</a:t>
            </a:r>
            <a:r>
              <a:rPr lang="ja-JP" altLang="ja-JP" sz="1700" dirty="0">
                <a:latin typeface="ＭＳ ゴシック" panose="020B0609070205080204" pitchFamily="49" charset="-128"/>
                <a:ea typeface="ＭＳ ゴシック" panose="020B0609070205080204" pitchFamily="49" charset="-128"/>
              </a:rPr>
              <a:t>が発覚しないと思った。」と述べた。</a:t>
            </a:r>
          </a:p>
          <a:p>
            <a:endParaRPr kumimoji="1" lang="en-US" altLang="ja-JP" sz="1700" dirty="0" smtClean="0">
              <a:latin typeface="ＭＳ ゴシック" panose="020B0609070205080204" pitchFamily="49" charset="-128"/>
              <a:ea typeface="ＭＳ ゴシック" panose="020B0609070205080204" pitchFamily="49" charset="-128"/>
            </a:endParaRPr>
          </a:p>
          <a:p>
            <a:r>
              <a:rPr lang="ja-JP" altLang="en-US" dirty="0" smtClean="0">
                <a:latin typeface="HG創英角ｺﾞｼｯｸUB" panose="020B0909000000000000" pitchFamily="49" charset="-128"/>
                <a:ea typeface="HG創英角ｺﾞｼｯｸUB" panose="020B0909000000000000" pitchFamily="49" charset="-128"/>
              </a:rPr>
              <a:t>○心理的虐待の事案</a:t>
            </a:r>
            <a:endParaRPr kumimoji="1" lang="en-US" altLang="ja-JP" dirty="0" smtClean="0">
              <a:latin typeface="HG創英角ｺﾞｼｯｸUB" panose="020B0909000000000000" pitchFamily="49" charset="-128"/>
              <a:ea typeface="HG創英角ｺﾞｼｯｸUB" panose="020B0909000000000000" pitchFamily="49" charset="-128"/>
            </a:endParaRPr>
          </a:p>
          <a:p>
            <a:r>
              <a:rPr lang="ja-JP" altLang="en-US" sz="1700" dirty="0" smtClean="0">
                <a:latin typeface="ＭＳ ゴシック" panose="020B0609070205080204" pitchFamily="49" charset="-128"/>
                <a:ea typeface="ＭＳ ゴシック" panose="020B0609070205080204" pitchFamily="49" charset="-128"/>
              </a:rPr>
              <a:t>　</a:t>
            </a:r>
            <a:r>
              <a:rPr lang="ja-JP" altLang="ja-JP" sz="1700" dirty="0" smtClean="0">
                <a:latin typeface="ＭＳ ゴシック" panose="020B0609070205080204" pitchFamily="49" charset="-128"/>
                <a:ea typeface="ＭＳ ゴシック" panose="020B0609070205080204" pitchFamily="49" charset="-128"/>
              </a:rPr>
              <a:t>施設</a:t>
            </a:r>
            <a:r>
              <a:rPr lang="ja-JP" altLang="ja-JP" sz="1700" dirty="0">
                <a:latin typeface="ＭＳ ゴシック" panose="020B0609070205080204" pitchFamily="49" charset="-128"/>
                <a:ea typeface="ＭＳ ゴシック" panose="020B0609070205080204" pitchFamily="49" charset="-128"/>
              </a:rPr>
              <a:t>の職員</a:t>
            </a:r>
            <a:r>
              <a:rPr lang="ja-JP" altLang="ja-JP" sz="1700" dirty="0" smtClean="0">
                <a:latin typeface="ＭＳ ゴシック" panose="020B0609070205080204" pitchFamily="49" charset="-128"/>
                <a:ea typeface="ＭＳ ゴシック" panose="020B0609070205080204" pitchFamily="49" charset="-128"/>
              </a:rPr>
              <a:t>から</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施設</a:t>
            </a:r>
            <a:r>
              <a:rPr lang="ja-JP" altLang="ja-JP" sz="1700" dirty="0">
                <a:latin typeface="ＭＳ ゴシック" panose="020B0609070205080204" pitchFamily="49" charset="-128"/>
                <a:ea typeface="ＭＳ ゴシック" panose="020B0609070205080204" pitchFamily="49" charset="-128"/>
              </a:rPr>
              <a:t>幹部による入所者への暴言が続いていると通報が寄せられた</a:t>
            </a:r>
            <a:r>
              <a:rPr lang="ja-JP" altLang="ja-JP" sz="1700" dirty="0" smtClean="0">
                <a:latin typeface="ＭＳ ゴシック" panose="020B0609070205080204" pitchFamily="49" charset="-128"/>
                <a:ea typeface="ＭＳ ゴシック" panose="020B0609070205080204" pitchFamily="49" charset="-128"/>
              </a:rPr>
              <a:t>。職員</a:t>
            </a:r>
            <a:r>
              <a:rPr lang="ja-JP" altLang="ja-JP" sz="1700" dirty="0">
                <a:latin typeface="ＭＳ ゴシック" panose="020B0609070205080204" pitchFamily="49" charset="-128"/>
                <a:ea typeface="ＭＳ ゴシック" panose="020B0609070205080204" pitchFamily="49" charset="-128"/>
              </a:rPr>
              <a:t>に手を出した入所者に「</a:t>
            </a:r>
            <a:r>
              <a:rPr lang="ja-JP" altLang="ja-JP" sz="1700" dirty="0" smtClean="0">
                <a:latin typeface="ＭＳ ゴシック" panose="020B0609070205080204" pitchFamily="49" charset="-128"/>
                <a:ea typeface="ＭＳ ゴシック" panose="020B0609070205080204" pitchFamily="49" charset="-128"/>
              </a:rPr>
              <a:t>おまえ</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この野郎</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外</a:t>
            </a:r>
            <a:r>
              <a:rPr lang="ja-JP" altLang="ja-JP" sz="1700" dirty="0">
                <a:latin typeface="ＭＳ ゴシック" panose="020B0609070205080204" pitchFamily="49" charset="-128"/>
                <a:ea typeface="ＭＳ ゴシック" panose="020B0609070205080204" pitchFamily="49" charset="-128"/>
              </a:rPr>
              <a:t>だったらボコボコにするぞ」などと</a:t>
            </a:r>
            <a:r>
              <a:rPr lang="ja-JP" altLang="ja-JP" sz="1700" dirty="0" smtClean="0">
                <a:latin typeface="ＭＳ ゴシック" panose="020B0609070205080204" pitchFamily="49" charset="-128"/>
                <a:ea typeface="ＭＳ ゴシック" panose="020B0609070205080204" pitchFamily="49" charset="-128"/>
              </a:rPr>
              <a:t>詰め寄ったり</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入所者</a:t>
            </a:r>
            <a:r>
              <a:rPr lang="ja-JP" altLang="ja-JP" sz="1700" dirty="0">
                <a:latin typeface="ＭＳ ゴシック" panose="020B0609070205080204" pitchFamily="49" charset="-128"/>
                <a:ea typeface="ＭＳ ゴシック" panose="020B0609070205080204" pitchFamily="49" charset="-128"/>
              </a:rPr>
              <a:t>を「てめえ」と怒鳴って</a:t>
            </a:r>
            <a:r>
              <a:rPr lang="ja-JP" altLang="ja-JP" sz="1700" dirty="0" smtClean="0">
                <a:latin typeface="ＭＳ ゴシック" panose="020B0609070205080204" pitchFamily="49" charset="-128"/>
                <a:ea typeface="ＭＳ ゴシック" panose="020B0609070205080204" pitchFamily="49" charset="-128"/>
              </a:rPr>
              <a:t>小突いた</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など</a:t>
            </a:r>
            <a:r>
              <a:rPr lang="ja-JP" altLang="ja-JP" sz="1700" dirty="0">
                <a:latin typeface="ＭＳ ゴシック" panose="020B0609070205080204" pitchFamily="49" charset="-128"/>
                <a:ea typeface="ＭＳ ゴシック" panose="020B0609070205080204" pitchFamily="49" charset="-128"/>
              </a:rPr>
              <a:t>とされている。</a:t>
            </a:r>
          </a:p>
          <a:p>
            <a:endParaRPr kumimoji="1" lang="en-US" altLang="ja-JP" sz="1700" dirty="0" smtClean="0">
              <a:latin typeface="ＭＳ ゴシック" panose="020B0609070205080204" pitchFamily="49" charset="-128"/>
              <a:ea typeface="ＭＳ ゴシック" panose="020B0609070205080204" pitchFamily="49" charset="-128"/>
            </a:endParaRPr>
          </a:p>
          <a:p>
            <a:r>
              <a:rPr lang="ja-JP" altLang="en-US" dirty="0" smtClean="0">
                <a:latin typeface="HG創英角ｺﾞｼｯｸUB" panose="020B0909000000000000" pitchFamily="49" charset="-128"/>
                <a:ea typeface="HG創英角ｺﾞｼｯｸUB" panose="020B0909000000000000" pitchFamily="49" charset="-128"/>
              </a:rPr>
              <a:t>○放棄・放置の事案</a:t>
            </a:r>
            <a:endParaRPr kumimoji="1" lang="en-US" altLang="ja-JP" dirty="0" smtClean="0">
              <a:latin typeface="HG創英角ｺﾞｼｯｸUB" panose="020B0909000000000000" pitchFamily="49" charset="-128"/>
              <a:ea typeface="HG創英角ｺﾞｼｯｸUB" panose="020B0909000000000000" pitchFamily="49" charset="-128"/>
            </a:endParaRPr>
          </a:p>
          <a:p>
            <a:r>
              <a:rPr lang="ja-JP" altLang="en-US" sz="1700" dirty="0" smtClean="0">
                <a:latin typeface="ＭＳ ゴシック" panose="020B0609070205080204" pitchFamily="49" charset="-128"/>
                <a:ea typeface="ＭＳ ゴシック" panose="020B0609070205080204" pitchFamily="49" charset="-128"/>
              </a:rPr>
              <a:t>　</a:t>
            </a:r>
            <a:r>
              <a:rPr lang="ja-JP" altLang="ja-JP" sz="1700" dirty="0" smtClean="0">
                <a:latin typeface="ＭＳ ゴシック" panose="020B0609070205080204" pitchFamily="49" charset="-128"/>
                <a:ea typeface="ＭＳ ゴシック" panose="020B0609070205080204" pitchFamily="49" charset="-128"/>
              </a:rPr>
              <a:t>障害者</a:t>
            </a:r>
            <a:r>
              <a:rPr lang="ja-JP" altLang="ja-JP" sz="1700" dirty="0">
                <a:latin typeface="ＭＳ ゴシック" panose="020B0609070205080204" pitchFamily="49" charset="-128"/>
                <a:ea typeface="ＭＳ ゴシック" panose="020B0609070205080204" pitchFamily="49" charset="-128"/>
              </a:rPr>
              <a:t>支援施設の職員</a:t>
            </a:r>
            <a:r>
              <a:rPr lang="ja-JP" altLang="ja-JP" sz="1700" dirty="0" smtClean="0">
                <a:latin typeface="ＭＳ ゴシック" panose="020B0609070205080204" pitchFamily="49" charset="-128"/>
                <a:ea typeface="ＭＳ ゴシック" panose="020B0609070205080204" pitchFamily="49" charset="-128"/>
              </a:rPr>
              <a:t>が</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利用者</a:t>
            </a:r>
            <a:r>
              <a:rPr lang="ja-JP" altLang="ja-JP" sz="1700" dirty="0">
                <a:latin typeface="ＭＳ ゴシック" panose="020B0609070205080204" pitchFamily="49" charset="-128"/>
                <a:ea typeface="ＭＳ ゴシック" panose="020B0609070205080204" pitchFamily="49" charset="-128"/>
              </a:rPr>
              <a:t>が食事を食べないと目の前でバケツに</a:t>
            </a:r>
            <a:r>
              <a:rPr lang="ja-JP" altLang="ja-JP" sz="1700" dirty="0" smtClean="0">
                <a:latin typeface="ＭＳ ゴシック" panose="020B0609070205080204" pitchFamily="49" charset="-128"/>
                <a:ea typeface="ＭＳ ゴシック" panose="020B0609070205080204" pitchFamily="49" charset="-128"/>
              </a:rPr>
              <a:t>捨てる</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大きな</a:t>
            </a:r>
            <a:r>
              <a:rPr lang="ja-JP" altLang="ja-JP" sz="1700" dirty="0">
                <a:latin typeface="ＭＳ ゴシック" panose="020B0609070205080204" pitchFamily="49" charset="-128"/>
                <a:ea typeface="ＭＳ ゴシック" panose="020B0609070205080204" pitchFamily="49" charset="-128"/>
              </a:rPr>
              <a:t>外傷があっても受診させないなどの虐待をしたこと</a:t>
            </a:r>
            <a:r>
              <a:rPr lang="ja-JP" altLang="ja-JP" sz="1700" dirty="0" smtClean="0">
                <a:latin typeface="ＭＳ ゴシック" panose="020B0609070205080204" pitchFamily="49" charset="-128"/>
                <a:ea typeface="ＭＳ ゴシック" panose="020B0609070205080204" pitchFamily="49" charset="-128"/>
              </a:rPr>
              <a:t>が</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自治体の検査</a:t>
            </a:r>
            <a:r>
              <a:rPr lang="ja-JP" altLang="ja-JP" sz="1700" dirty="0">
                <a:latin typeface="ＭＳ ゴシック" panose="020B0609070205080204" pitchFamily="49" charset="-128"/>
                <a:ea typeface="ＭＳ ゴシック" panose="020B0609070205080204" pitchFamily="49" charset="-128"/>
              </a:rPr>
              <a:t>で確認された</a:t>
            </a:r>
            <a:r>
              <a:rPr lang="ja-JP" altLang="ja-JP" sz="1700" dirty="0" smtClean="0">
                <a:latin typeface="ＭＳ ゴシック" panose="020B0609070205080204" pitchFamily="49" charset="-128"/>
                <a:ea typeface="ＭＳ ゴシック" panose="020B0609070205080204" pitchFamily="49" charset="-128"/>
              </a:rPr>
              <a:t>。</a:t>
            </a:r>
            <a:endParaRPr lang="en-US" altLang="ja-JP" sz="1700" dirty="0" smtClean="0">
              <a:latin typeface="ＭＳ ゴシック" panose="020B0609070205080204" pitchFamily="49" charset="-128"/>
              <a:ea typeface="ＭＳ ゴシック" panose="020B0609070205080204" pitchFamily="49" charset="-128"/>
            </a:endParaRPr>
          </a:p>
          <a:p>
            <a:endParaRPr kumimoji="1" lang="en-US" altLang="ja-JP" sz="1700" dirty="0" smtClean="0">
              <a:latin typeface="ＭＳ ゴシック" panose="020B0609070205080204" pitchFamily="49" charset="-128"/>
              <a:ea typeface="ＭＳ ゴシック" panose="020B0609070205080204" pitchFamily="49" charset="-128"/>
            </a:endParaRPr>
          </a:p>
          <a:p>
            <a:r>
              <a:rPr lang="ja-JP" altLang="en-US" dirty="0" smtClean="0">
                <a:latin typeface="HG創英角ｺﾞｼｯｸUB" panose="020B0909000000000000" pitchFamily="49" charset="-128"/>
                <a:ea typeface="HG創英角ｺﾞｼｯｸUB" panose="020B0909000000000000" pitchFamily="49" charset="-128"/>
              </a:rPr>
              <a:t>○経済的虐待の事案</a:t>
            </a:r>
            <a:endParaRPr kumimoji="1" lang="en-US" altLang="ja-JP" dirty="0">
              <a:latin typeface="HG創英角ｺﾞｼｯｸUB" panose="020B0909000000000000" pitchFamily="49" charset="-128"/>
              <a:ea typeface="HG創英角ｺﾞｼｯｸUB" panose="020B0909000000000000" pitchFamily="49" charset="-128"/>
            </a:endParaRPr>
          </a:p>
          <a:p>
            <a:r>
              <a:rPr lang="ja-JP" altLang="en-US" sz="1700" dirty="0" smtClean="0">
                <a:latin typeface="ＭＳ ゴシック" panose="020B0609070205080204" pitchFamily="49" charset="-128"/>
                <a:ea typeface="ＭＳ ゴシック" panose="020B0609070205080204" pitchFamily="49" charset="-128"/>
              </a:rPr>
              <a:t>　</a:t>
            </a:r>
            <a:r>
              <a:rPr lang="ja-JP" altLang="ja-JP" sz="1700" dirty="0" smtClean="0">
                <a:latin typeface="ＭＳ ゴシック" panose="020B0609070205080204" pitchFamily="49" charset="-128"/>
                <a:ea typeface="ＭＳ ゴシック" panose="020B0609070205080204" pitchFamily="49" charset="-128"/>
              </a:rPr>
              <a:t>グループホーム</a:t>
            </a:r>
            <a:r>
              <a:rPr lang="ja-JP" altLang="ja-JP" sz="1700" dirty="0">
                <a:latin typeface="ＭＳ ゴシック" panose="020B0609070205080204" pitchFamily="49" charset="-128"/>
                <a:ea typeface="ＭＳ ゴシック" panose="020B0609070205080204" pitchFamily="49" charset="-128"/>
              </a:rPr>
              <a:t>の職員</a:t>
            </a:r>
            <a:r>
              <a:rPr lang="ja-JP" altLang="ja-JP" sz="1700" dirty="0" smtClean="0">
                <a:latin typeface="ＭＳ ゴシック" panose="020B0609070205080204" pitchFamily="49" charset="-128"/>
                <a:ea typeface="ＭＳ ゴシック" panose="020B0609070205080204" pitchFamily="49" charset="-128"/>
              </a:rPr>
              <a:t>が</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利用者</a:t>
            </a:r>
            <a:r>
              <a:rPr lang="ja-JP" altLang="en-US" sz="1700" dirty="0" smtClean="0">
                <a:latin typeface="ＭＳ ゴシック" panose="020B0609070205080204" pitchFamily="49" charset="-128"/>
                <a:ea typeface="ＭＳ ゴシック" panose="020B0609070205080204" pitchFamily="49" charset="-128"/>
              </a:rPr>
              <a:t>の</a:t>
            </a:r>
            <a:r>
              <a:rPr lang="ja-JP" altLang="ja-JP" sz="1700" dirty="0" smtClean="0">
                <a:latin typeface="ＭＳ ゴシック" panose="020B0609070205080204" pitchFamily="49" charset="-128"/>
                <a:ea typeface="ＭＳ ゴシック" panose="020B0609070205080204" pitchFamily="49" charset="-128"/>
              </a:rPr>
              <a:t>給料</a:t>
            </a:r>
            <a:r>
              <a:rPr lang="ja-JP" altLang="ja-JP" sz="1700" dirty="0">
                <a:latin typeface="ＭＳ ゴシック" panose="020B0609070205080204" pitchFamily="49" charset="-128"/>
                <a:ea typeface="ＭＳ ゴシック" panose="020B0609070205080204" pitchFamily="49" charset="-128"/>
              </a:rPr>
              <a:t>を本人の代わりに預金口座に入金する</a:t>
            </a:r>
            <a:r>
              <a:rPr lang="ja-JP" altLang="ja-JP" sz="1700" dirty="0" smtClean="0">
                <a:latin typeface="ＭＳ ゴシック" panose="020B0609070205080204" pitchFamily="49" charset="-128"/>
                <a:ea typeface="ＭＳ ゴシック" panose="020B0609070205080204" pitchFamily="49" charset="-128"/>
              </a:rPr>
              <a:t>際</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一部</a:t>
            </a:r>
            <a:r>
              <a:rPr lang="ja-JP" altLang="ja-JP" sz="1700" dirty="0">
                <a:latin typeface="ＭＳ ゴシック" panose="020B0609070205080204" pitchFamily="49" charset="-128"/>
                <a:ea typeface="ＭＳ ゴシック" panose="020B0609070205080204" pitchFamily="49" charset="-128"/>
              </a:rPr>
              <a:t>を入金しないなどして着服を重ねていた。被害を受けた障害者は</a:t>
            </a:r>
            <a:r>
              <a:rPr lang="en-US" altLang="ja-JP" sz="1700" dirty="0">
                <a:latin typeface="ＭＳ ゴシック" panose="020B0609070205080204" pitchFamily="49" charset="-128"/>
                <a:ea typeface="ＭＳ ゴシック" panose="020B0609070205080204" pitchFamily="49" charset="-128"/>
              </a:rPr>
              <a:t>20</a:t>
            </a:r>
            <a:r>
              <a:rPr lang="ja-JP" altLang="ja-JP" sz="1700" dirty="0">
                <a:latin typeface="ＭＳ ゴシック" panose="020B0609070205080204" pitchFamily="49" charset="-128"/>
                <a:ea typeface="ＭＳ ゴシック" panose="020B0609070205080204" pitchFamily="49" charset="-128"/>
              </a:rPr>
              <a:t>人</a:t>
            </a:r>
            <a:r>
              <a:rPr lang="ja-JP" altLang="ja-JP" sz="1700" dirty="0" smtClean="0">
                <a:latin typeface="ＭＳ ゴシック" panose="020B0609070205080204" pitchFamily="49" charset="-128"/>
                <a:ea typeface="ＭＳ ゴシック" panose="020B0609070205080204" pitchFamily="49" charset="-128"/>
              </a:rPr>
              <a:t>近く</a:t>
            </a:r>
            <a:r>
              <a:rPr lang="ja-JP" altLang="en-US" sz="1700" dirty="0" smtClean="0">
                <a:latin typeface="ＭＳ ゴシック" panose="020B0609070205080204" pitchFamily="49" charset="-128"/>
                <a:ea typeface="ＭＳ ゴシック" panose="020B0609070205080204" pitchFamily="49" charset="-128"/>
              </a:rPr>
              <a:t>、</a:t>
            </a:r>
            <a:r>
              <a:rPr lang="ja-JP" altLang="ja-JP" sz="1700" dirty="0" smtClean="0">
                <a:latin typeface="ＭＳ ゴシック" panose="020B0609070205080204" pitchFamily="49" charset="-128"/>
                <a:ea typeface="ＭＳ ゴシック" panose="020B0609070205080204" pitchFamily="49" charset="-128"/>
              </a:rPr>
              <a:t>着服</a:t>
            </a:r>
            <a:r>
              <a:rPr lang="ja-JP" altLang="ja-JP" sz="1700" dirty="0">
                <a:latin typeface="ＭＳ ゴシック" panose="020B0609070205080204" pitchFamily="49" charset="-128"/>
                <a:ea typeface="ＭＳ ゴシック" panose="020B0609070205080204" pitchFamily="49" charset="-128"/>
              </a:rPr>
              <a:t>額は</a:t>
            </a:r>
            <a:r>
              <a:rPr lang="en-US" altLang="ja-JP" sz="1700" dirty="0" smtClean="0">
                <a:latin typeface="ＭＳ ゴシック" panose="020B0609070205080204" pitchFamily="49" charset="-128"/>
                <a:ea typeface="ＭＳ ゴシック" panose="020B0609070205080204" pitchFamily="49" charset="-128"/>
              </a:rPr>
              <a:t>1,500</a:t>
            </a:r>
            <a:r>
              <a:rPr lang="ja-JP" altLang="ja-JP" sz="1700" dirty="0">
                <a:latin typeface="ＭＳ ゴシック" panose="020B0609070205080204" pitchFamily="49" charset="-128"/>
                <a:ea typeface="ＭＳ ゴシック" panose="020B0609070205080204" pitchFamily="49" charset="-128"/>
              </a:rPr>
              <a:t>万円以上に及んだ</a:t>
            </a:r>
            <a:r>
              <a:rPr lang="ja-JP" altLang="ja-JP" sz="1700" dirty="0" smtClean="0">
                <a:latin typeface="ＭＳ ゴシック" panose="020B0609070205080204" pitchFamily="49" charset="-128"/>
                <a:ea typeface="ＭＳ ゴシック" panose="020B0609070205080204" pitchFamily="49" charset="-128"/>
              </a:rPr>
              <a:t>。</a:t>
            </a:r>
            <a:endParaRPr lang="ja-JP" altLang="ja-JP" sz="1700" dirty="0">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314260" y="83412"/>
            <a:ext cx="9311585" cy="369332"/>
          </a:xfrm>
          <a:prstGeom prst="rect">
            <a:avLst/>
          </a:prstGeom>
          <a:noFill/>
        </p:spPr>
        <p:txBody>
          <a:bodyPr wrap="square" rtlCol="0">
            <a:spAutoFit/>
          </a:bodyPr>
          <a:lstStyle/>
          <a:p>
            <a:r>
              <a:rPr kumimoji="1" lang="ja-JP" altLang="en-US" dirty="0" smtClean="0">
                <a:latin typeface="ＤＦ特太ゴシック体" panose="020B0509000000000000" pitchFamily="49" charset="-128"/>
                <a:ea typeface="ＤＦ特太ゴシック体" panose="020B0509000000000000" pitchFamily="49" charset="-128"/>
              </a:rPr>
              <a:t>虐待事案の例</a:t>
            </a:r>
            <a:r>
              <a:rPr kumimoji="1" lang="ja-JP" altLang="en-US" dirty="0" smtClean="0"/>
              <a:t>　</a:t>
            </a:r>
            <a:r>
              <a:rPr kumimoji="1" lang="ja-JP" altLang="en-US" sz="1400" dirty="0" smtClean="0"/>
              <a:t>（障害者福祉施設従事者等による虐待報道を参考に作成）</a:t>
            </a:r>
            <a:endParaRPr kumimoji="1" lang="ja-JP" altLang="en-US" sz="1400" dirty="0"/>
          </a:p>
        </p:txBody>
      </p:sp>
    </p:spTree>
    <p:extLst>
      <p:ext uri="{BB962C8B-B14F-4D97-AF65-F5344CB8AC3E}">
        <p14:creationId xmlns:p14="http://schemas.microsoft.com/office/powerpoint/2010/main" val="32355878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62523" y="260648"/>
            <a:ext cx="8736971" cy="576064"/>
          </a:xfrm>
          <a:prstGeom prst="rect">
            <a:avLst/>
          </a:prstGeom>
          <a:gradFill flip="none" rotWithShape="1">
            <a:gsLst>
              <a:gs pos="0">
                <a:srgbClr val="5E9EFF"/>
              </a:gs>
              <a:gs pos="6000">
                <a:srgbClr val="85C2FF"/>
              </a:gs>
              <a:gs pos="13000">
                <a:srgbClr val="C4D6EB"/>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428497" y="260649"/>
            <a:ext cx="9127014" cy="5786199"/>
          </a:xfrm>
          <a:prstGeom prst="rect">
            <a:avLst/>
          </a:prstGeom>
          <a:noFill/>
        </p:spPr>
        <p:txBody>
          <a:bodyPr wrap="square" rtlCol="0">
            <a:spAutoFit/>
          </a:bodyPr>
          <a:lstStyle/>
          <a:p>
            <a:pPr algn="ctr"/>
            <a:r>
              <a:rPr lang="ja-JP" altLang="ja-JP" sz="2800" dirty="0" smtClean="0">
                <a:solidFill>
                  <a:prstClr val="black"/>
                </a:solidFill>
              </a:rPr>
              <a:t>虐待</a:t>
            </a:r>
            <a:r>
              <a:rPr lang="ja-JP" altLang="ja-JP" sz="2800" dirty="0">
                <a:solidFill>
                  <a:prstClr val="black"/>
                </a:solidFill>
              </a:rPr>
              <a:t>行為と刑法</a:t>
            </a:r>
          </a:p>
          <a:p>
            <a:endParaRPr lang="en-US" altLang="ja-JP" dirty="0" smtClean="0">
              <a:solidFill>
                <a:prstClr val="black"/>
              </a:solidFill>
            </a:endParaRPr>
          </a:p>
          <a:p>
            <a:r>
              <a:rPr lang="ja-JP" altLang="en-US" dirty="0">
                <a:solidFill>
                  <a:prstClr val="black"/>
                </a:solidFill>
              </a:rPr>
              <a:t>　</a:t>
            </a:r>
            <a:r>
              <a:rPr lang="ja-JP" altLang="ja-JP" dirty="0" smtClean="0">
                <a:solidFill>
                  <a:prstClr val="black"/>
                </a:solidFill>
              </a:rPr>
              <a:t>虐待</a:t>
            </a:r>
            <a:r>
              <a:rPr lang="ja-JP" altLang="ja-JP" dirty="0">
                <a:solidFill>
                  <a:prstClr val="black"/>
                </a:solidFill>
              </a:rPr>
              <a:t>行為は、刑事罰の対象になる場合があります。</a:t>
            </a: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smtClean="0">
              <a:solidFill>
                <a:prstClr val="black"/>
              </a:solidFill>
            </a:endParaRPr>
          </a:p>
          <a:p>
            <a:r>
              <a:rPr lang="ja-JP" altLang="ja-JP" dirty="0" smtClean="0">
                <a:solidFill>
                  <a:prstClr val="black"/>
                </a:solidFill>
              </a:rPr>
              <a:t>等</a:t>
            </a:r>
            <a:r>
              <a:rPr lang="ja-JP" altLang="ja-JP" dirty="0">
                <a:solidFill>
                  <a:prstClr val="black"/>
                </a:solidFill>
              </a:rPr>
              <a:t>に該当することが考えられます</a:t>
            </a:r>
            <a:r>
              <a:rPr lang="ja-JP" altLang="ja-JP" dirty="0" smtClean="0">
                <a:solidFill>
                  <a:prstClr val="black"/>
                </a:solidFill>
              </a:rPr>
              <a:t>。</a:t>
            </a:r>
            <a:endParaRPr lang="en-US" altLang="ja-JP" dirty="0" smtClean="0">
              <a:solidFill>
                <a:prstClr val="black"/>
              </a:solidFill>
            </a:endParaRPr>
          </a:p>
          <a:p>
            <a:r>
              <a:rPr lang="ja-JP" altLang="en-US" dirty="0">
                <a:solidFill>
                  <a:prstClr val="black"/>
                </a:solidFill>
              </a:rPr>
              <a:t>　</a:t>
            </a:r>
            <a:r>
              <a:rPr lang="ja-JP" altLang="ja-JP" dirty="0" smtClean="0">
                <a:solidFill>
                  <a:prstClr val="black"/>
                </a:solidFill>
              </a:rPr>
              <a:t>これ</a:t>
            </a:r>
            <a:r>
              <a:rPr lang="ja-JP" altLang="ja-JP" dirty="0">
                <a:solidFill>
                  <a:prstClr val="black"/>
                </a:solidFill>
              </a:rPr>
              <a:t>までの虐待事案においても、虐待した障害者福祉施設等の職員が警察によって逮捕、送検された事案が複数起きています</a:t>
            </a:r>
            <a:r>
              <a:rPr lang="ja-JP" altLang="ja-JP" dirty="0" smtClean="0">
                <a:solidFill>
                  <a:prstClr val="black"/>
                </a:solidFill>
              </a:rPr>
              <a:t>。</a:t>
            </a:r>
            <a:endParaRPr lang="ja-JP" altLang="en-US" dirty="0">
              <a:solidFill>
                <a:prstClr val="black"/>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208923980"/>
              </p:ext>
            </p:extLst>
          </p:nvPr>
        </p:nvGraphicFramePr>
        <p:xfrm>
          <a:off x="584515" y="1502747"/>
          <a:ext cx="8814979" cy="3302000"/>
        </p:xfrm>
        <a:graphic>
          <a:graphicData uri="http://schemas.openxmlformats.org/drawingml/2006/table">
            <a:tbl>
              <a:tblPr firstRow="1" bandRow="1">
                <a:tableStyleId>{5C22544A-7EE6-4342-B048-85BDC9FD1C3A}</a:tableStyleId>
              </a:tblPr>
              <a:tblGrid>
                <a:gridCol w="2262251">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370840">
                <a:tc>
                  <a:txBody>
                    <a:bodyPr/>
                    <a:lstStyle/>
                    <a:p>
                      <a:pPr algn="ctr"/>
                      <a:r>
                        <a:rPr kumimoji="1" lang="ja-JP" altLang="en-US" dirty="0" smtClean="0"/>
                        <a:t>虐待行為の類型</a:t>
                      </a:r>
                      <a:endParaRPr kumimoji="1" lang="ja-JP" altLang="en-US" dirty="0"/>
                    </a:p>
                  </a:txBody>
                  <a:tcPr marL="99060" marR="99060"/>
                </a:tc>
                <a:tc>
                  <a:txBody>
                    <a:bodyPr/>
                    <a:lstStyle/>
                    <a:p>
                      <a:pPr algn="ctr"/>
                      <a:r>
                        <a:rPr kumimoji="1" lang="ja-JP" altLang="en-US" dirty="0" smtClean="0"/>
                        <a:t>該当する刑法の例</a:t>
                      </a:r>
                      <a:endParaRPr kumimoji="1" lang="ja-JP" altLang="en-US" dirty="0"/>
                    </a:p>
                  </a:txBody>
                  <a:tcPr marL="99060" marR="99060"/>
                </a:tc>
                <a:extLst>
                  <a:ext uri="{0D108BD9-81ED-4DB2-BD59-A6C34878D82A}">
                    <a16:rowId xmlns:a16="http://schemas.microsoft.com/office/drawing/2014/main" val="10000"/>
                  </a:ext>
                </a:extLst>
              </a:tr>
              <a:tr h="370840">
                <a:tc>
                  <a:txBody>
                    <a:bodyPr/>
                    <a:lstStyle/>
                    <a:p>
                      <a:r>
                        <a:rPr lang="ja-JP" altLang="ja-JP" dirty="0" smtClean="0"/>
                        <a:t>①　身体的虐待</a:t>
                      </a:r>
                      <a:endParaRPr kumimoji="1" lang="ja-JP" altLang="en-US" dirty="0"/>
                    </a:p>
                  </a:txBody>
                  <a:tcPr marL="99060" marR="99060"/>
                </a:tc>
                <a:tc>
                  <a:txBody>
                    <a:bodyPr/>
                    <a:lstStyle/>
                    <a:p>
                      <a:r>
                        <a:rPr lang="ja-JP" altLang="ja-JP" dirty="0" smtClean="0"/>
                        <a:t>刑法第</a:t>
                      </a:r>
                      <a:r>
                        <a:rPr lang="en-US" altLang="ja-JP" dirty="0" smtClean="0"/>
                        <a:t>199</a:t>
                      </a:r>
                      <a:r>
                        <a:rPr lang="ja-JP" altLang="ja-JP" dirty="0" smtClean="0"/>
                        <a:t>条殺人罪、第</a:t>
                      </a:r>
                      <a:r>
                        <a:rPr lang="en-US" altLang="ja-JP" dirty="0" smtClean="0"/>
                        <a:t>204</a:t>
                      </a:r>
                      <a:r>
                        <a:rPr lang="ja-JP" altLang="ja-JP" dirty="0" smtClean="0"/>
                        <a:t>条傷害罪、第</a:t>
                      </a:r>
                      <a:r>
                        <a:rPr lang="en-US" altLang="ja-JP" dirty="0" smtClean="0"/>
                        <a:t>208</a:t>
                      </a:r>
                      <a:r>
                        <a:rPr lang="ja-JP" altLang="ja-JP" dirty="0" smtClean="0"/>
                        <a:t>条暴行罪、</a:t>
                      </a:r>
                      <a:r>
                        <a:rPr lang="ja-JP" altLang="en-US" dirty="0" smtClean="0"/>
                        <a:t>　　　　　　　　　　　</a:t>
                      </a:r>
                      <a:r>
                        <a:rPr lang="ja-JP" altLang="ja-JP" dirty="0" smtClean="0"/>
                        <a:t>第</a:t>
                      </a:r>
                      <a:r>
                        <a:rPr lang="en-US" altLang="ja-JP" dirty="0" smtClean="0"/>
                        <a:t>220</a:t>
                      </a:r>
                      <a:r>
                        <a:rPr lang="ja-JP" altLang="ja-JP" dirty="0" smtClean="0"/>
                        <a:t>条逮捕監禁罪</a:t>
                      </a:r>
                      <a:endParaRPr kumimoji="1" lang="ja-JP" altLang="en-US" dirty="0"/>
                    </a:p>
                  </a:txBody>
                  <a:tcPr marL="99060" marR="99060"/>
                </a:tc>
                <a:extLst>
                  <a:ext uri="{0D108BD9-81ED-4DB2-BD59-A6C34878D82A}">
                    <a16:rowId xmlns:a16="http://schemas.microsoft.com/office/drawing/2014/main" val="10001"/>
                  </a:ext>
                </a:extLst>
              </a:tr>
              <a:tr h="370840">
                <a:tc>
                  <a:txBody>
                    <a:bodyPr/>
                    <a:lstStyle/>
                    <a:p>
                      <a:r>
                        <a:rPr lang="ja-JP" altLang="ja-JP" dirty="0" smtClean="0"/>
                        <a:t>②　性的虐待</a:t>
                      </a:r>
                      <a:endParaRPr kumimoji="1" lang="ja-JP" altLang="en-US" dirty="0"/>
                    </a:p>
                  </a:txBody>
                  <a:tcPr marL="99060" marR="99060"/>
                </a:tc>
                <a:tc>
                  <a:txBody>
                    <a:bodyPr/>
                    <a:lstStyle/>
                    <a:p>
                      <a:r>
                        <a:rPr lang="ja-JP" altLang="ja-JP" dirty="0" smtClean="0"/>
                        <a:t>刑法第</a:t>
                      </a:r>
                      <a:r>
                        <a:rPr lang="en-US" altLang="ja-JP" dirty="0" smtClean="0"/>
                        <a:t>176</a:t>
                      </a:r>
                      <a:r>
                        <a:rPr lang="ja-JP" altLang="ja-JP" dirty="0" smtClean="0"/>
                        <a:t>条強制わいせつ罪、第</a:t>
                      </a:r>
                      <a:r>
                        <a:rPr lang="en-US" altLang="ja-JP" dirty="0" smtClean="0"/>
                        <a:t>177</a:t>
                      </a:r>
                      <a:r>
                        <a:rPr lang="ja-JP" altLang="ja-JP" dirty="0" smtClean="0"/>
                        <a:t>条強姦罪、</a:t>
                      </a:r>
                      <a:endParaRPr lang="en-US" altLang="ja-JP" dirty="0" smtClean="0"/>
                    </a:p>
                    <a:p>
                      <a:r>
                        <a:rPr lang="ja-JP" altLang="ja-JP" dirty="0" smtClean="0"/>
                        <a:t>第</a:t>
                      </a:r>
                      <a:r>
                        <a:rPr lang="en-US" altLang="ja-JP" dirty="0" smtClean="0"/>
                        <a:t>178</a:t>
                      </a:r>
                      <a:r>
                        <a:rPr lang="ja-JP" altLang="ja-JP" dirty="0" smtClean="0"/>
                        <a:t>条準強制わいせつ、準強姦罪</a:t>
                      </a:r>
                    </a:p>
                  </a:txBody>
                  <a:tcPr marL="99060" marR="99060"/>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dirty="0" smtClean="0"/>
                        <a:t>③　心理的虐待</a:t>
                      </a:r>
                      <a:endParaRPr kumimoji="1" lang="ja-JP" altLang="en-US" dirty="0" smtClean="0"/>
                    </a:p>
                  </a:txBody>
                  <a:tcPr marL="99060" marR="99060"/>
                </a:tc>
                <a:tc>
                  <a:txBody>
                    <a:bodyPr/>
                    <a:lstStyle/>
                    <a:p>
                      <a:r>
                        <a:rPr lang="ja-JP" altLang="ja-JP" dirty="0" smtClean="0"/>
                        <a:t>刑法第</a:t>
                      </a:r>
                      <a:r>
                        <a:rPr lang="en-US" altLang="ja-JP" dirty="0" smtClean="0"/>
                        <a:t>222</a:t>
                      </a:r>
                      <a:r>
                        <a:rPr lang="ja-JP" altLang="ja-JP" dirty="0" smtClean="0"/>
                        <a:t>条脅迫罪、第</a:t>
                      </a:r>
                      <a:r>
                        <a:rPr lang="en-US" altLang="ja-JP" dirty="0" smtClean="0"/>
                        <a:t>223</a:t>
                      </a:r>
                      <a:r>
                        <a:rPr lang="ja-JP" altLang="ja-JP" dirty="0" smtClean="0"/>
                        <a:t>条強要罪、第</a:t>
                      </a:r>
                      <a:r>
                        <a:rPr lang="en-US" altLang="ja-JP" dirty="0" smtClean="0"/>
                        <a:t>230</a:t>
                      </a:r>
                      <a:r>
                        <a:rPr lang="ja-JP" altLang="ja-JP" dirty="0" smtClean="0"/>
                        <a:t>条名誉毀損罪、</a:t>
                      </a:r>
                      <a:endParaRPr lang="en-US" altLang="ja-JP" dirty="0" smtClean="0"/>
                    </a:p>
                    <a:p>
                      <a:r>
                        <a:rPr lang="ja-JP" altLang="ja-JP" dirty="0" smtClean="0"/>
                        <a:t>第</a:t>
                      </a:r>
                      <a:r>
                        <a:rPr lang="en-US" altLang="ja-JP" dirty="0" smtClean="0"/>
                        <a:t>231</a:t>
                      </a:r>
                      <a:r>
                        <a:rPr lang="ja-JP" altLang="ja-JP" dirty="0" smtClean="0"/>
                        <a:t>条侮辱罪</a:t>
                      </a:r>
                      <a:endParaRPr kumimoji="1" lang="ja-JP" altLang="en-US" dirty="0"/>
                    </a:p>
                  </a:txBody>
                  <a:tcPr marL="99060" marR="99060"/>
                </a:tc>
                <a:extLst>
                  <a:ext uri="{0D108BD9-81ED-4DB2-BD59-A6C34878D82A}">
                    <a16:rowId xmlns:a16="http://schemas.microsoft.com/office/drawing/2014/main" val="10003"/>
                  </a:ext>
                </a:extLst>
              </a:tr>
              <a:tr h="370840">
                <a:tc>
                  <a:txBody>
                    <a:bodyPr/>
                    <a:lstStyle/>
                    <a:p>
                      <a:r>
                        <a:rPr lang="ja-JP" altLang="ja-JP" dirty="0" smtClean="0"/>
                        <a:t>④　放棄・放置</a:t>
                      </a:r>
                      <a:endParaRPr kumimoji="1" lang="ja-JP" altLang="en-US" dirty="0"/>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dirty="0" smtClean="0"/>
                        <a:t>刑法第</a:t>
                      </a:r>
                      <a:r>
                        <a:rPr lang="en-US" altLang="ja-JP" dirty="0" smtClean="0"/>
                        <a:t>218</a:t>
                      </a:r>
                      <a:r>
                        <a:rPr lang="ja-JP" altLang="ja-JP" dirty="0" smtClean="0"/>
                        <a:t>条保護責任者遺棄罪</a:t>
                      </a:r>
                    </a:p>
                  </a:txBody>
                  <a:tcPr marL="99060" marR="99060"/>
                </a:tc>
                <a:extLst>
                  <a:ext uri="{0D108BD9-81ED-4DB2-BD59-A6C34878D82A}">
                    <a16:rowId xmlns:a16="http://schemas.microsoft.com/office/drawing/2014/main" val="10004"/>
                  </a:ext>
                </a:extLst>
              </a:tr>
              <a:tr h="370840">
                <a:tc>
                  <a:txBody>
                    <a:bodyPr/>
                    <a:lstStyle/>
                    <a:p>
                      <a:r>
                        <a:rPr lang="ja-JP" altLang="ja-JP" dirty="0" smtClean="0"/>
                        <a:t>⑤　経済的虐待</a:t>
                      </a:r>
                      <a:endParaRPr kumimoji="1" lang="ja-JP" altLang="en-US" dirty="0"/>
                    </a:p>
                  </a:txBody>
                  <a:tcPr marL="99060" marR="99060"/>
                </a:tc>
                <a:tc>
                  <a:txBody>
                    <a:bodyPr/>
                    <a:lstStyle/>
                    <a:p>
                      <a:r>
                        <a:rPr lang="ja-JP" altLang="ja-JP" dirty="0" smtClean="0"/>
                        <a:t>刑法第</a:t>
                      </a:r>
                      <a:r>
                        <a:rPr lang="en-US" altLang="ja-JP" dirty="0" smtClean="0"/>
                        <a:t>235</a:t>
                      </a:r>
                      <a:r>
                        <a:rPr lang="ja-JP" altLang="ja-JP" dirty="0" smtClean="0"/>
                        <a:t>条窃盗罪、第</a:t>
                      </a:r>
                      <a:r>
                        <a:rPr lang="en-US" altLang="ja-JP" dirty="0" smtClean="0"/>
                        <a:t>246</a:t>
                      </a:r>
                      <a:r>
                        <a:rPr lang="ja-JP" altLang="ja-JP" dirty="0" smtClean="0"/>
                        <a:t>条詐欺罪、第</a:t>
                      </a:r>
                      <a:r>
                        <a:rPr lang="en-US" altLang="ja-JP" dirty="0" smtClean="0"/>
                        <a:t>249</a:t>
                      </a:r>
                      <a:r>
                        <a:rPr lang="ja-JP" altLang="ja-JP" dirty="0" smtClean="0"/>
                        <a:t>条恐喝罪、</a:t>
                      </a:r>
                      <a:endParaRPr lang="en-US" altLang="ja-JP" dirty="0" smtClean="0"/>
                    </a:p>
                    <a:p>
                      <a:r>
                        <a:rPr lang="ja-JP" altLang="ja-JP" dirty="0" smtClean="0"/>
                        <a:t>第</a:t>
                      </a:r>
                      <a:r>
                        <a:rPr lang="en-US" altLang="ja-JP" dirty="0" smtClean="0"/>
                        <a:t>252</a:t>
                      </a:r>
                      <a:r>
                        <a:rPr lang="ja-JP" altLang="ja-JP" dirty="0" smtClean="0"/>
                        <a:t>条横領罪</a:t>
                      </a:r>
                      <a:endParaRPr kumimoji="1" lang="ja-JP" altLang="en-US" dirty="0"/>
                    </a:p>
                  </a:txBody>
                  <a:tcPr marL="99060" marR="99060"/>
                </a:tc>
                <a:extLst>
                  <a:ext uri="{0D108BD9-81ED-4DB2-BD59-A6C34878D82A}">
                    <a16:rowId xmlns:a16="http://schemas.microsoft.com/office/drawing/2014/main" val="10005"/>
                  </a:ext>
                </a:extLst>
              </a:tr>
            </a:tbl>
          </a:graphicData>
        </a:graphic>
      </p:graphicFrame>
      <p:sp>
        <p:nvSpPr>
          <p:cNvPr id="4" name="スライド番号プレースホルダー 3"/>
          <p:cNvSpPr>
            <a:spLocks noGrp="1"/>
          </p:cNvSpPr>
          <p:nvPr>
            <p:ph type="sldNum" sz="quarter" idx="12"/>
          </p:nvPr>
        </p:nvSpPr>
        <p:spPr/>
        <p:txBody>
          <a:bodyPr/>
          <a:lstStyle/>
          <a:p>
            <a:fld id="{78F950D4-1E1C-42F6-9A19-60E388C800D6}" type="slidenum">
              <a:rPr lang="ja-JP" altLang="en-US" smtClean="0">
                <a:solidFill>
                  <a:prstClr val="black">
                    <a:tint val="75000"/>
                  </a:prstClr>
                </a:solidFill>
              </a:rPr>
              <a:pPr/>
              <a:t>124</a:t>
            </a:fld>
            <a:endParaRPr lang="ja-JP" altLang="en-US">
              <a:solidFill>
                <a:prstClr val="black">
                  <a:tint val="75000"/>
                </a:prstClr>
              </a:solidFill>
            </a:endParaRPr>
          </a:p>
        </p:txBody>
      </p:sp>
    </p:spTree>
    <p:extLst>
      <p:ext uri="{BB962C8B-B14F-4D97-AF65-F5344CB8AC3E}">
        <p14:creationId xmlns:p14="http://schemas.microsoft.com/office/powerpoint/2010/main" val="128602467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1573119452"/>
              </p:ext>
            </p:extLst>
          </p:nvPr>
        </p:nvGraphicFramePr>
        <p:xfrm>
          <a:off x="6569098" y="1356618"/>
          <a:ext cx="3336904" cy="5384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extLst>
              <p:ext uri="{D42A27DB-BD31-4B8C-83A1-F6EECF244321}">
                <p14:modId xmlns:p14="http://schemas.microsoft.com/office/powerpoint/2010/main" val="1368431914"/>
              </p:ext>
            </p:extLst>
          </p:nvPr>
        </p:nvGraphicFramePr>
        <p:xfrm>
          <a:off x="3236811" y="1360754"/>
          <a:ext cx="3354374" cy="5380613"/>
        </p:xfrm>
        <a:graphic>
          <a:graphicData uri="http://schemas.openxmlformats.org/drawingml/2006/chart">
            <c:chart xmlns:c="http://schemas.openxmlformats.org/drawingml/2006/chart" xmlns:r="http://schemas.openxmlformats.org/officeDocument/2006/relationships" r:id="rId4"/>
          </a:graphicData>
        </a:graphic>
      </p:graphicFrame>
      <p:sp>
        <p:nvSpPr>
          <p:cNvPr id="21" name="テキスト ボックス 1"/>
          <p:cNvSpPr txBox="1"/>
          <p:nvPr/>
        </p:nvSpPr>
        <p:spPr>
          <a:xfrm>
            <a:off x="3782872" y="6272063"/>
            <a:ext cx="839168" cy="205562"/>
          </a:xfrm>
          <a:prstGeom prst="rect">
            <a:avLst/>
          </a:prstGeom>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700" dirty="0"/>
              <a:t>（下半期のみ）</a:t>
            </a:r>
          </a:p>
        </p:txBody>
      </p:sp>
      <p:graphicFrame>
        <p:nvGraphicFramePr>
          <p:cNvPr id="22" name="グラフ 21"/>
          <p:cNvGraphicFramePr>
            <a:graphicFrameLocks/>
          </p:cNvGraphicFramePr>
          <p:nvPr>
            <p:extLst>
              <p:ext uri="{D42A27DB-BD31-4B8C-83A1-F6EECF244321}">
                <p14:modId xmlns:p14="http://schemas.microsoft.com/office/powerpoint/2010/main" val="1849801909"/>
              </p:ext>
            </p:extLst>
          </p:nvPr>
        </p:nvGraphicFramePr>
        <p:xfrm>
          <a:off x="2" y="1356618"/>
          <a:ext cx="3236809" cy="5384751"/>
        </p:xfrm>
        <a:graphic>
          <a:graphicData uri="http://schemas.openxmlformats.org/drawingml/2006/chart">
            <c:chart xmlns:c="http://schemas.openxmlformats.org/drawingml/2006/chart" xmlns:r="http://schemas.openxmlformats.org/officeDocument/2006/relationships" r:id="rId5"/>
          </a:graphicData>
        </a:graphic>
      </p:graphicFrame>
      <p:sp>
        <p:nvSpPr>
          <p:cNvPr id="24" name="角丸四角形 23"/>
          <p:cNvSpPr/>
          <p:nvPr/>
        </p:nvSpPr>
        <p:spPr>
          <a:xfrm>
            <a:off x="3432384" y="1207997"/>
            <a:ext cx="3033064" cy="297253"/>
          </a:xfrm>
          <a:prstGeom prst="roundRect">
            <a:avLst/>
          </a:prstGeom>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100" b="1" dirty="0" smtClean="0">
                <a:solidFill>
                  <a:prstClr val="white"/>
                </a:solidFill>
                <a:latin typeface="ＭＳ Ｐゴシック"/>
              </a:rPr>
              <a:t>障害福祉施設従事者等による障害者虐待</a:t>
            </a:r>
            <a:endParaRPr lang="en-US" altLang="ja-JP" sz="1100" b="1" dirty="0">
              <a:solidFill>
                <a:prstClr val="white"/>
              </a:solidFill>
              <a:latin typeface="ＭＳ Ｐゴシック"/>
            </a:endParaRPr>
          </a:p>
        </p:txBody>
      </p:sp>
      <p:sp>
        <p:nvSpPr>
          <p:cNvPr id="26" name="AutoShape 2"/>
          <p:cNvSpPr>
            <a:spLocks noChangeArrowheads="1"/>
          </p:cNvSpPr>
          <p:nvPr/>
        </p:nvSpPr>
        <p:spPr bwMode="auto">
          <a:xfrm>
            <a:off x="1945579" y="188640"/>
            <a:ext cx="6006667" cy="415308"/>
          </a:xfrm>
          <a:prstGeom prst="bevel">
            <a:avLst>
              <a:gd name="adj" fmla="val 12500"/>
            </a:avLst>
          </a:prstGeom>
          <a:solidFill>
            <a:srgbClr val="FFFF99"/>
          </a:solidFill>
          <a:ln w="9525">
            <a:solidFill>
              <a:srgbClr val="000000"/>
            </a:solidFill>
            <a:miter lim="800000"/>
            <a:headEnd/>
            <a:tailEnd/>
          </a:ln>
        </p:spPr>
        <p:txBody>
          <a:bodyPr wrap="square" lIns="65676" tIns="32838" rIns="65676" bIns="32838" anchor="ctr">
            <a:spAutoFit/>
          </a:bodyPr>
          <a:lstStyle/>
          <a:p>
            <a:pPr algn="ctr"/>
            <a:r>
              <a:rPr lang="ja-JP" altLang="en-US" sz="1600" b="1" dirty="0" smtClean="0">
                <a:solidFill>
                  <a:schemeClr val="tx1"/>
                </a:solidFill>
              </a:rPr>
              <a:t>障害者虐待事例への対応状況等（調査結果）経年比較</a:t>
            </a:r>
            <a:endParaRPr lang="ja-JP" altLang="en-US" sz="1600" b="1" dirty="0">
              <a:solidFill>
                <a:schemeClr val="tx1"/>
              </a:solidFill>
            </a:endParaRPr>
          </a:p>
        </p:txBody>
      </p:sp>
      <p:sp>
        <p:nvSpPr>
          <p:cNvPr id="27" name="テキスト ボックス 26"/>
          <p:cNvSpPr txBox="1"/>
          <p:nvPr/>
        </p:nvSpPr>
        <p:spPr>
          <a:xfrm>
            <a:off x="226978" y="804824"/>
            <a:ext cx="8321622" cy="253916"/>
          </a:xfrm>
          <a:prstGeom prst="rect">
            <a:avLst/>
          </a:prstGeom>
          <a:noFill/>
        </p:spPr>
        <p:txBody>
          <a:bodyPr wrap="square" rtlCol="0">
            <a:spAutoFit/>
          </a:bodyPr>
          <a:lstStyle/>
          <a:p>
            <a:r>
              <a:rPr kumimoji="1" lang="ja-JP" altLang="en-US" sz="1050" dirty="0" smtClean="0"/>
              <a:t>注：平成２４年度のデータは下半期のみのデータであり、経年比較としては平成２５年度から平成２７年度の３ヶ年分が対象。</a:t>
            </a:r>
            <a:endParaRPr kumimoji="1" lang="ja-JP" altLang="en-US" sz="1050" dirty="0"/>
          </a:p>
        </p:txBody>
      </p:sp>
      <p:sp>
        <p:nvSpPr>
          <p:cNvPr id="28" name="テキスト ボックス 1"/>
          <p:cNvSpPr txBox="1"/>
          <p:nvPr/>
        </p:nvSpPr>
        <p:spPr>
          <a:xfrm>
            <a:off x="506508" y="6273393"/>
            <a:ext cx="947371" cy="205562"/>
          </a:xfrm>
          <a:prstGeom prst="rect">
            <a:avLst/>
          </a:prstGeom>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700" dirty="0"/>
              <a:t>（下半期のみ）</a:t>
            </a:r>
          </a:p>
        </p:txBody>
      </p:sp>
      <p:sp>
        <p:nvSpPr>
          <p:cNvPr id="29" name="角丸四角形 28"/>
          <p:cNvSpPr/>
          <p:nvPr/>
        </p:nvSpPr>
        <p:spPr>
          <a:xfrm>
            <a:off x="6825209" y="1221972"/>
            <a:ext cx="2964329" cy="269301"/>
          </a:xfrm>
          <a:prstGeom prst="roundRect">
            <a:avLst/>
          </a:prstGeom>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100" b="1" dirty="0" smtClean="0">
                <a:solidFill>
                  <a:prstClr val="white"/>
                </a:solidFill>
                <a:latin typeface="ＭＳ Ｐゴシック"/>
              </a:rPr>
              <a:t>使用者による障害者虐待</a:t>
            </a:r>
            <a:endParaRPr lang="en-US" altLang="ja-JP" sz="1100" b="1" dirty="0">
              <a:solidFill>
                <a:prstClr val="white"/>
              </a:solidFill>
              <a:latin typeface="ＭＳ Ｐゴシック"/>
            </a:endParaRPr>
          </a:p>
        </p:txBody>
      </p:sp>
      <p:sp>
        <p:nvSpPr>
          <p:cNvPr id="30" name="角丸四角形 29"/>
          <p:cNvSpPr/>
          <p:nvPr/>
        </p:nvSpPr>
        <p:spPr>
          <a:xfrm>
            <a:off x="226980" y="1208631"/>
            <a:ext cx="2931823" cy="288033"/>
          </a:xfrm>
          <a:prstGeom prst="roundRect">
            <a:avLst/>
          </a:prstGeom>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100" b="1" dirty="0" smtClean="0">
                <a:solidFill>
                  <a:prstClr val="white"/>
                </a:solidFill>
                <a:latin typeface="ＭＳ Ｐゴシック"/>
              </a:rPr>
              <a:t>養護者による障害者虐待</a:t>
            </a:r>
            <a:endParaRPr lang="en-US" altLang="ja-JP" sz="1100" b="1" dirty="0">
              <a:solidFill>
                <a:prstClr val="white"/>
              </a:solidFill>
              <a:latin typeface="ＭＳ Ｐゴシック"/>
            </a:endParaRPr>
          </a:p>
        </p:txBody>
      </p:sp>
    </p:spTree>
    <p:extLst>
      <p:ext uri="{BB962C8B-B14F-4D97-AF65-F5344CB8AC3E}">
        <p14:creationId xmlns:p14="http://schemas.microsoft.com/office/powerpoint/2010/main" val="93681755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974560" y="188647"/>
            <a:ext cx="8034893" cy="394859"/>
          </a:xfrm>
          <a:prstGeom prst="bevel">
            <a:avLst>
              <a:gd name="adj" fmla="val 12500"/>
            </a:avLst>
          </a:prstGeom>
          <a:solidFill>
            <a:schemeClr val="accent6">
              <a:lumMod val="60000"/>
              <a:lumOff val="40000"/>
            </a:schemeClr>
          </a:solidFill>
          <a:ln w="9525">
            <a:solidFill>
              <a:srgbClr val="000000"/>
            </a:solidFill>
            <a:miter lim="800000"/>
            <a:headEnd/>
            <a:tailEnd/>
          </a:ln>
        </p:spPr>
        <p:txBody>
          <a:bodyPr wrap="square" lIns="65676" tIns="32838" rIns="65676" bIns="32838" anchor="ctr">
            <a:spAutoFit/>
          </a:bodyPr>
          <a:lstStyle/>
          <a:p>
            <a:pPr algn="ctr" defTabSz="656760" fontAlgn="auto">
              <a:spcBef>
                <a:spcPts val="0"/>
              </a:spcBef>
              <a:spcAft>
                <a:spcPts val="0"/>
              </a:spcAft>
              <a:defRPr/>
            </a:pPr>
            <a:r>
              <a:rPr kumimoji="0" lang="ja-JP" altLang="en-US" sz="1500" b="1" kern="0" dirty="0" smtClean="0">
                <a:solidFill>
                  <a:srgbClr val="2D2D8A">
                    <a:lumMod val="75000"/>
                  </a:srgbClr>
                </a:solidFill>
                <a:latin typeface="ＭＳ Ｐゴシック"/>
                <a:ea typeface="ＭＳ Ｐゴシック"/>
              </a:rPr>
              <a:t>平成</a:t>
            </a:r>
            <a:r>
              <a:rPr kumimoji="0" lang="ja-JP" altLang="en-US" sz="1500" b="1" kern="0" dirty="0">
                <a:solidFill>
                  <a:srgbClr val="2D2D8A">
                    <a:lumMod val="75000"/>
                  </a:srgbClr>
                </a:solidFill>
                <a:latin typeface="ＭＳ Ｐゴシック"/>
                <a:ea typeface="ＭＳ Ｐゴシック"/>
              </a:rPr>
              <a:t>２７</a:t>
            </a:r>
            <a:r>
              <a:rPr kumimoji="0" lang="ja-JP" altLang="en-US" sz="1500" b="1" kern="0" dirty="0" smtClean="0">
                <a:solidFill>
                  <a:srgbClr val="2D2D8A">
                    <a:lumMod val="75000"/>
                  </a:srgbClr>
                </a:solidFill>
                <a:latin typeface="ＭＳ Ｐゴシック"/>
                <a:ea typeface="ＭＳ Ｐゴシック"/>
              </a:rPr>
              <a:t>年度</a:t>
            </a:r>
            <a:r>
              <a:rPr kumimoji="0" lang="ja-JP" altLang="en-US" sz="1500" b="1" kern="0" dirty="0">
                <a:solidFill>
                  <a:srgbClr val="2D2D8A">
                    <a:lumMod val="75000"/>
                  </a:srgbClr>
                </a:solidFill>
                <a:latin typeface="ＭＳ Ｐゴシック"/>
                <a:ea typeface="ＭＳ Ｐゴシック"/>
              </a:rPr>
              <a:t>　</a:t>
            </a:r>
            <a:r>
              <a:rPr kumimoji="0" lang="ja-JP" altLang="en-US" sz="1500" b="1" kern="0" dirty="0" smtClean="0">
                <a:solidFill>
                  <a:srgbClr val="2D2D8A">
                    <a:lumMod val="75000"/>
                  </a:srgbClr>
                </a:solidFill>
                <a:latin typeface="ＭＳ Ｐゴシック"/>
                <a:ea typeface="ＭＳ Ｐゴシック"/>
              </a:rPr>
              <a:t>都道府県・市区町村における障害者虐待事例への対応状況等（調査結果）</a:t>
            </a:r>
            <a:endParaRPr kumimoji="0" lang="ja-JP" altLang="en-US" sz="1500" b="1" kern="0" dirty="0">
              <a:solidFill>
                <a:srgbClr val="2D2D8A">
                  <a:lumMod val="75000"/>
                </a:srgbClr>
              </a:solidFill>
              <a:latin typeface="ＭＳ Ｐゴシック"/>
              <a:ea typeface="ＭＳ Ｐゴシック"/>
            </a:endParaRPr>
          </a:p>
        </p:txBody>
      </p:sp>
      <p:sp>
        <p:nvSpPr>
          <p:cNvPr id="5" name="テキスト ボックス 4"/>
          <p:cNvSpPr txBox="1"/>
          <p:nvPr/>
        </p:nvSpPr>
        <p:spPr>
          <a:xfrm>
            <a:off x="116466" y="717495"/>
            <a:ext cx="9673075" cy="1046440"/>
          </a:xfrm>
          <a:prstGeom prst="rect">
            <a:avLst/>
          </a:prstGeom>
          <a:noFill/>
          <a:ln>
            <a:solidFill>
              <a:schemeClr val="tx1"/>
            </a:solidFill>
          </a:ln>
        </p:spPr>
        <p:txBody>
          <a:bodyPr wrap="square" rtlCol="0">
            <a:spAutoFit/>
          </a:bodyPr>
          <a:lstStyle/>
          <a:p>
            <a:pPr fontAlgn="auto">
              <a:spcBef>
                <a:spcPts val="0"/>
              </a:spcBef>
              <a:spcAft>
                <a:spcPts val="0"/>
              </a:spcAft>
            </a:pPr>
            <a:r>
              <a:rPr lang="ja-JP" altLang="en-US" dirty="0">
                <a:solidFill>
                  <a:prstClr val="black"/>
                </a:solidFill>
                <a:latin typeface="Calibri"/>
                <a:ea typeface="ＭＳ Ｐゴシック"/>
              </a:rPr>
              <a:t>○</a:t>
            </a:r>
            <a:r>
              <a:rPr lang="ja-JP" altLang="en-US" dirty="0" smtClean="0">
                <a:solidFill>
                  <a:prstClr val="black"/>
                </a:solidFill>
                <a:latin typeface="Calibri"/>
                <a:ea typeface="ＭＳ Ｐゴシック"/>
              </a:rPr>
              <a:t>平成</a:t>
            </a:r>
            <a:r>
              <a:rPr lang="en-US" altLang="ja-JP" dirty="0" smtClean="0">
                <a:solidFill>
                  <a:prstClr val="black"/>
                </a:solidFill>
                <a:latin typeface="Calibri"/>
                <a:ea typeface="ＭＳ Ｐゴシック"/>
              </a:rPr>
              <a:t>24</a:t>
            </a:r>
            <a:r>
              <a:rPr lang="ja-JP" altLang="en-US" dirty="0" smtClean="0">
                <a:solidFill>
                  <a:prstClr val="black"/>
                </a:solidFill>
                <a:latin typeface="Calibri"/>
                <a:ea typeface="ＭＳ Ｐゴシック"/>
              </a:rPr>
              <a:t>年</a:t>
            </a:r>
            <a:r>
              <a:rPr lang="en-US" altLang="ja-JP" dirty="0">
                <a:solidFill>
                  <a:prstClr val="black"/>
                </a:solidFill>
                <a:latin typeface="Calibri"/>
                <a:ea typeface="ＭＳ Ｐゴシック"/>
              </a:rPr>
              <a:t>10</a:t>
            </a:r>
            <a:r>
              <a:rPr lang="ja-JP" altLang="en-US" dirty="0">
                <a:solidFill>
                  <a:prstClr val="black"/>
                </a:solidFill>
                <a:latin typeface="Calibri"/>
                <a:ea typeface="ＭＳ Ｐゴシック"/>
              </a:rPr>
              <a:t>月</a:t>
            </a:r>
            <a:r>
              <a:rPr lang="en-US" altLang="ja-JP" dirty="0">
                <a:solidFill>
                  <a:prstClr val="black"/>
                </a:solidFill>
                <a:latin typeface="Calibri"/>
                <a:ea typeface="ＭＳ Ｐゴシック"/>
              </a:rPr>
              <a:t>1</a:t>
            </a:r>
            <a:r>
              <a:rPr lang="ja-JP" altLang="en-US" dirty="0">
                <a:solidFill>
                  <a:prstClr val="black"/>
                </a:solidFill>
                <a:latin typeface="Calibri"/>
                <a:ea typeface="ＭＳ Ｐゴシック"/>
              </a:rPr>
              <a:t>日に障害者虐待防止法施行（養護者、施設等職員、使用者による虐待）</a:t>
            </a:r>
            <a:endParaRPr lang="en-US" altLang="ja-JP" dirty="0">
              <a:solidFill>
                <a:prstClr val="black"/>
              </a:solidFill>
              <a:latin typeface="Calibri"/>
              <a:ea typeface="ＭＳ Ｐゴシック"/>
            </a:endParaRPr>
          </a:p>
          <a:p>
            <a:pPr fontAlgn="auto">
              <a:spcBef>
                <a:spcPts val="0"/>
              </a:spcBef>
              <a:spcAft>
                <a:spcPts val="0"/>
              </a:spcAft>
            </a:pPr>
            <a:endParaRPr lang="en-US" altLang="ja-JP" sz="800" dirty="0" smtClean="0">
              <a:solidFill>
                <a:prstClr val="black"/>
              </a:solidFill>
              <a:latin typeface="Calibri"/>
              <a:ea typeface="ＭＳ Ｐゴシック"/>
            </a:endParaRPr>
          </a:p>
          <a:p>
            <a:pPr fontAlgn="auto">
              <a:spcBef>
                <a:spcPts val="0"/>
              </a:spcBef>
              <a:spcAft>
                <a:spcPts val="0"/>
              </a:spcAft>
            </a:pPr>
            <a:r>
              <a:rPr lang="ja-JP" altLang="en-US" dirty="0">
                <a:solidFill>
                  <a:prstClr val="black"/>
                </a:solidFill>
                <a:latin typeface="Calibri"/>
                <a:ea typeface="ＭＳ Ｐゴシック"/>
              </a:rPr>
              <a:t>　</a:t>
            </a:r>
            <a:r>
              <a:rPr lang="ja-JP" altLang="en-US" dirty="0" smtClean="0">
                <a:solidFill>
                  <a:prstClr val="black"/>
                </a:solidFill>
                <a:latin typeface="Calibri"/>
                <a:ea typeface="ＭＳ Ｐゴシック"/>
              </a:rPr>
              <a:t>→平成</a:t>
            </a:r>
            <a:r>
              <a:rPr lang="en-US" altLang="ja-JP" dirty="0" smtClean="0">
                <a:solidFill>
                  <a:prstClr val="black"/>
                </a:solidFill>
                <a:latin typeface="Calibri"/>
                <a:ea typeface="ＭＳ Ｐゴシック"/>
              </a:rPr>
              <a:t>27</a:t>
            </a:r>
            <a:r>
              <a:rPr lang="ja-JP" altLang="en-US" dirty="0" smtClean="0">
                <a:solidFill>
                  <a:prstClr val="black"/>
                </a:solidFill>
                <a:latin typeface="Calibri"/>
                <a:ea typeface="ＭＳ Ｐゴシック"/>
              </a:rPr>
              <a:t>年</a:t>
            </a:r>
            <a:r>
              <a:rPr lang="en-US" altLang="ja-JP" dirty="0">
                <a:solidFill>
                  <a:prstClr val="black"/>
                </a:solidFill>
                <a:latin typeface="Calibri"/>
                <a:ea typeface="ＭＳ Ｐゴシック"/>
              </a:rPr>
              <a:t>4</a:t>
            </a:r>
            <a:r>
              <a:rPr lang="ja-JP" altLang="en-US" dirty="0">
                <a:solidFill>
                  <a:prstClr val="black"/>
                </a:solidFill>
                <a:latin typeface="Calibri"/>
                <a:ea typeface="ＭＳ Ｐゴシック"/>
              </a:rPr>
              <a:t>月</a:t>
            </a:r>
            <a:r>
              <a:rPr lang="en-US" altLang="ja-JP" dirty="0">
                <a:solidFill>
                  <a:prstClr val="black"/>
                </a:solidFill>
                <a:latin typeface="Calibri"/>
                <a:ea typeface="ＭＳ Ｐゴシック"/>
              </a:rPr>
              <a:t>1</a:t>
            </a:r>
            <a:r>
              <a:rPr lang="ja-JP" altLang="en-US" dirty="0">
                <a:solidFill>
                  <a:prstClr val="black"/>
                </a:solidFill>
                <a:latin typeface="Calibri"/>
                <a:ea typeface="ＭＳ Ｐゴシック"/>
              </a:rPr>
              <a:t>日～</a:t>
            </a:r>
            <a:r>
              <a:rPr lang="ja-JP" altLang="en-US" dirty="0" smtClean="0">
                <a:solidFill>
                  <a:prstClr val="black"/>
                </a:solidFill>
                <a:latin typeface="Calibri"/>
                <a:ea typeface="ＭＳ Ｐゴシック"/>
              </a:rPr>
              <a:t>平成</a:t>
            </a:r>
            <a:r>
              <a:rPr lang="en-US" altLang="ja-JP" dirty="0" smtClean="0">
                <a:solidFill>
                  <a:prstClr val="black"/>
                </a:solidFill>
                <a:latin typeface="Calibri"/>
                <a:ea typeface="ＭＳ Ｐゴシック"/>
              </a:rPr>
              <a:t>28</a:t>
            </a:r>
            <a:r>
              <a:rPr lang="ja-JP" altLang="en-US" dirty="0" smtClean="0">
                <a:solidFill>
                  <a:prstClr val="black"/>
                </a:solidFill>
                <a:latin typeface="Calibri"/>
                <a:ea typeface="ＭＳ Ｐゴシック"/>
              </a:rPr>
              <a:t>年</a:t>
            </a:r>
            <a:r>
              <a:rPr lang="en-US" altLang="ja-JP" dirty="0">
                <a:solidFill>
                  <a:prstClr val="black"/>
                </a:solidFill>
                <a:latin typeface="Calibri"/>
                <a:ea typeface="ＭＳ Ｐゴシック"/>
              </a:rPr>
              <a:t>3</a:t>
            </a:r>
            <a:r>
              <a:rPr lang="ja-JP" altLang="en-US" dirty="0">
                <a:solidFill>
                  <a:prstClr val="black"/>
                </a:solidFill>
                <a:latin typeface="Calibri"/>
                <a:ea typeface="ＭＳ Ｐゴシック"/>
              </a:rPr>
              <a:t>月</a:t>
            </a:r>
            <a:r>
              <a:rPr lang="en-US" altLang="ja-JP" dirty="0">
                <a:solidFill>
                  <a:prstClr val="black"/>
                </a:solidFill>
                <a:latin typeface="Calibri"/>
                <a:ea typeface="ＭＳ Ｐゴシック"/>
              </a:rPr>
              <a:t>31</a:t>
            </a:r>
            <a:r>
              <a:rPr lang="ja-JP" altLang="en-US" dirty="0">
                <a:solidFill>
                  <a:prstClr val="black"/>
                </a:solidFill>
                <a:latin typeface="Calibri"/>
                <a:ea typeface="ＭＳ Ｐゴシック"/>
              </a:rPr>
              <a:t>日まで</a:t>
            </a:r>
            <a:r>
              <a:rPr lang="ja-JP" altLang="en-US" dirty="0" smtClean="0">
                <a:solidFill>
                  <a:prstClr val="black"/>
                </a:solidFill>
                <a:latin typeface="Calibri"/>
                <a:ea typeface="ＭＳ Ｐゴシック"/>
              </a:rPr>
              <a:t>の１年間</a:t>
            </a:r>
            <a:r>
              <a:rPr lang="ja-JP" altLang="en-US" dirty="0">
                <a:solidFill>
                  <a:prstClr val="black"/>
                </a:solidFill>
                <a:latin typeface="Calibri"/>
                <a:ea typeface="ＭＳ Ｐゴシック"/>
              </a:rPr>
              <a:t>における養護者、施設職員等に</a:t>
            </a:r>
            <a:r>
              <a:rPr lang="ja-JP" altLang="en-US" dirty="0" smtClean="0">
                <a:solidFill>
                  <a:prstClr val="black"/>
                </a:solidFill>
                <a:latin typeface="Calibri"/>
                <a:ea typeface="ＭＳ Ｐゴシック"/>
              </a:rPr>
              <a:t>よる</a:t>
            </a:r>
            <a:endParaRPr lang="en-US" altLang="ja-JP" dirty="0" smtClean="0">
              <a:solidFill>
                <a:prstClr val="black"/>
              </a:solidFill>
              <a:latin typeface="Calibri"/>
              <a:ea typeface="ＭＳ Ｐゴシック"/>
            </a:endParaRPr>
          </a:p>
          <a:p>
            <a:pPr fontAlgn="auto">
              <a:spcBef>
                <a:spcPts val="0"/>
              </a:spcBef>
              <a:spcAft>
                <a:spcPts val="0"/>
              </a:spcAft>
            </a:pPr>
            <a:r>
              <a:rPr lang="ja-JP" altLang="en-US" dirty="0" smtClean="0">
                <a:solidFill>
                  <a:prstClr val="black"/>
                </a:solidFill>
                <a:latin typeface="Calibri"/>
                <a:ea typeface="ＭＳ Ｐゴシック"/>
              </a:rPr>
              <a:t>　　虐待の状況について、 都道府県経由で調査を実施。</a:t>
            </a:r>
            <a:endParaRPr lang="en-US" altLang="ja-JP" sz="1400" dirty="0">
              <a:solidFill>
                <a:prstClr val="black"/>
              </a:solidFill>
              <a:latin typeface="Calibri"/>
              <a:ea typeface="ＭＳ Ｐゴシック"/>
            </a:endParaRPr>
          </a:p>
        </p:txBody>
      </p:sp>
      <p:graphicFrame>
        <p:nvGraphicFramePr>
          <p:cNvPr id="6" name="表 5"/>
          <p:cNvGraphicFramePr>
            <a:graphicFrameLocks noGrp="1"/>
          </p:cNvGraphicFramePr>
          <p:nvPr>
            <p:extLst>
              <p:ext uri="{D42A27DB-BD31-4B8C-83A1-F6EECF244321}">
                <p14:modId xmlns:p14="http://schemas.microsoft.com/office/powerpoint/2010/main" val="1662031922"/>
              </p:ext>
            </p:extLst>
          </p:nvPr>
        </p:nvGraphicFramePr>
        <p:xfrm>
          <a:off x="116466" y="2013646"/>
          <a:ext cx="9673074" cy="3726413"/>
        </p:xfrm>
        <a:graphic>
          <a:graphicData uri="http://schemas.openxmlformats.org/drawingml/2006/table">
            <a:tbl>
              <a:tblPr>
                <a:tableStyleId>{5C22544A-7EE6-4342-B048-85BDC9FD1C3A}</a:tableStyleId>
              </a:tblPr>
              <a:tblGrid>
                <a:gridCol w="1965264">
                  <a:extLst>
                    <a:ext uri="{9D8B030D-6E8A-4147-A177-3AD203B41FA5}">
                      <a16:colId xmlns:a16="http://schemas.microsoft.com/office/drawing/2014/main" val="20000"/>
                    </a:ext>
                  </a:extLst>
                </a:gridCol>
                <a:gridCol w="1510998">
                  <a:extLst>
                    <a:ext uri="{9D8B030D-6E8A-4147-A177-3AD203B41FA5}">
                      <a16:colId xmlns:a16="http://schemas.microsoft.com/office/drawing/2014/main" val="20001"/>
                    </a:ext>
                  </a:extLst>
                </a:gridCol>
                <a:gridCol w="2267127">
                  <a:extLst>
                    <a:ext uri="{9D8B030D-6E8A-4147-A177-3AD203B41FA5}">
                      <a16:colId xmlns:a16="http://schemas.microsoft.com/office/drawing/2014/main" val="20002"/>
                    </a:ext>
                  </a:extLst>
                </a:gridCol>
                <a:gridCol w="1121372">
                  <a:extLst>
                    <a:ext uri="{9D8B030D-6E8A-4147-A177-3AD203B41FA5}">
                      <a16:colId xmlns:a16="http://schemas.microsoft.com/office/drawing/2014/main" val="20003"/>
                    </a:ext>
                  </a:extLst>
                </a:gridCol>
                <a:gridCol w="1404156">
                  <a:extLst>
                    <a:ext uri="{9D8B030D-6E8A-4147-A177-3AD203B41FA5}">
                      <a16:colId xmlns:a16="http://schemas.microsoft.com/office/drawing/2014/main" val="20004"/>
                    </a:ext>
                  </a:extLst>
                </a:gridCol>
                <a:gridCol w="1404157">
                  <a:extLst>
                    <a:ext uri="{9D8B030D-6E8A-4147-A177-3AD203B41FA5}">
                      <a16:colId xmlns:a16="http://schemas.microsoft.com/office/drawing/2014/main" val="20005"/>
                    </a:ext>
                  </a:extLst>
                </a:gridCol>
              </a:tblGrid>
              <a:tr h="636534">
                <a:tc rowSpan="2">
                  <a:txBody>
                    <a:bodyPr/>
                    <a:lstStyle/>
                    <a:p>
                      <a:pPr marL="378460" indent="635" algn="just">
                        <a:spcAft>
                          <a:spcPts val="0"/>
                        </a:spcAft>
                      </a:pPr>
                      <a:r>
                        <a:rPr lang="en-US" sz="1050" kern="100" dirty="0">
                          <a:effectLst/>
                        </a:rPr>
                        <a:t> </a:t>
                      </a:r>
                      <a:endParaRPr lang="ja-JP" sz="1050" kern="100" dirty="0">
                        <a:effectLst/>
                        <a:latin typeface="Century"/>
                        <a:ea typeface="ＭＳ ゴシック"/>
                        <a:cs typeface="Times New Roman"/>
                      </a:endParaRPr>
                    </a:p>
                  </a:txBody>
                  <a:tcPr marL="68104" marR="68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spcAft>
                          <a:spcPts val="0"/>
                        </a:spcAft>
                      </a:pPr>
                      <a:r>
                        <a:rPr lang="ja-JP" sz="1400" kern="100" dirty="0">
                          <a:effectLst/>
                        </a:rPr>
                        <a:t>養護者による</a:t>
                      </a:r>
                    </a:p>
                    <a:p>
                      <a:pPr algn="ctr">
                        <a:spcAft>
                          <a:spcPts val="0"/>
                        </a:spcAft>
                      </a:pPr>
                      <a:r>
                        <a:rPr lang="ja-JP" sz="1400" kern="100" dirty="0">
                          <a:effectLst/>
                        </a:rPr>
                        <a:t>障害者虐待</a:t>
                      </a:r>
                      <a:endParaRPr lang="ja-JP" sz="1400" kern="100" dirty="0">
                        <a:effectLst/>
                        <a:latin typeface="Century"/>
                        <a:ea typeface="ＭＳ ゴシック"/>
                        <a:cs typeface="Times New Roman"/>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spcAft>
                          <a:spcPts val="0"/>
                        </a:spcAft>
                      </a:pPr>
                      <a:r>
                        <a:rPr lang="ja-JP" sz="1400" kern="100" dirty="0">
                          <a:effectLst/>
                        </a:rPr>
                        <a:t>障害者福祉施設従事者等</a:t>
                      </a:r>
                    </a:p>
                    <a:p>
                      <a:pPr algn="ctr">
                        <a:spcAft>
                          <a:spcPts val="0"/>
                        </a:spcAft>
                      </a:pPr>
                      <a:r>
                        <a:rPr lang="ja-JP" sz="1400" kern="100" dirty="0">
                          <a:effectLst/>
                        </a:rPr>
                        <a:t>による障害者虐待</a:t>
                      </a:r>
                      <a:endParaRPr lang="ja-JP" sz="1400" kern="100" dirty="0">
                        <a:effectLst/>
                        <a:latin typeface="Century"/>
                        <a:ea typeface="ＭＳ ゴシック"/>
                        <a:cs typeface="Times New Roman"/>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algn="ctr">
                        <a:spcAft>
                          <a:spcPts val="0"/>
                        </a:spcAft>
                      </a:pPr>
                      <a:r>
                        <a:rPr lang="ja-JP" sz="1400" kern="100" dirty="0">
                          <a:effectLst/>
                        </a:rPr>
                        <a:t>使用者による障害者虐待　</a:t>
                      </a:r>
                      <a:endParaRPr lang="ja-JP" sz="1400" kern="100" dirty="0">
                        <a:effectLst/>
                        <a:latin typeface="Century"/>
                        <a:ea typeface="ＭＳ ゴシック"/>
                        <a:cs typeface="Times New Roman"/>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3078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1050" kern="100" dirty="0">
                          <a:effectLst/>
                        </a:rPr>
                        <a:t> </a:t>
                      </a:r>
                      <a:endParaRPr lang="ja-JP" sz="1050" kern="100" dirty="0">
                        <a:effectLst/>
                      </a:endParaRPr>
                    </a:p>
                    <a:p>
                      <a:pPr algn="just">
                        <a:spcAft>
                          <a:spcPts val="0"/>
                        </a:spcAft>
                      </a:pPr>
                      <a:r>
                        <a:rPr lang="en-US" sz="1050" kern="100" dirty="0">
                          <a:effectLst/>
                        </a:rPr>
                        <a:t> </a:t>
                      </a:r>
                      <a:endParaRPr lang="ja-JP" sz="1050" kern="100" dirty="0">
                        <a:effectLst/>
                        <a:latin typeface="Century"/>
                        <a:ea typeface="ＭＳ ゴシック"/>
                        <a:cs typeface="Times New Roman"/>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marL="533400" indent="-533400" algn="ctr">
                        <a:spcAft>
                          <a:spcPts val="0"/>
                        </a:spcAft>
                      </a:pPr>
                      <a:r>
                        <a:rPr lang="ja-JP" sz="1200" kern="100" dirty="0">
                          <a:effectLst/>
                        </a:rPr>
                        <a:t>（参考）都道府県労働局の対応</a:t>
                      </a:r>
                      <a:endParaRPr lang="ja-JP" sz="1200" kern="100" dirty="0">
                        <a:effectLst/>
                        <a:latin typeface="Century"/>
                        <a:ea typeface="ＭＳ ゴシック"/>
                        <a:cs typeface="Times New Roman"/>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1"/>
                  </a:ext>
                </a:extLst>
              </a:tr>
              <a:tr h="730783">
                <a:tc>
                  <a:txBody>
                    <a:bodyPr/>
                    <a:lstStyle/>
                    <a:p>
                      <a:pPr algn="just">
                        <a:spcAft>
                          <a:spcPts val="0"/>
                        </a:spcAft>
                      </a:pPr>
                      <a:r>
                        <a:rPr lang="ja-JP" sz="1600" kern="100" dirty="0">
                          <a:effectLst/>
                        </a:rPr>
                        <a:t>市区町村等への</a:t>
                      </a:r>
                    </a:p>
                    <a:p>
                      <a:pPr algn="just">
                        <a:spcAft>
                          <a:spcPts val="0"/>
                        </a:spcAft>
                      </a:pPr>
                      <a:r>
                        <a:rPr lang="ja-JP" sz="1600" kern="100" dirty="0">
                          <a:effectLst/>
                        </a:rPr>
                        <a:t>相談・通報件数</a:t>
                      </a:r>
                      <a:endParaRPr lang="ja-JP" sz="1600" kern="100" dirty="0">
                        <a:effectLst/>
                        <a:latin typeface="Century"/>
                        <a:ea typeface="ＭＳ ゴシック"/>
                        <a:cs typeface="Times New Roman"/>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4,450</a:t>
                      </a:r>
                      <a:r>
                        <a:rPr lang="ja-JP" altLang="ja-JP" sz="1600" kern="100" dirty="0" smtClean="0">
                          <a:effectLst/>
                        </a:rPr>
                        <a:t>件</a:t>
                      </a:r>
                      <a:endParaRPr lang="ja-JP" altLang="ja-JP" sz="1600" kern="100" dirty="0" smtClean="0">
                        <a:effectLst/>
                        <a:latin typeface="Century"/>
                        <a:ea typeface="ＭＳ ゴシック"/>
                        <a:cs typeface="Times New Roman"/>
                      </a:endParaRPr>
                    </a:p>
                    <a:p>
                      <a:pPr algn="ctr">
                        <a:spcAft>
                          <a:spcPts val="0"/>
                        </a:spcAft>
                      </a:pPr>
                      <a:r>
                        <a:rPr lang="ja-JP" altLang="en-US" sz="1600" kern="100" dirty="0" smtClean="0">
                          <a:effectLst/>
                        </a:rPr>
                        <a:t>（</a:t>
                      </a:r>
                      <a:r>
                        <a:rPr lang="en-US" altLang="ja-JP" sz="1600" kern="100" dirty="0" smtClean="0">
                          <a:effectLst/>
                        </a:rPr>
                        <a:t>4,458</a:t>
                      </a:r>
                      <a:r>
                        <a:rPr lang="ja-JP" altLang="en-US" sz="1600" kern="100" dirty="0" smtClean="0">
                          <a:effectLst/>
                        </a:rPr>
                        <a:t>件）</a:t>
                      </a:r>
                      <a:endParaRPr lang="en-US" sz="1600" kern="100" dirty="0" smtClean="0">
                        <a:effectLst/>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2,160</a:t>
                      </a:r>
                      <a:r>
                        <a:rPr lang="ja-JP" altLang="ja-JP" sz="1600" kern="100" dirty="0" smtClean="0">
                          <a:effectLst/>
                        </a:rPr>
                        <a:t>件</a:t>
                      </a:r>
                      <a:endParaRPr lang="ja-JP" altLang="ja-JP" sz="1600" kern="100" dirty="0" smtClean="0">
                        <a:effectLst/>
                        <a:latin typeface="Century"/>
                        <a:ea typeface="ＭＳ ゴシック"/>
                        <a:cs typeface="Times New Roman"/>
                      </a:endParaRPr>
                    </a:p>
                    <a:p>
                      <a:pPr algn="ctr">
                        <a:spcAft>
                          <a:spcPts val="0"/>
                        </a:spcAft>
                      </a:pPr>
                      <a:r>
                        <a:rPr lang="ja-JP" altLang="en-US" sz="1600" kern="100" dirty="0" smtClean="0">
                          <a:effectLst/>
                        </a:rPr>
                        <a:t>（</a:t>
                      </a:r>
                      <a:r>
                        <a:rPr lang="en-US" altLang="ja-JP" sz="1600" kern="100" dirty="0" smtClean="0">
                          <a:effectLst/>
                        </a:rPr>
                        <a:t>1,746</a:t>
                      </a:r>
                      <a:r>
                        <a:rPr lang="ja-JP" altLang="en-US" sz="1600" kern="100" dirty="0" smtClean="0">
                          <a:effectLst/>
                        </a:rPr>
                        <a:t>件）</a:t>
                      </a:r>
                      <a:endParaRPr lang="en-US" altLang="ja-JP" sz="1600" kern="100" dirty="0" smtClean="0">
                        <a:effectLst/>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848</a:t>
                      </a:r>
                      <a:r>
                        <a:rPr lang="ja-JP" altLang="ja-JP" sz="1600" kern="100" dirty="0" smtClean="0">
                          <a:effectLst/>
                        </a:rPr>
                        <a:t>件</a:t>
                      </a:r>
                      <a:endParaRPr lang="ja-JP" altLang="ja-JP" sz="1600" kern="100" dirty="0" smtClean="0">
                        <a:effectLst/>
                        <a:latin typeface="Century"/>
                        <a:ea typeface="ＭＳ ゴシック"/>
                        <a:cs typeface="Times New Roman"/>
                      </a:endParaRPr>
                    </a:p>
                    <a:p>
                      <a:pPr algn="ctr">
                        <a:spcAft>
                          <a:spcPts val="0"/>
                        </a:spcAft>
                      </a:pPr>
                      <a:r>
                        <a:rPr lang="ja-JP" altLang="en-US" sz="1600" kern="100" dirty="0" smtClean="0">
                          <a:effectLst/>
                        </a:rPr>
                        <a:t>（</a:t>
                      </a:r>
                      <a:r>
                        <a:rPr lang="en-US" altLang="ja-JP" sz="1600" kern="100" dirty="0" smtClean="0">
                          <a:effectLst/>
                        </a:rPr>
                        <a:t>664</a:t>
                      </a:r>
                      <a:r>
                        <a:rPr lang="ja-JP" altLang="en-US" sz="1600" kern="100" dirty="0" smtClean="0">
                          <a:effectLst/>
                        </a:rPr>
                        <a:t>件）</a:t>
                      </a:r>
                      <a:endParaRPr lang="en-US" altLang="ja-JP" sz="1600" kern="100" dirty="0" smtClean="0">
                        <a:effectLst/>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spcAft>
                          <a:spcPts val="0"/>
                        </a:spcAft>
                      </a:pPr>
                      <a:r>
                        <a:rPr lang="ja-JP" altLang="en-US" sz="1600" kern="100" dirty="0" smtClean="0">
                          <a:effectLst/>
                        </a:rPr>
                        <a:t>虐待が</a:t>
                      </a:r>
                      <a:endParaRPr lang="en-US" altLang="ja-JP" sz="1600" kern="100" dirty="0" smtClean="0">
                        <a:effectLst/>
                      </a:endParaRPr>
                    </a:p>
                    <a:p>
                      <a:pPr algn="ctr">
                        <a:spcAft>
                          <a:spcPts val="0"/>
                        </a:spcAft>
                      </a:pPr>
                      <a:r>
                        <a:rPr lang="ja-JP" altLang="en-US" sz="1600" kern="100" dirty="0" smtClean="0">
                          <a:effectLst/>
                        </a:rPr>
                        <a:t>認められた</a:t>
                      </a:r>
                      <a:endParaRPr lang="en-US" altLang="ja-JP" sz="1600" kern="100" dirty="0" smtClean="0">
                        <a:effectLst/>
                      </a:endParaRPr>
                    </a:p>
                    <a:p>
                      <a:pPr algn="ctr">
                        <a:spcAft>
                          <a:spcPts val="0"/>
                        </a:spcAft>
                      </a:pPr>
                      <a:r>
                        <a:rPr lang="ja-JP" altLang="en-US" sz="1600" kern="100" dirty="0" smtClean="0">
                          <a:effectLst/>
                        </a:rPr>
                        <a:t>事業所数</a:t>
                      </a:r>
                      <a:endParaRPr lang="ja-JP" sz="1600" kern="100" dirty="0">
                        <a:effectLst/>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507</a:t>
                      </a:r>
                      <a:r>
                        <a:rPr lang="ja-JP" altLang="en-US" sz="1600" kern="100" dirty="0" smtClean="0">
                          <a:effectLst/>
                        </a:rPr>
                        <a:t>事業所</a:t>
                      </a:r>
                      <a:endParaRPr lang="ja-JP" altLang="ja-JP" sz="1600" kern="100" dirty="0" smtClean="0">
                        <a:effectLst/>
                        <a:latin typeface="Century"/>
                        <a:ea typeface="ＭＳ ゴシック"/>
                        <a:cs typeface="Times New Roman"/>
                      </a:endParaRPr>
                    </a:p>
                    <a:p>
                      <a:pPr algn="ctr">
                        <a:spcAft>
                          <a:spcPts val="0"/>
                        </a:spcAft>
                      </a:pPr>
                      <a:r>
                        <a:rPr lang="ja-JP" altLang="en-US" sz="1600" kern="100" dirty="0" smtClean="0">
                          <a:effectLst/>
                        </a:rPr>
                        <a:t>（</a:t>
                      </a:r>
                      <a:r>
                        <a:rPr lang="en-US" altLang="ja-JP" sz="1600" kern="100" dirty="0" smtClean="0">
                          <a:effectLst/>
                        </a:rPr>
                        <a:t>299</a:t>
                      </a:r>
                      <a:r>
                        <a:rPr lang="ja-JP" altLang="en-US" sz="1600" kern="100" dirty="0" smtClean="0">
                          <a:effectLst/>
                        </a:rPr>
                        <a:t>事業所）</a:t>
                      </a:r>
                      <a:endParaRPr lang="en-US" altLang="ja-JP" sz="1600" kern="100" dirty="0" smtClean="0">
                        <a:effectLst/>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730783">
                <a:tc>
                  <a:txBody>
                    <a:bodyPr/>
                    <a:lstStyle/>
                    <a:p>
                      <a:pPr algn="just">
                        <a:spcAft>
                          <a:spcPts val="0"/>
                        </a:spcAft>
                      </a:pPr>
                      <a:r>
                        <a:rPr lang="ja-JP" sz="1600" kern="100" dirty="0">
                          <a:effectLst/>
                        </a:rPr>
                        <a:t>市区町村等による</a:t>
                      </a:r>
                    </a:p>
                    <a:p>
                      <a:pPr algn="just">
                        <a:spcAft>
                          <a:spcPts val="0"/>
                        </a:spcAft>
                      </a:pPr>
                      <a:r>
                        <a:rPr lang="ja-JP" sz="1600" kern="100" dirty="0">
                          <a:effectLst/>
                        </a:rPr>
                        <a:t>虐待判断件数</a:t>
                      </a:r>
                      <a:endParaRPr lang="ja-JP" sz="1600" kern="100" dirty="0">
                        <a:effectLst/>
                        <a:latin typeface="Century"/>
                        <a:ea typeface="ＭＳ ゴシック"/>
                        <a:cs typeface="Times New Roman"/>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1,593</a:t>
                      </a:r>
                      <a:r>
                        <a:rPr lang="ja-JP" altLang="ja-JP" sz="1600" kern="100" dirty="0" smtClean="0">
                          <a:effectLst/>
                        </a:rPr>
                        <a:t>件</a:t>
                      </a:r>
                      <a:endParaRPr lang="ja-JP" altLang="ja-JP" sz="1600" kern="100" dirty="0" smtClean="0">
                        <a:effectLst/>
                        <a:latin typeface="Century"/>
                        <a:ea typeface="ＭＳ ゴシック"/>
                        <a:cs typeface="Times New Roman"/>
                      </a:endParaRPr>
                    </a:p>
                    <a:p>
                      <a:pPr algn="ctr">
                        <a:spcAft>
                          <a:spcPts val="0"/>
                        </a:spcAft>
                      </a:pPr>
                      <a:r>
                        <a:rPr lang="ja-JP" altLang="en-US" sz="1600" kern="100" dirty="0" smtClean="0">
                          <a:effectLst/>
                        </a:rPr>
                        <a:t>（</a:t>
                      </a:r>
                      <a:r>
                        <a:rPr lang="en-US" altLang="ja-JP" sz="1600" kern="100" dirty="0" smtClean="0">
                          <a:effectLst/>
                        </a:rPr>
                        <a:t>1,666</a:t>
                      </a:r>
                      <a:r>
                        <a:rPr lang="ja-JP" altLang="en-US" sz="1600" kern="100" dirty="0" smtClean="0">
                          <a:effectLst/>
                        </a:rPr>
                        <a:t>件）</a:t>
                      </a:r>
                      <a:endParaRPr lang="en-US" sz="1600" kern="100" dirty="0" smtClean="0">
                        <a:effectLst/>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399</a:t>
                      </a:r>
                      <a:r>
                        <a:rPr lang="ja-JP" altLang="ja-JP" sz="1600" kern="100" dirty="0" smtClean="0">
                          <a:effectLst/>
                        </a:rPr>
                        <a:t>件</a:t>
                      </a:r>
                      <a:endParaRPr lang="ja-JP" altLang="ja-JP" sz="1600" kern="100" dirty="0" smtClean="0">
                        <a:effectLst/>
                        <a:latin typeface="Century"/>
                        <a:ea typeface="ＭＳ ゴシック"/>
                        <a:cs typeface="Times New Roman"/>
                      </a:endParaRPr>
                    </a:p>
                    <a:p>
                      <a:pPr algn="ctr">
                        <a:spcAft>
                          <a:spcPts val="0"/>
                        </a:spcAft>
                      </a:pPr>
                      <a:r>
                        <a:rPr lang="ja-JP" altLang="en-US" sz="1600" kern="100" dirty="0" smtClean="0">
                          <a:effectLst/>
                        </a:rPr>
                        <a:t>（</a:t>
                      </a:r>
                      <a:r>
                        <a:rPr lang="en-US" altLang="ja-JP" sz="1600" kern="100" dirty="0" smtClean="0">
                          <a:effectLst/>
                        </a:rPr>
                        <a:t>311</a:t>
                      </a:r>
                      <a:r>
                        <a:rPr lang="ja-JP" altLang="en-US" sz="1600" kern="100" dirty="0" smtClean="0">
                          <a:effectLst/>
                        </a:rPr>
                        <a:t>件）</a:t>
                      </a:r>
                      <a:endParaRPr lang="en-US" altLang="ja-JP" sz="1600" kern="100" dirty="0" smtClean="0">
                        <a:effectLst/>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spcAft>
                          <a:spcPts val="0"/>
                        </a:spcAft>
                      </a:pPr>
                      <a:r>
                        <a:rPr lang="en-US" sz="1600" kern="100" dirty="0">
                          <a:effectLst/>
                        </a:rPr>
                        <a:t> </a:t>
                      </a:r>
                      <a:endParaRPr lang="ja-JP" sz="1600" kern="100" dirty="0">
                        <a:effectLst/>
                        <a:latin typeface="Century"/>
                        <a:ea typeface="ＭＳ ゴシック"/>
                        <a:cs typeface="Times New Roman"/>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accent6">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r h="897530">
                <a:tc>
                  <a:txBody>
                    <a:bodyPr/>
                    <a:lstStyle/>
                    <a:p>
                      <a:pPr algn="l">
                        <a:spcAft>
                          <a:spcPts val="0"/>
                        </a:spcAft>
                      </a:pPr>
                      <a:r>
                        <a:rPr lang="ja-JP" sz="1600" kern="100" dirty="0">
                          <a:effectLst/>
                        </a:rPr>
                        <a:t>被虐待者数</a:t>
                      </a:r>
                      <a:endParaRPr lang="ja-JP" sz="1600" kern="100" dirty="0">
                        <a:effectLst/>
                        <a:latin typeface="Century"/>
                        <a:ea typeface="ＭＳ ゴシック"/>
                        <a:cs typeface="Times New Roman"/>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1,615</a:t>
                      </a:r>
                      <a:r>
                        <a:rPr lang="ja-JP" altLang="ja-JP" sz="1600" kern="100" dirty="0" smtClean="0">
                          <a:effectLst/>
                        </a:rPr>
                        <a:t>人</a:t>
                      </a:r>
                      <a:endParaRPr lang="ja-JP" altLang="ja-JP" sz="1600" kern="100" dirty="0" smtClean="0">
                        <a:effectLst/>
                        <a:latin typeface="Century"/>
                        <a:ea typeface="ＭＳ ゴシック"/>
                        <a:cs typeface="Times New Roman"/>
                      </a:endParaRPr>
                    </a:p>
                    <a:p>
                      <a:pPr algn="ctr">
                        <a:spcAft>
                          <a:spcPts val="0"/>
                        </a:spcAft>
                      </a:pPr>
                      <a:r>
                        <a:rPr lang="ja-JP" altLang="en-US" sz="1600" kern="100" dirty="0" smtClean="0">
                          <a:effectLst/>
                        </a:rPr>
                        <a:t>（</a:t>
                      </a:r>
                      <a:r>
                        <a:rPr lang="en-US" altLang="ja-JP" sz="1600" kern="100" dirty="0" smtClean="0">
                          <a:effectLst/>
                        </a:rPr>
                        <a:t>1,695</a:t>
                      </a:r>
                      <a:r>
                        <a:rPr lang="ja-JP" altLang="en-US" sz="1600" kern="100" dirty="0" smtClean="0">
                          <a:effectLst/>
                        </a:rPr>
                        <a:t>人）</a:t>
                      </a:r>
                      <a:endParaRPr lang="en-US" sz="1600" kern="100" dirty="0" smtClean="0">
                        <a:effectLst/>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569</a:t>
                      </a:r>
                      <a:r>
                        <a:rPr lang="ja-JP" altLang="ja-JP" sz="1600" kern="100" dirty="0" smtClean="0">
                          <a:effectLst/>
                        </a:rPr>
                        <a:t>人</a:t>
                      </a:r>
                      <a:endParaRPr lang="ja-JP" altLang="ja-JP" sz="1600" kern="100" dirty="0" smtClean="0">
                        <a:effectLst/>
                        <a:latin typeface="Century"/>
                        <a:ea typeface="ＭＳ ゴシック"/>
                        <a:cs typeface="Times New Roman"/>
                      </a:endParaRPr>
                    </a:p>
                    <a:p>
                      <a:pPr algn="ctr">
                        <a:spcAft>
                          <a:spcPts val="0"/>
                        </a:spcAft>
                      </a:pPr>
                      <a:r>
                        <a:rPr lang="ja-JP" altLang="en-US" sz="1600" kern="100" dirty="0" smtClean="0">
                          <a:effectLst/>
                        </a:rPr>
                        <a:t>（</a:t>
                      </a:r>
                      <a:r>
                        <a:rPr lang="en-US" altLang="ja-JP" sz="1600" kern="100" dirty="0" smtClean="0">
                          <a:effectLst/>
                        </a:rPr>
                        <a:t>525</a:t>
                      </a:r>
                      <a:r>
                        <a:rPr lang="ja-JP" altLang="en-US" sz="1600" kern="100" dirty="0" smtClean="0">
                          <a:effectLst/>
                        </a:rPr>
                        <a:t>人）</a:t>
                      </a:r>
                      <a:endParaRPr lang="en-US" altLang="ja-JP" sz="1600" kern="100" dirty="0" smtClean="0">
                        <a:effectLst/>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tc>
                  <a:txBody>
                    <a:bodyPr/>
                    <a:lstStyle/>
                    <a:p>
                      <a:pPr algn="ctr">
                        <a:spcAft>
                          <a:spcPts val="0"/>
                        </a:spcAft>
                      </a:pPr>
                      <a:r>
                        <a:rPr lang="ja-JP" sz="1600" kern="100" dirty="0">
                          <a:effectLst/>
                        </a:rPr>
                        <a:t>被虐待者数</a:t>
                      </a:r>
                      <a:endParaRPr lang="ja-JP" sz="1600" kern="100" dirty="0">
                        <a:effectLst/>
                        <a:latin typeface="Century"/>
                        <a:ea typeface="ＭＳ ゴシック"/>
                        <a:cs typeface="Times New Roman"/>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9465" rtl="0" eaLnBrk="1" fontAlgn="auto" latinLnBrk="0" hangingPunct="1">
                        <a:lnSpc>
                          <a:spcPct val="100000"/>
                        </a:lnSpc>
                        <a:spcBef>
                          <a:spcPts val="0"/>
                        </a:spcBef>
                        <a:spcAft>
                          <a:spcPts val="0"/>
                        </a:spcAft>
                        <a:buClrTx/>
                        <a:buSzTx/>
                        <a:buFontTx/>
                        <a:buNone/>
                        <a:tabLst/>
                        <a:defRPr/>
                      </a:pPr>
                      <a:r>
                        <a:rPr lang="en-US" altLang="ja-JP" sz="1600" kern="100" dirty="0" smtClean="0">
                          <a:effectLst/>
                        </a:rPr>
                        <a:t>970</a:t>
                      </a:r>
                      <a:r>
                        <a:rPr lang="ja-JP" altLang="ja-JP" sz="1600" kern="100" dirty="0" smtClean="0">
                          <a:effectLst/>
                        </a:rPr>
                        <a:t>人</a:t>
                      </a:r>
                      <a:endParaRPr lang="en-US" altLang="ja-JP" sz="1600" kern="100" dirty="0" smtClean="0">
                        <a:effectLst/>
                      </a:endParaRPr>
                    </a:p>
                    <a:p>
                      <a:pPr algn="ctr">
                        <a:spcAft>
                          <a:spcPts val="0"/>
                        </a:spcAft>
                      </a:pPr>
                      <a:r>
                        <a:rPr lang="ja-JP" altLang="en-US" sz="1600" kern="100" dirty="0" smtClean="0">
                          <a:effectLst/>
                        </a:rPr>
                        <a:t>（</a:t>
                      </a:r>
                      <a:r>
                        <a:rPr lang="en-US" altLang="ja-JP" sz="1600" kern="100" dirty="0" smtClean="0">
                          <a:effectLst/>
                        </a:rPr>
                        <a:t>483</a:t>
                      </a:r>
                      <a:r>
                        <a:rPr lang="ja-JP" altLang="en-US" sz="1600" kern="100" dirty="0" smtClean="0">
                          <a:effectLst/>
                        </a:rPr>
                        <a:t>人）</a:t>
                      </a:r>
                      <a:endParaRPr lang="en-US" altLang="ja-JP" sz="1600" kern="100" dirty="0" smtClean="0">
                        <a:effectLst/>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7" name="Rectangle 1"/>
          <p:cNvSpPr>
            <a:spLocks noChangeArrowheads="1"/>
          </p:cNvSpPr>
          <p:nvPr/>
        </p:nvSpPr>
        <p:spPr bwMode="auto">
          <a:xfrm>
            <a:off x="116466" y="5797718"/>
            <a:ext cx="96730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ja-JP" sz="1400" b="1" dirty="0" smtClean="0">
                <a:solidFill>
                  <a:prstClr val="black"/>
                </a:solidFill>
                <a:latin typeface="ＭＳ Ｐゴシック"/>
                <a:ea typeface="ＭＳ Ｐゴシック"/>
                <a:cs typeface="Times New Roman" pitchFamily="18" charset="0"/>
              </a:rPr>
              <a:t>【</a:t>
            </a:r>
            <a:r>
              <a:rPr lang="ja-JP" altLang="en-US" sz="1400" b="1" dirty="0" smtClean="0">
                <a:solidFill>
                  <a:prstClr val="black"/>
                </a:solidFill>
                <a:latin typeface="ＭＳ Ｐゴシック"/>
                <a:ea typeface="ＭＳ Ｐゴシック"/>
                <a:cs typeface="Times New Roman" pitchFamily="18" charset="0"/>
              </a:rPr>
              <a:t>調査結果（全体像）</a:t>
            </a:r>
            <a:r>
              <a:rPr lang="ja-JP" altLang="ja-JP" sz="1400" b="1" dirty="0" smtClean="0">
                <a:solidFill>
                  <a:prstClr val="black"/>
                </a:solidFill>
                <a:latin typeface="ＭＳ Ｐゴシック"/>
                <a:ea typeface="ＭＳ Ｐゴシック"/>
                <a:cs typeface="Times New Roman" pitchFamily="18" charset="0"/>
              </a:rPr>
              <a:t>】</a:t>
            </a:r>
            <a:endParaRPr lang="ja-JP" altLang="ja-JP" sz="1400" dirty="0" smtClean="0">
              <a:solidFill>
                <a:prstClr val="black"/>
              </a:solidFill>
              <a:latin typeface="ＭＳ Ｐゴシック"/>
              <a:ea typeface="ＭＳ Ｐゴシック"/>
              <a:cs typeface="ＭＳ Ｐゴシック" pitchFamily="50" charset="-128"/>
            </a:endParaRPr>
          </a:p>
          <a:p>
            <a:r>
              <a:rPr lang="ja-JP" altLang="en-US" sz="1400" dirty="0" smtClean="0"/>
              <a:t> </a:t>
            </a:r>
            <a:r>
              <a:rPr lang="ja-JP" altLang="en-US" sz="1200" dirty="0" smtClean="0"/>
              <a:t>（</a:t>
            </a:r>
            <a:r>
              <a:rPr lang="ja-JP" altLang="en-US" sz="1200" dirty="0"/>
              <a:t>注１） 上記は、平成</a:t>
            </a:r>
            <a:r>
              <a:rPr lang="en-US" altLang="ja-JP" sz="1200" dirty="0"/>
              <a:t>27</a:t>
            </a:r>
            <a:r>
              <a:rPr lang="ja-JP" altLang="en-US" sz="1200" dirty="0"/>
              <a:t>年</a:t>
            </a:r>
            <a:r>
              <a:rPr lang="en-US" altLang="ja-JP" sz="1200" dirty="0"/>
              <a:t>4</a:t>
            </a:r>
            <a:r>
              <a:rPr lang="ja-JP" altLang="en-US" sz="1200" dirty="0"/>
              <a:t>月</a:t>
            </a:r>
            <a:r>
              <a:rPr lang="en-US" altLang="ja-JP" sz="1200" dirty="0"/>
              <a:t>1</a:t>
            </a:r>
            <a:r>
              <a:rPr lang="ja-JP" altLang="en-US" sz="1200" dirty="0"/>
              <a:t>日から平成</a:t>
            </a:r>
            <a:r>
              <a:rPr lang="en-US" altLang="ja-JP" sz="1200" dirty="0"/>
              <a:t>28</a:t>
            </a:r>
            <a:r>
              <a:rPr lang="ja-JP" altLang="en-US" sz="1200" dirty="0"/>
              <a:t>年</a:t>
            </a:r>
            <a:r>
              <a:rPr lang="en-US" altLang="ja-JP" sz="1200" dirty="0"/>
              <a:t>3</a:t>
            </a:r>
            <a:r>
              <a:rPr lang="ja-JP" altLang="en-US" sz="1200" dirty="0"/>
              <a:t>月</a:t>
            </a:r>
            <a:r>
              <a:rPr lang="en-US" altLang="ja-JP" sz="1200" dirty="0"/>
              <a:t>31</a:t>
            </a:r>
            <a:r>
              <a:rPr lang="ja-JP" altLang="en-US" sz="1200" dirty="0"/>
              <a:t>日までに虐待と判断された事例を集計したもの。</a:t>
            </a:r>
          </a:p>
          <a:p>
            <a:r>
              <a:rPr lang="ja-JP" altLang="en-US" sz="1200" dirty="0"/>
              <a:t>カッコ内については、前回調査</a:t>
            </a:r>
            <a:r>
              <a:rPr lang="en-US" altLang="ja-JP" sz="1200" dirty="0"/>
              <a:t>(</a:t>
            </a:r>
            <a:r>
              <a:rPr lang="ja-JP" altLang="en-US" sz="1200" dirty="0"/>
              <a:t>平成</a:t>
            </a:r>
            <a:r>
              <a:rPr lang="en-US" altLang="ja-JP" sz="1200" dirty="0"/>
              <a:t>26</a:t>
            </a:r>
            <a:r>
              <a:rPr lang="ja-JP" altLang="en-US" sz="1200" dirty="0"/>
              <a:t>年</a:t>
            </a:r>
            <a:r>
              <a:rPr lang="en-US" altLang="ja-JP" sz="1200" dirty="0"/>
              <a:t>4</a:t>
            </a:r>
            <a:r>
              <a:rPr lang="ja-JP" altLang="en-US" sz="1200" dirty="0"/>
              <a:t>月</a:t>
            </a:r>
            <a:r>
              <a:rPr lang="en-US" altLang="ja-JP" sz="1200" dirty="0"/>
              <a:t>1</a:t>
            </a:r>
            <a:r>
              <a:rPr lang="ja-JP" altLang="en-US" sz="1200" dirty="0"/>
              <a:t>日から平成</a:t>
            </a:r>
            <a:r>
              <a:rPr lang="en-US" altLang="ja-JP" sz="1200" dirty="0"/>
              <a:t>27</a:t>
            </a:r>
            <a:r>
              <a:rPr lang="ja-JP" altLang="en-US" sz="1200" dirty="0"/>
              <a:t>年</a:t>
            </a:r>
            <a:r>
              <a:rPr lang="en-US" altLang="ja-JP" sz="1200" dirty="0"/>
              <a:t>3</a:t>
            </a:r>
            <a:r>
              <a:rPr lang="ja-JP" altLang="en-US" sz="1200" dirty="0"/>
              <a:t>月</a:t>
            </a:r>
            <a:r>
              <a:rPr lang="en-US" altLang="ja-JP" sz="1200" dirty="0"/>
              <a:t>31</a:t>
            </a:r>
            <a:r>
              <a:rPr lang="ja-JP" altLang="en-US" sz="1200" dirty="0"/>
              <a:t>日まで</a:t>
            </a:r>
            <a:r>
              <a:rPr lang="en-US" altLang="ja-JP" sz="1200" dirty="0"/>
              <a:t>)</a:t>
            </a:r>
            <a:r>
              <a:rPr lang="ja-JP" altLang="en-US" sz="1200" dirty="0"/>
              <a:t>のもの。</a:t>
            </a:r>
          </a:p>
          <a:p>
            <a:r>
              <a:rPr lang="ja-JP" altLang="en-US" sz="1200" dirty="0"/>
              <a:t>（注２） 都道府県労働局の対応については、平成</a:t>
            </a:r>
            <a:r>
              <a:rPr lang="en-US" altLang="ja-JP" sz="1200" dirty="0"/>
              <a:t>28</a:t>
            </a:r>
            <a:r>
              <a:rPr lang="ja-JP" altLang="en-US" sz="1200" dirty="0"/>
              <a:t>年</a:t>
            </a:r>
            <a:r>
              <a:rPr lang="en-US" altLang="ja-JP" sz="1200" dirty="0"/>
              <a:t>7</a:t>
            </a:r>
            <a:r>
              <a:rPr lang="ja-JP" altLang="en-US" sz="1200" dirty="0"/>
              <a:t>月</a:t>
            </a:r>
            <a:r>
              <a:rPr lang="en-US" altLang="ja-JP" sz="1200" dirty="0"/>
              <a:t>27</a:t>
            </a:r>
            <a:r>
              <a:rPr lang="ja-JP" altLang="en-US" sz="1200" dirty="0"/>
              <a:t>日労働基準局労働関係法課労働紛争処理業務室のデータを引用。（「虐待判断件数」は「虐待が認められた事業所数」と同義。</a:t>
            </a:r>
            <a:r>
              <a:rPr lang="ja-JP" altLang="en-US" sz="1200" dirty="0" smtClean="0"/>
              <a:t>）</a:t>
            </a:r>
            <a:endParaRPr lang="ja-JP" altLang="en-US" sz="1200" dirty="0"/>
          </a:p>
        </p:txBody>
      </p:sp>
      <p:cxnSp>
        <p:nvCxnSpPr>
          <p:cNvPr id="9" name="直線コネクタ 8"/>
          <p:cNvCxnSpPr/>
          <p:nvPr/>
        </p:nvCxnSpPr>
        <p:spPr>
          <a:xfrm flipH="1">
            <a:off x="7059234" y="2717743"/>
            <a:ext cx="537" cy="3006333"/>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a:off x="7059234" y="2702186"/>
            <a:ext cx="2730303"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011517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3305402" y="778479"/>
            <a:ext cx="3417398" cy="31921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ctr"/>
          <a:lstStyle/>
          <a:p>
            <a:pPr algn="ctr"/>
            <a:endParaRPr kumimoji="1" lang="ja-JP" altLang="en-US" dirty="0"/>
          </a:p>
        </p:txBody>
      </p:sp>
      <p:sp>
        <p:nvSpPr>
          <p:cNvPr id="21" name="角丸四角形 20"/>
          <p:cNvSpPr/>
          <p:nvPr/>
        </p:nvSpPr>
        <p:spPr>
          <a:xfrm>
            <a:off x="3440508" y="1223811"/>
            <a:ext cx="2132423" cy="2733793"/>
          </a:xfrm>
          <a:prstGeom prst="roundRect">
            <a:avLst/>
          </a:prstGeom>
          <a:pattFill prst="pct10">
            <a:fgClr>
              <a:schemeClr val="accent1"/>
            </a:fgClr>
            <a:bgClr>
              <a:srgbClr val="B6E088"/>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676" tIns="32838" rIns="65676" bIns="32838" numCol="1" spcCol="0" rtlCol="0" fromWordArt="0" anchor="ctr" anchorCtr="0" forceAA="0" compatLnSpc="1">
            <a:prstTxWarp prst="textNoShape">
              <a:avLst/>
            </a:prstTxWarp>
            <a:noAutofit/>
          </a:bodyPr>
          <a:lstStyle/>
          <a:p>
            <a:pPr algn="ctr"/>
            <a:endParaRPr kumimoji="1" lang="ja-JP" altLang="en-US"/>
          </a:p>
        </p:txBody>
      </p:sp>
      <p:sp>
        <p:nvSpPr>
          <p:cNvPr id="33" name="角丸四角形 32"/>
          <p:cNvSpPr/>
          <p:nvPr/>
        </p:nvSpPr>
        <p:spPr>
          <a:xfrm>
            <a:off x="1651195" y="860125"/>
            <a:ext cx="1487743" cy="1566646"/>
          </a:xfrm>
          <a:prstGeom prst="roundRect">
            <a:avLst/>
          </a:prstGeom>
          <a:solidFill>
            <a:srgbClr val="E3F3D1"/>
          </a:solidFill>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ctr"/>
          <a:lstStyle/>
          <a:p>
            <a:pPr algn="ctr"/>
            <a:endParaRPr lang="en-US" altLang="ja-JP" sz="1000" dirty="0" smtClean="0">
              <a:solidFill>
                <a:schemeClr val="tx1"/>
              </a:solidFill>
            </a:endParaRPr>
          </a:p>
          <a:p>
            <a:pPr algn="ctr"/>
            <a:endParaRPr lang="en-US" altLang="ja-JP" sz="1000" dirty="0">
              <a:solidFill>
                <a:schemeClr val="tx1"/>
              </a:solidFill>
            </a:endParaRPr>
          </a:p>
          <a:p>
            <a:pPr algn="ctr"/>
            <a:endParaRPr lang="en-US" altLang="ja-JP" sz="1000" dirty="0" smtClean="0">
              <a:solidFill>
                <a:schemeClr val="tx1"/>
              </a:solidFill>
            </a:endParaRPr>
          </a:p>
          <a:p>
            <a:pPr algn="ctr"/>
            <a:endParaRPr lang="en-US" altLang="ja-JP" sz="1000" dirty="0">
              <a:solidFill>
                <a:schemeClr val="tx1"/>
              </a:solidFill>
            </a:endParaRPr>
          </a:p>
          <a:p>
            <a:pPr algn="ctr"/>
            <a:endParaRPr lang="en-US" altLang="ja-JP" sz="1000" dirty="0" smtClean="0">
              <a:solidFill>
                <a:schemeClr val="tx1"/>
              </a:solidFill>
            </a:endParaRPr>
          </a:p>
          <a:p>
            <a:pPr algn="ctr"/>
            <a:endParaRPr lang="en-US" altLang="ja-JP" sz="1000" dirty="0">
              <a:solidFill>
                <a:schemeClr val="tx1"/>
              </a:solidFill>
            </a:endParaRPr>
          </a:p>
          <a:p>
            <a:pPr algn="ctr"/>
            <a:endParaRPr lang="en-US" altLang="ja-JP" sz="1000" dirty="0" smtClean="0">
              <a:solidFill>
                <a:schemeClr val="tx1"/>
              </a:solidFill>
            </a:endParaRPr>
          </a:p>
          <a:p>
            <a:pPr algn="ctr"/>
            <a:endParaRPr lang="en-US" altLang="ja-JP" sz="1000" dirty="0">
              <a:solidFill>
                <a:schemeClr val="tx1"/>
              </a:solidFill>
            </a:endParaRPr>
          </a:p>
          <a:p>
            <a:pPr algn="ctr"/>
            <a:endParaRPr lang="en-US" altLang="ja-JP" sz="1000" dirty="0" smtClean="0">
              <a:solidFill>
                <a:schemeClr val="tx1"/>
              </a:solidFill>
            </a:endParaRPr>
          </a:p>
        </p:txBody>
      </p:sp>
      <p:sp>
        <p:nvSpPr>
          <p:cNvPr id="34" name="角丸四角形 33"/>
          <p:cNvSpPr/>
          <p:nvPr/>
        </p:nvSpPr>
        <p:spPr>
          <a:xfrm>
            <a:off x="4041200" y="585658"/>
            <a:ext cx="1894495" cy="28288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65676" tIns="32838" rIns="65676" bIns="32838" rtlCol="0" anchor="ctr"/>
          <a:lstStyle/>
          <a:p>
            <a:pPr algn="ctr" defTabSz="656760">
              <a:defRPr/>
            </a:pPr>
            <a:r>
              <a:rPr kumimoji="0" lang="ja-JP" altLang="en-US" sz="1500" b="1" kern="0" dirty="0" smtClean="0">
                <a:solidFill>
                  <a:prstClr val="white"/>
                </a:solidFill>
                <a:latin typeface="Calibri"/>
                <a:ea typeface="ＭＳ Ｐゴシック"/>
              </a:rPr>
              <a:t>市区町村</a:t>
            </a:r>
            <a:endParaRPr kumimoji="0" lang="ja-JP" altLang="en-US" sz="1500" b="1" kern="0" dirty="0">
              <a:solidFill>
                <a:prstClr val="white"/>
              </a:solidFill>
              <a:latin typeface="Calibri"/>
              <a:ea typeface="ＭＳ Ｐゴシック"/>
            </a:endParaRPr>
          </a:p>
        </p:txBody>
      </p:sp>
      <p:sp>
        <p:nvSpPr>
          <p:cNvPr id="41" name="角丸四角形 40"/>
          <p:cNvSpPr/>
          <p:nvPr/>
        </p:nvSpPr>
        <p:spPr>
          <a:xfrm>
            <a:off x="6903218" y="778477"/>
            <a:ext cx="2858162" cy="3179124"/>
          </a:xfrm>
          <a:prstGeom prst="roundRect">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t" anchorCtr="0"/>
          <a:lstStyle/>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p:txBody>
      </p:sp>
      <p:sp>
        <p:nvSpPr>
          <p:cNvPr id="42" name="角丸四角形 41"/>
          <p:cNvSpPr/>
          <p:nvPr/>
        </p:nvSpPr>
        <p:spPr>
          <a:xfrm>
            <a:off x="5646524" y="1058137"/>
            <a:ext cx="997843" cy="2737271"/>
          </a:xfrm>
          <a:prstGeom prst="roundRect">
            <a:avLst/>
          </a:prstGeom>
          <a:solidFill>
            <a:srgbClr val="FFFF00"/>
          </a:solidFill>
          <a:ln w="22225" cap="flat" cmpd="sng" algn="ctr">
            <a:solidFill>
              <a:srgbClr val="BBE0E3">
                <a:shade val="50000"/>
              </a:srgbClr>
            </a:solidFill>
            <a:prstDash val="solid"/>
          </a:ln>
          <a:effectLst/>
        </p:spPr>
        <p:txBody>
          <a:bodyPr lIns="48286" tIns="24143" rIns="48286" bIns="24143" spcCol="0" rtlCol="0" anchor="ctr"/>
          <a:lstStyle/>
          <a:p>
            <a:pPr algn="ctr" defTabSz="656760">
              <a:lnSpc>
                <a:spcPts val="939"/>
              </a:lnSpc>
              <a:defRPr/>
            </a:pPr>
            <a:endParaRPr kumimoji="0" lang="en-US" altLang="ja-JP" sz="1100" b="1" kern="0" dirty="0" smtClean="0">
              <a:latin typeface="+mj-ea"/>
              <a:ea typeface="+mj-ea"/>
              <a:cs typeface="メイリオ" pitchFamily="50" charset="-128"/>
            </a:endParaRPr>
          </a:p>
          <a:p>
            <a:pPr algn="ctr" defTabSz="656760">
              <a:lnSpc>
                <a:spcPts val="939"/>
              </a:lnSpc>
              <a:defRPr/>
            </a:pPr>
            <a:endParaRPr kumimoji="0" lang="en-US" altLang="ja-JP" sz="1100" b="1" kern="0" dirty="0">
              <a:latin typeface="+mj-ea"/>
              <a:ea typeface="+mj-ea"/>
              <a:cs typeface="メイリオ" pitchFamily="50" charset="-128"/>
            </a:endParaRPr>
          </a:p>
          <a:p>
            <a:pPr defTabSz="656760">
              <a:defRPr/>
            </a:pPr>
            <a:r>
              <a:rPr kumimoji="0" lang="ja-JP" altLang="en-US" sz="1100" b="1" kern="0" dirty="0" smtClean="0">
                <a:latin typeface="+mj-ea"/>
                <a:ea typeface="+mj-ea"/>
                <a:cs typeface="メイリオ" pitchFamily="50" charset="-128"/>
              </a:rPr>
              <a:t>虐待の事実が認められた事例</a:t>
            </a:r>
            <a:endParaRPr kumimoji="0" lang="en-US" altLang="ja-JP" sz="1100" b="1" kern="0" dirty="0" smtClean="0">
              <a:latin typeface="+mj-ea"/>
              <a:ea typeface="+mj-ea"/>
              <a:cs typeface="メイリオ" pitchFamily="50" charset="-128"/>
            </a:endParaRPr>
          </a:p>
          <a:p>
            <a:pPr defTabSz="656760">
              <a:lnSpc>
                <a:spcPts val="1200"/>
              </a:lnSpc>
              <a:defRPr/>
            </a:pPr>
            <a:endParaRPr kumimoji="0" lang="en-US" altLang="ja-JP" sz="1100" b="1" kern="0" dirty="0">
              <a:latin typeface="+mj-ea"/>
              <a:ea typeface="+mj-ea"/>
              <a:cs typeface="メイリオ" pitchFamily="50" charset="-128"/>
            </a:endParaRPr>
          </a:p>
          <a:p>
            <a:pPr defTabSz="656760">
              <a:lnSpc>
                <a:spcPts val="1200"/>
              </a:lnSpc>
              <a:defRPr/>
            </a:pPr>
            <a:endParaRPr kumimoji="0" lang="en-US" altLang="ja-JP" sz="1100" b="1" kern="0" dirty="0" smtClean="0">
              <a:latin typeface="+mj-ea"/>
              <a:ea typeface="+mj-ea"/>
              <a:cs typeface="メイリオ" pitchFamily="50" charset="-128"/>
            </a:endParaRPr>
          </a:p>
          <a:p>
            <a:pPr defTabSz="656760">
              <a:lnSpc>
                <a:spcPts val="1200"/>
              </a:lnSpc>
              <a:defRPr/>
            </a:pPr>
            <a:r>
              <a:rPr kumimoji="0" lang="ja-JP" altLang="en-US" sz="1050" b="1" kern="0" dirty="0">
                <a:latin typeface="+mj-ea"/>
                <a:ea typeface="+mj-ea"/>
                <a:cs typeface="メイリオ" pitchFamily="50" charset="-128"/>
              </a:rPr>
              <a:t>　</a:t>
            </a:r>
            <a:r>
              <a:rPr kumimoji="0" lang="ja-JP" altLang="en-US" sz="1050" b="1" kern="0" dirty="0" smtClean="0">
                <a:latin typeface="+mj-ea"/>
                <a:ea typeface="+mj-ea"/>
                <a:cs typeface="メイリオ" pitchFamily="50" charset="-128"/>
              </a:rPr>
              <a:t>　　　　　　</a:t>
            </a:r>
            <a:r>
              <a:rPr kumimoji="0" lang="ja-JP" altLang="en-US" sz="1100" b="1" kern="0" dirty="0" smtClean="0">
                <a:latin typeface="+mj-ea"/>
                <a:ea typeface="+mj-ea"/>
                <a:cs typeface="メイリオ" pitchFamily="50" charset="-128"/>
              </a:rPr>
              <a:t>　　　　　　</a:t>
            </a:r>
            <a:endParaRPr kumimoji="0" lang="en-US" altLang="ja-JP" sz="1100" b="1" kern="0" dirty="0" smtClean="0">
              <a:latin typeface="+mj-ea"/>
              <a:ea typeface="+mj-ea"/>
              <a:cs typeface="メイリオ" pitchFamily="50" charset="-128"/>
            </a:endParaRPr>
          </a:p>
          <a:p>
            <a:pPr defTabSz="656760">
              <a:lnSpc>
                <a:spcPts val="1200"/>
              </a:lnSpc>
              <a:defRPr/>
            </a:pPr>
            <a:r>
              <a:rPr kumimoji="0" lang="ja-JP" altLang="en-US" sz="1100" kern="0" dirty="0" smtClean="0">
                <a:latin typeface="+mj-ea"/>
                <a:ea typeface="+mj-ea"/>
                <a:cs typeface="メイリオ" pitchFamily="50" charset="-128"/>
              </a:rPr>
              <a:t>（死亡事例：</a:t>
            </a:r>
            <a:r>
              <a:rPr kumimoji="0" lang="en-US" altLang="ja-JP" sz="1100" kern="0" dirty="0" smtClean="0">
                <a:latin typeface="+mj-ea"/>
                <a:ea typeface="+mj-ea"/>
                <a:cs typeface="メイリオ" pitchFamily="50" charset="-128"/>
              </a:rPr>
              <a:t>3</a:t>
            </a:r>
            <a:r>
              <a:rPr kumimoji="0" lang="ja-JP" altLang="en-US" sz="1100" kern="0" dirty="0" smtClean="0">
                <a:latin typeface="+mj-ea"/>
                <a:ea typeface="+mj-ea"/>
                <a:cs typeface="メイリオ" pitchFamily="50" charset="-128"/>
              </a:rPr>
              <a:t>人）</a:t>
            </a:r>
            <a:endParaRPr kumimoji="0" lang="en-US" altLang="ja-JP" sz="1100" kern="0" dirty="0" smtClean="0">
              <a:latin typeface="+mj-ea"/>
              <a:ea typeface="+mj-ea"/>
              <a:cs typeface="メイリオ" pitchFamily="50" charset="-128"/>
            </a:endParaRPr>
          </a:p>
          <a:p>
            <a:pPr defTabSz="656760">
              <a:lnSpc>
                <a:spcPts val="1200"/>
              </a:lnSpc>
              <a:defRPr/>
            </a:pPr>
            <a:endParaRPr kumimoji="0" lang="en-US" altLang="ja-JP" sz="1100" b="1" kern="0" dirty="0">
              <a:latin typeface="+mj-ea"/>
              <a:ea typeface="+mj-ea"/>
              <a:cs typeface="メイリオ" pitchFamily="50" charset="-128"/>
            </a:endParaRPr>
          </a:p>
          <a:p>
            <a:pPr defTabSz="656760">
              <a:lnSpc>
                <a:spcPts val="1200"/>
              </a:lnSpc>
              <a:defRPr/>
            </a:pPr>
            <a:r>
              <a:rPr kumimoji="0" lang="ja-JP" altLang="en-US" sz="1100" kern="0" dirty="0" smtClean="0">
                <a:latin typeface="+mj-ea"/>
                <a:ea typeface="+mj-ea"/>
                <a:cs typeface="メイリオ" pitchFamily="50" charset="-128"/>
              </a:rPr>
              <a:t>被虐待者数</a:t>
            </a:r>
            <a:endParaRPr kumimoji="0" lang="en-US" altLang="ja-JP" sz="1100" kern="0" dirty="0" smtClean="0">
              <a:latin typeface="+mj-ea"/>
              <a:ea typeface="+mj-ea"/>
              <a:cs typeface="メイリオ" pitchFamily="50" charset="-128"/>
            </a:endParaRPr>
          </a:p>
          <a:p>
            <a:pPr defTabSz="656760">
              <a:lnSpc>
                <a:spcPts val="1200"/>
              </a:lnSpc>
              <a:defRPr/>
            </a:pPr>
            <a:r>
              <a:rPr kumimoji="0" lang="en-US" altLang="ja-JP" sz="1100" kern="0" dirty="0" smtClean="0">
                <a:latin typeface="+mj-ea"/>
                <a:ea typeface="+mj-ea"/>
                <a:cs typeface="メイリオ" pitchFamily="50" charset="-128"/>
              </a:rPr>
              <a:t>1,615</a:t>
            </a:r>
            <a:r>
              <a:rPr kumimoji="0" lang="ja-JP" altLang="en-US" sz="1100" kern="0" dirty="0" smtClean="0">
                <a:latin typeface="+mj-ea"/>
                <a:ea typeface="+mj-ea"/>
                <a:cs typeface="メイリオ" pitchFamily="50" charset="-128"/>
              </a:rPr>
              <a:t>人</a:t>
            </a:r>
            <a:endParaRPr kumimoji="0" lang="en-US" altLang="ja-JP" sz="1100" kern="0" dirty="0" smtClean="0">
              <a:latin typeface="+mj-ea"/>
              <a:ea typeface="+mj-ea"/>
              <a:cs typeface="メイリオ" pitchFamily="50" charset="-128"/>
            </a:endParaRPr>
          </a:p>
          <a:p>
            <a:pPr defTabSz="656760">
              <a:lnSpc>
                <a:spcPts val="1200"/>
              </a:lnSpc>
              <a:defRPr/>
            </a:pPr>
            <a:endParaRPr kumimoji="0" lang="en-US" altLang="ja-JP" sz="1100" kern="0" dirty="0">
              <a:latin typeface="+mj-ea"/>
              <a:ea typeface="+mj-ea"/>
              <a:cs typeface="メイリオ" pitchFamily="50" charset="-128"/>
            </a:endParaRPr>
          </a:p>
          <a:p>
            <a:pPr defTabSz="656760">
              <a:lnSpc>
                <a:spcPts val="1200"/>
              </a:lnSpc>
              <a:defRPr/>
            </a:pPr>
            <a:r>
              <a:rPr kumimoji="0" lang="ja-JP" altLang="en-US" sz="1100" kern="0" dirty="0" smtClean="0">
                <a:latin typeface="+mj-ea"/>
                <a:ea typeface="+mj-ea"/>
                <a:cs typeface="メイリオ" pitchFamily="50" charset="-128"/>
              </a:rPr>
              <a:t>虐待者数</a:t>
            </a:r>
            <a:endParaRPr kumimoji="0" lang="en-US" altLang="ja-JP" sz="1100" kern="0" dirty="0" smtClean="0">
              <a:latin typeface="+mj-ea"/>
              <a:ea typeface="+mj-ea"/>
              <a:cs typeface="メイリオ" pitchFamily="50" charset="-128"/>
            </a:endParaRPr>
          </a:p>
          <a:p>
            <a:pPr defTabSz="656760">
              <a:lnSpc>
                <a:spcPts val="1200"/>
              </a:lnSpc>
              <a:defRPr/>
            </a:pPr>
            <a:r>
              <a:rPr kumimoji="0" lang="en-US" altLang="ja-JP" sz="1100" kern="0" dirty="0" smtClean="0">
                <a:latin typeface="+mj-ea"/>
                <a:ea typeface="+mj-ea"/>
                <a:cs typeface="メイリオ" pitchFamily="50" charset="-128"/>
              </a:rPr>
              <a:t>1,798</a:t>
            </a:r>
            <a:r>
              <a:rPr kumimoji="0" lang="ja-JP" altLang="en-US" sz="1100" kern="0" dirty="0" smtClean="0">
                <a:latin typeface="+mj-ea"/>
                <a:ea typeface="+mj-ea"/>
                <a:cs typeface="メイリオ" pitchFamily="50" charset="-128"/>
              </a:rPr>
              <a:t>人</a:t>
            </a:r>
            <a:endParaRPr kumimoji="0" lang="en-US" altLang="ja-JP" sz="1100" kern="0" dirty="0" smtClean="0">
              <a:latin typeface="+mj-ea"/>
              <a:ea typeface="+mj-ea"/>
              <a:cs typeface="メイリオ" pitchFamily="50" charset="-128"/>
            </a:endParaRPr>
          </a:p>
          <a:p>
            <a:pPr defTabSz="656760">
              <a:lnSpc>
                <a:spcPts val="1200"/>
              </a:lnSpc>
              <a:defRPr/>
            </a:pPr>
            <a:endParaRPr kumimoji="0" lang="en-US" altLang="ja-JP" sz="1100" kern="0" dirty="0">
              <a:latin typeface="+mj-ea"/>
              <a:ea typeface="+mj-ea"/>
              <a:cs typeface="メイリオ" pitchFamily="50" charset="-128"/>
            </a:endParaRPr>
          </a:p>
          <a:p>
            <a:pPr defTabSz="656760">
              <a:lnSpc>
                <a:spcPts val="1200"/>
              </a:lnSpc>
              <a:defRPr/>
            </a:pPr>
            <a:endParaRPr kumimoji="0" lang="en-US" altLang="ja-JP" sz="1400" kern="0" dirty="0">
              <a:latin typeface="+mj-ea"/>
              <a:ea typeface="+mj-ea"/>
              <a:cs typeface="メイリオ" pitchFamily="50" charset="-128"/>
            </a:endParaRPr>
          </a:p>
        </p:txBody>
      </p:sp>
      <p:sp>
        <p:nvSpPr>
          <p:cNvPr id="15" name="角丸四角形 14"/>
          <p:cNvSpPr/>
          <p:nvPr/>
        </p:nvSpPr>
        <p:spPr>
          <a:xfrm>
            <a:off x="7098930" y="600904"/>
            <a:ext cx="2483024" cy="240106"/>
          </a:xfrm>
          <a:prstGeom prst="roundRect">
            <a:avLst/>
          </a:prstGeom>
          <a:gradFill flip="none" rotWithShape="1">
            <a:gsLst>
              <a:gs pos="0">
                <a:schemeClr val="accent6"/>
              </a:gs>
              <a:gs pos="80000">
                <a:schemeClr val="accent6"/>
              </a:gs>
              <a:gs pos="100000">
                <a:schemeClr val="accent6">
                  <a:lumMod val="20000"/>
                  <a:lumOff val="80000"/>
                </a:schemeClr>
              </a:gs>
            </a:gsLst>
            <a:lin ang="16200000" scaled="1"/>
            <a:tileRect/>
          </a:gra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b="1" dirty="0">
                <a:solidFill>
                  <a:schemeClr val="bg1"/>
                </a:solidFill>
              </a:rPr>
              <a:t>虐待事例に対する措置</a:t>
            </a:r>
          </a:p>
        </p:txBody>
      </p:sp>
      <p:sp>
        <p:nvSpPr>
          <p:cNvPr id="44" name="AutoShape 2"/>
          <p:cNvSpPr>
            <a:spLocks noChangeArrowheads="1"/>
          </p:cNvSpPr>
          <p:nvPr/>
        </p:nvSpPr>
        <p:spPr bwMode="auto">
          <a:xfrm>
            <a:off x="154420" y="90760"/>
            <a:ext cx="9606959" cy="394869"/>
          </a:xfrm>
          <a:prstGeom prst="bevel">
            <a:avLst>
              <a:gd name="adj" fmla="val 12500"/>
            </a:avLst>
          </a:prstGeom>
          <a:solidFill>
            <a:srgbClr val="FFFF99"/>
          </a:solidFill>
          <a:ln w="9525">
            <a:solidFill>
              <a:srgbClr val="000000"/>
            </a:solidFill>
            <a:miter lim="800000"/>
            <a:headEnd/>
            <a:tailEnd/>
          </a:ln>
        </p:spPr>
        <p:txBody>
          <a:bodyPr wrap="square" lIns="65676" tIns="32838" rIns="65676" bIns="32838" anchor="ctr">
            <a:spAutoFit/>
          </a:bodyPr>
          <a:lstStyle/>
          <a:p>
            <a:pPr algn="ctr" defTabSz="656760">
              <a:defRPr/>
            </a:pPr>
            <a:r>
              <a:rPr kumimoji="0" lang="ja-JP" altLang="en-US" sz="1500" b="1" kern="0" dirty="0" smtClean="0">
                <a:solidFill>
                  <a:srgbClr val="2D2D8A">
                    <a:lumMod val="75000"/>
                  </a:srgbClr>
                </a:solidFill>
                <a:latin typeface="+mj-ea"/>
                <a:ea typeface="+mj-ea"/>
              </a:rPr>
              <a:t>平成２７年度</a:t>
            </a:r>
            <a:r>
              <a:rPr kumimoji="0" lang="ja-JP" altLang="en-US" sz="1500" b="1" kern="0" dirty="0">
                <a:solidFill>
                  <a:srgbClr val="2D2D8A">
                    <a:lumMod val="75000"/>
                  </a:srgbClr>
                </a:solidFill>
                <a:latin typeface="+mj-ea"/>
                <a:ea typeface="+mj-ea"/>
              </a:rPr>
              <a:t>　障害者虐待対応状況調査＜養護者による障害者虐待＞</a:t>
            </a:r>
          </a:p>
        </p:txBody>
      </p:sp>
      <p:sp>
        <p:nvSpPr>
          <p:cNvPr id="45" name="角丸四角形 44"/>
          <p:cNvSpPr/>
          <p:nvPr/>
        </p:nvSpPr>
        <p:spPr>
          <a:xfrm>
            <a:off x="52739" y="600905"/>
            <a:ext cx="1505993" cy="3356696"/>
          </a:xfrm>
          <a:prstGeom prst="roundRect">
            <a:avLst/>
          </a:prstGeom>
          <a:solidFill>
            <a:schemeClr val="tx2">
              <a:lumMod val="20000"/>
              <a:lumOff val="80000"/>
            </a:schemeClr>
          </a:solidFill>
          <a:ln w="2540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5676" tIns="32838" rIns="65676" bIns="32838" rtlCol="0" anchor="t" anchorCtr="0"/>
          <a:lstStyle/>
          <a:p>
            <a:pPr algn="ctr"/>
            <a:endParaRPr lang="en-US" altLang="ja-JP" sz="1100" b="1" dirty="0">
              <a:solidFill>
                <a:schemeClr val="accent1">
                  <a:lumMod val="75000"/>
                </a:schemeClr>
              </a:solidFill>
              <a:latin typeface="メイリオ" pitchFamily="50" charset="-128"/>
              <a:ea typeface="メイリオ" pitchFamily="50" charset="-128"/>
              <a:cs typeface="メイリオ" pitchFamily="50" charset="-128"/>
            </a:endParaRPr>
          </a:p>
          <a:p>
            <a:pPr algn="ctr"/>
            <a:r>
              <a:rPr lang="ja-JP" altLang="en-US" sz="1400" b="1" dirty="0" smtClean="0">
                <a:solidFill>
                  <a:schemeClr val="accent1">
                    <a:lumMod val="75000"/>
                  </a:schemeClr>
                </a:solidFill>
                <a:latin typeface="メイリオ" pitchFamily="50" charset="-128"/>
                <a:ea typeface="メイリオ" pitchFamily="50" charset="-128"/>
                <a:cs typeface="メイリオ" pitchFamily="50" charset="-128"/>
              </a:rPr>
              <a:t>相談</a:t>
            </a:r>
            <a:endParaRPr lang="en-US" altLang="ja-JP" sz="1400" b="1" dirty="0">
              <a:solidFill>
                <a:schemeClr val="accent1">
                  <a:lumMod val="75000"/>
                </a:schemeClr>
              </a:solidFill>
              <a:latin typeface="メイリオ" pitchFamily="50" charset="-128"/>
              <a:ea typeface="メイリオ" pitchFamily="50" charset="-128"/>
              <a:cs typeface="メイリオ" pitchFamily="50" charset="-128"/>
            </a:endParaRPr>
          </a:p>
          <a:p>
            <a:pPr algn="ctr"/>
            <a:r>
              <a:rPr lang="ja-JP" altLang="en-US" sz="1400" b="1" dirty="0">
                <a:solidFill>
                  <a:schemeClr val="accent1">
                    <a:lumMod val="75000"/>
                  </a:schemeClr>
                </a:solidFill>
                <a:latin typeface="メイリオ" pitchFamily="50" charset="-128"/>
                <a:ea typeface="メイリオ" pitchFamily="50" charset="-128"/>
                <a:cs typeface="メイリオ" pitchFamily="50" charset="-128"/>
              </a:rPr>
              <a:t>通報</a:t>
            </a:r>
            <a:r>
              <a:rPr lang="ja-JP" altLang="en-US" sz="1100" b="1" dirty="0" smtClean="0">
                <a:solidFill>
                  <a:schemeClr val="accent1">
                    <a:lumMod val="75000"/>
                  </a:schemeClr>
                </a:solidFill>
                <a:latin typeface="メイリオ" pitchFamily="50" charset="-128"/>
                <a:ea typeface="メイリオ" pitchFamily="50" charset="-128"/>
                <a:cs typeface="メイリオ" pitchFamily="50" charset="-128"/>
              </a:rPr>
              <a:t>　</a:t>
            </a:r>
            <a:endParaRPr lang="ja-JP" altLang="en-US" sz="1100" b="1" dirty="0">
              <a:solidFill>
                <a:schemeClr val="accent1">
                  <a:lumMod val="75000"/>
                </a:schemeClr>
              </a:solidFill>
              <a:latin typeface="メイリオ" pitchFamily="50" charset="-128"/>
              <a:ea typeface="メイリオ" pitchFamily="50" charset="-128"/>
              <a:cs typeface="メイリオ" pitchFamily="50" charset="-128"/>
            </a:endParaRPr>
          </a:p>
        </p:txBody>
      </p:sp>
      <p:sp>
        <p:nvSpPr>
          <p:cNvPr id="46" name="円/楕円 45"/>
          <p:cNvSpPr/>
          <p:nvPr/>
        </p:nvSpPr>
        <p:spPr>
          <a:xfrm>
            <a:off x="356307" y="1441842"/>
            <a:ext cx="940552" cy="3096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676" tIns="32838" rIns="65676" bIns="32838" numCol="1" spcCol="0" rtlCol="0" fromWordArt="0" anchor="ctr" anchorCtr="0" forceAA="0" compatLnSpc="1">
            <a:prstTxWarp prst="textNoShape">
              <a:avLst/>
            </a:prstTxWarp>
            <a:spAutoFit/>
          </a:bodyPr>
          <a:lstStyle/>
          <a:p>
            <a:pPr algn="ctr"/>
            <a:r>
              <a:rPr lang="en-US" altLang="ja-JP" sz="1000" b="1" dirty="0" smtClean="0">
                <a:solidFill>
                  <a:schemeClr val="tx1"/>
                </a:solidFill>
                <a:latin typeface="+mj-ea"/>
                <a:ea typeface="+mj-ea"/>
              </a:rPr>
              <a:t>4,450</a:t>
            </a:r>
            <a:r>
              <a:rPr lang="ja-JP" altLang="en-US" sz="1000" b="1" dirty="0" smtClean="0">
                <a:solidFill>
                  <a:schemeClr val="tx1"/>
                </a:solidFill>
                <a:latin typeface="+mj-ea"/>
                <a:ea typeface="+mj-ea"/>
              </a:rPr>
              <a:t>件</a:t>
            </a:r>
            <a:endParaRPr lang="ja-JP" altLang="en-US" sz="1000" b="1" dirty="0">
              <a:solidFill>
                <a:schemeClr val="tx1"/>
              </a:solidFill>
              <a:latin typeface="+mj-ea"/>
              <a:ea typeface="+mj-ea"/>
            </a:endParaRPr>
          </a:p>
        </p:txBody>
      </p:sp>
      <p:sp>
        <p:nvSpPr>
          <p:cNvPr id="49" name="大かっこ 48"/>
          <p:cNvSpPr/>
          <p:nvPr/>
        </p:nvSpPr>
        <p:spPr>
          <a:xfrm>
            <a:off x="356307" y="1865653"/>
            <a:ext cx="940552" cy="263874"/>
          </a:xfrm>
          <a:prstGeom prst="bracketPair">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lIns="65676" tIns="32838" rIns="65676" bIns="32838" spcCol="0" rtlCol="0" anchor="ctr"/>
          <a:lstStyle/>
          <a:p>
            <a:pPr algn="ctr"/>
            <a:r>
              <a:rPr lang="ja-JP" altLang="en-US" sz="1000" b="1" dirty="0">
                <a:solidFill>
                  <a:schemeClr val="tx2">
                    <a:lumMod val="50000"/>
                  </a:schemeClr>
                </a:solidFill>
              </a:rPr>
              <a:t>主な</a:t>
            </a:r>
            <a:r>
              <a:rPr lang="ja-JP" altLang="en-US" sz="1000" b="1" dirty="0" smtClean="0">
                <a:solidFill>
                  <a:schemeClr val="tx2">
                    <a:lumMod val="50000"/>
                  </a:schemeClr>
                </a:solidFill>
              </a:rPr>
              <a:t>通報</a:t>
            </a:r>
            <a:endParaRPr lang="en-US" altLang="ja-JP" sz="1000" b="1" dirty="0" smtClean="0">
              <a:solidFill>
                <a:schemeClr val="tx2">
                  <a:lumMod val="50000"/>
                </a:schemeClr>
              </a:solidFill>
            </a:endParaRPr>
          </a:p>
          <a:p>
            <a:pPr algn="ctr"/>
            <a:r>
              <a:rPr lang="ja-JP" altLang="en-US" sz="1000" b="1" dirty="0" smtClean="0">
                <a:solidFill>
                  <a:schemeClr val="tx2">
                    <a:lumMod val="50000"/>
                  </a:schemeClr>
                </a:solidFill>
              </a:rPr>
              <a:t>届出者</a:t>
            </a:r>
            <a:r>
              <a:rPr lang="ja-JP" altLang="en-US" sz="1000" b="1" dirty="0">
                <a:solidFill>
                  <a:schemeClr val="tx2">
                    <a:lumMod val="50000"/>
                  </a:schemeClr>
                </a:solidFill>
              </a:rPr>
              <a:t>内訳</a:t>
            </a:r>
            <a:endParaRPr kumimoji="1" lang="ja-JP" altLang="en-US" b="1" dirty="0">
              <a:solidFill>
                <a:schemeClr val="tx2">
                  <a:lumMod val="50000"/>
                </a:schemeClr>
              </a:solidFill>
            </a:endParaRPr>
          </a:p>
        </p:txBody>
      </p:sp>
      <p:sp>
        <p:nvSpPr>
          <p:cNvPr id="50" name="正方形/長方形 49"/>
          <p:cNvSpPr/>
          <p:nvPr/>
        </p:nvSpPr>
        <p:spPr>
          <a:xfrm>
            <a:off x="78717" y="2318944"/>
            <a:ext cx="1427515" cy="1476467"/>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36000" rIns="0" rtlCol="0" anchor="ctr"/>
          <a:lstStyle/>
          <a:p>
            <a:pPr defTabSz="892175">
              <a:lnSpc>
                <a:spcPts val="1200"/>
              </a:lnSpc>
            </a:pPr>
            <a:r>
              <a:rPr lang="ja-JP" altLang="en-US" sz="900" dirty="0">
                <a:solidFill>
                  <a:schemeClr val="tx1"/>
                </a:solidFill>
                <a:latin typeface="+mn-ea"/>
              </a:rPr>
              <a:t>●警察　  　　　　　  </a:t>
            </a:r>
            <a:r>
              <a:rPr lang="en-US" altLang="ja-JP" sz="900" dirty="0">
                <a:solidFill>
                  <a:schemeClr val="tx1"/>
                </a:solidFill>
                <a:latin typeface="+mn-ea"/>
              </a:rPr>
              <a:t>(</a:t>
            </a:r>
            <a:r>
              <a:rPr lang="en-US" altLang="ja-JP" sz="900" dirty="0" smtClean="0">
                <a:solidFill>
                  <a:schemeClr val="tx1"/>
                </a:solidFill>
                <a:latin typeface="+mn-ea"/>
              </a:rPr>
              <a:t>21.7%)</a:t>
            </a:r>
            <a:endParaRPr lang="en-US" altLang="ja-JP" sz="900" dirty="0">
              <a:solidFill>
                <a:schemeClr val="tx1"/>
              </a:solidFill>
              <a:latin typeface="+mn-ea"/>
            </a:endParaRPr>
          </a:p>
          <a:p>
            <a:pPr defTabSz="892175">
              <a:lnSpc>
                <a:spcPts val="1200"/>
              </a:lnSpc>
            </a:pPr>
            <a:r>
              <a:rPr lang="ja-JP" altLang="en-US" sz="900" dirty="0" smtClean="0">
                <a:solidFill>
                  <a:schemeClr val="tx1"/>
                </a:solidFill>
                <a:latin typeface="+mn-ea"/>
              </a:rPr>
              <a:t>●</a:t>
            </a:r>
            <a:r>
              <a:rPr lang="ja-JP" altLang="en-US" sz="900" dirty="0">
                <a:solidFill>
                  <a:schemeClr val="tx1"/>
                </a:solidFill>
                <a:latin typeface="+mn-ea"/>
              </a:rPr>
              <a:t>本人による</a:t>
            </a:r>
            <a:r>
              <a:rPr lang="ja-JP" altLang="en-US" sz="900" dirty="0" smtClean="0">
                <a:solidFill>
                  <a:schemeClr val="tx1"/>
                </a:solidFill>
                <a:latin typeface="+mn-ea"/>
              </a:rPr>
              <a:t>届出 （</a:t>
            </a:r>
            <a:r>
              <a:rPr lang="en-US" altLang="ja-JP" sz="900" dirty="0" smtClean="0">
                <a:solidFill>
                  <a:schemeClr val="tx1"/>
                </a:solidFill>
                <a:latin typeface="+mn-ea"/>
              </a:rPr>
              <a:t>21.3%)</a:t>
            </a:r>
            <a:endParaRPr lang="ja-JP" altLang="en-US" sz="900" dirty="0">
              <a:solidFill>
                <a:schemeClr val="tx1"/>
              </a:solidFill>
              <a:latin typeface="+mn-ea"/>
            </a:endParaRPr>
          </a:p>
          <a:p>
            <a:pPr>
              <a:lnSpc>
                <a:spcPts val="1200"/>
              </a:lnSpc>
            </a:pPr>
            <a:r>
              <a:rPr lang="ja-JP" altLang="en-US" sz="900" dirty="0" smtClean="0">
                <a:solidFill>
                  <a:schemeClr val="tx1"/>
                </a:solidFill>
                <a:latin typeface="+mn-ea"/>
              </a:rPr>
              <a:t>●</a:t>
            </a:r>
            <a:r>
              <a:rPr lang="ja-JP" altLang="en-US" sz="900" dirty="0">
                <a:solidFill>
                  <a:schemeClr val="tx1"/>
                </a:solidFill>
                <a:latin typeface="+mn-ea"/>
              </a:rPr>
              <a:t>障害者</a:t>
            </a:r>
            <a:r>
              <a:rPr lang="ja-JP" altLang="en-US" sz="900" dirty="0" smtClean="0">
                <a:solidFill>
                  <a:schemeClr val="tx1"/>
                </a:solidFill>
                <a:latin typeface="+mn-ea"/>
              </a:rPr>
              <a:t>福祉施設・事業</a:t>
            </a:r>
            <a:endParaRPr lang="en-US" altLang="ja-JP" sz="900" dirty="0" smtClean="0">
              <a:solidFill>
                <a:schemeClr val="tx1"/>
              </a:solidFill>
              <a:latin typeface="+mn-ea"/>
            </a:endParaRPr>
          </a:p>
          <a:p>
            <a:pPr>
              <a:lnSpc>
                <a:spcPts val="1200"/>
              </a:lnSpc>
            </a:pPr>
            <a:r>
              <a:rPr lang="ja-JP" altLang="en-US" sz="900" dirty="0">
                <a:solidFill>
                  <a:schemeClr val="tx1"/>
                </a:solidFill>
                <a:latin typeface="+mn-ea"/>
              </a:rPr>
              <a:t>　</a:t>
            </a:r>
            <a:r>
              <a:rPr lang="ja-JP" altLang="en-US" sz="900" dirty="0" smtClean="0">
                <a:solidFill>
                  <a:schemeClr val="tx1"/>
                </a:solidFill>
                <a:latin typeface="+mn-ea"/>
              </a:rPr>
              <a:t>所の職員　　　　　</a:t>
            </a:r>
            <a:r>
              <a:rPr lang="en-US" altLang="ja-JP" sz="900" dirty="0" smtClean="0">
                <a:solidFill>
                  <a:schemeClr val="tx1"/>
                </a:solidFill>
                <a:latin typeface="+mn-ea"/>
              </a:rPr>
              <a:t>(17.6%)</a:t>
            </a:r>
            <a:r>
              <a:rPr lang="ja-JP" altLang="en-US" sz="900" dirty="0">
                <a:solidFill>
                  <a:schemeClr val="tx1"/>
                </a:solidFill>
                <a:latin typeface="+mn-ea"/>
              </a:rPr>
              <a:t>　</a:t>
            </a:r>
            <a:endParaRPr lang="en-US" altLang="ja-JP" sz="900" dirty="0" smtClean="0">
              <a:solidFill>
                <a:schemeClr val="tx1"/>
              </a:solidFill>
              <a:latin typeface="+mn-ea"/>
            </a:endParaRPr>
          </a:p>
          <a:p>
            <a:pPr>
              <a:lnSpc>
                <a:spcPts val="1200"/>
              </a:lnSpc>
            </a:pPr>
            <a:r>
              <a:rPr lang="ja-JP" altLang="en-US" sz="900" dirty="0">
                <a:solidFill>
                  <a:srgbClr val="FF0000"/>
                </a:solidFill>
                <a:latin typeface="+mn-ea"/>
              </a:rPr>
              <a:t>●相談支援専門員（</a:t>
            </a:r>
            <a:r>
              <a:rPr lang="en-US" altLang="ja-JP" sz="900" dirty="0">
                <a:solidFill>
                  <a:srgbClr val="FF0000"/>
                </a:solidFill>
                <a:latin typeface="+mn-ea"/>
              </a:rPr>
              <a:t>14.7%</a:t>
            </a:r>
            <a:r>
              <a:rPr lang="ja-JP" altLang="en-US" sz="900" dirty="0">
                <a:solidFill>
                  <a:srgbClr val="FF0000"/>
                </a:solidFill>
                <a:latin typeface="+mn-ea"/>
              </a:rPr>
              <a:t>）</a:t>
            </a:r>
            <a:endParaRPr lang="en-US" altLang="ja-JP" sz="900" dirty="0">
              <a:solidFill>
                <a:srgbClr val="FF0000"/>
              </a:solidFill>
              <a:latin typeface="+mn-ea"/>
            </a:endParaRPr>
          </a:p>
          <a:p>
            <a:pPr>
              <a:lnSpc>
                <a:spcPts val="1200"/>
              </a:lnSpc>
            </a:pPr>
            <a:r>
              <a:rPr lang="ja-JP" altLang="en-US" sz="900" dirty="0" smtClean="0">
                <a:solidFill>
                  <a:schemeClr val="tx1"/>
                </a:solidFill>
                <a:latin typeface="+mn-ea"/>
              </a:rPr>
              <a:t>●当該</a:t>
            </a:r>
            <a:r>
              <a:rPr lang="ja-JP" altLang="en-US" sz="900" dirty="0">
                <a:solidFill>
                  <a:schemeClr val="tx1"/>
                </a:solidFill>
                <a:latin typeface="+mn-ea"/>
              </a:rPr>
              <a:t>市区</a:t>
            </a:r>
            <a:r>
              <a:rPr lang="ja-JP" altLang="en-US" sz="900" dirty="0" smtClean="0">
                <a:solidFill>
                  <a:schemeClr val="tx1"/>
                </a:solidFill>
                <a:latin typeface="+mn-ea"/>
              </a:rPr>
              <a:t>町村行政職員</a:t>
            </a:r>
            <a:endParaRPr lang="en-US" altLang="ja-JP" sz="900" dirty="0" smtClean="0">
              <a:solidFill>
                <a:schemeClr val="tx1"/>
              </a:solidFill>
              <a:latin typeface="+mn-ea"/>
            </a:endParaRPr>
          </a:p>
          <a:p>
            <a:pPr>
              <a:lnSpc>
                <a:spcPts val="1200"/>
              </a:lnSpc>
            </a:pPr>
            <a:r>
              <a:rPr lang="ja-JP" altLang="en-US" sz="900" dirty="0" smtClean="0">
                <a:solidFill>
                  <a:schemeClr val="tx1"/>
                </a:solidFill>
                <a:latin typeface="+mn-ea"/>
              </a:rPr>
              <a:t>                            </a:t>
            </a:r>
            <a:r>
              <a:rPr lang="en-US" altLang="ja-JP" sz="900" dirty="0" smtClean="0">
                <a:solidFill>
                  <a:schemeClr val="tx1"/>
                </a:solidFill>
                <a:latin typeface="+mn-ea"/>
              </a:rPr>
              <a:t>(7.9%)</a:t>
            </a:r>
          </a:p>
          <a:p>
            <a:pPr>
              <a:lnSpc>
                <a:spcPts val="1200"/>
              </a:lnSpc>
            </a:pPr>
            <a:r>
              <a:rPr lang="ja-JP" altLang="en-US" sz="900" dirty="0" smtClean="0">
                <a:solidFill>
                  <a:schemeClr val="tx1"/>
                </a:solidFill>
                <a:latin typeface="+mn-ea"/>
              </a:rPr>
              <a:t>●家族・親族</a:t>
            </a:r>
            <a:r>
              <a:rPr lang="ja-JP" altLang="en-US" sz="900" dirty="0">
                <a:solidFill>
                  <a:schemeClr val="tx1"/>
                </a:solidFill>
                <a:latin typeface="+mn-ea"/>
              </a:rPr>
              <a:t> </a:t>
            </a:r>
            <a:r>
              <a:rPr lang="ja-JP" altLang="en-US" sz="900" dirty="0" smtClean="0">
                <a:solidFill>
                  <a:schemeClr val="tx1"/>
                </a:solidFill>
                <a:latin typeface="+mn-ea"/>
              </a:rPr>
              <a:t>　　　　</a:t>
            </a:r>
            <a:r>
              <a:rPr lang="en-US" altLang="ja-JP" sz="900" dirty="0" smtClean="0">
                <a:solidFill>
                  <a:schemeClr val="tx1"/>
                </a:solidFill>
                <a:latin typeface="+mn-ea"/>
              </a:rPr>
              <a:t>(6.3%)</a:t>
            </a:r>
            <a:r>
              <a:rPr lang="ja-JP" altLang="en-US" sz="900" dirty="0">
                <a:solidFill>
                  <a:schemeClr val="tx1"/>
                </a:solidFill>
                <a:latin typeface="+mn-ea"/>
              </a:rPr>
              <a:t>　</a:t>
            </a:r>
            <a:r>
              <a:rPr lang="ja-JP" altLang="en-US" sz="1000" dirty="0">
                <a:solidFill>
                  <a:schemeClr val="tx1"/>
                </a:solidFill>
                <a:latin typeface="+mn-ea"/>
              </a:rPr>
              <a:t>　　　　</a:t>
            </a:r>
          </a:p>
        </p:txBody>
      </p:sp>
      <p:sp>
        <p:nvSpPr>
          <p:cNvPr id="51" name="角丸四角形 50"/>
          <p:cNvSpPr/>
          <p:nvPr/>
        </p:nvSpPr>
        <p:spPr>
          <a:xfrm>
            <a:off x="1731262" y="591186"/>
            <a:ext cx="1357222" cy="304809"/>
          </a:xfrm>
          <a:prstGeom prst="roundRect">
            <a:avLst/>
          </a:prstGeom>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500" b="1" dirty="0">
                <a:solidFill>
                  <a:prstClr val="white"/>
                </a:solidFill>
                <a:latin typeface="ＭＳ Ｐゴシック"/>
              </a:rPr>
              <a:t>都道府県</a:t>
            </a:r>
            <a:endParaRPr lang="en-US" altLang="ja-JP" sz="1500" b="1" dirty="0">
              <a:solidFill>
                <a:prstClr val="white"/>
              </a:solidFill>
              <a:latin typeface="ＭＳ Ｐゴシック"/>
            </a:endParaRPr>
          </a:p>
        </p:txBody>
      </p:sp>
      <p:sp>
        <p:nvSpPr>
          <p:cNvPr id="53" name="角丸四角形 52"/>
          <p:cNvSpPr/>
          <p:nvPr/>
        </p:nvSpPr>
        <p:spPr>
          <a:xfrm>
            <a:off x="2135344" y="1052741"/>
            <a:ext cx="858095" cy="779159"/>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36000" tIns="24143" rIns="36000" bIns="24143" spcCol="0" rtlCol="0" anchor="ctr"/>
          <a:lstStyle/>
          <a:p>
            <a:pPr defTabSz="656760">
              <a:lnSpc>
                <a:spcPts val="1100"/>
              </a:lnSpc>
              <a:defRPr/>
            </a:pPr>
            <a:r>
              <a:rPr kumimoji="0" lang="ja-JP" altLang="en-US" sz="1000" kern="0" dirty="0" smtClean="0">
                <a:latin typeface="+mj-ea"/>
                <a:ea typeface="+mj-ea"/>
                <a:cs typeface="メイリオ" pitchFamily="50" charset="-128"/>
              </a:rPr>
              <a:t>市区町村に連絡した事例　</a:t>
            </a:r>
            <a:r>
              <a:rPr kumimoji="0" lang="en-US" altLang="ja-JP" sz="1000" b="1" kern="0" dirty="0" smtClean="0">
                <a:latin typeface="+mn-ea"/>
                <a:cs typeface="メイリオ" pitchFamily="50" charset="-128"/>
              </a:rPr>
              <a:t>4</a:t>
            </a:r>
            <a:r>
              <a:rPr kumimoji="0" lang="en-US" altLang="ja-JP" sz="1000" b="1" kern="0" dirty="0">
                <a:latin typeface="+mn-ea"/>
                <a:cs typeface="メイリオ" pitchFamily="50" charset="-128"/>
              </a:rPr>
              <a:t>3</a:t>
            </a:r>
            <a:r>
              <a:rPr kumimoji="0" lang="ja-JP" altLang="en-US" sz="900" b="1" kern="0" dirty="0" smtClean="0">
                <a:latin typeface="+mj-ea"/>
                <a:ea typeface="+mj-ea"/>
                <a:cs typeface="メイリオ" pitchFamily="50" charset="-128"/>
              </a:rPr>
              <a:t>件</a:t>
            </a:r>
            <a:r>
              <a:rPr kumimoji="0" lang="ja-JP" altLang="en-US" sz="1000" kern="0" dirty="0" smtClean="0">
                <a:latin typeface="+mj-ea"/>
                <a:ea typeface="+mj-ea"/>
                <a:cs typeface="メイリオ" pitchFamily="50" charset="-128"/>
              </a:rPr>
              <a:t>　</a:t>
            </a:r>
            <a:endParaRPr kumimoji="0" lang="en-US" altLang="ja-JP" sz="1000" kern="0" dirty="0" smtClean="0">
              <a:latin typeface="+mj-ea"/>
              <a:ea typeface="+mj-ea"/>
              <a:cs typeface="メイリオ" pitchFamily="50" charset="-128"/>
            </a:endParaRPr>
          </a:p>
        </p:txBody>
      </p:sp>
      <p:sp>
        <p:nvSpPr>
          <p:cNvPr id="58" name="角丸四角形 57"/>
          <p:cNvSpPr/>
          <p:nvPr/>
        </p:nvSpPr>
        <p:spPr>
          <a:xfrm>
            <a:off x="1734054" y="1865652"/>
            <a:ext cx="1268730" cy="466995"/>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ctr"/>
          <a:lstStyle/>
          <a:p>
            <a:pPr defTabSz="656760">
              <a:lnSpc>
                <a:spcPts val="1100"/>
              </a:lnSpc>
              <a:defRPr/>
            </a:pPr>
            <a:r>
              <a:rPr kumimoji="0" lang="ja-JP" altLang="en-US" sz="1000" kern="0" dirty="0" smtClean="0">
                <a:latin typeface="+mj-ea"/>
                <a:ea typeface="+mj-ea"/>
                <a:cs typeface="メイリオ" pitchFamily="50" charset="-128"/>
              </a:rPr>
              <a:t>明らかに虐待でないと判断した事例</a:t>
            </a:r>
            <a:r>
              <a:rPr kumimoji="0" lang="ja-JP" altLang="en-US" sz="1000" b="1" kern="0" dirty="0" smtClean="0">
                <a:latin typeface="+mj-ea"/>
                <a:ea typeface="+mj-ea"/>
                <a:cs typeface="メイリオ" pitchFamily="50" charset="-128"/>
              </a:rPr>
              <a:t>　</a:t>
            </a:r>
            <a:r>
              <a:rPr kumimoji="0" lang="en-US" altLang="ja-JP" sz="1000" b="1" kern="0" dirty="0" smtClean="0">
                <a:latin typeface="+mj-ea"/>
                <a:ea typeface="+mj-ea"/>
                <a:cs typeface="メイリオ" pitchFamily="50" charset="-128"/>
              </a:rPr>
              <a:t>5</a:t>
            </a:r>
            <a:r>
              <a:rPr kumimoji="0" lang="en-US" altLang="ja-JP" sz="1000" b="1" kern="0" dirty="0">
                <a:latin typeface="+mj-ea"/>
                <a:ea typeface="+mj-ea"/>
                <a:cs typeface="メイリオ" pitchFamily="50" charset="-128"/>
              </a:rPr>
              <a:t>4</a:t>
            </a:r>
            <a:r>
              <a:rPr kumimoji="0" lang="ja-JP" altLang="en-US" sz="1000" b="1" kern="0" dirty="0" smtClean="0">
                <a:latin typeface="+mj-ea"/>
                <a:ea typeface="+mj-ea"/>
                <a:cs typeface="メイリオ" pitchFamily="50" charset="-128"/>
              </a:rPr>
              <a:t>件</a:t>
            </a:r>
            <a:r>
              <a:rPr kumimoji="0" lang="ja-JP" altLang="en-US" sz="1000" kern="0" dirty="0" smtClean="0">
                <a:latin typeface="+mj-ea"/>
                <a:ea typeface="+mj-ea"/>
                <a:cs typeface="メイリオ" pitchFamily="50" charset="-128"/>
              </a:rPr>
              <a:t>　</a:t>
            </a:r>
            <a:endParaRPr kumimoji="0" lang="en-US" altLang="ja-JP" sz="1000" kern="0" dirty="0" smtClean="0">
              <a:latin typeface="+mj-ea"/>
              <a:ea typeface="+mj-ea"/>
              <a:cs typeface="メイリオ" pitchFamily="50" charset="-128"/>
            </a:endParaRPr>
          </a:p>
        </p:txBody>
      </p:sp>
      <p:sp>
        <p:nvSpPr>
          <p:cNvPr id="59" name="右矢印 58"/>
          <p:cNvSpPr/>
          <p:nvPr/>
        </p:nvSpPr>
        <p:spPr>
          <a:xfrm>
            <a:off x="1524744" y="1034953"/>
            <a:ext cx="619947" cy="389808"/>
          </a:xfrm>
          <a:prstGeom prst="rightArrow">
            <a:avLst>
              <a:gd name="adj1" fmla="val 50000"/>
              <a:gd name="adj2" fmla="val 37814"/>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r>
              <a:rPr lang="en-US" altLang="ja-JP" sz="1000" b="1" dirty="0" smtClean="0">
                <a:latin typeface="+mn-ea"/>
              </a:rPr>
              <a:t>97</a:t>
            </a:r>
            <a:r>
              <a:rPr lang="ja-JP" altLang="en-US" sz="1000" b="1" dirty="0" smtClean="0">
                <a:latin typeface="+mn-ea"/>
              </a:rPr>
              <a:t>件</a:t>
            </a:r>
            <a:endParaRPr lang="ja-JP" altLang="en-US" sz="1000" b="1" dirty="0">
              <a:latin typeface="+mn-ea"/>
            </a:endParaRPr>
          </a:p>
        </p:txBody>
      </p:sp>
      <p:sp>
        <p:nvSpPr>
          <p:cNvPr id="60" name="角丸四角形 59"/>
          <p:cNvSpPr/>
          <p:nvPr/>
        </p:nvSpPr>
        <p:spPr>
          <a:xfrm>
            <a:off x="3558551" y="1373488"/>
            <a:ext cx="1802504" cy="1076278"/>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ctr"/>
          <a:lstStyle/>
          <a:p>
            <a:pPr defTabSz="656760">
              <a:lnSpc>
                <a:spcPts val="939"/>
              </a:lnSpc>
              <a:defRPr/>
            </a:pPr>
            <a:r>
              <a:rPr kumimoji="0" lang="ja-JP" altLang="en-US" sz="1300" kern="0" dirty="0">
                <a:latin typeface="+mj-ea"/>
                <a:ea typeface="+mj-ea"/>
                <a:cs typeface="メイリオ" pitchFamily="50" charset="-128"/>
              </a:rPr>
              <a:t>　</a:t>
            </a:r>
            <a:endParaRPr kumimoji="0" lang="en-US" altLang="ja-JP" sz="1300" kern="0" dirty="0">
              <a:latin typeface="+mj-ea"/>
              <a:ea typeface="+mj-ea"/>
              <a:cs typeface="メイリオ" pitchFamily="50" charset="-128"/>
            </a:endParaRPr>
          </a:p>
          <a:p>
            <a:pPr defTabSz="656760">
              <a:lnSpc>
                <a:spcPts val="1100"/>
              </a:lnSpc>
              <a:defRPr/>
            </a:pPr>
            <a:r>
              <a:rPr kumimoji="0" lang="ja-JP" altLang="en-US" sz="1000" kern="0" dirty="0" smtClean="0">
                <a:latin typeface="+mj-ea"/>
                <a:ea typeface="+mj-ea"/>
                <a:cs typeface="メイリオ" pitchFamily="50" charset="-128"/>
              </a:rPr>
              <a:t> </a:t>
            </a:r>
            <a:endParaRPr kumimoji="0" lang="en-US" altLang="ja-JP" sz="1000" kern="0" dirty="0" smtClean="0">
              <a:latin typeface="+mj-ea"/>
              <a:ea typeface="+mj-ea"/>
              <a:cs typeface="メイリオ" pitchFamily="50" charset="-128"/>
            </a:endParaRPr>
          </a:p>
        </p:txBody>
      </p:sp>
      <p:sp>
        <p:nvSpPr>
          <p:cNvPr id="67" name="角丸四角形 66"/>
          <p:cNvSpPr/>
          <p:nvPr/>
        </p:nvSpPr>
        <p:spPr>
          <a:xfrm>
            <a:off x="3558550" y="2509771"/>
            <a:ext cx="1802505" cy="1333990"/>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ctr"/>
          <a:lstStyle/>
          <a:p>
            <a:pPr defTabSz="656760">
              <a:lnSpc>
                <a:spcPts val="939"/>
              </a:lnSpc>
              <a:defRPr/>
            </a:pPr>
            <a:endParaRPr kumimoji="0" lang="en-US" altLang="ja-JP" sz="1000" kern="0" dirty="0">
              <a:latin typeface="+mn-ea"/>
              <a:cs typeface="メイリオ" pitchFamily="50" charset="-128"/>
            </a:endParaRPr>
          </a:p>
        </p:txBody>
      </p:sp>
      <p:sp>
        <p:nvSpPr>
          <p:cNvPr id="69" name="右矢印 68"/>
          <p:cNvSpPr/>
          <p:nvPr/>
        </p:nvSpPr>
        <p:spPr>
          <a:xfrm>
            <a:off x="1608978" y="2832860"/>
            <a:ext cx="1705842" cy="380121"/>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r>
              <a:rPr lang="ja-JP" altLang="en-US" sz="1000" b="1" dirty="0" smtClean="0">
                <a:latin typeface="+mn-ea"/>
              </a:rPr>
              <a:t>　　</a:t>
            </a:r>
            <a:r>
              <a:rPr lang="en-US" altLang="ja-JP" sz="1000" b="1" dirty="0" smtClean="0">
                <a:latin typeface="+mn-ea"/>
              </a:rPr>
              <a:t>4,353</a:t>
            </a:r>
            <a:r>
              <a:rPr lang="ja-JP" altLang="en-US" sz="1000" b="1" dirty="0" smtClean="0">
                <a:latin typeface="+mn-ea"/>
              </a:rPr>
              <a:t>件　　　　　</a:t>
            </a:r>
            <a:endParaRPr lang="ja-JP" altLang="en-US" sz="1000" b="1" dirty="0">
              <a:latin typeface="+mn-ea"/>
            </a:endParaRPr>
          </a:p>
        </p:txBody>
      </p:sp>
      <p:sp>
        <p:nvSpPr>
          <p:cNvPr id="70" name="右矢印 69"/>
          <p:cNvSpPr/>
          <p:nvPr/>
        </p:nvSpPr>
        <p:spPr>
          <a:xfrm>
            <a:off x="5361055" y="1935038"/>
            <a:ext cx="393518" cy="329366"/>
          </a:xfrm>
          <a:prstGeom prst="rightArrow">
            <a:avLst/>
          </a:prstGeom>
          <a:solidFill>
            <a:srgbClr val="002060"/>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ctr"/>
          <a:lstStyle/>
          <a:p>
            <a:pPr algn="ctr"/>
            <a:endParaRPr lang="ja-JP" altLang="en-US" sz="1000" b="1" dirty="0">
              <a:latin typeface="+mn-ea"/>
            </a:endParaRPr>
          </a:p>
        </p:txBody>
      </p:sp>
      <p:sp>
        <p:nvSpPr>
          <p:cNvPr id="71" name="角丸四角形 70"/>
          <p:cNvSpPr/>
          <p:nvPr/>
        </p:nvSpPr>
        <p:spPr>
          <a:xfrm>
            <a:off x="6993166" y="892461"/>
            <a:ext cx="2695721" cy="2543097"/>
          </a:xfrm>
          <a:prstGeom prst="roundRect">
            <a:avLst>
              <a:gd name="adj" fmla="val 11417"/>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36000" tIns="36000" rIns="36000" bIns="24143" spcCol="0" rtlCol="0" anchor="t" anchorCtr="0"/>
          <a:lstStyle/>
          <a:p>
            <a:pPr defTabSz="656760">
              <a:lnSpc>
                <a:spcPts val="939"/>
              </a:lnSpc>
              <a:defRPr/>
            </a:pPr>
            <a:endParaRPr kumimoji="0" lang="en-US" altLang="ja-JP" sz="1000" kern="0" dirty="0">
              <a:latin typeface="+mj-ea"/>
              <a:ea typeface="+mj-ea"/>
              <a:cs typeface="メイリオ" pitchFamily="50" charset="-128"/>
            </a:endParaRPr>
          </a:p>
          <a:p>
            <a:pPr defTabSz="656760">
              <a:lnSpc>
                <a:spcPts val="1000"/>
              </a:lnSpc>
              <a:defRPr/>
            </a:pPr>
            <a:r>
              <a:rPr kumimoji="0" lang="ja-JP" altLang="en-US" sz="1000" kern="0" dirty="0" smtClean="0">
                <a:latin typeface="+mj-ea"/>
                <a:ea typeface="+mj-ea"/>
                <a:cs typeface="メイリオ" pitchFamily="50" charset="-128"/>
              </a:rPr>
              <a:t>①</a:t>
            </a:r>
            <a:r>
              <a:rPr kumimoji="0" lang="ja-JP" altLang="en-US" sz="1000" kern="0" dirty="0">
                <a:latin typeface="+mj-ea"/>
                <a:ea typeface="+mj-ea"/>
                <a:cs typeface="メイリオ" pitchFamily="50" charset="-128"/>
              </a:rPr>
              <a:t>　障害福祉サービスの</a:t>
            </a:r>
            <a:r>
              <a:rPr kumimoji="0" lang="ja-JP" altLang="en-US" sz="1000" kern="0" dirty="0" smtClean="0">
                <a:latin typeface="+mj-ea"/>
                <a:ea typeface="+mj-ea"/>
                <a:cs typeface="メイリオ" pitchFamily="50" charset="-128"/>
              </a:rPr>
              <a:t>利用 　 　  </a:t>
            </a:r>
            <a:r>
              <a:rPr kumimoji="0" lang="en-US" altLang="ja-JP" sz="1000" kern="0" dirty="0" smtClean="0">
                <a:latin typeface="+mj-ea"/>
                <a:ea typeface="+mj-ea"/>
                <a:cs typeface="メイリオ" pitchFamily="50" charset="-128"/>
              </a:rPr>
              <a:t>42.9%</a:t>
            </a:r>
            <a:r>
              <a:rPr kumimoji="0" lang="ja-JP" altLang="en-US" sz="1000" kern="0" dirty="0" smtClean="0">
                <a:latin typeface="+mj-ea"/>
                <a:ea typeface="+mj-ea"/>
                <a:cs typeface="メイリオ" pitchFamily="50" charset="-128"/>
              </a:rPr>
              <a:t> </a:t>
            </a:r>
            <a:endParaRPr kumimoji="0" lang="en-US" altLang="ja-JP" sz="1000" kern="0" dirty="0">
              <a:latin typeface="+mj-ea"/>
              <a:ea typeface="+mj-ea"/>
              <a:cs typeface="メイリオ" pitchFamily="50" charset="-128"/>
            </a:endParaRPr>
          </a:p>
          <a:p>
            <a:pPr defTabSz="656760">
              <a:lnSpc>
                <a:spcPts val="1000"/>
              </a:lnSpc>
              <a:defRPr/>
            </a:pPr>
            <a:r>
              <a:rPr kumimoji="0" lang="ja-JP" altLang="en-US" sz="1000" kern="0" dirty="0">
                <a:latin typeface="+mj-ea"/>
                <a:ea typeface="+mj-ea"/>
                <a:cs typeface="メイリオ" pitchFamily="50" charset="-128"/>
              </a:rPr>
              <a:t>②　措置</a:t>
            </a:r>
            <a:r>
              <a:rPr kumimoji="0" lang="ja-JP" altLang="en-US" sz="1000" kern="0" dirty="0" smtClean="0">
                <a:latin typeface="+mj-ea"/>
                <a:ea typeface="+mj-ea"/>
                <a:cs typeface="メイリオ" pitchFamily="50" charset="-128"/>
              </a:rPr>
              <a:t>入所</a:t>
            </a:r>
            <a:r>
              <a:rPr kumimoji="0" lang="ja-JP" altLang="en-US" sz="1000" kern="0" dirty="0">
                <a:latin typeface="+mj-ea"/>
                <a:ea typeface="+mj-ea"/>
                <a:cs typeface="メイリオ" pitchFamily="50" charset="-128"/>
              </a:rPr>
              <a:t>　　</a:t>
            </a:r>
            <a:r>
              <a:rPr kumimoji="0" lang="ja-JP" altLang="en-US" sz="1000" kern="0" dirty="0" smtClean="0">
                <a:latin typeface="+mj-ea"/>
                <a:ea typeface="+mj-ea"/>
                <a:cs typeface="メイリオ" pitchFamily="50" charset="-128"/>
              </a:rPr>
              <a:t>　　　　　　　　　　   </a:t>
            </a:r>
            <a:r>
              <a:rPr kumimoji="0" lang="en-US" altLang="ja-JP" sz="1000" kern="0" dirty="0" smtClean="0">
                <a:latin typeface="+mj-ea"/>
                <a:cs typeface="メイリオ" pitchFamily="50" charset="-128"/>
              </a:rPr>
              <a:t> 11.8</a:t>
            </a:r>
            <a:r>
              <a:rPr kumimoji="0" lang="en-US" altLang="ja-JP" sz="1000" kern="0" dirty="0" smtClean="0">
                <a:latin typeface="+mj-ea"/>
                <a:ea typeface="+mj-ea"/>
                <a:cs typeface="メイリオ" pitchFamily="50" charset="-128"/>
              </a:rPr>
              <a:t>%</a:t>
            </a:r>
            <a:r>
              <a:rPr kumimoji="0" lang="ja-JP" altLang="en-US" sz="1000" kern="0" dirty="0" smtClean="0">
                <a:latin typeface="+mj-ea"/>
                <a:ea typeface="+mj-ea"/>
                <a:cs typeface="メイリオ" pitchFamily="50" charset="-128"/>
              </a:rPr>
              <a:t>　</a:t>
            </a:r>
            <a:endParaRPr kumimoji="0" lang="en-US" altLang="ja-JP" sz="1000" kern="0" dirty="0" smtClean="0">
              <a:latin typeface="+mj-ea"/>
              <a:ea typeface="+mj-ea"/>
              <a:cs typeface="メイリオ" pitchFamily="50" charset="-128"/>
            </a:endParaRPr>
          </a:p>
          <a:p>
            <a:pPr defTabSz="656760">
              <a:lnSpc>
                <a:spcPts val="1000"/>
              </a:lnSpc>
              <a:defRPr/>
            </a:pPr>
            <a:r>
              <a:rPr kumimoji="0" lang="ja-JP" altLang="en-US" sz="1000" kern="0" dirty="0" smtClean="0">
                <a:latin typeface="+mj-ea"/>
                <a:ea typeface="+mj-ea"/>
                <a:cs typeface="メイリオ" pitchFamily="50" charset="-128"/>
              </a:rPr>
              <a:t>③</a:t>
            </a:r>
            <a:r>
              <a:rPr kumimoji="0" lang="ja-JP" altLang="en-US" sz="1000" kern="0" dirty="0">
                <a:latin typeface="+mj-ea"/>
                <a:ea typeface="+mj-ea"/>
                <a:cs typeface="メイリオ" pitchFamily="50" charset="-128"/>
              </a:rPr>
              <a:t>　①、②以外の一時保護　　</a:t>
            </a:r>
            <a:r>
              <a:rPr kumimoji="0" lang="ja-JP" altLang="en-US" sz="1000" kern="0" dirty="0" smtClean="0">
                <a:latin typeface="+mj-ea"/>
                <a:ea typeface="+mj-ea"/>
                <a:cs typeface="メイリオ" pitchFamily="50" charset="-128"/>
              </a:rPr>
              <a:t>    　</a:t>
            </a:r>
            <a:r>
              <a:rPr kumimoji="0" lang="en-US" altLang="ja-JP" sz="1000" kern="0" dirty="0" smtClean="0">
                <a:latin typeface="+mj-ea"/>
                <a:cs typeface="メイリオ" pitchFamily="50" charset="-128"/>
              </a:rPr>
              <a:t> 17.5%</a:t>
            </a:r>
            <a:endParaRPr kumimoji="0" lang="en-US" altLang="ja-JP" sz="1000" kern="0" dirty="0">
              <a:latin typeface="+mj-ea"/>
              <a:ea typeface="+mj-ea"/>
              <a:cs typeface="メイリオ" pitchFamily="50" charset="-128"/>
            </a:endParaRPr>
          </a:p>
          <a:p>
            <a:pPr defTabSz="656760">
              <a:lnSpc>
                <a:spcPts val="1000"/>
              </a:lnSpc>
              <a:defRPr/>
            </a:pPr>
            <a:r>
              <a:rPr kumimoji="0" lang="ja-JP" altLang="en-US" sz="1000" kern="0" dirty="0">
                <a:latin typeface="+mj-ea"/>
                <a:ea typeface="+mj-ea"/>
                <a:cs typeface="メイリオ" pitchFamily="50" charset="-128"/>
              </a:rPr>
              <a:t>④　医療機関への一時入院　　</a:t>
            </a:r>
            <a:r>
              <a:rPr kumimoji="0" lang="ja-JP" altLang="en-US" sz="1000" kern="0" dirty="0" smtClean="0">
                <a:latin typeface="+mj-ea"/>
                <a:ea typeface="+mj-ea"/>
                <a:cs typeface="メイリオ" pitchFamily="50" charset="-128"/>
              </a:rPr>
              <a:t>   </a:t>
            </a:r>
            <a:r>
              <a:rPr kumimoji="0" lang="en-US" altLang="ja-JP" sz="1000" kern="0" dirty="0">
                <a:latin typeface="+mj-ea"/>
                <a:ea typeface="+mj-ea"/>
                <a:cs typeface="メイリオ" pitchFamily="50" charset="-128"/>
              </a:rPr>
              <a:t> </a:t>
            </a:r>
            <a:r>
              <a:rPr kumimoji="0" lang="ja-JP" altLang="en-US" sz="1000" kern="0" dirty="0" smtClean="0">
                <a:latin typeface="+mj-ea"/>
                <a:ea typeface="+mj-ea"/>
                <a:cs typeface="メイリオ" pitchFamily="50" charset="-128"/>
              </a:rPr>
              <a:t>　</a:t>
            </a:r>
            <a:r>
              <a:rPr kumimoji="0" lang="en-US" altLang="ja-JP" sz="1000" kern="0" dirty="0" smtClean="0">
                <a:latin typeface="+mj-ea"/>
                <a:ea typeface="+mj-ea"/>
                <a:cs typeface="メイリオ" pitchFamily="50" charset="-128"/>
              </a:rPr>
              <a:t>11.5%</a:t>
            </a:r>
            <a:endParaRPr kumimoji="0" lang="en-US" altLang="ja-JP" sz="1000" kern="0" dirty="0">
              <a:latin typeface="+mj-ea"/>
              <a:ea typeface="+mj-ea"/>
              <a:cs typeface="メイリオ" pitchFamily="50" charset="-128"/>
            </a:endParaRPr>
          </a:p>
          <a:p>
            <a:pPr defTabSz="656760">
              <a:lnSpc>
                <a:spcPts val="1000"/>
              </a:lnSpc>
              <a:defRPr/>
            </a:pPr>
            <a:r>
              <a:rPr kumimoji="0" lang="ja-JP" altLang="en-US" sz="1000" kern="0" dirty="0">
                <a:latin typeface="+mj-ea"/>
                <a:ea typeface="+mj-ea"/>
                <a:cs typeface="メイリオ" pitchFamily="50" charset="-128"/>
              </a:rPr>
              <a:t>⑤　</a:t>
            </a:r>
            <a:r>
              <a:rPr kumimoji="0" lang="ja-JP" altLang="en-US" sz="1000" kern="0" dirty="0" smtClean="0">
                <a:latin typeface="+mj-ea"/>
                <a:ea typeface="+mj-ea"/>
                <a:cs typeface="メイリオ" pitchFamily="50" charset="-128"/>
              </a:rPr>
              <a:t>その他                 　　　　　   </a:t>
            </a:r>
            <a:r>
              <a:rPr kumimoji="0" lang="en-US" altLang="ja-JP" sz="1000" kern="0" dirty="0">
                <a:latin typeface="+mj-ea"/>
                <a:ea typeface="+mj-ea"/>
                <a:cs typeface="メイリオ" pitchFamily="50" charset="-128"/>
              </a:rPr>
              <a:t> </a:t>
            </a:r>
            <a:r>
              <a:rPr kumimoji="0" lang="ja-JP" altLang="en-US" sz="1000" kern="0" dirty="0" smtClean="0">
                <a:latin typeface="+mj-ea"/>
                <a:ea typeface="+mj-ea"/>
                <a:cs typeface="メイリオ" pitchFamily="50" charset="-128"/>
              </a:rPr>
              <a:t>　</a:t>
            </a:r>
            <a:r>
              <a:rPr kumimoji="0" lang="en-US" altLang="ja-JP" sz="1000" kern="0" dirty="0" smtClean="0">
                <a:latin typeface="+mj-ea"/>
                <a:ea typeface="+mj-ea"/>
                <a:cs typeface="メイリオ" pitchFamily="50" charset="-128"/>
              </a:rPr>
              <a:t>16.2%</a:t>
            </a:r>
            <a:endParaRPr kumimoji="0" lang="en-US" altLang="ja-JP" sz="1000" kern="0" dirty="0">
              <a:latin typeface="+mj-ea"/>
              <a:ea typeface="+mj-ea"/>
              <a:cs typeface="メイリオ" pitchFamily="50" charset="-128"/>
            </a:endParaRPr>
          </a:p>
          <a:p>
            <a:pPr defTabSz="656760">
              <a:lnSpc>
                <a:spcPts val="1000"/>
              </a:lnSpc>
              <a:defRPr/>
            </a:pPr>
            <a:r>
              <a:rPr kumimoji="0" lang="ja-JP" altLang="en-US" sz="1000" kern="0" dirty="0" smtClean="0">
                <a:latin typeface="+mj-ea"/>
                <a:ea typeface="+mj-ea"/>
                <a:cs typeface="メイリオ" pitchFamily="50" charset="-128"/>
              </a:rPr>
              <a:t>①</a:t>
            </a:r>
            <a:r>
              <a:rPr kumimoji="0" lang="ja-JP" altLang="en-US" sz="1000" kern="0" dirty="0">
                <a:latin typeface="+mj-ea"/>
                <a:ea typeface="+mj-ea"/>
                <a:cs typeface="メイリオ" pitchFamily="50" charset="-128"/>
              </a:rPr>
              <a:t>～⑤のうち、面会制限を行った</a:t>
            </a:r>
            <a:r>
              <a:rPr kumimoji="0" lang="ja-JP" altLang="en-US" sz="1000" kern="0" dirty="0" smtClean="0">
                <a:latin typeface="+mj-ea"/>
                <a:ea typeface="+mj-ea"/>
                <a:cs typeface="メイリオ" pitchFamily="50" charset="-128"/>
              </a:rPr>
              <a:t>事例 　</a:t>
            </a:r>
            <a:endParaRPr kumimoji="0" lang="en-US" altLang="ja-JP" sz="1000" kern="0" dirty="0" smtClean="0">
              <a:latin typeface="+mj-ea"/>
              <a:ea typeface="+mj-ea"/>
              <a:cs typeface="メイリオ" pitchFamily="50" charset="-128"/>
            </a:endParaRPr>
          </a:p>
          <a:p>
            <a:pPr defTabSz="656760">
              <a:lnSpc>
                <a:spcPts val="1000"/>
              </a:lnSpc>
              <a:defRPr/>
            </a:pPr>
            <a:r>
              <a:rPr kumimoji="0" lang="ja-JP" altLang="en-US" sz="1000" kern="0" dirty="0">
                <a:latin typeface="+mj-ea"/>
                <a:ea typeface="+mj-ea"/>
                <a:cs typeface="メイリオ" pitchFamily="50" charset="-128"/>
              </a:rPr>
              <a:t>　</a:t>
            </a:r>
            <a:r>
              <a:rPr kumimoji="0" lang="ja-JP" altLang="en-US" sz="1000" kern="0" dirty="0" smtClean="0">
                <a:latin typeface="+mj-ea"/>
                <a:ea typeface="+mj-ea"/>
                <a:cs typeface="メイリオ" pitchFamily="50" charset="-128"/>
              </a:rPr>
              <a:t>　　　　　　　　　　　　　　　　　　　  　 </a:t>
            </a:r>
            <a:r>
              <a:rPr kumimoji="0" lang="en-US" altLang="ja-JP" sz="1000" kern="0" dirty="0" smtClean="0">
                <a:latin typeface="+mj-ea"/>
                <a:ea typeface="+mj-ea"/>
                <a:cs typeface="メイリオ" pitchFamily="50" charset="-128"/>
              </a:rPr>
              <a:t>39.2%</a:t>
            </a:r>
          </a:p>
          <a:p>
            <a:pPr defTabSz="656760">
              <a:lnSpc>
                <a:spcPts val="939"/>
              </a:lnSpc>
              <a:defRPr/>
            </a:pPr>
            <a:endParaRPr kumimoji="0" lang="en-US" altLang="ja-JP" sz="1000" kern="0" dirty="0" smtClean="0">
              <a:latin typeface="+mj-ea"/>
              <a:ea typeface="+mj-ea"/>
              <a:cs typeface="メイリオ" pitchFamily="50" charset="-128"/>
            </a:endParaRPr>
          </a:p>
          <a:p>
            <a:pPr defTabSz="656760">
              <a:lnSpc>
                <a:spcPts val="939"/>
              </a:lnSpc>
              <a:defRPr/>
            </a:pPr>
            <a:endParaRPr kumimoji="0" lang="en-US" altLang="ja-JP" sz="1000" b="1" u="sng" kern="0" dirty="0" smtClean="0">
              <a:latin typeface="+mj-ea"/>
              <a:ea typeface="+mj-ea"/>
              <a:cs typeface="メイリオ" pitchFamily="50" charset="-128"/>
            </a:endParaRPr>
          </a:p>
          <a:p>
            <a:pPr defTabSz="656760">
              <a:lnSpc>
                <a:spcPts val="1000"/>
              </a:lnSpc>
              <a:defRPr/>
            </a:pPr>
            <a:r>
              <a:rPr kumimoji="0" lang="ja-JP" altLang="en-US" sz="1000" kern="0" dirty="0" smtClean="0">
                <a:latin typeface="+mj-ea"/>
                <a:ea typeface="+mj-ea"/>
                <a:cs typeface="メイリオ" pitchFamily="50" charset="-128"/>
              </a:rPr>
              <a:t>①　助言・指導</a:t>
            </a:r>
            <a:r>
              <a:rPr kumimoji="0" lang="en-US" altLang="ja-JP" sz="1000" kern="0" dirty="0" smtClean="0">
                <a:latin typeface="+mj-ea"/>
                <a:ea typeface="+mj-ea"/>
                <a:cs typeface="メイリオ" pitchFamily="50" charset="-128"/>
              </a:rPr>
              <a:t>                             68.8%</a:t>
            </a:r>
          </a:p>
          <a:p>
            <a:pPr defTabSz="656760">
              <a:lnSpc>
                <a:spcPts val="1000"/>
              </a:lnSpc>
              <a:defRPr/>
            </a:pPr>
            <a:r>
              <a:rPr kumimoji="0" lang="ja-JP" altLang="en-US" sz="1000" kern="0" dirty="0" smtClean="0">
                <a:latin typeface="+mj-ea"/>
                <a:ea typeface="+mj-ea"/>
                <a:cs typeface="メイリオ" pitchFamily="50" charset="-128"/>
              </a:rPr>
              <a:t>②　サービス等利用計画見直し   　</a:t>
            </a:r>
            <a:r>
              <a:rPr kumimoji="0" lang="en-US" altLang="ja-JP" sz="1000" kern="0" dirty="0" smtClean="0">
                <a:latin typeface="+mj-ea"/>
                <a:ea typeface="+mj-ea"/>
                <a:cs typeface="メイリオ" pitchFamily="50" charset="-128"/>
              </a:rPr>
              <a:t>17.5%</a:t>
            </a:r>
          </a:p>
          <a:p>
            <a:pPr defTabSz="656760">
              <a:lnSpc>
                <a:spcPts val="1000"/>
              </a:lnSpc>
              <a:defRPr/>
            </a:pPr>
            <a:r>
              <a:rPr kumimoji="0" lang="ja-JP" altLang="en-US" sz="1000" kern="0" dirty="0">
                <a:latin typeface="+mj-ea"/>
                <a:cs typeface="メイリオ" pitchFamily="50" charset="-128"/>
              </a:rPr>
              <a:t>③</a:t>
            </a:r>
            <a:r>
              <a:rPr kumimoji="0" lang="ja-JP" altLang="en-US" sz="1000" kern="0" dirty="0" smtClean="0">
                <a:latin typeface="+mj-ea"/>
                <a:cs typeface="メイリオ" pitchFamily="50" charset="-128"/>
              </a:rPr>
              <a:t>　障害福祉サービス以外の</a:t>
            </a:r>
            <a:endParaRPr kumimoji="0" lang="en-US" altLang="ja-JP" sz="1000" kern="0" dirty="0" smtClean="0">
              <a:latin typeface="+mj-ea"/>
              <a:cs typeface="メイリオ" pitchFamily="50" charset="-128"/>
            </a:endParaRPr>
          </a:p>
          <a:p>
            <a:pPr defTabSz="656760">
              <a:lnSpc>
                <a:spcPts val="1000"/>
              </a:lnSpc>
              <a:defRPr/>
            </a:pPr>
            <a:r>
              <a:rPr kumimoji="0" lang="ja-JP" altLang="en-US" sz="1000" kern="0" dirty="0" smtClean="0">
                <a:latin typeface="+mj-ea"/>
                <a:cs typeface="メイリオ" pitchFamily="50" charset="-128"/>
              </a:rPr>
              <a:t>　　 サービス利用　　　　                </a:t>
            </a:r>
            <a:r>
              <a:rPr kumimoji="0" lang="en-US" altLang="ja-JP" sz="1000" kern="0" dirty="0" smtClean="0">
                <a:latin typeface="+mj-ea"/>
                <a:cs typeface="メイリオ" pitchFamily="50" charset="-128"/>
              </a:rPr>
              <a:t>11.4%</a:t>
            </a:r>
          </a:p>
          <a:p>
            <a:pPr defTabSz="656760">
              <a:lnSpc>
                <a:spcPts val="1000"/>
              </a:lnSpc>
              <a:defRPr/>
            </a:pPr>
            <a:r>
              <a:rPr kumimoji="0" lang="ja-JP" altLang="en-US" sz="1000" kern="0" dirty="0" smtClean="0">
                <a:latin typeface="+mj-ea"/>
                <a:ea typeface="+mj-ea"/>
                <a:cs typeface="メイリオ" pitchFamily="50" charset="-128"/>
              </a:rPr>
              <a:t>④　新たに</a:t>
            </a:r>
            <a:r>
              <a:rPr kumimoji="0" lang="ja-JP" altLang="en-US" sz="1000" kern="0" dirty="0">
                <a:latin typeface="+mj-ea"/>
                <a:cs typeface="メイリオ" pitchFamily="50" charset="-128"/>
              </a:rPr>
              <a:t>障害福祉</a:t>
            </a:r>
            <a:r>
              <a:rPr kumimoji="0" lang="ja-JP" altLang="en-US" sz="1000" kern="0" dirty="0" smtClean="0">
                <a:latin typeface="+mj-ea"/>
                <a:cs typeface="メイリオ" pitchFamily="50" charset="-128"/>
              </a:rPr>
              <a:t>サービス利用　</a:t>
            </a:r>
            <a:r>
              <a:rPr kumimoji="0" lang="en-US" altLang="ja-JP" sz="1000" kern="0" dirty="0" smtClean="0">
                <a:latin typeface="+mj-ea"/>
                <a:cs typeface="メイリオ" pitchFamily="50" charset="-128"/>
              </a:rPr>
              <a:t>11.0%</a:t>
            </a:r>
            <a:endParaRPr kumimoji="0" lang="en-US" altLang="ja-JP" sz="1000" kern="0" dirty="0">
              <a:latin typeface="+mj-ea"/>
              <a:ea typeface="+mj-ea"/>
              <a:cs typeface="メイリオ" pitchFamily="50" charset="-128"/>
            </a:endParaRPr>
          </a:p>
          <a:p>
            <a:pPr defTabSz="656760">
              <a:lnSpc>
                <a:spcPts val="1000"/>
              </a:lnSpc>
              <a:defRPr/>
            </a:pPr>
            <a:endParaRPr kumimoji="0" lang="en-US" altLang="ja-JP" sz="1000" kern="0" dirty="0" smtClean="0">
              <a:latin typeface="+mj-ea"/>
              <a:ea typeface="+mj-ea"/>
              <a:cs typeface="メイリオ" pitchFamily="50" charset="-128"/>
            </a:endParaRPr>
          </a:p>
          <a:p>
            <a:pPr defTabSz="656760">
              <a:lnSpc>
                <a:spcPts val="1000"/>
              </a:lnSpc>
              <a:defRPr/>
            </a:pPr>
            <a:endParaRPr kumimoji="0" lang="en-US" altLang="ja-JP" sz="1000" kern="0" dirty="0" smtClean="0">
              <a:latin typeface="+mj-ea"/>
              <a:ea typeface="+mj-ea"/>
              <a:cs typeface="メイリオ" pitchFamily="50" charset="-128"/>
            </a:endParaRPr>
          </a:p>
          <a:p>
            <a:pPr defTabSz="656760">
              <a:lnSpc>
                <a:spcPts val="1000"/>
              </a:lnSpc>
              <a:defRPr/>
            </a:pPr>
            <a:r>
              <a:rPr kumimoji="0" lang="ja-JP" altLang="en-US" sz="1000" b="1" kern="0" dirty="0">
                <a:solidFill>
                  <a:srgbClr val="FF0000"/>
                </a:solidFill>
                <a:latin typeface="+mj-ea"/>
                <a:ea typeface="+mj-ea"/>
                <a:cs typeface="メイリオ" pitchFamily="50" charset="-128"/>
              </a:rPr>
              <a:t>　</a:t>
            </a:r>
            <a:r>
              <a:rPr kumimoji="0" lang="ja-JP" altLang="en-US" sz="1000" kern="0" dirty="0" smtClean="0">
                <a:latin typeface="+mn-ea"/>
                <a:cs typeface="メイリオ" pitchFamily="50" charset="-128"/>
              </a:rPr>
              <a:t>介護保険サービスを利用、虐待者・被虐待者の転居、入院中等</a:t>
            </a:r>
            <a:endParaRPr kumimoji="0" lang="en-US" altLang="ja-JP" sz="1000" kern="0" dirty="0">
              <a:latin typeface="+mn-ea"/>
              <a:cs typeface="メイリオ" pitchFamily="50" charset="-128"/>
            </a:endParaRPr>
          </a:p>
        </p:txBody>
      </p:sp>
      <p:sp>
        <p:nvSpPr>
          <p:cNvPr id="72" name="対角する 2 つの角を丸めた四角形 71"/>
          <p:cNvSpPr/>
          <p:nvPr/>
        </p:nvSpPr>
        <p:spPr>
          <a:xfrm>
            <a:off x="7237077" y="910085"/>
            <a:ext cx="2206731" cy="162970"/>
          </a:xfrm>
          <a:prstGeom prst="round2Diag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spcCol="0" rtlCol="0" anchor="ctr"/>
          <a:lstStyle/>
          <a:p>
            <a:pPr algn="ctr"/>
            <a:r>
              <a:rPr lang="ja-JP" altLang="en-US" sz="1000" dirty="0">
                <a:solidFill>
                  <a:schemeClr val="tx1"/>
                </a:solidFill>
              </a:rPr>
              <a:t>虐待</a:t>
            </a:r>
            <a:r>
              <a:rPr lang="ja-JP" altLang="en-US" sz="1000" dirty="0" smtClean="0">
                <a:solidFill>
                  <a:schemeClr val="tx1"/>
                </a:solidFill>
              </a:rPr>
              <a:t>者</a:t>
            </a:r>
            <a:r>
              <a:rPr lang="ja-JP" altLang="en-US" sz="1000" dirty="0">
                <a:solidFill>
                  <a:schemeClr val="tx1"/>
                </a:solidFill>
              </a:rPr>
              <a:t>と分離</a:t>
            </a:r>
            <a:r>
              <a:rPr lang="ja-JP" altLang="en-US" sz="1000" dirty="0" smtClean="0">
                <a:solidFill>
                  <a:schemeClr val="tx1"/>
                </a:solidFill>
              </a:rPr>
              <a:t>した人数</a:t>
            </a:r>
            <a:r>
              <a:rPr lang="ja-JP" altLang="en-US" sz="1000" dirty="0">
                <a:solidFill>
                  <a:schemeClr val="tx1"/>
                </a:solidFill>
              </a:rPr>
              <a:t>　</a:t>
            </a:r>
            <a:r>
              <a:rPr lang="en-US" altLang="ja-JP" sz="1000" dirty="0" smtClean="0">
                <a:solidFill>
                  <a:schemeClr val="tx1"/>
                </a:solidFill>
              </a:rPr>
              <a:t>659</a:t>
            </a:r>
            <a:r>
              <a:rPr lang="ja-JP" altLang="en-US" sz="1000" dirty="0" smtClean="0">
                <a:solidFill>
                  <a:schemeClr val="tx1"/>
                </a:solidFill>
              </a:rPr>
              <a:t>人</a:t>
            </a:r>
            <a:endParaRPr lang="ja-JP" altLang="en-US" sz="700" dirty="0" smtClean="0">
              <a:solidFill>
                <a:schemeClr val="tx1"/>
              </a:solidFill>
            </a:endParaRPr>
          </a:p>
        </p:txBody>
      </p:sp>
      <p:sp>
        <p:nvSpPr>
          <p:cNvPr id="73" name="対角する 2 つの角を丸めた四角形 72"/>
          <p:cNvSpPr/>
          <p:nvPr/>
        </p:nvSpPr>
        <p:spPr>
          <a:xfrm>
            <a:off x="7132547" y="2020760"/>
            <a:ext cx="2483024" cy="191076"/>
          </a:xfrm>
          <a:prstGeom prst="round2Diag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spcCol="0" rtlCol="0" anchor="ctr"/>
          <a:lstStyle/>
          <a:p>
            <a:pPr algn="ctr"/>
            <a:r>
              <a:rPr lang="ja-JP" altLang="en-US" sz="1000" dirty="0">
                <a:solidFill>
                  <a:schemeClr val="tx1"/>
                </a:solidFill>
              </a:rPr>
              <a:t>虐待</a:t>
            </a:r>
            <a:r>
              <a:rPr lang="ja-JP" altLang="en-US" sz="1000" dirty="0" smtClean="0">
                <a:solidFill>
                  <a:schemeClr val="tx1"/>
                </a:solidFill>
              </a:rPr>
              <a:t>者</a:t>
            </a:r>
            <a:r>
              <a:rPr lang="ja-JP" altLang="en-US" sz="1000" dirty="0">
                <a:solidFill>
                  <a:schemeClr val="tx1"/>
                </a:solidFill>
              </a:rPr>
              <a:t>と分離</a:t>
            </a:r>
            <a:r>
              <a:rPr lang="ja-JP" altLang="en-US" sz="1000" dirty="0" smtClean="0">
                <a:solidFill>
                  <a:schemeClr val="tx1"/>
                </a:solidFill>
              </a:rPr>
              <a:t>しなかった人数 </a:t>
            </a:r>
            <a:r>
              <a:rPr lang="en-US" altLang="ja-JP" sz="1000" dirty="0" smtClean="0">
                <a:solidFill>
                  <a:schemeClr val="tx1"/>
                </a:solidFill>
              </a:rPr>
              <a:t>721</a:t>
            </a:r>
            <a:r>
              <a:rPr lang="ja-JP" altLang="en-US" sz="1000" dirty="0" smtClean="0">
                <a:solidFill>
                  <a:schemeClr val="tx1"/>
                </a:solidFill>
              </a:rPr>
              <a:t>人</a:t>
            </a:r>
            <a:endParaRPr lang="ja-JP" altLang="en-US" sz="700" dirty="0">
              <a:solidFill>
                <a:schemeClr val="tx1"/>
              </a:solidFill>
            </a:endParaRPr>
          </a:p>
        </p:txBody>
      </p:sp>
      <p:sp>
        <p:nvSpPr>
          <p:cNvPr id="74" name="対角する 2 つの角を丸めた四角形 73"/>
          <p:cNvSpPr/>
          <p:nvPr/>
        </p:nvSpPr>
        <p:spPr>
          <a:xfrm>
            <a:off x="7304225" y="2919665"/>
            <a:ext cx="2139582" cy="167701"/>
          </a:xfrm>
          <a:prstGeom prst="round2Diag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spcCol="0" rtlCol="0" anchor="ctr"/>
          <a:lstStyle/>
          <a:p>
            <a:pPr algn="ctr"/>
            <a:r>
              <a:rPr lang="ja-JP" altLang="en-US" sz="1000" dirty="0" smtClean="0">
                <a:solidFill>
                  <a:schemeClr val="tx1"/>
                </a:solidFill>
              </a:rPr>
              <a:t>現在対応中・その他　</a:t>
            </a:r>
            <a:r>
              <a:rPr lang="en-US" altLang="ja-JP" sz="1000" dirty="0" smtClean="0">
                <a:solidFill>
                  <a:schemeClr val="tx1"/>
                </a:solidFill>
                <a:latin typeface="+mj-ea"/>
                <a:ea typeface="+mj-ea"/>
              </a:rPr>
              <a:t>235</a:t>
            </a:r>
            <a:r>
              <a:rPr lang="ja-JP" altLang="en-US" sz="1000" dirty="0" smtClean="0">
                <a:solidFill>
                  <a:schemeClr val="tx1"/>
                </a:solidFill>
                <a:latin typeface="+mj-ea"/>
                <a:ea typeface="+mj-ea"/>
              </a:rPr>
              <a:t>人</a:t>
            </a:r>
            <a:endParaRPr lang="ja-JP" altLang="en-US" sz="1000" dirty="0">
              <a:solidFill>
                <a:schemeClr val="tx1"/>
              </a:solidFill>
              <a:latin typeface="+mj-ea"/>
              <a:ea typeface="+mj-ea"/>
            </a:endParaRPr>
          </a:p>
        </p:txBody>
      </p:sp>
      <p:sp>
        <p:nvSpPr>
          <p:cNvPr id="75" name="右矢印 74"/>
          <p:cNvSpPr/>
          <p:nvPr/>
        </p:nvSpPr>
        <p:spPr>
          <a:xfrm>
            <a:off x="6598669" y="2682342"/>
            <a:ext cx="322004" cy="328032"/>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lang="ja-JP" altLang="en-US" sz="1000" b="1" dirty="0">
              <a:latin typeface="+mn-ea"/>
            </a:endParaRPr>
          </a:p>
        </p:txBody>
      </p:sp>
      <p:sp>
        <p:nvSpPr>
          <p:cNvPr id="76" name="角丸四角形 75"/>
          <p:cNvSpPr/>
          <p:nvPr/>
        </p:nvSpPr>
        <p:spPr>
          <a:xfrm>
            <a:off x="7022721" y="3435555"/>
            <a:ext cx="2616915" cy="469308"/>
          </a:xfrm>
          <a:prstGeom prst="roundRect">
            <a:avLst>
              <a:gd name="adj" fmla="val 38568"/>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0" rIns="48286" bIns="0" spcCol="0" rtlCol="0" anchor="b" anchorCtr="0"/>
          <a:lstStyle/>
          <a:p>
            <a:pPr defTabSz="656760">
              <a:lnSpc>
                <a:spcPts val="939"/>
              </a:lnSpc>
              <a:defRPr/>
            </a:pPr>
            <a:endParaRPr kumimoji="0" lang="en-US" altLang="ja-JP" sz="1000" kern="0" dirty="0">
              <a:latin typeface="+mj-ea"/>
              <a:ea typeface="+mj-ea"/>
              <a:cs typeface="メイリオ" pitchFamily="50" charset="-128"/>
            </a:endParaRPr>
          </a:p>
          <a:p>
            <a:pPr defTabSz="656760">
              <a:lnSpc>
                <a:spcPts val="939"/>
              </a:lnSpc>
              <a:defRPr/>
            </a:pPr>
            <a:endParaRPr kumimoji="0" lang="en-US" altLang="ja-JP" sz="1000" kern="0" dirty="0">
              <a:latin typeface="+mj-ea"/>
              <a:ea typeface="+mj-ea"/>
              <a:cs typeface="メイリオ" pitchFamily="50" charset="-128"/>
            </a:endParaRPr>
          </a:p>
          <a:p>
            <a:pPr defTabSz="656760">
              <a:lnSpc>
                <a:spcPts val="939"/>
              </a:lnSpc>
              <a:defRPr/>
            </a:pPr>
            <a:r>
              <a:rPr kumimoji="0" lang="ja-JP" altLang="en-US" sz="1000" kern="0" dirty="0">
                <a:latin typeface="+mj-ea"/>
                <a:ea typeface="+mj-ea"/>
                <a:cs typeface="メイリオ" pitchFamily="50" charset="-128"/>
              </a:rPr>
              <a:t>　　　うち、市町村長申立　</a:t>
            </a:r>
            <a:r>
              <a:rPr kumimoji="0" lang="en-US" altLang="ja-JP" sz="1000" kern="0" dirty="0" smtClean="0">
                <a:latin typeface="+mj-ea"/>
                <a:ea typeface="+mj-ea"/>
                <a:cs typeface="メイリオ" pitchFamily="50" charset="-128"/>
              </a:rPr>
              <a:t>97</a:t>
            </a:r>
            <a:r>
              <a:rPr kumimoji="0" lang="ja-JP" altLang="en-US" sz="1000" kern="0" dirty="0" smtClean="0">
                <a:latin typeface="+mj-ea"/>
                <a:ea typeface="+mj-ea"/>
                <a:cs typeface="メイリオ" pitchFamily="50" charset="-128"/>
              </a:rPr>
              <a:t>人</a:t>
            </a:r>
            <a:endParaRPr kumimoji="0" lang="en-US" altLang="ja-JP" sz="1000" kern="0" dirty="0">
              <a:latin typeface="+mj-ea"/>
              <a:ea typeface="+mj-ea"/>
              <a:cs typeface="メイリオ" pitchFamily="50" charset="-128"/>
            </a:endParaRPr>
          </a:p>
        </p:txBody>
      </p:sp>
      <p:sp>
        <p:nvSpPr>
          <p:cNvPr id="77" name="対角する 2 つの角を丸めた四角形 76"/>
          <p:cNvSpPr/>
          <p:nvPr/>
        </p:nvSpPr>
        <p:spPr>
          <a:xfrm>
            <a:off x="7214759" y="3498342"/>
            <a:ext cx="2232839" cy="182403"/>
          </a:xfrm>
          <a:prstGeom prst="round2Diag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spcCol="0" rtlCol="0" anchor="ctr"/>
          <a:lstStyle/>
          <a:p>
            <a:pPr algn="ctr"/>
            <a:r>
              <a:rPr lang="ja-JP" altLang="en-US" sz="1000" dirty="0">
                <a:solidFill>
                  <a:schemeClr val="tx1"/>
                </a:solidFill>
              </a:rPr>
              <a:t>成年後見制度の審判</a:t>
            </a:r>
            <a:r>
              <a:rPr lang="ja-JP" altLang="en-US" sz="1000" dirty="0" smtClean="0">
                <a:solidFill>
                  <a:schemeClr val="tx1"/>
                </a:solidFill>
              </a:rPr>
              <a:t>請求　　</a:t>
            </a:r>
            <a:r>
              <a:rPr lang="en-US" altLang="ja-JP" sz="1000" dirty="0" smtClean="0">
                <a:solidFill>
                  <a:schemeClr val="tx1"/>
                </a:solidFill>
              </a:rPr>
              <a:t>126</a:t>
            </a:r>
            <a:r>
              <a:rPr lang="ja-JP" altLang="en-US" sz="1000" dirty="0" smtClean="0">
                <a:solidFill>
                  <a:schemeClr val="tx1"/>
                </a:solidFill>
              </a:rPr>
              <a:t>人</a:t>
            </a:r>
            <a:endParaRPr lang="ja-JP" altLang="en-US" sz="1000" dirty="0">
              <a:solidFill>
                <a:schemeClr val="tx1"/>
              </a:solidFill>
            </a:endParaRPr>
          </a:p>
        </p:txBody>
      </p:sp>
      <p:sp>
        <p:nvSpPr>
          <p:cNvPr id="2" name="下矢印 1"/>
          <p:cNvSpPr/>
          <p:nvPr/>
        </p:nvSpPr>
        <p:spPr>
          <a:xfrm>
            <a:off x="1653920" y="1331442"/>
            <a:ext cx="334752" cy="534210"/>
          </a:xfrm>
          <a:prstGeom prst="down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dirty="0" smtClean="0">
              <a:solidFill>
                <a:schemeClr val="tx1"/>
              </a:solidFill>
            </a:endParaRPr>
          </a:p>
        </p:txBody>
      </p:sp>
      <p:sp>
        <p:nvSpPr>
          <p:cNvPr id="4" name="正方形/長方形 3"/>
          <p:cNvSpPr/>
          <p:nvPr/>
        </p:nvSpPr>
        <p:spPr>
          <a:xfrm>
            <a:off x="3705692" y="1478795"/>
            <a:ext cx="1560173" cy="375307"/>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100"/>
              </a:lnSpc>
            </a:pPr>
            <a:r>
              <a:rPr kumimoji="1" lang="ja-JP" altLang="en-US" sz="1000" dirty="0" smtClean="0">
                <a:solidFill>
                  <a:schemeClr val="tx1"/>
                </a:solidFill>
              </a:rPr>
              <a:t>事実確認調査を行った事例　　　　　　</a:t>
            </a:r>
            <a:r>
              <a:rPr kumimoji="1" lang="en-US" altLang="ja-JP" sz="1000" b="1" dirty="0" smtClean="0">
                <a:solidFill>
                  <a:schemeClr val="tx1"/>
                </a:solidFill>
                <a:latin typeface="+mn-ea"/>
              </a:rPr>
              <a:t>3,843</a:t>
            </a:r>
            <a:r>
              <a:rPr kumimoji="1" lang="ja-JP" altLang="en-US" sz="1000" b="1" dirty="0" smtClean="0">
                <a:solidFill>
                  <a:schemeClr val="tx1"/>
                </a:solidFill>
                <a:latin typeface="+mn-ea"/>
              </a:rPr>
              <a:t>件</a:t>
            </a:r>
          </a:p>
        </p:txBody>
      </p:sp>
      <p:sp>
        <p:nvSpPr>
          <p:cNvPr id="5" name="大かっこ 4"/>
          <p:cNvSpPr/>
          <p:nvPr/>
        </p:nvSpPr>
        <p:spPr>
          <a:xfrm>
            <a:off x="3679716" y="1948037"/>
            <a:ext cx="1629510" cy="379523"/>
          </a:xfrm>
          <a:prstGeom prst="bracketPair">
            <a:avLst/>
          </a:prstGeom>
          <a:noFill/>
        </p:spPr>
        <p:style>
          <a:lnRef idx="1">
            <a:schemeClr val="accent1"/>
          </a:lnRef>
          <a:fillRef idx="0">
            <a:schemeClr val="accent1"/>
          </a:fillRef>
          <a:effectRef idx="0">
            <a:schemeClr val="accent1"/>
          </a:effectRef>
          <a:fontRef idx="minor">
            <a:schemeClr val="tx1"/>
          </a:fontRef>
        </p:style>
        <p:txBody>
          <a:bodyPr rtlCol="0" anchor="ctr"/>
          <a:lstStyle/>
          <a:p>
            <a:pPr>
              <a:lnSpc>
                <a:spcPts val="1100"/>
              </a:lnSpc>
            </a:pPr>
            <a:r>
              <a:rPr kumimoji="1" lang="ja-JP" altLang="en-US" sz="1000" dirty="0" smtClean="0">
                <a:latin typeface="+mn-ea"/>
              </a:rPr>
              <a:t>うち、法第</a:t>
            </a:r>
            <a:r>
              <a:rPr kumimoji="1" lang="en-US" altLang="ja-JP" sz="1000" dirty="0" smtClean="0">
                <a:latin typeface="+mn-ea"/>
              </a:rPr>
              <a:t>11</a:t>
            </a:r>
            <a:r>
              <a:rPr kumimoji="1" lang="ja-JP" altLang="en-US" sz="1000" dirty="0" smtClean="0">
                <a:latin typeface="+mn-ea"/>
              </a:rPr>
              <a:t>条に基づく立入調査　</a:t>
            </a:r>
            <a:r>
              <a:rPr lang="en-US" altLang="ja-JP" sz="1000" dirty="0">
                <a:latin typeface="+mn-ea"/>
              </a:rPr>
              <a:t> </a:t>
            </a:r>
            <a:r>
              <a:rPr lang="en-US" altLang="ja-JP" sz="1000" dirty="0" smtClean="0">
                <a:latin typeface="+mn-ea"/>
              </a:rPr>
              <a:t>60</a:t>
            </a:r>
            <a:r>
              <a:rPr kumimoji="1" lang="ja-JP" altLang="en-US" sz="1000" dirty="0" smtClean="0">
                <a:latin typeface="+mn-ea"/>
              </a:rPr>
              <a:t>件</a:t>
            </a:r>
            <a:endParaRPr kumimoji="1" lang="ja-JP" altLang="en-US" sz="1000" dirty="0">
              <a:latin typeface="+mn-ea"/>
            </a:endParaRPr>
          </a:p>
        </p:txBody>
      </p:sp>
      <p:sp>
        <p:nvSpPr>
          <p:cNvPr id="47" name="正方形/長方形 46"/>
          <p:cNvSpPr/>
          <p:nvPr/>
        </p:nvSpPr>
        <p:spPr>
          <a:xfrm>
            <a:off x="3705692" y="2617374"/>
            <a:ext cx="1560173" cy="375307"/>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100"/>
              </a:lnSpc>
            </a:pPr>
            <a:r>
              <a:rPr kumimoji="1" lang="ja-JP" altLang="en-US" sz="1000" dirty="0" smtClean="0">
                <a:solidFill>
                  <a:schemeClr val="tx1"/>
                </a:solidFill>
              </a:rPr>
              <a:t>事実確認調査を行っていない事例　　</a:t>
            </a:r>
            <a:r>
              <a:rPr lang="en-US" altLang="ja-JP" sz="1000" b="1" dirty="0" smtClean="0">
                <a:solidFill>
                  <a:schemeClr val="tx1"/>
                </a:solidFill>
                <a:latin typeface="+mn-ea"/>
              </a:rPr>
              <a:t>740</a:t>
            </a:r>
            <a:r>
              <a:rPr kumimoji="1" lang="ja-JP" altLang="en-US" sz="1000" b="1" dirty="0" smtClean="0">
                <a:solidFill>
                  <a:schemeClr val="tx1"/>
                </a:solidFill>
                <a:latin typeface="+mn-ea"/>
              </a:rPr>
              <a:t>件</a:t>
            </a:r>
          </a:p>
        </p:txBody>
      </p:sp>
      <p:sp>
        <p:nvSpPr>
          <p:cNvPr id="48" name="大かっこ 47"/>
          <p:cNvSpPr/>
          <p:nvPr/>
        </p:nvSpPr>
        <p:spPr>
          <a:xfrm>
            <a:off x="3714685" y="3057400"/>
            <a:ext cx="1542195" cy="738011"/>
          </a:xfrm>
          <a:prstGeom prst="bracketPair">
            <a:avLst/>
          </a:prstGeom>
          <a:noFill/>
        </p:spPr>
        <p:style>
          <a:lnRef idx="1">
            <a:schemeClr val="accent1"/>
          </a:lnRef>
          <a:fillRef idx="0">
            <a:schemeClr val="accent1"/>
          </a:fillRef>
          <a:effectRef idx="0">
            <a:schemeClr val="accent1"/>
          </a:effectRef>
          <a:fontRef idx="minor">
            <a:schemeClr val="tx1"/>
          </a:fontRef>
        </p:style>
        <p:txBody>
          <a:bodyPr rtlCol="0" anchor="ctr"/>
          <a:lstStyle/>
          <a:p>
            <a:pPr>
              <a:lnSpc>
                <a:spcPts val="1100"/>
              </a:lnSpc>
            </a:pPr>
            <a:r>
              <a:rPr kumimoji="1" lang="ja-JP" altLang="en-US" sz="1000" dirty="0" smtClean="0">
                <a:latin typeface="+mn-ea"/>
              </a:rPr>
              <a:t>・明らかに虐待では</a:t>
            </a:r>
            <a:r>
              <a:rPr kumimoji="1" lang="ja-JP" altLang="en-US" sz="1000" dirty="0" err="1" smtClean="0">
                <a:latin typeface="+mn-ea"/>
              </a:rPr>
              <a:t>な</a:t>
            </a:r>
            <a:endParaRPr kumimoji="1" lang="en-US" altLang="ja-JP" sz="1000" dirty="0" smtClean="0">
              <a:latin typeface="+mn-ea"/>
            </a:endParaRPr>
          </a:p>
          <a:p>
            <a:pPr>
              <a:lnSpc>
                <a:spcPts val="1100"/>
              </a:lnSpc>
            </a:pPr>
            <a:r>
              <a:rPr kumimoji="1" lang="ja-JP" altLang="en-US" sz="1000" dirty="0" smtClean="0">
                <a:latin typeface="+mn-ea"/>
              </a:rPr>
              <a:t>　く調査不要　　</a:t>
            </a:r>
            <a:r>
              <a:rPr kumimoji="1" lang="en-US" altLang="ja-JP" sz="1000" dirty="0" smtClean="0">
                <a:latin typeface="+mn-ea"/>
              </a:rPr>
              <a:t>505</a:t>
            </a:r>
            <a:r>
              <a:rPr kumimoji="1" lang="ja-JP" altLang="en-US" sz="1000" dirty="0" smtClean="0">
                <a:latin typeface="+mn-ea"/>
              </a:rPr>
              <a:t>件</a:t>
            </a:r>
            <a:endParaRPr kumimoji="1" lang="en-US" altLang="ja-JP" sz="1000" dirty="0" smtClean="0">
              <a:latin typeface="+mn-ea"/>
            </a:endParaRPr>
          </a:p>
          <a:p>
            <a:pPr>
              <a:lnSpc>
                <a:spcPts val="600"/>
              </a:lnSpc>
            </a:pPr>
            <a:r>
              <a:rPr kumimoji="1" lang="ja-JP" altLang="en-US" sz="600" dirty="0" smtClean="0">
                <a:latin typeface="+mn-ea"/>
              </a:rPr>
              <a:t>　　＊都道府県判断の</a:t>
            </a:r>
            <a:r>
              <a:rPr lang="en-US" altLang="ja-JP" sz="600" dirty="0" smtClean="0">
                <a:latin typeface="+mn-ea"/>
              </a:rPr>
              <a:t>5</a:t>
            </a:r>
            <a:r>
              <a:rPr lang="en-US" altLang="ja-JP" sz="600" dirty="0">
                <a:latin typeface="+mn-ea"/>
              </a:rPr>
              <a:t>4</a:t>
            </a:r>
            <a:r>
              <a:rPr kumimoji="1" lang="ja-JP" altLang="en-US" sz="600" dirty="0" smtClean="0">
                <a:latin typeface="+mn-ea"/>
              </a:rPr>
              <a:t>件を含む</a:t>
            </a:r>
            <a:endParaRPr kumimoji="1" lang="en-US" altLang="ja-JP" sz="600" dirty="0" smtClean="0">
              <a:latin typeface="+mn-ea"/>
            </a:endParaRPr>
          </a:p>
          <a:p>
            <a:pPr>
              <a:lnSpc>
                <a:spcPts val="1100"/>
              </a:lnSpc>
            </a:pPr>
            <a:r>
              <a:rPr lang="ja-JP" altLang="en-US" sz="1000" dirty="0" smtClean="0">
                <a:latin typeface="+mn-ea"/>
              </a:rPr>
              <a:t>・調査を予定、又は検</a:t>
            </a:r>
            <a:endParaRPr lang="en-US" altLang="ja-JP" sz="1000" dirty="0" smtClean="0">
              <a:latin typeface="+mn-ea"/>
            </a:endParaRPr>
          </a:p>
          <a:p>
            <a:pPr>
              <a:lnSpc>
                <a:spcPts val="1100"/>
              </a:lnSpc>
            </a:pPr>
            <a:r>
              <a:rPr lang="ja-JP" altLang="en-US" sz="1000" dirty="0" smtClean="0">
                <a:latin typeface="+mn-ea"/>
              </a:rPr>
              <a:t>　討中　　　　　　</a:t>
            </a:r>
            <a:r>
              <a:rPr lang="en-US" altLang="ja-JP" sz="1000" dirty="0" smtClean="0">
                <a:latin typeface="+mn-ea"/>
              </a:rPr>
              <a:t>111</a:t>
            </a:r>
            <a:r>
              <a:rPr lang="ja-JP" altLang="en-US" sz="1000" dirty="0" smtClean="0">
                <a:latin typeface="+mn-ea"/>
              </a:rPr>
              <a:t>件</a:t>
            </a:r>
            <a:endParaRPr kumimoji="1" lang="ja-JP" altLang="en-US" sz="1000" dirty="0">
              <a:latin typeface="+mn-ea"/>
            </a:endParaRPr>
          </a:p>
        </p:txBody>
      </p:sp>
      <p:sp>
        <p:nvSpPr>
          <p:cNvPr id="52" name="円/楕円 51"/>
          <p:cNvSpPr/>
          <p:nvPr/>
        </p:nvSpPr>
        <p:spPr>
          <a:xfrm>
            <a:off x="5733089" y="1865938"/>
            <a:ext cx="858096" cy="3096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676" tIns="32838" rIns="65676" bIns="32838" numCol="1" spcCol="0" rtlCol="0" fromWordArt="0" anchor="ctr" anchorCtr="0" forceAA="0" compatLnSpc="1">
            <a:prstTxWarp prst="textNoShape">
              <a:avLst/>
            </a:prstTxWarp>
            <a:spAutoFit/>
          </a:bodyPr>
          <a:lstStyle/>
          <a:p>
            <a:pPr algn="ctr"/>
            <a:r>
              <a:rPr lang="en-US" altLang="ja-JP" sz="1000" b="1" dirty="0" smtClean="0">
                <a:solidFill>
                  <a:schemeClr val="tx1"/>
                </a:solidFill>
                <a:latin typeface="+mj-ea"/>
                <a:ea typeface="+mj-ea"/>
              </a:rPr>
              <a:t>1,593</a:t>
            </a:r>
            <a:r>
              <a:rPr lang="ja-JP" altLang="en-US" sz="1000" b="1" dirty="0" smtClean="0">
                <a:solidFill>
                  <a:schemeClr val="tx1"/>
                </a:solidFill>
                <a:latin typeface="+mj-ea"/>
                <a:ea typeface="+mj-ea"/>
              </a:rPr>
              <a:t>件</a:t>
            </a:r>
            <a:endParaRPr lang="ja-JP" altLang="en-US" sz="1000" b="1" dirty="0">
              <a:solidFill>
                <a:schemeClr val="tx1"/>
              </a:solidFill>
              <a:latin typeface="+mj-ea"/>
              <a:ea typeface="+mj-ea"/>
            </a:endParaRPr>
          </a:p>
        </p:txBody>
      </p:sp>
      <p:sp>
        <p:nvSpPr>
          <p:cNvPr id="6" name="線吹き出し 1 (枠付き) 5"/>
          <p:cNvSpPr/>
          <p:nvPr/>
        </p:nvSpPr>
        <p:spPr>
          <a:xfrm>
            <a:off x="61110" y="3996849"/>
            <a:ext cx="9807931" cy="2803483"/>
          </a:xfrm>
          <a:prstGeom prst="borderCallout1">
            <a:avLst>
              <a:gd name="adj1" fmla="val -61"/>
              <a:gd name="adj2" fmla="val 54038"/>
              <a:gd name="adj3" fmla="val -11578"/>
              <a:gd name="adj4" fmla="val 62283"/>
            </a:avLst>
          </a:prstGeom>
          <a:solidFill>
            <a:srgbClr val="FFFFCC"/>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dirty="0" smtClean="0">
              <a:solidFill>
                <a:schemeClr val="tx1"/>
              </a:solidFill>
            </a:endParaRPr>
          </a:p>
        </p:txBody>
      </p:sp>
      <p:sp>
        <p:nvSpPr>
          <p:cNvPr id="54" name="正方形/長方形 53"/>
          <p:cNvSpPr/>
          <p:nvPr/>
        </p:nvSpPr>
        <p:spPr>
          <a:xfrm>
            <a:off x="154420" y="4171967"/>
            <a:ext cx="2474469" cy="2124879"/>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000" dirty="0" smtClean="0">
                <a:solidFill>
                  <a:schemeClr val="tx1"/>
                </a:solidFill>
              </a:rPr>
              <a:t>● </a:t>
            </a:r>
            <a:r>
              <a:rPr lang="ja-JP" altLang="en-US" sz="1000" dirty="0">
                <a:solidFill>
                  <a:schemeClr val="tx1"/>
                </a:solidFill>
              </a:rPr>
              <a:t>性別</a:t>
            </a:r>
          </a:p>
          <a:p>
            <a:r>
              <a:rPr lang="ja-JP" altLang="en-US" sz="1000" dirty="0">
                <a:solidFill>
                  <a:schemeClr val="tx1"/>
                </a:solidFill>
              </a:rPr>
              <a:t>　　男性</a:t>
            </a:r>
            <a:r>
              <a:rPr lang="ja-JP" altLang="en-US" sz="1000" dirty="0" smtClean="0">
                <a:solidFill>
                  <a:schemeClr val="tx1"/>
                </a:solidFill>
              </a:rPr>
              <a:t>（</a:t>
            </a:r>
            <a:r>
              <a:rPr lang="en-US" altLang="ja-JP" sz="1000" dirty="0" smtClean="0">
                <a:solidFill>
                  <a:schemeClr val="tx1"/>
                </a:solidFill>
              </a:rPr>
              <a:t>63.2%</a:t>
            </a:r>
            <a:r>
              <a:rPr lang="ja-JP" altLang="en-US" sz="1000" dirty="0">
                <a:solidFill>
                  <a:schemeClr val="tx1"/>
                </a:solidFill>
              </a:rPr>
              <a:t>）、女性</a:t>
            </a:r>
            <a:r>
              <a:rPr lang="ja-JP" altLang="en-US" sz="1000" dirty="0" smtClean="0">
                <a:solidFill>
                  <a:schemeClr val="tx1"/>
                </a:solidFill>
              </a:rPr>
              <a:t>（</a:t>
            </a:r>
            <a:r>
              <a:rPr lang="en-US" altLang="ja-JP" sz="1000" dirty="0" smtClean="0">
                <a:solidFill>
                  <a:schemeClr val="tx1"/>
                </a:solidFill>
              </a:rPr>
              <a:t>36.7%</a:t>
            </a:r>
            <a:r>
              <a:rPr lang="ja-JP" altLang="en-US" sz="1000" dirty="0" smtClean="0">
                <a:solidFill>
                  <a:schemeClr val="tx1"/>
                </a:solidFill>
              </a:rPr>
              <a:t>）</a:t>
            </a:r>
            <a:endParaRPr lang="en-US" altLang="ja-JP" sz="1000" dirty="0" smtClean="0">
              <a:solidFill>
                <a:schemeClr val="tx1"/>
              </a:solidFill>
            </a:endParaRPr>
          </a:p>
          <a:p>
            <a:r>
              <a:rPr lang="ja-JP" altLang="en-US" sz="1000" dirty="0" smtClean="0">
                <a:solidFill>
                  <a:schemeClr val="tx1"/>
                </a:solidFill>
              </a:rPr>
              <a:t>● 年齢</a:t>
            </a:r>
            <a:endParaRPr lang="ja-JP" altLang="en-US" sz="1000" dirty="0">
              <a:solidFill>
                <a:schemeClr val="tx1"/>
              </a:solidFill>
            </a:endParaRPr>
          </a:p>
          <a:p>
            <a:r>
              <a:rPr lang="ja-JP" altLang="en-US" sz="1000" dirty="0">
                <a:solidFill>
                  <a:schemeClr val="tx1"/>
                </a:solidFill>
              </a:rPr>
              <a:t>　</a:t>
            </a:r>
            <a:r>
              <a:rPr lang="en-US" altLang="ja-JP" sz="1000" dirty="0">
                <a:solidFill>
                  <a:schemeClr val="tx1"/>
                </a:solidFill>
              </a:rPr>
              <a:t>60</a:t>
            </a:r>
            <a:r>
              <a:rPr lang="ja-JP" altLang="en-US" sz="1000" dirty="0">
                <a:solidFill>
                  <a:schemeClr val="tx1"/>
                </a:solidFill>
              </a:rPr>
              <a:t>歳以上</a:t>
            </a:r>
            <a:r>
              <a:rPr lang="ja-JP" altLang="en-US" sz="1000" dirty="0" smtClean="0">
                <a:solidFill>
                  <a:schemeClr val="tx1"/>
                </a:solidFill>
              </a:rPr>
              <a:t>（</a:t>
            </a:r>
            <a:r>
              <a:rPr lang="en-US" altLang="ja-JP" sz="1000" dirty="0" smtClean="0">
                <a:solidFill>
                  <a:schemeClr val="tx1"/>
                </a:solidFill>
              </a:rPr>
              <a:t>37.4%</a:t>
            </a:r>
            <a:r>
              <a:rPr lang="ja-JP" altLang="en-US" sz="1000" dirty="0">
                <a:solidFill>
                  <a:schemeClr val="tx1"/>
                </a:solidFill>
              </a:rPr>
              <a:t>）、</a:t>
            </a:r>
            <a:r>
              <a:rPr lang="en-US" altLang="ja-JP" sz="1000" dirty="0">
                <a:solidFill>
                  <a:schemeClr val="tx1"/>
                </a:solidFill>
              </a:rPr>
              <a:t>50</a:t>
            </a:r>
            <a:r>
              <a:rPr lang="ja-JP" altLang="en-US" sz="1000" dirty="0">
                <a:solidFill>
                  <a:schemeClr val="tx1"/>
                </a:solidFill>
              </a:rPr>
              <a:t>～</a:t>
            </a:r>
            <a:r>
              <a:rPr lang="en-US" altLang="ja-JP" sz="1000" dirty="0">
                <a:solidFill>
                  <a:schemeClr val="tx1"/>
                </a:solidFill>
              </a:rPr>
              <a:t>59</a:t>
            </a:r>
            <a:r>
              <a:rPr lang="ja-JP" altLang="en-US" sz="1000" dirty="0">
                <a:solidFill>
                  <a:schemeClr val="tx1"/>
                </a:solidFill>
              </a:rPr>
              <a:t>歳</a:t>
            </a:r>
            <a:r>
              <a:rPr lang="ja-JP" altLang="en-US" sz="1000" dirty="0" smtClean="0">
                <a:solidFill>
                  <a:schemeClr val="tx1"/>
                </a:solidFill>
              </a:rPr>
              <a:t>（</a:t>
            </a:r>
            <a:r>
              <a:rPr lang="en-US" altLang="ja-JP" sz="1000" dirty="0" smtClean="0">
                <a:solidFill>
                  <a:schemeClr val="tx1"/>
                </a:solidFill>
              </a:rPr>
              <a:t>21.6%</a:t>
            </a:r>
            <a:r>
              <a:rPr lang="ja-JP" altLang="en-US" sz="1000" dirty="0">
                <a:solidFill>
                  <a:schemeClr val="tx1"/>
                </a:solidFill>
              </a:rPr>
              <a:t>）</a:t>
            </a:r>
          </a:p>
          <a:p>
            <a:r>
              <a:rPr lang="ja-JP" altLang="en-US" sz="1000" dirty="0">
                <a:solidFill>
                  <a:schemeClr val="tx1"/>
                </a:solidFill>
              </a:rPr>
              <a:t>　</a:t>
            </a:r>
            <a:r>
              <a:rPr lang="en-US" altLang="ja-JP" sz="1000" dirty="0">
                <a:solidFill>
                  <a:schemeClr val="tx1"/>
                </a:solidFill>
              </a:rPr>
              <a:t>40</a:t>
            </a:r>
            <a:r>
              <a:rPr lang="ja-JP" altLang="en-US" sz="1000" dirty="0">
                <a:solidFill>
                  <a:schemeClr val="tx1"/>
                </a:solidFill>
              </a:rPr>
              <a:t>～</a:t>
            </a:r>
            <a:r>
              <a:rPr lang="en-US" altLang="ja-JP" sz="1000" dirty="0">
                <a:solidFill>
                  <a:schemeClr val="tx1"/>
                </a:solidFill>
              </a:rPr>
              <a:t>49</a:t>
            </a:r>
            <a:r>
              <a:rPr lang="ja-JP" altLang="en-US" sz="1000" dirty="0">
                <a:solidFill>
                  <a:schemeClr val="tx1"/>
                </a:solidFill>
              </a:rPr>
              <a:t>歳</a:t>
            </a:r>
            <a:r>
              <a:rPr lang="ja-JP" altLang="en-US" sz="1000" dirty="0" smtClean="0">
                <a:solidFill>
                  <a:schemeClr val="tx1"/>
                </a:solidFill>
              </a:rPr>
              <a:t>（</a:t>
            </a:r>
            <a:r>
              <a:rPr lang="en-US" altLang="ja-JP" sz="1000" dirty="0" smtClean="0">
                <a:solidFill>
                  <a:schemeClr val="tx1"/>
                </a:solidFill>
              </a:rPr>
              <a:t>18.2%</a:t>
            </a:r>
            <a:r>
              <a:rPr lang="ja-JP" altLang="en-US" sz="1000" dirty="0">
                <a:solidFill>
                  <a:schemeClr val="tx1"/>
                </a:solidFill>
              </a:rPr>
              <a:t>）</a:t>
            </a:r>
          </a:p>
          <a:p>
            <a:r>
              <a:rPr lang="ja-JP" altLang="en-US" sz="1000" dirty="0" smtClean="0">
                <a:solidFill>
                  <a:schemeClr val="tx1"/>
                </a:solidFill>
              </a:rPr>
              <a:t>● 続柄</a:t>
            </a:r>
            <a:endParaRPr lang="ja-JP" altLang="en-US" sz="1000" dirty="0">
              <a:solidFill>
                <a:schemeClr val="tx1"/>
              </a:solidFill>
            </a:endParaRPr>
          </a:p>
          <a:p>
            <a:r>
              <a:rPr lang="ja-JP" altLang="en-US" sz="1000" dirty="0">
                <a:solidFill>
                  <a:schemeClr val="tx1"/>
                </a:solidFill>
              </a:rPr>
              <a:t>　父（</a:t>
            </a:r>
            <a:r>
              <a:rPr lang="en-US" altLang="ja-JP" sz="1000" dirty="0" smtClean="0">
                <a:solidFill>
                  <a:schemeClr val="tx1"/>
                </a:solidFill>
              </a:rPr>
              <a:t>22.7%</a:t>
            </a:r>
            <a:r>
              <a:rPr lang="ja-JP" altLang="en-US" sz="1000" dirty="0">
                <a:solidFill>
                  <a:schemeClr val="tx1"/>
                </a:solidFill>
              </a:rPr>
              <a:t>）</a:t>
            </a:r>
            <a:r>
              <a:rPr lang="ja-JP" altLang="en-US" sz="1000" dirty="0" smtClean="0">
                <a:solidFill>
                  <a:schemeClr val="tx1"/>
                </a:solidFill>
              </a:rPr>
              <a:t>、母（</a:t>
            </a:r>
            <a:r>
              <a:rPr lang="en-US" altLang="ja-JP" sz="1000" dirty="0" smtClean="0">
                <a:solidFill>
                  <a:schemeClr val="tx1"/>
                </a:solidFill>
              </a:rPr>
              <a:t>22.4%</a:t>
            </a:r>
            <a:r>
              <a:rPr lang="ja-JP" altLang="en-US" sz="1000" dirty="0" smtClean="0">
                <a:solidFill>
                  <a:schemeClr val="tx1"/>
                </a:solidFill>
              </a:rPr>
              <a:t>）、夫（</a:t>
            </a:r>
            <a:r>
              <a:rPr lang="en-US" altLang="ja-JP" sz="1000" dirty="0" smtClean="0">
                <a:solidFill>
                  <a:schemeClr val="tx1"/>
                </a:solidFill>
              </a:rPr>
              <a:t>13.6%</a:t>
            </a:r>
            <a:r>
              <a:rPr lang="ja-JP" altLang="en-US" sz="1000" dirty="0" smtClean="0">
                <a:solidFill>
                  <a:schemeClr val="tx1"/>
                </a:solidFill>
              </a:rPr>
              <a:t>）</a:t>
            </a:r>
            <a:endParaRPr lang="en-US" altLang="ja-JP" sz="1000" dirty="0" smtClean="0">
              <a:solidFill>
                <a:schemeClr val="tx1"/>
              </a:solidFill>
            </a:endParaRPr>
          </a:p>
          <a:p>
            <a:r>
              <a:rPr lang="en-US" altLang="ja-JP" sz="1000" dirty="0" smtClean="0">
                <a:solidFill>
                  <a:schemeClr val="tx1"/>
                </a:solidFill>
              </a:rPr>
              <a:t>   </a:t>
            </a:r>
            <a:r>
              <a:rPr lang="ja-JP" altLang="en-US" sz="1000" dirty="0" smtClean="0">
                <a:solidFill>
                  <a:schemeClr val="tx1"/>
                </a:solidFill>
              </a:rPr>
              <a:t>兄弟（</a:t>
            </a:r>
            <a:r>
              <a:rPr lang="en-US" altLang="ja-JP" sz="1000" dirty="0" smtClean="0">
                <a:solidFill>
                  <a:schemeClr val="tx1"/>
                </a:solidFill>
              </a:rPr>
              <a:t>12.7%</a:t>
            </a:r>
            <a:r>
              <a:rPr lang="ja-JP" altLang="en-US" sz="1000" dirty="0" smtClean="0">
                <a:solidFill>
                  <a:schemeClr val="tx1"/>
                </a:solidFill>
              </a:rPr>
              <a:t>）</a:t>
            </a:r>
            <a:r>
              <a:rPr lang="ja-JP" altLang="en-US" sz="1000" dirty="0">
                <a:solidFill>
                  <a:schemeClr val="tx1"/>
                </a:solidFill>
              </a:rPr>
              <a:t>　</a:t>
            </a:r>
          </a:p>
        </p:txBody>
      </p:sp>
      <p:sp>
        <p:nvSpPr>
          <p:cNvPr id="55" name="角丸四角形 54"/>
          <p:cNvSpPr/>
          <p:nvPr/>
        </p:nvSpPr>
        <p:spPr>
          <a:xfrm>
            <a:off x="662523" y="4077075"/>
            <a:ext cx="1374568" cy="304809"/>
          </a:xfrm>
          <a:prstGeom prst="roundRect">
            <a:avLst>
              <a:gd name="adj" fmla="val 0"/>
            </a:avLst>
          </a:prstGeom>
          <a:gradFill>
            <a:gsLst>
              <a:gs pos="0">
                <a:schemeClr val="accent5">
                  <a:lumMod val="75000"/>
                </a:schemeClr>
              </a:gs>
              <a:gs pos="80000">
                <a:schemeClr val="accent5">
                  <a:lumMod val="60000"/>
                  <a:lumOff val="4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500" b="1" dirty="0" smtClean="0">
                <a:solidFill>
                  <a:prstClr val="white"/>
                </a:solidFill>
                <a:latin typeface="ＭＳ Ｐゴシック"/>
              </a:rPr>
              <a:t>虐待者</a:t>
            </a:r>
            <a:r>
              <a:rPr lang="en-US" altLang="ja-JP" sz="1050" b="1" dirty="0" smtClean="0">
                <a:solidFill>
                  <a:prstClr val="white"/>
                </a:solidFill>
                <a:latin typeface="ＭＳ Ｐゴシック"/>
              </a:rPr>
              <a:t>(1,798</a:t>
            </a:r>
            <a:r>
              <a:rPr lang="ja-JP" altLang="en-US" sz="1050" b="1" dirty="0" smtClean="0">
                <a:solidFill>
                  <a:prstClr val="white"/>
                </a:solidFill>
                <a:latin typeface="ＭＳ Ｐゴシック"/>
              </a:rPr>
              <a:t>人）</a:t>
            </a:r>
            <a:endParaRPr lang="en-US" altLang="ja-JP" sz="1050" b="1" dirty="0">
              <a:solidFill>
                <a:prstClr val="white"/>
              </a:solidFill>
              <a:latin typeface="ＭＳ Ｐゴシック"/>
            </a:endParaRPr>
          </a:p>
        </p:txBody>
      </p:sp>
      <p:sp>
        <p:nvSpPr>
          <p:cNvPr id="57" name="正方形/長方形 56"/>
          <p:cNvSpPr/>
          <p:nvPr/>
        </p:nvSpPr>
        <p:spPr>
          <a:xfrm>
            <a:off x="6208401" y="4172806"/>
            <a:ext cx="3587734" cy="2553488"/>
          </a:xfrm>
          <a:prstGeom prst="rect">
            <a:avLst/>
          </a:prstGeom>
          <a:solidFill>
            <a:schemeClr val="bg1"/>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en-US" altLang="ja-JP" sz="1000" dirty="0" smtClean="0">
              <a:solidFill>
                <a:schemeClr val="tx1"/>
              </a:solidFill>
            </a:endParaRPr>
          </a:p>
          <a:p>
            <a:endParaRPr lang="en-US" altLang="ja-JP" sz="1000" dirty="0">
              <a:solidFill>
                <a:schemeClr val="tx1"/>
              </a:solidFill>
            </a:endParaRPr>
          </a:p>
          <a:p>
            <a:endParaRPr lang="en-US" altLang="ja-JP" sz="1000" dirty="0" smtClean="0">
              <a:solidFill>
                <a:schemeClr val="tx1"/>
              </a:solidFill>
            </a:endParaRPr>
          </a:p>
          <a:p>
            <a:r>
              <a:rPr lang="ja-JP" altLang="en-US" sz="1000" dirty="0" smtClean="0">
                <a:solidFill>
                  <a:schemeClr val="tx1"/>
                </a:solidFill>
              </a:rPr>
              <a:t>● 性別</a:t>
            </a:r>
            <a:r>
              <a:rPr lang="ja-JP" altLang="en-US" sz="1000" dirty="0">
                <a:solidFill>
                  <a:schemeClr val="tx1"/>
                </a:solidFill>
              </a:rPr>
              <a:t>　　男性（</a:t>
            </a:r>
            <a:r>
              <a:rPr lang="en-US" altLang="ja-JP" sz="1000" dirty="0" smtClean="0">
                <a:solidFill>
                  <a:schemeClr val="tx1"/>
                </a:solidFill>
              </a:rPr>
              <a:t>36.5%</a:t>
            </a:r>
            <a:r>
              <a:rPr lang="ja-JP" altLang="en-US" sz="1000" dirty="0" smtClean="0">
                <a:solidFill>
                  <a:schemeClr val="tx1"/>
                </a:solidFill>
              </a:rPr>
              <a:t>）、女性（</a:t>
            </a:r>
            <a:r>
              <a:rPr lang="en-US" altLang="ja-JP" sz="1000" dirty="0" smtClean="0">
                <a:solidFill>
                  <a:schemeClr val="tx1"/>
                </a:solidFill>
              </a:rPr>
              <a:t>63.5%</a:t>
            </a:r>
            <a:r>
              <a:rPr lang="ja-JP" altLang="en-US" sz="1000" dirty="0" smtClean="0">
                <a:solidFill>
                  <a:schemeClr val="tx1"/>
                </a:solidFill>
              </a:rPr>
              <a:t>）</a:t>
            </a:r>
            <a:endParaRPr lang="en-US" altLang="ja-JP" sz="1000" dirty="0" smtClean="0">
              <a:solidFill>
                <a:schemeClr val="tx1"/>
              </a:solidFill>
            </a:endParaRPr>
          </a:p>
          <a:p>
            <a:r>
              <a:rPr lang="en-US" altLang="ja-JP" sz="1000" dirty="0" smtClean="0">
                <a:solidFill>
                  <a:schemeClr val="tx1"/>
                </a:solidFill>
              </a:rPr>
              <a:t>● </a:t>
            </a:r>
            <a:r>
              <a:rPr lang="ja-JP" altLang="en-US" sz="1000" dirty="0" smtClean="0">
                <a:solidFill>
                  <a:schemeClr val="tx1"/>
                </a:solidFill>
              </a:rPr>
              <a:t>年齢</a:t>
            </a:r>
            <a:endParaRPr lang="ja-JP" altLang="en-US" sz="1000" dirty="0">
              <a:solidFill>
                <a:schemeClr val="tx1"/>
              </a:solidFill>
            </a:endParaRPr>
          </a:p>
          <a:p>
            <a:r>
              <a:rPr lang="ja-JP" altLang="en-US" sz="1000" dirty="0">
                <a:solidFill>
                  <a:schemeClr val="tx1"/>
                </a:solidFill>
              </a:rPr>
              <a:t>　</a:t>
            </a:r>
            <a:r>
              <a:rPr lang="en-US" altLang="ja-JP" sz="1000" dirty="0" smtClean="0">
                <a:solidFill>
                  <a:schemeClr val="tx1"/>
                </a:solidFill>
              </a:rPr>
              <a:t>40</a:t>
            </a:r>
            <a:r>
              <a:rPr lang="ja-JP" altLang="en-US" sz="1000" dirty="0" smtClean="0">
                <a:solidFill>
                  <a:schemeClr val="tx1"/>
                </a:solidFill>
              </a:rPr>
              <a:t>～</a:t>
            </a:r>
            <a:r>
              <a:rPr lang="en-US" altLang="ja-JP" sz="1000" dirty="0" smtClean="0">
                <a:solidFill>
                  <a:schemeClr val="tx1"/>
                </a:solidFill>
              </a:rPr>
              <a:t>49</a:t>
            </a:r>
            <a:r>
              <a:rPr lang="ja-JP" altLang="en-US" sz="1000" dirty="0" smtClean="0">
                <a:solidFill>
                  <a:schemeClr val="tx1"/>
                </a:solidFill>
              </a:rPr>
              <a:t>歳（</a:t>
            </a:r>
            <a:r>
              <a:rPr lang="en-US" altLang="ja-JP" sz="1000" dirty="0" smtClean="0">
                <a:solidFill>
                  <a:schemeClr val="tx1"/>
                </a:solidFill>
              </a:rPr>
              <a:t>21.9%</a:t>
            </a:r>
            <a:r>
              <a:rPr lang="ja-JP" altLang="en-US" sz="1000" dirty="0" smtClean="0">
                <a:solidFill>
                  <a:schemeClr val="tx1"/>
                </a:solidFill>
              </a:rPr>
              <a:t>）、</a:t>
            </a:r>
            <a:r>
              <a:rPr lang="en-US" altLang="ja-JP" sz="1000" dirty="0" smtClean="0">
                <a:solidFill>
                  <a:schemeClr val="tx1"/>
                </a:solidFill>
              </a:rPr>
              <a:t>20</a:t>
            </a:r>
            <a:r>
              <a:rPr lang="ja-JP" altLang="en-US" sz="1000" dirty="0" smtClean="0">
                <a:solidFill>
                  <a:schemeClr val="tx1"/>
                </a:solidFill>
              </a:rPr>
              <a:t>～</a:t>
            </a:r>
            <a:r>
              <a:rPr lang="en-US" altLang="ja-JP" sz="1000" dirty="0" smtClean="0">
                <a:solidFill>
                  <a:schemeClr val="tx1"/>
                </a:solidFill>
              </a:rPr>
              <a:t>29</a:t>
            </a:r>
            <a:r>
              <a:rPr lang="ja-JP" altLang="en-US" sz="1000" dirty="0" smtClean="0">
                <a:solidFill>
                  <a:schemeClr val="tx1"/>
                </a:solidFill>
              </a:rPr>
              <a:t>歳（</a:t>
            </a:r>
            <a:r>
              <a:rPr lang="en-US" altLang="ja-JP" sz="1000" dirty="0" smtClean="0">
                <a:solidFill>
                  <a:schemeClr val="tx1"/>
                </a:solidFill>
              </a:rPr>
              <a:t>19.4%</a:t>
            </a:r>
            <a:r>
              <a:rPr lang="ja-JP" altLang="en-US" sz="1000" dirty="0" smtClean="0">
                <a:solidFill>
                  <a:schemeClr val="tx1"/>
                </a:solidFill>
              </a:rPr>
              <a:t>）</a:t>
            </a:r>
            <a:endParaRPr lang="en-US" altLang="ja-JP" sz="1000" dirty="0" smtClean="0">
              <a:solidFill>
                <a:schemeClr val="tx1"/>
              </a:solidFill>
            </a:endParaRPr>
          </a:p>
          <a:p>
            <a:r>
              <a:rPr lang="ja-JP" altLang="en-US" sz="1000" dirty="0">
                <a:solidFill>
                  <a:schemeClr val="tx1"/>
                </a:solidFill>
              </a:rPr>
              <a:t>　</a:t>
            </a:r>
            <a:r>
              <a:rPr lang="en-US" altLang="ja-JP" sz="1000" dirty="0" smtClean="0">
                <a:solidFill>
                  <a:schemeClr val="tx1"/>
                </a:solidFill>
              </a:rPr>
              <a:t>50</a:t>
            </a:r>
            <a:r>
              <a:rPr lang="ja-JP" altLang="en-US" sz="1000" dirty="0" smtClean="0">
                <a:solidFill>
                  <a:schemeClr val="tx1"/>
                </a:solidFill>
              </a:rPr>
              <a:t>～</a:t>
            </a:r>
            <a:r>
              <a:rPr lang="en-US" altLang="ja-JP" sz="1000" dirty="0" smtClean="0">
                <a:solidFill>
                  <a:schemeClr val="tx1"/>
                </a:solidFill>
              </a:rPr>
              <a:t>59</a:t>
            </a:r>
            <a:r>
              <a:rPr lang="ja-JP" altLang="en-US" sz="1000" dirty="0" smtClean="0">
                <a:solidFill>
                  <a:schemeClr val="tx1"/>
                </a:solidFill>
              </a:rPr>
              <a:t>歳（</a:t>
            </a:r>
            <a:r>
              <a:rPr lang="en-US" altLang="ja-JP" sz="1000" dirty="0" smtClean="0">
                <a:solidFill>
                  <a:schemeClr val="tx1"/>
                </a:solidFill>
              </a:rPr>
              <a:t>18.7%</a:t>
            </a:r>
            <a:r>
              <a:rPr lang="ja-JP" altLang="en-US" sz="1000" dirty="0" smtClean="0">
                <a:solidFill>
                  <a:schemeClr val="tx1"/>
                </a:solidFill>
              </a:rPr>
              <a:t>）</a:t>
            </a:r>
            <a:endParaRPr lang="ja-JP" altLang="en-US" sz="1000" dirty="0">
              <a:solidFill>
                <a:schemeClr val="tx1"/>
              </a:solidFill>
            </a:endParaRPr>
          </a:p>
          <a:p>
            <a:r>
              <a:rPr lang="ja-JP" altLang="en-US" sz="1000" dirty="0" smtClean="0">
                <a:solidFill>
                  <a:schemeClr val="tx1"/>
                </a:solidFill>
              </a:rPr>
              <a:t>● 障害種別（重複障害あり）</a:t>
            </a:r>
            <a:endParaRPr lang="ja-JP" altLang="en-US" sz="1000" dirty="0">
              <a:solidFill>
                <a:schemeClr val="tx1"/>
              </a:solidFill>
            </a:endParaRPr>
          </a:p>
          <a:p>
            <a:endParaRPr lang="ja-JP" altLang="en-US" sz="1000" dirty="0">
              <a:solidFill>
                <a:schemeClr val="tx1"/>
              </a:solidFill>
            </a:endParaRPr>
          </a:p>
          <a:p>
            <a:endParaRPr lang="ja-JP" altLang="en-US" sz="1000" dirty="0">
              <a:solidFill>
                <a:schemeClr val="tx1"/>
              </a:solidFill>
            </a:endParaRPr>
          </a:p>
          <a:p>
            <a:endParaRPr lang="en-US" altLang="ja-JP" sz="1000" dirty="0" smtClean="0">
              <a:solidFill>
                <a:schemeClr val="tx1"/>
              </a:solidFill>
            </a:endParaRPr>
          </a:p>
          <a:p>
            <a:r>
              <a:rPr lang="ja-JP" altLang="en-US" sz="1000" dirty="0" smtClean="0">
                <a:solidFill>
                  <a:schemeClr val="tx1"/>
                </a:solidFill>
              </a:rPr>
              <a:t>● 障害支援区分のある者</a:t>
            </a:r>
            <a:r>
              <a:rPr lang="ja-JP" altLang="en-US" sz="1000" dirty="0">
                <a:solidFill>
                  <a:schemeClr val="tx1"/>
                </a:solidFill>
              </a:rPr>
              <a:t>　</a:t>
            </a:r>
            <a:r>
              <a:rPr lang="ja-JP" altLang="en-US" sz="1000" dirty="0" smtClean="0">
                <a:solidFill>
                  <a:schemeClr val="tx1"/>
                </a:solidFill>
              </a:rPr>
              <a:t>（</a:t>
            </a:r>
            <a:r>
              <a:rPr lang="en-US" altLang="ja-JP" sz="1000" dirty="0" smtClean="0">
                <a:solidFill>
                  <a:schemeClr val="tx1"/>
                </a:solidFill>
              </a:rPr>
              <a:t>52.8%</a:t>
            </a:r>
            <a:r>
              <a:rPr lang="ja-JP" altLang="en-US" sz="1000" dirty="0" smtClean="0">
                <a:solidFill>
                  <a:schemeClr val="tx1"/>
                </a:solidFill>
              </a:rPr>
              <a:t>）</a:t>
            </a:r>
            <a:endParaRPr lang="en-US" altLang="ja-JP" sz="1000" dirty="0">
              <a:solidFill>
                <a:schemeClr val="tx1"/>
              </a:solidFill>
            </a:endParaRPr>
          </a:p>
          <a:p>
            <a:r>
              <a:rPr lang="en-US" altLang="ja-JP" sz="1000" dirty="0" smtClean="0">
                <a:solidFill>
                  <a:schemeClr val="tx1"/>
                </a:solidFill>
              </a:rPr>
              <a:t>● </a:t>
            </a:r>
            <a:r>
              <a:rPr lang="ja-JP" altLang="en-US" sz="1000" dirty="0" smtClean="0">
                <a:solidFill>
                  <a:schemeClr val="tx1"/>
                </a:solidFill>
              </a:rPr>
              <a:t>行動</a:t>
            </a:r>
            <a:r>
              <a:rPr lang="ja-JP" altLang="en-US" sz="1000" dirty="0">
                <a:solidFill>
                  <a:schemeClr val="tx1"/>
                </a:solidFill>
              </a:rPr>
              <a:t>障害がある者　</a:t>
            </a:r>
            <a:r>
              <a:rPr lang="ja-JP" altLang="en-US" sz="1000" dirty="0" smtClean="0">
                <a:solidFill>
                  <a:schemeClr val="tx1"/>
                </a:solidFill>
              </a:rPr>
              <a:t>（</a:t>
            </a:r>
            <a:r>
              <a:rPr lang="en-US" altLang="ja-JP" sz="1000" dirty="0" smtClean="0">
                <a:solidFill>
                  <a:schemeClr val="tx1"/>
                </a:solidFill>
              </a:rPr>
              <a:t>27.7%</a:t>
            </a:r>
            <a:r>
              <a:rPr lang="ja-JP" altLang="en-US" sz="1000" dirty="0" smtClean="0">
                <a:solidFill>
                  <a:schemeClr val="tx1"/>
                </a:solidFill>
              </a:rPr>
              <a:t>）</a:t>
            </a:r>
            <a:endParaRPr lang="en-US" altLang="ja-JP" sz="1000" dirty="0">
              <a:solidFill>
                <a:schemeClr val="tx1"/>
              </a:solidFill>
            </a:endParaRPr>
          </a:p>
          <a:p>
            <a:r>
              <a:rPr lang="en-US" altLang="ja-JP" sz="1000" dirty="0" smtClean="0">
                <a:solidFill>
                  <a:schemeClr val="tx1"/>
                </a:solidFill>
              </a:rPr>
              <a:t>● </a:t>
            </a:r>
            <a:r>
              <a:rPr lang="ja-JP" altLang="en-US" sz="1000" dirty="0" smtClean="0">
                <a:solidFill>
                  <a:schemeClr val="tx1"/>
                </a:solidFill>
              </a:rPr>
              <a:t>虐待者と同居</a:t>
            </a:r>
            <a:r>
              <a:rPr lang="ja-JP" altLang="en-US" sz="1000" dirty="0">
                <a:solidFill>
                  <a:schemeClr val="tx1"/>
                </a:solidFill>
              </a:rPr>
              <a:t>　</a:t>
            </a:r>
            <a:r>
              <a:rPr lang="ja-JP" altLang="en-US" sz="1000" dirty="0" smtClean="0">
                <a:solidFill>
                  <a:schemeClr val="tx1"/>
                </a:solidFill>
              </a:rPr>
              <a:t>（</a:t>
            </a:r>
            <a:r>
              <a:rPr lang="en-US" altLang="ja-JP" sz="1000" dirty="0" smtClean="0">
                <a:solidFill>
                  <a:schemeClr val="tx1"/>
                </a:solidFill>
              </a:rPr>
              <a:t>79.8%</a:t>
            </a:r>
            <a:r>
              <a:rPr lang="ja-JP" altLang="en-US" sz="1000" dirty="0" smtClean="0">
                <a:solidFill>
                  <a:schemeClr val="tx1"/>
                </a:solidFill>
              </a:rPr>
              <a:t>）</a:t>
            </a:r>
            <a:endParaRPr lang="en-US" altLang="ja-JP" sz="1000" dirty="0">
              <a:solidFill>
                <a:schemeClr val="tx1"/>
              </a:solidFill>
            </a:endParaRPr>
          </a:p>
          <a:p>
            <a:r>
              <a:rPr lang="en-US" altLang="ja-JP" sz="1000" dirty="0" smtClean="0">
                <a:solidFill>
                  <a:schemeClr val="tx1"/>
                </a:solidFill>
              </a:rPr>
              <a:t>● </a:t>
            </a:r>
            <a:r>
              <a:rPr lang="ja-JP" altLang="en-US" sz="1000" dirty="0" smtClean="0">
                <a:solidFill>
                  <a:schemeClr val="tx1"/>
                </a:solidFill>
              </a:rPr>
              <a:t>世帯</a:t>
            </a:r>
            <a:r>
              <a:rPr lang="ja-JP" altLang="en-US" sz="1000" dirty="0">
                <a:solidFill>
                  <a:schemeClr val="tx1"/>
                </a:solidFill>
              </a:rPr>
              <a:t>構成</a:t>
            </a:r>
          </a:p>
          <a:p>
            <a:r>
              <a:rPr lang="ja-JP" altLang="en-US" sz="1000" dirty="0" smtClean="0">
                <a:solidFill>
                  <a:schemeClr val="tx1"/>
                </a:solidFill>
              </a:rPr>
              <a:t>　　両親</a:t>
            </a:r>
            <a:r>
              <a:rPr lang="ja-JP" altLang="en-US" sz="1000" dirty="0">
                <a:solidFill>
                  <a:schemeClr val="tx1"/>
                </a:solidFill>
              </a:rPr>
              <a:t>と兄弟</a:t>
            </a:r>
            <a:r>
              <a:rPr lang="ja-JP" altLang="en-US" sz="1000" dirty="0" smtClean="0">
                <a:solidFill>
                  <a:schemeClr val="tx1"/>
                </a:solidFill>
              </a:rPr>
              <a:t>姉妹（</a:t>
            </a:r>
            <a:r>
              <a:rPr lang="en-US" altLang="ja-JP" sz="1000" dirty="0" smtClean="0">
                <a:solidFill>
                  <a:schemeClr val="tx1"/>
                </a:solidFill>
              </a:rPr>
              <a:t>11.7%</a:t>
            </a:r>
            <a:r>
              <a:rPr lang="ja-JP" altLang="en-US" sz="1000" dirty="0" smtClean="0">
                <a:solidFill>
                  <a:schemeClr val="tx1"/>
                </a:solidFill>
              </a:rPr>
              <a:t>）、両親（</a:t>
            </a:r>
            <a:r>
              <a:rPr lang="en-US" altLang="ja-JP" sz="1000" dirty="0" smtClean="0">
                <a:solidFill>
                  <a:schemeClr val="tx1"/>
                </a:solidFill>
              </a:rPr>
              <a:t>11.5%</a:t>
            </a:r>
            <a:r>
              <a:rPr lang="ja-JP" altLang="en-US" sz="1000" dirty="0" smtClean="0">
                <a:solidFill>
                  <a:schemeClr val="tx1"/>
                </a:solidFill>
              </a:rPr>
              <a:t>）、</a:t>
            </a:r>
            <a:endParaRPr lang="en-US" altLang="ja-JP" sz="1000" dirty="0" smtClean="0">
              <a:solidFill>
                <a:schemeClr val="tx1"/>
              </a:solidFill>
            </a:endParaRPr>
          </a:p>
          <a:p>
            <a:r>
              <a:rPr lang="ja-JP" altLang="en-US" sz="1000" dirty="0" smtClean="0">
                <a:solidFill>
                  <a:schemeClr val="tx1"/>
                </a:solidFill>
              </a:rPr>
              <a:t>　　</a:t>
            </a:r>
            <a:r>
              <a:rPr lang="ja-JP" altLang="en-US" sz="1000" dirty="0">
                <a:solidFill>
                  <a:schemeClr val="tx1"/>
                </a:solidFill>
              </a:rPr>
              <a:t>単身（</a:t>
            </a:r>
            <a:r>
              <a:rPr lang="en-US" altLang="ja-JP" sz="1000" dirty="0" smtClean="0">
                <a:solidFill>
                  <a:schemeClr val="tx1"/>
                </a:solidFill>
              </a:rPr>
              <a:t>10.8%</a:t>
            </a:r>
            <a:r>
              <a:rPr lang="ja-JP" altLang="en-US" sz="1000" dirty="0" smtClean="0">
                <a:solidFill>
                  <a:schemeClr val="tx1"/>
                </a:solidFill>
              </a:rPr>
              <a:t>）、配偶者（</a:t>
            </a:r>
            <a:r>
              <a:rPr lang="en-US" altLang="ja-JP" sz="1000" dirty="0" smtClean="0">
                <a:solidFill>
                  <a:schemeClr val="tx1"/>
                </a:solidFill>
              </a:rPr>
              <a:t>9.5%</a:t>
            </a:r>
            <a:r>
              <a:rPr lang="ja-JP" altLang="en-US" sz="1000" dirty="0" smtClean="0">
                <a:solidFill>
                  <a:schemeClr val="tx1"/>
                </a:solidFill>
              </a:rPr>
              <a:t>）、配偶者･子（</a:t>
            </a:r>
            <a:r>
              <a:rPr lang="en-US" altLang="ja-JP" sz="1000" dirty="0" smtClean="0">
                <a:solidFill>
                  <a:schemeClr val="tx1"/>
                </a:solidFill>
              </a:rPr>
              <a:t>8.2%</a:t>
            </a:r>
            <a:r>
              <a:rPr lang="ja-JP" altLang="en-US" sz="1000" dirty="0" smtClean="0">
                <a:solidFill>
                  <a:schemeClr val="tx1"/>
                </a:solidFill>
              </a:rPr>
              <a:t>）</a:t>
            </a:r>
            <a:endParaRPr lang="ja-JP" altLang="en-US" sz="1000" dirty="0">
              <a:solidFill>
                <a:schemeClr val="tx1"/>
              </a:solidFill>
            </a:endParaRPr>
          </a:p>
          <a:p>
            <a:endParaRPr lang="ja-JP" altLang="en-US" sz="1100" dirty="0">
              <a:solidFill>
                <a:schemeClr val="tx1"/>
              </a:solidFill>
            </a:endParaRPr>
          </a:p>
        </p:txBody>
      </p:sp>
      <p:sp>
        <p:nvSpPr>
          <p:cNvPr id="61" name="角丸四角形 60"/>
          <p:cNvSpPr/>
          <p:nvPr/>
        </p:nvSpPr>
        <p:spPr>
          <a:xfrm>
            <a:off x="7164021" y="4084022"/>
            <a:ext cx="1676494" cy="304809"/>
          </a:xfrm>
          <a:prstGeom prst="roundRect">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500" b="1" dirty="0" smtClean="0">
                <a:solidFill>
                  <a:prstClr val="white"/>
                </a:solidFill>
                <a:latin typeface="ＭＳ Ｐゴシック"/>
              </a:rPr>
              <a:t>被虐待者</a:t>
            </a:r>
            <a:r>
              <a:rPr lang="ja-JP" altLang="en-US" sz="1050" b="1" dirty="0" smtClean="0">
                <a:solidFill>
                  <a:prstClr val="white"/>
                </a:solidFill>
                <a:latin typeface="ＭＳ Ｐゴシック"/>
              </a:rPr>
              <a:t>（</a:t>
            </a:r>
            <a:r>
              <a:rPr lang="en-US" altLang="ja-JP" sz="1050" b="1" dirty="0" smtClean="0">
                <a:solidFill>
                  <a:prstClr val="white"/>
                </a:solidFill>
                <a:latin typeface="ＭＳ Ｐゴシック"/>
              </a:rPr>
              <a:t>1,615</a:t>
            </a:r>
            <a:r>
              <a:rPr lang="ja-JP" altLang="en-US" sz="1050" b="1" dirty="0" smtClean="0">
                <a:solidFill>
                  <a:prstClr val="white"/>
                </a:solidFill>
                <a:latin typeface="ＭＳ Ｐゴシック"/>
              </a:rPr>
              <a:t>人）</a:t>
            </a:r>
            <a:endParaRPr lang="en-US" altLang="ja-JP" sz="1050" b="1" dirty="0">
              <a:solidFill>
                <a:prstClr val="white"/>
              </a:solidFill>
              <a:latin typeface="ＭＳ Ｐゴシック"/>
            </a:endParaRPr>
          </a:p>
        </p:txBody>
      </p:sp>
      <p:sp>
        <p:nvSpPr>
          <p:cNvPr id="65" name="右矢印 64"/>
          <p:cNvSpPr/>
          <p:nvPr/>
        </p:nvSpPr>
        <p:spPr>
          <a:xfrm>
            <a:off x="2711993" y="4770906"/>
            <a:ext cx="3413302" cy="300094"/>
          </a:xfrm>
          <a:prstGeom prst="rightArrow">
            <a:avLst/>
          </a:prstGeom>
          <a:gradFill>
            <a:gsLst>
              <a:gs pos="0">
                <a:schemeClr val="tx2">
                  <a:lumMod val="50000"/>
                </a:schemeClr>
              </a:gs>
              <a:gs pos="63000">
                <a:schemeClr val="tx2">
                  <a:lumMod val="60000"/>
                  <a:lumOff val="40000"/>
                </a:schemeClr>
              </a:gs>
              <a:gs pos="100000">
                <a:schemeClr val="tx2">
                  <a:lumMod val="40000"/>
                  <a:lumOff val="60000"/>
                </a:schemeClr>
              </a:gs>
            </a:gsLst>
            <a:lin ang="16200000" scaled="0"/>
          </a:gra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dirty="0" smtClean="0">
              <a:solidFill>
                <a:schemeClr val="tx1"/>
              </a:solidFill>
            </a:endParaRPr>
          </a:p>
        </p:txBody>
      </p:sp>
      <p:cxnSp>
        <p:nvCxnSpPr>
          <p:cNvPr id="8" name="直線コネクタ 7"/>
          <p:cNvCxnSpPr/>
          <p:nvPr/>
        </p:nvCxnSpPr>
        <p:spPr>
          <a:xfrm flipH="1">
            <a:off x="3228094" y="2060848"/>
            <a:ext cx="0" cy="648072"/>
          </a:xfrm>
          <a:prstGeom prst="line">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3002786" y="2060848"/>
            <a:ext cx="199872" cy="0"/>
          </a:xfrm>
          <a:prstGeom prst="line">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228095" y="2708920"/>
            <a:ext cx="451620" cy="0"/>
          </a:xfrm>
          <a:prstGeom prst="line">
            <a:avLst/>
          </a:prstGeom>
          <a:ln w="22225">
            <a:solidFill>
              <a:schemeClr val="tx2"/>
            </a:solidFill>
            <a:prstDash val="sysDash"/>
            <a:headEnd type="none" w="med" len="lg"/>
            <a:tailEnd type="triangle" w="lg" len="med"/>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3520654" y="1075732"/>
            <a:ext cx="1878295" cy="278286"/>
          </a:xfrm>
          <a:prstGeom prst="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50" b="1" dirty="0" smtClean="0">
                <a:solidFill>
                  <a:srgbClr val="000000"/>
                </a:solidFill>
                <a:latin typeface="+mj-ea"/>
                <a:cs typeface="メイリオ" pitchFamily="50" charset="-128"/>
              </a:rPr>
              <a:t>事実確認調査</a:t>
            </a:r>
            <a:endParaRPr lang="en-US" altLang="ja-JP" sz="950" b="1" dirty="0" smtClean="0">
              <a:solidFill>
                <a:srgbClr val="000000"/>
              </a:solidFill>
              <a:latin typeface="+mj-ea"/>
              <a:cs typeface="メイリオ" pitchFamily="50" charset="-128"/>
            </a:endParaRPr>
          </a:p>
        </p:txBody>
      </p:sp>
      <p:sp>
        <p:nvSpPr>
          <p:cNvPr id="68" name="右矢印 67"/>
          <p:cNvSpPr/>
          <p:nvPr/>
        </p:nvSpPr>
        <p:spPr>
          <a:xfrm>
            <a:off x="2974749" y="1196752"/>
            <a:ext cx="329912" cy="576064"/>
          </a:xfrm>
          <a:prstGeom prst="rightArrow">
            <a:avLst>
              <a:gd name="adj1" fmla="val 50000"/>
              <a:gd name="adj2" fmla="val 36904"/>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r>
              <a:rPr lang="en-US" altLang="ja-JP" sz="900" b="1" dirty="0" smtClean="0"/>
              <a:t>43</a:t>
            </a:r>
            <a:r>
              <a:rPr lang="ja-JP" altLang="en-US" sz="900" b="1" dirty="0" smtClean="0"/>
              <a:t>件</a:t>
            </a:r>
            <a:endParaRPr lang="ja-JP" altLang="en-US" sz="900" b="1" dirty="0"/>
          </a:p>
        </p:txBody>
      </p:sp>
      <p:sp>
        <p:nvSpPr>
          <p:cNvPr id="78" name="テキスト ボックス 77"/>
          <p:cNvSpPr txBox="1"/>
          <p:nvPr/>
        </p:nvSpPr>
        <p:spPr>
          <a:xfrm>
            <a:off x="3608164" y="862590"/>
            <a:ext cx="2748993" cy="215444"/>
          </a:xfrm>
          <a:prstGeom prst="rect">
            <a:avLst/>
          </a:prstGeom>
          <a:noFill/>
        </p:spPr>
        <p:txBody>
          <a:bodyPr wrap="square" rtlCol="0">
            <a:spAutoFit/>
          </a:bodyPr>
          <a:lstStyle/>
          <a:p>
            <a:r>
              <a:rPr lang="ja-JP" altLang="en-US" sz="800" dirty="0" smtClean="0">
                <a:solidFill>
                  <a:srgbClr val="000000"/>
                </a:solidFill>
                <a:latin typeface="+mj-ea"/>
                <a:cs typeface="メイリオ" pitchFamily="50" charset="-128"/>
              </a:rPr>
              <a:t>＊平成</a:t>
            </a:r>
            <a:r>
              <a:rPr lang="en-US" altLang="ja-JP" sz="800" dirty="0" smtClean="0">
                <a:solidFill>
                  <a:srgbClr val="000000"/>
                </a:solidFill>
                <a:latin typeface="+mj-ea"/>
                <a:cs typeface="メイリオ" pitchFamily="50" charset="-128"/>
              </a:rPr>
              <a:t>26</a:t>
            </a:r>
            <a:r>
              <a:rPr lang="ja-JP" altLang="en-US" sz="800" dirty="0" smtClean="0">
                <a:solidFill>
                  <a:srgbClr val="000000"/>
                </a:solidFill>
                <a:latin typeface="+mj-ea"/>
                <a:cs typeface="メイリオ" pitchFamily="50" charset="-128"/>
              </a:rPr>
              <a:t>年度に通報・届出があった事案</a:t>
            </a:r>
            <a:r>
              <a:rPr lang="en-US" altLang="ja-JP" sz="800" dirty="0" smtClean="0">
                <a:solidFill>
                  <a:srgbClr val="000000"/>
                </a:solidFill>
                <a:latin typeface="+mj-ea"/>
                <a:cs typeface="メイリオ" pitchFamily="50" charset="-128"/>
              </a:rPr>
              <a:t>133</a:t>
            </a:r>
            <a:r>
              <a:rPr lang="ja-JP" altLang="en-US" sz="800" dirty="0" smtClean="0">
                <a:solidFill>
                  <a:srgbClr val="000000"/>
                </a:solidFill>
                <a:latin typeface="+mj-ea"/>
                <a:cs typeface="メイリオ" pitchFamily="50" charset="-128"/>
              </a:rPr>
              <a:t>件を含む</a:t>
            </a:r>
          </a:p>
        </p:txBody>
      </p:sp>
      <p:sp>
        <p:nvSpPr>
          <p:cNvPr id="9" name="テキスト ボックス 8"/>
          <p:cNvSpPr txBox="1"/>
          <p:nvPr/>
        </p:nvSpPr>
        <p:spPr>
          <a:xfrm>
            <a:off x="3148381" y="4137702"/>
            <a:ext cx="2540527" cy="215444"/>
          </a:xfrm>
          <a:prstGeom prst="rect">
            <a:avLst/>
          </a:prstGeom>
          <a:noFill/>
        </p:spPr>
        <p:txBody>
          <a:bodyPr wrap="square" rtlCol="0">
            <a:spAutoFit/>
          </a:bodyPr>
          <a:lstStyle/>
          <a:p>
            <a:pPr algn="ctr"/>
            <a:r>
              <a:rPr kumimoji="1" lang="ja-JP" altLang="en-US" sz="800" dirty="0" smtClean="0"/>
              <a:t>虐待行為の類型（複数回答）</a:t>
            </a:r>
            <a:endParaRPr kumimoji="1" lang="ja-JP" altLang="en-US" sz="800" dirty="0"/>
          </a:p>
        </p:txBody>
      </p:sp>
      <p:graphicFrame>
        <p:nvGraphicFramePr>
          <p:cNvPr id="62" name="表 61"/>
          <p:cNvGraphicFramePr>
            <a:graphicFrameLocks noGrp="1"/>
          </p:cNvGraphicFramePr>
          <p:nvPr>
            <p:extLst>
              <p:ext uri="{D42A27DB-BD31-4B8C-83A1-F6EECF244321}">
                <p14:modId xmlns:p14="http://schemas.microsoft.com/office/powerpoint/2010/main" val="3894657698"/>
              </p:ext>
            </p:extLst>
          </p:nvPr>
        </p:nvGraphicFramePr>
        <p:xfrm>
          <a:off x="6439287" y="5298317"/>
          <a:ext cx="3209335" cy="433560"/>
        </p:xfrm>
        <a:graphic>
          <a:graphicData uri="http://schemas.openxmlformats.org/drawingml/2006/table">
            <a:tbl>
              <a:tblPr firstRow="1" bandRow="1">
                <a:tableStyleId>{5C22544A-7EE6-4342-B048-85BDC9FD1C3A}</a:tableStyleId>
              </a:tblPr>
              <a:tblGrid>
                <a:gridCol w="641867">
                  <a:extLst>
                    <a:ext uri="{9D8B030D-6E8A-4147-A177-3AD203B41FA5}">
                      <a16:colId xmlns:a16="http://schemas.microsoft.com/office/drawing/2014/main" val="20000"/>
                    </a:ext>
                  </a:extLst>
                </a:gridCol>
                <a:gridCol w="641867">
                  <a:extLst>
                    <a:ext uri="{9D8B030D-6E8A-4147-A177-3AD203B41FA5}">
                      <a16:colId xmlns:a16="http://schemas.microsoft.com/office/drawing/2014/main" val="20001"/>
                    </a:ext>
                  </a:extLst>
                </a:gridCol>
                <a:gridCol w="641867">
                  <a:extLst>
                    <a:ext uri="{9D8B030D-6E8A-4147-A177-3AD203B41FA5}">
                      <a16:colId xmlns:a16="http://schemas.microsoft.com/office/drawing/2014/main" val="20002"/>
                    </a:ext>
                  </a:extLst>
                </a:gridCol>
                <a:gridCol w="641867">
                  <a:extLst>
                    <a:ext uri="{9D8B030D-6E8A-4147-A177-3AD203B41FA5}">
                      <a16:colId xmlns:a16="http://schemas.microsoft.com/office/drawing/2014/main" val="20003"/>
                    </a:ext>
                  </a:extLst>
                </a:gridCol>
                <a:gridCol w="641867">
                  <a:extLst>
                    <a:ext uri="{9D8B030D-6E8A-4147-A177-3AD203B41FA5}">
                      <a16:colId xmlns:a16="http://schemas.microsoft.com/office/drawing/2014/main" val="20004"/>
                    </a:ext>
                  </a:extLst>
                </a:gridCol>
              </a:tblGrid>
              <a:tr h="178788">
                <a:tc>
                  <a:txBody>
                    <a:bodyPr/>
                    <a:lstStyle/>
                    <a:p>
                      <a:pPr algn="ctr"/>
                      <a:r>
                        <a:rPr kumimoji="1" lang="ja-JP" altLang="en-US" sz="900" b="0" dirty="0" smtClean="0">
                          <a:solidFill>
                            <a:schemeClr val="tx1"/>
                          </a:solidFill>
                        </a:rPr>
                        <a:t>身体障害</a:t>
                      </a:r>
                      <a:endParaRPr kumimoji="1" lang="ja-JP" altLang="en-US" sz="900" b="0" dirty="0">
                        <a:solidFill>
                          <a:schemeClr val="tx1"/>
                        </a:solidFill>
                      </a:endParaRPr>
                    </a:p>
                  </a:txBody>
                  <a:tcPr marL="39000" marR="39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知的障害</a:t>
                      </a:r>
                      <a:endParaRPr kumimoji="1" lang="ja-JP" altLang="en-US" sz="900" b="0" dirty="0">
                        <a:solidFill>
                          <a:schemeClr val="tx1"/>
                        </a:solidFill>
                      </a:endParaRPr>
                    </a:p>
                  </a:txBody>
                  <a:tcPr marL="39000" marR="39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精神障害</a:t>
                      </a:r>
                      <a:endParaRPr kumimoji="1" lang="ja-JP" altLang="en-US" sz="900" b="0" dirty="0">
                        <a:solidFill>
                          <a:schemeClr val="tx1"/>
                        </a:solidFill>
                      </a:endParaRPr>
                    </a:p>
                  </a:txBody>
                  <a:tcPr marL="39000" marR="39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発達障害</a:t>
                      </a:r>
                      <a:endParaRPr kumimoji="1" lang="ja-JP" altLang="en-US" sz="900" b="0" dirty="0">
                        <a:solidFill>
                          <a:schemeClr val="tx1"/>
                        </a:solidFill>
                      </a:endParaRPr>
                    </a:p>
                  </a:txBody>
                  <a:tcPr marL="39000" marR="39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難病等</a:t>
                      </a:r>
                      <a:endParaRPr kumimoji="1" lang="ja-JP" altLang="en-US" sz="900" b="0" dirty="0">
                        <a:solidFill>
                          <a:schemeClr val="tx1"/>
                        </a:solidFill>
                      </a:endParaRPr>
                    </a:p>
                  </a:txBody>
                  <a:tcPr marL="39000" marR="39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78788">
                <a:tc>
                  <a:txBody>
                    <a:bodyPr/>
                    <a:lstStyle/>
                    <a:p>
                      <a:pPr algn="ctr"/>
                      <a:r>
                        <a:rPr kumimoji="1" lang="en-US" altLang="ja-JP" sz="1000" dirty="0" smtClean="0">
                          <a:solidFill>
                            <a:schemeClr val="tx1"/>
                          </a:solidFill>
                        </a:rPr>
                        <a:t>24.5%</a:t>
                      </a:r>
                      <a:endParaRPr kumimoji="1" lang="ja-JP" altLang="en-US" sz="1000" dirty="0">
                        <a:solidFill>
                          <a:schemeClr val="tx1"/>
                        </a:solidFill>
                      </a:endParaRPr>
                    </a:p>
                  </a:txBody>
                  <a:tcPr marL="39000" marR="39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49.7%</a:t>
                      </a:r>
                      <a:endParaRPr kumimoji="1" lang="ja-JP" altLang="en-US" sz="1000" dirty="0">
                        <a:solidFill>
                          <a:schemeClr val="tx1"/>
                        </a:solidFill>
                      </a:endParaRPr>
                    </a:p>
                  </a:txBody>
                  <a:tcPr marL="39000" marR="39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33.1%</a:t>
                      </a:r>
                      <a:endParaRPr kumimoji="1" lang="ja-JP" altLang="en-US" sz="1000" dirty="0">
                        <a:solidFill>
                          <a:schemeClr val="tx1"/>
                        </a:solidFill>
                      </a:endParaRPr>
                    </a:p>
                  </a:txBody>
                  <a:tcPr marL="39000" marR="39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1.2%</a:t>
                      </a:r>
                      <a:endParaRPr kumimoji="1" lang="ja-JP" altLang="en-US" sz="1000" dirty="0">
                        <a:solidFill>
                          <a:schemeClr val="tx1"/>
                        </a:solidFill>
                      </a:endParaRPr>
                    </a:p>
                  </a:txBody>
                  <a:tcPr marL="39000" marR="39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2.9%</a:t>
                      </a:r>
                      <a:endParaRPr kumimoji="1" lang="ja-JP" altLang="en-US" sz="1000" dirty="0">
                        <a:solidFill>
                          <a:schemeClr val="tx1"/>
                        </a:solidFill>
                      </a:endParaRPr>
                    </a:p>
                  </a:txBody>
                  <a:tcPr marL="39000" marR="39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645353109"/>
              </p:ext>
            </p:extLst>
          </p:nvPr>
        </p:nvGraphicFramePr>
        <p:xfrm>
          <a:off x="2902170" y="5269524"/>
          <a:ext cx="2786739" cy="1152000"/>
        </p:xfrm>
        <a:graphic>
          <a:graphicData uri="http://schemas.openxmlformats.org/drawingml/2006/table">
            <a:tbl>
              <a:tblPr firstRow="1" bandRow="1">
                <a:tableStyleId>{5C22544A-7EE6-4342-B048-85BDC9FD1C3A}</a:tableStyleId>
              </a:tblPr>
              <a:tblGrid>
                <a:gridCol w="2284858">
                  <a:extLst>
                    <a:ext uri="{9D8B030D-6E8A-4147-A177-3AD203B41FA5}">
                      <a16:colId xmlns:a16="http://schemas.microsoft.com/office/drawing/2014/main" val="20000"/>
                    </a:ext>
                  </a:extLst>
                </a:gridCol>
                <a:gridCol w="501881">
                  <a:extLst>
                    <a:ext uri="{9D8B030D-6E8A-4147-A177-3AD203B41FA5}">
                      <a16:colId xmlns:a16="http://schemas.microsoft.com/office/drawing/2014/main" val="20001"/>
                    </a:ext>
                  </a:extLst>
                </a:gridCol>
              </a:tblGrid>
              <a:tr h="192000">
                <a:tc>
                  <a:txBody>
                    <a:bodyPr/>
                    <a:lstStyle/>
                    <a:p>
                      <a:r>
                        <a:rPr kumimoji="1" lang="ja-JP" altLang="en-US" sz="800" b="0" dirty="0" smtClean="0">
                          <a:solidFill>
                            <a:schemeClr val="tx1"/>
                          </a:solidFill>
                        </a:rPr>
                        <a:t>家庭における被虐待者と虐待者の人間関係</a:t>
                      </a:r>
                      <a:endParaRPr kumimoji="1" lang="ja-JP" altLang="en-US" sz="800" b="0" dirty="0">
                        <a:solidFill>
                          <a:schemeClr val="tx1"/>
                        </a:solidFill>
                      </a:endParaRPr>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b="0" dirty="0" smtClean="0">
                          <a:solidFill>
                            <a:schemeClr val="tx1"/>
                          </a:solidFill>
                          <a:latin typeface="+mn-lt"/>
                          <a:ea typeface="+mj-ea"/>
                        </a:rPr>
                        <a:t>47.9%</a:t>
                      </a:r>
                      <a:endParaRPr kumimoji="1" lang="ja-JP" altLang="en-US" sz="900" b="0" dirty="0">
                        <a:solidFill>
                          <a:schemeClr val="tx1"/>
                        </a:solidFill>
                        <a:latin typeface="+mn-lt"/>
                        <a:ea typeface="+mj-ea"/>
                      </a:endParaRPr>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2000">
                <a:tc>
                  <a:txBody>
                    <a:bodyPr/>
                    <a:lstStyle/>
                    <a:p>
                      <a:r>
                        <a:rPr kumimoji="1" lang="ja-JP" altLang="en-US" sz="800" dirty="0" smtClean="0"/>
                        <a:t>虐待者の性格や人格（に基づく言動）</a:t>
                      </a:r>
                      <a:endParaRPr kumimoji="1" lang="ja-JP" altLang="en-US" sz="800" dirty="0"/>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42.2%</a:t>
                      </a:r>
                      <a:endParaRPr kumimoji="1" lang="ja-JP" altLang="en-US" sz="900" dirty="0">
                        <a:latin typeface="+mn-lt"/>
                        <a:ea typeface="+mj-ea"/>
                      </a:endParaRPr>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2000">
                <a:tc>
                  <a:txBody>
                    <a:bodyPr/>
                    <a:lstStyle/>
                    <a:p>
                      <a:r>
                        <a:rPr kumimoji="1" lang="ja-JP" altLang="en-US" sz="800" dirty="0" smtClean="0"/>
                        <a:t>虐待者が虐待と認識していない</a:t>
                      </a:r>
                      <a:endParaRPr kumimoji="1" lang="ja-JP" altLang="en-US" sz="800" dirty="0"/>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38.5%</a:t>
                      </a:r>
                      <a:endParaRPr kumimoji="1" lang="ja-JP" altLang="en-US" sz="900" dirty="0">
                        <a:latin typeface="+mn-lt"/>
                        <a:ea typeface="+mj-ea"/>
                      </a:endParaRPr>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2000">
                <a:tc>
                  <a:txBody>
                    <a:bodyPr/>
                    <a:lstStyle/>
                    <a:p>
                      <a:r>
                        <a:rPr kumimoji="1" lang="ja-JP" altLang="en-US" sz="800" dirty="0" smtClean="0"/>
                        <a:t>被虐待者本人の性格や人格（に基づく言動）</a:t>
                      </a:r>
                      <a:endParaRPr kumimoji="1" lang="ja-JP" altLang="en-US" sz="800" dirty="0"/>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34.2%</a:t>
                      </a:r>
                      <a:endParaRPr kumimoji="1" lang="ja-JP" altLang="en-US" sz="900" dirty="0">
                        <a:latin typeface="+mn-lt"/>
                        <a:ea typeface="+mj-ea"/>
                      </a:endParaRPr>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2000">
                <a:tc>
                  <a:txBody>
                    <a:bodyPr/>
                    <a:lstStyle/>
                    <a:p>
                      <a:r>
                        <a:rPr kumimoji="1" lang="ja-JP" altLang="en-US" sz="800" dirty="0" smtClean="0"/>
                        <a:t>被虐待者の介護度や支援度の高さ</a:t>
                      </a:r>
                      <a:endParaRPr kumimoji="1" lang="ja-JP" altLang="en-US" sz="800" dirty="0"/>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21.8%</a:t>
                      </a:r>
                      <a:endParaRPr kumimoji="1" lang="ja-JP" altLang="en-US" sz="900" dirty="0">
                        <a:latin typeface="+mn-lt"/>
                        <a:ea typeface="+mj-ea"/>
                      </a:endParaRPr>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2000">
                <a:tc>
                  <a:txBody>
                    <a:bodyPr/>
                    <a:lstStyle/>
                    <a:p>
                      <a:r>
                        <a:rPr kumimoji="1" lang="ja-JP" altLang="en-US" sz="800" dirty="0" smtClean="0"/>
                        <a:t>家庭における経済的困窮（経済的問題）</a:t>
                      </a:r>
                      <a:endParaRPr kumimoji="1" lang="ja-JP" altLang="en-US" sz="800" dirty="0"/>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21.7%</a:t>
                      </a:r>
                      <a:endParaRPr kumimoji="1" lang="ja-JP" altLang="en-US" sz="900" dirty="0">
                        <a:latin typeface="+mn-lt"/>
                        <a:ea typeface="+mj-ea"/>
                      </a:endParaRPr>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3" name="テキスト ボックス 62"/>
          <p:cNvSpPr txBox="1"/>
          <p:nvPr/>
        </p:nvSpPr>
        <p:spPr>
          <a:xfrm>
            <a:off x="2754656" y="5030647"/>
            <a:ext cx="3181038" cy="215444"/>
          </a:xfrm>
          <a:prstGeom prst="rect">
            <a:avLst/>
          </a:prstGeom>
          <a:noFill/>
        </p:spPr>
        <p:txBody>
          <a:bodyPr wrap="square" rtlCol="0">
            <a:spAutoFit/>
          </a:bodyPr>
          <a:lstStyle/>
          <a:p>
            <a:pPr algn="ctr"/>
            <a:r>
              <a:rPr kumimoji="1" lang="ja-JP" altLang="en-US" sz="800" dirty="0" smtClean="0"/>
              <a:t>市区町村職員が判断した虐待の発生要因や状況（複数回答）</a:t>
            </a:r>
            <a:endParaRPr kumimoji="1" lang="ja-JP" altLang="en-US" sz="800" dirty="0"/>
          </a:p>
        </p:txBody>
      </p:sp>
      <p:graphicFrame>
        <p:nvGraphicFramePr>
          <p:cNvPr id="10" name="表 9"/>
          <p:cNvGraphicFramePr>
            <a:graphicFrameLocks noGrp="1"/>
          </p:cNvGraphicFramePr>
          <p:nvPr>
            <p:extLst>
              <p:ext uri="{D42A27DB-BD31-4B8C-83A1-F6EECF244321}">
                <p14:modId xmlns:p14="http://schemas.microsoft.com/office/powerpoint/2010/main" val="282849811"/>
              </p:ext>
            </p:extLst>
          </p:nvPr>
        </p:nvGraphicFramePr>
        <p:xfrm>
          <a:off x="2821660" y="4330591"/>
          <a:ext cx="3158245" cy="432583"/>
        </p:xfrm>
        <a:graphic>
          <a:graphicData uri="http://schemas.openxmlformats.org/drawingml/2006/table">
            <a:tbl>
              <a:tblPr firstRow="1" bandRow="1">
                <a:tableStyleId>{5C22544A-7EE6-4342-B048-85BDC9FD1C3A}</a:tableStyleId>
              </a:tblPr>
              <a:tblGrid>
                <a:gridCol w="631649">
                  <a:extLst>
                    <a:ext uri="{9D8B030D-6E8A-4147-A177-3AD203B41FA5}">
                      <a16:colId xmlns:a16="http://schemas.microsoft.com/office/drawing/2014/main" val="20000"/>
                    </a:ext>
                  </a:extLst>
                </a:gridCol>
                <a:gridCol w="631649">
                  <a:extLst>
                    <a:ext uri="{9D8B030D-6E8A-4147-A177-3AD203B41FA5}">
                      <a16:colId xmlns:a16="http://schemas.microsoft.com/office/drawing/2014/main" val="20001"/>
                    </a:ext>
                  </a:extLst>
                </a:gridCol>
                <a:gridCol w="631649">
                  <a:extLst>
                    <a:ext uri="{9D8B030D-6E8A-4147-A177-3AD203B41FA5}">
                      <a16:colId xmlns:a16="http://schemas.microsoft.com/office/drawing/2014/main" val="20002"/>
                    </a:ext>
                  </a:extLst>
                </a:gridCol>
                <a:gridCol w="631649">
                  <a:extLst>
                    <a:ext uri="{9D8B030D-6E8A-4147-A177-3AD203B41FA5}">
                      <a16:colId xmlns:a16="http://schemas.microsoft.com/office/drawing/2014/main" val="20003"/>
                    </a:ext>
                  </a:extLst>
                </a:gridCol>
                <a:gridCol w="631649">
                  <a:extLst>
                    <a:ext uri="{9D8B030D-6E8A-4147-A177-3AD203B41FA5}">
                      <a16:colId xmlns:a16="http://schemas.microsoft.com/office/drawing/2014/main" val="20004"/>
                    </a:ext>
                  </a:extLst>
                </a:gridCol>
              </a:tblGrid>
              <a:tr h="216559">
                <a:tc>
                  <a:txBody>
                    <a:bodyPr/>
                    <a:lstStyle/>
                    <a:p>
                      <a:pPr algn="ctr"/>
                      <a:r>
                        <a:rPr kumimoji="1" lang="ja-JP" altLang="en-US" sz="800" b="0" dirty="0" smtClean="0"/>
                        <a:t>身体的虐待</a:t>
                      </a:r>
                      <a:endParaRPr kumimoji="1" lang="ja-JP" altLang="en-US" sz="800" b="0" dirty="0"/>
                    </a:p>
                  </a:txBody>
                  <a:tcPr marL="0" marR="0" marT="0" marB="0" anchor="ctr">
                    <a:solidFill>
                      <a:schemeClr val="tx2"/>
                    </a:solidFill>
                  </a:tcPr>
                </a:tc>
                <a:tc>
                  <a:txBody>
                    <a:bodyPr/>
                    <a:lstStyle/>
                    <a:p>
                      <a:pPr algn="ctr"/>
                      <a:r>
                        <a:rPr kumimoji="1" lang="ja-JP" altLang="en-US" sz="800" b="0" dirty="0" smtClean="0"/>
                        <a:t>性的虐待</a:t>
                      </a:r>
                      <a:endParaRPr kumimoji="1" lang="ja-JP" altLang="en-US" sz="800" b="0" dirty="0"/>
                    </a:p>
                  </a:txBody>
                  <a:tcPr marL="0" marR="0" marT="0" marB="0" anchor="ctr">
                    <a:solidFill>
                      <a:schemeClr val="tx2"/>
                    </a:solidFill>
                  </a:tcPr>
                </a:tc>
                <a:tc>
                  <a:txBody>
                    <a:bodyPr/>
                    <a:lstStyle/>
                    <a:p>
                      <a:pPr algn="ctr"/>
                      <a:r>
                        <a:rPr kumimoji="1" lang="ja-JP" altLang="en-US" sz="800" b="0" dirty="0" smtClean="0"/>
                        <a:t>心理的虐待</a:t>
                      </a:r>
                      <a:endParaRPr kumimoji="1" lang="ja-JP" altLang="en-US" sz="800" b="0" dirty="0"/>
                    </a:p>
                  </a:txBody>
                  <a:tcPr marL="0" marR="0" marT="0" marB="0" anchor="ctr">
                    <a:solidFill>
                      <a:schemeClr val="tx2"/>
                    </a:solidFill>
                  </a:tcPr>
                </a:tc>
                <a:tc>
                  <a:txBody>
                    <a:bodyPr/>
                    <a:lstStyle/>
                    <a:p>
                      <a:pPr algn="ctr"/>
                      <a:r>
                        <a:rPr kumimoji="1" lang="ja-JP" altLang="en-US" sz="800" b="0" dirty="0" smtClean="0"/>
                        <a:t>放棄、放置</a:t>
                      </a:r>
                      <a:endParaRPr kumimoji="1" lang="ja-JP" altLang="en-US" sz="800" b="0" dirty="0"/>
                    </a:p>
                  </a:txBody>
                  <a:tcPr marL="0" marR="0" marT="0" marB="0" anchor="ctr">
                    <a:solidFill>
                      <a:schemeClr val="tx2"/>
                    </a:solidFill>
                  </a:tcPr>
                </a:tc>
                <a:tc>
                  <a:txBody>
                    <a:bodyPr/>
                    <a:lstStyle/>
                    <a:p>
                      <a:pPr algn="ctr"/>
                      <a:r>
                        <a:rPr kumimoji="1" lang="ja-JP" altLang="en-US" sz="800" b="0" dirty="0" smtClean="0"/>
                        <a:t>経済的虐待</a:t>
                      </a:r>
                      <a:endParaRPr kumimoji="1" lang="ja-JP" altLang="en-US" sz="800" b="0" dirty="0"/>
                    </a:p>
                  </a:txBody>
                  <a:tcPr marL="0" marR="0" marT="0" marB="0" anchor="ctr">
                    <a:solidFill>
                      <a:schemeClr val="tx2"/>
                    </a:solidFill>
                  </a:tcPr>
                </a:tc>
                <a:extLst>
                  <a:ext uri="{0D108BD9-81ED-4DB2-BD59-A6C34878D82A}">
                    <a16:rowId xmlns:a16="http://schemas.microsoft.com/office/drawing/2014/main" val="10000"/>
                  </a:ext>
                </a:extLst>
              </a:tr>
              <a:tr h="216024">
                <a:tc>
                  <a:txBody>
                    <a:bodyPr/>
                    <a:lstStyle/>
                    <a:p>
                      <a:pPr algn="ctr"/>
                      <a:r>
                        <a:rPr kumimoji="1" lang="en-US" altLang="ja-JP" sz="1000" dirty="0" smtClean="0"/>
                        <a:t>62.3%</a:t>
                      </a:r>
                      <a:endParaRPr kumimoji="1" lang="ja-JP" altLang="en-US" sz="1000" dirty="0"/>
                    </a:p>
                  </a:txBody>
                  <a:tcPr marL="0" marR="0" marT="0" marB="0" anchor="ctr"/>
                </a:tc>
                <a:tc>
                  <a:txBody>
                    <a:bodyPr/>
                    <a:lstStyle/>
                    <a:p>
                      <a:pPr algn="ctr"/>
                      <a:r>
                        <a:rPr kumimoji="1" lang="en-US" altLang="ja-JP" sz="1000" dirty="0" smtClean="0"/>
                        <a:t>4.1%</a:t>
                      </a:r>
                      <a:endParaRPr kumimoji="1" lang="ja-JP" altLang="en-US" sz="1000" dirty="0"/>
                    </a:p>
                  </a:txBody>
                  <a:tcPr marL="0" marR="0" marT="0" marB="0" anchor="ctr"/>
                </a:tc>
                <a:tc>
                  <a:txBody>
                    <a:bodyPr/>
                    <a:lstStyle/>
                    <a:p>
                      <a:pPr algn="ctr"/>
                      <a:r>
                        <a:rPr kumimoji="1" lang="en-US" altLang="ja-JP" sz="1000" dirty="0" smtClean="0"/>
                        <a:t>31.7%</a:t>
                      </a:r>
                      <a:endParaRPr kumimoji="1" lang="ja-JP" altLang="en-US" sz="1000" dirty="0"/>
                    </a:p>
                  </a:txBody>
                  <a:tcPr marL="0" marR="0" marT="0" marB="0" anchor="ctr"/>
                </a:tc>
                <a:tc>
                  <a:txBody>
                    <a:bodyPr/>
                    <a:lstStyle/>
                    <a:p>
                      <a:pPr algn="ctr"/>
                      <a:r>
                        <a:rPr kumimoji="1" lang="en-US" altLang="ja-JP" sz="1000" dirty="0" smtClean="0"/>
                        <a:t>16.1%</a:t>
                      </a:r>
                      <a:endParaRPr kumimoji="1" lang="ja-JP" altLang="en-US" sz="1000" dirty="0"/>
                    </a:p>
                  </a:txBody>
                  <a:tcPr marL="0" marR="0" marT="0" marB="0" anchor="ctr"/>
                </a:tc>
                <a:tc>
                  <a:txBody>
                    <a:bodyPr/>
                    <a:lstStyle/>
                    <a:p>
                      <a:pPr algn="ctr"/>
                      <a:r>
                        <a:rPr kumimoji="1" lang="en-US" altLang="ja-JP" sz="1000" dirty="0" smtClean="0"/>
                        <a:t>25.7%</a:t>
                      </a:r>
                      <a:endParaRPr kumimoji="1" lang="ja-JP" altLang="en-US" sz="1000" dirty="0"/>
                    </a:p>
                  </a:txBody>
                  <a:tcPr marL="0" marR="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090359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51307" y="83094"/>
            <a:ext cx="9482213" cy="394859"/>
          </a:xfrm>
          <a:prstGeom prst="bevel">
            <a:avLst>
              <a:gd name="adj" fmla="val 12500"/>
            </a:avLst>
          </a:prstGeom>
          <a:solidFill>
            <a:schemeClr val="accent2">
              <a:lumMod val="40000"/>
              <a:lumOff val="60000"/>
            </a:schemeClr>
          </a:solidFill>
          <a:ln w="9525">
            <a:solidFill>
              <a:srgbClr val="000000"/>
            </a:solidFill>
            <a:miter lim="800000"/>
            <a:headEnd/>
            <a:tailEnd/>
          </a:ln>
        </p:spPr>
        <p:txBody>
          <a:bodyPr wrap="square" lIns="65676" tIns="32838" rIns="65676" bIns="32838" anchor="ctr">
            <a:spAutoFit/>
          </a:bodyPr>
          <a:lstStyle/>
          <a:p>
            <a:pPr algn="ctr" defTabSz="656760">
              <a:defRPr/>
            </a:pPr>
            <a:r>
              <a:rPr kumimoji="0" lang="ja-JP" altLang="en-US" sz="1500" b="1" kern="0" dirty="0" smtClean="0">
                <a:solidFill>
                  <a:srgbClr val="2D2D8A">
                    <a:lumMod val="75000"/>
                  </a:srgbClr>
                </a:solidFill>
                <a:latin typeface="+mj-ea"/>
                <a:ea typeface="+mj-ea"/>
              </a:rPr>
              <a:t>平成２７年度</a:t>
            </a:r>
            <a:r>
              <a:rPr kumimoji="0" lang="ja-JP" altLang="en-US" sz="1500" b="1" kern="0" dirty="0">
                <a:solidFill>
                  <a:srgbClr val="2D2D8A">
                    <a:lumMod val="75000"/>
                  </a:srgbClr>
                </a:solidFill>
                <a:latin typeface="+mj-ea"/>
                <a:ea typeface="+mj-ea"/>
              </a:rPr>
              <a:t>　障害者虐待対応状況調査＜障害者福祉施設従事者等による障害者虐待＞</a:t>
            </a:r>
          </a:p>
        </p:txBody>
      </p:sp>
      <p:sp>
        <p:nvSpPr>
          <p:cNvPr id="6" name="角丸四角形 5"/>
          <p:cNvSpPr/>
          <p:nvPr/>
        </p:nvSpPr>
        <p:spPr>
          <a:xfrm>
            <a:off x="41276" y="561175"/>
            <a:ext cx="1374780" cy="2867825"/>
          </a:xfrm>
          <a:prstGeom prst="roundRect">
            <a:avLst/>
          </a:prstGeom>
          <a:solidFill>
            <a:schemeClr val="tx2">
              <a:lumMod val="20000"/>
              <a:lumOff val="80000"/>
            </a:schemeClr>
          </a:solidFill>
          <a:ln w="2540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5676" tIns="32838" rIns="65676" bIns="32838" rtlCol="0" anchor="t" anchorCtr="0"/>
          <a:lstStyle/>
          <a:p>
            <a:pPr algn="ctr"/>
            <a:endParaRPr lang="en-US" altLang="ja-JP" sz="1100" b="1" dirty="0">
              <a:solidFill>
                <a:schemeClr val="accent1">
                  <a:lumMod val="75000"/>
                </a:schemeClr>
              </a:solidFill>
              <a:latin typeface="メイリオ" pitchFamily="50" charset="-128"/>
              <a:ea typeface="メイリオ" pitchFamily="50" charset="-128"/>
              <a:cs typeface="メイリオ" pitchFamily="50" charset="-128"/>
            </a:endParaRPr>
          </a:p>
          <a:p>
            <a:pPr algn="ctr"/>
            <a:r>
              <a:rPr lang="ja-JP" altLang="en-US" sz="1400" b="1" dirty="0">
                <a:solidFill>
                  <a:schemeClr val="accent1">
                    <a:lumMod val="75000"/>
                  </a:schemeClr>
                </a:solidFill>
                <a:latin typeface="メイリオ" pitchFamily="50" charset="-128"/>
                <a:ea typeface="メイリオ" pitchFamily="50" charset="-128"/>
                <a:cs typeface="メイリオ" pitchFamily="50" charset="-128"/>
              </a:rPr>
              <a:t>相談</a:t>
            </a:r>
            <a:endParaRPr lang="en-US" altLang="ja-JP" sz="1400" b="1" dirty="0">
              <a:solidFill>
                <a:schemeClr val="accent1">
                  <a:lumMod val="75000"/>
                </a:schemeClr>
              </a:solidFill>
              <a:latin typeface="メイリオ" pitchFamily="50" charset="-128"/>
              <a:ea typeface="メイリオ" pitchFamily="50" charset="-128"/>
              <a:cs typeface="メイリオ" pitchFamily="50" charset="-128"/>
            </a:endParaRPr>
          </a:p>
          <a:p>
            <a:pPr algn="ctr"/>
            <a:r>
              <a:rPr lang="ja-JP" altLang="en-US" sz="1400" b="1" dirty="0">
                <a:solidFill>
                  <a:schemeClr val="accent1">
                    <a:lumMod val="75000"/>
                  </a:schemeClr>
                </a:solidFill>
                <a:latin typeface="メイリオ" pitchFamily="50" charset="-128"/>
                <a:ea typeface="メイリオ" pitchFamily="50" charset="-128"/>
                <a:cs typeface="メイリオ" pitchFamily="50" charset="-128"/>
              </a:rPr>
              <a:t>通報</a:t>
            </a:r>
          </a:p>
        </p:txBody>
      </p:sp>
      <p:sp>
        <p:nvSpPr>
          <p:cNvPr id="7" name="円/楕円 6"/>
          <p:cNvSpPr/>
          <p:nvPr/>
        </p:nvSpPr>
        <p:spPr>
          <a:xfrm>
            <a:off x="204180" y="1196752"/>
            <a:ext cx="940552" cy="3096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676" tIns="32838" rIns="65676" bIns="32838" numCol="1" spcCol="0" rtlCol="0" fromWordArt="0" anchor="ctr" anchorCtr="0" forceAA="0" compatLnSpc="1">
            <a:prstTxWarp prst="textNoShape">
              <a:avLst/>
            </a:prstTxWarp>
            <a:spAutoFit/>
          </a:bodyPr>
          <a:lstStyle/>
          <a:p>
            <a:pPr algn="ctr"/>
            <a:r>
              <a:rPr lang="en-US" altLang="ja-JP" sz="1000" b="1" dirty="0" smtClean="0">
                <a:solidFill>
                  <a:schemeClr val="tx1"/>
                </a:solidFill>
                <a:latin typeface="+mj-ea"/>
                <a:ea typeface="+mj-ea"/>
              </a:rPr>
              <a:t>2,160</a:t>
            </a:r>
            <a:r>
              <a:rPr lang="ja-JP" altLang="en-US" sz="1000" b="1" dirty="0" smtClean="0">
                <a:solidFill>
                  <a:schemeClr val="tx1"/>
                </a:solidFill>
                <a:latin typeface="+mj-ea"/>
                <a:ea typeface="+mj-ea"/>
              </a:rPr>
              <a:t>件</a:t>
            </a:r>
            <a:endParaRPr lang="ja-JP" altLang="en-US" sz="1000" b="1" dirty="0">
              <a:solidFill>
                <a:schemeClr val="tx1"/>
              </a:solidFill>
              <a:latin typeface="+mj-ea"/>
              <a:ea typeface="+mj-ea"/>
            </a:endParaRPr>
          </a:p>
        </p:txBody>
      </p:sp>
      <p:sp>
        <p:nvSpPr>
          <p:cNvPr id="33" name="角丸四角形 32"/>
          <p:cNvSpPr/>
          <p:nvPr/>
        </p:nvSpPr>
        <p:spPr>
          <a:xfrm>
            <a:off x="1520620" y="721574"/>
            <a:ext cx="2496276" cy="2491402"/>
          </a:xfrm>
          <a:prstGeom prst="roundRect">
            <a:avLst>
              <a:gd name="adj" fmla="val 7755"/>
            </a:avLst>
          </a:prstGeom>
          <a:solidFill>
            <a:srgbClr val="E3F3D1"/>
          </a:solidFill>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ctr"/>
          <a:lstStyle/>
          <a:p>
            <a:pPr algn="ctr"/>
            <a:endParaRPr kumimoji="1" lang="ja-JP" altLang="en-US" dirty="0"/>
          </a:p>
        </p:txBody>
      </p:sp>
      <p:sp>
        <p:nvSpPr>
          <p:cNvPr id="34" name="角丸四角形 33"/>
          <p:cNvSpPr/>
          <p:nvPr/>
        </p:nvSpPr>
        <p:spPr>
          <a:xfrm>
            <a:off x="2025095" y="561174"/>
            <a:ext cx="1363894" cy="299056"/>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65676" tIns="32838" rIns="65676" bIns="32838" rtlCol="0" anchor="ctr"/>
          <a:lstStyle/>
          <a:p>
            <a:pPr algn="ctr" defTabSz="656760">
              <a:defRPr/>
            </a:pPr>
            <a:r>
              <a:rPr kumimoji="0" lang="ja-JP" altLang="en-US" sz="1500" b="1" kern="0" dirty="0" smtClean="0">
                <a:solidFill>
                  <a:prstClr val="white"/>
                </a:solidFill>
                <a:latin typeface="Calibri"/>
                <a:ea typeface="ＭＳ Ｐゴシック"/>
              </a:rPr>
              <a:t>市区町村</a:t>
            </a:r>
            <a:endParaRPr kumimoji="0" lang="ja-JP" altLang="en-US" sz="1500" b="1" kern="0" dirty="0">
              <a:solidFill>
                <a:prstClr val="white"/>
              </a:solidFill>
              <a:latin typeface="Calibri"/>
              <a:ea typeface="ＭＳ Ｐゴシック"/>
            </a:endParaRPr>
          </a:p>
        </p:txBody>
      </p:sp>
      <p:sp>
        <p:nvSpPr>
          <p:cNvPr id="41" name="角丸四角形 40"/>
          <p:cNvSpPr/>
          <p:nvPr/>
        </p:nvSpPr>
        <p:spPr>
          <a:xfrm>
            <a:off x="7449280" y="764704"/>
            <a:ext cx="2312101" cy="2664296"/>
          </a:xfrm>
          <a:prstGeom prst="roundRect">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t" anchorCtr="0"/>
          <a:lstStyle/>
          <a:p>
            <a:endParaRPr kumimoji="1" lang="en-US" altLang="ja-JP" dirty="0" smtClean="0"/>
          </a:p>
          <a:p>
            <a:endParaRPr lang="en-US" altLang="ja-JP" sz="700" dirty="0"/>
          </a:p>
          <a:p>
            <a:endParaRPr lang="en-US" altLang="ja-JP" sz="700" dirty="0"/>
          </a:p>
          <a:p>
            <a:endParaRPr lang="en-US" altLang="ja-JP" sz="1000" b="1" dirty="0">
              <a:solidFill>
                <a:schemeClr val="tx1"/>
              </a:solidFill>
            </a:endParaRPr>
          </a:p>
          <a:p>
            <a:endParaRPr lang="en-US" altLang="ja-JP" sz="1000" b="1" dirty="0" smtClean="0">
              <a:solidFill>
                <a:schemeClr val="tx1"/>
              </a:solidFill>
            </a:endParaRPr>
          </a:p>
          <a:p>
            <a:endParaRPr lang="en-US" altLang="ja-JP" sz="1000" b="1" dirty="0">
              <a:solidFill>
                <a:schemeClr val="tx1"/>
              </a:solidFill>
            </a:endParaRPr>
          </a:p>
          <a:p>
            <a:endParaRPr lang="en-US" altLang="ja-JP" sz="1000" b="1" dirty="0" smtClean="0">
              <a:solidFill>
                <a:schemeClr val="tx1"/>
              </a:solidFill>
            </a:endParaRPr>
          </a:p>
          <a:p>
            <a:endParaRPr lang="en-US" altLang="ja-JP" sz="1000" b="1" dirty="0">
              <a:solidFill>
                <a:schemeClr val="tx1"/>
              </a:solidFill>
            </a:endParaRPr>
          </a:p>
          <a:p>
            <a:endParaRPr lang="en-US" altLang="ja-JP" sz="1000" b="1" dirty="0" smtClean="0">
              <a:solidFill>
                <a:schemeClr val="tx1"/>
              </a:solidFill>
            </a:endParaRPr>
          </a:p>
          <a:p>
            <a:endParaRPr lang="en-US" altLang="ja-JP" sz="1000" b="1" dirty="0">
              <a:solidFill>
                <a:schemeClr val="tx1"/>
              </a:solidFill>
            </a:endParaRPr>
          </a:p>
          <a:p>
            <a:endParaRPr lang="en-US" altLang="ja-JP" sz="1000" b="1" dirty="0" smtClean="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a:p>
            <a:endParaRPr lang="en-US" altLang="ja-JP" sz="1100" b="1" dirty="0">
              <a:solidFill>
                <a:schemeClr val="tx1"/>
              </a:solidFill>
            </a:endParaRPr>
          </a:p>
        </p:txBody>
      </p:sp>
      <p:sp>
        <p:nvSpPr>
          <p:cNvPr id="39" name="大かっこ 38"/>
          <p:cNvSpPr/>
          <p:nvPr/>
        </p:nvSpPr>
        <p:spPr>
          <a:xfrm>
            <a:off x="151306" y="1556792"/>
            <a:ext cx="940552" cy="263874"/>
          </a:xfrm>
          <a:prstGeom prst="bracketPair">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lIns="65676" tIns="32838" rIns="65676" bIns="32838" spcCol="0" rtlCol="0" anchor="ctr"/>
          <a:lstStyle/>
          <a:p>
            <a:pPr algn="ctr"/>
            <a:r>
              <a:rPr lang="ja-JP" altLang="en-US" sz="1000" b="1" dirty="0">
                <a:solidFill>
                  <a:schemeClr val="tx2">
                    <a:lumMod val="50000"/>
                  </a:schemeClr>
                </a:solidFill>
              </a:rPr>
              <a:t>主な</a:t>
            </a:r>
            <a:r>
              <a:rPr lang="ja-JP" altLang="en-US" sz="1000" b="1" dirty="0" smtClean="0">
                <a:solidFill>
                  <a:schemeClr val="tx2">
                    <a:lumMod val="50000"/>
                  </a:schemeClr>
                </a:solidFill>
              </a:rPr>
              <a:t>通報</a:t>
            </a:r>
            <a:endParaRPr lang="en-US" altLang="ja-JP" sz="1000" b="1" dirty="0" smtClean="0">
              <a:solidFill>
                <a:schemeClr val="tx2">
                  <a:lumMod val="50000"/>
                </a:schemeClr>
              </a:solidFill>
            </a:endParaRPr>
          </a:p>
          <a:p>
            <a:pPr algn="ctr"/>
            <a:r>
              <a:rPr lang="ja-JP" altLang="en-US" sz="1000" b="1" dirty="0" smtClean="0">
                <a:solidFill>
                  <a:schemeClr val="tx2">
                    <a:lumMod val="50000"/>
                  </a:schemeClr>
                </a:solidFill>
              </a:rPr>
              <a:t>届出者</a:t>
            </a:r>
            <a:r>
              <a:rPr lang="ja-JP" altLang="en-US" sz="1000" b="1" dirty="0">
                <a:solidFill>
                  <a:schemeClr val="tx2">
                    <a:lumMod val="50000"/>
                  </a:schemeClr>
                </a:solidFill>
              </a:rPr>
              <a:t>内訳</a:t>
            </a:r>
            <a:endParaRPr kumimoji="1" lang="ja-JP" altLang="en-US" b="1" dirty="0">
              <a:solidFill>
                <a:schemeClr val="tx2">
                  <a:lumMod val="50000"/>
                </a:schemeClr>
              </a:solidFill>
            </a:endParaRPr>
          </a:p>
        </p:txBody>
      </p:sp>
      <p:sp>
        <p:nvSpPr>
          <p:cNvPr id="2" name="正方形/長方形 1"/>
          <p:cNvSpPr/>
          <p:nvPr/>
        </p:nvSpPr>
        <p:spPr>
          <a:xfrm>
            <a:off x="105933" y="1844828"/>
            <a:ext cx="1230746" cy="1515511"/>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600" dirty="0" smtClean="0">
                <a:solidFill>
                  <a:schemeClr val="tx1"/>
                </a:solidFill>
              </a:rPr>
              <a:t>●</a:t>
            </a:r>
            <a:r>
              <a:rPr lang="ja-JP" altLang="en-US" sz="900" dirty="0" smtClean="0">
                <a:solidFill>
                  <a:schemeClr val="tx1"/>
                </a:solidFill>
              </a:rPr>
              <a:t>本人による届出</a:t>
            </a:r>
            <a:r>
              <a:rPr lang="ja-JP" altLang="en-US" sz="900" dirty="0" smtClean="0">
                <a:solidFill>
                  <a:schemeClr val="tx1"/>
                </a:solidFill>
                <a:latin typeface="+mn-ea"/>
              </a:rPr>
              <a:t>　　　　　　</a:t>
            </a:r>
            <a:endParaRPr lang="en-US" altLang="ja-JP" sz="900" dirty="0" smtClean="0">
              <a:solidFill>
                <a:schemeClr val="tx1"/>
              </a:solidFill>
              <a:latin typeface="+mn-ea"/>
            </a:endParaRPr>
          </a:p>
          <a:p>
            <a:r>
              <a:rPr lang="ja-JP" altLang="en-US" sz="900" dirty="0">
                <a:solidFill>
                  <a:schemeClr val="tx1"/>
                </a:solidFill>
                <a:latin typeface="+mn-ea"/>
              </a:rPr>
              <a:t>　</a:t>
            </a:r>
            <a:r>
              <a:rPr lang="ja-JP" altLang="en-US" sz="900" dirty="0" smtClean="0">
                <a:solidFill>
                  <a:schemeClr val="tx1"/>
                </a:solidFill>
                <a:latin typeface="+mn-ea"/>
              </a:rPr>
              <a:t>　　　　　　</a:t>
            </a:r>
            <a:r>
              <a:rPr lang="en-US" altLang="ja-JP" sz="900" dirty="0" smtClean="0">
                <a:solidFill>
                  <a:schemeClr val="tx1"/>
                </a:solidFill>
                <a:latin typeface="+mn-ea"/>
              </a:rPr>
              <a:t>(22.9%)</a:t>
            </a:r>
            <a:endParaRPr lang="en-US" altLang="ja-JP" sz="900" dirty="0">
              <a:solidFill>
                <a:schemeClr val="tx1"/>
              </a:solidFill>
              <a:latin typeface="+mn-ea"/>
            </a:endParaRPr>
          </a:p>
          <a:p>
            <a:r>
              <a:rPr lang="ja-JP" altLang="en-US" sz="600" dirty="0">
                <a:solidFill>
                  <a:schemeClr val="tx1"/>
                </a:solidFill>
                <a:latin typeface="+mn-ea"/>
              </a:rPr>
              <a:t>●</a:t>
            </a:r>
            <a:r>
              <a:rPr lang="ja-JP" altLang="en-US" sz="900" dirty="0">
                <a:solidFill>
                  <a:schemeClr val="tx1"/>
                </a:solidFill>
                <a:latin typeface="+mn-ea"/>
              </a:rPr>
              <a:t>当該施設・事業</a:t>
            </a:r>
            <a:endParaRPr lang="en-US" altLang="ja-JP" sz="900" dirty="0">
              <a:solidFill>
                <a:schemeClr val="tx1"/>
              </a:solidFill>
              <a:latin typeface="+mn-ea"/>
            </a:endParaRPr>
          </a:p>
          <a:p>
            <a:r>
              <a:rPr lang="ja-JP" altLang="en-US" sz="900" dirty="0">
                <a:solidFill>
                  <a:schemeClr val="tx1"/>
                </a:solidFill>
                <a:latin typeface="+mn-ea"/>
              </a:rPr>
              <a:t>　所職員　 </a:t>
            </a:r>
            <a:r>
              <a:rPr lang="en-US" altLang="ja-JP" sz="900" dirty="0">
                <a:solidFill>
                  <a:schemeClr val="tx1"/>
                </a:solidFill>
                <a:latin typeface="+mn-ea"/>
              </a:rPr>
              <a:t>(</a:t>
            </a:r>
            <a:r>
              <a:rPr lang="en-US" altLang="ja-JP" sz="900" dirty="0" smtClean="0">
                <a:solidFill>
                  <a:schemeClr val="tx1"/>
                </a:solidFill>
                <a:latin typeface="+mn-ea"/>
              </a:rPr>
              <a:t>16.3%)</a:t>
            </a:r>
            <a:endParaRPr lang="en-US" altLang="ja-JP" sz="900" dirty="0">
              <a:solidFill>
                <a:schemeClr val="tx1"/>
              </a:solidFill>
              <a:latin typeface="+mn-ea"/>
            </a:endParaRPr>
          </a:p>
          <a:p>
            <a:r>
              <a:rPr lang="en-US" altLang="ja-JP" sz="600" dirty="0" smtClean="0">
                <a:solidFill>
                  <a:schemeClr val="tx1"/>
                </a:solidFill>
                <a:latin typeface="+mn-ea"/>
              </a:rPr>
              <a:t>●</a:t>
            </a:r>
            <a:r>
              <a:rPr lang="ja-JP" altLang="en-US" sz="900" dirty="0">
                <a:solidFill>
                  <a:schemeClr val="tx1"/>
                </a:solidFill>
                <a:latin typeface="+mn-ea"/>
              </a:rPr>
              <a:t>家族・親族　　　　</a:t>
            </a:r>
            <a:endParaRPr lang="en-US" altLang="ja-JP" sz="900" dirty="0" smtClean="0">
              <a:solidFill>
                <a:schemeClr val="tx1"/>
              </a:solidFill>
              <a:latin typeface="+mn-ea"/>
            </a:endParaRPr>
          </a:p>
          <a:p>
            <a:r>
              <a:rPr lang="ja-JP" altLang="en-US" sz="900" dirty="0">
                <a:solidFill>
                  <a:schemeClr val="tx1"/>
                </a:solidFill>
                <a:latin typeface="+mn-ea"/>
              </a:rPr>
              <a:t>　</a:t>
            </a:r>
            <a:r>
              <a:rPr lang="ja-JP" altLang="en-US" sz="900" dirty="0" smtClean="0">
                <a:solidFill>
                  <a:schemeClr val="tx1"/>
                </a:solidFill>
                <a:latin typeface="+mn-ea"/>
              </a:rPr>
              <a:t>　　　　　　</a:t>
            </a:r>
            <a:r>
              <a:rPr lang="en-US" altLang="ja-JP" sz="900" dirty="0" smtClean="0">
                <a:solidFill>
                  <a:schemeClr val="tx1"/>
                </a:solidFill>
                <a:latin typeface="+mn-ea"/>
              </a:rPr>
              <a:t>(15.7%)</a:t>
            </a:r>
          </a:p>
          <a:p>
            <a:r>
              <a:rPr lang="ja-JP" altLang="en-US" sz="600" dirty="0">
                <a:solidFill>
                  <a:schemeClr val="tx1"/>
                </a:solidFill>
                <a:latin typeface="+mn-ea"/>
              </a:rPr>
              <a:t>●</a:t>
            </a:r>
            <a:r>
              <a:rPr lang="ja-JP" altLang="en-US" sz="900" dirty="0">
                <a:solidFill>
                  <a:schemeClr val="tx1"/>
                </a:solidFill>
                <a:latin typeface="+mn-ea"/>
              </a:rPr>
              <a:t>設置者・管理者　　　　</a:t>
            </a:r>
            <a:endParaRPr lang="en-US" altLang="ja-JP" sz="900" dirty="0">
              <a:solidFill>
                <a:schemeClr val="tx1"/>
              </a:solidFill>
              <a:latin typeface="+mn-ea"/>
            </a:endParaRPr>
          </a:p>
          <a:p>
            <a:r>
              <a:rPr lang="ja-JP" altLang="en-US" sz="900" dirty="0">
                <a:solidFill>
                  <a:schemeClr val="tx1"/>
                </a:solidFill>
                <a:latin typeface="+mn-ea"/>
              </a:rPr>
              <a:t>　　　　　　　　</a:t>
            </a:r>
            <a:r>
              <a:rPr lang="en-US" altLang="ja-JP" sz="900" dirty="0" smtClean="0">
                <a:solidFill>
                  <a:schemeClr val="tx1"/>
                </a:solidFill>
                <a:latin typeface="+mn-ea"/>
              </a:rPr>
              <a:t>(7.5%)</a:t>
            </a:r>
            <a:endParaRPr lang="en-US" altLang="ja-JP" sz="900" dirty="0">
              <a:solidFill>
                <a:schemeClr val="tx1"/>
              </a:solidFill>
              <a:latin typeface="+mn-ea"/>
            </a:endParaRPr>
          </a:p>
          <a:p>
            <a:r>
              <a:rPr lang="en-US" altLang="ja-JP" sz="600" dirty="0" smtClean="0">
                <a:solidFill>
                  <a:srgbClr val="FF0000"/>
                </a:solidFill>
                <a:latin typeface="+mn-ea"/>
              </a:rPr>
              <a:t>●</a:t>
            </a:r>
            <a:r>
              <a:rPr lang="ja-JP" altLang="en-US" sz="900" dirty="0" smtClean="0">
                <a:solidFill>
                  <a:srgbClr val="FF0000"/>
                </a:solidFill>
                <a:latin typeface="+mn-ea"/>
              </a:rPr>
              <a:t>相談支援専門員</a:t>
            </a:r>
            <a:endParaRPr lang="en-US" altLang="ja-JP" sz="900" dirty="0" smtClean="0">
              <a:solidFill>
                <a:srgbClr val="FF0000"/>
              </a:solidFill>
              <a:latin typeface="+mn-ea"/>
            </a:endParaRPr>
          </a:p>
          <a:p>
            <a:r>
              <a:rPr lang="ja-JP" altLang="en-US" sz="900" dirty="0">
                <a:solidFill>
                  <a:srgbClr val="FF0000"/>
                </a:solidFill>
                <a:latin typeface="+mn-ea"/>
              </a:rPr>
              <a:t>　</a:t>
            </a:r>
            <a:r>
              <a:rPr lang="ja-JP" altLang="en-US" sz="900" dirty="0" smtClean="0">
                <a:solidFill>
                  <a:srgbClr val="FF0000"/>
                </a:solidFill>
                <a:latin typeface="+mn-ea"/>
              </a:rPr>
              <a:t>　　　　　     </a:t>
            </a:r>
            <a:r>
              <a:rPr lang="en-US" altLang="ja-JP" sz="900" dirty="0" smtClean="0">
                <a:solidFill>
                  <a:srgbClr val="FF0000"/>
                </a:solidFill>
                <a:latin typeface="+mn-ea"/>
              </a:rPr>
              <a:t>(6.5%)</a:t>
            </a:r>
          </a:p>
        </p:txBody>
      </p:sp>
      <p:sp>
        <p:nvSpPr>
          <p:cNvPr id="40" name="右矢印 39"/>
          <p:cNvSpPr/>
          <p:nvPr/>
        </p:nvSpPr>
        <p:spPr>
          <a:xfrm>
            <a:off x="1286595" y="546732"/>
            <a:ext cx="808011" cy="388190"/>
          </a:xfrm>
          <a:prstGeom prst="rightArrow">
            <a:avLst/>
          </a:prstGeom>
          <a:solidFill>
            <a:srgbClr val="002060"/>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ctr"/>
          <a:lstStyle/>
          <a:p>
            <a:pPr algn="ctr"/>
            <a:r>
              <a:rPr lang="en-US" altLang="ja-JP" sz="1000" b="1" dirty="0" smtClean="0"/>
              <a:t>1,824</a:t>
            </a:r>
            <a:r>
              <a:rPr lang="ja-JP" altLang="en-US" sz="1000" b="1" dirty="0" smtClean="0"/>
              <a:t>件</a:t>
            </a:r>
            <a:endParaRPr lang="ja-JP" altLang="en-US" sz="1000" b="1" dirty="0"/>
          </a:p>
        </p:txBody>
      </p:sp>
      <p:sp>
        <p:nvSpPr>
          <p:cNvPr id="15" name="角丸四角形 14"/>
          <p:cNvSpPr/>
          <p:nvPr/>
        </p:nvSpPr>
        <p:spPr>
          <a:xfrm>
            <a:off x="7537859" y="502550"/>
            <a:ext cx="2095661" cy="432372"/>
          </a:xfrm>
          <a:prstGeom prst="roundRect">
            <a:avLst/>
          </a:prstGeom>
          <a:gradFill flip="none" rotWithShape="1">
            <a:gsLst>
              <a:gs pos="0">
                <a:schemeClr val="accent6"/>
              </a:gs>
              <a:gs pos="80000">
                <a:schemeClr val="accent6"/>
              </a:gs>
              <a:gs pos="100000">
                <a:schemeClr val="accent6">
                  <a:lumMod val="20000"/>
                  <a:lumOff val="80000"/>
                </a:schemeClr>
              </a:gs>
            </a:gsLst>
            <a:lin ang="16200000" scaled="1"/>
            <a:tileRect/>
          </a:gradFill>
          <a:ln w="12700">
            <a:no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200" b="1" dirty="0" smtClean="0">
                <a:solidFill>
                  <a:schemeClr val="bg1"/>
                </a:solidFill>
              </a:rPr>
              <a:t>障害者</a:t>
            </a:r>
            <a:r>
              <a:rPr lang="ja-JP" altLang="en-US" sz="1200" b="1" dirty="0">
                <a:solidFill>
                  <a:schemeClr val="bg1"/>
                </a:solidFill>
              </a:rPr>
              <a:t>総合</a:t>
            </a:r>
            <a:r>
              <a:rPr kumimoji="1" lang="ja-JP" altLang="en-US" sz="1200" b="1" dirty="0" smtClean="0">
                <a:solidFill>
                  <a:schemeClr val="bg1"/>
                </a:solidFill>
              </a:rPr>
              <a:t>支援法等</a:t>
            </a:r>
            <a:endParaRPr kumimoji="1" lang="en-US" altLang="ja-JP" sz="1200" b="1" dirty="0" smtClean="0">
              <a:solidFill>
                <a:schemeClr val="bg1"/>
              </a:solidFill>
            </a:endParaRPr>
          </a:p>
          <a:p>
            <a:pPr algn="ctr"/>
            <a:r>
              <a:rPr kumimoji="1" lang="ja-JP" altLang="en-US" sz="1200" b="1" dirty="0" smtClean="0">
                <a:solidFill>
                  <a:schemeClr val="bg1"/>
                </a:solidFill>
              </a:rPr>
              <a:t>による権限行使等</a:t>
            </a:r>
            <a:r>
              <a:rPr kumimoji="1" lang="en-US" altLang="ja-JP" sz="1200" b="1" dirty="0" smtClean="0">
                <a:solidFill>
                  <a:schemeClr val="bg1"/>
                </a:solidFill>
              </a:rPr>
              <a:t>※3</a:t>
            </a:r>
            <a:endParaRPr kumimoji="1" lang="ja-JP" altLang="en-US" sz="1200" b="1" dirty="0" smtClean="0">
              <a:solidFill>
                <a:schemeClr val="bg1"/>
              </a:solidFill>
            </a:endParaRPr>
          </a:p>
        </p:txBody>
      </p:sp>
      <p:sp>
        <p:nvSpPr>
          <p:cNvPr id="45" name="角丸四角形 44"/>
          <p:cNvSpPr/>
          <p:nvPr/>
        </p:nvSpPr>
        <p:spPr>
          <a:xfrm>
            <a:off x="7506183" y="1117108"/>
            <a:ext cx="2127338" cy="655713"/>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t" anchorCtr="0"/>
          <a:lstStyle/>
          <a:p>
            <a:pPr defTabSz="656760">
              <a:lnSpc>
                <a:spcPts val="1100"/>
              </a:lnSpc>
              <a:defRPr/>
            </a:pPr>
            <a:endParaRPr kumimoji="0" lang="en-US" altLang="ja-JP" sz="1000" kern="0" dirty="0" smtClean="0">
              <a:latin typeface="+mj-ea"/>
              <a:cs typeface="メイリオ" pitchFamily="50" charset="-128"/>
            </a:endParaRPr>
          </a:p>
          <a:p>
            <a:pPr defTabSz="656760">
              <a:lnSpc>
                <a:spcPts val="1100"/>
              </a:lnSpc>
              <a:defRPr/>
            </a:pPr>
            <a:r>
              <a:rPr kumimoji="0" lang="ja-JP" altLang="en-US" sz="1000" kern="0" dirty="0" smtClean="0">
                <a:latin typeface="+mj-ea"/>
                <a:cs typeface="メイリオ" pitchFamily="50" charset="-128"/>
              </a:rPr>
              <a:t>・　施設等に対する指導　  </a:t>
            </a:r>
            <a:r>
              <a:rPr kumimoji="0" lang="en-US" altLang="ja-JP" sz="1000" kern="0" dirty="0" smtClean="0">
                <a:latin typeface="+mj-ea"/>
                <a:cs typeface="メイリオ" pitchFamily="50" charset="-128"/>
              </a:rPr>
              <a:t>231</a:t>
            </a:r>
            <a:r>
              <a:rPr kumimoji="0" lang="ja-JP" altLang="en-US" sz="1000" kern="0" dirty="0" smtClean="0">
                <a:latin typeface="+mj-ea"/>
                <a:cs typeface="メイリオ" pitchFamily="50" charset="-128"/>
              </a:rPr>
              <a:t>件</a:t>
            </a:r>
          </a:p>
          <a:p>
            <a:pPr defTabSz="656760">
              <a:lnSpc>
                <a:spcPts val="1100"/>
              </a:lnSpc>
              <a:defRPr/>
            </a:pPr>
            <a:r>
              <a:rPr kumimoji="0" lang="ja-JP" altLang="en-US" sz="1000" kern="0" dirty="0" smtClean="0">
                <a:latin typeface="+mj-ea"/>
                <a:cs typeface="メイリオ" pitchFamily="50" charset="-128"/>
              </a:rPr>
              <a:t>・　改善計画提出依頼　　  </a:t>
            </a:r>
            <a:r>
              <a:rPr kumimoji="0" lang="en-US" altLang="ja-JP" sz="1000" kern="0" dirty="0" smtClean="0">
                <a:latin typeface="+mj-ea"/>
                <a:cs typeface="メイリオ" pitchFamily="50" charset="-128"/>
              </a:rPr>
              <a:t>156</a:t>
            </a:r>
            <a:r>
              <a:rPr kumimoji="0" lang="ja-JP" altLang="en-US" sz="1000" kern="0" dirty="0" smtClean="0">
                <a:latin typeface="+mj-ea"/>
                <a:cs typeface="メイリオ" pitchFamily="50" charset="-128"/>
              </a:rPr>
              <a:t>件</a:t>
            </a:r>
          </a:p>
          <a:p>
            <a:pPr defTabSz="656760">
              <a:lnSpc>
                <a:spcPts val="1100"/>
              </a:lnSpc>
              <a:defRPr/>
            </a:pPr>
            <a:r>
              <a:rPr kumimoji="0" lang="ja-JP" altLang="en-US" sz="1000" kern="0" dirty="0" smtClean="0">
                <a:latin typeface="+mj-ea"/>
                <a:cs typeface="メイリオ" pitchFamily="50" charset="-128"/>
              </a:rPr>
              <a:t>・　従事者への注意・指導  </a:t>
            </a:r>
            <a:r>
              <a:rPr kumimoji="0" lang="en-US" altLang="ja-JP" sz="1000" kern="0" dirty="0" smtClean="0">
                <a:latin typeface="+mj-ea"/>
                <a:cs typeface="メイリオ" pitchFamily="50" charset="-128"/>
              </a:rPr>
              <a:t>126</a:t>
            </a:r>
            <a:r>
              <a:rPr kumimoji="0" lang="ja-JP" altLang="en-US" sz="1000" kern="0" dirty="0" smtClean="0">
                <a:latin typeface="+mj-ea"/>
                <a:cs typeface="メイリオ" pitchFamily="50" charset="-128"/>
              </a:rPr>
              <a:t>件</a:t>
            </a:r>
            <a:endParaRPr kumimoji="0" lang="en-US" altLang="ja-JP" sz="1000" kern="0" dirty="0" smtClean="0">
              <a:latin typeface="+mj-ea"/>
              <a:cs typeface="メイリオ" pitchFamily="50" charset="-128"/>
            </a:endParaRPr>
          </a:p>
        </p:txBody>
      </p:sp>
      <p:sp>
        <p:nvSpPr>
          <p:cNvPr id="46" name="対角する 2 つの角を丸めた四角形 45"/>
          <p:cNvSpPr/>
          <p:nvPr/>
        </p:nvSpPr>
        <p:spPr>
          <a:xfrm>
            <a:off x="7761313" y="1014320"/>
            <a:ext cx="1504553" cy="182432"/>
          </a:xfrm>
          <a:prstGeom prst="round2Diag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spcCol="0" rtlCol="0" anchor="ctr"/>
          <a:lstStyle/>
          <a:p>
            <a:pPr algn="ctr"/>
            <a:r>
              <a:rPr lang="ja-JP" altLang="en-US" sz="1000" dirty="0" smtClean="0">
                <a:solidFill>
                  <a:schemeClr val="tx1"/>
                </a:solidFill>
              </a:rPr>
              <a:t>市区町村による指導等</a:t>
            </a:r>
            <a:endParaRPr lang="ja-JP" altLang="en-US" sz="1000" dirty="0">
              <a:solidFill>
                <a:schemeClr val="tx1"/>
              </a:solidFill>
            </a:endParaRPr>
          </a:p>
        </p:txBody>
      </p:sp>
      <p:sp>
        <p:nvSpPr>
          <p:cNvPr id="47" name="角丸四角形 46"/>
          <p:cNvSpPr/>
          <p:nvPr/>
        </p:nvSpPr>
        <p:spPr>
          <a:xfrm>
            <a:off x="7539651" y="1945671"/>
            <a:ext cx="2093869" cy="1411323"/>
          </a:xfrm>
          <a:prstGeom prst="roundRect">
            <a:avLst/>
          </a:prstGeom>
          <a:solidFill>
            <a:srgbClr val="FFFFFF"/>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t" anchorCtr="0"/>
          <a:lstStyle/>
          <a:p>
            <a:pPr defTabSz="656760">
              <a:lnSpc>
                <a:spcPts val="1100"/>
              </a:lnSpc>
              <a:defRPr/>
            </a:pPr>
            <a:endParaRPr kumimoji="0" lang="en-US" altLang="ja-JP" sz="1000" kern="0" dirty="0" smtClean="0">
              <a:latin typeface="+mj-ea"/>
              <a:cs typeface="メイリオ" pitchFamily="50" charset="-128"/>
            </a:endParaRPr>
          </a:p>
          <a:p>
            <a:pPr defTabSz="656760">
              <a:lnSpc>
                <a:spcPts val="1100"/>
              </a:lnSpc>
              <a:defRPr/>
            </a:pPr>
            <a:r>
              <a:rPr kumimoji="0" lang="ja-JP" altLang="en-US" sz="1000" kern="0" dirty="0" smtClean="0">
                <a:latin typeface="+mn-ea"/>
                <a:cs typeface="メイリオ" pitchFamily="50" charset="-128"/>
              </a:rPr>
              <a:t>・ 報告徴収・出頭要請・質問・</a:t>
            </a:r>
            <a:endParaRPr kumimoji="0" lang="en-US" altLang="ja-JP" sz="1000" kern="0" dirty="0" smtClean="0">
              <a:latin typeface="+mn-ea"/>
              <a:cs typeface="メイリオ" pitchFamily="50" charset="-128"/>
            </a:endParaRPr>
          </a:p>
          <a:p>
            <a:pPr defTabSz="656760">
              <a:lnSpc>
                <a:spcPts val="1100"/>
              </a:lnSpc>
              <a:defRPr/>
            </a:pPr>
            <a:r>
              <a:rPr kumimoji="0" lang="ja-JP" altLang="en-US" sz="1000" kern="0" dirty="0" smtClean="0">
                <a:latin typeface="+mn-ea"/>
                <a:cs typeface="メイリオ" pitchFamily="50" charset="-128"/>
              </a:rPr>
              <a:t>　 立入検査               　 </a:t>
            </a:r>
            <a:r>
              <a:rPr kumimoji="0" lang="en-US" altLang="ja-JP" sz="1000" kern="0" dirty="0" smtClean="0">
                <a:latin typeface="+mn-ea"/>
                <a:cs typeface="メイリオ" pitchFamily="50" charset="-128"/>
              </a:rPr>
              <a:t>180</a:t>
            </a:r>
            <a:r>
              <a:rPr kumimoji="0" lang="ja-JP" altLang="en-US" sz="1000" kern="0" dirty="0" smtClean="0">
                <a:latin typeface="+mn-ea"/>
                <a:cs typeface="メイリオ" pitchFamily="50" charset="-128"/>
              </a:rPr>
              <a:t>件</a:t>
            </a:r>
          </a:p>
          <a:p>
            <a:pPr defTabSz="656760">
              <a:lnSpc>
                <a:spcPts val="1100"/>
              </a:lnSpc>
              <a:defRPr/>
            </a:pPr>
            <a:r>
              <a:rPr kumimoji="0" lang="ja-JP" altLang="en-US" sz="1000" kern="0" dirty="0" smtClean="0">
                <a:latin typeface="+mn-ea"/>
                <a:cs typeface="メイリオ" pitchFamily="50" charset="-128"/>
              </a:rPr>
              <a:t>・  改善勧告                   </a:t>
            </a:r>
            <a:r>
              <a:rPr kumimoji="0" lang="en-US" altLang="ja-JP" sz="1000" kern="0" dirty="0" smtClean="0">
                <a:latin typeface="+mn-ea"/>
                <a:cs typeface="メイリオ" pitchFamily="50" charset="-128"/>
              </a:rPr>
              <a:t>60</a:t>
            </a:r>
            <a:r>
              <a:rPr kumimoji="0" lang="ja-JP" altLang="en-US" sz="1000" kern="0" dirty="0" smtClean="0">
                <a:latin typeface="+mn-ea"/>
                <a:cs typeface="メイリオ" pitchFamily="50" charset="-128"/>
              </a:rPr>
              <a:t>件</a:t>
            </a:r>
            <a:endParaRPr kumimoji="0" lang="en-US" altLang="ja-JP" sz="1000" kern="0" dirty="0" smtClean="0">
              <a:latin typeface="+mn-ea"/>
              <a:cs typeface="メイリオ" pitchFamily="50" charset="-128"/>
            </a:endParaRPr>
          </a:p>
          <a:p>
            <a:pPr defTabSz="656760">
              <a:lnSpc>
                <a:spcPts val="1100"/>
              </a:lnSpc>
              <a:defRPr/>
            </a:pPr>
            <a:r>
              <a:rPr kumimoji="0" lang="ja-JP" altLang="en-US" sz="1000" kern="0" dirty="0" smtClean="0">
                <a:latin typeface="+mn-ea"/>
                <a:cs typeface="メイリオ" pitchFamily="50" charset="-128"/>
              </a:rPr>
              <a:t>・  改善命令                   　</a:t>
            </a:r>
            <a:r>
              <a:rPr kumimoji="0" lang="en-US" altLang="ja-JP" sz="1000" kern="0" dirty="0">
                <a:latin typeface="+mn-ea"/>
                <a:cs typeface="メイリオ" pitchFamily="50" charset="-128"/>
              </a:rPr>
              <a:t>0</a:t>
            </a:r>
            <a:r>
              <a:rPr kumimoji="0" lang="ja-JP" altLang="en-US" sz="1000" kern="0" dirty="0" smtClean="0">
                <a:latin typeface="+mn-ea"/>
                <a:cs typeface="メイリオ" pitchFamily="50" charset="-128"/>
              </a:rPr>
              <a:t>件</a:t>
            </a:r>
            <a:endParaRPr kumimoji="0" lang="en-US" altLang="ja-JP" sz="1000" kern="0" dirty="0" smtClean="0">
              <a:latin typeface="+mn-ea"/>
              <a:cs typeface="メイリオ" pitchFamily="50" charset="-128"/>
            </a:endParaRPr>
          </a:p>
          <a:p>
            <a:pPr defTabSz="656760">
              <a:lnSpc>
                <a:spcPts val="1100"/>
              </a:lnSpc>
              <a:defRPr/>
            </a:pPr>
            <a:r>
              <a:rPr kumimoji="0" lang="ja-JP" altLang="en-US" sz="1000" kern="0" dirty="0" smtClean="0">
                <a:latin typeface="+mn-ea"/>
                <a:cs typeface="メイリオ" pitchFamily="50" charset="-128"/>
              </a:rPr>
              <a:t>・  指定の全部・一部停止 </a:t>
            </a:r>
            <a:r>
              <a:rPr kumimoji="0" lang="en-US" altLang="ja-JP" sz="1000" kern="0" dirty="0" smtClean="0">
                <a:latin typeface="+mn-ea"/>
                <a:cs typeface="メイリオ" pitchFamily="50" charset="-128"/>
              </a:rPr>
              <a:t>  4</a:t>
            </a:r>
            <a:r>
              <a:rPr kumimoji="0" lang="ja-JP" altLang="en-US" sz="1000" kern="0" dirty="0" smtClean="0">
                <a:latin typeface="+mn-ea"/>
                <a:cs typeface="メイリオ" pitchFamily="50" charset="-128"/>
              </a:rPr>
              <a:t>件</a:t>
            </a:r>
            <a:endParaRPr kumimoji="0" lang="en-US" altLang="ja-JP" sz="1000" kern="0" dirty="0" smtClean="0">
              <a:latin typeface="+mn-ea"/>
              <a:cs typeface="メイリオ" pitchFamily="50" charset="-128"/>
            </a:endParaRPr>
          </a:p>
          <a:p>
            <a:pPr defTabSz="656760">
              <a:lnSpc>
                <a:spcPts val="1100"/>
              </a:lnSpc>
              <a:defRPr/>
            </a:pPr>
            <a:r>
              <a:rPr kumimoji="0" lang="ja-JP" altLang="en-US" sz="1000" kern="0" dirty="0" smtClean="0">
                <a:latin typeface="+mn-ea"/>
                <a:cs typeface="メイリオ" pitchFamily="50" charset="-128"/>
              </a:rPr>
              <a:t>・　指定取消</a:t>
            </a:r>
            <a:r>
              <a:rPr lang="en-US" altLang="ja-JP" sz="900" dirty="0" smtClean="0"/>
              <a:t>※4</a:t>
            </a:r>
            <a:r>
              <a:rPr kumimoji="0" lang="ja-JP" altLang="en-US" sz="900" kern="0" dirty="0" smtClean="0">
                <a:latin typeface="+mn-ea"/>
                <a:cs typeface="メイリオ" pitchFamily="50" charset="-128"/>
              </a:rPr>
              <a:t>　</a:t>
            </a:r>
            <a:r>
              <a:rPr kumimoji="0" lang="ja-JP" altLang="en-US" sz="1000" kern="0" dirty="0" smtClean="0">
                <a:latin typeface="+mn-ea"/>
                <a:cs typeface="メイリオ" pitchFamily="50" charset="-128"/>
              </a:rPr>
              <a:t>　　　　　　 </a:t>
            </a:r>
            <a:r>
              <a:rPr kumimoji="0" lang="en-US" altLang="ja-JP" sz="1000" kern="0" dirty="0">
                <a:latin typeface="+mn-ea"/>
                <a:cs typeface="メイリオ" pitchFamily="50" charset="-128"/>
              </a:rPr>
              <a:t>3</a:t>
            </a:r>
            <a:r>
              <a:rPr kumimoji="0" lang="ja-JP" altLang="en-US" sz="1000" kern="0" dirty="0" smtClean="0">
                <a:latin typeface="+mn-ea"/>
                <a:cs typeface="メイリオ" pitchFamily="50" charset="-128"/>
              </a:rPr>
              <a:t>件</a:t>
            </a:r>
            <a:endParaRPr kumimoji="0" lang="en-US" altLang="ja-JP" sz="1000" kern="0" dirty="0" smtClean="0">
              <a:latin typeface="+mn-ea"/>
              <a:cs typeface="メイリオ" pitchFamily="50" charset="-128"/>
            </a:endParaRPr>
          </a:p>
          <a:p>
            <a:pPr defTabSz="656760">
              <a:lnSpc>
                <a:spcPts val="1100"/>
              </a:lnSpc>
              <a:defRPr/>
            </a:pPr>
            <a:r>
              <a:rPr kumimoji="0" lang="ja-JP" altLang="en-US" sz="1000" kern="0" dirty="0" smtClean="0">
                <a:latin typeface="+mn-ea"/>
                <a:cs typeface="メイリオ" pitchFamily="50" charset="-128"/>
              </a:rPr>
              <a:t>・ </a:t>
            </a:r>
            <a:r>
              <a:rPr kumimoji="0" lang="ja-JP" altLang="en-US" sz="1000" kern="0" dirty="0">
                <a:latin typeface="+mn-ea"/>
                <a:cs typeface="メイリオ" pitchFamily="50" charset="-128"/>
              </a:rPr>
              <a:t>都道府県・政令市・中核市等</a:t>
            </a:r>
          </a:p>
          <a:p>
            <a:pPr defTabSz="656760">
              <a:lnSpc>
                <a:spcPts val="1100"/>
              </a:lnSpc>
              <a:defRPr/>
            </a:pPr>
            <a:r>
              <a:rPr kumimoji="0" lang="ja-JP" altLang="en-US" sz="1000" kern="0" dirty="0">
                <a:latin typeface="+mn-ea"/>
                <a:cs typeface="メイリオ" pitchFamily="50" charset="-128"/>
              </a:rPr>
              <a:t>    による指導                </a:t>
            </a:r>
            <a:r>
              <a:rPr kumimoji="0" lang="en-US" altLang="ja-JP" sz="1000" kern="0" smtClean="0">
                <a:latin typeface="+mn-ea"/>
                <a:cs typeface="メイリオ" pitchFamily="50" charset="-128"/>
              </a:rPr>
              <a:t>211</a:t>
            </a:r>
            <a:r>
              <a:rPr kumimoji="0" lang="ja-JP" altLang="en-US" sz="1000" kern="0" smtClean="0">
                <a:latin typeface="+mn-ea"/>
                <a:cs typeface="メイリオ" pitchFamily="50" charset="-128"/>
              </a:rPr>
              <a:t>件</a:t>
            </a:r>
            <a:endParaRPr kumimoji="0" lang="ja-JP" altLang="en-US" sz="1000" kern="0" dirty="0">
              <a:latin typeface="+mn-ea"/>
              <a:cs typeface="メイリオ" pitchFamily="50" charset="-128"/>
            </a:endParaRPr>
          </a:p>
          <a:p>
            <a:pPr defTabSz="656760">
              <a:lnSpc>
                <a:spcPts val="1100"/>
              </a:lnSpc>
              <a:defRPr/>
            </a:pPr>
            <a:endParaRPr kumimoji="0" lang="en-US" altLang="ja-JP" sz="1000" kern="0" dirty="0" smtClean="0">
              <a:latin typeface="+mj-ea"/>
              <a:cs typeface="メイリオ" pitchFamily="50" charset="-128"/>
            </a:endParaRPr>
          </a:p>
        </p:txBody>
      </p:sp>
      <p:sp>
        <p:nvSpPr>
          <p:cNvPr id="48" name="対角する 2 つの角を丸めた四角形 47"/>
          <p:cNvSpPr/>
          <p:nvPr/>
        </p:nvSpPr>
        <p:spPr>
          <a:xfrm>
            <a:off x="7777275" y="1815067"/>
            <a:ext cx="1504553" cy="340304"/>
          </a:xfrm>
          <a:prstGeom prst="round2Diag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5676" tIns="0" rIns="65676" bIns="0" spcCol="0" rtlCol="0" anchor="ctr"/>
          <a:lstStyle/>
          <a:p>
            <a:pPr algn="ctr"/>
            <a:r>
              <a:rPr lang="ja-JP" altLang="en-US" sz="1000" dirty="0" smtClean="0">
                <a:solidFill>
                  <a:schemeClr val="tx1"/>
                </a:solidFill>
              </a:rPr>
              <a:t>障害者</a:t>
            </a:r>
            <a:r>
              <a:rPr lang="ja-JP" altLang="en-US" sz="1000" dirty="0">
                <a:solidFill>
                  <a:schemeClr val="tx1"/>
                </a:solidFill>
              </a:rPr>
              <a:t>総合</a:t>
            </a:r>
            <a:r>
              <a:rPr lang="ja-JP" altLang="en-US" sz="1000" dirty="0" smtClean="0">
                <a:solidFill>
                  <a:schemeClr val="tx1"/>
                </a:solidFill>
              </a:rPr>
              <a:t>支援法等による権限の行使</a:t>
            </a:r>
            <a:r>
              <a:rPr lang="ja-JP" altLang="en-US" sz="1000" dirty="0">
                <a:solidFill>
                  <a:schemeClr val="tx1"/>
                </a:solidFill>
              </a:rPr>
              <a:t>等</a:t>
            </a:r>
          </a:p>
        </p:txBody>
      </p:sp>
      <p:sp>
        <p:nvSpPr>
          <p:cNvPr id="50" name="角丸四角形 49"/>
          <p:cNvSpPr/>
          <p:nvPr/>
        </p:nvSpPr>
        <p:spPr>
          <a:xfrm>
            <a:off x="4333031" y="683283"/>
            <a:ext cx="3037790" cy="2745717"/>
          </a:xfrm>
          <a:prstGeom prst="roundRect">
            <a:avLst>
              <a:gd name="adj" fmla="val 1540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ctr"/>
          <a:lstStyle/>
          <a:p>
            <a:pPr algn="ctr"/>
            <a:endParaRPr kumimoji="1" lang="ja-JP" altLang="en-US" dirty="0"/>
          </a:p>
        </p:txBody>
      </p:sp>
      <p:sp>
        <p:nvSpPr>
          <p:cNvPr id="51" name="角丸四角形 50"/>
          <p:cNvSpPr/>
          <p:nvPr/>
        </p:nvSpPr>
        <p:spPr>
          <a:xfrm>
            <a:off x="4923388" y="529898"/>
            <a:ext cx="1845058" cy="304809"/>
          </a:xfrm>
          <a:prstGeom prst="roundRect">
            <a:avLst/>
          </a:prstGeom>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500" b="1" dirty="0">
                <a:solidFill>
                  <a:prstClr val="white"/>
                </a:solidFill>
                <a:latin typeface="ＭＳ Ｐゴシック"/>
              </a:rPr>
              <a:t>都道府県</a:t>
            </a:r>
            <a:endParaRPr lang="en-US" altLang="ja-JP" sz="1500" b="1" dirty="0">
              <a:solidFill>
                <a:prstClr val="white"/>
              </a:solidFill>
              <a:latin typeface="ＭＳ Ｐゴシック"/>
            </a:endParaRPr>
          </a:p>
        </p:txBody>
      </p:sp>
      <p:sp>
        <p:nvSpPr>
          <p:cNvPr id="58" name="角丸四角形 57"/>
          <p:cNvSpPr/>
          <p:nvPr/>
        </p:nvSpPr>
        <p:spPr>
          <a:xfrm>
            <a:off x="4406939" y="1844824"/>
            <a:ext cx="1757438" cy="1512168"/>
          </a:xfrm>
          <a:prstGeom prst="roundRect">
            <a:avLst/>
          </a:prstGeom>
          <a:pattFill prst="pct10">
            <a:fgClr>
              <a:schemeClr val="accent1"/>
            </a:fgClr>
            <a:bgClr>
              <a:srgbClr val="B6E088"/>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676" tIns="32838" rIns="65676" bIns="32838" numCol="1" spcCol="0" rtlCol="0" fromWordArt="0" anchor="ctr" anchorCtr="0" forceAA="0" compatLnSpc="1">
            <a:prstTxWarp prst="textNoShape">
              <a:avLst/>
            </a:prstTxWarp>
            <a:noAutofit/>
          </a:bodyPr>
          <a:lstStyle/>
          <a:p>
            <a:pPr algn="ctr"/>
            <a:endParaRPr kumimoji="1" lang="ja-JP" altLang="en-US"/>
          </a:p>
        </p:txBody>
      </p:sp>
      <p:sp>
        <p:nvSpPr>
          <p:cNvPr id="61" name="角丸四角形 60"/>
          <p:cNvSpPr/>
          <p:nvPr/>
        </p:nvSpPr>
        <p:spPr>
          <a:xfrm>
            <a:off x="6282542" y="1124744"/>
            <a:ext cx="960884" cy="2186492"/>
          </a:xfrm>
          <a:prstGeom prst="roundRect">
            <a:avLst/>
          </a:prstGeom>
          <a:solidFill>
            <a:srgbClr val="FFFF00"/>
          </a:solidFill>
          <a:ln w="22225" cap="flat" cmpd="sng" algn="ctr">
            <a:solidFill>
              <a:srgbClr val="BBE0E3">
                <a:shade val="50000"/>
              </a:srgbClr>
            </a:solidFill>
            <a:prstDash val="solid"/>
          </a:ln>
          <a:effectLst/>
        </p:spPr>
        <p:txBody>
          <a:bodyPr lIns="48286" tIns="24143" rIns="48286" bIns="24143" spcCol="0" rtlCol="0" anchor="ctr"/>
          <a:lstStyle/>
          <a:p>
            <a:pPr algn="ctr" defTabSz="656760">
              <a:lnSpc>
                <a:spcPts val="939"/>
              </a:lnSpc>
              <a:defRPr/>
            </a:pPr>
            <a:endParaRPr kumimoji="0" lang="en-US" altLang="ja-JP" sz="1100" b="1" kern="0" dirty="0" smtClean="0">
              <a:latin typeface="+mj-ea"/>
              <a:ea typeface="+mj-ea"/>
              <a:cs typeface="メイリオ" pitchFamily="50" charset="-128"/>
            </a:endParaRPr>
          </a:p>
          <a:p>
            <a:pPr algn="ctr" defTabSz="656760">
              <a:lnSpc>
                <a:spcPts val="939"/>
              </a:lnSpc>
              <a:defRPr/>
            </a:pPr>
            <a:endParaRPr kumimoji="0" lang="en-US" altLang="ja-JP" sz="1100" b="1" kern="0" dirty="0">
              <a:latin typeface="+mj-ea"/>
              <a:ea typeface="+mj-ea"/>
              <a:cs typeface="メイリオ" pitchFamily="50" charset="-128"/>
            </a:endParaRPr>
          </a:p>
          <a:p>
            <a:pPr algn="ctr" defTabSz="656760">
              <a:lnSpc>
                <a:spcPts val="939"/>
              </a:lnSpc>
              <a:defRPr/>
            </a:pPr>
            <a:endParaRPr kumimoji="0" lang="en-US" altLang="ja-JP" sz="1100" b="1" kern="0" dirty="0" smtClean="0">
              <a:latin typeface="+mj-ea"/>
              <a:ea typeface="+mj-ea"/>
              <a:cs typeface="メイリオ" pitchFamily="50" charset="-128"/>
            </a:endParaRPr>
          </a:p>
          <a:p>
            <a:pPr algn="ctr" defTabSz="656760">
              <a:lnSpc>
                <a:spcPts val="939"/>
              </a:lnSpc>
              <a:defRPr/>
            </a:pPr>
            <a:endParaRPr kumimoji="0" lang="en-US" altLang="ja-JP" sz="1100" b="1" kern="0" dirty="0">
              <a:latin typeface="+mj-ea"/>
              <a:ea typeface="+mj-ea"/>
              <a:cs typeface="メイリオ" pitchFamily="50" charset="-128"/>
            </a:endParaRPr>
          </a:p>
          <a:p>
            <a:pPr algn="ctr" defTabSz="656760">
              <a:lnSpc>
                <a:spcPts val="939"/>
              </a:lnSpc>
              <a:defRPr/>
            </a:pPr>
            <a:endParaRPr kumimoji="0" lang="en-US" altLang="ja-JP" sz="1100" b="1" kern="0" dirty="0" smtClean="0">
              <a:latin typeface="+mj-ea"/>
              <a:ea typeface="+mj-ea"/>
              <a:cs typeface="メイリオ" pitchFamily="50" charset="-128"/>
            </a:endParaRPr>
          </a:p>
          <a:p>
            <a:pPr defTabSz="656760">
              <a:defRPr/>
            </a:pPr>
            <a:r>
              <a:rPr kumimoji="0" lang="ja-JP" altLang="en-US" sz="1100" b="1" kern="0" dirty="0" smtClean="0">
                <a:latin typeface="+mj-ea"/>
                <a:ea typeface="+mj-ea"/>
                <a:cs typeface="メイリオ" pitchFamily="50" charset="-128"/>
              </a:rPr>
              <a:t>虐待の事実が認められた事例</a:t>
            </a:r>
            <a:endParaRPr kumimoji="0" lang="en-US" altLang="ja-JP" sz="1100" b="1" kern="0" dirty="0" smtClean="0">
              <a:latin typeface="+mj-ea"/>
              <a:ea typeface="+mj-ea"/>
              <a:cs typeface="メイリオ" pitchFamily="50" charset="-128"/>
            </a:endParaRPr>
          </a:p>
          <a:p>
            <a:pPr defTabSz="656760">
              <a:lnSpc>
                <a:spcPts val="1200"/>
              </a:lnSpc>
              <a:defRPr/>
            </a:pPr>
            <a:r>
              <a:rPr kumimoji="0" lang="ja-JP" altLang="en-US" sz="1050" b="1" kern="0" dirty="0">
                <a:latin typeface="+mj-ea"/>
                <a:ea typeface="+mj-ea"/>
                <a:cs typeface="メイリオ" pitchFamily="50" charset="-128"/>
              </a:rPr>
              <a:t>　</a:t>
            </a:r>
            <a:r>
              <a:rPr kumimoji="0" lang="ja-JP" altLang="en-US" sz="1050" b="1" kern="0" dirty="0" smtClean="0">
                <a:latin typeface="+mj-ea"/>
                <a:ea typeface="+mj-ea"/>
                <a:cs typeface="メイリオ" pitchFamily="50" charset="-128"/>
              </a:rPr>
              <a:t>　　　　　　</a:t>
            </a:r>
            <a:r>
              <a:rPr kumimoji="0" lang="ja-JP" altLang="en-US" sz="1100" b="1" kern="0" dirty="0" smtClean="0">
                <a:latin typeface="+mj-ea"/>
                <a:ea typeface="+mj-ea"/>
                <a:cs typeface="メイリオ" pitchFamily="50" charset="-128"/>
              </a:rPr>
              <a:t>　　　　　　</a:t>
            </a:r>
            <a:endParaRPr kumimoji="0" lang="en-US" altLang="ja-JP" sz="1100" b="1" kern="0" dirty="0" smtClean="0">
              <a:latin typeface="+mj-ea"/>
              <a:ea typeface="+mj-ea"/>
              <a:cs typeface="メイリオ" pitchFamily="50" charset="-128"/>
            </a:endParaRPr>
          </a:p>
          <a:p>
            <a:pPr defTabSz="656760">
              <a:lnSpc>
                <a:spcPts val="939"/>
              </a:lnSpc>
              <a:defRPr/>
            </a:pPr>
            <a:r>
              <a:rPr kumimoji="0" lang="ja-JP" altLang="en-US" sz="1100" b="1" kern="0" dirty="0" smtClean="0">
                <a:latin typeface="+mj-ea"/>
                <a:ea typeface="+mj-ea"/>
                <a:cs typeface="メイリオ" pitchFamily="50" charset="-128"/>
              </a:rPr>
              <a:t>　　</a:t>
            </a:r>
            <a:endParaRPr kumimoji="0" lang="en-US" altLang="ja-JP" sz="1100" b="1" kern="0" dirty="0" smtClean="0">
              <a:latin typeface="+mj-ea"/>
              <a:ea typeface="+mj-ea"/>
              <a:cs typeface="メイリオ" pitchFamily="50" charset="-128"/>
            </a:endParaRPr>
          </a:p>
          <a:p>
            <a:pPr lvl="0"/>
            <a:endParaRPr kumimoji="0" lang="en-US" altLang="ja-JP" sz="1100" b="1" kern="0" dirty="0">
              <a:solidFill>
                <a:prstClr val="black"/>
              </a:solidFill>
              <a:latin typeface="+mj-ea"/>
              <a:ea typeface="+mj-ea"/>
              <a:cs typeface="メイリオ" pitchFamily="50" charset="-128"/>
            </a:endParaRPr>
          </a:p>
          <a:p>
            <a:pPr lvl="0"/>
            <a:r>
              <a:rPr lang="ja-JP" altLang="en-US" sz="1100" b="1" dirty="0" smtClean="0">
                <a:solidFill>
                  <a:prstClr val="black"/>
                </a:solidFill>
              </a:rPr>
              <a:t>　</a:t>
            </a:r>
            <a:endParaRPr lang="en-US" altLang="ja-JP" sz="1100" b="1" dirty="0" smtClean="0">
              <a:solidFill>
                <a:prstClr val="black"/>
              </a:solidFill>
            </a:endParaRPr>
          </a:p>
          <a:p>
            <a:pPr lvl="0"/>
            <a:endParaRPr lang="en-US" altLang="ja-JP" sz="1100" b="1" dirty="0">
              <a:solidFill>
                <a:prstClr val="black"/>
              </a:solidFill>
            </a:endParaRPr>
          </a:p>
          <a:p>
            <a:pPr lvl="0"/>
            <a:r>
              <a:rPr lang="ja-JP" altLang="en-US" sz="1100" b="1" dirty="0" smtClean="0">
                <a:solidFill>
                  <a:prstClr val="black"/>
                </a:solidFill>
              </a:rPr>
              <a:t>　</a:t>
            </a:r>
            <a:r>
              <a:rPr lang="ja-JP" altLang="en-US" sz="1100" dirty="0" smtClean="0">
                <a:solidFill>
                  <a:prstClr val="black"/>
                </a:solidFill>
              </a:rPr>
              <a:t>被虐待者　　</a:t>
            </a:r>
            <a:endParaRPr lang="en-US" altLang="ja-JP" sz="1100" dirty="0" smtClean="0">
              <a:solidFill>
                <a:prstClr val="black"/>
              </a:solidFill>
            </a:endParaRPr>
          </a:p>
          <a:p>
            <a:pPr lvl="0"/>
            <a:r>
              <a:rPr lang="ja-JP" altLang="en-US" sz="1100" dirty="0">
                <a:solidFill>
                  <a:prstClr val="black"/>
                </a:solidFill>
              </a:rPr>
              <a:t>　</a:t>
            </a:r>
            <a:r>
              <a:rPr lang="ja-JP" altLang="en-US" sz="1100" dirty="0" smtClean="0">
                <a:solidFill>
                  <a:prstClr val="black"/>
                </a:solidFill>
              </a:rPr>
              <a:t> </a:t>
            </a:r>
            <a:r>
              <a:rPr lang="en-US" altLang="ja-JP" sz="1100" dirty="0" smtClean="0">
                <a:solidFill>
                  <a:prstClr val="black"/>
                </a:solidFill>
              </a:rPr>
              <a:t>569</a:t>
            </a:r>
            <a:r>
              <a:rPr lang="ja-JP" altLang="en-US" sz="1100" dirty="0" smtClean="0">
                <a:solidFill>
                  <a:prstClr val="black"/>
                </a:solidFill>
              </a:rPr>
              <a:t>人</a:t>
            </a:r>
            <a:r>
              <a:rPr lang="en-US" altLang="ja-JP" sz="900" dirty="0" smtClean="0">
                <a:solidFill>
                  <a:prstClr val="black"/>
                </a:solidFill>
              </a:rPr>
              <a:t>※1</a:t>
            </a:r>
            <a:endParaRPr lang="en-US" altLang="ja-JP" sz="900" dirty="0">
              <a:solidFill>
                <a:prstClr val="black"/>
              </a:solidFill>
            </a:endParaRPr>
          </a:p>
          <a:p>
            <a:pPr lvl="0"/>
            <a:r>
              <a:rPr lang="ja-JP" altLang="en-US" sz="1100" dirty="0" smtClean="0">
                <a:solidFill>
                  <a:prstClr val="black"/>
                </a:solidFill>
              </a:rPr>
              <a:t>　虐待者</a:t>
            </a:r>
            <a:endParaRPr lang="en-US" altLang="ja-JP" sz="1100" dirty="0" smtClean="0">
              <a:solidFill>
                <a:prstClr val="black"/>
              </a:solidFill>
            </a:endParaRPr>
          </a:p>
          <a:p>
            <a:pPr lvl="0"/>
            <a:r>
              <a:rPr lang="ja-JP" altLang="en-US" sz="1100" dirty="0">
                <a:solidFill>
                  <a:prstClr val="black"/>
                </a:solidFill>
              </a:rPr>
              <a:t>　</a:t>
            </a:r>
            <a:r>
              <a:rPr lang="ja-JP" altLang="en-US" sz="1100" dirty="0" smtClean="0">
                <a:solidFill>
                  <a:prstClr val="black"/>
                </a:solidFill>
              </a:rPr>
              <a:t> </a:t>
            </a:r>
            <a:r>
              <a:rPr lang="en-US" altLang="ja-JP" sz="1100" dirty="0" smtClean="0">
                <a:solidFill>
                  <a:prstClr val="black"/>
                </a:solidFill>
              </a:rPr>
              <a:t>411</a:t>
            </a:r>
            <a:r>
              <a:rPr lang="ja-JP" altLang="en-US" sz="1100" dirty="0" smtClean="0">
                <a:solidFill>
                  <a:prstClr val="black"/>
                </a:solidFill>
              </a:rPr>
              <a:t>人</a:t>
            </a:r>
            <a:r>
              <a:rPr lang="en-US" altLang="ja-JP" sz="900" dirty="0" smtClean="0">
                <a:solidFill>
                  <a:prstClr val="black"/>
                </a:solidFill>
              </a:rPr>
              <a:t>※2</a:t>
            </a:r>
            <a:r>
              <a:rPr lang="en-US" altLang="ja-JP" sz="1100" dirty="0" smtClean="0">
                <a:solidFill>
                  <a:prstClr val="black"/>
                </a:solidFill>
              </a:rPr>
              <a:t> </a:t>
            </a:r>
          </a:p>
          <a:p>
            <a:pPr lvl="0"/>
            <a:endParaRPr lang="en-US" altLang="ja-JP" sz="1100" b="1" dirty="0">
              <a:solidFill>
                <a:prstClr val="black"/>
              </a:solidFill>
            </a:endParaRPr>
          </a:p>
          <a:p>
            <a:pPr lvl="0"/>
            <a:endParaRPr lang="en-US" altLang="ja-JP" sz="1100" b="1" dirty="0" smtClean="0">
              <a:solidFill>
                <a:prstClr val="black"/>
              </a:solidFill>
            </a:endParaRPr>
          </a:p>
          <a:p>
            <a:pPr lvl="0"/>
            <a:endParaRPr lang="en-US" altLang="ja-JP" sz="1100" b="1" dirty="0">
              <a:solidFill>
                <a:prstClr val="black"/>
              </a:solidFill>
            </a:endParaRPr>
          </a:p>
          <a:p>
            <a:pPr algn="ctr" defTabSz="656760">
              <a:lnSpc>
                <a:spcPts val="939"/>
              </a:lnSpc>
              <a:defRPr/>
            </a:pPr>
            <a:r>
              <a:rPr kumimoji="0" lang="ja-JP" altLang="en-US" sz="1400" kern="0" dirty="0" smtClean="0">
                <a:latin typeface="+mj-ea"/>
                <a:ea typeface="+mj-ea"/>
                <a:cs typeface="メイリオ" pitchFamily="50" charset="-128"/>
              </a:rPr>
              <a:t>　</a:t>
            </a:r>
            <a:endParaRPr kumimoji="0" lang="en-US" altLang="ja-JP" sz="1400" kern="0" dirty="0">
              <a:latin typeface="+mj-ea"/>
              <a:ea typeface="+mj-ea"/>
              <a:cs typeface="メイリオ" pitchFamily="50" charset="-128"/>
            </a:endParaRPr>
          </a:p>
        </p:txBody>
      </p:sp>
      <p:sp>
        <p:nvSpPr>
          <p:cNvPr id="68" name="角丸四角形 67"/>
          <p:cNvSpPr/>
          <p:nvPr/>
        </p:nvSpPr>
        <p:spPr>
          <a:xfrm>
            <a:off x="4484949" y="2155376"/>
            <a:ext cx="1638000" cy="585861"/>
          </a:xfrm>
          <a:prstGeom prst="roundRect">
            <a:avLst/>
          </a:prstGeom>
          <a:solidFill>
            <a:srgbClr val="FFFF00"/>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108000" rIns="48286" bIns="24143" spcCol="0" rtlCol="0" anchor="ctr"/>
          <a:lstStyle/>
          <a:p>
            <a:pPr defTabSz="656760">
              <a:lnSpc>
                <a:spcPts val="1100"/>
              </a:lnSpc>
              <a:defRPr/>
            </a:pPr>
            <a:r>
              <a:rPr kumimoji="0" lang="ja-JP" altLang="en-US" sz="950" kern="0" dirty="0">
                <a:latin typeface="+mj-ea"/>
                <a:ea typeface="+mj-ea"/>
                <a:cs typeface="メイリオ" pitchFamily="50" charset="-128"/>
              </a:rPr>
              <a:t>更に都道府県において</a:t>
            </a:r>
            <a:r>
              <a:rPr kumimoji="0" lang="ja-JP" altLang="en-US" sz="950" kern="0" dirty="0" smtClean="0">
                <a:latin typeface="+mj-ea"/>
                <a:ea typeface="+mj-ea"/>
                <a:cs typeface="メイリオ" pitchFamily="50" charset="-128"/>
              </a:rPr>
              <a:t>事実確認</a:t>
            </a:r>
            <a:r>
              <a:rPr kumimoji="0" lang="ja-JP" altLang="en-US" sz="950" kern="0" dirty="0">
                <a:latin typeface="+mj-ea"/>
                <a:ea typeface="+mj-ea"/>
                <a:cs typeface="メイリオ" pitchFamily="50" charset="-128"/>
              </a:rPr>
              <a:t>を行った</a:t>
            </a:r>
            <a:r>
              <a:rPr kumimoji="0" lang="ja-JP" altLang="en-US" sz="950" kern="0" dirty="0" smtClean="0">
                <a:latin typeface="+mj-ea"/>
                <a:ea typeface="+mj-ea"/>
                <a:cs typeface="メイリオ" pitchFamily="50" charset="-128"/>
              </a:rPr>
              <a:t>事例で虐待事実</a:t>
            </a:r>
            <a:r>
              <a:rPr kumimoji="0" lang="ja-JP" altLang="en-US" sz="950" kern="0" dirty="0">
                <a:latin typeface="+mj-ea"/>
                <a:ea typeface="+mj-ea"/>
                <a:cs typeface="メイリオ" pitchFamily="50" charset="-128"/>
              </a:rPr>
              <a:t>が</a:t>
            </a:r>
            <a:r>
              <a:rPr kumimoji="0" lang="ja-JP" altLang="en-US" sz="950" kern="0" dirty="0" smtClean="0">
                <a:latin typeface="+mj-ea"/>
                <a:ea typeface="+mj-ea"/>
                <a:cs typeface="メイリオ" pitchFamily="50" charset="-128"/>
              </a:rPr>
              <a:t>認められた事例　</a:t>
            </a:r>
            <a:r>
              <a:rPr kumimoji="0" lang="ja-JP" altLang="en-US" sz="1000" kern="0" dirty="0">
                <a:latin typeface="+mj-ea"/>
                <a:ea typeface="+mj-ea"/>
                <a:cs typeface="メイリオ" pitchFamily="50" charset="-128"/>
              </a:rPr>
              <a:t>　　</a:t>
            </a:r>
            <a:r>
              <a:rPr kumimoji="0" lang="ja-JP" altLang="en-US" sz="1000" kern="0" dirty="0" smtClean="0">
                <a:latin typeface="+mj-ea"/>
                <a:ea typeface="+mj-ea"/>
                <a:cs typeface="メイリオ" pitchFamily="50" charset="-128"/>
              </a:rPr>
              <a:t> </a:t>
            </a:r>
            <a:endParaRPr kumimoji="0" lang="en-US" altLang="ja-JP" sz="1000" kern="0" dirty="0">
              <a:latin typeface="+mj-ea"/>
              <a:ea typeface="+mj-ea"/>
              <a:cs typeface="メイリオ" pitchFamily="50" charset="-128"/>
            </a:endParaRPr>
          </a:p>
          <a:p>
            <a:pPr defTabSz="656760">
              <a:lnSpc>
                <a:spcPts val="1100"/>
              </a:lnSpc>
              <a:defRPr/>
            </a:pPr>
            <a:r>
              <a:rPr kumimoji="0" lang="ja-JP" altLang="en-US" sz="1000" b="1" kern="0" dirty="0" smtClean="0">
                <a:latin typeface="+mj-ea"/>
                <a:ea typeface="+mj-ea"/>
                <a:cs typeface="メイリオ" pitchFamily="50" charset="-128"/>
              </a:rPr>
              <a:t>　　　　　　　　　　</a:t>
            </a:r>
            <a:r>
              <a:rPr kumimoji="0" lang="en-US" altLang="ja-JP" sz="1000" b="1" kern="0" dirty="0" smtClean="0">
                <a:latin typeface="+mj-ea"/>
                <a:ea typeface="+mj-ea"/>
                <a:cs typeface="メイリオ" pitchFamily="50" charset="-128"/>
              </a:rPr>
              <a:t>7</a:t>
            </a:r>
            <a:r>
              <a:rPr kumimoji="0" lang="ja-JP" altLang="en-US" sz="1000" b="1" kern="0" dirty="0" smtClean="0">
                <a:latin typeface="+mj-ea"/>
                <a:ea typeface="+mj-ea"/>
                <a:cs typeface="メイリオ" pitchFamily="50" charset="-128"/>
              </a:rPr>
              <a:t>件</a:t>
            </a:r>
            <a:endParaRPr kumimoji="0" lang="en-US" altLang="ja-JP" sz="1000" kern="0" dirty="0">
              <a:latin typeface="+mj-ea"/>
              <a:ea typeface="+mj-ea"/>
              <a:cs typeface="メイリオ" pitchFamily="50" charset="-128"/>
            </a:endParaRPr>
          </a:p>
        </p:txBody>
      </p:sp>
      <p:sp>
        <p:nvSpPr>
          <p:cNvPr id="69" name="角丸四角形 68"/>
          <p:cNvSpPr/>
          <p:nvPr/>
        </p:nvSpPr>
        <p:spPr>
          <a:xfrm>
            <a:off x="4484949" y="2780926"/>
            <a:ext cx="1638000" cy="504000"/>
          </a:xfrm>
          <a:prstGeom prst="roundRect">
            <a:avLst/>
          </a:prstGeom>
          <a:solidFill>
            <a:srgbClr val="FFFF00"/>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ctr"/>
          <a:lstStyle/>
          <a:p>
            <a:pPr defTabSz="656760">
              <a:lnSpc>
                <a:spcPts val="1100"/>
              </a:lnSpc>
              <a:defRPr/>
            </a:pPr>
            <a:r>
              <a:rPr kumimoji="0" lang="ja-JP" altLang="en-US" sz="1000" kern="0" dirty="0" smtClean="0">
                <a:latin typeface="+mj-ea"/>
                <a:cs typeface="メイリオ" pitchFamily="50" charset="-128"/>
              </a:rPr>
              <a:t>都道府県調査により</a:t>
            </a:r>
            <a:endParaRPr kumimoji="0" lang="en-US" altLang="ja-JP" sz="1000" kern="0" dirty="0" smtClean="0">
              <a:latin typeface="+mj-ea"/>
              <a:cs typeface="メイリオ" pitchFamily="50" charset="-128"/>
            </a:endParaRPr>
          </a:p>
          <a:p>
            <a:pPr defTabSz="656760">
              <a:lnSpc>
                <a:spcPts val="1100"/>
              </a:lnSpc>
              <a:defRPr/>
            </a:pPr>
            <a:r>
              <a:rPr kumimoji="0" lang="ja-JP" altLang="en-US" sz="1000" kern="0" dirty="0" smtClean="0">
                <a:latin typeface="+mj-ea"/>
                <a:ea typeface="+mj-ea"/>
                <a:cs typeface="メイリオ" pitchFamily="50" charset="-128"/>
              </a:rPr>
              <a:t>虐待</a:t>
            </a:r>
            <a:r>
              <a:rPr kumimoji="0" lang="ja-JP" altLang="en-US" sz="1000" kern="0" dirty="0">
                <a:latin typeface="+mj-ea"/>
                <a:ea typeface="+mj-ea"/>
                <a:cs typeface="メイリオ" pitchFamily="50" charset="-128"/>
              </a:rPr>
              <a:t>の事実が</a:t>
            </a:r>
            <a:r>
              <a:rPr kumimoji="0" lang="ja-JP" altLang="en-US" sz="1000" kern="0" dirty="0" smtClean="0">
                <a:latin typeface="+mj-ea"/>
                <a:ea typeface="+mj-ea"/>
                <a:cs typeface="メイリオ" pitchFamily="50" charset="-128"/>
              </a:rPr>
              <a:t>認められ</a:t>
            </a:r>
            <a:endParaRPr kumimoji="0" lang="en-US" altLang="ja-JP" sz="1000" kern="0" dirty="0" smtClean="0">
              <a:latin typeface="+mj-ea"/>
              <a:ea typeface="+mj-ea"/>
              <a:cs typeface="メイリオ" pitchFamily="50" charset="-128"/>
            </a:endParaRPr>
          </a:p>
          <a:p>
            <a:pPr defTabSz="656760">
              <a:lnSpc>
                <a:spcPts val="1100"/>
              </a:lnSpc>
              <a:defRPr/>
            </a:pPr>
            <a:r>
              <a:rPr kumimoji="0" lang="ja-JP" altLang="en-US" sz="1000" kern="0" dirty="0" smtClean="0">
                <a:latin typeface="+mj-ea"/>
                <a:ea typeface="+mj-ea"/>
                <a:cs typeface="メイリオ" pitchFamily="50" charset="-128"/>
              </a:rPr>
              <a:t>た事例</a:t>
            </a:r>
            <a:r>
              <a:rPr kumimoji="0" lang="ja-JP" altLang="en-US" sz="1000" kern="0" dirty="0">
                <a:latin typeface="+mj-ea"/>
                <a:ea typeface="+mj-ea"/>
                <a:cs typeface="メイリオ" pitchFamily="50" charset="-128"/>
              </a:rPr>
              <a:t>　</a:t>
            </a:r>
            <a:r>
              <a:rPr kumimoji="0" lang="ja-JP" altLang="en-US" sz="1000" kern="0" dirty="0" smtClean="0">
                <a:latin typeface="+mj-ea"/>
                <a:ea typeface="+mj-ea"/>
                <a:cs typeface="メイリオ" pitchFamily="50" charset="-128"/>
              </a:rPr>
              <a:t>　　　　</a:t>
            </a:r>
            <a:r>
              <a:rPr kumimoji="0" lang="en-US" altLang="ja-JP" sz="1000" b="1" kern="0" dirty="0" smtClean="0">
                <a:latin typeface="+mn-ea"/>
                <a:cs typeface="メイリオ" pitchFamily="50" charset="-128"/>
              </a:rPr>
              <a:t>17</a:t>
            </a:r>
            <a:r>
              <a:rPr kumimoji="0" lang="ja-JP" altLang="en-US" sz="1000" b="1" kern="0" dirty="0" smtClean="0">
                <a:latin typeface="+mj-ea"/>
                <a:ea typeface="+mj-ea"/>
                <a:cs typeface="メイリオ" pitchFamily="50" charset="-128"/>
              </a:rPr>
              <a:t>件</a:t>
            </a:r>
            <a:r>
              <a:rPr kumimoji="0" lang="ja-JP" altLang="en-US" sz="1000" kern="0" dirty="0">
                <a:latin typeface="+mj-ea"/>
                <a:ea typeface="+mj-ea"/>
                <a:cs typeface="メイリオ" pitchFamily="50" charset="-128"/>
              </a:rPr>
              <a:t>　</a:t>
            </a:r>
            <a:endParaRPr kumimoji="0" lang="en-US" altLang="ja-JP" sz="1000" kern="0" dirty="0">
              <a:latin typeface="+mj-ea"/>
              <a:ea typeface="+mj-ea"/>
              <a:cs typeface="メイリオ" pitchFamily="50" charset="-128"/>
            </a:endParaRPr>
          </a:p>
        </p:txBody>
      </p:sp>
      <p:sp>
        <p:nvSpPr>
          <p:cNvPr id="71" name="右矢印 70"/>
          <p:cNvSpPr/>
          <p:nvPr/>
        </p:nvSpPr>
        <p:spPr>
          <a:xfrm>
            <a:off x="7212162" y="2147334"/>
            <a:ext cx="326110" cy="304000"/>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lang="ja-JP" altLang="en-US" sz="1000" b="1" dirty="0"/>
          </a:p>
        </p:txBody>
      </p:sp>
      <p:sp>
        <p:nvSpPr>
          <p:cNvPr id="72" name="右矢印 71"/>
          <p:cNvSpPr/>
          <p:nvPr/>
        </p:nvSpPr>
        <p:spPr>
          <a:xfrm>
            <a:off x="5810388" y="2548362"/>
            <a:ext cx="507000" cy="304000"/>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r>
              <a:rPr lang="en-US" altLang="ja-JP" sz="900" b="1" dirty="0" smtClean="0"/>
              <a:t>7</a:t>
            </a:r>
            <a:r>
              <a:rPr lang="ja-JP" altLang="en-US" sz="900" b="1" dirty="0" smtClean="0"/>
              <a:t>件</a:t>
            </a:r>
            <a:endParaRPr lang="ja-JP" altLang="en-US" sz="900" b="1" dirty="0"/>
          </a:p>
        </p:txBody>
      </p:sp>
      <p:sp>
        <p:nvSpPr>
          <p:cNvPr id="74" name="右矢印 73"/>
          <p:cNvSpPr/>
          <p:nvPr/>
        </p:nvSpPr>
        <p:spPr>
          <a:xfrm>
            <a:off x="5845916" y="3037412"/>
            <a:ext cx="474678" cy="299038"/>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r>
              <a:rPr lang="en-US" altLang="ja-JP" sz="900" b="1" dirty="0" smtClean="0"/>
              <a:t>17</a:t>
            </a:r>
            <a:r>
              <a:rPr lang="ja-JP" altLang="en-US" sz="900" b="1" dirty="0" smtClean="0"/>
              <a:t>件</a:t>
            </a:r>
            <a:endParaRPr lang="ja-JP" altLang="en-US" sz="900" b="1" dirty="0"/>
          </a:p>
        </p:txBody>
      </p:sp>
      <p:sp>
        <p:nvSpPr>
          <p:cNvPr id="54" name="円/楕円 53"/>
          <p:cNvSpPr/>
          <p:nvPr/>
        </p:nvSpPr>
        <p:spPr>
          <a:xfrm>
            <a:off x="6407007" y="1952495"/>
            <a:ext cx="775452" cy="3096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676" tIns="32838" rIns="65676" bIns="32838" numCol="1" spcCol="0" rtlCol="0" fromWordArt="0" anchor="ctr" anchorCtr="0" forceAA="0" compatLnSpc="1">
            <a:prstTxWarp prst="textNoShape">
              <a:avLst/>
            </a:prstTxWarp>
            <a:spAutoFit/>
          </a:bodyPr>
          <a:lstStyle/>
          <a:p>
            <a:pPr algn="ctr"/>
            <a:r>
              <a:rPr lang="en-US" altLang="ja-JP" sz="1000" b="1" dirty="0" smtClean="0">
                <a:solidFill>
                  <a:schemeClr val="tx1"/>
                </a:solidFill>
                <a:latin typeface="+mj-ea"/>
                <a:ea typeface="+mj-ea"/>
              </a:rPr>
              <a:t>339</a:t>
            </a:r>
            <a:r>
              <a:rPr lang="ja-JP" altLang="en-US" sz="1000" b="1" dirty="0" smtClean="0">
                <a:solidFill>
                  <a:schemeClr val="tx1"/>
                </a:solidFill>
                <a:latin typeface="+mj-ea"/>
                <a:ea typeface="+mj-ea"/>
              </a:rPr>
              <a:t>件</a:t>
            </a:r>
            <a:endParaRPr lang="ja-JP" altLang="en-US" sz="1000" b="1" dirty="0">
              <a:solidFill>
                <a:schemeClr val="tx1"/>
              </a:solidFill>
              <a:latin typeface="+mj-ea"/>
              <a:ea typeface="+mj-ea"/>
            </a:endParaRPr>
          </a:p>
        </p:txBody>
      </p:sp>
      <p:sp>
        <p:nvSpPr>
          <p:cNvPr id="53" name="線吹き出し 1 (枠付き) 52"/>
          <p:cNvSpPr/>
          <p:nvPr/>
        </p:nvSpPr>
        <p:spPr>
          <a:xfrm>
            <a:off x="92379" y="3501012"/>
            <a:ext cx="9669002" cy="3219963"/>
          </a:xfrm>
          <a:prstGeom prst="borderCallout1">
            <a:avLst>
              <a:gd name="adj1" fmla="val -158"/>
              <a:gd name="adj2" fmla="val 52018"/>
              <a:gd name="adj3" fmla="val -8757"/>
              <a:gd name="adj4" fmla="val 67053"/>
            </a:avLst>
          </a:prstGeom>
          <a:solidFill>
            <a:srgbClr val="FFFFCC"/>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dirty="0" smtClean="0">
              <a:solidFill>
                <a:schemeClr val="tx1"/>
              </a:solidFill>
            </a:endParaRPr>
          </a:p>
        </p:txBody>
      </p:sp>
      <p:sp>
        <p:nvSpPr>
          <p:cNvPr id="55" name="正方形/長方形 54"/>
          <p:cNvSpPr/>
          <p:nvPr/>
        </p:nvSpPr>
        <p:spPr>
          <a:xfrm>
            <a:off x="215958" y="3548627"/>
            <a:ext cx="2652295" cy="1901228"/>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36000" rtlCol="0" anchor="ctr"/>
          <a:lstStyle/>
          <a:p>
            <a:endParaRPr lang="en-US" altLang="ja-JP" sz="1000" dirty="0" smtClean="0">
              <a:solidFill>
                <a:schemeClr val="tx1"/>
              </a:solidFill>
            </a:endParaRPr>
          </a:p>
          <a:p>
            <a:r>
              <a:rPr lang="ja-JP" altLang="en-US" sz="1000" dirty="0">
                <a:solidFill>
                  <a:schemeClr val="tx1"/>
                </a:solidFill>
              </a:rPr>
              <a:t>● 性別</a:t>
            </a:r>
          </a:p>
          <a:p>
            <a:r>
              <a:rPr lang="ja-JP" altLang="en-US" sz="1000" dirty="0">
                <a:solidFill>
                  <a:schemeClr val="tx1"/>
                </a:solidFill>
              </a:rPr>
              <a:t>　　男性</a:t>
            </a:r>
            <a:r>
              <a:rPr lang="ja-JP" altLang="en-US" sz="1000" dirty="0" smtClean="0">
                <a:solidFill>
                  <a:schemeClr val="tx1"/>
                </a:solidFill>
              </a:rPr>
              <a:t>（</a:t>
            </a:r>
            <a:r>
              <a:rPr lang="en-US" altLang="ja-JP" sz="1000" dirty="0" smtClean="0">
                <a:solidFill>
                  <a:schemeClr val="tx1"/>
                </a:solidFill>
              </a:rPr>
              <a:t>70.6%</a:t>
            </a:r>
            <a:r>
              <a:rPr lang="ja-JP" altLang="en-US" sz="1000" dirty="0" smtClean="0">
                <a:solidFill>
                  <a:schemeClr val="tx1"/>
                </a:solidFill>
              </a:rPr>
              <a:t>）、女性（</a:t>
            </a:r>
            <a:r>
              <a:rPr lang="en-US" altLang="ja-JP" sz="1000" dirty="0" smtClean="0">
                <a:solidFill>
                  <a:schemeClr val="tx1"/>
                </a:solidFill>
              </a:rPr>
              <a:t>29.4%</a:t>
            </a:r>
            <a:r>
              <a:rPr lang="ja-JP" altLang="en-US" sz="1000" dirty="0" smtClean="0">
                <a:solidFill>
                  <a:schemeClr val="tx1"/>
                </a:solidFill>
              </a:rPr>
              <a:t>）</a:t>
            </a:r>
            <a:endParaRPr lang="en-US" altLang="ja-JP" sz="1000" dirty="0" smtClean="0">
              <a:solidFill>
                <a:schemeClr val="tx1"/>
              </a:solidFill>
            </a:endParaRPr>
          </a:p>
          <a:p>
            <a:r>
              <a:rPr lang="ja-JP" altLang="en-US" sz="1000" dirty="0" smtClean="0">
                <a:solidFill>
                  <a:schemeClr val="tx1"/>
                </a:solidFill>
              </a:rPr>
              <a:t>● 年齢</a:t>
            </a:r>
            <a:endParaRPr lang="ja-JP" altLang="en-US" sz="1000" dirty="0">
              <a:solidFill>
                <a:schemeClr val="tx1"/>
              </a:solidFill>
            </a:endParaRPr>
          </a:p>
          <a:p>
            <a:r>
              <a:rPr lang="ja-JP" altLang="en-US" sz="1000" dirty="0">
                <a:solidFill>
                  <a:schemeClr val="tx1"/>
                </a:solidFill>
              </a:rPr>
              <a:t>　　</a:t>
            </a:r>
            <a:r>
              <a:rPr lang="en-US" altLang="ja-JP" sz="1000" dirty="0">
                <a:solidFill>
                  <a:schemeClr val="tx1"/>
                </a:solidFill>
              </a:rPr>
              <a:t> 60</a:t>
            </a:r>
            <a:r>
              <a:rPr lang="ja-JP" altLang="en-US" sz="1000" dirty="0">
                <a:solidFill>
                  <a:schemeClr val="tx1"/>
                </a:solidFill>
              </a:rPr>
              <a:t>歳以上（</a:t>
            </a:r>
            <a:r>
              <a:rPr lang="en-US" altLang="ja-JP" sz="1000" dirty="0">
                <a:solidFill>
                  <a:schemeClr val="tx1"/>
                </a:solidFill>
              </a:rPr>
              <a:t>20.4%</a:t>
            </a:r>
            <a:r>
              <a:rPr lang="ja-JP" altLang="en-US" sz="1000" dirty="0" smtClean="0">
                <a:solidFill>
                  <a:schemeClr val="tx1"/>
                </a:solidFill>
              </a:rPr>
              <a:t>）、 </a:t>
            </a:r>
            <a:r>
              <a:rPr lang="en-US" altLang="ja-JP" sz="1000" dirty="0" smtClean="0">
                <a:solidFill>
                  <a:schemeClr val="tx1"/>
                </a:solidFill>
              </a:rPr>
              <a:t>40</a:t>
            </a:r>
            <a:r>
              <a:rPr lang="ja-JP" altLang="en-US" sz="1000" dirty="0" smtClean="0">
                <a:solidFill>
                  <a:schemeClr val="tx1"/>
                </a:solidFill>
              </a:rPr>
              <a:t>～</a:t>
            </a:r>
            <a:r>
              <a:rPr lang="en-US" altLang="ja-JP" sz="1000" dirty="0" smtClean="0">
                <a:solidFill>
                  <a:schemeClr val="tx1"/>
                </a:solidFill>
              </a:rPr>
              <a:t>49</a:t>
            </a:r>
            <a:r>
              <a:rPr lang="ja-JP" altLang="en-US" sz="1000" dirty="0">
                <a:solidFill>
                  <a:schemeClr val="tx1"/>
                </a:solidFill>
              </a:rPr>
              <a:t>歳</a:t>
            </a:r>
            <a:r>
              <a:rPr lang="ja-JP" altLang="en-US" sz="1000" dirty="0" smtClean="0">
                <a:solidFill>
                  <a:schemeClr val="tx1"/>
                </a:solidFill>
              </a:rPr>
              <a:t>（</a:t>
            </a:r>
            <a:r>
              <a:rPr lang="en-US" altLang="ja-JP" sz="1000" dirty="0" smtClean="0">
                <a:solidFill>
                  <a:schemeClr val="tx1"/>
                </a:solidFill>
              </a:rPr>
              <a:t>20.0%</a:t>
            </a:r>
            <a:r>
              <a:rPr lang="ja-JP" altLang="en-US" sz="1000" dirty="0" smtClean="0">
                <a:solidFill>
                  <a:schemeClr val="tx1"/>
                </a:solidFill>
              </a:rPr>
              <a:t>）　　</a:t>
            </a:r>
            <a:endParaRPr lang="en-US" altLang="ja-JP" sz="1000" dirty="0" smtClean="0">
              <a:solidFill>
                <a:schemeClr val="tx1"/>
              </a:solidFill>
            </a:endParaRPr>
          </a:p>
          <a:p>
            <a:r>
              <a:rPr lang="ja-JP" altLang="en-US" sz="1000" dirty="0">
                <a:solidFill>
                  <a:schemeClr val="tx1"/>
                </a:solidFill>
              </a:rPr>
              <a:t>　</a:t>
            </a:r>
            <a:r>
              <a:rPr lang="ja-JP" altLang="en-US" sz="1000" dirty="0" smtClean="0">
                <a:solidFill>
                  <a:schemeClr val="tx1"/>
                </a:solidFill>
              </a:rPr>
              <a:t>　 </a:t>
            </a:r>
            <a:r>
              <a:rPr lang="en-US" altLang="ja-JP" sz="1000" dirty="0" smtClean="0">
                <a:solidFill>
                  <a:schemeClr val="tx1"/>
                </a:solidFill>
              </a:rPr>
              <a:t>50</a:t>
            </a:r>
            <a:r>
              <a:rPr lang="ja-JP" altLang="en-US" sz="1000" dirty="0">
                <a:solidFill>
                  <a:schemeClr val="tx1"/>
                </a:solidFill>
              </a:rPr>
              <a:t>～</a:t>
            </a:r>
            <a:r>
              <a:rPr lang="en-US" altLang="ja-JP" sz="1000" dirty="0">
                <a:solidFill>
                  <a:schemeClr val="tx1"/>
                </a:solidFill>
              </a:rPr>
              <a:t>59</a:t>
            </a:r>
            <a:r>
              <a:rPr lang="ja-JP" altLang="en-US" sz="1000" dirty="0">
                <a:solidFill>
                  <a:schemeClr val="tx1"/>
                </a:solidFill>
              </a:rPr>
              <a:t>歳（</a:t>
            </a:r>
            <a:r>
              <a:rPr lang="en-US" altLang="ja-JP" sz="1000" dirty="0" smtClean="0">
                <a:solidFill>
                  <a:schemeClr val="tx1"/>
                </a:solidFill>
              </a:rPr>
              <a:t>18.0%</a:t>
            </a:r>
            <a:r>
              <a:rPr lang="ja-JP" altLang="en-US" sz="1000" dirty="0" smtClean="0">
                <a:solidFill>
                  <a:schemeClr val="tx1"/>
                </a:solidFill>
              </a:rPr>
              <a:t>）</a:t>
            </a:r>
            <a:endParaRPr lang="en-US" altLang="ja-JP" sz="1000" dirty="0" smtClean="0">
              <a:solidFill>
                <a:schemeClr val="tx1"/>
              </a:solidFill>
            </a:endParaRPr>
          </a:p>
          <a:p>
            <a:r>
              <a:rPr lang="ja-JP" altLang="en-US" sz="1000" dirty="0" smtClean="0">
                <a:solidFill>
                  <a:schemeClr val="tx1"/>
                </a:solidFill>
              </a:rPr>
              <a:t>● 職種</a:t>
            </a:r>
          </a:p>
          <a:p>
            <a:r>
              <a:rPr lang="ja-JP" altLang="en-US" sz="1000" dirty="0">
                <a:solidFill>
                  <a:schemeClr val="tx1"/>
                </a:solidFill>
              </a:rPr>
              <a:t>　</a:t>
            </a:r>
            <a:r>
              <a:rPr lang="ja-JP" altLang="en-US" sz="1000" dirty="0" smtClean="0">
                <a:solidFill>
                  <a:schemeClr val="tx1"/>
                </a:solidFill>
              </a:rPr>
              <a:t>　生活支援員 （</a:t>
            </a:r>
            <a:r>
              <a:rPr lang="en-US" altLang="ja-JP" sz="1000" dirty="0" smtClean="0">
                <a:solidFill>
                  <a:schemeClr val="tx1"/>
                </a:solidFill>
              </a:rPr>
              <a:t>44.5%</a:t>
            </a:r>
            <a:r>
              <a:rPr lang="ja-JP" altLang="en-US" sz="1000" dirty="0">
                <a:solidFill>
                  <a:schemeClr val="tx1"/>
                </a:solidFill>
              </a:rPr>
              <a:t>）</a:t>
            </a:r>
          </a:p>
          <a:p>
            <a:r>
              <a:rPr lang="ja-JP" altLang="en-US" sz="1000" dirty="0">
                <a:solidFill>
                  <a:schemeClr val="tx1"/>
                </a:solidFill>
              </a:rPr>
              <a:t>　　管理者 （</a:t>
            </a:r>
            <a:r>
              <a:rPr lang="en-US" altLang="ja-JP" sz="1000" dirty="0" smtClean="0">
                <a:solidFill>
                  <a:schemeClr val="tx1"/>
                </a:solidFill>
              </a:rPr>
              <a:t>10.9%</a:t>
            </a:r>
            <a:r>
              <a:rPr lang="ja-JP" altLang="en-US" sz="1000" dirty="0">
                <a:solidFill>
                  <a:schemeClr val="tx1"/>
                </a:solidFill>
              </a:rPr>
              <a:t>）</a:t>
            </a:r>
          </a:p>
          <a:p>
            <a:r>
              <a:rPr lang="en-US" altLang="ja-JP" sz="1000" dirty="0" smtClean="0">
                <a:solidFill>
                  <a:schemeClr val="tx1"/>
                </a:solidFill>
              </a:rPr>
              <a:t>      </a:t>
            </a:r>
            <a:r>
              <a:rPr lang="ja-JP" altLang="en-US" sz="1000" dirty="0" smtClean="0">
                <a:solidFill>
                  <a:schemeClr val="tx1"/>
                </a:solidFill>
              </a:rPr>
              <a:t>世話人（</a:t>
            </a:r>
            <a:r>
              <a:rPr lang="en-US" altLang="ja-JP" sz="1000" dirty="0" smtClean="0">
                <a:solidFill>
                  <a:schemeClr val="tx1"/>
                </a:solidFill>
              </a:rPr>
              <a:t>7.5%</a:t>
            </a:r>
            <a:r>
              <a:rPr lang="ja-JP" altLang="en-US" sz="1000" dirty="0" smtClean="0">
                <a:solidFill>
                  <a:schemeClr val="tx1"/>
                </a:solidFill>
              </a:rPr>
              <a:t>）</a:t>
            </a:r>
            <a:endParaRPr lang="en-US" altLang="ja-JP" sz="1000" dirty="0" smtClean="0">
              <a:solidFill>
                <a:schemeClr val="tx1"/>
              </a:solidFill>
            </a:endParaRPr>
          </a:p>
          <a:p>
            <a:r>
              <a:rPr lang="en-US" altLang="ja-JP" sz="1000" dirty="0" smtClean="0">
                <a:solidFill>
                  <a:schemeClr val="tx1"/>
                </a:solidFill>
              </a:rPr>
              <a:t>      </a:t>
            </a:r>
            <a:r>
              <a:rPr lang="ja-JP" altLang="en-US" sz="1000" dirty="0" smtClean="0">
                <a:solidFill>
                  <a:schemeClr val="tx1"/>
                </a:solidFill>
              </a:rPr>
              <a:t>指導員（</a:t>
            </a:r>
            <a:r>
              <a:rPr lang="en-US" altLang="ja-JP" sz="1000" dirty="0" smtClean="0">
                <a:solidFill>
                  <a:schemeClr val="tx1"/>
                </a:solidFill>
              </a:rPr>
              <a:t>6.8%</a:t>
            </a:r>
            <a:r>
              <a:rPr lang="ja-JP" altLang="en-US" sz="1000" dirty="0" smtClean="0">
                <a:solidFill>
                  <a:schemeClr val="tx1"/>
                </a:solidFill>
              </a:rPr>
              <a:t>）</a:t>
            </a:r>
            <a:endParaRPr lang="en-US" altLang="ja-JP" sz="1000" dirty="0" smtClean="0">
              <a:solidFill>
                <a:schemeClr val="tx1"/>
              </a:solidFill>
            </a:endParaRPr>
          </a:p>
          <a:p>
            <a:r>
              <a:rPr lang="ja-JP" altLang="en-US" sz="1000" dirty="0">
                <a:solidFill>
                  <a:schemeClr val="tx1"/>
                </a:solidFill>
              </a:rPr>
              <a:t>　</a:t>
            </a:r>
            <a:r>
              <a:rPr lang="ja-JP" altLang="en-US" sz="1000" dirty="0" smtClean="0">
                <a:solidFill>
                  <a:schemeClr val="tx1"/>
                </a:solidFill>
              </a:rPr>
              <a:t>　その他従事者（</a:t>
            </a:r>
            <a:r>
              <a:rPr lang="en-US" altLang="ja-JP" sz="1000" dirty="0" smtClean="0">
                <a:solidFill>
                  <a:schemeClr val="tx1"/>
                </a:solidFill>
              </a:rPr>
              <a:t>6.1%</a:t>
            </a:r>
            <a:r>
              <a:rPr lang="ja-JP" altLang="en-US" sz="1000" dirty="0">
                <a:solidFill>
                  <a:schemeClr val="tx1"/>
                </a:solidFill>
              </a:rPr>
              <a:t>）　　　</a:t>
            </a:r>
          </a:p>
        </p:txBody>
      </p:sp>
      <p:sp>
        <p:nvSpPr>
          <p:cNvPr id="59" name="正方形/長方形 58"/>
          <p:cNvSpPr/>
          <p:nvPr/>
        </p:nvSpPr>
        <p:spPr>
          <a:xfrm>
            <a:off x="6347400" y="3548821"/>
            <a:ext cx="3331964" cy="2160240"/>
          </a:xfrm>
          <a:prstGeom prst="rect">
            <a:avLst/>
          </a:prstGeom>
          <a:solidFill>
            <a:schemeClr val="bg1"/>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en-US" altLang="ja-JP" sz="1000" dirty="0" smtClean="0">
              <a:solidFill>
                <a:schemeClr val="tx1"/>
              </a:solidFill>
            </a:endParaRPr>
          </a:p>
          <a:p>
            <a:endParaRPr lang="en-US" altLang="ja-JP" sz="1000" dirty="0">
              <a:solidFill>
                <a:schemeClr val="tx1"/>
              </a:solidFill>
            </a:endParaRPr>
          </a:p>
          <a:p>
            <a:r>
              <a:rPr lang="ja-JP" altLang="en-US" sz="1000" dirty="0" smtClean="0">
                <a:solidFill>
                  <a:schemeClr val="tx1"/>
                </a:solidFill>
              </a:rPr>
              <a:t>● 性別</a:t>
            </a:r>
            <a:r>
              <a:rPr lang="ja-JP" altLang="en-US" sz="1000" dirty="0">
                <a:solidFill>
                  <a:schemeClr val="tx1"/>
                </a:solidFill>
              </a:rPr>
              <a:t>　　男性</a:t>
            </a:r>
            <a:r>
              <a:rPr lang="ja-JP" altLang="en-US" sz="1000" dirty="0" smtClean="0">
                <a:solidFill>
                  <a:schemeClr val="tx1"/>
                </a:solidFill>
              </a:rPr>
              <a:t>（</a:t>
            </a:r>
            <a:r>
              <a:rPr lang="en-US" altLang="ja-JP" sz="1000" dirty="0" smtClean="0">
                <a:solidFill>
                  <a:schemeClr val="tx1"/>
                </a:solidFill>
              </a:rPr>
              <a:t>66.4%</a:t>
            </a:r>
            <a:r>
              <a:rPr lang="ja-JP" altLang="en-US" sz="1000" dirty="0">
                <a:solidFill>
                  <a:schemeClr val="tx1"/>
                </a:solidFill>
              </a:rPr>
              <a:t>）、女性（</a:t>
            </a:r>
            <a:r>
              <a:rPr lang="en-US" altLang="ja-JP" sz="1000" dirty="0" smtClean="0">
                <a:solidFill>
                  <a:schemeClr val="tx1"/>
                </a:solidFill>
              </a:rPr>
              <a:t>33.6%</a:t>
            </a:r>
            <a:r>
              <a:rPr lang="ja-JP" altLang="en-US" sz="1000" dirty="0">
                <a:solidFill>
                  <a:schemeClr val="tx1"/>
                </a:solidFill>
              </a:rPr>
              <a:t>）</a:t>
            </a:r>
          </a:p>
          <a:p>
            <a:r>
              <a:rPr lang="ja-JP" altLang="en-US" sz="1000" dirty="0" smtClean="0">
                <a:solidFill>
                  <a:schemeClr val="tx1"/>
                </a:solidFill>
              </a:rPr>
              <a:t>● 年齢</a:t>
            </a:r>
            <a:endParaRPr lang="ja-JP" altLang="en-US" sz="1000" dirty="0">
              <a:solidFill>
                <a:schemeClr val="tx1"/>
              </a:solidFill>
            </a:endParaRPr>
          </a:p>
          <a:p>
            <a:r>
              <a:rPr lang="ja-JP" altLang="en-US" sz="1000" dirty="0">
                <a:solidFill>
                  <a:schemeClr val="tx1"/>
                </a:solidFill>
              </a:rPr>
              <a:t>　</a:t>
            </a:r>
            <a:r>
              <a:rPr lang="en-US" altLang="ja-JP" sz="1000" dirty="0" smtClean="0">
                <a:solidFill>
                  <a:schemeClr val="tx1"/>
                </a:solidFill>
              </a:rPr>
              <a:t> 30</a:t>
            </a:r>
            <a:r>
              <a:rPr lang="ja-JP" altLang="en-US" sz="1000" dirty="0" smtClean="0">
                <a:solidFill>
                  <a:schemeClr val="tx1"/>
                </a:solidFill>
              </a:rPr>
              <a:t>～</a:t>
            </a:r>
            <a:r>
              <a:rPr lang="en-US" altLang="ja-JP" sz="1000" dirty="0" smtClean="0">
                <a:solidFill>
                  <a:schemeClr val="tx1"/>
                </a:solidFill>
              </a:rPr>
              <a:t>39</a:t>
            </a:r>
            <a:r>
              <a:rPr lang="ja-JP" altLang="en-US" sz="1000" dirty="0" smtClean="0">
                <a:solidFill>
                  <a:schemeClr val="tx1"/>
                </a:solidFill>
              </a:rPr>
              <a:t>歳（</a:t>
            </a:r>
            <a:r>
              <a:rPr lang="en-US" altLang="ja-JP" sz="1000" dirty="0" smtClean="0">
                <a:solidFill>
                  <a:schemeClr val="tx1"/>
                </a:solidFill>
              </a:rPr>
              <a:t>23.2%</a:t>
            </a:r>
            <a:r>
              <a:rPr lang="ja-JP" altLang="en-US" sz="1000" dirty="0" smtClean="0">
                <a:solidFill>
                  <a:schemeClr val="tx1"/>
                </a:solidFill>
              </a:rPr>
              <a:t>） 、</a:t>
            </a:r>
            <a:r>
              <a:rPr lang="en-US" altLang="ja-JP" sz="1000" dirty="0">
                <a:solidFill>
                  <a:schemeClr val="tx1"/>
                </a:solidFill>
              </a:rPr>
              <a:t> 40</a:t>
            </a:r>
            <a:r>
              <a:rPr lang="ja-JP" altLang="en-US" sz="1000" dirty="0">
                <a:solidFill>
                  <a:schemeClr val="tx1"/>
                </a:solidFill>
              </a:rPr>
              <a:t>～</a:t>
            </a:r>
            <a:r>
              <a:rPr lang="en-US" altLang="ja-JP" sz="1000" dirty="0">
                <a:solidFill>
                  <a:schemeClr val="tx1"/>
                </a:solidFill>
              </a:rPr>
              <a:t>49</a:t>
            </a:r>
            <a:r>
              <a:rPr lang="ja-JP" altLang="en-US" sz="1000" dirty="0">
                <a:solidFill>
                  <a:schemeClr val="tx1"/>
                </a:solidFill>
              </a:rPr>
              <a:t>歳（ </a:t>
            </a:r>
            <a:r>
              <a:rPr lang="en-US" altLang="ja-JP" sz="1000" dirty="0" smtClean="0">
                <a:solidFill>
                  <a:schemeClr val="tx1"/>
                </a:solidFill>
              </a:rPr>
              <a:t>20.0%</a:t>
            </a:r>
            <a:r>
              <a:rPr lang="ja-JP" altLang="en-US" sz="1000" dirty="0">
                <a:solidFill>
                  <a:schemeClr val="tx1"/>
                </a:solidFill>
              </a:rPr>
              <a:t>）</a:t>
            </a:r>
            <a:endParaRPr lang="en-US" altLang="ja-JP" sz="1000" dirty="0" smtClean="0">
              <a:solidFill>
                <a:schemeClr val="tx1"/>
              </a:solidFill>
            </a:endParaRPr>
          </a:p>
          <a:p>
            <a:r>
              <a:rPr lang="ja-JP" altLang="en-US" sz="1000" dirty="0" smtClean="0">
                <a:solidFill>
                  <a:schemeClr val="tx1"/>
                </a:solidFill>
              </a:rPr>
              <a:t>　</a:t>
            </a:r>
            <a:r>
              <a:rPr lang="en-US" altLang="ja-JP" sz="1000" dirty="0" smtClean="0">
                <a:solidFill>
                  <a:schemeClr val="tx1"/>
                </a:solidFill>
              </a:rPr>
              <a:t> </a:t>
            </a:r>
            <a:r>
              <a:rPr lang="en-US" altLang="ja-JP" sz="1000" dirty="0">
                <a:solidFill>
                  <a:schemeClr val="tx1"/>
                </a:solidFill>
              </a:rPr>
              <a:t>20</a:t>
            </a:r>
            <a:r>
              <a:rPr lang="ja-JP" altLang="en-US" sz="1000" dirty="0">
                <a:solidFill>
                  <a:schemeClr val="tx1"/>
                </a:solidFill>
              </a:rPr>
              <a:t>～</a:t>
            </a:r>
            <a:r>
              <a:rPr lang="en-US" altLang="ja-JP" sz="1000" dirty="0">
                <a:solidFill>
                  <a:schemeClr val="tx1"/>
                </a:solidFill>
              </a:rPr>
              <a:t>29</a:t>
            </a:r>
            <a:r>
              <a:rPr lang="ja-JP" altLang="en-US" sz="1000" dirty="0">
                <a:solidFill>
                  <a:schemeClr val="tx1"/>
                </a:solidFill>
              </a:rPr>
              <a:t>歳（</a:t>
            </a:r>
            <a:r>
              <a:rPr lang="en-US" altLang="ja-JP" sz="1000" dirty="0">
                <a:solidFill>
                  <a:schemeClr val="tx1"/>
                </a:solidFill>
              </a:rPr>
              <a:t>19.0%</a:t>
            </a:r>
            <a:r>
              <a:rPr lang="ja-JP" altLang="en-US" sz="1000" dirty="0">
                <a:solidFill>
                  <a:schemeClr val="tx1"/>
                </a:solidFill>
              </a:rPr>
              <a:t>）</a:t>
            </a:r>
            <a:endParaRPr lang="en-US" altLang="ja-JP" sz="1000" dirty="0" smtClean="0">
              <a:solidFill>
                <a:schemeClr val="tx1"/>
              </a:solidFill>
            </a:endParaRPr>
          </a:p>
          <a:p>
            <a:r>
              <a:rPr lang="ja-JP" altLang="en-US" sz="1000" dirty="0" smtClean="0">
                <a:solidFill>
                  <a:schemeClr val="tx1"/>
                </a:solidFill>
              </a:rPr>
              <a:t>● 障害種別（重複障害あり）</a:t>
            </a:r>
            <a:endParaRPr lang="ja-JP" altLang="en-US" sz="1000" dirty="0">
              <a:solidFill>
                <a:schemeClr val="tx1"/>
              </a:solidFill>
            </a:endParaRPr>
          </a:p>
          <a:p>
            <a:endParaRPr lang="ja-JP" altLang="en-US" sz="1000" dirty="0">
              <a:solidFill>
                <a:schemeClr val="tx1"/>
              </a:solidFill>
            </a:endParaRPr>
          </a:p>
          <a:p>
            <a:endParaRPr lang="ja-JP" altLang="en-US" sz="1000" dirty="0">
              <a:solidFill>
                <a:schemeClr val="tx1"/>
              </a:solidFill>
            </a:endParaRPr>
          </a:p>
          <a:p>
            <a:endParaRPr lang="ja-JP" altLang="en-US" sz="1000" dirty="0">
              <a:solidFill>
                <a:schemeClr val="tx1"/>
              </a:solidFill>
            </a:endParaRPr>
          </a:p>
          <a:p>
            <a:r>
              <a:rPr lang="ja-JP" altLang="en-US" sz="1000" dirty="0" smtClean="0">
                <a:solidFill>
                  <a:schemeClr val="tx1"/>
                </a:solidFill>
              </a:rPr>
              <a:t>● 障害支援区分のある者</a:t>
            </a:r>
            <a:r>
              <a:rPr lang="ja-JP" altLang="en-US" sz="1000" dirty="0">
                <a:solidFill>
                  <a:schemeClr val="tx1"/>
                </a:solidFill>
              </a:rPr>
              <a:t>　</a:t>
            </a:r>
            <a:r>
              <a:rPr lang="ja-JP" altLang="en-US" sz="1000" dirty="0" smtClean="0">
                <a:solidFill>
                  <a:schemeClr val="tx1"/>
                </a:solidFill>
              </a:rPr>
              <a:t>（</a:t>
            </a:r>
            <a:r>
              <a:rPr lang="en-US" altLang="ja-JP" sz="1000" dirty="0" smtClean="0">
                <a:solidFill>
                  <a:schemeClr val="tx1"/>
                </a:solidFill>
              </a:rPr>
              <a:t>70.5%</a:t>
            </a:r>
            <a:r>
              <a:rPr lang="ja-JP" altLang="en-US" sz="1000" dirty="0" smtClean="0">
                <a:solidFill>
                  <a:schemeClr val="tx1"/>
                </a:solidFill>
              </a:rPr>
              <a:t>）</a:t>
            </a:r>
            <a:endParaRPr lang="en-US" altLang="ja-JP" sz="1000" dirty="0">
              <a:solidFill>
                <a:schemeClr val="tx1"/>
              </a:solidFill>
            </a:endParaRPr>
          </a:p>
          <a:p>
            <a:r>
              <a:rPr lang="en-US" altLang="ja-JP" sz="1000" dirty="0" smtClean="0">
                <a:solidFill>
                  <a:schemeClr val="tx1"/>
                </a:solidFill>
              </a:rPr>
              <a:t>● </a:t>
            </a:r>
            <a:r>
              <a:rPr lang="ja-JP" altLang="en-US" sz="1000" dirty="0" smtClean="0">
                <a:solidFill>
                  <a:schemeClr val="tx1"/>
                </a:solidFill>
              </a:rPr>
              <a:t>行動</a:t>
            </a:r>
            <a:r>
              <a:rPr lang="ja-JP" altLang="en-US" sz="1000" dirty="0">
                <a:solidFill>
                  <a:schemeClr val="tx1"/>
                </a:solidFill>
              </a:rPr>
              <a:t>障害がある</a:t>
            </a:r>
            <a:r>
              <a:rPr lang="ja-JP" altLang="en-US" sz="1000" dirty="0" smtClean="0">
                <a:solidFill>
                  <a:schemeClr val="tx1"/>
                </a:solidFill>
              </a:rPr>
              <a:t>者</a:t>
            </a:r>
            <a:r>
              <a:rPr lang="ja-JP" altLang="en-US" sz="1000" dirty="0">
                <a:solidFill>
                  <a:schemeClr val="tx1"/>
                </a:solidFill>
              </a:rPr>
              <a:t>　</a:t>
            </a:r>
            <a:r>
              <a:rPr lang="ja-JP" altLang="en-US" sz="1000" dirty="0" smtClean="0">
                <a:solidFill>
                  <a:schemeClr val="tx1"/>
                </a:solidFill>
              </a:rPr>
              <a:t>（</a:t>
            </a:r>
            <a:r>
              <a:rPr lang="en-US" altLang="ja-JP" sz="1000" dirty="0" smtClean="0">
                <a:solidFill>
                  <a:schemeClr val="tx1"/>
                </a:solidFill>
              </a:rPr>
              <a:t>28.8%</a:t>
            </a:r>
            <a:r>
              <a:rPr lang="ja-JP" altLang="en-US" sz="1000" dirty="0" smtClean="0">
                <a:solidFill>
                  <a:schemeClr val="tx1"/>
                </a:solidFill>
              </a:rPr>
              <a:t>）</a:t>
            </a:r>
            <a:endParaRPr lang="en-US" altLang="ja-JP" sz="1000" dirty="0">
              <a:solidFill>
                <a:schemeClr val="tx1"/>
              </a:solidFill>
            </a:endParaRPr>
          </a:p>
        </p:txBody>
      </p:sp>
      <p:sp>
        <p:nvSpPr>
          <p:cNvPr id="63" name="角丸四角形 62"/>
          <p:cNvSpPr/>
          <p:nvPr/>
        </p:nvSpPr>
        <p:spPr>
          <a:xfrm>
            <a:off x="829103" y="3543794"/>
            <a:ext cx="1485311" cy="288032"/>
          </a:xfrm>
          <a:prstGeom prst="roundRect">
            <a:avLst>
              <a:gd name="adj" fmla="val 0"/>
            </a:avLst>
          </a:prstGeom>
          <a:gradFill>
            <a:gsLst>
              <a:gs pos="0">
                <a:schemeClr val="accent5">
                  <a:lumMod val="75000"/>
                </a:schemeClr>
              </a:gs>
              <a:gs pos="80000">
                <a:schemeClr val="accent5">
                  <a:lumMod val="60000"/>
                  <a:lumOff val="4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500" b="1" dirty="0" smtClean="0">
                <a:solidFill>
                  <a:prstClr val="white"/>
                </a:solidFill>
                <a:latin typeface="ＭＳ Ｐゴシック"/>
              </a:rPr>
              <a:t>虐待者</a:t>
            </a:r>
            <a:r>
              <a:rPr lang="ja-JP" altLang="en-US" sz="1050" b="1" dirty="0" smtClean="0">
                <a:solidFill>
                  <a:prstClr val="white"/>
                </a:solidFill>
                <a:latin typeface="ＭＳ Ｐゴシック"/>
              </a:rPr>
              <a:t>（</a:t>
            </a:r>
            <a:r>
              <a:rPr lang="en-US" altLang="ja-JP" sz="1050" b="1" dirty="0" smtClean="0">
                <a:solidFill>
                  <a:prstClr val="white"/>
                </a:solidFill>
                <a:latin typeface="ＭＳ Ｐゴシック"/>
              </a:rPr>
              <a:t>411</a:t>
            </a:r>
            <a:r>
              <a:rPr lang="ja-JP" altLang="en-US" sz="1050" b="1" dirty="0" smtClean="0">
                <a:solidFill>
                  <a:prstClr val="white"/>
                </a:solidFill>
                <a:latin typeface="ＭＳ Ｐゴシック"/>
              </a:rPr>
              <a:t>人）</a:t>
            </a:r>
            <a:endParaRPr lang="en-US" altLang="ja-JP" sz="1500" b="1" dirty="0">
              <a:solidFill>
                <a:prstClr val="white"/>
              </a:solidFill>
              <a:latin typeface="ＭＳ Ｐゴシック"/>
            </a:endParaRPr>
          </a:p>
        </p:txBody>
      </p:sp>
      <p:sp>
        <p:nvSpPr>
          <p:cNvPr id="64" name="角丸四角形 63"/>
          <p:cNvSpPr/>
          <p:nvPr/>
        </p:nvSpPr>
        <p:spPr>
          <a:xfrm>
            <a:off x="7259888" y="3527170"/>
            <a:ext cx="1556271" cy="304809"/>
          </a:xfrm>
          <a:prstGeom prst="roundRect">
            <a:avLst/>
          </a:prstGeom>
          <a:gradFill>
            <a:gsLst>
              <a:gs pos="0">
                <a:schemeClr val="accent6">
                  <a:lumMod val="75000"/>
                </a:schemeClr>
              </a:gs>
              <a:gs pos="80000">
                <a:schemeClr val="accent6">
                  <a:lumMod val="60000"/>
                  <a:lumOff val="40000"/>
                </a:schemeClr>
              </a:gs>
              <a:gs pos="100000">
                <a:schemeClr val="accent6">
                  <a:lumMod val="40000"/>
                  <a:lumOff val="60000"/>
                </a:schemeClr>
              </a:gs>
            </a:gsLst>
          </a:gradFill>
        </p:spPr>
        <p:style>
          <a:lnRef idx="0">
            <a:schemeClr val="accent1"/>
          </a:lnRef>
          <a:fillRef idx="3">
            <a:schemeClr val="accent1"/>
          </a:fillRef>
          <a:effectRef idx="3">
            <a:schemeClr val="accent1"/>
          </a:effectRef>
          <a:fontRef idx="minor">
            <a:schemeClr val="lt1"/>
          </a:fontRef>
        </p:style>
        <p:txBody>
          <a:bodyPr lIns="65676" tIns="32838" rIns="65676" bIns="32838" rtlCol="0" anchor="ctr"/>
          <a:lstStyle/>
          <a:p>
            <a:pPr algn="ctr"/>
            <a:r>
              <a:rPr lang="ja-JP" altLang="en-US" sz="1500" b="1" dirty="0" smtClean="0">
                <a:solidFill>
                  <a:prstClr val="white"/>
                </a:solidFill>
                <a:latin typeface="ＭＳ Ｐゴシック"/>
              </a:rPr>
              <a:t>被虐待者</a:t>
            </a:r>
            <a:r>
              <a:rPr lang="ja-JP" altLang="en-US" sz="1050" b="1" dirty="0" smtClean="0">
                <a:solidFill>
                  <a:prstClr val="white"/>
                </a:solidFill>
                <a:latin typeface="ＭＳ Ｐゴシック"/>
              </a:rPr>
              <a:t>（</a:t>
            </a:r>
            <a:r>
              <a:rPr lang="en-US" altLang="ja-JP" sz="1050" b="1" dirty="0" smtClean="0">
                <a:solidFill>
                  <a:prstClr val="white"/>
                </a:solidFill>
                <a:latin typeface="ＭＳ Ｐゴシック"/>
              </a:rPr>
              <a:t>569</a:t>
            </a:r>
            <a:r>
              <a:rPr lang="ja-JP" altLang="en-US" sz="1050" b="1" dirty="0" smtClean="0">
                <a:solidFill>
                  <a:prstClr val="white"/>
                </a:solidFill>
                <a:latin typeface="ＭＳ Ｐゴシック"/>
              </a:rPr>
              <a:t>人）</a:t>
            </a:r>
            <a:endParaRPr lang="en-US" altLang="ja-JP" sz="1050" b="1" dirty="0">
              <a:solidFill>
                <a:prstClr val="white"/>
              </a:solidFill>
              <a:latin typeface="ＭＳ Ｐゴシック"/>
            </a:endParaRPr>
          </a:p>
        </p:txBody>
      </p:sp>
      <p:sp>
        <p:nvSpPr>
          <p:cNvPr id="65" name="正方形/長方形 64"/>
          <p:cNvSpPr/>
          <p:nvPr/>
        </p:nvSpPr>
        <p:spPr>
          <a:xfrm>
            <a:off x="6122948" y="5901838"/>
            <a:ext cx="3594498" cy="734920"/>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r>
              <a:rPr lang="en-US" altLang="ja-JP" sz="700" dirty="0" smtClean="0">
                <a:solidFill>
                  <a:schemeClr val="tx1"/>
                </a:solidFill>
              </a:rPr>
              <a:t>※</a:t>
            </a:r>
            <a:r>
              <a:rPr lang="ja-JP" altLang="en-US" sz="700" dirty="0" smtClean="0">
                <a:solidFill>
                  <a:schemeClr val="tx1"/>
                </a:solidFill>
              </a:rPr>
              <a:t>１</a:t>
            </a:r>
            <a:r>
              <a:rPr lang="ja-JP" altLang="en-US" sz="700" dirty="0">
                <a:solidFill>
                  <a:schemeClr val="tx1"/>
                </a:solidFill>
              </a:rPr>
              <a:t>　不特定多数の利用者に対する虐待のため被虐待障害者が特定</a:t>
            </a:r>
            <a:r>
              <a:rPr lang="ja-JP" altLang="en-US" sz="700" dirty="0" smtClean="0">
                <a:solidFill>
                  <a:schemeClr val="tx1"/>
                </a:solidFill>
              </a:rPr>
              <a:t>できなかった</a:t>
            </a:r>
            <a:endParaRPr lang="en-US" altLang="ja-JP" sz="700" dirty="0" smtClean="0">
              <a:solidFill>
                <a:schemeClr val="tx1"/>
              </a:solidFill>
            </a:endParaRPr>
          </a:p>
          <a:p>
            <a:r>
              <a:rPr lang="en-US" altLang="ja-JP" sz="700" dirty="0">
                <a:solidFill>
                  <a:schemeClr val="tx1"/>
                </a:solidFill>
              </a:rPr>
              <a:t> </a:t>
            </a:r>
            <a:r>
              <a:rPr lang="en-US" altLang="ja-JP" sz="700" dirty="0" smtClean="0">
                <a:solidFill>
                  <a:schemeClr val="tx1"/>
                </a:solidFill>
              </a:rPr>
              <a:t>     </a:t>
            </a:r>
            <a:r>
              <a:rPr lang="ja-JP" altLang="en-US" sz="700" dirty="0" smtClean="0">
                <a:solidFill>
                  <a:schemeClr val="tx1"/>
                </a:solidFill>
              </a:rPr>
              <a:t>等の</a:t>
            </a:r>
            <a:r>
              <a:rPr lang="en-US" altLang="ja-JP" sz="700" dirty="0">
                <a:solidFill>
                  <a:schemeClr val="tx1"/>
                </a:solidFill>
              </a:rPr>
              <a:t>7</a:t>
            </a:r>
            <a:r>
              <a:rPr lang="ja-JP" altLang="en-US" sz="700" dirty="0" smtClean="0">
                <a:solidFill>
                  <a:schemeClr val="tx1"/>
                </a:solidFill>
              </a:rPr>
              <a:t>件</a:t>
            </a:r>
            <a:r>
              <a:rPr lang="ja-JP" altLang="en-US" sz="700" dirty="0">
                <a:solidFill>
                  <a:schemeClr val="tx1"/>
                </a:solidFill>
              </a:rPr>
              <a:t>を</a:t>
            </a:r>
            <a:r>
              <a:rPr lang="ja-JP" altLang="en-US" sz="700" dirty="0" smtClean="0">
                <a:solidFill>
                  <a:schemeClr val="tx1"/>
                </a:solidFill>
              </a:rPr>
              <a:t>除く</a:t>
            </a:r>
            <a:r>
              <a:rPr lang="en-US" altLang="ja-JP" sz="700" dirty="0" smtClean="0">
                <a:solidFill>
                  <a:schemeClr val="tx1"/>
                </a:solidFill>
              </a:rPr>
              <a:t>332</a:t>
            </a:r>
            <a:r>
              <a:rPr lang="ja-JP" altLang="en-US" sz="700" dirty="0" smtClean="0">
                <a:solidFill>
                  <a:schemeClr val="tx1"/>
                </a:solidFill>
              </a:rPr>
              <a:t>件</a:t>
            </a:r>
            <a:r>
              <a:rPr lang="ja-JP" altLang="en-US" sz="700" dirty="0">
                <a:solidFill>
                  <a:schemeClr val="tx1"/>
                </a:solidFill>
              </a:rPr>
              <a:t>が対象。</a:t>
            </a:r>
            <a:endParaRPr lang="en-US" altLang="ja-JP" sz="700" dirty="0">
              <a:solidFill>
                <a:schemeClr val="tx1"/>
              </a:solidFill>
            </a:endParaRPr>
          </a:p>
          <a:p>
            <a:r>
              <a:rPr lang="en-US" altLang="ja-JP" sz="700" dirty="0" smtClean="0">
                <a:solidFill>
                  <a:schemeClr val="tx1"/>
                </a:solidFill>
              </a:rPr>
              <a:t>※</a:t>
            </a:r>
            <a:r>
              <a:rPr lang="ja-JP" altLang="en-US" sz="700" dirty="0" smtClean="0">
                <a:solidFill>
                  <a:schemeClr val="tx1"/>
                </a:solidFill>
              </a:rPr>
              <a:t>２</a:t>
            </a:r>
            <a:r>
              <a:rPr lang="ja-JP" altLang="en-US" sz="700" dirty="0">
                <a:solidFill>
                  <a:schemeClr val="tx1"/>
                </a:solidFill>
              </a:rPr>
              <a:t>　施設全体による虐待のため虐待者が特定</a:t>
            </a:r>
            <a:r>
              <a:rPr lang="ja-JP" altLang="en-US" sz="700" dirty="0" smtClean="0">
                <a:solidFill>
                  <a:schemeClr val="tx1"/>
                </a:solidFill>
              </a:rPr>
              <a:t>できなかった</a:t>
            </a:r>
            <a:r>
              <a:rPr lang="en-US" altLang="ja-JP" sz="700" dirty="0" smtClean="0">
                <a:solidFill>
                  <a:schemeClr val="tx1"/>
                </a:solidFill>
              </a:rPr>
              <a:t>13</a:t>
            </a:r>
            <a:r>
              <a:rPr lang="ja-JP" altLang="en-US" sz="700" dirty="0" smtClean="0">
                <a:solidFill>
                  <a:schemeClr val="tx1"/>
                </a:solidFill>
              </a:rPr>
              <a:t>件</a:t>
            </a:r>
            <a:r>
              <a:rPr lang="ja-JP" altLang="en-US" sz="700" dirty="0">
                <a:solidFill>
                  <a:schemeClr val="tx1"/>
                </a:solidFill>
              </a:rPr>
              <a:t>を</a:t>
            </a:r>
            <a:r>
              <a:rPr lang="ja-JP" altLang="en-US" sz="700" dirty="0" smtClean="0">
                <a:solidFill>
                  <a:schemeClr val="tx1"/>
                </a:solidFill>
              </a:rPr>
              <a:t>除く</a:t>
            </a:r>
            <a:r>
              <a:rPr lang="en-US" altLang="ja-JP" sz="700" dirty="0" smtClean="0">
                <a:solidFill>
                  <a:schemeClr val="tx1"/>
                </a:solidFill>
              </a:rPr>
              <a:t>326</a:t>
            </a:r>
            <a:r>
              <a:rPr lang="ja-JP" altLang="en-US" sz="700" dirty="0" smtClean="0">
                <a:solidFill>
                  <a:schemeClr val="tx1"/>
                </a:solidFill>
              </a:rPr>
              <a:t>件が対象</a:t>
            </a:r>
            <a:r>
              <a:rPr lang="ja-JP" altLang="en-US" sz="700" dirty="0">
                <a:solidFill>
                  <a:schemeClr val="tx1"/>
                </a:solidFill>
              </a:rPr>
              <a:t>。</a:t>
            </a:r>
            <a:endParaRPr lang="en-US" altLang="ja-JP" sz="700" dirty="0">
              <a:solidFill>
                <a:schemeClr val="tx1"/>
              </a:solidFill>
            </a:endParaRPr>
          </a:p>
          <a:p>
            <a:r>
              <a:rPr lang="en-US" altLang="ja-JP" sz="700" dirty="0" smtClean="0">
                <a:solidFill>
                  <a:schemeClr val="tx1"/>
                </a:solidFill>
              </a:rPr>
              <a:t>※</a:t>
            </a:r>
            <a:r>
              <a:rPr lang="ja-JP" altLang="en-US" sz="700" dirty="0">
                <a:solidFill>
                  <a:schemeClr val="tx1"/>
                </a:solidFill>
              </a:rPr>
              <a:t>３　平成</a:t>
            </a:r>
            <a:r>
              <a:rPr lang="en-US" altLang="ja-JP" sz="700" dirty="0" smtClean="0">
                <a:solidFill>
                  <a:schemeClr val="tx1"/>
                </a:solidFill>
              </a:rPr>
              <a:t>27</a:t>
            </a:r>
            <a:r>
              <a:rPr lang="ja-JP" altLang="en-US" sz="700" dirty="0" smtClean="0">
                <a:solidFill>
                  <a:schemeClr val="tx1"/>
                </a:solidFill>
              </a:rPr>
              <a:t>年度</a:t>
            </a:r>
            <a:r>
              <a:rPr lang="ja-JP" altLang="en-US" sz="700" dirty="0">
                <a:solidFill>
                  <a:schemeClr val="tx1"/>
                </a:solidFill>
              </a:rPr>
              <a:t>末までに</a:t>
            </a:r>
            <a:r>
              <a:rPr lang="ja-JP" altLang="en-US" sz="700" dirty="0" smtClean="0">
                <a:solidFill>
                  <a:schemeClr val="tx1"/>
                </a:solidFill>
              </a:rPr>
              <a:t>行われた権限行使等。</a:t>
            </a:r>
            <a:endParaRPr lang="en-US" altLang="ja-JP" sz="700" dirty="0" smtClean="0">
              <a:solidFill>
                <a:schemeClr val="tx1"/>
              </a:solidFill>
            </a:endParaRPr>
          </a:p>
          <a:p>
            <a:pPr marL="87313" indent="-87313"/>
            <a:r>
              <a:rPr lang="en-US" altLang="ja-JP" sz="700" dirty="0" smtClean="0">
                <a:solidFill>
                  <a:schemeClr val="tx1"/>
                </a:solidFill>
              </a:rPr>
              <a:t>※</a:t>
            </a:r>
            <a:r>
              <a:rPr lang="ja-JP" altLang="en-US" sz="700" dirty="0" smtClean="0">
                <a:solidFill>
                  <a:schemeClr val="tx1"/>
                </a:solidFill>
              </a:rPr>
              <a:t>４　指定</a:t>
            </a:r>
            <a:r>
              <a:rPr lang="ja-JP" altLang="en-US" sz="700" dirty="0">
                <a:solidFill>
                  <a:schemeClr val="tx1"/>
                </a:solidFill>
              </a:rPr>
              <a:t>取消の</a:t>
            </a:r>
            <a:r>
              <a:rPr lang="en-US" altLang="ja-JP" sz="700" dirty="0">
                <a:solidFill>
                  <a:schemeClr val="tx1"/>
                </a:solidFill>
              </a:rPr>
              <a:t>3</a:t>
            </a:r>
            <a:r>
              <a:rPr lang="ja-JP" altLang="en-US" sz="700" dirty="0">
                <a:solidFill>
                  <a:schemeClr val="tx1"/>
                </a:solidFill>
              </a:rPr>
              <a:t>件は、虐待行為のほか人員配置基準違反や不正請求等の違反</a:t>
            </a:r>
            <a:r>
              <a:rPr lang="ja-JP" altLang="en-US" sz="700" dirty="0" smtClean="0">
                <a:solidFill>
                  <a:schemeClr val="tx1"/>
                </a:solidFill>
              </a:rPr>
              <a:t>行為等を理由として行ったもの</a:t>
            </a:r>
            <a:r>
              <a:rPr lang="ja-JP" altLang="en-US" sz="700" dirty="0">
                <a:solidFill>
                  <a:schemeClr val="tx1"/>
                </a:solidFill>
              </a:rPr>
              <a:t>。</a:t>
            </a:r>
            <a:endParaRPr lang="en-US" altLang="ja-JP" sz="700" dirty="0" smtClean="0">
              <a:solidFill>
                <a:schemeClr val="tx1"/>
              </a:solidFill>
            </a:endParaRPr>
          </a:p>
        </p:txBody>
      </p:sp>
      <p:sp>
        <p:nvSpPr>
          <p:cNvPr id="8" name="左矢印 7"/>
          <p:cNvSpPr/>
          <p:nvPr/>
        </p:nvSpPr>
        <p:spPr>
          <a:xfrm>
            <a:off x="3388986" y="621338"/>
            <a:ext cx="1534401" cy="81034"/>
          </a:xfrm>
          <a:prstGeom prst="leftArrow">
            <a:avLst>
              <a:gd name="adj1" fmla="val 50000"/>
              <a:gd name="adj2" fmla="val 221160"/>
            </a:avLst>
          </a:prstGeom>
          <a:solidFill>
            <a:schemeClr val="bg1">
              <a:lumMod val="6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dirty="0" smtClean="0">
              <a:solidFill>
                <a:schemeClr val="tx1"/>
              </a:solidFill>
            </a:endParaRPr>
          </a:p>
        </p:txBody>
      </p:sp>
      <p:sp>
        <p:nvSpPr>
          <p:cNvPr id="9" name="正方形/長方形 8"/>
          <p:cNvSpPr/>
          <p:nvPr/>
        </p:nvSpPr>
        <p:spPr>
          <a:xfrm>
            <a:off x="3710963" y="462532"/>
            <a:ext cx="1005081" cy="1796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altLang="ja-JP" sz="1000" b="1" dirty="0" smtClean="0">
                <a:solidFill>
                  <a:schemeClr val="tx1"/>
                </a:solidFill>
              </a:rPr>
              <a:t>259</a:t>
            </a:r>
            <a:r>
              <a:rPr kumimoji="1" lang="ja-JP" altLang="en-US" sz="1000" b="1" dirty="0" smtClean="0">
                <a:solidFill>
                  <a:schemeClr val="tx1"/>
                </a:solidFill>
              </a:rPr>
              <a:t>件（連絡）</a:t>
            </a:r>
          </a:p>
        </p:txBody>
      </p:sp>
      <p:sp>
        <p:nvSpPr>
          <p:cNvPr id="79" name="右矢印 78"/>
          <p:cNvSpPr/>
          <p:nvPr/>
        </p:nvSpPr>
        <p:spPr>
          <a:xfrm>
            <a:off x="1302534" y="3171806"/>
            <a:ext cx="3198355" cy="283011"/>
          </a:xfrm>
          <a:prstGeom prst="rightArrow">
            <a:avLst/>
          </a:prstGeom>
          <a:solidFill>
            <a:srgbClr val="002060"/>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5676" tIns="32838" rIns="65676" bIns="32838" rtlCol="0" anchor="ctr"/>
          <a:lstStyle/>
          <a:p>
            <a:pPr algn="ctr"/>
            <a:r>
              <a:rPr lang="en-US" altLang="ja-JP" sz="1000" b="1" dirty="0" smtClean="0">
                <a:latin typeface="+mn-ea"/>
              </a:rPr>
              <a:t>336</a:t>
            </a:r>
            <a:r>
              <a:rPr lang="ja-JP" altLang="en-US" sz="1000" b="1" dirty="0" smtClean="0">
                <a:latin typeface="+mn-ea"/>
              </a:rPr>
              <a:t>件</a:t>
            </a:r>
            <a:endParaRPr lang="ja-JP" altLang="en-US" sz="1100" b="1" dirty="0">
              <a:latin typeface="+mn-ea"/>
            </a:endParaRPr>
          </a:p>
        </p:txBody>
      </p:sp>
      <p:sp>
        <p:nvSpPr>
          <p:cNvPr id="62" name="正方形/長方形 61"/>
          <p:cNvSpPr/>
          <p:nvPr/>
        </p:nvSpPr>
        <p:spPr>
          <a:xfrm>
            <a:off x="4533171" y="1829548"/>
            <a:ext cx="1560174" cy="360040"/>
          </a:xfrm>
          <a:prstGeom prst="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50" b="1" dirty="0" smtClean="0">
                <a:solidFill>
                  <a:srgbClr val="000000"/>
                </a:solidFill>
                <a:latin typeface="+mj-ea"/>
                <a:cs typeface="メイリオ" pitchFamily="50" charset="-128"/>
              </a:rPr>
              <a:t>事実確認調査を行った事例　（</a:t>
            </a:r>
            <a:r>
              <a:rPr lang="en-US" altLang="ja-JP" sz="950" b="1" dirty="0" smtClean="0">
                <a:solidFill>
                  <a:srgbClr val="000000"/>
                </a:solidFill>
                <a:latin typeface="+mj-ea"/>
                <a:cs typeface="メイリオ" pitchFamily="50" charset="-128"/>
              </a:rPr>
              <a:t>118</a:t>
            </a:r>
            <a:r>
              <a:rPr lang="ja-JP" altLang="en-US" sz="950" b="1" dirty="0" smtClean="0">
                <a:solidFill>
                  <a:srgbClr val="000000"/>
                </a:solidFill>
                <a:latin typeface="+mj-ea"/>
                <a:cs typeface="メイリオ" pitchFamily="50" charset="-128"/>
              </a:rPr>
              <a:t>件）</a:t>
            </a:r>
          </a:p>
        </p:txBody>
      </p:sp>
      <p:sp>
        <p:nvSpPr>
          <p:cNvPr id="52" name="テキスト ボックス 51"/>
          <p:cNvSpPr txBox="1"/>
          <p:nvPr/>
        </p:nvSpPr>
        <p:spPr>
          <a:xfrm>
            <a:off x="4485604" y="813345"/>
            <a:ext cx="2652295" cy="338554"/>
          </a:xfrm>
          <a:prstGeom prst="rect">
            <a:avLst/>
          </a:prstGeom>
          <a:noFill/>
        </p:spPr>
        <p:txBody>
          <a:bodyPr wrap="square" rtlCol="0">
            <a:spAutoFit/>
          </a:bodyPr>
          <a:lstStyle/>
          <a:p>
            <a:r>
              <a:rPr lang="ja-JP" altLang="en-US" sz="800" dirty="0" smtClean="0">
                <a:solidFill>
                  <a:srgbClr val="000000"/>
                </a:solidFill>
                <a:latin typeface="+mj-ea"/>
                <a:cs typeface="メイリオ" pitchFamily="50" charset="-128"/>
              </a:rPr>
              <a:t>＊平成</a:t>
            </a:r>
            <a:r>
              <a:rPr lang="en-US" altLang="ja-JP" sz="800" dirty="0" smtClean="0">
                <a:solidFill>
                  <a:srgbClr val="000000"/>
                </a:solidFill>
                <a:latin typeface="+mj-ea"/>
                <a:cs typeface="メイリオ" pitchFamily="50" charset="-128"/>
              </a:rPr>
              <a:t>26</a:t>
            </a:r>
            <a:r>
              <a:rPr lang="ja-JP" altLang="en-US" sz="800" dirty="0" smtClean="0">
                <a:solidFill>
                  <a:srgbClr val="000000"/>
                </a:solidFill>
                <a:latin typeface="+mj-ea"/>
                <a:cs typeface="メイリオ" pitchFamily="50" charset="-128"/>
              </a:rPr>
              <a:t>年度に通報・届出があった事案</a:t>
            </a:r>
            <a:r>
              <a:rPr lang="en-US" altLang="ja-JP" sz="800" dirty="0" smtClean="0">
                <a:solidFill>
                  <a:srgbClr val="000000"/>
                </a:solidFill>
                <a:latin typeface="+mj-ea"/>
                <a:cs typeface="メイリオ" pitchFamily="50" charset="-128"/>
              </a:rPr>
              <a:t>11</a:t>
            </a:r>
            <a:r>
              <a:rPr lang="ja-JP" altLang="en-US" sz="800" dirty="0" smtClean="0">
                <a:solidFill>
                  <a:srgbClr val="000000"/>
                </a:solidFill>
                <a:latin typeface="+mj-ea"/>
                <a:cs typeface="メイリオ" pitchFamily="50" charset="-128"/>
              </a:rPr>
              <a:t>件を含む</a:t>
            </a:r>
            <a:endParaRPr lang="en-US" altLang="ja-JP" sz="800" dirty="0" smtClean="0">
              <a:solidFill>
                <a:srgbClr val="000000"/>
              </a:solidFill>
              <a:latin typeface="+mj-ea"/>
              <a:cs typeface="メイリオ" pitchFamily="50" charset="-128"/>
            </a:endParaRPr>
          </a:p>
          <a:p>
            <a:r>
              <a:rPr lang="ja-JP" altLang="en-US" sz="800" dirty="0" smtClean="0">
                <a:solidFill>
                  <a:srgbClr val="000000"/>
                </a:solidFill>
                <a:latin typeface="+mj-ea"/>
                <a:cs typeface="メイリオ" pitchFamily="50" charset="-128"/>
              </a:rPr>
              <a:t>＊監査・実地指導等により判明した事案</a:t>
            </a:r>
            <a:r>
              <a:rPr lang="en-US" altLang="ja-JP" sz="800" dirty="0" smtClean="0">
                <a:solidFill>
                  <a:srgbClr val="000000"/>
                </a:solidFill>
                <a:latin typeface="+mj-ea"/>
                <a:cs typeface="メイリオ" pitchFamily="50" charset="-128"/>
              </a:rPr>
              <a:t>4</a:t>
            </a:r>
            <a:r>
              <a:rPr lang="ja-JP" altLang="en-US" sz="800" dirty="0" smtClean="0">
                <a:solidFill>
                  <a:srgbClr val="000000"/>
                </a:solidFill>
                <a:latin typeface="+mj-ea"/>
                <a:cs typeface="メイリオ" pitchFamily="50" charset="-128"/>
              </a:rPr>
              <a:t>件を含む</a:t>
            </a:r>
          </a:p>
        </p:txBody>
      </p:sp>
      <p:sp>
        <p:nvSpPr>
          <p:cNvPr id="56" name="テキスト ボックス 55"/>
          <p:cNvSpPr txBox="1"/>
          <p:nvPr/>
        </p:nvSpPr>
        <p:spPr>
          <a:xfrm>
            <a:off x="1442611" y="850858"/>
            <a:ext cx="2652295" cy="215444"/>
          </a:xfrm>
          <a:prstGeom prst="rect">
            <a:avLst/>
          </a:prstGeom>
          <a:noFill/>
        </p:spPr>
        <p:txBody>
          <a:bodyPr wrap="square" rtlCol="0">
            <a:spAutoFit/>
          </a:bodyPr>
          <a:lstStyle/>
          <a:p>
            <a:r>
              <a:rPr lang="ja-JP" altLang="en-US" sz="800" dirty="0" smtClean="0">
                <a:solidFill>
                  <a:srgbClr val="000000"/>
                </a:solidFill>
                <a:latin typeface="+mj-ea"/>
                <a:cs typeface="メイリオ" pitchFamily="50" charset="-128"/>
              </a:rPr>
              <a:t>＊平成</a:t>
            </a:r>
            <a:r>
              <a:rPr lang="en-US" altLang="ja-JP" sz="800" dirty="0" smtClean="0">
                <a:solidFill>
                  <a:srgbClr val="000000"/>
                </a:solidFill>
                <a:latin typeface="+mj-ea"/>
                <a:cs typeface="メイリオ" pitchFamily="50" charset="-128"/>
              </a:rPr>
              <a:t>26</a:t>
            </a:r>
            <a:r>
              <a:rPr lang="ja-JP" altLang="en-US" sz="800" dirty="0" smtClean="0">
                <a:solidFill>
                  <a:srgbClr val="000000"/>
                </a:solidFill>
                <a:latin typeface="+mj-ea"/>
                <a:cs typeface="メイリオ" pitchFamily="50" charset="-128"/>
              </a:rPr>
              <a:t>年度に通報・届出があった事案</a:t>
            </a:r>
            <a:r>
              <a:rPr lang="en-US" altLang="ja-JP" sz="800" dirty="0" smtClean="0">
                <a:solidFill>
                  <a:srgbClr val="000000"/>
                </a:solidFill>
                <a:latin typeface="+mj-ea"/>
                <a:cs typeface="メイリオ" pitchFamily="50" charset="-128"/>
              </a:rPr>
              <a:t>57</a:t>
            </a:r>
            <a:r>
              <a:rPr lang="ja-JP" altLang="en-US" sz="800" dirty="0" smtClean="0">
                <a:solidFill>
                  <a:srgbClr val="000000"/>
                </a:solidFill>
                <a:latin typeface="+mj-ea"/>
                <a:cs typeface="メイリオ" pitchFamily="50" charset="-128"/>
              </a:rPr>
              <a:t>件を含む</a:t>
            </a:r>
          </a:p>
        </p:txBody>
      </p:sp>
      <p:sp>
        <p:nvSpPr>
          <p:cNvPr id="70" name="角丸四角形 69"/>
          <p:cNvSpPr/>
          <p:nvPr/>
        </p:nvSpPr>
        <p:spPr>
          <a:xfrm>
            <a:off x="1598628" y="1124745"/>
            <a:ext cx="2379815" cy="2016224"/>
          </a:xfrm>
          <a:prstGeom prst="roundRect">
            <a:avLst>
              <a:gd name="adj" fmla="val 8417"/>
            </a:avLst>
          </a:prstGeom>
          <a:pattFill prst="pct10">
            <a:fgClr>
              <a:schemeClr val="accent1"/>
            </a:fgClr>
            <a:bgClr>
              <a:srgbClr val="B6E088"/>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676" tIns="32838" rIns="65676" bIns="32838" numCol="1" spcCol="0" rtlCol="0" fromWordArt="0" anchor="ctr" anchorCtr="0" forceAA="0" compatLnSpc="1">
            <a:prstTxWarp prst="textNoShape">
              <a:avLst/>
            </a:prstTxWarp>
            <a:noAutofit/>
          </a:bodyPr>
          <a:lstStyle/>
          <a:p>
            <a:pPr algn="ctr"/>
            <a:endParaRPr kumimoji="1" lang="ja-JP" altLang="en-US"/>
          </a:p>
        </p:txBody>
      </p:sp>
      <p:sp>
        <p:nvSpPr>
          <p:cNvPr id="73" name="角丸四角形 72"/>
          <p:cNvSpPr/>
          <p:nvPr/>
        </p:nvSpPr>
        <p:spPr>
          <a:xfrm>
            <a:off x="1676638" y="1484787"/>
            <a:ext cx="2184243" cy="864095"/>
          </a:xfrm>
          <a:prstGeom prst="roundRect">
            <a:avLst>
              <a:gd name="adj" fmla="val 9013"/>
            </a:avLst>
          </a:prstGeom>
          <a:solidFill>
            <a:srgbClr val="E3F3D1"/>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ctr"/>
          <a:lstStyle/>
          <a:p>
            <a:pPr defTabSz="656760">
              <a:lnSpc>
                <a:spcPts val="939"/>
              </a:lnSpc>
              <a:defRPr/>
            </a:pPr>
            <a:r>
              <a:rPr kumimoji="0" lang="ja-JP" altLang="en-US" sz="1300" kern="0" dirty="0">
                <a:latin typeface="+mj-ea"/>
                <a:ea typeface="+mj-ea"/>
                <a:cs typeface="メイリオ" pitchFamily="50" charset="-128"/>
              </a:rPr>
              <a:t>　</a:t>
            </a:r>
            <a:endParaRPr kumimoji="0" lang="en-US" altLang="ja-JP" sz="1300" kern="0" dirty="0">
              <a:latin typeface="+mj-ea"/>
              <a:ea typeface="+mj-ea"/>
              <a:cs typeface="メイリオ" pitchFamily="50" charset="-128"/>
            </a:endParaRPr>
          </a:p>
          <a:p>
            <a:pPr defTabSz="656760">
              <a:lnSpc>
                <a:spcPts val="1100"/>
              </a:lnSpc>
              <a:defRPr/>
            </a:pPr>
            <a:r>
              <a:rPr kumimoji="0" lang="ja-JP" altLang="en-US" sz="1000" kern="0" dirty="0" smtClean="0">
                <a:latin typeface="+mj-ea"/>
                <a:ea typeface="+mj-ea"/>
                <a:cs typeface="メイリオ" pitchFamily="50" charset="-128"/>
              </a:rPr>
              <a:t> </a:t>
            </a:r>
            <a:endParaRPr kumimoji="0" lang="en-US" altLang="ja-JP" sz="1000" kern="0" dirty="0" smtClean="0">
              <a:latin typeface="+mj-ea"/>
              <a:ea typeface="+mj-ea"/>
              <a:cs typeface="メイリオ" pitchFamily="50" charset="-128"/>
            </a:endParaRPr>
          </a:p>
        </p:txBody>
      </p:sp>
      <p:sp>
        <p:nvSpPr>
          <p:cNvPr id="77" name="角丸四角形 76"/>
          <p:cNvSpPr/>
          <p:nvPr/>
        </p:nvSpPr>
        <p:spPr>
          <a:xfrm>
            <a:off x="1754647" y="1969353"/>
            <a:ext cx="2028225" cy="335327"/>
          </a:xfrm>
          <a:prstGeom prst="roundRect">
            <a:avLst/>
          </a:prstGeom>
          <a:solidFill>
            <a:schemeClr val="bg1"/>
          </a:solidFill>
        </p:spPr>
        <p:style>
          <a:lnRef idx="1">
            <a:schemeClr val="accent1"/>
          </a:lnRef>
          <a:fillRef idx="0">
            <a:schemeClr val="accent1"/>
          </a:fillRef>
          <a:effectRef idx="0">
            <a:schemeClr val="accent1"/>
          </a:effectRef>
          <a:fontRef idx="minor">
            <a:schemeClr val="tx1"/>
          </a:fontRef>
        </p:style>
        <p:txBody>
          <a:bodyPr lIns="36000" rIns="36000" rtlCol="0" anchor="ctr"/>
          <a:lstStyle/>
          <a:p>
            <a:pPr defTabSz="656760">
              <a:lnSpc>
                <a:spcPts val="1100"/>
              </a:lnSpc>
              <a:defRPr/>
            </a:pPr>
            <a:r>
              <a:rPr kumimoji="0" lang="ja-JP" altLang="en-US" sz="900" kern="0" dirty="0" smtClean="0">
                <a:latin typeface="+mj-ea"/>
                <a:cs typeface="メイリオ" pitchFamily="50" charset="-128"/>
              </a:rPr>
              <a:t>うち、さらに都道府県による事実確認調査が必要とされた事例　</a:t>
            </a:r>
            <a:r>
              <a:rPr kumimoji="0" lang="ja-JP" altLang="en-US" sz="900" b="1" kern="0" dirty="0" smtClean="0">
                <a:latin typeface="+mj-ea"/>
                <a:cs typeface="メイリオ" pitchFamily="50" charset="-128"/>
              </a:rPr>
              <a:t>　</a:t>
            </a:r>
            <a:r>
              <a:rPr kumimoji="0" lang="en-US" altLang="ja-JP" sz="900" b="1" kern="0" dirty="0" smtClean="0">
                <a:latin typeface="+mj-ea"/>
                <a:cs typeface="メイリオ" pitchFamily="50" charset="-128"/>
              </a:rPr>
              <a:t>32</a:t>
            </a:r>
            <a:r>
              <a:rPr kumimoji="0" lang="ja-JP" altLang="en-US" sz="900" b="1" kern="0" dirty="0" smtClean="0">
                <a:latin typeface="+mj-ea"/>
                <a:cs typeface="メイリオ" pitchFamily="50" charset="-128"/>
              </a:rPr>
              <a:t>件</a:t>
            </a:r>
            <a:r>
              <a:rPr kumimoji="0" lang="ja-JP" altLang="en-US" sz="900" kern="0" dirty="0" smtClean="0">
                <a:latin typeface="+mj-ea"/>
                <a:cs typeface="メイリオ" pitchFamily="50" charset="-128"/>
              </a:rPr>
              <a:t>　</a:t>
            </a:r>
            <a:endParaRPr kumimoji="0" lang="en-US" altLang="ja-JP" sz="900" kern="0" dirty="0" smtClean="0">
              <a:latin typeface="+mj-ea"/>
              <a:cs typeface="メイリオ" pitchFamily="50" charset="-128"/>
            </a:endParaRPr>
          </a:p>
        </p:txBody>
      </p:sp>
      <p:sp>
        <p:nvSpPr>
          <p:cNvPr id="84" name="正方形/長方形 83"/>
          <p:cNvSpPr/>
          <p:nvPr/>
        </p:nvSpPr>
        <p:spPr>
          <a:xfrm>
            <a:off x="1721260" y="1048681"/>
            <a:ext cx="1878295" cy="220083"/>
          </a:xfrm>
          <a:prstGeom prst="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50" b="1" dirty="0" smtClean="0">
                <a:solidFill>
                  <a:srgbClr val="000000"/>
                </a:solidFill>
                <a:latin typeface="+mj-ea"/>
                <a:cs typeface="メイリオ" pitchFamily="50" charset="-128"/>
              </a:rPr>
              <a:t>事実確認調査　（</a:t>
            </a:r>
            <a:r>
              <a:rPr lang="en-US" altLang="ja-JP" sz="950" b="1" dirty="0" smtClean="0">
                <a:solidFill>
                  <a:srgbClr val="000000"/>
                </a:solidFill>
                <a:latin typeface="+mj-ea"/>
                <a:cs typeface="メイリオ" pitchFamily="50" charset="-128"/>
              </a:rPr>
              <a:t>2,140</a:t>
            </a:r>
            <a:r>
              <a:rPr lang="ja-JP" altLang="en-US" sz="950" b="1" dirty="0" smtClean="0">
                <a:solidFill>
                  <a:srgbClr val="000000"/>
                </a:solidFill>
                <a:latin typeface="+mj-ea"/>
                <a:cs typeface="メイリオ" pitchFamily="50" charset="-128"/>
              </a:rPr>
              <a:t>件） </a:t>
            </a:r>
            <a:endParaRPr lang="en-US" altLang="ja-JP" sz="950" b="1" dirty="0" smtClean="0">
              <a:solidFill>
                <a:srgbClr val="000000"/>
              </a:solidFill>
              <a:latin typeface="+mj-ea"/>
              <a:cs typeface="メイリオ" pitchFamily="50" charset="-128"/>
            </a:endParaRPr>
          </a:p>
        </p:txBody>
      </p:sp>
      <p:sp>
        <p:nvSpPr>
          <p:cNvPr id="85" name="正方形/長方形 84"/>
          <p:cNvSpPr/>
          <p:nvPr/>
        </p:nvSpPr>
        <p:spPr>
          <a:xfrm>
            <a:off x="1721258" y="1331654"/>
            <a:ext cx="2106234" cy="216000"/>
          </a:xfrm>
          <a:prstGeom prst="rect">
            <a:avLst/>
          </a:prstGeom>
          <a:solidFill>
            <a:srgbClr val="E3F3D1"/>
          </a:solidFill>
          <a:ln w="3175"/>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nSpc>
                <a:spcPts val="1100"/>
              </a:lnSpc>
            </a:pPr>
            <a:r>
              <a:rPr kumimoji="1" lang="ja-JP" altLang="en-US" sz="900" dirty="0" smtClean="0">
                <a:solidFill>
                  <a:schemeClr val="tx1"/>
                </a:solidFill>
              </a:rPr>
              <a:t>事実確認調査を行った事例　</a:t>
            </a:r>
            <a:r>
              <a:rPr kumimoji="1" lang="en-US" altLang="ja-JP" sz="900" b="1" dirty="0" smtClean="0">
                <a:solidFill>
                  <a:schemeClr val="tx1"/>
                </a:solidFill>
                <a:latin typeface="+mj-ea"/>
                <a:ea typeface="+mj-ea"/>
              </a:rPr>
              <a:t>1,712</a:t>
            </a:r>
            <a:r>
              <a:rPr kumimoji="1" lang="ja-JP" altLang="en-US" sz="900" b="1" dirty="0" smtClean="0">
                <a:solidFill>
                  <a:schemeClr val="tx1"/>
                </a:solidFill>
                <a:latin typeface="+mj-ea"/>
                <a:ea typeface="+mj-ea"/>
              </a:rPr>
              <a:t>件</a:t>
            </a:r>
          </a:p>
        </p:txBody>
      </p:sp>
      <p:sp>
        <p:nvSpPr>
          <p:cNvPr id="86" name="角丸四角形 85"/>
          <p:cNvSpPr/>
          <p:nvPr/>
        </p:nvSpPr>
        <p:spPr>
          <a:xfrm>
            <a:off x="1754647" y="1574526"/>
            <a:ext cx="2028225" cy="335327"/>
          </a:xfrm>
          <a:prstGeom prst="roundRect">
            <a:avLst/>
          </a:prstGeom>
          <a:solidFill>
            <a:srgbClr val="FFFF00"/>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ctr"/>
          <a:lstStyle/>
          <a:p>
            <a:pPr defTabSz="656760">
              <a:lnSpc>
                <a:spcPts val="1100"/>
              </a:lnSpc>
              <a:defRPr/>
            </a:pPr>
            <a:r>
              <a:rPr kumimoji="0" lang="ja-JP" altLang="en-US" sz="900" kern="0" dirty="0" smtClean="0">
                <a:latin typeface="+mj-ea"/>
                <a:ea typeface="+mj-ea"/>
                <a:cs typeface="メイリオ" pitchFamily="50" charset="-128"/>
              </a:rPr>
              <a:t>うち、虐待</a:t>
            </a:r>
            <a:r>
              <a:rPr kumimoji="0" lang="ja-JP" altLang="en-US" sz="900" kern="0" dirty="0">
                <a:latin typeface="+mj-ea"/>
                <a:ea typeface="+mj-ea"/>
                <a:cs typeface="メイリオ" pitchFamily="50" charset="-128"/>
              </a:rPr>
              <a:t>の事実が</a:t>
            </a:r>
            <a:r>
              <a:rPr kumimoji="0" lang="ja-JP" altLang="en-US" sz="900" kern="0" dirty="0" smtClean="0">
                <a:latin typeface="+mj-ea"/>
                <a:ea typeface="+mj-ea"/>
                <a:cs typeface="メイリオ" pitchFamily="50" charset="-128"/>
              </a:rPr>
              <a:t>認められた事例</a:t>
            </a:r>
            <a:endParaRPr kumimoji="0" lang="en-US" altLang="ja-JP" sz="900" kern="0" dirty="0" smtClean="0">
              <a:latin typeface="+mj-ea"/>
              <a:ea typeface="+mj-ea"/>
              <a:cs typeface="メイリオ" pitchFamily="50" charset="-128"/>
            </a:endParaRPr>
          </a:p>
          <a:p>
            <a:pPr defTabSz="656760">
              <a:lnSpc>
                <a:spcPts val="1100"/>
              </a:lnSpc>
              <a:defRPr/>
            </a:pPr>
            <a:r>
              <a:rPr kumimoji="0" lang="ja-JP" altLang="en-US" sz="900" kern="0" dirty="0" smtClean="0">
                <a:latin typeface="+mj-ea"/>
                <a:ea typeface="+mj-ea"/>
                <a:cs typeface="メイリオ" pitchFamily="50" charset="-128"/>
              </a:rPr>
              <a:t>　　　　　　　　　　　　　　</a:t>
            </a:r>
            <a:r>
              <a:rPr kumimoji="0" lang="ja-JP" altLang="en-US" sz="900" b="1" kern="0" dirty="0" smtClean="0">
                <a:latin typeface="+mj-ea"/>
                <a:ea typeface="+mj-ea"/>
                <a:cs typeface="メイリオ" pitchFamily="50" charset="-128"/>
              </a:rPr>
              <a:t>　　　　</a:t>
            </a:r>
            <a:r>
              <a:rPr kumimoji="0" lang="en-US" altLang="ja-JP" sz="900" b="1" kern="0" dirty="0" smtClean="0">
                <a:latin typeface="+mn-ea"/>
                <a:cs typeface="メイリオ" pitchFamily="50" charset="-128"/>
              </a:rPr>
              <a:t>359</a:t>
            </a:r>
            <a:r>
              <a:rPr kumimoji="0" lang="ja-JP" altLang="en-US" sz="900" b="1" kern="0" dirty="0" smtClean="0">
                <a:latin typeface="+mj-ea"/>
                <a:ea typeface="+mj-ea"/>
                <a:cs typeface="メイリオ" pitchFamily="50" charset="-128"/>
              </a:rPr>
              <a:t>件</a:t>
            </a:r>
            <a:endParaRPr kumimoji="0" lang="en-US" altLang="ja-JP" sz="900" kern="0" dirty="0">
              <a:latin typeface="+mj-ea"/>
              <a:ea typeface="+mj-ea"/>
              <a:cs typeface="メイリオ" pitchFamily="50" charset="-128"/>
            </a:endParaRPr>
          </a:p>
        </p:txBody>
      </p:sp>
      <p:sp>
        <p:nvSpPr>
          <p:cNvPr id="87" name="角丸四角形 86"/>
          <p:cNvSpPr/>
          <p:nvPr/>
        </p:nvSpPr>
        <p:spPr>
          <a:xfrm>
            <a:off x="1676638" y="2484370"/>
            <a:ext cx="2184243" cy="600779"/>
          </a:xfrm>
          <a:prstGeom prst="roundRect">
            <a:avLst>
              <a:gd name="adj" fmla="val 9013"/>
            </a:avLst>
          </a:prstGeom>
          <a:solidFill>
            <a:srgbClr val="E3F3D1"/>
          </a:solidFill>
          <a:ln w="3175" cap="flat" cmpd="sng" algn="ctr">
            <a:solidFill>
              <a:srgbClr val="BBE0E3">
                <a:shade val="50000"/>
              </a:srgbClr>
            </a:solidFill>
            <a:prstDash val="solid"/>
          </a:ln>
          <a:effectLst>
            <a:outerShdw blurRad="50800" dist="38100" dir="2700000" algn="tl" rotWithShape="0">
              <a:prstClr val="black">
                <a:alpha val="40000"/>
              </a:prstClr>
            </a:outerShdw>
          </a:effectLst>
        </p:spPr>
        <p:txBody>
          <a:bodyPr lIns="48286" tIns="24143" rIns="48286" bIns="24143" spcCol="0" rtlCol="0" anchor="ctr"/>
          <a:lstStyle/>
          <a:p>
            <a:pPr defTabSz="656760">
              <a:lnSpc>
                <a:spcPts val="939"/>
              </a:lnSpc>
              <a:defRPr/>
            </a:pPr>
            <a:r>
              <a:rPr kumimoji="0" lang="ja-JP" altLang="en-US" sz="1300" kern="0" dirty="0">
                <a:latin typeface="+mj-ea"/>
                <a:ea typeface="+mj-ea"/>
                <a:cs typeface="メイリオ" pitchFamily="50" charset="-128"/>
              </a:rPr>
              <a:t>　</a:t>
            </a:r>
            <a:endParaRPr kumimoji="0" lang="en-US" altLang="ja-JP" sz="1300" kern="0" dirty="0">
              <a:latin typeface="+mj-ea"/>
              <a:ea typeface="+mj-ea"/>
              <a:cs typeface="メイリオ" pitchFamily="50" charset="-128"/>
            </a:endParaRPr>
          </a:p>
          <a:p>
            <a:pPr defTabSz="656760">
              <a:lnSpc>
                <a:spcPts val="1100"/>
              </a:lnSpc>
              <a:defRPr/>
            </a:pPr>
            <a:r>
              <a:rPr kumimoji="0" lang="ja-JP" altLang="en-US" sz="1000" kern="0" dirty="0" smtClean="0">
                <a:latin typeface="+mj-ea"/>
                <a:ea typeface="+mj-ea"/>
                <a:cs typeface="メイリオ" pitchFamily="50" charset="-128"/>
              </a:rPr>
              <a:t> </a:t>
            </a:r>
            <a:endParaRPr kumimoji="0" lang="en-US" altLang="ja-JP" sz="1000" kern="0" dirty="0" smtClean="0">
              <a:latin typeface="+mj-ea"/>
              <a:ea typeface="+mj-ea"/>
              <a:cs typeface="メイリオ" pitchFamily="50" charset="-128"/>
            </a:endParaRPr>
          </a:p>
        </p:txBody>
      </p:sp>
      <p:sp>
        <p:nvSpPr>
          <p:cNvPr id="88" name="角丸四角形 87"/>
          <p:cNvSpPr/>
          <p:nvPr/>
        </p:nvSpPr>
        <p:spPr>
          <a:xfrm>
            <a:off x="1754645" y="2684206"/>
            <a:ext cx="1872208" cy="360040"/>
          </a:xfrm>
          <a:prstGeom prst="roundRect">
            <a:avLst/>
          </a:prstGeom>
          <a:solidFill>
            <a:schemeClr val="bg1"/>
          </a:solidFill>
        </p:spPr>
        <p:style>
          <a:lnRef idx="1">
            <a:schemeClr val="accent1"/>
          </a:lnRef>
          <a:fillRef idx="0">
            <a:schemeClr val="accent1"/>
          </a:fillRef>
          <a:effectRef idx="0">
            <a:schemeClr val="accent1"/>
          </a:effectRef>
          <a:fontRef idx="minor">
            <a:schemeClr val="tx1"/>
          </a:fontRef>
        </p:style>
        <p:txBody>
          <a:bodyPr lIns="36000" rIns="36000" rtlCol="0" anchor="ctr"/>
          <a:lstStyle/>
          <a:p>
            <a:pPr defTabSz="656760">
              <a:lnSpc>
                <a:spcPts val="1100"/>
              </a:lnSpc>
              <a:defRPr/>
            </a:pPr>
            <a:r>
              <a:rPr kumimoji="0" lang="ja-JP" altLang="en-US" sz="900" kern="0" dirty="0" smtClean="0">
                <a:latin typeface="+mj-ea"/>
                <a:cs typeface="メイリオ" pitchFamily="50" charset="-128"/>
              </a:rPr>
              <a:t>うち、都道府県へ事実確認調査を</a:t>
            </a:r>
            <a:endParaRPr kumimoji="0" lang="en-US" altLang="ja-JP" sz="900" kern="0" dirty="0" smtClean="0">
              <a:latin typeface="+mj-ea"/>
              <a:cs typeface="メイリオ" pitchFamily="50" charset="-128"/>
            </a:endParaRPr>
          </a:p>
          <a:p>
            <a:pPr defTabSz="656760">
              <a:lnSpc>
                <a:spcPts val="1100"/>
              </a:lnSpc>
              <a:defRPr/>
            </a:pPr>
            <a:r>
              <a:rPr kumimoji="0" lang="ja-JP" altLang="en-US" sz="900" kern="0" dirty="0" smtClean="0">
                <a:latin typeface="+mj-ea"/>
                <a:cs typeface="メイリオ" pitchFamily="50" charset="-128"/>
              </a:rPr>
              <a:t>依頼した事例　　　　　　　</a:t>
            </a:r>
            <a:r>
              <a:rPr kumimoji="0" lang="ja-JP" altLang="en-US" sz="900" b="1" kern="0" dirty="0" smtClean="0">
                <a:latin typeface="+mj-ea"/>
                <a:cs typeface="メイリオ" pitchFamily="50" charset="-128"/>
              </a:rPr>
              <a:t>　</a:t>
            </a:r>
            <a:r>
              <a:rPr kumimoji="0" lang="en-US" altLang="ja-JP" sz="900" b="1" kern="0" dirty="0" smtClean="0">
                <a:latin typeface="+mj-ea"/>
                <a:cs typeface="メイリオ" pitchFamily="50" charset="-128"/>
              </a:rPr>
              <a:t>16</a:t>
            </a:r>
            <a:r>
              <a:rPr kumimoji="0" lang="ja-JP" altLang="en-US" sz="900" b="1" kern="0" dirty="0" smtClean="0">
                <a:latin typeface="+mj-ea"/>
                <a:cs typeface="メイリオ" pitchFamily="50" charset="-128"/>
              </a:rPr>
              <a:t>件</a:t>
            </a:r>
            <a:r>
              <a:rPr kumimoji="0" lang="ja-JP" altLang="en-US" sz="900" kern="0" dirty="0" smtClean="0">
                <a:latin typeface="+mj-ea"/>
                <a:cs typeface="メイリオ" pitchFamily="50" charset="-128"/>
              </a:rPr>
              <a:t>　</a:t>
            </a:r>
            <a:endParaRPr kumimoji="0" lang="en-US" altLang="ja-JP" sz="900" kern="0" dirty="0" smtClean="0">
              <a:latin typeface="+mj-ea"/>
              <a:cs typeface="メイリオ" pitchFamily="50" charset="-128"/>
            </a:endParaRPr>
          </a:p>
        </p:txBody>
      </p:sp>
      <p:sp>
        <p:nvSpPr>
          <p:cNvPr id="89" name="正方形/長方形 88"/>
          <p:cNvSpPr/>
          <p:nvPr/>
        </p:nvSpPr>
        <p:spPr>
          <a:xfrm>
            <a:off x="1721258" y="2406546"/>
            <a:ext cx="2106234" cy="216000"/>
          </a:xfrm>
          <a:prstGeom prst="rect">
            <a:avLst/>
          </a:prstGeom>
          <a:solidFill>
            <a:srgbClr val="E3F3D1"/>
          </a:solidFill>
          <a:ln w="3175"/>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lnSpc>
                <a:spcPts val="1100"/>
              </a:lnSpc>
            </a:pPr>
            <a:r>
              <a:rPr kumimoji="1" lang="ja-JP" altLang="en-US" sz="800" dirty="0" smtClean="0">
                <a:solidFill>
                  <a:schemeClr val="tx1"/>
                </a:solidFill>
              </a:rPr>
              <a:t>事実確認調査を行わなかった事例　</a:t>
            </a:r>
            <a:r>
              <a:rPr lang="en-US" altLang="ja-JP" sz="800" b="1" dirty="0" smtClean="0">
                <a:solidFill>
                  <a:schemeClr val="tx1"/>
                </a:solidFill>
              </a:rPr>
              <a:t>428</a:t>
            </a:r>
            <a:r>
              <a:rPr kumimoji="1" lang="ja-JP" altLang="en-US" sz="800" b="1" dirty="0" smtClean="0">
                <a:solidFill>
                  <a:schemeClr val="tx1"/>
                </a:solidFill>
                <a:latin typeface="+mn-ea"/>
              </a:rPr>
              <a:t>件</a:t>
            </a:r>
          </a:p>
        </p:txBody>
      </p:sp>
      <p:sp>
        <p:nvSpPr>
          <p:cNvPr id="82" name="右矢印 81"/>
          <p:cNvSpPr/>
          <p:nvPr/>
        </p:nvSpPr>
        <p:spPr>
          <a:xfrm>
            <a:off x="3782870" y="1914030"/>
            <a:ext cx="702078" cy="304000"/>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r>
              <a:rPr lang="ja-JP" altLang="en-US" sz="1000" b="1" dirty="0" smtClean="0"/>
              <a:t>　　</a:t>
            </a:r>
            <a:r>
              <a:rPr lang="en-US" altLang="ja-JP" sz="1000" b="1" dirty="0" smtClean="0"/>
              <a:t>41</a:t>
            </a:r>
            <a:r>
              <a:rPr lang="ja-JP" altLang="en-US" sz="1000" b="1" dirty="0" smtClean="0"/>
              <a:t>件</a:t>
            </a:r>
            <a:endParaRPr lang="ja-JP" altLang="en-US" sz="1000" b="1" dirty="0"/>
          </a:p>
        </p:txBody>
      </p:sp>
      <p:sp>
        <p:nvSpPr>
          <p:cNvPr id="80" name="右矢印 79"/>
          <p:cNvSpPr/>
          <p:nvPr/>
        </p:nvSpPr>
        <p:spPr>
          <a:xfrm>
            <a:off x="3782873" y="1539084"/>
            <a:ext cx="2533263" cy="305740"/>
          </a:xfrm>
          <a:prstGeom prst="rightArrow">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r>
              <a:rPr lang="en-US" altLang="ja-JP" sz="1000" b="1" dirty="0" smtClean="0">
                <a:latin typeface="+mn-ea"/>
              </a:rPr>
              <a:t>315</a:t>
            </a:r>
            <a:r>
              <a:rPr lang="ja-JP" altLang="en-US" sz="1000" b="1" dirty="0" smtClean="0">
                <a:latin typeface="+mn-ea"/>
              </a:rPr>
              <a:t>件</a:t>
            </a:r>
            <a:endParaRPr lang="ja-JP" altLang="en-US" sz="1000" b="1" dirty="0">
              <a:latin typeface="+mn-ea"/>
            </a:endParaRPr>
          </a:p>
        </p:txBody>
      </p:sp>
      <p:sp>
        <p:nvSpPr>
          <p:cNvPr id="81" name="屈折矢印 80"/>
          <p:cNvSpPr/>
          <p:nvPr/>
        </p:nvSpPr>
        <p:spPr>
          <a:xfrm>
            <a:off x="3626855" y="2132856"/>
            <a:ext cx="546061" cy="792088"/>
          </a:xfrm>
          <a:prstGeom prst="bentUpArrow">
            <a:avLst>
              <a:gd name="adj1" fmla="val 17841"/>
              <a:gd name="adj2" fmla="val 26587"/>
              <a:gd name="adj3" fmla="val 28060"/>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dirty="0" smtClean="0">
              <a:solidFill>
                <a:schemeClr val="tx1"/>
              </a:solidFill>
            </a:endParaRPr>
          </a:p>
        </p:txBody>
      </p:sp>
      <p:sp>
        <p:nvSpPr>
          <p:cNvPr id="67" name="テキスト ボックス 66"/>
          <p:cNvSpPr txBox="1"/>
          <p:nvPr/>
        </p:nvSpPr>
        <p:spPr>
          <a:xfrm>
            <a:off x="2991832" y="4344109"/>
            <a:ext cx="3273552" cy="215444"/>
          </a:xfrm>
          <a:prstGeom prst="rect">
            <a:avLst/>
          </a:prstGeom>
          <a:noFill/>
        </p:spPr>
        <p:txBody>
          <a:bodyPr wrap="square" rtlCol="0">
            <a:spAutoFit/>
          </a:bodyPr>
          <a:lstStyle/>
          <a:p>
            <a:pPr algn="ctr"/>
            <a:r>
              <a:rPr lang="ja-JP" altLang="en-US" sz="800" dirty="0" smtClean="0"/>
              <a:t>障害者</a:t>
            </a:r>
            <a:r>
              <a:rPr kumimoji="1" lang="ja-JP" altLang="en-US" sz="800" dirty="0" smtClean="0"/>
              <a:t>虐待が認められた事業所種別</a:t>
            </a:r>
            <a:endParaRPr kumimoji="1" lang="ja-JP" altLang="en-US" sz="800" dirty="0"/>
          </a:p>
        </p:txBody>
      </p:sp>
      <p:graphicFrame>
        <p:nvGraphicFramePr>
          <p:cNvPr id="75" name="表 74"/>
          <p:cNvGraphicFramePr>
            <a:graphicFrameLocks noGrp="1"/>
          </p:cNvGraphicFramePr>
          <p:nvPr>
            <p:extLst>
              <p:ext uri="{D42A27DB-BD31-4B8C-83A1-F6EECF244321}">
                <p14:modId xmlns:p14="http://schemas.microsoft.com/office/powerpoint/2010/main" val="3406377137"/>
              </p:ext>
            </p:extLst>
          </p:nvPr>
        </p:nvGraphicFramePr>
        <p:xfrm>
          <a:off x="6428698" y="4794725"/>
          <a:ext cx="3204825" cy="367188"/>
        </p:xfrm>
        <a:graphic>
          <a:graphicData uri="http://schemas.openxmlformats.org/drawingml/2006/table">
            <a:tbl>
              <a:tblPr firstRow="1" bandRow="1">
                <a:tableStyleId>{5C22544A-7EE6-4342-B048-85BDC9FD1C3A}</a:tableStyleId>
              </a:tblPr>
              <a:tblGrid>
                <a:gridCol w="640965">
                  <a:extLst>
                    <a:ext uri="{9D8B030D-6E8A-4147-A177-3AD203B41FA5}">
                      <a16:colId xmlns:a16="http://schemas.microsoft.com/office/drawing/2014/main" val="20000"/>
                    </a:ext>
                  </a:extLst>
                </a:gridCol>
                <a:gridCol w="640965">
                  <a:extLst>
                    <a:ext uri="{9D8B030D-6E8A-4147-A177-3AD203B41FA5}">
                      <a16:colId xmlns:a16="http://schemas.microsoft.com/office/drawing/2014/main" val="20001"/>
                    </a:ext>
                  </a:extLst>
                </a:gridCol>
                <a:gridCol w="640965">
                  <a:extLst>
                    <a:ext uri="{9D8B030D-6E8A-4147-A177-3AD203B41FA5}">
                      <a16:colId xmlns:a16="http://schemas.microsoft.com/office/drawing/2014/main" val="20002"/>
                    </a:ext>
                  </a:extLst>
                </a:gridCol>
                <a:gridCol w="640965">
                  <a:extLst>
                    <a:ext uri="{9D8B030D-6E8A-4147-A177-3AD203B41FA5}">
                      <a16:colId xmlns:a16="http://schemas.microsoft.com/office/drawing/2014/main" val="20003"/>
                    </a:ext>
                  </a:extLst>
                </a:gridCol>
                <a:gridCol w="640965">
                  <a:extLst>
                    <a:ext uri="{9D8B030D-6E8A-4147-A177-3AD203B41FA5}">
                      <a16:colId xmlns:a16="http://schemas.microsoft.com/office/drawing/2014/main" val="20004"/>
                    </a:ext>
                  </a:extLst>
                </a:gridCol>
              </a:tblGrid>
              <a:tr h="178788">
                <a:tc>
                  <a:txBody>
                    <a:bodyPr/>
                    <a:lstStyle/>
                    <a:p>
                      <a:pPr algn="ctr"/>
                      <a:r>
                        <a:rPr kumimoji="1" lang="ja-JP" altLang="en-US" sz="900" b="0" dirty="0" smtClean="0">
                          <a:solidFill>
                            <a:schemeClr val="tx1"/>
                          </a:solidFill>
                        </a:rPr>
                        <a:t>身体障害</a:t>
                      </a:r>
                      <a:endParaRPr kumimoji="1" lang="ja-JP" altLang="en-US" sz="900" b="0" dirty="0">
                        <a:solidFill>
                          <a:schemeClr val="tx1"/>
                        </a:solidFill>
                      </a:endParaRPr>
                    </a:p>
                  </a:txBody>
                  <a:tcPr marL="39000" marR="3900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知的障害</a:t>
                      </a:r>
                      <a:endParaRPr kumimoji="1" lang="ja-JP" altLang="en-US" sz="900" b="0" dirty="0">
                        <a:solidFill>
                          <a:schemeClr val="tx1"/>
                        </a:solidFill>
                      </a:endParaRPr>
                    </a:p>
                  </a:txBody>
                  <a:tcPr marL="39000" marR="3900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精神障害</a:t>
                      </a:r>
                      <a:endParaRPr kumimoji="1" lang="ja-JP" altLang="en-US" sz="900" b="0" dirty="0">
                        <a:solidFill>
                          <a:schemeClr val="tx1"/>
                        </a:solidFill>
                      </a:endParaRPr>
                    </a:p>
                  </a:txBody>
                  <a:tcPr marL="39000" marR="3900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発達障害</a:t>
                      </a:r>
                      <a:endParaRPr kumimoji="1" lang="ja-JP" altLang="en-US" sz="900" b="0" dirty="0">
                        <a:solidFill>
                          <a:schemeClr val="tx1"/>
                        </a:solidFill>
                      </a:endParaRPr>
                    </a:p>
                  </a:txBody>
                  <a:tcPr marL="39000" marR="3900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rPr>
                        <a:t>難病等</a:t>
                      </a:r>
                      <a:endParaRPr kumimoji="1" lang="ja-JP" altLang="en-US" sz="900" b="0" dirty="0">
                        <a:solidFill>
                          <a:schemeClr val="tx1"/>
                        </a:solidFill>
                      </a:endParaRPr>
                    </a:p>
                  </a:txBody>
                  <a:tcPr marL="39000" marR="3900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78788">
                <a:tc>
                  <a:txBody>
                    <a:bodyPr/>
                    <a:lstStyle/>
                    <a:p>
                      <a:pPr algn="ctr"/>
                      <a:r>
                        <a:rPr kumimoji="1" lang="en-US" altLang="ja-JP" sz="1000" dirty="0" smtClean="0">
                          <a:solidFill>
                            <a:schemeClr val="tx1"/>
                          </a:solidFill>
                        </a:rPr>
                        <a:t>16.7%</a:t>
                      </a:r>
                      <a:endParaRPr kumimoji="1" lang="ja-JP" altLang="en-US" sz="1000" dirty="0">
                        <a:solidFill>
                          <a:schemeClr val="tx1"/>
                        </a:solidFill>
                      </a:endParaRPr>
                    </a:p>
                  </a:txBody>
                  <a:tcPr marL="39000" marR="39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83.3%</a:t>
                      </a:r>
                      <a:endParaRPr kumimoji="1" lang="ja-JP" altLang="en-US" sz="1000" dirty="0">
                        <a:solidFill>
                          <a:schemeClr val="tx1"/>
                        </a:solidFill>
                      </a:endParaRPr>
                    </a:p>
                  </a:txBody>
                  <a:tcPr marL="39000" marR="39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8.8%</a:t>
                      </a:r>
                      <a:endParaRPr kumimoji="1" lang="ja-JP" altLang="en-US" sz="1000" dirty="0">
                        <a:solidFill>
                          <a:schemeClr val="tx1"/>
                        </a:solidFill>
                      </a:endParaRPr>
                    </a:p>
                  </a:txBody>
                  <a:tcPr marL="39000" marR="39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2.3%</a:t>
                      </a:r>
                      <a:endParaRPr kumimoji="1" lang="ja-JP" altLang="en-US" sz="1000" dirty="0">
                        <a:solidFill>
                          <a:schemeClr val="tx1"/>
                        </a:solidFill>
                      </a:endParaRPr>
                    </a:p>
                  </a:txBody>
                  <a:tcPr marL="39000" marR="39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0.0%</a:t>
                      </a:r>
                      <a:endParaRPr kumimoji="1" lang="ja-JP" altLang="en-US" sz="1000" dirty="0">
                        <a:solidFill>
                          <a:schemeClr val="tx1"/>
                        </a:solidFill>
                      </a:endParaRPr>
                    </a:p>
                  </a:txBody>
                  <a:tcPr marL="39000" marR="39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78" name="表 77"/>
          <p:cNvGraphicFramePr>
            <a:graphicFrameLocks noGrp="1"/>
          </p:cNvGraphicFramePr>
          <p:nvPr>
            <p:extLst>
              <p:ext uri="{D42A27DB-BD31-4B8C-83A1-F6EECF244321}">
                <p14:modId xmlns:p14="http://schemas.microsoft.com/office/powerpoint/2010/main" val="4291690602"/>
              </p:ext>
            </p:extLst>
          </p:nvPr>
        </p:nvGraphicFramePr>
        <p:xfrm>
          <a:off x="204181" y="5600046"/>
          <a:ext cx="3015877" cy="1080000"/>
        </p:xfrm>
        <a:graphic>
          <a:graphicData uri="http://schemas.openxmlformats.org/drawingml/2006/table">
            <a:tbl>
              <a:tblPr firstRow="1" bandRow="1">
                <a:tableStyleId>{5C22544A-7EE6-4342-B048-85BDC9FD1C3A}</a:tableStyleId>
              </a:tblPr>
              <a:tblGrid>
                <a:gridCol w="2520774">
                  <a:extLst>
                    <a:ext uri="{9D8B030D-6E8A-4147-A177-3AD203B41FA5}">
                      <a16:colId xmlns:a16="http://schemas.microsoft.com/office/drawing/2014/main" val="20000"/>
                    </a:ext>
                  </a:extLst>
                </a:gridCol>
                <a:gridCol w="495103">
                  <a:extLst>
                    <a:ext uri="{9D8B030D-6E8A-4147-A177-3AD203B41FA5}">
                      <a16:colId xmlns:a16="http://schemas.microsoft.com/office/drawing/2014/main" val="20001"/>
                    </a:ext>
                  </a:extLst>
                </a:gridCol>
              </a:tblGrid>
              <a:tr h="180000">
                <a:tc>
                  <a:txBody>
                    <a:bodyPr/>
                    <a:lstStyle/>
                    <a:p>
                      <a:r>
                        <a:rPr kumimoji="1" lang="ja-JP" altLang="en-US" sz="800" b="0" dirty="0" smtClean="0">
                          <a:solidFill>
                            <a:schemeClr val="tx1"/>
                          </a:solidFill>
                        </a:rPr>
                        <a:t>教育・知識・介護技術等に関する問題</a:t>
                      </a:r>
                      <a:endParaRPr kumimoji="1" lang="ja-JP" altLang="en-US" sz="800" b="0" dirty="0">
                        <a:solidFill>
                          <a:schemeClr val="tx1"/>
                        </a:solidFill>
                      </a:endParaRPr>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b="0" dirty="0" smtClean="0">
                          <a:solidFill>
                            <a:schemeClr val="tx1"/>
                          </a:solidFill>
                          <a:latin typeface="+mn-lt"/>
                          <a:ea typeface="+mj-ea"/>
                        </a:rPr>
                        <a:t>56.1%</a:t>
                      </a:r>
                      <a:endParaRPr kumimoji="1" lang="ja-JP" altLang="en-US" sz="900" b="0" dirty="0">
                        <a:solidFill>
                          <a:schemeClr val="tx1"/>
                        </a:solidFill>
                        <a:latin typeface="+mn-lt"/>
                        <a:ea typeface="+mj-ea"/>
                      </a:endParaRPr>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0000">
                <a:tc>
                  <a:txBody>
                    <a:bodyPr/>
                    <a:lstStyle/>
                    <a:p>
                      <a:r>
                        <a:rPr kumimoji="1" lang="ja-JP" altLang="en-US" sz="800" dirty="0" smtClean="0"/>
                        <a:t>虐待を行った職員の性格や資質の問題</a:t>
                      </a:r>
                      <a:endParaRPr kumimoji="1" lang="ja-JP" altLang="en-US" sz="800" dirty="0"/>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51.2%</a:t>
                      </a:r>
                      <a:endParaRPr kumimoji="1" lang="ja-JP" altLang="en-US" sz="900" dirty="0">
                        <a:latin typeface="+mn-lt"/>
                        <a:ea typeface="+mj-ea"/>
                      </a:endParaRPr>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0000">
                <a:tc>
                  <a:txBody>
                    <a:bodyPr/>
                    <a:lstStyle/>
                    <a:p>
                      <a:r>
                        <a:rPr kumimoji="1" lang="ja-JP" altLang="en-US" sz="800" dirty="0" smtClean="0"/>
                        <a:t>倫理観や理念の欠如</a:t>
                      </a:r>
                      <a:endParaRPr kumimoji="1" lang="ja-JP" altLang="en-US" sz="800" dirty="0"/>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43.9%</a:t>
                      </a:r>
                      <a:endParaRPr kumimoji="1" lang="ja-JP" altLang="en-US" sz="900" dirty="0">
                        <a:latin typeface="+mn-lt"/>
                        <a:ea typeface="+mj-ea"/>
                      </a:endParaRPr>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0000">
                <a:tc>
                  <a:txBody>
                    <a:bodyPr/>
                    <a:lstStyle/>
                    <a:p>
                      <a:r>
                        <a:rPr kumimoji="1" lang="ja-JP" altLang="en-US" sz="800" dirty="0" smtClean="0"/>
                        <a:t>職員のストレスや感情コントロールの問題</a:t>
                      </a:r>
                      <a:endParaRPr kumimoji="1" lang="ja-JP" altLang="en-US" sz="800" dirty="0"/>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42.0%</a:t>
                      </a:r>
                      <a:endParaRPr kumimoji="1" lang="ja-JP" altLang="en-US" sz="900" dirty="0">
                        <a:latin typeface="+mn-lt"/>
                        <a:ea typeface="+mj-ea"/>
                      </a:endParaRPr>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80000">
                <a:tc>
                  <a:txBody>
                    <a:bodyPr/>
                    <a:lstStyle/>
                    <a:p>
                      <a:r>
                        <a:rPr kumimoji="1" lang="ja-JP" altLang="en-US" sz="800" dirty="0" smtClean="0"/>
                        <a:t>虐待を助長する組織風土や職員間の関係性の悪さ</a:t>
                      </a:r>
                      <a:endParaRPr kumimoji="1" lang="ja-JP" altLang="en-US" sz="800" dirty="0"/>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24.8%</a:t>
                      </a:r>
                      <a:endParaRPr kumimoji="1" lang="ja-JP" altLang="en-US" sz="900" dirty="0">
                        <a:latin typeface="+mn-lt"/>
                        <a:ea typeface="+mj-ea"/>
                      </a:endParaRPr>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80000">
                <a:tc>
                  <a:txBody>
                    <a:bodyPr/>
                    <a:lstStyle/>
                    <a:p>
                      <a:r>
                        <a:rPr kumimoji="1" lang="ja-JP" altLang="en-US" sz="800" dirty="0" smtClean="0"/>
                        <a:t>人員不足や人員配置の問題及び関連する多忙さ</a:t>
                      </a:r>
                      <a:endParaRPr kumimoji="1" lang="ja-JP" altLang="en-US" sz="800" dirty="0"/>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latin typeface="+mn-lt"/>
                          <a:ea typeface="+mj-ea"/>
                        </a:rPr>
                        <a:t>23.0%</a:t>
                      </a:r>
                      <a:endParaRPr kumimoji="1" lang="ja-JP" altLang="en-US" sz="900" dirty="0">
                        <a:latin typeface="+mn-lt"/>
                        <a:ea typeface="+mj-ea"/>
                      </a:endParaRPr>
                    </a:p>
                  </a:txBody>
                  <a:tcPr marL="3900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3" name="テキスト ボックス 82"/>
          <p:cNvSpPr txBox="1"/>
          <p:nvPr/>
        </p:nvSpPr>
        <p:spPr>
          <a:xfrm>
            <a:off x="215957" y="5426777"/>
            <a:ext cx="3127681" cy="215444"/>
          </a:xfrm>
          <a:prstGeom prst="rect">
            <a:avLst/>
          </a:prstGeom>
          <a:noFill/>
        </p:spPr>
        <p:txBody>
          <a:bodyPr wrap="square" rtlCol="0">
            <a:spAutoFit/>
          </a:bodyPr>
          <a:lstStyle/>
          <a:p>
            <a:pPr algn="ctr"/>
            <a:r>
              <a:rPr kumimoji="1" lang="ja-JP" altLang="en-US" sz="800" dirty="0" smtClean="0"/>
              <a:t>市区町村等職員が判断した虐待の発生要因（複数回答）</a:t>
            </a:r>
            <a:endParaRPr kumimoji="1" lang="ja-JP" altLang="en-US" sz="800" dirty="0"/>
          </a:p>
        </p:txBody>
      </p:sp>
      <p:sp>
        <p:nvSpPr>
          <p:cNvPr id="90" name="テキスト ボックス 89"/>
          <p:cNvSpPr txBox="1"/>
          <p:nvPr/>
        </p:nvSpPr>
        <p:spPr>
          <a:xfrm>
            <a:off x="3305543" y="3570089"/>
            <a:ext cx="2727739" cy="215444"/>
          </a:xfrm>
          <a:prstGeom prst="rect">
            <a:avLst/>
          </a:prstGeom>
          <a:noFill/>
        </p:spPr>
        <p:txBody>
          <a:bodyPr wrap="square" rtlCol="0">
            <a:spAutoFit/>
          </a:bodyPr>
          <a:lstStyle/>
          <a:p>
            <a:pPr algn="ctr"/>
            <a:r>
              <a:rPr kumimoji="1" lang="ja-JP" altLang="en-US" sz="800" dirty="0" smtClean="0"/>
              <a:t>虐待行為の類型（複数回答）</a:t>
            </a:r>
            <a:endParaRPr kumimoji="1" lang="ja-JP" altLang="en-US" sz="800" dirty="0"/>
          </a:p>
        </p:txBody>
      </p:sp>
      <p:graphicFrame>
        <p:nvGraphicFramePr>
          <p:cNvPr id="91" name="表 90"/>
          <p:cNvGraphicFramePr>
            <a:graphicFrameLocks noGrp="1"/>
          </p:cNvGraphicFramePr>
          <p:nvPr>
            <p:extLst>
              <p:ext uri="{D42A27DB-BD31-4B8C-83A1-F6EECF244321}">
                <p14:modId xmlns:p14="http://schemas.microsoft.com/office/powerpoint/2010/main" val="4100783840"/>
              </p:ext>
            </p:extLst>
          </p:nvPr>
        </p:nvGraphicFramePr>
        <p:xfrm>
          <a:off x="3006131" y="3762866"/>
          <a:ext cx="3158245" cy="430530"/>
        </p:xfrm>
        <a:graphic>
          <a:graphicData uri="http://schemas.openxmlformats.org/drawingml/2006/table">
            <a:tbl>
              <a:tblPr firstRow="1" bandRow="1">
                <a:tableStyleId>{5C22544A-7EE6-4342-B048-85BDC9FD1C3A}</a:tableStyleId>
              </a:tblPr>
              <a:tblGrid>
                <a:gridCol w="631649">
                  <a:extLst>
                    <a:ext uri="{9D8B030D-6E8A-4147-A177-3AD203B41FA5}">
                      <a16:colId xmlns:a16="http://schemas.microsoft.com/office/drawing/2014/main" val="20000"/>
                    </a:ext>
                  </a:extLst>
                </a:gridCol>
                <a:gridCol w="631649">
                  <a:extLst>
                    <a:ext uri="{9D8B030D-6E8A-4147-A177-3AD203B41FA5}">
                      <a16:colId xmlns:a16="http://schemas.microsoft.com/office/drawing/2014/main" val="20001"/>
                    </a:ext>
                  </a:extLst>
                </a:gridCol>
                <a:gridCol w="631649">
                  <a:extLst>
                    <a:ext uri="{9D8B030D-6E8A-4147-A177-3AD203B41FA5}">
                      <a16:colId xmlns:a16="http://schemas.microsoft.com/office/drawing/2014/main" val="20002"/>
                    </a:ext>
                  </a:extLst>
                </a:gridCol>
                <a:gridCol w="631649">
                  <a:extLst>
                    <a:ext uri="{9D8B030D-6E8A-4147-A177-3AD203B41FA5}">
                      <a16:colId xmlns:a16="http://schemas.microsoft.com/office/drawing/2014/main" val="20003"/>
                    </a:ext>
                  </a:extLst>
                </a:gridCol>
                <a:gridCol w="631649">
                  <a:extLst>
                    <a:ext uri="{9D8B030D-6E8A-4147-A177-3AD203B41FA5}">
                      <a16:colId xmlns:a16="http://schemas.microsoft.com/office/drawing/2014/main" val="20004"/>
                    </a:ext>
                  </a:extLst>
                </a:gridCol>
              </a:tblGrid>
              <a:tr h="214506">
                <a:tc>
                  <a:txBody>
                    <a:bodyPr/>
                    <a:lstStyle/>
                    <a:p>
                      <a:pPr algn="ctr"/>
                      <a:r>
                        <a:rPr kumimoji="1" lang="ja-JP" altLang="en-US" sz="800" b="0" dirty="0" smtClean="0"/>
                        <a:t>身体的虐待</a:t>
                      </a:r>
                      <a:endParaRPr kumimoji="1" lang="ja-JP" altLang="en-US" sz="800" b="0" dirty="0"/>
                    </a:p>
                  </a:txBody>
                  <a:tcPr marL="0" marR="0" marT="0" marB="0" anchor="ctr">
                    <a:solidFill>
                      <a:schemeClr val="tx2"/>
                    </a:solidFill>
                  </a:tcPr>
                </a:tc>
                <a:tc>
                  <a:txBody>
                    <a:bodyPr/>
                    <a:lstStyle/>
                    <a:p>
                      <a:pPr algn="ctr"/>
                      <a:r>
                        <a:rPr kumimoji="1" lang="ja-JP" altLang="en-US" sz="800" b="0" dirty="0" smtClean="0"/>
                        <a:t>性的虐待</a:t>
                      </a:r>
                      <a:endParaRPr kumimoji="1" lang="ja-JP" altLang="en-US" sz="800" b="0" dirty="0"/>
                    </a:p>
                  </a:txBody>
                  <a:tcPr marL="0" marR="0" marT="0" marB="0" anchor="ctr">
                    <a:solidFill>
                      <a:schemeClr val="tx2"/>
                    </a:solidFill>
                  </a:tcPr>
                </a:tc>
                <a:tc>
                  <a:txBody>
                    <a:bodyPr/>
                    <a:lstStyle/>
                    <a:p>
                      <a:pPr algn="ctr"/>
                      <a:r>
                        <a:rPr kumimoji="1" lang="ja-JP" altLang="en-US" sz="800" b="0" dirty="0" smtClean="0"/>
                        <a:t>心理的虐待</a:t>
                      </a:r>
                      <a:endParaRPr kumimoji="1" lang="ja-JP" altLang="en-US" sz="800" b="0" dirty="0"/>
                    </a:p>
                  </a:txBody>
                  <a:tcPr marL="0" marR="0" marT="0" marB="0" anchor="ctr">
                    <a:solidFill>
                      <a:schemeClr val="tx2"/>
                    </a:solidFill>
                  </a:tcPr>
                </a:tc>
                <a:tc>
                  <a:txBody>
                    <a:bodyPr/>
                    <a:lstStyle/>
                    <a:p>
                      <a:pPr algn="ctr"/>
                      <a:r>
                        <a:rPr kumimoji="1" lang="ja-JP" altLang="en-US" sz="800" b="0" dirty="0" smtClean="0"/>
                        <a:t>放棄、放置</a:t>
                      </a:r>
                      <a:endParaRPr kumimoji="1" lang="ja-JP" altLang="en-US" sz="800" b="0" dirty="0"/>
                    </a:p>
                  </a:txBody>
                  <a:tcPr marL="0" marR="0" marT="0" marB="0" anchor="ctr">
                    <a:solidFill>
                      <a:schemeClr val="tx2"/>
                    </a:solidFill>
                  </a:tcPr>
                </a:tc>
                <a:tc>
                  <a:txBody>
                    <a:bodyPr/>
                    <a:lstStyle/>
                    <a:p>
                      <a:pPr algn="ctr"/>
                      <a:r>
                        <a:rPr kumimoji="1" lang="ja-JP" altLang="en-US" sz="800" b="0" dirty="0" smtClean="0"/>
                        <a:t>経済的虐待</a:t>
                      </a:r>
                      <a:endParaRPr kumimoji="1" lang="ja-JP" altLang="en-US" sz="800" b="0" dirty="0"/>
                    </a:p>
                  </a:txBody>
                  <a:tcPr marL="0" marR="0" marT="0" marB="0" anchor="ctr">
                    <a:solidFill>
                      <a:schemeClr val="tx2"/>
                    </a:solidFill>
                  </a:tcPr>
                </a:tc>
                <a:extLst>
                  <a:ext uri="{0D108BD9-81ED-4DB2-BD59-A6C34878D82A}">
                    <a16:rowId xmlns:a16="http://schemas.microsoft.com/office/drawing/2014/main" val="10000"/>
                  </a:ext>
                </a:extLst>
              </a:tr>
              <a:tr h="216024">
                <a:tc>
                  <a:txBody>
                    <a:bodyPr/>
                    <a:lstStyle/>
                    <a:p>
                      <a:pPr algn="ctr"/>
                      <a:r>
                        <a:rPr kumimoji="1" lang="en-US" altLang="ja-JP" sz="1000" dirty="0" smtClean="0"/>
                        <a:t>58.1%</a:t>
                      </a:r>
                      <a:endParaRPr kumimoji="1" lang="ja-JP" altLang="en-US" sz="1000" dirty="0"/>
                    </a:p>
                  </a:txBody>
                  <a:tcPr marL="39000" marR="39000" marT="0" marB="0" anchor="ctr"/>
                </a:tc>
                <a:tc>
                  <a:txBody>
                    <a:bodyPr/>
                    <a:lstStyle/>
                    <a:p>
                      <a:pPr algn="ctr"/>
                      <a:r>
                        <a:rPr kumimoji="1" lang="en-US" altLang="ja-JP" sz="1000" dirty="0" smtClean="0"/>
                        <a:t>14.2%</a:t>
                      </a:r>
                      <a:endParaRPr kumimoji="1" lang="ja-JP" altLang="en-US" sz="1000" dirty="0"/>
                    </a:p>
                  </a:txBody>
                  <a:tcPr marL="39000" marR="39000" marT="0" marB="0" anchor="ctr"/>
                </a:tc>
                <a:tc>
                  <a:txBody>
                    <a:bodyPr/>
                    <a:lstStyle/>
                    <a:p>
                      <a:pPr algn="ctr"/>
                      <a:r>
                        <a:rPr kumimoji="1" lang="en-US" altLang="ja-JP" sz="1000" dirty="0" smtClean="0"/>
                        <a:t>41.0%</a:t>
                      </a:r>
                      <a:endParaRPr kumimoji="1" lang="ja-JP" altLang="en-US" sz="1000" dirty="0"/>
                    </a:p>
                  </a:txBody>
                  <a:tcPr marL="39000" marR="39000" marT="0" marB="0" anchor="ctr"/>
                </a:tc>
                <a:tc>
                  <a:txBody>
                    <a:bodyPr/>
                    <a:lstStyle/>
                    <a:p>
                      <a:pPr algn="ctr"/>
                      <a:r>
                        <a:rPr kumimoji="1" lang="en-US" altLang="ja-JP" sz="1000" dirty="0" smtClean="0"/>
                        <a:t>5.3%</a:t>
                      </a:r>
                      <a:endParaRPr kumimoji="1" lang="ja-JP" altLang="en-US" sz="1000" dirty="0"/>
                    </a:p>
                  </a:txBody>
                  <a:tcPr marL="39000" marR="39000" marT="0" marB="0" anchor="ctr"/>
                </a:tc>
                <a:tc>
                  <a:txBody>
                    <a:bodyPr/>
                    <a:lstStyle/>
                    <a:p>
                      <a:pPr algn="ctr"/>
                      <a:r>
                        <a:rPr kumimoji="1" lang="en-US" altLang="ja-JP" sz="1000" dirty="0" smtClean="0"/>
                        <a:t>7.7%</a:t>
                      </a:r>
                      <a:endParaRPr kumimoji="1" lang="ja-JP" altLang="en-US" sz="1000" dirty="0"/>
                    </a:p>
                  </a:txBody>
                  <a:tcPr marL="39000" marR="39000" marT="0" marB="0" anchor="ctr"/>
                </a:tc>
                <a:extLst>
                  <a:ext uri="{0D108BD9-81ED-4DB2-BD59-A6C34878D82A}">
                    <a16:rowId xmlns:a16="http://schemas.microsoft.com/office/drawing/2014/main" val="10001"/>
                  </a:ext>
                </a:extLst>
              </a:tr>
            </a:tbl>
          </a:graphicData>
        </a:graphic>
      </p:graphicFrame>
      <p:sp>
        <p:nvSpPr>
          <p:cNvPr id="66" name="右矢印 65"/>
          <p:cNvSpPr/>
          <p:nvPr/>
        </p:nvSpPr>
        <p:spPr>
          <a:xfrm>
            <a:off x="2945213" y="4179495"/>
            <a:ext cx="3398451" cy="262437"/>
          </a:xfrm>
          <a:prstGeom prst="rightArrow">
            <a:avLst/>
          </a:prstGeom>
          <a:gradFill>
            <a:gsLst>
              <a:gs pos="0">
                <a:schemeClr val="tx2">
                  <a:lumMod val="50000"/>
                </a:schemeClr>
              </a:gs>
              <a:gs pos="63000">
                <a:schemeClr val="tx2">
                  <a:lumMod val="60000"/>
                  <a:lumOff val="40000"/>
                </a:schemeClr>
              </a:gs>
              <a:gs pos="100000">
                <a:schemeClr val="tx2">
                  <a:lumMod val="40000"/>
                  <a:lumOff val="60000"/>
                </a:schemeClr>
              </a:gs>
            </a:gsLst>
            <a:lin ang="16200000" scaled="0"/>
          </a:gra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dirty="0" smtClean="0">
              <a:solidFill>
                <a:schemeClr val="tx1"/>
              </a:solidFill>
            </a:endParaRPr>
          </a:p>
        </p:txBody>
      </p:sp>
      <p:pic>
        <p:nvPicPr>
          <p:cNvPr id="3" name="図 2"/>
          <p:cNvPicPr>
            <a:picLocks noChangeAspect="1"/>
          </p:cNvPicPr>
          <p:nvPr/>
        </p:nvPicPr>
        <p:blipFill>
          <a:blip r:embed="rId3"/>
          <a:stretch>
            <a:fillRect/>
          </a:stretch>
        </p:blipFill>
        <p:spPr>
          <a:xfrm>
            <a:off x="3482307" y="4516734"/>
            <a:ext cx="2403663" cy="2163312"/>
          </a:xfrm>
          <a:prstGeom prst="rect">
            <a:avLst/>
          </a:prstGeom>
        </p:spPr>
      </p:pic>
    </p:spTree>
    <p:extLst>
      <p:ext uri="{BB962C8B-B14F-4D97-AF65-F5344CB8AC3E}">
        <p14:creationId xmlns:p14="http://schemas.microsoft.com/office/powerpoint/2010/main" val="55104268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左中かっこ 213"/>
          <p:cNvSpPr/>
          <p:nvPr/>
        </p:nvSpPr>
        <p:spPr>
          <a:xfrm rot="5400000">
            <a:off x="4291385" y="1084133"/>
            <a:ext cx="1397158" cy="8333137"/>
          </a:xfrm>
          <a:prstGeom prst="leftBrace">
            <a:avLst>
              <a:gd name="adj1" fmla="val 42489"/>
              <a:gd name="adj2" fmla="val 5188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2" name="テキスト ボックス 44"/>
          <p:cNvSpPr txBox="1">
            <a:spLocks noChangeArrowheads="1"/>
          </p:cNvSpPr>
          <p:nvPr/>
        </p:nvSpPr>
        <p:spPr bwMode="auto">
          <a:xfrm>
            <a:off x="5169024" y="1455539"/>
            <a:ext cx="4655114" cy="3458289"/>
          </a:xfrm>
          <a:prstGeom prst="rect">
            <a:avLst/>
          </a:prstGeom>
          <a:pattFill prst="dkUpDiag">
            <a:fgClr>
              <a:srgbClr val="002060"/>
            </a:fgClr>
            <a:bgClr>
              <a:schemeClr val="bg1"/>
            </a:bgClr>
          </a:pattFill>
          <a:ln w="12700">
            <a:solidFill>
              <a:schemeClr val="tx1"/>
            </a:solidFill>
            <a:prstDash val="solid"/>
            <a:miter lim="800000"/>
            <a:headEnd/>
            <a:tailEnd/>
          </a:ln>
        </p:spPr>
        <p:txBody>
          <a:bodyPr vert="horz" wrap="square" lIns="72000" tIns="72000" rIns="72000" bIns="72000" numCol="1" anchor="t" anchorCtr="0" compatLnSpc="1">
            <a:prstTxWarp prst="textNoShape">
              <a:avLst/>
            </a:prstTxWarp>
          </a:bodyPr>
          <a:lstStyle/>
          <a:p>
            <a:pPr lvl="0" fontAlgn="base">
              <a:lnSpc>
                <a:spcPts val="1300"/>
              </a:lnSpc>
              <a:spcBef>
                <a:spcPct val="0"/>
              </a:spcBef>
              <a:spcAft>
                <a:spcPct val="0"/>
              </a:spcAft>
            </a:pPr>
            <a:endParaRPr lang="en-US" altLang="ja-JP" sz="1100"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98" name="テキスト ボックス 44"/>
          <p:cNvSpPr txBox="1">
            <a:spLocks noChangeArrowheads="1"/>
          </p:cNvSpPr>
          <p:nvPr/>
        </p:nvSpPr>
        <p:spPr bwMode="auto">
          <a:xfrm>
            <a:off x="1774403" y="5222820"/>
            <a:ext cx="2314501" cy="366420"/>
          </a:xfrm>
          <a:prstGeom prst="rect">
            <a:avLst/>
          </a:prstGeom>
          <a:noFill/>
          <a:ln w="12700">
            <a:noFill/>
            <a:prstDash val="dash"/>
            <a:miter lim="800000"/>
            <a:headEnd/>
            <a:tailEnd/>
          </a:ln>
        </p:spPr>
        <p:txBody>
          <a:bodyPr vert="horz" wrap="square" lIns="72000" tIns="72000" rIns="72000" bIns="72000" numCol="1" anchor="t" anchorCtr="0" compatLnSpc="1">
            <a:prstTxWarp prst="textNoShape">
              <a:avLst/>
            </a:prstTxWarp>
          </a:bodyPr>
          <a:lstStyle/>
          <a:p>
            <a:pPr lvl="0" fontAlgn="base">
              <a:lnSpc>
                <a:spcPts val="1300"/>
              </a:lnSpc>
              <a:spcBef>
                <a:spcPct val="0"/>
              </a:spcBef>
              <a:spcAft>
                <a:spcPct val="0"/>
              </a:spcAft>
            </a:pP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○労働局で行った措置</a:t>
            </a: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　</a:t>
            </a:r>
            <a:r>
              <a:rPr lang="en-US" altLang="ja-JP" sz="1100" b="1" u="sng" dirty="0" smtClean="0">
                <a:latin typeface="HGPｺﾞｼｯｸM" panose="020B0600000000000000" pitchFamily="50" charset="-128"/>
                <a:ea typeface="HGPｺﾞｼｯｸM" panose="020B0600000000000000" pitchFamily="50" charset="-128"/>
                <a:cs typeface="ＭＳ Ｐゴシック" pitchFamily="50" charset="-128"/>
              </a:rPr>
              <a:t>978</a:t>
            </a:r>
            <a:r>
              <a:rPr lang="ja-JP" altLang="en-US" sz="1100" b="1" u="sng" dirty="0" smtClean="0">
                <a:latin typeface="HGPｺﾞｼｯｸM" panose="020B0600000000000000" pitchFamily="50" charset="-128"/>
                <a:ea typeface="HGPｺﾞｼｯｸM" panose="020B0600000000000000" pitchFamily="50" charset="-128"/>
                <a:cs typeface="ＭＳ Ｐゴシック" pitchFamily="50" charset="-128"/>
              </a:rPr>
              <a:t>件</a:t>
            </a:r>
            <a:endParaRPr lang="en-US" altLang="ja-JP" sz="1100" b="1" u="sng" dirty="0">
              <a:latin typeface="HGPｺﾞｼｯｸM" panose="020B0600000000000000" pitchFamily="50" charset="-128"/>
              <a:ea typeface="HGPｺﾞｼｯｸM" panose="020B0600000000000000" pitchFamily="50" charset="-128"/>
              <a:cs typeface="ＭＳ Ｐゴシック" pitchFamily="50" charset="-128"/>
            </a:endParaRPr>
          </a:p>
          <a:p>
            <a:pPr lvl="0" fontAlgn="base">
              <a:lnSpc>
                <a:spcPts val="1300"/>
              </a:lnSpc>
              <a:spcBef>
                <a:spcPct val="0"/>
              </a:spcBef>
              <a:spcAft>
                <a:spcPct val="0"/>
              </a:spcAf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　</a:t>
            </a:r>
            <a:endParaRPr lang="en-US" altLang="ja-JP" sz="1100" b="1" dirty="0">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01" name="テキスト ボックス 44"/>
          <p:cNvSpPr txBox="1">
            <a:spLocks noChangeArrowheads="1"/>
          </p:cNvSpPr>
          <p:nvPr/>
        </p:nvSpPr>
        <p:spPr bwMode="auto">
          <a:xfrm>
            <a:off x="1280592" y="475788"/>
            <a:ext cx="3036850" cy="432490"/>
          </a:xfrm>
          <a:prstGeom prst="rect">
            <a:avLst/>
          </a:prstGeom>
          <a:noFill/>
          <a:ln w="12700">
            <a:noFill/>
            <a:prstDash val="dash"/>
            <a:miter lim="800000"/>
            <a:headEnd/>
            <a:tailEnd/>
          </a:ln>
        </p:spPr>
        <p:txBody>
          <a:bodyPr vert="horz" wrap="square" lIns="72000" tIns="72000" rIns="72000" bIns="72000" numCol="1" anchor="ctr" anchorCtr="0" compatLnSpc="1">
            <a:prstTxWarp prst="textNoShape">
              <a:avLst/>
            </a:prstTxWarp>
          </a:bodyPr>
          <a:lstStyle/>
          <a:p>
            <a:pPr lvl="0" fontAlgn="base">
              <a:lnSpc>
                <a:spcPts val="1300"/>
              </a:lnSpc>
              <a:spcBef>
                <a:spcPct val="0"/>
              </a:spcBef>
              <a:spcAft>
                <a:spcPct val="0"/>
              </a:spcAft>
            </a:pP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○通報</a:t>
            </a: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・届出が寄せられた事業所　</a:t>
            </a:r>
            <a:r>
              <a:rPr lang="en-US" altLang="ja-JP" sz="1100" b="1" u="sng"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1,325</a:t>
            </a:r>
            <a:r>
              <a:rPr lang="ja-JP" altLang="en-US" sz="1100"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事業所</a:t>
            </a:r>
            <a:endParaRPr lang="en-US" altLang="ja-JP" sz="1100"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lvl="0" fontAlgn="base">
              <a:lnSpc>
                <a:spcPts val="1300"/>
              </a:lnSpc>
              <a:spcBef>
                <a:spcPct val="0"/>
              </a:spcBef>
              <a:spcAft>
                <a:spcPct val="0"/>
              </a:spcAf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○通報・届出対象の</a:t>
            </a: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障害者　　　　　</a:t>
            </a:r>
            <a:r>
              <a:rPr lang="en-US" altLang="ja-JP" sz="1100" b="1" u="sng"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1,926</a:t>
            </a:r>
            <a:r>
              <a:rPr lang="ja-JP" altLang="en-US" sz="1100"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人</a:t>
            </a:r>
            <a:r>
              <a:rPr lang="ja-JP" altLang="en-US" sz="1100"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　</a:t>
            </a:r>
            <a:endParaRPr lang="en-US" altLang="ja-JP" sz="1100"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5" name="正方形/長方形 24"/>
          <p:cNvSpPr/>
          <p:nvPr/>
        </p:nvSpPr>
        <p:spPr>
          <a:xfrm>
            <a:off x="51177" y="378"/>
            <a:ext cx="9854822" cy="404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b="1" u="sng" dirty="0" smtClean="0">
                <a:solidFill>
                  <a:schemeClr val="tx1"/>
                </a:solidFill>
                <a:latin typeface="HGPｺﾞｼｯｸM" panose="020B0600000000000000" pitchFamily="50" charset="-128"/>
                <a:ea typeface="HGPｺﾞｼｯｸM" panose="020B0600000000000000" pitchFamily="50" charset="-128"/>
              </a:rPr>
              <a:t>平成</a:t>
            </a:r>
            <a:r>
              <a:rPr lang="en-US" altLang="ja-JP" b="1" u="sng" dirty="0" smtClean="0">
                <a:solidFill>
                  <a:schemeClr val="tx1"/>
                </a:solidFill>
                <a:latin typeface="HGPｺﾞｼｯｸM" panose="020B0600000000000000" pitchFamily="50" charset="-128"/>
                <a:ea typeface="HGPｺﾞｼｯｸM" panose="020B0600000000000000" pitchFamily="50" charset="-128"/>
              </a:rPr>
              <a:t>27</a:t>
            </a:r>
            <a:r>
              <a:rPr lang="ja-JP" altLang="en-US" b="1" u="sng" dirty="0" smtClean="0">
                <a:solidFill>
                  <a:schemeClr val="tx1"/>
                </a:solidFill>
                <a:latin typeface="HGPｺﾞｼｯｸM" panose="020B0600000000000000" pitchFamily="50" charset="-128"/>
                <a:ea typeface="HGPｺﾞｼｯｸM" panose="020B0600000000000000" pitchFamily="50" charset="-128"/>
              </a:rPr>
              <a:t>年度における使用者による障害者虐待の状況等</a:t>
            </a:r>
            <a:endParaRPr lang="ja-JP" altLang="ja-JP" b="1" u="sng" dirty="0">
              <a:solidFill>
                <a:schemeClr val="tx1"/>
              </a:solidFill>
              <a:latin typeface="HGPｺﾞｼｯｸM" panose="020B0600000000000000" pitchFamily="50" charset="-128"/>
              <a:ea typeface="HGPｺﾞｼｯｸM" panose="020B0600000000000000" pitchFamily="50" charset="-128"/>
            </a:endParaRPr>
          </a:p>
        </p:txBody>
      </p:sp>
      <p:sp>
        <p:nvSpPr>
          <p:cNvPr id="107" name="テキスト ボックス 44"/>
          <p:cNvSpPr txBox="1">
            <a:spLocks noChangeArrowheads="1"/>
          </p:cNvSpPr>
          <p:nvPr/>
        </p:nvSpPr>
        <p:spPr bwMode="auto">
          <a:xfrm>
            <a:off x="6951166" y="5495364"/>
            <a:ext cx="1872207" cy="1246004"/>
          </a:xfrm>
          <a:prstGeom prst="rect">
            <a:avLst/>
          </a:prstGeom>
          <a:solidFill>
            <a:schemeClr val="bg1"/>
          </a:solidFill>
          <a:ln w="12700">
            <a:noFill/>
            <a:prstDash val="sysDash"/>
            <a:miter lim="800000"/>
            <a:headEnd/>
            <a:tailEnd/>
          </a:ln>
        </p:spPr>
        <p:txBody>
          <a:bodyPr vert="horz" wrap="square" lIns="72000" tIns="72000" rIns="72000" bIns="72000" numCol="1" anchor="ctr" anchorCtr="0" compatLnSpc="1">
            <a:prstTxWarp prst="textNoShape">
              <a:avLst/>
            </a:prstTxWarp>
          </a:bodyPr>
          <a:lstStyle/>
          <a:p>
            <a:pPr lvl="0" algn="ctr" fontAlgn="base">
              <a:spcBef>
                <a:spcPct val="0"/>
              </a:spcBef>
              <a:spcAft>
                <a:spcPct val="0"/>
              </a:spcAft>
            </a:pPr>
            <a:endParaRPr lang="en-US" altLang="ja-JP" sz="1100" b="1" u="sng" spc="-150"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ja-JP" altLang="en-US" sz="1100" b="1" u="sng" spc="-150" dirty="0" smtClean="0">
                <a:latin typeface="HGPｺﾞｼｯｸM" panose="020B0600000000000000" pitchFamily="50" charset="-128"/>
                <a:ea typeface="HGPｺﾞｼｯｸM" panose="020B0600000000000000" pitchFamily="50" charset="-128"/>
                <a:cs typeface="ＭＳ Ｐゴシック" pitchFamily="50" charset="-128"/>
              </a:rPr>
              <a:t>個別</a:t>
            </a:r>
            <a:r>
              <a:rPr lang="ja-JP" altLang="en-US" sz="1100" b="1" u="sng" spc="-150" dirty="0">
                <a:latin typeface="HGPｺﾞｼｯｸM" panose="020B0600000000000000" pitchFamily="50" charset="-128"/>
                <a:ea typeface="HGPｺﾞｼｯｸM" panose="020B0600000000000000" pitchFamily="50" charset="-128"/>
                <a:cs typeface="ＭＳ Ｐゴシック" pitchFamily="50" charset="-128"/>
              </a:rPr>
              <a:t>労働紛争解決</a:t>
            </a:r>
            <a:r>
              <a:rPr lang="ja-JP" altLang="en-US" sz="1100" b="1" u="sng" spc="-150" dirty="0" smtClean="0">
                <a:latin typeface="HGPｺﾞｼｯｸM" panose="020B0600000000000000" pitchFamily="50" charset="-128"/>
                <a:ea typeface="HGPｺﾞｼｯｸM" panose="020B0600000000000000" pitchFamily="50" charset="-128"/>
                <a:cs typeface="ＭＳ Ｐゴシック" pitchFamily="50" charset="-128"/>
              </a:rPr>
              <a:t>促進法</a:t>
            </a:r>
            <a:endParaRPr lang="en-US" altLang="ja-JP" sz="1100" b="1" u="sng" spc="-150"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に基づく助言・指導等</a:t>
            </a:r>
            <a:endPar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en-US" altLang="ja-JP"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14</a:t>
            </a:r>
            <a:r>
              <a:rPr lang="ja-JP" altLang="en-US"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件</a:t>
            </a:r>
            <a:r>
              <a:rPr lang="ja-JP" altLang="en-US"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1.4</a:t>
            </a:r>
            <a:r>
              <a:rPr lang="ja-JP" altLang="en-US"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35" name="グループ化 234"/>
          <p:cNvGrpSpPr/>
          <p:nvPr/>
        </p:nvGrpSpPr>
        <p:grpSpPr>
          <a:xfrm>
            <a:off x="5300373" y="1544131"/>
            <a:ext cx="4406162" cy="578492"/>
            <a:chOff x="5107720" y="1241987"/>
            <a:chExt cx="4567518" cy="578492"/>
          </a:xfrm>
        </p:grpSpPr>
        <p:sp>
          <p:nvSpPr>
            <p:cNvPr id="79" name="テキスト ボックス 44"/>
            <p:cNvSpPr txBox="1">
              <a:spLocks noChangeArrowheads="1"/>
            </p:cNvSpPr>
            <p:nvPr/>
          </p:nvSpPr>
          <p:spPr bwMode="auto">
            <a:xfrm>
              <a:off x="5107720" y="1241987"/>
              <a:ext cx="983515" cy="578492"/>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身体的虐待</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73</a:t>
              </a:r>
              <a:r>
                <a:rPr kumimoji="1" lang="ja-JP" altLang="en-US"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7.1</a:t>
              </a:r>
              <a:r>
                <a:rPr kumimoji="1" lang="ja-JP" altLang="en-US"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16" name="テキスト ボックス 44"/>
            <p:cNvSpPr txBox="1">
              <a:spLocks noChangeArrowheads="1"/>
            </p:cNvSpPr>
            <p:nvPr/>
          </p:nvSpPr>
          <p:spPr bwMode="auto">
            <a:xfrm>
              <a:off x="6009504" y="1241987"/>
              <a:ext cx="3665734" cy="578492"/>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sp>
        <p:nvSpPr>
          <p:cNvPr id="150" name="対角する 2 つの角を丸めた四角形 149"/>
          <p:cNvSpPr/>
          <p:nvPr/>
        </p:nvSpPr>
        <p:spPr>
          <a:xfrm>
            <a:off x="230892" y="6957392"/>
            <a:ext cx="9587838" cy="324036"/>
          </a:xfrm>
          <a:prstGeom prst="round2DiagRect">
            <a:avLst>
              <a:gd name="adj1" fmla="val 0"/>
              <a:gd name="adj2"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indent="-180975"/>
            <a:endParaRPr lang="en-US" altLang="ja-JP" sz="1050" dirty="0" smtClean="0">
              <a:solidFill>
                <a:schemeClr val="tx1"/>
              </a:solidFill>
              <a:latin typeface="HGPｺﾞｼｯｸM" panose="020B0600000000000000" pitchFamily="50" charset="-128"/>
              <a:ea typeface="HGPｺﾞｼｯｸM" panose="020B0600000000000000" pitchFamily="50" charset="-128"/>
            </a:endParaRPr>
          </a:p>
        </p:txBody>
      </p:sp>
      <p:sp>
        <p:nvSpPr>
          <p:cNvPr id="161" name="テキスト ボックス 160"/>
          <p:cNvSpPr txBox="1"/>
          <p:nvPr/>
        </p:nvSpPr>
        <p:spPr>
          <a:xfrm>
            <a:off x="5097018" y="4875450"/>
            <a:ext cx="1195119" cy="425758"/>
          </a:xfrm>
          <a:prstGeom prst="rect">
            <a:avLst/>
          </a:prstGeom>
          <a:noFill/>
        </p:spPr>
        <p:txBody>
          <a:bodyPr wrap="none" rtlCol="0">
            <a:spAutoFit/>
          </a:bodyPr>
          <a:lstStyle/>
          <a:p>
            <a:pPr lvl="0" fontAlgn="base">
              <a:lnSpc>
                <a:spcPts val="1300"/>
              </a:lnSpc>
              <a:spcBef>
                <a:spcPct val="0"/>
              </a:spcBef>
              <a:spcAft>
                <a:spcPct val="0"/>
              </a:spcAft>
            </a:pPr>
            <a:r>
              <a:rPr lang="en-US" altLang="ja-JP" sz="900" dirty="0" smtClean="0">
                <a:latin typeface="HGPｺﾞｼｯｸM" panose="020B0600000000000000" pitchFamily="50" charset="-128"/>
                <a:ea typeface="HGPｺﾞｼｯｸM" panose="020B0600000000000000" pitchFamily="50" charset="-128"/>
                <a:cs typeface="ＭＳ Ｐゴシック" pitchFamily="50" charset="-128"/>
              </a:rPr>
              <a:t>※</a:t>
            </a:r>
            <a:r>
              <a:rPr lang="ja-JP" altLang="en-US" sz="900" dirty="0" smtClean="0">
                <a:latin typeface="HGPｺﾞｼｯｸM" panose="020B0600000000000000" pitchFamily="50" charset="-128"/>
                <a:ea typeface="HGPｺﾞｼｯｸM" panose="020B0600000000000000" pitchFamily="50" charset="-128"/>
                <a:cs typeface="ＭＳ Ｐゴシック" pitchFamily="50" charset="-128"/>
              </a:rPr>
              <a:t>虐待数延べ合計</a:t>
            </a:r>
            <a:endParaRPr lang="en-US" altLang="ja-JP" sz="900" dirty="0">
              <a:latin typeface="HGPｺﾞｼｯｸM" panose="020B0600000000000000" pitchFamily="50" charset="-128"/>
              <a:ea typeface="HGPｺﾞｼｯｸM" panose="020B0600000000000000" pitchFamily="50" charset="-128"/>
              <a:cs typeface="ＭＳ Ｐゴシック" pitchFamily="50" charset="-128"/>
            </a:endParaRPr>
          </a:p>
          <a:p>
            <a:pPr lvl="0" algn="r" fontAlgn="base">
              <a:lnSpc>
                <a:spcPts val="1300"/>
              </a:lnSpc>
              <a:spcBef>
                <a:spcPct val="0"/>
              </a:spcBef>
              <a:spcAft>
                <a:spcPct val="0"/>
              </a:spcAft>
            </a:pPr>
            <a:r>
              <a:rPr lang="en-US" altLang="ja-JP" sz="900" dirty="0" smtClean="0">
                <a:latin typeface="HGPｺﾞｼｯｸM" panose="020B0600000000000000" pitchFamily="50" charset="-128"/>
                <a:ea typeface="HGPｺﾞｼｯｸM" panose="020B0600000000000000" pitchFamily="50" charset="-128"/>
                <a:cs typeface="ＭＳ Ｐゴシック" pitchFamily="50" charset="-128"/>
              </a:rPr>
              <a:t>1,028</a:t>
            </a:r>
            <a:r>
              <a:rPr lang="ja-JP" altLang="en-US" sz="900" dirty="0" smtClean="0">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900" dirty="0" smtClean="0">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62" name="テキスト ボックス 161"/>
          <p:cNvSpPr txBox="1"/>
          <p:nvPr/>
        </p:nvSpPr>
        <p:spPr>
          <a:xfrm>
            <a:off x="3296817" y="4869160"/>
            <a:ext cx="1195119" cy="425758"/>
          </a:xfrm>
          <a:prstGeom prst="rect">
            <a:avLst/>
          </a:prstGeom>
          <a:noFill/>
        </p:spPr>
        <p:txBody>
          <a:bodyPr wrap="none" rtlCol="0">
            <a:spAutoFit/>
          </a:bodyPr>
          <a:lstStyle/>
          <a:p>
            <a:pPr lvl="0" fontAlgn="base">
              <a:lnSpc>
                <a:spcPts val="1300"/>
              </a:lnSpc>
              <a:spcBef>
                <a:spcPct val="0"/>
              </a:spcBef>
              <a:spcAft>
                <a:spcPct val="0"/>
              </a:spcAft>
            </a:pPr>
            <a:r>
              <a:rPr lang="en-US" altLang="ja-JP" sz="900" dirty="0" smtClean="0">
                <a:latin typeface="HGPｺﾞｼｯｸM" panose="020B0600000000000000" pitchFamily="50" charset="-128"/>
                <a:ea typeface="HGPｺﾞｼｯｸM" panose="020B0600000000000000" pitchFamily="50" charset="-128"/>
                <a:cs typeface="ＭＳ Ｐゴシック" pitchFamily="50" charset="-128"/>
              </a:rPr>
              <a:t>※</a:t>
            </a:r>
            <a:r>
              <a:rPr lang="ja-JP" altLang="en-US" sz="900" dirty="0" smtClean="0">
                <a:latin typeface="HGPｺﾞｼｯｸM" panose="020B0600000000000000" pitchFamily="50" charset="-128"/>
                <a:ea typeface="HGPｺﾞｼｯｸM" panose="020B0600000000000000" pitchFamily="50" charset="-128"/>
                <a:cs typeface="ＭＳ Ｐゴシック" pitchFamily="50" charset="-128"/>
              </a:rPr>
              <a:t>虐待数延べ合計</a:t>
            </a:r>
            <a:endParaRPr lang="en-US" altLang="ja-JP" sz="900" dirty="0">
              <a:latin typeface="HGPｺﾞｼｯｸM" panose="020B0600000000000000" pitchFamily="50" charset="-128"/>
              <a:ea typeface="HGPｺﾞｼｯｸM" panose="020B0600000000000000" pitchFamily="50" charset="-128"/>
              <a:cs typeface="ＭＳ Ｐゴシック" pitchFamily="50" charset="-128"/>
            </a:endParaRPr>
          </a:p>
          <a:p>
            <a:pPr lvl="0" algn="r" fontAlgn="base">
              <a:lnSpc>
                <a:spcPts val="1300"/>
              </a:lnSpc>
              <a:spcBef>
                <a:spcPct val="0"/>
              </a:spcBef>
              <a:spcAft>
                <a:spcPct val="0"/>
              </a:spcAft>
            </a:pPr>
            <a:r>
              <a:rPr lang="en-US" altLang="ja-JP" sz="900" dirty="0" smtClean="0">
                <a:latin typeface="HGPｺﾞｼｯｸM" panose="020B0600000000000000" pitchFamily="50" charset="-128"/>
                <a:ea typeface="HGPｺﾞｼｯｸM" panose="020B0600000000000000" pitchFamily="50" charset="-128"/>
                <a:cs typeface="ＭＳ Ｐゴシック" pitchFamily="50" charset="-128"/>
              </a:rPr>
              <a:t>2,219</a:t>
            </a:r>
            <a:r>
              <a:rPr lang="ja-JP" altLang="en-US" sz="900" dirty="0" smtClean="0">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900" dirty="0" smtClean="0">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68" name="下矢印 67"/>
          <p:cNvSpPr/>
          <p:nvPr/>
        </p:nvSpPr>
        <p:spPr>
          <a:xfrm rot="16200000">
            <a:off x="467349" y="1623424"/>
            <a:ext cx="712097" cy="553514"/>
          </a:xfrm>
          <a:prstGeom prst="downArrow">
            <a:avLst>
              <a:gd name="adj1" fmla="val 74315"/>
              <a:gd name="adj2" fmla="val 1708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対角する 2 つの角を丸めた四角形 68"/>
          <p:cNvSpPr/>
          <p:nvPr/>
        </p:nvSpPr>
        <p:spPr>
          <a:xfrm>
            <a:off x="51178" y="471587"/>
            <a:ext cx="1244862" cy="469470"/>
          </a:xfrm>
          <a:prstGeom prst="round2DiagRect">
            <a:avLst>
              <a:gd name="adj1" fmla="val 50000"/>
              <a:gd name="adj2" fmla="val 0"/>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smtClean="0">
                <a:solidFill>
                  <a:schemeClr val="bg1"/>
                </a:solidFill>
                <a:latin typeface="HGPｺﾞｼｯｸM" panose="020B0600000000000000" pitchFamily="50" charset="-128"/>
                <a:ea typeface="HGPｺﾞｼｯｸM" panose="020B0600000000000000" pitchFamily="50" charset="-128"/>
              </a:rPr>
              <a:t>通報・届出</a:t>
            </a:r>
            <a:endParaRPr lang="en-US" altLang="ja-JP" sz="1200" b="1" dirty="0" smtClean="0">
              <a:solidFill>
                <a:schemeClr val="bg1"/>
              </a:solidFill>
              <a:latin typeface="HGPｺﾞｼｯｸM" panose="020B0600000000000000" pitchFamily="50" charset="-128"/>
              <a:ea typeface="HGPｺﾞｼｯｸM" panose="020B0600000000000000" pitchFamily="50" charset="-128"/>
            </a:endParaRPr>
          </a:p>
        </p:txBody>
      </p:sp>
      <p:sp>
        <p:nvSpPr>
          <p:cNvPr id="70" name="対角する 2 つの角を丸めた四角形 69"/>
          <p:cNvSpPr/>
          <p:nvPr/>
        </p:nvSpPr>
        <p:spPr>
          <a:xfrm>
            <a:off x="51178" y="5139819"/>
            <a:ext cx="1690043" cy="305407"/>
          </a:xfrm>
          <a:prstGeom prst="round2DiagRect">
            <a:avLst>
              <a:gd name="adj1" fmla="val 50000"/>
              <a:gd name="adj2" fmla="val 0"/>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smtClean="0">
                <a:solidFill>
                  <a:schemeClr val="bg1"/>
                </a:solidFill>
                <a:latin typeface="HGPｺﾞｼｯｸM" panose="020B0600000000000000" pitchFamily="50" charset="-128"/>
                <a:ea typeface="HGPｺﾞｼｯｸM" panose="020B0600000000000000" pitchFamily="50" charset="-128"/>
              </a:rPr>
              <a:t>労働局</a:t>
            </a:r>
            <a:r>
              <a:rPr lang="ja-JP" altLang="en-US" sz="1200" b="1" dirty="0">
                <a:solidFill>
                  <a:schemeClr val="bg1"/>
                </a:solidFill>
                <a:latin typeface="HGPｺﾞｼｯｸM" panose="020B0600000000000000" pitchFamily="50" charset="-128"/>
                <a:ea typeface="HGPｺﾞｼｯｸM" panose="020B0600000000000000" pitchFamily="50" charset="-128"/>
              </a:rPr>
              <a:t>で</a:t>
            </a:r>
            <a:r>
              <a:rPr lang="ja-JP" altLang="en-US" sz="1200" b="1" dirty="0" smtClean="0">
                <a:solidFill>
                  <a:schemeClr val="bg1"/>
                </a:solidFill>
                <a:latin typeface="HGPｺﾞｼｯｸM" panose="020B0600000000000000" pitchFamily="50" charset="-128"/>
                <a:ea typeface="HGPｺﾞｼｯｸM" panose="020B0600000000000000" pitchFamily="50" charset="-128"/>
              </a:rPr>
              <a:t>の対応</a:t>
            </a:r>
            <a:endParaRPr lang="en-US" altLang="ja-JP" sz="1200" b="1" dirty="0" smtClean="0">
              <a:solidFill>
                <a:schemeClr val="bg1"/>
              </a:solidFill>
              <a:latin typeface="HGPｺﾞｼｯｸM" panose="020B0600000000000000" pitchFamily="50" charset="-128"/>
              <a:ea typeface="HGPｺﾞｼｯｸM" panose="020B0600000000000000" pitchFamily="50" charset="-128"/>
            </a:endParaRPr>
          </a:p>
        </p:txBody>
      </p:sp>
      <p:sp>
        <p:nvSpPr>
          <p:cNvPr id="94" name="下矢印 93"/>
          <p:cNvSpPr/>
          <p:nvPr/>
        </p:nvSpPr>
        <p:spPr>
          <a:xfrm rot="16200000">
            <a:off x="265142" y="2661536"/>
            <a:ext cx="695448" cy="132454"/>
          </a:xfrm>
          <a:prstGeom prst="downArrow">
            <a:avLst>
              <a:gd name="adj1" fmla="val 73184"/>
              <a:gd name="adj2" fmla="val 4933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下矢印 98"/>
          <p:cNvSpPr/>
          <p:nvPr/>
        </p:nvSpPr>
        <p:spPr>
          <a:xfrm rot="16200000">
            <a:off x="2032866" y="1308283"/>
            <a:ext cx="673640" cy="1952035"/>
          </a:xfrm>
          <a:prstGeom prst="downArrow">
            <a:avLst>
              <a:gd name="adj1" fmla="val 72052"/>
              <a:gd name="adj2" fmla="val 1510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テキスト ボックス 102"/>
          <p:cNvSpPr txBox="1"/>
          <p:nvPr/>
        </p:nvSpPr>
        <p:spPr>
          <a:xfrm>
            <a:off x="2253934" y="2145803"/>
            <a:ext cx="877163" cy="276999"/>
          </a:xfrm>
          <a:prstGeom prst="rect">
            <a:avLst/>
          </a:prstGeom>
          <a:solidFill>
            <a:schemeClr val="bg1"/>
          </a:solidFill>
        </p:spPr>
        <p:txBody>
          <a:bodyPr wrap="none" rtlCol="0" anchor="ctr">
            <a:spAutoFit/>
          </a:bodyPr>
          <a:lstStyle/>
          <a:p>
            <a:r>
              <a:rPr kumimoji="1" lang="en-US" altLang="ja-JP" sz="1200" spc="-50" dirty="0" smtClean="0">
                <a:latin typeface="HGSｺﾞｼｯｸM" panose="020B0600000000000000" pitchFamily="50" charset="-128"/>
                <a:ea typeface="HGSｺﾞｼｯｸM" panose="020B0600000000000000" pitchFamily="50" charset="-128"/>
              </a:rPr>
              <a:t>193</a:t>
            </a:r>
            <a:r>
              <a:rPr lang="ja-JP" altLang="en-US" sz="1200" spc="-50" dirty="0">
                <a:latin typeface="HGSｺﾞｼｯｸM" panose="020B0600000000000000" pitchFamily="50" charset="-128"/>
                <a:ea typeface="HGSｺﾞｼｯｸM" panose="020B0600000000000000" pitchFamily="50" charset="-128"/>
              </a:rPr>
              <a:t>事業所</a:t>
            </a:r>
            <a:endParaRPr kumimoji="1" lang="ja-JP" altLang="en-US" sz="1200" spc="-50" dirty="0">
              <a:latin typeface="HGSｺﾞｼｯｸM" panose="020B0600000000000000" pitchFamily="50" charset="-128"/>
              <a:ea typeface="HGSｺﾞｼｯｸM" panose="020B0600000000000000" pitchFamily="50" charset="-128"/>
            </a:endParaRPr>
          </a:p>
        </p:txBody>
      </p:sp>
      <p:sp>
        <p:nvSpPr>
          <p:cNvPr id="109" name="テキスト ボックス 108"/>
          <p:cNvSpPr txBox="1"/>
          <p:nvPr/>
        </p:nvSpPr>
        <p:spPr>
          <a:xfrm>
            <a:off x="1429196" y="2167156"/>
            <a:ext cx="342008" cy="234286"/>
          </a:xfrm>
          <a:prstGeom prst="rect">
            <a:avLst/>
          </a:prstGeom>
          <a:solidFill>
            <a:schemeClr val="bg1"/>
          </a:solidFill>
        </p:spPr>
        <p:txBody>
          <a:bodyPr wrap="none" lIns="36000" tIns="36000" rIns="36000" bIns="36000" rtlCol="0" anchor="ctr">
            <a:spAutoFit/>
          </a:bodyPr>
          <a:lstStyle/>
          <a:p>
            <a:r>
              <a:rPr lang="ja-JP" altLang="en-US" sz="1050" dirty="0">
                <a:latin typeface="HGSｺﾞｼｯｸM" panose="020B0600000000000000" pitchFamily="50" charset="-128"/>
                <a:ea typeface="HGSｺﾞｼｯｸM" panose="020B0600000000000000" pitchFamily="50" charset="-128"/>
              </a:rPr>
              <a:t>報告</a:t>
            </a:r>
            <a:endParaRPr kumimoji="1" lang="ja-JP" altLang="en-US" sz="1050" dirty="0">
              <a:latin typeface="HGSｺﾞｼｯｸM" panose="020B0600000000000000" pitchFamily="50" charset="-128"/>
              <a:ea typeface="HGSｺﾞｼｯｸM" panose="020B0600000000000000" pitchFamily="50" charset="-128"/>
            </a:endParaRPr>
          </a:p>
        </p:txBody>
      </p:sp>
      <p:sp>
        <p:nvSpPr>
          <p:cNvPr id="110" name="テキスト ボックス 109"/>
          <p:cNvSpPr txBox="1"/>
          <p:nvPr/>
        </p:nvSpPr>
        <p:spPr>
          <a:xfrm>
            <a:off x="605803" y="1694553"/>
            <a:ext cx="354832" cy="411257"/>
          </a:xfrm>
          <a:prstGeom prst="rect">
            <a:avLst/>
          </a:prstGeom>
          <a:solidFill>
            <a:schemeClr val="bg1"/>
          </a:solidFill>
        </p:spPr>
        <p:txBody>
          <a:bodyPr wrap="none" lIns="36000" tIns="36000" rIns="36000" bIns="36000" rtlCol="0" anchor="ctr">
            <a:spAutoFit/>
          </a:bodyPr>
          <a:lstStyle/>
          <a:p>
            <a:r>
              <a:rPr lang="ja-JP" altLang="en-US" sz="1100" dirty="0" smtClean="0">
                <a:latin typeface="HGSｺﾞｼｯｸM" panose="020B0600000000000000" pitchFamily="50" charset="-128"/>
                <a:ea typeface="HGSｺﾞｼｯｸM" panose="020B0600000000000000" pitchFamily="50" charset="-128"/>
              </a:rPr>
              <a:t>通報</a:t>
            </a:r>
            <a:endParaRPr lang="en-US" altLang="ja-JP" sz="1100" dirty="0" smtClean="0">
              <a:latin typeface="HGSｺﾞｼｯｸM" panose="020B0600000000000000" pitchFamily="50" charset="-128"/>
              <a:ea typeface="HGSｺﾞｼｯｸM" panose="020B0600000000000000" pitchFamily="50" charset="-128"/>
            </a:endParaRPr>
          </a:p>
          <a:p>
            <a:r>
              <a:rPr lang="ja-JP" altLang="en-US" sz="1100" dirty="0" smtClean="0">
                <a:latin typeface="HGSｺﾞｼｯｸM" panose="020B0600000000000000" pitchFamily="50" charset="-128"/>
                <a:ea typeface="HGSｺﾞｼｯｸM" panose="020B0600000000000000" pitchFamily="50" charset="-128"/>
              </a:rPr>
              <a:t>届出</a:t>
            </a:r>
            <a:endParaRPr kumimoji="1" lang="ja-JP" altLang="en-US" sz="1100" dirty="0">
              <a:latin typeface="HGSｺﾞｼｯｸM" panose="020B0600000000000000" pitchFamily="50" charset="-128"/>
              <a:ea typeface="HGSｺﾞｼｯｸM" panose="020B0600000000000000" pitchFamily="50" charset="-128"/>
            </a:endParaRPr>
          </a:p>
        </p:txBody>
      </p:sp>
      <p:sp>
        <p:nvSpPr>
          <p:cNvPr id="119" name="下矢印 118"/>
          <p:cNvSpPr/>
          <p:nvPr/>
        </p:nvSpPr>
        <p:spPr>
          <a:xfrm rot="16200000">
            <a:off x="1586041" y="2012935"/>
            <a:ext cx="720262" cy="2799063"/>
          </a:xfrm>
          <a:prstGeom prst="downArrow">
            <a:avLst>
              <a:gd name="adj1" fmla="val 74315"/>
              <a:gd name="adj2" fmla="val 1179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2256214" y="3272059"/>
            <a:ext cx="877163" cy="276999"/>
          </a:xfrm>
          <a:prstGeom prst="rect">
            <a:avLst/>
          </a:prstGeom>
          <a:solidFill>
            <a:schemeClr val="bg1"/>
          </a:solidFill>
        </p:spPr>
        <p:txBody>
          <a:bodyPr wrap="none" rtlCol="0" anchor="ctr">
            <a:spAutoFit/>
          </a:bodyPr>
          <a:lstStyle/>
          <a:p>
            <a:r>
              <a:rPr kumimoji="1" lang="en-US" altLang="ja-JP" sz="1200" spc="-50" dirty="0" smtClean="0">
                <a:latin typeface="HGSｺﾞｼｯｸM" panose="020B0600000000000000" pitchFamily="50" charset="-128"/>
                <a:ea typeface="HGSｺﾞｼｯｸM" panose="020B0600000000000000" pitchFamily="50" charset="-128"/>
              </a:rPr>
              <a:t>846</a:t>
            </a:r>
            <a:r>
              <a:rPr lang="ja-JP" altLang="en-US" sz="1200" spc="-50" dirty="0">
                <a:latin typeface="HGSｺﾞｼｯｸM" panose="020B0600000000000000" pitchFamily="50" charset="-128"/>
                <a:ea typeface="HGSｺﾞｼｯｸM" panose="020B0600000000000000" pitchFamily="50" charset="-128"/>
              </a:rPr>
              <a:t>事業所</a:t>
            </a:r>
            <a:endParaRPr kumimoji="1" lang="en-US" altLang="ja-JP" sz="1200" spc="-50" dirty="0" smtClean="0">
              <a:latin typeface="HGSｺﾞｼｯｸM" panose="020B0600000000000000" pitchFamily="50" charset="-128"/>
              <a:ea typeface="HGSｺﾞｼｯｸM" panose="020B0600000000000000" pitchFamily="50" charset="-128"/>
            </a:endParaRPr>
          </a:p>
        </p:txBody>
      </p:sp>
      <p:sp>
        <p:nvSpPr>
          <p:cNvPr id="121" name="テキスト ボックス 120"/>
          <p:cNvSpPr txBox="1"/>
          <p:nvPr/>
        </p:nvSpPr>
        <p:spPr>
          <a:xfrm>
            <a:off x="1008276" y="3284984"/>
            <a:ext cx="354832" cy="241980"/>
          </a:xfrm>
          <a:prstGeom prst="rect">
            <a:avLst/>
          </a:prstGeom>
          <a:solidFill>
            <a:schemeClr val="bg1"/>
          </a:solidFill>
        </p:spPr>
        <p:txBody>
          <a:bodyPr wrap="none" lIns="36000" tIns="36000" rIns="36000" bIns="36000" rtlCol="0" anchor="ctr">
            <a:spAutoFit/>
          </a:bodyPr>
          <a:lstStyle/>
          <a:p>
            <a:r>
              <a:rPr lang="ja-JP" altLang="en-US" sz="1100" dirty="0">
                <a:latin typeface="HGSｺﾞｼｯｸM" panose="020B0600000000000000" pitchFamily="50" charset="-128"/>
                <a:ea typeface="HGSｺﾞｼｯｸM" panose="020B0600000000000000" pitchFamily="50" charset="-128"/>
              </a:rPr>
              <a:t>相談</a:t>
            </a:r>
            <a:endParaRPr kumimoji="1" lang="ja-JP" altLang="en-US" sz="1100" dirty="0">
              <a:latin typeface="HGSｺﾞｼｯｸM" panose="020B0600000000000000" pitchFamily="50" charset="-128"/>
              <a:ea typeface="HGSｺﾞｼｯｸM" panose="020B0600000000000000" pitchFamily="50" charset="-128"/>
            </a:endParaRPr>
          </a:p>
        </p:txBody>
      </p:sp>
      <p:sp>
        <p:nvSpPr>
          <p:cNvPr id="125" name="下矢印 124"/>
          <p:cNvSpPr/>
          <p:nvPr/>
        </p:nvSpPr>
        <p:spPr>
          <a:xfrm rot="16200000">
            <a:off x="2435417" y="3903407"/>
            <a:ext cx="651248" cy="1169325"/>
          </a:xfrm>
          <a:prstGeom prst="downArrow">
            <a:avLst>
              <a:gd name="adj1" fmla="val 74315"/>
              <a:gd name="adj2" fmla="val 1439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テキスト ボックス 122"/>
          <p:cNvSpPr txBox="1"/>
          <p:nvPr/>
        </p:nvSpPr>
        <p:spPr>
          <a:xfrm>
            <a:off x="2253934" y="4349572"/>
            <a:ext cx="877163" cy="276999"/>
          </a:xfrm>
          <a:prstGeom prst="rect">
            <a:avLst/>
          </a:prstGeom>
          <a:solidFill>
            <a:schemeClr val="bg1"/>
          </a:solidFill>
        </p:spPr>
        <p:txBody>
          <a:bodyPr wrap="none" rtlCol="0" anchor="ctr">
            <a:spAutoFit/>
          </a:bodyPr>
          <a:lstStyle/>
          <a:p>
            <a:r>
              <a:rPr lang="en-US" altLang="ja-JP" sz="1200" spc="-50" dirty="0" smtClean="0">
                <a:latin typeface="HGSｺﾞｼｯｸM" panose="020B0600000000000000" pitchFamily="50" charset="-128"/>
                <a:ea typeface="HGSｺﾞｼｯｸM" panose="020B0600000000000000" pitchFamily="50" charset="-128"/>
              </a:rPr>
              <a:t>286</a:t>
            </a:r>
            <a:r>
              <a:rPr lang="ja-JP" altLang="en-US" sz="1200" spc="-50" dirty="0">
                <a:latin typeface="HGSｺﾞｼｯｸM" panose="020B0600000000000000" pitchFamily="50" charset="-128"/>
                <a:ea typeface="HGSｺﾞｼｯｸM" panose="020B0600000000000000" pitchFamily="50" charset="-128"/>
              </a:rPr>
              <a:t>事業所</a:t>
            </a:r>
            <a:endParaRPr kumimoji="1" lang="en-US" altLang="ja-JP" sz="1200" spc="-50" dirty="0" smtClean="0">
              <a:latin typeface="HGSｺﾞｼｯｸM" panose="020B0600000000000000" pitchFamily="50" charset="-128"/>
              <a:ea typeface="HGSｺﾞｼｯｸM" panose="020B0600000000000000" pitchFamily="50" charset="-128"/>
            </a:endParaRPr>
          </a:p>
        </p:txBody>
      </p:sp>
      <p:sp>
        <p:nvSpPr>
          <p:cNvPr id="93" name="テキスト ボックス 44"/>
          <p:cNvSpPr txBox="1">
            <a:spLocks noChangeArrowheads="1"/>
          </p:cNvSpPr>
          <p:nvPr/>
        </p:nvSpPr>
        <p:spPr bwMode="auto">
          <a:xfrm>
            <a:off x="679093" y="2380040"/>
            <a:ext cx="281543" cy="695448"/>
          </a:xfrm>
          <a:prstGeom prst="rect">
            <a:avLst/>
          </a:prstGeom>
          <a:solidFill>
            <a:schemeClr val="bg1"/>
          </a:solidFill>
          <a:ln w="12700">
            <a:solidFill>
              <a:srgbClr val="000000"/>
            </a:solidFill>
            <a:miter lim="800000"/>
            <a:headEnd/>
            <a:tailEnd/>
          </a:ln>
        </p:spPr>
        <p:txBody>
          <a:bodyPr vert="eaVert" wrap="square" lIns="72000" tIns="72000" rIns="72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HGPｺﾞｼｯｸM" panose="020B0600000000000000" pitchFamily="50" charset="-128"/>
                <a:ea typeface="HGPｺﾞｼｯｸM" panose="020B0600000000000000" pitchFamily="50" charset="-128"/>
                <a:cs typeface="ＭＳ Ｐゴシック" pitchFamily="50" charset="-128"/>
              </a:rPr>
              <a:t>市町村</a:t>
            </a:r>
            <a:endParaRPr lang="en-US" altLang="ja-JP" sz="1200" dirty="0" smtClean="0">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71" name="テキスト ボックス 44"/>
          <p:cNvSpPr txBox="1">
            <a:spLocks noChangeArrowheads="1"/>
          </p:cNvSpPr>
          <p:nvPr/>
        </p:nvSpPr>
        <p:spPr bwMode="auto">
          <a:xfrm>
            <a:off x="51178" y="1452686"/>
            <a:ext cx="495461" cy="3461141"/>
          </a:xfrm>
          <a:prstGeom prst="rect">
            <a:avLst/>
          </a:prstGeom>
          <a:solidFill>
            <a:schemeClr val="bg1"/>
          </a:solidFill>
          <a:ln w="12700">
            <a:solidFill>
              <a:srgbClr val="000000"/>
            </a:solidFill>
            <a:miter lim="800000"/>
            <a:headEnd/>
            <a:tailEnd/>
          </a:ln>
        </p:spPr>
        <p:txBody>
          <a:bodyPr vert="eaVert" wrap="square" lIns="72000" tIns="72000" rIns="72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b="1" dirty="0" smtClean="0">
                <a:latin typeface="HGPｺﾞｼｯｸM" panose="020B0600000000000000" pitchFamily="50" charset="-128"/>
                <a:ea typeface="HGPｺﾞｼｯｸM" panose="020B0600000000000000" pitchFamily="50" charset="-128"/>
                <a:cs typeface="ＭＳ Ｐゴシック" pitchFamily="50" charset="-128"/>
              </a:rPr>
              <a:t>虐待を受けた人</a:t>
            </a:r>
            <a:endParaRPr lang="en-US" altLang="ja-JP" sz="12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b="1" dirty="0" smtClean="0">
                <a:latin typeface="HGPｺﾞｼｯｸM" panose="020B0600000000000000" pitchFamily="50" charset="-128"/>
                <a:ea typeface="HGPｺﾞｼｯｸM" panose="020B0600000000000000" pitchFamily="50" charset="-128"/>
                <a:cs typeface="ＭＳ Ｐゴシック" pitchFamily="50" charset="-128"/>
              </a:rPr>
              <a:t>虐待を発見した人</a:t>
            </a:r>
            <a:endParaRPr lang="en-US" altLang="ja-JP" sz="1200" b="1" dirty="0" smtClean="0">
              <a:latin typeface="HGPｺﾞｼｯｸM" panose="020B0600000000000000" pitchFamily="50" charset="-128"/>
              <a:ea typeface="HGPｺﾞｼｯｸM" panose="020B0600000000000000" pitchFamily="50" charset="-128"/>
              <a:cs typeface="ＭＳ Ｐゴシック" pitchFamily="50" charset="-128"/>
            </a:endParaRPr>
          </a:p>
        </p:txBody>
      </p:sp>
      <p:pic>
        <p:nvPicPr>
          <p:cNvPr id="92" name="図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17" y="4329060"/>
            <a:ext cx="386381" cy="390772"/>
          </a:xfrm>
          <a:prstGeom prst="rect">
            <a:avLst/>
          </a:prstGeom>
        </p:spPr>
      </p:pic>
      <p:sp>
        <p:nvSpPr>
          <p:cNvPr id="73" name="テキスト ボックス 44"/>
          <p:cNvSpPr txBox="1">
            <a:spLocks noChangeArrowheads="1"/>
          </p:cNvSpPr>
          <p:nvPr/>
        </p:nvSpPr>
        <p:spPr bwMode="auto">
          <a:xfrm>
            <a:off x="1112123" y="1448386"/>
            <a:ext cx="281543" cy="1627102"/>
          </a:xfrm>
          <a:prstGeom prst="rect">
            <a:avLst/>
          </a:prstGeom>
          <a:noFill/>
          <a:ln w="12700">
            <a:solidFill>
              <a:srgbClr val="000000"/>
            </a:solidFill>
            <a:miter lim="800000"/>
            <a:headEnd/>
            <a:tailEnd/>
          </a:ln>
        </p:spPr>
        <p:txBody>
          <a:bodyPr vert="eaVert" wrap="square" lIns="72000" tIns="72000" rIns="72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dirty="0" smtClean="0">
                <a:latin typeface="HGPｺﾞｼｯｸM" panose="020B0600000000000000" pitchFamily="50" charset="-128"/>
                <a:ea typeface="HGPｺﾞｼｯｸM" panose="020B0600000000000000" pitchFamily="50" charset="-128"/>
                <a:cs typeface="ＭＳ Ｐゴシック" pitchFamily="50" charset="-128"/>
              </a:rPr>
              <a:t>都道府県</a:t>
            </a:r>
            <a:endParaRPr lang="en-US" altLang="ja-JP" sz="1200" dirty="0" smtClean="0">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02" name="テキスト ボックス 44"/>
          <p:cNvSpPr txBox="1">
            <a:spLocks noChangeArrowheads="1"/>
          </p:cNvSpPr>
          <p:nvPr/>
        </p:nvSpPr>
        <p:spPr bwMode="auto">
          <a:xfrm>
            <a:off x="1803288" y="1452685"/>
            <a:ext cx="376188" cy="3461143"/>
          </a:xfrm>
          <a:prstGeom prst="rect">
            <a:avLst/>
          </a:prstGeom>
          <a:solidFill>
            <a:schemeClr val="bg1"/>
          </a:solidFill>
          <a:ln w="12700">
            <a:solidFill>
              <a:srgbClr val="000000"/>
            </a:solidFill>
            <a:miter lim="800000"/>
            <a:headEnd/>
            <a:tailEnd/>
          </a:ln>
        </p:spPr>
        <p:txBody>
          <a:bodyPr vert="eaVert" wrap="square" lIns="72000" tIns="72000" rIns="72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400" b="1" dirty="0" smtClean="0">
                <a:latin typeface="HGPｺﾞｼｯｸM" panose="020B0600000000000000" pitchFamily="50" charset="-128"/>
                <a:ea typeface="HGPｺﾞｼｯｸM" panose="020B0600000000000000" pitchFamily="50" charset="-128"/>
                <a:cs typeface="ＭＳ Ｐゴシック" pitchFamily="50" charset="-128"/>
              </a:rPr>
              <a:t>都道府県労働局等</a:t>
            </a:r>
            <a:endParaRPr lang="en-US" altLang="ja-JP" sz="1400" b="1" dirty="0" smtClean="0">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26" name="テキスト ボックス 125"/>
          <p:cNvSpPr txBox="1"/>
          <p:nvPr/>
        </p:nvSpPr>
        <p:spPr>
          <a:xfrm>
            <a:off x="2184193" y="3935856"/>
            <a:ext cx="916524" cy="226591"/>
          </a:xfrm>
          <a:prstGeom prst="rect">
            <a:avLst/>
          </a:prstGeom>
          <a:noFill/>
        </p:spPr>
        <p:txBody>
          <a:bodyPr wrap="none" lIns="36000" tIns="36000" rIns="36000" bIns="36000" rtlCol="0" anchor="ctr">
            <a:spAutoFit/>
          </a:bodyPr>
          <a:lstStyle/>
          <a:p>
            <a:r>
              <a:rPr lang="ja-JP" altLang="en-US" sz="1000" b="1" u="sng" spc="-60" dirty="0" smtClean="0">
                <a:latin typeface="HGSｺﾞｼｯｸM" panose="020B0600000000000000" pitchFamily="50" charset="-128"/>
                <a:ea typeface="HGSｺﾞｼｯｸM" panose="020B0600000000000000" pitchFamily="50" charset="-128"/>
              </a:rPr>
              <a:t>労働局等の発見</a:t>
            </a:r>
            <a:endParaRPr kumimoji="1" lang="ja-JP" altLang="en-US" sz="1000" b="1" u="sng" spc="-60" dirty="0">
              <a:latin typeface="HGSｺﾞｼｯｸM" panose="020B0600000000000000" pitchFamily="50" charset="-128"/>
              <a:ea typeface="HGSｺﾞｼｯｸM" panose="020B0600000000000000" pitchFamily="50" charset="-128"/>
            </a:endParaRPr>
          </a:p>
        </p:txBody>
      </p:sp>
      <p:grpSp>
        <p:nvGrpSpPr>
          <p:cNvPr id="243" name="グループ化 242"/>
          <p:cNvGrpSpPr/>
          <p:nvPr/>
        </p:nvGrpSpPr>
        <p:grpSpPr>
          <a:xfrm>
            <a:off x="3368827" y="1448386"/>
            <a:ext cx="1152126" cy="3458289"/>
            <a:chOff x="3084122" y="1448386"/>
            <a:chExt cx="1152126" cy="3458289"/>
          </a:xfrm>
        </p:grpSpPr>
        <p:sp>
          <p:nvSpPr>
            <p:cNvPr id="134" name="テキスト ボックス 44"/>
            <p:cNvSpPr txBox="1">
              <a:spLocks noChangeArrowheads="1"/>
            </p:cNvSpPr>
            <p:nvPr/>
          </p:nvSpPr>
          <p:spPr bwMode="auto">
            <a:xfrm>
              <a:off x="3084122" y="1448386"/>
              <a:ext cx="1152126" cy="3458289"/>
            </a:xfrm>
            <a:prstGeom prst="rect">
              <a:avLst/>
            </a:prstGeom>
            <a:pattFill prst="dkUpDiag">
              <a:fgClr>
                <a:schemeClr val="tx2">
                  <a:lumMod val="50000"/>
                </a:schemeClr>
              </a:fgClr>
              <a:bgClr>
                <a:schemeClr val="bg1"/>
              </a:bgClr>
            </a:pattFill>
            <a:ln w="12700">
              <a:solidFill>
                <a:srgbClr val="002060"/>
              </a:solidFill>
              <a:prstDash val="solid"/>
              <a:miter lim="800000"/>
              <a:headEnd/>
              <a:tailEnd/>
            </a:ln>
          </p:spPr>
          <p:txBody>
            <a:bodyPr vert="horz" wrap="square" lIns="72000" tIns="72000" rIns="72000" bIns="72000" numCol="1" anchor="t" anchorCtr="0" compatLnSpc="1">
              <a:prstTxWarp prst="textNoShape">
                <a:avLst/>
              </a:prstTxWarp>
            </a:bodyPr>
            <a:lstStyle/>
            <a:p>
              <a:pPr lvl="0" fontAlgn="base">
                <a:lnSpc>
                  <a:spcPts val="1300"/>
                </a:lnSpc>
                <a:spcBef>
                  <a:spcPct val="0"/>
                </a:spcBef>
                <a:spcAft>
                  <a:spcPct val="0"/>
                </a:spcAft>
              </a:pP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29" name="テキスト ボックス 44"/>
            <p:cNvSpPr txBox="1">
              <a:spLocks noChangeArrowheads="1"/>
            </p:cNvSpPr>
            <p:nvPr/>
          </p:nvSpPr>
          <p:spPr bwMode="auto">
            <a:xfrm>
              <a:off x="3178490" y="1544131"/>
              <a:ext cx="985749" cy="578492"/>
            </a:xfrm>
            <a:prstGeom prst="rect">
              <a:avLst/>
            </a:prstGeom>
            <a:solidFill>
              <a:schemeClr val="bg1"/>
            </a:solid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身体的虐待</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221</a:t>
              </a: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10.0</a:t>
              </a:r>
              <a:r>
                <a:rPr kumimoji="1" lang="ja-JP" altLang="en-US"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30" name="テキスト ボックス 44"/>
            <p:cNvSpPr txBox="1">
              <a:spLocks noChangeArrowheads="1"/>
            </p:cNvSpPr>
            <p:nvPr/>
          </p:nvSpPr>
          <p:spPr bwMode="auto">
            <a:xfrm>
              <a:off x="3178490" y="2212101"/>
              <a:ext cx="985749" cy="578492"/>
            </a:xfrm>
            <a:prstGeom prst="rect">
              <a:avLst/>
            </a:prstGeom>
            <a:solidFill>
              <a:schemeClr val="bg1"/>
            </a:solid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性的</a:t>
              </a: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虐待</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35</a:t>
              </a:r>
              <a:r>
                <a:rPr kumimoji="1" lang="ja-JP" altLang="en-US"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1.6</a:t>
              </a:r>
              <a:r>
                <a:rPr kumimoji="1" lang="ja-JP" altLang="en-US"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31" name="テキスト ボックス 44"/>
            <p:cNvSpPr txBox="1">
              <a:spLocks noChangeArrowheads="1"/>
            </p:cNvSpPr>
            <p:nvPr/>
          </p:nvSpPr>
          <p:spPr bwMode="auto">
            <a:xfrm>
              <a:off x="3178490" y="2880071"/>
              <a:ext cx="985749" cy="597682"/>
            </a:xfrm>
            <a:prstGeom prst="rect">
              <a:avLst/>
            </a:prstGeom>
            <a:solidFill>
              <a:schemeClr val="bg1"/>
            </a:solid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心理的</a:t>
              </a: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虐待</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dirty="0">
                  <a:latin typeface="HGPｺﾞｼｯｸM" panose="020B0600000000000000" pitchFamily="50" charset="-128"/>
                  <a:ea typeface="HGPｺﾞｼｯｸM" panose="020B0600000000000000" pitchFamily="50" charset="-128"/>
                  <a:cs typeface="ＭＳ Ｐゴシック" pitchFamily="50" charset="-128"/>
                </a:rPr>
                <a:t>549</a:t>
              </a:r>
              <a:r>
                <a:rPr kumimoji="1" lang="ja-JP" altLang="en-US"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24.7</a:t>
              </a:r>
              <a:r>
                <a:rPr kumimoji="1" lang="ja-JP" altLang="en-US"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32" name="テキスト ボックス 44"/>
            <p:cNvSpPr txBox="1">
              <a:spLocks noChangeArrowheads="1"/>
            </p:cNvSpPr>
            <p:nvPr/>
          </p:nvSpPr>
          <p:spPr bwMode="auto">
            <a:xfrm>
              <a:off x="3178490" y="3567231"/>
              <a:ext cx="985749" cy="578492"/>
            </a:xfrm>
            <a:prstGeom prst="rect">
              <a:avLst/>
            </a:prstGeom>
            <a:solidFill>
              <a:schemeClr val="bg1"/>
            </a:solidFill>
            <a:ln w="12700">
              <a:noFill/>
              <a:miter lim="800000"/>
              <a:headEnd/>
              <a:tailEnd/>
            </a:ln>
          </p:spPr>
          <p:txBody>
            <a:bodyPr vert="horz" wrap="square" lIns="36000" tIns="72000" rIns="36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spc="-150" dirty="0">
                  <a:latin typeface="HGPｺﾞｼｯｸM" panose="020B0600000000000000" pitchFamily="50" charset="-128"/>
                  <a:ea typeface="HGPｺﾞｼｯｸM" panose="020B0600000000000000" pitchFamily="50" charset="-128"/>
                  <a:cs typeface="ＭＳ Ｐゴシック" pitchFamily="50" charset="-128"/>
                </a:rPr>
                <a:t>放置</a:t>
              </a:r>
              <a:r>
                <a:rPr lang="ja-JP" altLang="en-US" sz="1000" b="1" spc="-150" dirty="0" smtClean="0">
                  <a:latin typeface="HGPｺﾞｼｯｸM" panose="020B0600000000000000" pitchFamily="50" charset="-128"/>
                  <a:ea typeface="HGPｺﾞｼｯｸM" panose="020B0600000000000000" pitchFamily="50" charset="-128"/>
                  <a:cs typeface="ＭＳ Ｐゴシック" pitchFamily="50" charset="-128"/>
                </a:rPr>
                <a:t>等による虐待</a:t>
              </a:r>
              <a:endParaRPr lang="en-US" altLang="ja-JP" sz="1000" b="1" spc="-150"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dirty="0">
                  <a:latin typeface="HGPｺﾞｼｯｸM" panose="020B0600000000000000" pitchFamily="50" charset="-128"/>
                  <a:ea typeface="HGPｺﾞｼｯｸM" panose="020B0600000000000000" pitchFamily="50" charset="-128"/>
                  <a:cs typeface="ＭＳ Ｐゴシック" pitchFamily="50" charset="-128"/>
                </a:rPr>
                <a:t>104</a:t>
              </a:r>
              <a:r>
                <a:rPr kumimoji="1" lang="ja-JP" altLang="en-US"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4.7</a:t>
              </a:r>
              <a:r>
                <a:rPr kumimoji="1" lang="ja-JP" altLang="en-US"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33" name="テキスト ボックス 44"/>
            <p:cNvSpPr txBox="1">
              <a:spLocks noChangeArrowheads="1"/>
            </p:cNvSpPr>
            <p:nvPr/>
          </p:nvSpPr>
          <p:spPr bwMode="auto">
            <a:xfrm>
              <a:off x="3178490" y="4235200"/>
              <a:ext cx="985749" cy="578492"/>
            </a:xfrm>
            <a:prstGeom prst="rect">
              <a:avLst/>
            </a:prstGeom>
            <a:solidFill>
              <a:schemeClr val="bg1"/>
            </a:solidFill>
            <a:ln w="12700">
              <a:noFill/>
              <a:miter lim="800000"/>
              <a:headEnd/>
              <a:tailEnd/>
            </a:ln>
          </p:spPr>
          <p:txBody>
            <a:bodyPr vert="horz" wrap="square" lIns="36000" tIns="72000" rIns="36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経済的</a:t>
              </a: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虐待</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rPr>
                <a:t>1,310</a:t>
              </a:r>
              <a:r>
                <a:rPr kumimoji="1" lang="ja-JP" altLang="en-US" sz="11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r>
                <a:rPr kumimoji="1" lang="ja-JP" altLang="en-US" sz="9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9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59.0</a:t>
              </a:r>
              <a:r>
                <a:rPr kumimoji="1" lang="ja-JP" altLang="en-US" sz="9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900" b="1"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203" name="グループ化 202"/>
          <p:cNvGrpSpPr/>
          <p:nvPr/>
        </p:nvGrpSpPr>
        <p:grpSpPr>
          <a:xfrm>
            <a:off x="1208584" y="5505075"/>
            <a:ext cx="1885072" cy="1236295"/>
            <a:chOff x="4876402" y="1143253"/>
            <a:chExt cx="1885071" cy="1236295"/>
          </a:xfrm>
        </p:grpSpPr>
        <p:sp>
          <p:nvSpPr>
            <p:cNvPr id="104" name="テキスト ボックス 44"/>
            <p:cNvSpPr txBox="1">
              <a:spLocks noChangeArrowheads="1"/>
            </p:cNvSpPr>
            <p:nvPr/>
          </p:nvSpPr>
          <p:spPr bwMode="auto">
            <a:xfrm>
              <a:off x="4876402" y="1143253"/>
              <a:ext cx="1885071" cy="1236295"/>
            </a:xfrm>
            <a:prstGeom prst="rect">
              <a:avLst/>
            </a:prstGeom>
            <a:solidFill>
              <a:schemeClr val="bg1"/>
            </a:solidFill>
            <a:ln w="12700">
              <a:solidFill>
                <a:schemeClr val="tx1"/>
              </a:solidFill>
              <a:prstDash val="sysDash"/>
              <a:miter lim="800000"/>
              <a:headEnd/>
              <a:tailEnd/>
            </a:ln>
          </p:spPr>
          <p:txBody>
            <a:bodyPr vert="horz" wrap="square" lIns="72000" tIns="72000" rIns="72000" bIns="7200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100" b="1" i="0" u="sng"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100" b="1" i="0" u="sng"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sng"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労働基準関係法令</a:t>
              </a:r>
              <a:endParaRPr kumimoji="1" lang="en-US" altLang="ja-JP" sz="1100" b="1" i="0" u="sng"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に基づく指導等</a:t>
              </a:r>
              <a:endParaRPr kumimoji="1" lang="en-US" altLang="ja-JP" sz="11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875</a:t>
              </a:r>
              <a:r>
                <a:rPr lang="ja-JP" altLang="en-US"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件</a:t>
              </a:r>
              <a:r>
                <a:rPr lang="ja-JP" altLang="en-US"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89.5</a:t>
              </a:r>
              <a:r>
                <a:rPr lang="ja-JP" altLang="en-US"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うち最低賃金法関係</a:t>
              </a:r>
              <a:endParaRPr kumimoji="1" lang="en-US" altLang="ja-JP" sz="10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596</a:t>
              </a:r>
              <a:r>
                <a:rPr kumimoji="1" lang="ja-JP" altLang="en-US" sz="10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件</a:t>
              </a:r>
              <a:r>
                <a:rPr kumimoji="1" lang="ja-JP" altLang="en-US" sz="8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60.9</a:t>
              </a:r>
              <a:r>
                <a:rPr kumimoji="1" lang="ja-JP" altLang="en-US" sz="8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16" name="大かっこ 115"/>
            <p:cNvSpPr/>
            <p:nvPr/>
          </p:nvSpPr>
          <p:spPr>
            <a:xfrm>
              <a:off x="5097016" y="2059178"/>
              <a:ext cx="1443842" cy="233743"/>
            </a:xfrm>
            <a:prstGeom prst="bracketPair">
              <a:avLst>
                <a:gd name="adj" fmla="val 2230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5" name="テキスト ボックス 44"/>
            <p:cNvSpPr txBox="1">
              <a:spLocks noChangeArrowheads="1"/>
            </p:cNvSpPr>
            <p:nvPr/>
          </p:nvSpPr>
          <p:spPr bwMode="auto">
            <a:xfrm>
              <a:off x="4880991" y="1143253"/>
              <a:ext cx="1880481" cy="293917"/>
            </a:xfrm>
            <a:prstGeom prst="rect">
              <a:avLst/>
            </a:prstGeom>
            <a:solidFill>
              <a:srgbClr val="FF0000">
                <a:alpha val="30196"/>
              </a:srgbClr>
            </a:solidFill>
            <a:ln w="12700">
              <a:noFill/>
              <a:miter lim="800000"/>
              <a:headEnd/>
              <a:tailEnd/>
            </a:ln>
          </p:spPr>
          <p:txBody>
            <a:bodyPr vert="horz" wrap="square" lIns="36000" tIns="36000" rIns="36000" bIns="36000" numCol="1" anchor="b" anchorCtr="0" compatLnSpc="1">
              <a:prstTxWarp prst="textNoShape">
                <a:avLst/>
              </a:prstTxWarp>
            </a:bodyPr>
            <a:lstStyle/>
            <a:p>
              <a:pPr lvl="0" algn="ctr" fontAlgn="base">
                <a:spcBef>
                  <a:spcPct val="0"/>
                </a:spcBef>
                <a:spcAft>
                  <a:spcPct val="0"/>
                </a:spcAft>
              </a:pPr>
              <a:r>
                <a:rPr kumimoji="1" lang="ja-JP" altLang="en-US" sz="12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rPr>
                <a:t>労働基準監督署</a:t>
              </a:r>
              <a:endParaRPr kumimoji="1" lang="ja-JP" altLang="ja-JP" sz="12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207" name="グループ化 206"/>
          <p:cNvGrpSpPr/>
          <p:nvPr/>
        </p:nvGrpSpPr>
        <p:grpSpPr>
          <a:xfrm>
            <a:off x="-1624903" y="2226374"/>
            <a:ext cx="720080" cy="2029878"/>
            <a:chOff x="4160912" y="1517558"/>
            <a:chExt cx="720080" cy="2029878"/>
          </a:xfrm>
        </p:grpSpPr>
        <p:cxnSp>
          <p:nvCxnSpPr>
            <p:cNvPr id="21" name="直線矢印コネクタ 20"/>
            <p:cNvCxnSpPr/>
            <p:nvPr/>
          </p:nvCxnSpPr>
          <p:spPr>
            <a:xfrm flipV="1">
              <a:off x="4160912" y="2883568"/>
              <a:ext cx="720080" cy="1"/>
            </a:xfrm>
            <a:prstGeom prst="straightConnector1">
              <a:avLst/>
            </a:prstGeom>
            <a:ln w="57150">
              <a:solidFill>
                <a:schemeClr val="accent3">
                  <a:lumMod val="75000"/>
                </a:schemeClr>
              </a:solidFill>
              <a:headEnd type="none" w="med" len="med"/>
              <a:tailEnd type="triangle" w="med" len="sm"/>
            </a:ln>
          </p:spPr>
          <p:style>
            <a:lnRef idx="1">
              <a:schemeClr val="dk1"/>
            </a:lnRef>
            <a:fillRef idx="0">
              <a:schemeClr val="dk1"/>
            </a:fillRef>
            <a:effectRef idx="0">
              <a:schemeClr val="dk1"/>
            </a:effectRef>
            <a:fontRef idx="minor">
              <a:schemeClr val="tx1"/>
            </a:fontRef>
          </p:style>
        </p:cxnSp>
        <p:cxnSp>
          <p:nvCxnSpPr>
            <p:cNvPr id="166" name="直線矢印コネクタ 165"/>
            <p:cNvCxnSpPr/>
            <p:nvPr/>
          </p:nvCxnSpPr>
          <p:spPr>
            <a:xfrm>
              <a:off x="4343201" y="1517558"/>
              <a:ext cx="0" cy="2029878"/>
            </a:xfrm>
            <a:prstGeom prst="straightConnector1">
              <a:avLst/>
            </a:prstGeom>
            <a:ln w="57150" cap="sq">
              <a:solidFill>
                <a:schemeClr val="accent3">
                  <a:lumMod val="75000"/>
                </a:schemeClr>
              </a:solidFill>
              <a:headEnd type="none" w="med" len="med"/>
              <a:tailEnd type="none" w="med" len="sm"/>
            </a:ln>
          </p:spPr>
          <p:style>
            <a:lnRef idx="1">
              <a:schemeClr val="dk1"/>
            </a:lnRef>
            <a:fillRef idx="0">
              <a:schemeClr val="dk1"/>
            </a:fillRef>
            <a:effectRef idx="0">
              <a:schemeClr val="dk1"/>
            </a:effectRef>
            <a:fontRef idx="minor">
              <a:schemeClr val="tx1"/>
            </a:fontRef>
          </p:style>
        </p:cxnSp>
        <p:cxnSp>
          <p:nvCxnSpPr>
            <p:cNvPr id="167" name="直線矢印コネクタ 166"/>
            <p:cNvCxnSpPr/>
            <p:nvPr/>
          </p:nvCxnSpPr>
          <p:spPr>
            <a:xfrm>
              <a:off x="4164239" y="3547436"/>
              <a:ext cx="184714" cy="0"/>
            </a:xfrm>
            <a:prstGeom prst="straightConnector1">
              <a:avLst/>
            </a:prstGeom>
            <a:ln w="57150">
              <a:solidFill>
                <a:schemeClr val="accent3">
                  <a:lumMod val="75000"/>
                </a:schemeClr>
              </a:solidFill>
              <a:headEnd type="none" w="med" len="med"/>
              <a:tailEnd type="none" w="med" len="sm"/>
            </a:ln>
          </p:spPr>
          <p:style>
            <a:lnRef idx="1">
              <a:schemeClr val="dk1"/>
            </a:lnRef>
            <a:fillRef idx="0">
              <a:schemeClr val="dk1"/>
            </a:fillRef>
            <a:effectRef idx="0">
              <a:schemeClr val="dk1"/>
            </a:effectRef>
            <a:fontRef idx="minor">
              <a:schemeClr val="tx1"/>
            </a:fontRef>
          </p:style>
        </p:cxnSp>
        <p:cxnSp>
          <p:nvCxnSpPr>
            <p:cNvPr id="169" name="直線矢印コネクタ 168"/>
            <p:cNvCxnSpPr/>
            <p:nvPr/>
          </p:nvCxnSpPr>
          <p:spPr>
            <a:xfrm>
              <a:off x="4164239" y="1517558"/>
              <a:ext cx="184714" cy="0"/>
            </a:xfrm>
            <a:prstGeom prst="straightConnector1">
              <a:avLst/>
            </a:prstGeom>
            <a:ln w="57150">
              <a:solidFill>
                <a:schemeClr val="accent3">
                  <a:lumMod val="75000"/>
                </a:schemeClr>
              </a:solidFill>
              <a:headEnd type="none" w="med" len="med"/>
              <a:tailEnd type="none" w="med" len="sm"/>
            </a:ln>
          </p:spPr>
          <p:style>
            <a:lnRef idx="1">
              <a:schemeClr val="dk1"/>
            </a:lnRef>
            <a:fillRef idx="0">
              <a:schemeClr val="dk1"/>
            </a:fillRef>
            <a:effectRef idx="0">
              <a:schemeClr val="dk1"/>
            </a:effectRef>
            <a:fontRef idx="minor">
              <a:schemeClr val="tx1"/>
            </a:fontRef>
          </p:style>
        </p:cxnSp>
      </p:grpSp>
      <p:grpSp>
        <p:nvGrpSpPr>
          <p:cNvPr id="204" name="グループ化 203"/>
          <p:cNvGrpSpPr/>
          <p:nvPr/>
        </p:nvGrpSpPr>
        <p:grpSpPr>
          <a:xfrm>
            <a:off x="-1596400" y="1975626"/>
            <a:ext cx="716753" cy="2656900"/>
            <a:chOff x="4164239" y="1673482"/>
            <a:chExt cx="716753" cy="2656900"/>
          </a:xfrm>
        </p:grpSpPr>
        <p:cxnSp>
          <p:nvCxnSpPr>
            <p:cNvPr id="155" name="直線矢印コネクタ 154"/>
            <p:cNvCxnSpPr/>
            <p:nvPr/>
          </p:nvCxnSpPr>
          <p:spPr>
            <a:xfrm>
              <a:off x="4664968" y="1673894"/>
              <a:ext cx="216024" cy="0"/>
            </a:xfrm>
            <a:prstGeom prst="straightConnector1">
              <a:avLst/>
            </a:prstGeom>
            <a:ln w="57150" cap="sq">
              <a:solidFill>
                <a:srgbClr val="FF0000"/>
              </a:solidFill>
              <a:headEnd type="none" w="med" len="med"/>
              <a:tailEnd type="triangle" w="med" len="sm"/>
            </a:ln>
          </p:spPr>
          <p:style>
            <a:lnRef idx="1">
              <a:schemeClr val="dk1"/>
            </a:lnRef>
            <a:fillRef idx="0">
              <a:schemeClr val="dk1"/>
            </a:fillRef>
            <a:effectRef idx="0">
              <a:schemeClr val="dk1"/>
            </a:effectRef>
            <a:fontRef idx="minor">
              <a:schemeClr val="tx1"/>
            </a:fontRef>
          </p:style>
        </p:cxnSp>
        <p:cxnSp>
          <p:nvCxnSpPr>
            <p:cNvPr id="165" name="直線矢印コネクタ 164"/>
            <p:cNvCxnSpPr/>
            <p:nvPr/>
          </p:nvCxnSpPr>
          <p:spPr>
            <a:xfrm>
              <a:off x="4164239" y="4330382"/>
              <a:ext cx="500729" cy="0"/>
            </a:xfrm>
            <a:prstGeom prst="straightConnector1">
              <a:avLst/>
            </a:prstGeom>
            <a:ln w="57150">
              <a:solidFill>
                <a:srgbClr val="FF0000"/>
              </a:solidFill>
              <a:headEnd type="none" w="med" len="med"/>
              <a:tailEnd type="none" w="med" len="sm"/>
            </a:ln>
          </p:spPr>
          <p:style>
            <a:lnRef idx="1">
              <a:schemeClr val="dk1"/>
            </a:lnRef>
            <a:fillRef idx="0">
              <a:schemeClr val="dk1"/>
            </a:fillRef>
            <a:effectRef idx="0">
              <a:schemeClr val="dk1"/>
            </a:effectRef>
            <a:fontRef idx="minor">
              <a:schemeClr val="tx1"/>
            </a:fontRef>
          </p:style>
        </p:cxnSp>
        <p:cxnSp>
          <p:nvCxnSpPr>
            <p:cNvPr id="164" name="直線矢印コネクタ 163"/>
            <p:cNvCxnSpPr/>
            <p:nvPr/>
          </p:nvCxnSpPr>
          <p:spPr>
            <a:xfrm>
              <a:off x="4656212" y="1673482"/>
              <a:ext cx="0" cy="2656900"/>
            </a:xfrm>
            <a:prstGeom prst="straightConnector1">
              <a:avLst/>
            </a:prstGeom>
            <a:ln w="57150" cap="sq">
              <a:solidFill>
                <a:srgbClr val="FF0000"/>
              </a:solidFill>
              <a:headEnd type="none" w="med" len="med"/>
              <a:tailEnd type="none" w="med" len="sm"/>
            </a:ln>
          </p:spPr>
          <p:style>
            <a:lnRef idx="1">
              <a:schemeClr val="dk1"/>
            </a:lnRef>
            <a:fillRef idx="0">
              <a:schemeClr val="dk1"/>
            </a:fillRef>
            <a:effectRef idx="0">
              <a:schemeClr val="dk1"/>
            </a:effectRef>
            <a:fontRef idx="minor">
              <a:schemeClr val="tx1"/>
            </a:fontRef>
          </p:style>
        </p:cxnSp>
      </p:grpSp>
      <p:grpSp>
        <p:nvGrpSpPr>
          <p:cNvPr id="206" name="グループ化 205"/>
          <p:cNvGrpSpPr/>
          <p:nvPr/>
        </p:nvGrpSpPr>
        <p:grpSpPr>
          <a:xfrm>
            <a:off x="-1602152" y="2504877"/>
            <a:ext cx="730779" cy="1854347"/>
            <a:chOff x="4158487" y="2202731"/>
            <a:chExt cx="730779" cy="1854347"/>
          </a:xfrm>
        </p:grpSpPr>
        <p:grpSp>
          <p:nvGrpSpPr>
            <p:cNvPr id="205" name="グループ化 204"/>
            <p:cNvGrpSpPr/>
            <p:nvPr/>
          </p:nvGrpSpPr>
          <p:grpSpPr>
            <a:xfrm>
              <a:off x="4158487" y="2202731"/>
              <a:ext cx="730779" cy="1854347"/>
              <a:chOff x="4158487" y="2202731"/>
              <a:chExt cx="730779" cy="1854347"/>
            </a:xfrm>
          </p:grpSpPr>
          <p:cxnSp>
            <p:nvCxnSpPr>
              <p:cNvPr id="179" name="直線矢印コネクタ 178"/>
              <p:cNvCxnSpPr/>
              <p:nvPr/>
            </p:nvCxnSpPr>
            <p:spPr>
              <a:xfrm>
                <a:off x="4520952" y="2202731"/>
                <a:ext cx="0" cy="1854347"/>
              </a:xfrm>
              <a:prstGeom prst="straightConnector1">
                <a:avLst/>
              </a:prstGeom>
              <a:ln w="57150" cap="sq">
                <a:solidFill>
                  <a:srgbClr val="0070C0"/>
                </a:solidFill>
                <a:headEnd type="none" w="med" len="med"/>
                <a:tailEnd type="none" w="med" len="sm"/>
              </a:ln>
            </p:spPr>
            <p:style>
              <a:lnRef idx="1">
                <a:schemeClr val="dk1"/>
              </a:lnRef>
              <a:fillRef idx="0">
                <a:schemeClr val="dk1"/>
              </a:fillRef>
              <a:effectRef idx="0">
                <a:schemeClr val="dk1"/>
              </a:effectRef>
              <a:fontRef idx="minor">
                <a:schemeClr val="tx1"/>
              </a:fontRef>
            </p:style>
          </p:cxnSp>
          <p:cxnSp>
            <p:nvCxnSpPr>
              <p:cNvPr id="180" name="直線矢印コネクタ 179"/>
              <p:cNvCxnSpPr/>
              <p:nvPr/>
            </p:nvCxnSpPr>
            <p:spPr>
              <a:xfrm>
                <a:off x="4158487" y="2203618"/>
                <a:ext cx="362465" cy="0"/>
              </a:xfrm>
              <a:prstGeom prst="straightConnector1">
                <a:avLst/>
              </a:prstGeom>
              <a:ln w="57150">
                <a:solidFill>
                  <a:srgbClr val="0070C0"/>
                </a:solidFill>
                <a:headEnd type="none" w="med" len="med"/>
                <a:tailEnd type="none" w="med" len="sm"/>
              </a:ln>
            </p:spPr>
            <p:style>
              <a:lnRef idx="1">
                <a:schemeClr val="dk1"/>
              </a:lnRef>
              <a:fillRef idx="0">
                <a:schemeClr val="dk1"/>
              </a:fillRef>
              <a:effectRef idx="0">
                <a:schemeClr val="dk1"/>
              </a:effectRef>
              <a:fontRef idx="minor">
                <a:schemeClr val="tx1"/>
              </a:fontRef>
            </p:style>
          </p:cxnSp>
          <p:cxnSp>
            <p:nvCxnSpPr>
              <p:cNvPr id="163" name="直線矢印コネクタ 162"/>
              <p:cNvCxnSpPr/>
              <p:nvPr/>
            </p:nvCxnSpPr>
            <p:spPr>
              <a:xfrm>
                <a:off x="4520952" y="4057078"/>
                <a:ext cx="368314" cy="0"/>
              </a:xfrm>
              <a:prstGeom prst="straightConnector1">
                <a:avLst/>
              </a:prstGeom>
              <a:ln w="57150">
                <a:solidFill>
                  <a:srgbClr val="0070C0"/>
                </a:solidFill>
                <a:headEnd type="none" w="med" len="med"/>
                <a:tailEnd type="triangle" w="med" len="sm"/>
              </a:ln>
            </p:spPr>
            <p:style>
              <a:lnRef idx="1">
                <a:schemeClr val="dk1"/>
              </a:lnRef>
              <a:fillRef idx="0">
                <a:schemeClr val="dk1"/>
              </a:fillRef>
              <a:effectRef idx="0">
                <a:schemeClr val="dk1"/>
              </a:effectRef>
              <a:fontRef idx="minor">
                <a:schemeClr val="tx1"/>
              </a:fontRef>
            </p:style>
          </p:cxnSp>
        </p:grpSp>
        <p:cxnSp>
          <p:nvCxnSpPr>
            <p:cNvPr id="183" name="直線矢印コネクタ 182"/>
            <p:cNvCxnSpPr/>
            <p:nvPr/>
          </p:nvCxnSpPr>
          <p:spPr>
            <a:xfrm>
              <a:off x="4158487" y="3023648"/>
              <a:ext cx="362465" cy="0"/>
            </a:xfrm>
            <a:prstGeom prst="straightConnector1">
              <a:avLst/>
            </a:prstGeom>
            <a:ln w="57150">
              <a:solidFill>
                <a:srgbClr val="0070C0"/>
              </a:solidFill>
              <a:headEnd type="none" w="med" len="med"/>
              <a:tailEnd type="none" w="med" len="sm"/>
            </a:ln>
          </p:spPr>
          <p:style>
            <a:lnRef idx="1">
              <a:schemeClr val="dk1"/>
            </a:lnRef>
            <a:fillRef idx="0">
              <a:schemeClr val="dk1"/>
            </a:fillRef>
            <a:effectRef idx="0">
              <a:schemeClr val="dk1"/>
            </a:effectRef>
            <a:fontRef idx="minor">
              <a:schemeClr val="tx1"/>
            </a:fontRef>
          </p:style>
        </p:cxnSp>
        <p:cxnSp>
          <p:nvCxnSpPr>
            <p:cNvPr id="188" name="直線矢印コネクタ 187"/>
            <p:cNvCxnSpPr/>
            <p:nvPr/>
          </p:nvCxnSpPr>
          <p:spPr>
            <a:xfrm>
              <a:off x="4158487" y="3678115"/>
              <a:ext cx="362465" cy="0"/>
            </a:xfrm>
            <a:prstGeom prst="straightConnector1">
              <a:avLst/>
            </a:prstGeom>
            <a:ln w="57150">
              <a:solidFill>
                <a:srgbClr val="0070C0"/>
              </a:solidFill>
              <a:headEnd type="none" w="med" len="med"/>
              <a:tailEnd type="none" w="med" len="sm"/>
            </a:ln>
          </p:spPr>
          <p:style>
            <a:lnRef idx="1">
              <a:schemeClr val="dk1"/>
            </a:lnRef>
            <a:fillRef idx="0">
              <a:schemeClr val="dk1"/>
            </a:fillRef>
            <a:effectRef idx="0">
              <a:schemeClr val="dk1"/>
            </a:effectRef>
            <a:fontRef idx="minor">
              <a:schemeClr val="tx1"/>
            </a:fontRef>
          </p:style>
        </p:cxnSp>
      </p:grpSp>
      <p:sp>
        <p:nvSpPr>
          <p:cNvPr id="191" name="テキスト ボックス 44"/>
          <p:cNvSpPr txBox="1">
            <a:spLocks noChangeArrowheads="1"/>
          </p:cNvSpPr>
          <p:nvPr/>
        </p:nvSpPr>
        <p:spPr bwMode="auto">
          <a:xfrm>
            <a:off x="5073402" y="5495365"/>
            <a:ext cx="1872207" cy="1246003"/>
          </a:xfrm>
          <a:prstGeom prst="rect">
            <a:avLst/>
          </a:prstGeom>
          <a:solidFill>
            <a:schemeClr val="bg1"/>
          </a:solidFill>
          <a:ln w="12700">
            <a:noFill/>
            <a:prstDash val="sysDash"/>
            <a:miter lim="800000"/>
            <a:headEnd/>
            <a:tailEnd/>
          </a:ln>
        </p:spPr>
        <p:txBody>
          <a:bodyPr vert="horz" wrap="square" lIns="72000" tIns="72000" rIns="72000" bIns="72000" numCol="1" anchor="ctr" anchorCtr="0" compatLnSpc="1">
            <a:prstTxWarp prst="textNoShape">
              <a:avLst/>
            </a:prstTxWarp>
          </a:bodyPr>
          <a:lstStyle/>
          <a:p>
            <a:pPr lvl="0" algn="ctr" fontAlgn="base">
              <a:spcBef>
                <a:spcPct val="0"/>
              </a:spcBef>
              <a:spcAft>
                <a:spcPct val="0"/>
              </a:spcAft>
            </a:pPr>
            <a:endParaRPr lang="en-US" altLang="ja-JP" sz="1100" b="1" u="sng"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ja-JP" altLang="en-US" sz="1100" b="1" u="sng" dirty="0" smtClean="0">
                <a:latin typeface="HGPｺﾞｼｯｸM" panose="020B0600000000000000" pitchFamily="50" charset="-128"/>
                <a:ea typeface="HGPｺﾞｼｯｸM" panose="020B0600000000000000" pitchFamily="50" charset="-128"/>
                <a:cs typeface="ＭＳ Ｐゴシック" pitchFamily="50" charset="-128"/>
              </a:rPr>
              <a:t>男女雇用機会均等法</a:t>
            </a:r>
            <a:endParaRPr lang="en-US" altLang="ja-JP" sz="1100" b="1" u="sng"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に基づく助言・指導等　　</a:t>
            </a:r>
            <a:endPar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en-US" altLang="ja-JP"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10</a:t>
            </a:r>
            <a:r>
              <a:rPr lang="ja-JP" altLang="en-US"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件</a:t>
            </a:r>
            <a:r>
              <a:rPr lang="ja-JP" altLang="en-US"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10</a:t>
            </a:r>
            <a:r>
              <a:rPr lang="ja-JP" altLang="en-US"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199" name="グループ化 198"/>
          <p:cNvGrpSpPr/>
          <p:nvPr/>
        </p:nvGrpSpPr>
        <p:grpSpPr>
          <a:xfrm>
            <a:off x="3136509" y="5505075"/>
            <a:ext cx="1888499" cy="1236295"/>
            <a:chOff x="4880992" y="1981345"/>
            <a:chExt cx="1872208" cy="1236295"/>
          </a:xfrm>
        </p:grpSpPr>
        <p:sp>
          <p:nvSpPr>
            <p:cNvPr id="105" name="テキスト ボックス 44"/>
            <p:cNvSpPr txBox="1">
              <a:spLocks noChangeArrowheads="1"/>
            </p:cNvSpPr>
            <p:nvPr/>
          </p:nvSpPr>
          <p:spPr bwMode="auto">
            <a:xfrm>
              <a:off x="4889266" y="1981345"/>
              <a:ext cx="1863934" cy="1236295"/>
            </a:xfrm>
            <a:prstGeom prst="rect">
              <a:avLst/>
            </a:prstGeom>
            <a:solidFill>
              <a:schemeClr val="bg1"/>
            </a:solidFill>
            <a:ln w="12700">
              <a:solidFill>
                <a:schemeClr val="tx1"/>
              </a:solidFill>
              <a:prstDash val="sysDash"/>
              <a:miter lim="800000"/>
              <a:headEnd/>
              <a:tailEnd/>
            </a:ln>
          </p:spPr>
          <p:txBody>
            <a:bodyPr vert="horz" wrap="square" lIns="72000" tIns="72000" rIns="72000" bIns="72000" numCol="1" anchor="ctr" anchorCtr="0" compatLnSpc="1">
              <a:prstTxWarp prst="textNoShape">
                <a:avLst/>
              </a:prstTxWarp>
            </a:bodyPr>
            <a:lstStyle/>
            <a:p>
              <a:pPr lvl="0" algn="ctr" fontAlgn="base">
                <a:spcBef>
                  <a:spcPct val="0"/>
                </a:spcBef>
                <a:spcAft>
                  <a:spcPct val="0"/>
                </a:spcAft>
              </a:pPr>
              <a:endParaRPr lang="en-US" altLang="ja-JP" sz="1100" b="1" u="sng"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ja-JP" altLang="en-US" sz="1100" b="1" u="sng" dirty="0" smtClean="0">
                  <a:latin typeface="HGPｺﾞｼｯｸM" panose="020B0600000000000000" pitchFamily="50" charset="-128"/>
                  <a:ea typeface="HGPｺﾞｼｯｸM" panose="020B0600000000000000" pitchFamily="50" charset="-128"/>
                  <a:cs typeface="ＭＳ Ｐゴシック" pitchFamily="50" charset="-128"/>
                </a:rPr>
                <a:t>障害者</a:t>
              </a:r>
              <a:r>
                <a:rPr lang="ja-JP" altLang="en-US" sz="1100" b="1" u="sng" dirty="0">
                  <a:latin typeface="HGPｺﾞｼｯｸM" panose="020B0600000000000000" pitchFamily="50" charset="-128"/>
                  <a:ea typeface="HGPｺﾞｼｯｸM" panose="020B0600000000000000" pitchFamily="50" charset="-128"/>
                  <a:cs typeface="ＭＳ Ｐゴシック" pitchFamily="50" charset="-128"/>
                </a:rPr>
                <a:t>雇用</a:t>
              </a:r>
              <a:r>
                <a:rPr lang="ja-JP" altLang="en-US" sz="1100" b="1" u="sng" dirty="0" smtClean="0">
                  <a:latin typeface="HGPｺﾞｼｯｸM" panose="020B0600000000000000" pitchFamily="50" charset="-128"/>
                  <a:ea typeface="HGPｺﾞｼｯｸM" panose="020B0600000000000000" pitchFamily="50" charset="-128"/>
                  <a:cs typeface="ＭＳ Ｐゴシック" pitchFamily="50" charset="-128"/>
                </a:rPr>
                <a:t>促進法</a:t>
              </a:r>
              <a:endParaRPr lang="en-US" altLang="ja-JP" sz="1100" b="1" u="sng"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に基づく助言</a:t>
              </a:r>
              <a:r>
                <a:rPr lang="ja-JP" altLang="en-US" sz="1100" dirty="0">
                  <a:latin typeface="HGPｺﾞｼｯｸM" panose="020B0600000000000000" pitchFamily="50" charset="-128"/>
                  <a:ea typeface="HGPｺﾞｼｯｸM" panose="020B0600000000000000" pitchFamily="50" charset="-128"/>
                  <a:cs typeface="ＭＳ Ｐゴシック" pitchFamily="50" charset="-128"/>
                </a:rPr>
                <a:t>・</a:t>
              </a: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指導等</a:t>
              </a:r>
              <a:endPar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en-US" altLang="ja-JP"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79</a:t>
              </a:r>
              <a:r>
                <a:rPr lang="ja-JP" altLang="en-US"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件</a:t>
              </a:r>
              <a:r>
                <a:rPr lang="ja-JP" altLang="en-US"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8.1</a:t>
              </a:r>
              <a:r>
                <a:rPr lang="ja-JP" altLang="en-US" sz="8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195" name="テキスト ボックス 44"/>
            <p:cNvSpPr txBox="1">
              <a:spLocks noChangeArrowheads="1"/>
            </p:cNvSpPr>
            <p:nvPr/>
          </p:nvSpPr>
          <p:spPr bwMode="auto">
            <a:xfrm>
              <a:off x="4880992" y="1981345"/>
              <a:ext cx="1872208" cy="259754"/>
            </a:xfrm>
            <a:prstGeom prst="rect">
              <a:avLst/>
            </a:prstGeom>
            <a:solidFill>
              <a:srgbClr val="003300">
                <a:alpha val="30196"/>
              </a:srgbClr>
            </a:solidFill>
            <a:ln w="12700">
              <a:noFill/>
              <a:miter lim="800000"/>
              <a:headEnd/>
              <a:tailEnd/>
            </a:ln>
          </p:spPr>
          <p:txBody>
            <a:bodyPr vert="horz" wrap="square" lIns="36000" tIns="36000" rIns="36000" bIns="36000" numCol="1" anchor="b" anchorCtr="0" compatLnSpc="1">
              <a:prstTxWarp prst="textNoShape">
                <a:avLst/>
              </a:prstTxWarp>
            </a:bodyPr>
            <a:lstStyle/>
            <a:p>
              <a:pPr lvl="0" algn="ctr" fontAlgn="base">
                <a:spcBef>
                  <a:spcPct val="0"/>
                </a:spcBef>
                <a:spcAft>
                  <a:spcPct val="0"/>
                </a:spcAft>
              </a:pPr>
              <a:r>
                <a:rPr lang="ja-JP" altLang="en-US" sz="1200" dirty="0">
                  <a:latin typeface="HGPｺﾞｼｯｸM" panose="020B0600000000000000" pitchFamily="50" charset="-128"/>
                  <a:ea typeface="HGPｺﾞｼｯｸM" panose="020B0600000000000000" pitchFamily="50" charset="-128"/>
                  <a:cs typeface="ＭＳ Ｐゴシック" pitchFamily="50" charset="-128"/>
                </a:rPr>
                <a:t>公共</a:t>
              </a:r>
              <a:r>
                <a:rPr lang="ja-JP" altLang="en-US" sz="1200" dirty="0" smtClean="0">
                  <a:latin typeface="HGPｺﾞｼｯｸM" panose="020B0600000000000000" pitchFamily="50" charset="-128"/>
                  <a:ea typeface="HGPｺﾞｼｯｸM" panose="020B0600000000000000" pitchFamily="50" charset="-128"/>
                  <a:cs typeface="ＭＳ Ｐゴシック" pitchFamily="50" charset="-128"/>
                </a:rPr>
                <a:t>職業安定所</a:t>
              </a:r>
              <a:endParaRPr kumimoji="1" lang="ja-JP" altLang="ja-JP" sz="12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p:txBody>
        </p:sp>
      </p:grpSp>
      <p:sp>
        <p:nvSpPr>
          <p:cNvPr id="196" name="テキスト ボックス 44"/>
          <p:cNvSpPr txBox="1">
            <a:spLocks noChangeArrowheads="1"/>
          </p:cNvSpPr>
          <p:nvPr/>
        </p:nvSpPr>
        <p:spPr bwMode="auto">
          <a:xfrm>
            <a:off x="5073402" y="5492906"/>
            <a:ext cx="3749969" cy="240350"/>
          </a:xfrm>
          <a:prstGeom prst="rect">
            <a:avLst/>
          </a:prstGeom>
          <a:solidFill>
            <a:srgbClr val="A7E2FF"/>
          </a:solidFill>
          <a:ln w="12700">
            <a:noFill/>
            <a:miter lim="800000"/>
            <a:headEnd/>
            <a:tailEnd/>
          </a:ln>
        </p:spPr>
        <p:txBody>
          <a:bodyPr vert="horz" wrap="square" lIns="36000" tIns="36000" rIns="36000" bIns="36000" numCol="1" anchor="b" anchorCtr="0" compatLnSpc="1">
            <a:prstTxWarp prst="textNoShape">
              <a:avLst/>
            </a:prstTxWarp>
          </a:bodyPr>
          <a:lstStyle/>
          <a:p>
            <a:pPr lvl="0" algn="ctr" fontAlgn="base">
              <a:spcBef>
                <a:spcPct val="0"/>
              </a:spcBef>
              <a:spcAft>
                <a:spcPct val="0"/>
              </a:spcAft>
            </a:pPr>
            <a:r>
              <a:rPr lang="ja-JP" altLang="en-US" sz="1200" dirty="0" smtClean="0">
                <a:latin typeface="HGPｺﾞｼｯｸM" panose="020B0600000000000000" pitchFamily="50" charset="-128"/>
                <a:ea typeface="HGPｺﾞｼｯｸM" panose="020B0600000000000000" pitchFamily="50" charset="-128"/>
                <a:cs typeface="ＭＳ Ｐゴシック" pitchFamily="50" charset="-128"/>
              </a:rPr>
              <a:t>労働局　雇用環境・均等部（室）</a:t>
            </a:r>
            <a:endParaRPr kumimoji="1" lang="ja-JP" altLang="ja-JP" sz="1200" i="0" strike="noStrike" cap="none" normalizeH="0" baseline="0" dirty="0" smtClean="0">
              <a:ln>
                <a:noFill/>
              </a:ln>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00" name="テキスト ボックス 44"/>
          <p:cNvSpPr txBox="1">
            <a:spLocks noChangeArrowheads="1"/>
          </p:cNvSpPr>
          <p:nvPr/>
        </p:nvSpPr>
        <p:spPr bwMode="auto">
          <a:xfrm>
            <a:off x="6268037" y="471586"/>
            <a:ext cx="2805534" cy="436692"/>
          </a:xfrm>
          <a:prstGeom prst="rect">
            <a:avLst/>
          </a:prstGeom>
          <a:noFill/>
          <a:ln w="12700">
            <a:noFill/>
            <a:prstDash val="dash"/>
            <a:miter lim="800000"/>
            <a:headEnd/>
            <a:tailEnd/>
          </a:ln>
        </p:spPr>
        <p:txBody>
          <a:bodyPr vert="horz" wrap="square" lIns="72000" tIns="72000" rIns="72000" bIns="72000" numCol="1" anchor="ctr" anchorCtr="0" compatLnSpc="1">
            <a:prstTxWarp prst="textNoShape">
              <a:avLst/>
            </a:prstTxWarp>
          </a:bodyPr>
          <a:lstStyle/>
          <a:p>
            <a:pPr lvl="0" fontAlgn="base">
              <a:lnSpc>
                <a:spcPts val="1300"/>
              </a:lnSpc>
              <a:spcBef>
                <a:spcPct val="0"/>
              </a:spcBef>
              <a:spcAft>
                <a:spcPct val="0"/>
              </a:spcAft>
            </a:pP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a:t>
            </a: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虐待が認められた事業所　</a:t>
            </a:r>
            <a:r>
              <a:rPr lang="en-US" altLang="ja-JP" sz="1100"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507</a:t>
            </a:r>
            <a:r>
              <a:rPr lang="ja-JP" altLang="en-US" sz="1100"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事業所</a:t>
            </a:r>
            <a:endParaRPr lang="en-US" altLang="ja-JP" sz="1100"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lvl="0" fontAlgn="base">
              <a:lnSpc>
                <a:spcPts val="1300"/>
              </a:lnSpc>
              <a:spcBef>
                <a:spcPct val="0"/>
              </a:spcBef>
              <a:spcAft>
                <a:spcPct val="0"/>
              </a:spcAf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○虐待が認められた障害者　</a:t>
            </a:r>
            <a:r>
              <a:rPr lang="en-US" altLang="ja-JP" sz="1100"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970</a:t>
            </a:r>
            <a:r>
              <a:rPr lang="ja-JP" altLang="en-US" sz="1100" b="1" u="sng"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人</a:t>
            </a:r>
            <a:r>
              <a:rPr lang="ja-JP" altLang="en-US" sz="1100"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　</a:t>
            </a:r>
            <a:endParaRPr lang="en-US" altLang="ja-JP" sz="1100"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01" name="対角する 2 つの角を丸めた四角形 200"/>
          <p:cNvSpPr/>
          <p:nvPr/>
        </p:nvSpPr>
        <p:spPr>
          <a:xfrm>
            <a:off x="4448945" y="476232"/>
            <a:ext cx="1819094" cy="464827"/>
          </a:xfrm>
          <a:prstGeom prst="round2DiagRect">
            <a:avLst>
              <a:gd name="adj1" fmla="val 50000"/>
              <a:gd name="adj2" fmla="val 0"/>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smtClean="0">
                <a:solidFill>
                  <a:schemeClr val="bg1"/>
                </a:solidFill>
                <a:latin typeface="HGPｺﾞｼｯｸM" panose="020B0600000000000000" pitchFamily="50" charset="-128"/>
                <a:ea typeface="HGPｺﾞｼｯｸM" panose="020B0600000000000000" pitchFamily="50" charset="-128"/>
              </a:rPr>
              <a:t>虐待が認められた事案</a:t>
            </a:r>
            <a:endParaRPr lang="en-US" altLang="ja-JP" sz="1200" b="1" dirty="0" smtClean="0">
              <a:solidFill>
                <a:schemeClr val="bg1"/>
              </a:solidFill>
              <a:latin typeface="HGPｺﾞｼｯｸM" panose="020B0600000000000000" pitchFamily="50" charset="-128"/>
              <a:ea typeface="HGPｺﾞｼｯｸM" panose="020B0600000000000000" pitchFamily="50" charset="-128"/>
            </a:endParaRPr>
          </a:p>
        </p:txBody>
      </p:sp>
      <p:grpSp>
        <p:nvGrpSpPr>
          <p:cNvPr id="7" name="グループ化 6"/>
          <p:cNvGrpSpPr/>
          <p:nvPr/>
        </p:nvGrpSpPr>
        <p:grpSpPr>
          <a:xfrm>
            <a:off x="4520955" y="2212101"/>
            <a:ext cx="629146" cy="1990906"/>
            <a:chOff x="4511857" y="2212101"/>
            <a:chExt cx="582760" cy="1990906"/>
          </a:xfrm>
        </p:grpSpPr>
        <p:sp>
          <p:nvSpPr>
            <p:cNvPr id="208" name="下矢印 207"/>
            <p:cNvSpPr/>
            <p:nvPr/>
          </p:nvSpPr>
          <p:spPr>
            <a:xfrm rot="16200000">
              <a:off x="3807784" y="2916174"/>
              <a:ext cx="1990906" cy="582760"/>
            </a:xfrm>
            <a:prstGeom prst="downArrow">
              <a:avLst>
                <a:gd name="adj1" fmla="val 74104"/>
                <a:gd name="adj2" fmla="val 33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テキスト ボックス 44"/>
            <p:cNvSpPr txBox="1">
              <a:spLocks noChangeArrowheads="1"/>
            </p:cNvSpPr>
            <p:nvPr/>
          </p:nvSpPr>
          <p:spPr bwMode="auto">
            <a:xfrm>
              <a:off x="4552365" y="2621120"/>
              <a:ext cx="349787" cy="1172868"/>
            </a:xfrm>
            <a:prstGeom prst="rect">
              <a:avLst/>
            </a:prstGeom>
            <a:noFill/>
            <a:ln w="12700">
              <a:noFill/>
              <a:miter lim="800000"/>
              <a:headEnd/>
              <a:tailEnd/>
            </a:ln>
          </p:spPr>
          <p:txBody>
            <a:bodyPr vert="eaVert" wrap="square" lIns="72000" tIns="72000" rIns="72000" bIns="72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solidFill>
                    <a:schemeClr val="bg1"/>
                  </a:solidFill>
                  <a:latin typeface="HGPｺﾞｼｯｸM" panose="020B0600000000000000" pitchFamily="50" charset="-128"/>
                  <a:ea typeface="HGPｺﾞｼｯｸM" panose="020B0600000000000000" pitchFamily="50" charset="-128"/>
                  <a:cs typeface="ＭＳ Ｐゴシック" pitchFamily="50" charset="-128"/>
                </a:rPr>
                <a:t>行政指導等</a:t>
              </a:r>
              <a:endParaRPr lang="en-US" altLang="ja-JP" sz="1600" b="1" dirty="0" smtClean="0">
                <a:solidFill>
                  <a:schemeClr val="bg1"/>
                </a:solidFill>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236" name="グループ化 235"/>
          <p:cNvGrpSpPr/>
          <p:nvPr/>
        </p:nvGrpSpPr>
        <p:grpSpPr>
          <a:xfrm>
            <a:off x="5300372" y="2216620"/>
            <a:ext cx="4405156" cy="579604"/>
            <a:chOff x="5108763" y="1913260"/>
            <a:chExt cx="4566475" cy="579604"/>
          </a:xfrm>
        </p:grpSpPr>
        <p:sp>
          <p:nvSpPr>
            <p:cNvPr id="77" name="テキスト ボックス 44"/>
            <p:cNvSpPr txBox="1">
              <a:spLocks noChangeArrowheads="1"/>
            </p:cNvSpPr>
            <p:nvPr/>
          </p:nvSpPr>
          <p:spPr bwMode="auto">
            <a:xfrm>
              <a:off x="5108763" y="1913260"/>
              <a:ext cx="983517" cy="578590"/>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性的</a:t>
              </a: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虐待</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en-US" altLang="ja-JP"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10</a:t>
              </a:r>
              <a:r>
                <a:rPr kumimoji="1" lang="ja-JP" altLang="en-US"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9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en-US" altLang="ja-JP" sz="9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1.0</a:t>
              </a:r>
              <a:r>
                <a:rPr lang="ja-JP" altLang="en-US" sz="9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r>
                <a:rPr lang="ja-JP" altLang="en-US" sz="900"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a:t>
              </a:r>
              <a:endParaRPr lang="ja-JP" altLang="ja-JP" sz="900" b="1" dirty="0">
                <a:solidFill>
                  <a:srgbClr val="FF0000"/>
                </a:solidFill>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31" name="テキスト ボックス 44"/>
            <p:cNvSpPr txBox="1">
              <a:spLocks noChangeArrowheads="1"/>
            </p:cNvSpPr>
            <p:nvPr/>
          </p:nvSpPr>
          <p:spPr bwMode="auto">
            <a:xfrm>
              <a:off x="6009504" y="1914372"/>
              <a:ext cx="3665734" cy="578492"/>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237" name="グループ化 236"/>
          <p:cNvGrpSpPr/>
          <p:nvPr/>
        </p:nvGrpSpPr>
        <p:grpSpPr>
          <a:xfrm>
            <a:off x="5300372" y="2890221"/>
            <a:ext cx="4405156" cy="578492"/>
            <a:chOff x="5108763" y="2607878"/>
            <a:chExt cx="4566475" cy="578492"/>
          </a:xfrm>
        </p:grpSpPr>
        <p:sp>
          <p:nvSpPr>
            <p:cNvPr id="75" name="テキスト ボックス 44"/>
            <p:cNvSpPr txBox="1">
              <a:spLocks noChangeArrowheads="1"/>
            </p:cNvSpPr>
            <p:nvPr/>
          </p:nvSpPr>
          <p:spPr bwMode="auto">
            <a:xfrm>
              <a:off x="5108763" y="2611836"/>
              <a:ext cx="983517" cy="570576"/>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心理的</a:t>
              </a: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虐待</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75</a:t>
              </a:r>
              <a:r>
                <a:rPr kumimoji="1" lang="ja-JP" altLang="en-US"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7.3</a:t>
              </a:r>
              <a:r>
                <a:rPr kumimoji="1" lang="ja-JP" altLang="en-US"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105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32" name="テキスト ボックス 44"/>
            <p:cNvSpPr txBox="1">
              <a:spLocks noChangeArrowheads="1"/>
            </p:cNvSpPr>
            <p:nvPr/>
          </p:nvSpPr>
          <p:spPr bwMode="auto">
            <a:xfrm>
              <a:off x="6009504" y="2607878"/>
              <a:ext cx="3665734" cy="578492"/>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238" name="グループ化 237"/>
          <p:cNvGrpSpPr/>
          <p:nvPr/>
        </p:nvGrpSpPr>
        <p:grpSpPr>
          <a:xfrm>
            <a:off x="5300372" y="3562710"/>
            <a:ext cx="4405156" cy="578492"/>
            <a:chOff x="5108763" y="3271339"/>
            <a:chExt cx="4566475" cy="578492"/>
          </a:xfrm>
        </p:grpSpPr>
        <p:sp>
          <p:nvSpPr>
            <p:cNvPr id="83" name="テキスト ボックス 44"/>
            <p:cNvSpPr txBox="1">
              <a:spLocks noChangeArrowheads="1"/>
            </p:cNvSpPr>
            <p:nvPr/>
          </p:nvSpPr>
          <p:spPr bwMode="auto">
            <a:xfrm>
              <a:off x="5108763" y="3271339"/>
              <a:ext cx="983517" cy="578492"/>
            </a:xfrm>
            <a:prstGeom prst="rect">
              <a:avLst/>
            </a:prstGeom>
            <a:solidFill>
              <a:schemeClr val="bg1"/>
            </a:solidFill>
            <a:ln w="12700">
              <a:noFill/>
              <a:miter lim="800000"/>
              <a:headEnd/>
              <a:tailEnd/>
            </a:ln>
          </p:spPr>
          <p:txBody>
            <a:bodyPr vert="horz" wrap="square" lIns="0" tIns="72000" rIns="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spc="-230" dirty="0">
                  <a:latin typeface="HGPｺﾞｼｯｸM" panose="020B0600000000000000" pitchFamily="50" charset="-128"/>
                  <a:ea typeface="HGPｺﾞｼｯｸM" panose="020B0600000000000000" pitchFamily="50" charset="-128"/>
                  <a:cs typeface="ＭＳ Ｐゴシック" pitchFamily="50" charset="-128"/>
                </a:rPr>
                <a:t>放置</a:t>
              </a:r>
              <a:r>
                <a:rPr lang="ja-JP" altLang="en-US" sz="1100" b="1" spc="-230" dirty="0" smtClean="0">
                  <a:latin typeface="HGPｺﾞｼｯｸM" panose="020B0600000000000000" pitchFamily="50" charset="-128"/>
                  <a:ea typeface="HGPｺﾞｼｯｸM" panose="020B0600000000000000" pitchFamily="50" charset="-128"/>
                  <a:cs typeface="ＭＳ Ｐゴシック" pitchFamily="50" charset="-128"/>
                </a:rPr>
                <a:t>等に</a:t>
              </a:r>
              <a:r>
                <a:rPr lang="ja-JP" altLang="en-US" sz="1100" b="1" spc="-230" dirty="0">
                  <a:latin typeface="HGPｺﾞｼｯｸM" panose="020B0600000000000000" pitchFamily="50" charset="-128"/>
                  <a:ea typeface="HGPｺﾞｼｯｸM" panose="020B0600000000000000" pitchFamily="50" charset="-128"/>
                  <a:cs typeface="ＭＳ Ｐゴシック" pitchFamily="50" charset="-128"/>
                </a:rPr>
                <a:t>よる</a:t>
              </a:r>
              <a:r>
                <a:rPr lang="ja-JP" altLang="en-US" sz="1100" b="1" spc="-230" dirty="0" smtClean="0">
                  <a:latin typeface="HGPｺﾞｼｯｸM" panose="020B0600000000000000" pitchFamily="50" charset="-128"/>
                  <a:ea typeface="HGPｺﾞｼｯｸM" panose="020B0600000000000000" pitchFamily="50" charset="-128"/>
                  <a:cs typeface="ＭＳ Ｐゴシック" pitchFamily="50" charset="-128"/>
                </a:rPr>
                <a:t>虐待</a:t>
              </a:r>
              <a:endParaRPr lang="en-US" altLang="ja-JP" sz="1100" b="1" spc="-230"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15</a:t>
              </a:r>
              <a:r>
                <a:rPr kumimoji="1" lang="ja-JP" altLang="en-US"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1.5</a:t>
              </a:r>
              <a:r>
                <a:rPr kumimoji="1" lang="ja-JP" altLang="en-US"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105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33" name="テキスト ボックス 44"/>
            <p:cNvSpPr txBox="1">
              <a:spLocks noChangeArrowheads="1"/>
            </p:cNvSpPr>
            <p:nvPr/>
          </p:nvSpPr>
          <p:spPr bwMode="auto">
            <a:xfrm>
              <a:off x="6098411" y="3271339"/>
              <a:ext cx="3576827" cy="578492"/>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239" name="グループ化 238"/>
          <p:cNvGrpSpPr/>
          <p:nvPr/>
        </p:nvGrpSpPr>
        <p:grpSpPr>
          <a:xfrm>
            <a:off x="5300372" y="4235200"/>
            <a:ext cx="4405156" cy="578492"/>
            <a:chOff x="5108763" y="3933056"/>
            <a:chExt cx="4566475" cy="578492"/>
          </a:xfrm>
        </p:grpSpPr>
        <p:sp>
          <p:nvSpPr>
            <p:cNvPr id="81" name="テキスト ボックス 44"/>
            <p:cNvSpPr txBox="1">
              <a:spLocks noChangeArrowheads="1"/>
            </p:cNvSpPr>
            <p:nvPr/>
          </p:nvSpPr>
          <p:spPr bwMode="auto">
            <a:xfrm>
              <a:off x="5108763" y="3933056"/>
              <a:ext cx="983517" cy="578492"/>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b="1" dirty="0">
                  <a:latin typeface="HGPｺﾞｼｯｸM" panose="020B0600000000000000" pitchFamily="50" charset="-128"/>
                  <a:ea typeface="HGPｺﾞｼｯｸM" panose="020B0600000000000000" pitchFamily="50" charset="-128"/>
                  <a:cs typeface="ＭＳ Ｐゴシック" pitchFamily="50" charset="-128"/>
                </a:rPr>
                <a:t>経済的</a:t>
              </a:r>
              <a:r>
                <a:rPr lang="ja-JP" altLang="en-US" sz="1100" b="1" dirty="0" smtClean="0">
                  <a:latin typeface="HGPｺﾞｼｯｸM" panose="020B0600000000000000" pitchFamily="50" charset="-128"/>
                  <a:ea typeface="HGPｺﾞｼｯｸM" panose="020B0600000000000000" pitchFamily="50" charset="-128"/>
                  <a:cs typeface="ＭＳ Ｐゴシック" pitchFamily="50" charset="-128"/>
                </a:rPr>
                <a:t>虐待</a:t>
              </a:r>
              <a:endParaRPr lang="en-US" altLang="ja-JP" sz="1100" b="1" dirty="0" smtClean="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b="1" spc="-150" dirty="0" smtClean="0">
                  <a:solidFill>
                    <a:srgbClr val="FF0000"/>
                  </a:solidFill>
                  <a:latin typeface="HGPｺﾞｼｯｸM" panose="020B0600000000000000" pitchFamily="50" charset="-128"/>
                  <a:ea typeface="HGPｺﾞｼｯｸM" panose="020B0600000000000000" pitchFamily="50" charset="-128"/>
                  <a:cs typeface="ＭＳ Ｐゴシック" pitchFamily="50" charset="-128"/>
                </a:rPr>
                <a:t>855</a:t>
              </a:r>
              <a:r>
                <a:rPr kumimoji="1" lang="ja-JP" altLang="en-US" sz="1100" b="1" i="0" u="none" strike="noStrike" cap="none" spc="-150"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1" i="0" u="none" strike="noStrike" cap="none" spc="-150"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a:t>
              </a:r>
              <a:r>
                <a:rPr kumimoji="1" lang="en-US"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83.2</a:t>
              </a:r>
              <a:r>
                <a:rPr kumimoji="1" lang="ja-JP" altLang="en-US"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rPr>
                <a:t>％）</a:t>
              </a:r>
              <a:endParaRPr kumimoji="1" lang="ja-JP"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34" name="テキスト ボックス 44"/>
            <p:cNvSpPr txBox="1">
              <a:spLocks noChangeArrowheads="1"/>
            </p:cNvSpPr>
            <p:nvPr/>
          </p:nvSpPr>
          <p:spPr bwMode="auto">
            <a:xfrm>
              <a:off x="6009504" y="3933056"/>
              <a:ext cx="3665734" cy="578492"/>
            </a:xfrm>
            <a:prstGeom prst="rect">
              <a:avLst/>
            </a:prstGeom>
            <a:solidFill>
              <a:schemeClr val="bg1"/>
            </a:solid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800" b="1" i="0" u="none" strike="noStrike" cap="none" normalizeH="0" baseline="0" dirty="0" smtClean="0">
                <a:ln>
                  <a:noFill/>
                </a:ln>
                <a:solidFill>
                  <a:srgbClr val="FF0000"/>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nvGrpSpPr>
          <p:cNvPr id="6" name="グループ化 5"/>
          <p:cNvGrpSpPr/>
          <p:nvPr/>
        </p:nvGrpSpPr>
        <p:grpSpPr>
          <a:xfrm>
            <a:off x="6268039" y="908279"/>
            <a:ext cx="629179" cy="3905413"/>
            <a:chOff x="6268037" y="908278"/>
            <a:chExt cx="629179" cy="3905413"/>
          </a:xfrm>
          <a:noFill/>
        </p:grpSpPr>
        <p:sp>
          <p:nvSpPr>
            <p:cNvPr id="215" name="テキスト ボックス 44"/>
            <p:cNvSpPr txBox="1">
              <a:spLocks noChangeArrowheads="1"/>
            </p:cNvSpPr>
            <p:nvPr/>
          </p:nvSpPr>
          <p:spPr bwMode="auto">
            <a:xfrm>
              <a:off x="6268037" y="908278"/>
              <a:ext cx="629179" cy="3905413"/>
            </a:xfrm>
            <a:prstGeom prst="rect">
              <a:avLst/>
            </a:prstGeom>
            <a:grpFill/>
            <a:ln w="6350">
              <a:solidFill>
                <a:schemeClr val="tx1"/>
              </a:solidFill>
              <a:prstDash val="sysDash"/>
              <a:miter lim="800000"/>
              <a:headEnd/>
              <a:tailEnd/>
            </a:ln>
          </p:spPr>
          <p:txBody>
            <a:bodyPr vert="horz" wrap="square" lIns="0" tIns="36000" rIns="0" bIns="10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身体障害</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rPr>
                <a:t>209</a:t>
              </a: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a:t>
              </a:r>
              <a:r>
                <a:rPr lang="en-US" altLang="ja-JP" sz="900" dirty="0">
                  <a:latin typeface="HGPｺﾞｼｯｸM" panose="020B0600000000000000" pitchFamily="50" charset="-128"/>
                  <a:ea typeface="HGPｺﾞｼｯｸM" panose="020B0600000000000000" pitchFamily="50" charset="-128"/>
                  <a:cs typeface="ＭＳ Ｐゴシック" pitchFamily="50" charset="-128"/>
                </a:rPr>
                <a:t>21.1</a:t>
              </a: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a:t>
              </a:r>
              <a:endParaRPr kumimoji="1" lang="en-US" altLang="ja-JP" sz="9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50" name="グループ化 249"/>
            <p:cNvGrpSpPr/>
            <p:nvPr/>
          </p:nvGrpSpPr>
          <p:grpSpPr>
            <a:xfrm>
              <a:off x="6353736" y="1666519"/>
              <a:ext cx="457780" cy="3024784"/>
              <a:chOff x="5933729" y="1666519"/>
              <a:chExt cx="629179" cy="3024784"/>
            </a:xfrm>
            <a:grpFill/>
          </p:grpSpPr>
          <p:sp>
            <p:nvSpPr>
              <p:cNvPr id="245" name="テキスト ボックス 44"/>
              <p:cNvSpPr txBox="1">
                <a:spLocks noChangeArrowheads="1"/>
              </p:cNvSpPr>
              <p:nvPr/>
            </p:nvSpPr>
            <p:spPr bwMode="auto">
              <a:xfrm>
                <a:off x="5933729" y="1666519"/>
                <a:ext cx="629179" cy="333715"/>
              </a:xfrm>
              <a:prstGeom prst="rect">
                <a:avLst/>
              </a:prstGeom>
              <a:grp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16</a:t>
                </a:r>
                <a:r>
                  <a:rPr kumimoji="1" lang="ja-JP" altLang="en-US"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46" name="テキスト ボックス 44"/>
              <p:cNvSpPr txBox="1">
                <a:spLocks noChangeArrowheads="1"/>
              </p:cNvSpPr>
              <p:nvPr/>
            </p:nvSpPr>
            <p:spPr bwMode="auto">
              <a:xfrm>
                <a:off x="5933729" y="2334489"/>
                <a:ext cx="629179" cy="333715"/>
              </a:xfrm>
              <a:prstGeom prst="rect">
                <a:avLst/>
              </a:prstGeom>
              <a:grp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1</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47" name="テキスト ボックス 44"/>
              <p:cNvSpPr txBox="1">
                <a:spLocks noChangeArrowheads="1"/>
              </p:cNvSpPr>
              <p:nvPr/>
            </p:nvSpPr>
            <p:spPr bwMode="auto">
              <a:xfrm>
                <a:off x="5933729" y="2999706"/>
                <a:ext cx="629179" cy="333715"/>
              </a:xfrm>
              <a:prstGeom prst="rect">
                <a:avLst/>
              </a:prstGeom>
              <a:grp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000" dirty="0">
                    <a:latin typeface="HGPｺﾞｼｯｸM" panose="020B0600000000000000" pitchFamily="50" charset="-128"/>
                    <a:ea typeface="HGPｺﾞｼｯｸM" panose="020B0600000000000000" pitchFamily="50" charset="-128"/>
                    <a:cs typeface="ＭＳ Ｐゴシック" pitchFamily="50" charset="-128"/>
                  </a:rPr>
                  <a:t>30</a:t>
                </a:r>
                <a:r>
                  <a:rPr kumimoji="1" lang="ja-JP" altLang="en-US"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48" name="テキスト ボックス 44"/>
              <p:cNvSpPr txBox="1">
                <a:spLocks noChangeArrowheads="1"/>
              </p:cNvSpPr>
              <p:nvPr/>
            </p:nvSpPr>
            <p:spPr bwMode="auto">
              <a:xfrm>
                <a:off x="5933729" y="3665502"/>
                <a:ext cx="629179" cy="333715"/>
              </a:xfrm>
              <a:prstGeom prst="rect">
                <a:avLst/>
              </a:prstGeom>
              <a:grp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7</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49" name="テキスト ボックス 44"/>
              <p:cNvSpPr txBox="1">
                <a:spLocks noChangeArrowheads="1"/>
              </p:cNvSpPr>
              <p:nvPr/>
            </p:nvSpPr>
            <p:spPr bwMode="auto">
              <a:xfrm>
                <a:off x="5933729" y="4357588"/>
                <a:ext cx="629179" cy="333715"/>
              </a:xfrm>
              <a:prstGeom prst="rect">
                <a:avLst/>
              </a:prstGeom>
              <a:grp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050" dirty="0">
                    <a:latin typeface="HGPｺﾞｼｯｸM" panose="020B0600000000000000" pitchFamily="50" charset="-128"/>
                    <a:ea typeface="HGPｺﾞｼｯｸM" panose="020B0600000000000000" pitchFamily="50" charset="-128"/>
                    <a:cs typeface="ＭＳ Ｐゴシック" pitchFamily="50" charset="-128"/>
                  </a:rPr>
                  <a:t>172</a:t>
                </a:r>
                <a:r>
                  <a:rPr kumimoji="1" lang="ja-JP" altLang="en-US"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grpSp>
        <p:nvGrpSpPr>
          <p:cNvPr id="5" name="グループ化 4"/>
          <p:cNvGrpSpPr/>
          <p:nvPr/>
        </p:nvGrpSpPr>
        <p:grpSpPr>
          <a:xfrm>
            <a:off x="6968737" y="908279"/>
            <a:ext cx="629179" cy="3905413"/>
            <a:chOff x="6737237" y="908278"/>
            <a:chExt cx="629179" cy="3905413"/>
          </a:xfrm>
        </p:grpSpPr>
        <p:sp>
          <p:nvSpPr>
            <p:cNvPr id="240" name="テキスト ボックス 44"/>
            <p:cNvSpPr txBox="1">
              <a:spLocks noChangeArrowheads="1"/>
            </p:cNvSpPr>
            <p:nvPr/>
          </p:nvSpPr>
          <p:spPr bwMode="auto">
            <a:xfrm>
              <a:off x="6737237" y="908278"/>
              <a:ext cx="629179" cy="3905413"/>
            </a:xfrm>
            <a:prstGeom prst="rect">
              <a:avLst/>
            </a:prstGeom>
            <a:noFill/>
            <a:ln w="6350">
              <a:solidFill>
                <a:schemeClr val="tx1"/>
              </a:solidFill>
              <a:prstDash val="sysDash"/>
              <a:miter lim="800000"/>
              <a:headEnd/>
              <a:tailEnd/>
            </a:ln>
          </p:spPr>
          <p:txBody>
            <a:bodyPr vert="horz" wrap="square" lIns="0" tIns="36000" rIns="0" bIns="10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dirty="0">
                  <a:latin typeface="HGPｺﾞｼｯｸM" panose="020B0600000000000000" pitchFamily="50" charset="-128"/>
                  <a:ea typeface="HGPｺﾞｼｯｸM" panose="020B0600000000000000" pitchFamily="50" charset="-128"/>
                  <a:cs typeface="ＭＳ Ｐゴシック" pitchFamily="50" charset="-128"/>
                </a:rPr>
                <a:t>知的</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障害</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553</a:t>
              </a: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endParaRPr>
            </a:p>
            <a:p>
              <a:pPr lvl="0" algn="ctr" fontAlgn="base">
                <a:spcBef>
                  <a:spcPct val="0"/>
                </a:spcBef>
                <a:spcAft>
                  <a:spcPct val="0"/>
                </a:spcAft>
              </a:pP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a:t>
              </a:r>
              <a:r>
                <a:rPr lang="en-US" altLang="ja-JP" sz="900" dirty="0">
                  <a:latin typeface="HGPｺﾞｼｯｸM" panose="020B0600000000000000" pitchFamily="50" charset="-128"/>
                  <a:ea typeface="HGPｺﾞｼｯｸM" panose="020B0600000000000000" pitchFamily="50" charset="-128"/>
                  <a:cs typeface="ＭＳ Ｐゴシック" pitchFamily="50" charset="-128"/>
                </a:rPr>
                <a:t>55.7</a:t>
              </a: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a:t>
              </a:r>
              <a:endParaRPr kumimoji="1" lang="en-US" altLang="ja-JP" sz="9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51" name="グループ化 250"/>
            <p:cNvGrpSpPr/>
            <p:nvPr/>
          </p:nvGrpSpPr>
          <p:grpSpPr>
            <a:xfrm>
              <a:off x="6822936" y="1666519"/>
              <a:ext cx="457780" cy="3024784"/>
              <a:chOff x="5933729" y="1666519"/>
              <a:chExt cx="629179" cy="3024784"/>
            </a:xfrm>
          </p:grpSpPr>
          <p:sp>
            <p:nvSpPr>
              <p:cNvPr id="252" name="テキスト ボックス 44"/>
              <p:cNvSpPr txBox="1">
                <a:spLocks noChangeArrowheads="1"/>
              </p:cNvSpPr>
              <p:nvPr/>
            </p:nvSpPr>
            <p:spPr bwMode="auto">
              <a:xfrm>
                <a:off x="5933729" y="1666519"/>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000" dirty="0">
                    <a:latin typeface="HGPｺﾞｼｯｸM" panose="020B0600000000000000" pitchFamily="50" charset="-128"/>
                    <a:ea typeface="HGPｺﾞｼｯｸM" panose="020B0600000000000000" pitchFamily="50" charset="-128"/>
                    <a:cs typeface="ＭＳ Ｐゴシック" pitchFamily="50" charset="-128"/>
                  </a:rPr>
                  <a:t>48</a:t>
                </a:r>
                <a:r>
                  <a:rPr kumimoji="1" lang="ja-JP" altLang="en-US"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53" name="テキスト ボックス 44"/>
              <p:cNvSpPr txBox="1">
                <a:spLocks noChangeArrowheads="1"/>
              </p:cNvSpPr>
              <p:nvPr/>
            </p:nvSpPr>
            <p:spPr bwMode="auto">
              <a:xfrm>
                <a:off x="5933729" y="2334489"/>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6</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54" name="テキスト ボックス 44"/>
              <p:cNvSpPr txBox="1">
                <a:spLocks noChangeArrowheads="1"/>
              </p:cNvSpPr>
              <p:nvPr/>
            </p:nvSpPr>
            <p:spPr bwMode="auto">
              <a:xfrm>
                <a:off x="5933729" y="2999706"/>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000" dirty="0">
                    <a:latin typeface="HGPｺﾞｼｯｸM" panose="020B0600000000000000" pitchFamily="50" charset="-128"/>
                    <a:ea typeface="HGPｺﾞｼｯｸM" panose="020B0600000000000000" pitchFamily="50" charset="-128"/>
                    <a:cs typeface="ＭＳ Ｐゴシック" pitchFamily="50" charset="-128"/>
                  </a:rPr>
                  <a:t>28</a:t>
                </a:r>
                <a:r>
                  <a:rPr kumimoji="1" lang="ja-JP" altLang="en-US"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55" name="テキスト ボックス 44"/>
              <p:cNvSpPr txBox="1">
                <a:spLocks noChangeArrowheads="1"/>
              </p:cNvSpPr>
              <p:nvPr/>
            </p:nvSpPr>
            <p:spPr bwMode="auto">
              <a:xfrm>
                <a:off x="5933729" y="3665502"/>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rPr>
                  <a:t>8</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56" name="テキスト ボックス 44"/>
              <p:cNvSpPr txBox="1">
                <a:spLocks noChangeArrowheads="1"/>
              </p:cNvSpPr>
              <p:nvPr/>
            </p:nvSpPr>
            <p:spPr bwMode="auto">
              <a:xfrm>
                <a:off x="5933729" y="4357588"/>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493</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grpSp>
        <p:nvGrpSpPr>
          <p:cNvPr id="2" name="グループ化 1"/>
          <p:cNvGrpSpPr/>
          <p:nvPr/>
        </p:nvGrpSpPr>
        <p:grpSpPr>
          <a:xfrm>
            <a:off x="7669436" y="908279"/>
            <a:ext cx="629179" cy="3905413"/>
            <a:chOff x="7780205" y="908278"/>
            <a:chExt cx="629179" cy="3905413"/>
          </a:xfrm>
        </p:grpSpPr>
        <p:sp>
          <p:nvSpPr>
            <p:cNvPr id="241" name="テキスト ボックス 44"/>
            <p:cNvSpPr txBox="1">
              <a:spLocks noChangeArrowheads="1"/>
            </p:cNvSpPr>
            <p:nvPr/>
          </p:nvSpPr>
          <p:spPr bwMode="auto">
            <a:xfrm>
              <a:off x="7780205" y="908278"/>
              <a:ext cx="629179" cy="3905413"/>
            </a:xfrm>
            <a:prstGeom prst="rect">
              <a:avLst/>
            </a:prstGeom>
            <a:noFill/>
            <a:ln w="6350">
              <a:solidFill>
                <a:schemeClr val="tx1"/>
              </a:solidFill>
              <a:prstDash val="sysDash"/>
              <a:miter lim="800000"/>
              <a:headEnd/>
              <a:tailEnd/>
            </a:ln>
          </p:spPr>
          <p:txBody>
            <a:bodyPr vert="horz" wrap="square" lIns="0" tIns="36000" rIns="0" bIns="10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dirty="0">
                  <a:latin typeface="HGPｺﾞｼｯｸM" panose="020B0600000000000000" pitchFamily="50" charset="-128"/>
                  <a:ea typeface="HGPｺﾞｼｯｸM" panose="020B0600000000000000" pitchFamily="50" charset="-128"/>
                  <a:cs typeface="ＭＳ Ｐゴシック" pitchFamily="50" charset="-128"/>
                </a:rPr>
                <a:t>精神</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障害</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rPr>
                <a:t>202</a:t>
              </a: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a:t>
              </a:r>
              <a:r>
                <a:rPr lang="en-US" altLang="ja-JP" sz="900" dirty="0">
                  <a:latin typeface="HGPｺﾞｼｯｸM" panose="020B0600000000000000" pitchFamily="50" charset="-128"/>
                  <a:ea typeface="HGPｺﾞｼｯｸM" panose="020B0600000000000000" pitchFamily="50" charset="-128"/>
                  <a:cs typeface="ＭＳ Ｐゴシック" pitchFamily="50" charset="-128"/>
                </a:rPr>
                <a:t>20.4</a:t>
              </a: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900" dirty="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58" name="グループ化 257"/>
            <p:cNvGrpSpPr/>
            <p:nvPr/>
          </p:nvGrpSpPr>
          <p:grpSpPr>
            <a:xfrm>
              <a:off x="7865904" y="1666519"/>
              <a:ext cx="457780" cy="3024784"/>
              <a:chOff x="5933729" y="1666519"/>
              <a:chExt cx="629179" cy="3024784"/>
            </a:xfrm>
          </p:grpSpPr>
          <p:sp>
            <p:nvSpPr>
              <p:cNvPr id="259" name="テキスト ボックス 44"/>
              <p:cNvSpPr txBox="1">
                <a:spLocks noChangeArrowheads="1"/>
              </p:cNvSpPr>
              <p:nvPr/>
            </p:nvSpPr>
            <p:spPr bwMode="auto">
              <a:xfrm>
                <a:off x="5933729" y="1666519"/>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12</a:t>
                </a:r>
                <a:r>
                  <a:rPr kumimoji="1" lang="ja-JP" altLang="en-US"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0" name="テキスト ボックス 44"/>
              <p:cNvSpPr txBox="1">
                <a:spLocks noChangeArrowheads="1"/>
              </p:cNvSpPr>
              <p:nvPr/>
            </p:nvSpPr>
            <p:spPr bwMode="auto">
              <a:xfrm>
                <a:off x="5933729" y="2334489"/>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4</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1" name="テキスト ボックス 44"/>
              <p:cNvSpPr txBox="1">
                <a:spLocks noChangeArrowheads="1"/>
              </p:cNvSpPr>
              <p:nvPr/>
            </p:nvSpPr>
            <p:spPr bwMode="auto">
              <a:xfrm>
                <a:off x="5933729" y="2999706"/>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000" dirty="0">
                    <a:latin typeface="HGPｺﾞｼｯｸM" panose="020B0600000000000000" pitchFamily="50" charset="-128"/>
                    <a:ea typeface="HGPｺﾞｼｯｸM" panose="020B0600000000000000" pitchFamily="50" charset="-128"/>
                    <a:cs typeface="ＭＳ Ｐゴシック" pitchFamily="50" charset="-128"/>
                  </a:rPr>
                  <a:t>19</a:t>
                </a:r>
                <a:r>
                  <a:rPr kumimoji="1" lang="ja-JP" altLang="en-US"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2" name="テキスト ボックス 44"/>
              <p:cNvSpPr txBox="1">
                <a:spLocks noChangeArrowheads="1"/>
              </p:cNvSpPr>
              <p:nvPr/>
            </p:nvSpPr>
            <p:spPr bwMode="auto">
              <a:xfrm>
                <a:off x="5933729" y="3665502"/>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rPr>
                  <a:t>1</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3" name="テキスト ボックス 44"/>
              <p:cNvSpPr txBox="1">
                <a:spLocks noChangeArrowheads="1"/>
              </p:cNvSpPr>
              <p:nvPr/>
            </p:nvSpPr>
            <p:spPr bwMode="auto">
              <a:xfrm>
                <a:off x="5933729" y="4357588"/>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rPr>
                  <a:t>179</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grpSp>
        <p:nvGrpSpPr>
          <p:cNvPr id="3" name="グループ化 2"/>
          <p:cNvGrpSpPr/>
          <p:nvPr/>
        </p:nvGrpSpPr>
        <p:grpSpPr>
          <a:xfrm>
            <a:off x="8370135" y="908279"/>
            <a:ext cx="629179" cy="3905412"/>
            <a:chOff x="8409384" y="908279"/>
            <a:chExt cx="629179" cy="3905412"/>
          </a:xfrm>
        </p:grpSpPr>
        <p:sp>
          <p:nvSpPr>
            <p:cNvPr id="242" name="テキスト ボックス 44"/>
            <p:cNvSpPr txBox="1">
              <a:spLocks noChangeArrowheads="1"/>
            </p:cNvSpPr>
            <p:nvPr/>
          </p:nvSpPr>
          <p:spPr bwMode="auto">
            <a:xfrm>
              <a:off x="8409384" y="908279"/>
              <a:ext cx="629179" cy="3905412"/>
            </a:xfrm>
            <a:prstGeom prst="rect">
              <a:avLst/>
            </a:prstGeom>
            <a:noFill/>
            <a:ln w="6350">
              <a:solidFill>
                <a:schemeClr val="tx1"/>
              </a:solidFill>
              <a:prstDash val="sysDash"/>
              <a:miter lim="800000"/>
              <a:headEnd/>
              <a:tailEnd/>
            </a:ln>
          </p:spPr>
          <p:txBody>
            <a:bodyPr vert="horz" wrap="square" lIns="0" tIns="36000" rIns="0" bIns="10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dirty="0">
                  <a:latin typeface="HGPｺﾞｼｯｸM" panose="020B0600000000000000" pitchFamily="50" charset="-128"/>
                  <a:ea typeface="HGPｺﾞｼｯｸM" panose="020B0600000000000000" pitchFamily="50" charset="-128"/>
                  <a:cs typeface="ＭＳ Ｐゴシック" pitchFamily="50" charset="-128"/>
                </a:rPr>
                <a:t>発達</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障害</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27</a:t>
              </a: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 </a:t>
              </a:r>
              <a:r>
                <a:rPr lang="en-US" altLang="ja-JP" sz="900" dirty="0">
                  <a:latin typeface="HGPｺﾞｼｯｸM" panose="020B0600000000000000" pitchFamily="50" charset="-128"/>
                  <a:ea typeface="HGPｺﾞｼｯｸM" panose="020B0600000000000000" pitchFamily="50" charset="-128"/>
                  <a:cs typeface="ＭＳ Ｐゴシック" pitchFamily="50" charset="-128"/>
                </a:rPr>
                <a:t>2.7</a:t>
              </a: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900" dirty="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64" name="グループ化 263"/>
            <p:cNvGrpSpPr/>
            <p:nvPr/>
          </p:nvGrpSpPr>
          <p:grpSpPr>
            <a:xfrm>
              <a:off x="8528987" y="1666519"/>
              <a:ext cx="389972" cy="3024784"/>
              <a:chOff x="5933729" y="1666519"/>
              <a:chExt cx="629179" cy="3024784"/>
            </a:xfrm>
          </p:grpSpPr>
          <p:sp>
            <p:nvSpPr>
              <p:cNvPr id="265" name="テキスト ボックス 44"/>
              <p:cNvSpPr txBox="1">
                <a:spLocks noChangeArrowheads="1"/>
              </p:cNvSpPr>
              <p:nvPr/>
            </p:nvSpPr>
            <p:spPr bwMode="auto">
              <a:xfrm>
                <a:off x="5933729" y="1666519"/>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050" dirty="0">
                    <a:latin typeface="HGPｺﾞｼｯｸM" panose="020B0600000000000000" pitchFamily="50" charset="-128"/>
                    <a:ea typeface="HGPｺﾞｼｯｸM" panose="020B0600000000000000" pitchFamily="50" charset="-128"/>
                    <a:cs typeface="ＭＳ Ｐゴシック" pitchFamily="50" charset="-128"/>
                  </a:rPr>
                  <a:t>5</a:t>
                </a:r>
                <a:r>
                  <a:rPr kumimoji="1" lang="ja-JP" altLang="en-US"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6" name="テキスト ボックス 44"/>
              <p:cNvSpPr txBox="1">
                <a:spLocks noChangeArrowheads="1"/>
              </p:cNvSpPr>
              <p:nvPr/>
            </p:nvSpPr>
            <p:spPr bwMode="auto">
              <a:xfrm>
                <a:off x="5933729" y="2334489"/>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1</a:t>
                </a:r>
                <a:r>
                  <a:rPr kumimoji="1" lang="ja-JP" altLang="en-US"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7" name="テキスト ボックス 44"/>
              <p:cNvSpPr txBox="1">
                <a:spLocks noChangeArrowheads="1"/>
              </p:cNvSpPr>
              <p:nvPr/>
            </p:nvSpPr>
            <p:spPr bwMode="auto">
              <a:xfrm>
                <a:off x="5933729" y="2999706"/>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050" dirty="0">
                    <a:latin typeface="HGPｺﾞｼｯｸM" panose="020B0600000000000000" pitchFamily="50" charset="-128"/>
                    <a:ea typeface="HGPｺﾞｼｯｸM" panose="020B0600000000000000" pitchFamily="50" charset="-128"/>
                    <a:cs typeface="ＭＳ Ｐゴシック" pitchFamily="50" charset="-128"/>
                  </a:rPr>
                  <a:t>5</a:t>
                </a:r>
                <a:r>
                  <a:rPr kumimoji="1" lang="ja-JP" altLang="en-US"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8" name="テキスト ボックス 44"/>
              <p:cNvSpPr txBox="1">
                <a:spLocks noChangeArrowheads="1"/>
              </p:cNvSpPr>
              <p:nvPr/>
            </p:nvSpPr>
            <p:spPr bwMode="auto">
              <a:xfrm>
                <a:off x="5933729" y="3665502"/>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050" dirty="0" smtClean="0">
                    <a:latin typeface="HGPｺﾞｼｯｸM" panose="020B0600000000000000" pitchFamily="50" charset="-128"/>
                    <a:ea typeface="HGPｺﾞｼｯｸM" panose="020B0600000000000000" pitchFamily="50" charset="-128"/>
                    <a:cs typeface="ＭＳ Ｐゴシック" pitchFamily="50" charset="-128"/>
                  </a:rPr>
                  <a:t>1</a:t>
                </a:r>
                <a:r>
                  <a:rPr kumimoji="1" lang="ja-JP" altLang="en-US"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05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69" name="テキスト ボックス 44"/>
              <p:cNvSpPr txBox="1">
                <a:spLocks noChangeArrowheads="1"/>
              </p:cNvSpPr>
              <p:nvPr/>
            </p:nvSpPr>
            <p:spPr bwMode="auto">
              <a:xfrm>
                <a:off x="5933729" y="4357588"/>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21</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grpSp>
        <p:nvGrpSpPr>
          <p:cNvPr id="4" name="グループ化 3"/>
          <p:cNvGrpSpPr/>
          <p:nvPr/>
        </p:nvGrpSpPr>
        <p:grpSpPr>
          <a:xfrm>
            <a:off x="9070835" y="908279"/>
            <a:ext cx="629179" cy="3905412"/>
            <a:chOff x="9070834" y="908279"/>
            <a:chExt cx="629179" cy="3905412"/>
          </a:xfrm>
        </p:grpSpPr>
        <p:sp>
          <p:nvSpPr>
            <p:cNvPr id="244" name="テキスト ボックス 44"/>
            <p:cNvSpPr txBox="1">
              <a:spLocks noChangeArrowheads="1"/>
            </p:cNvSpPr>
            <p:nvPr/>
          </p:nvSpPr>
          <p:spPr bwMode="auto">
            <a:xfrm>
              <a:off x="9070834" y="908279"/>
              <a:ext cx="629179" cy="3905412"/>
            </a:xfrm>
            <a:prstGeom prst="rect">
              <a:avLst/>
            </a:prstGeom>
            <a:noFill/>
            <a:ln w="6350">
              <a:solidFill>
                <a:schemeClr val="tx1"/>
              </a:solidFill>
              <a:prstDash val="sysDash"/>
              <a:miter lim="800000"/>
              <a:headEnd/>
              <a:tailEnd/>
            </a:ln>
          </p:spPr>
          <p:txBody>
            <a:bodyPr vert="horz" wrap="square" lIns="0" tIns="36000" rIns="0" bIns="10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dirty="0">
                  <a:latin typeface="HGPｺﾞｼｯｸM" panose="020B0600000000000000" pitchFamily="50" charset="-128"/>
                  <a:ea typeface="HGPｺﾞｼｯｸM" panose="020B0600000000000000" pitchFamily="50" charset="-128"/>
                  <a:cs typeface="ＭＳ Ｐゴシック" pitchFamily="50" charset="-128"/>
                </a:rPr>
                <a:t>その他</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1</a:t>
              </a:r>
              <a:r>
                <a:rPr lang="ja-JP" altLang="en-US" sz="1100" dirty="0" smtClean="0">
                  <a:latin typeface="HGPｺﾞｼｯｸM" panose="020B0600000000000000" pitchFamily="50" charset="-128"/>
                  <a:ea typeface="HGPｺﾞｼｯｸM" panose="020B0600000000000000" pitchFamily="50" charset="-128"/>
                  <a:cs typeface="ＭＳ Ｐゴシック" pitchFamily="50" charset="-128"/>
                </a:rPr>
                <a:t>人</a:t>
              </a:r>
              <a:endPar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pP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 </a:t>
              </a:r>
              <a:r>
                <a:rPr lang="en-US" altLang="ja-JP" sz="900" dirty="0">
                  <a:latin typeface="HGPｺﾞｼｯｸM" panose="020B0600000000000000" pitchFamily="50" charset="-128"/>
                  <a:ea typeface="HGPｺﾞｼｯｸM" panose="020B0600000000000000" pitchFamily="50" charset="-128"/>
                  <a:cs typeface="ＭＳ Ｐゴシック" pitchFamily="50" charset="-128"/>
                </a:rPr>
                <a:t>0.1</a:t>
              </a:r>
              <a:r>
                <a:rPr lang="ja-JP" altLang="en-US" sz="900" dirty="0">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900" dirty="0">
                <a:latin typeface="HGPｺﾞｼｯｸM" panose="020B0600000000000000" pitchFamily="50" charset="-128"/>
                <a:ea typeface="HGPｺﾞｼｯｸM" panose="020B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nvGrpSpPr>
            <p:cNvPr id="270" name="グループ化 269"/>
            <p:cNvGrpSpPr/>
            <p:nvPr/>
          </p:nvGrpSpPr>
          <p:grpSpPr>
            <a:xfrm>
              <a:off x="9156533" y="1666519"/>
              <a:ext cx="457780" cy="3024784"/>
              <a:chOff x="5933729" y="1666519"/>
              <a:chExt cx="629179" cy="3024784"/>
            </a:xfrm>
          </p:grpSpPr>
          <p:sp>
            <p:nvSpPr>
              <p:cNvPr id="271" name="テキスト ボックス 44"/>
              <p:cNvSpPr txBox="1">
                <a:spLocks noChangeArrowheads="1"/>
              </p:cNvSpPr>
              <p:nvPr/>
            </p:nvSpPr>
            <p:spPr bwMode="auto">
              <a:xfrm>
                <a:off x="5933729" y="1666519"/>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0</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72" name="テキスト ボックス 44"/>
              <p:cNvSpPr txBox="1">
                <a:spLocks noChangeArrowheads="1"/>
              </p:cNvSpPr>
              <p:nvPr/>
            </p:nvSpPr>
            <p:spPr bwMode="auto">
              <a:xfrm>
                <a:off x="5933729" y="2334489"/>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0</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73" name="テキスト ボックス 44"/>
              <p:cNvSpPr txBox="1">
                <a:spLocks noChangeArrowheads="1"/>
              </p:cNvSpPr>
              <p:nvPr/>
            </p:nvSpPr>
            <p:spPr bwMode="auto">
              <a:xfrm>
                <a:off x="5933729" y="2999706"/>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a:latin typeface="HGPｺﾞｼｯｸM" panose="020B0600000000000000" pitchFamily="50" charset="-128"/>
                    <a:ea typeface="HGPｺﾞｼｯｸM" panose="020B0600000000000000" pitchFamily="50" charset="-128"/>
                    <a:cs typeface="ＭＳ Ｐゴシック" pitchFamily="50" charset="-128"/>
                  </a:rPr>
                  <a:t>0</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74" name="テキスト ボックス 44"/>
              <p:cNvSpPr txBox="1">
                <a:spLocks noChangeArrowheads="1"/>
              </p:cNvSpPr>
              <p:nvPr/>
            </p:nvSpPr>
            <p:spPr bwMode="auto">
              <a:xfrm>
                <a:off x="5933729" y="3665502"/>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rPr>
                  <a:t>0</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sp>
            <p:nvSpPr>
              <p:cNvPr id="275" name="テキスト ボックス 44"/>
              <p:cNvSpPr txBox="1">
                <a:spLocks noChangeArrowheads="1"/>
              </p:cNvSpPr>
              <p:nvPr/>
            </p:nvSpPr>
            <p:spPr bwMode="auto">
              <a:xfrm>
                <a:off x="5933729" y="4357588"/>
                <a:ext cx="629179" cy="333715"/>
              </a:xfrm>
              <a:prstGeom prst="rect">
                <a:avLst/>
              </a:prstGeom>
              <a:noFill/>
              <a:ln w="12700">
                <a:noFill/>
                <a:miter lim="800000"/>
                <a:headEnd/>
                <a:tailEnd/>
              </a:ln>
            </p:spPr>
            <p:txBody>
              <a:bodyPr vert="horz" wrap="square" lIns="72000" tIns="72000" rIns="72000" bIns="7200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ja-JP" sz="1100" dirty="0" smtClean="0">
                    <a:latin typeface="HGPｺﾞｼｯｸM" panose="020B0600000000000000" pitchFamily="50" charset="-128"/>
                    <a:ea typeface="HGPｺﾞｼｯｸM" panose="020B0600000000000000" pitchFamily="50" charset="-128"/>
                    <a:cs typeface="ＭＳ Ｐゴシック" pitchFamily="50" charset="-128"/>
                  </a:rPr>
                  <a:t>1</a:t>
                </a:r>
                <a:r>
                  <a:rPr kumimoji="1" lang="ja-JP" altLang="en-US"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rPr>
                  <a:t>人</a:t>
                </a:r>
                <a:endParaRPr kumimoji="1" lang="en-US" altLang="ja-JP" sz="1100" b="0"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cs typeface="ＭＳ Ｐゴシック" pitchFamily="50" charset="-128"/>
                </a:endParaRPr>
              </a:p>
            </p:txBody>
          </p:sp>
        </p:grpSp>
      </p:grpSp>
      <p:sp>
        <p:nvSpPr>
          <p:cNvPr id="276" name="下矢印 275"/>
          <p:cNvSpPr/>
          <p:nvPr/>
        </p:nvSpPr>
        <p:spPr>
          <a:xfrm rot="16200000">
            <a:off x="686201" y="2661536"/>
            <a:ext cx="695448" cy="132454"/>
          </a:xfrm>
          <a:prstGeom prst="downArrow">
            <a:avLst>
              <a:gd name="adj1" fmla="val 73184"/>
              <a:gd name="adj2" fmla="val 4933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テキスト ボックス 276"/>
          <p:cNvSpPr txBox="1"/>
          <p:nvPr/>
        </p:nvSpPr>
        <p:spPr>
          <a:xfrm>
            <a:off x="2182232" y="2825746"/>
            <a:ext cx="1037070" cy="226591"/>
          </a:xfrm>
          <a:prstGeom prst="rect">
            <a:avLst/>
          </a:prstGeom>
          <a:noFill/>
        </p:spPr>
        <p:txBody>
          <a:bodyPr wrap="none" lIns="36000" tIns="36000" rIns="36000" bIns="36000" rtlCol="0" anchor="ctr">
            <a:spAutoFit/>
          </a:bodyPr>
          <a:lstStyle/>
          <a:p>
            <a:r>
              <a:rPr kumimoji="1" lang="ja-JP" altLang="en-US" sz="1000" b="1" u="sng" spc="-60" dirty="0" smtClean="0">
                <a:latin typeface="HGSｺﾞｼｯｸM" panose="020B0600000000000000" pitchFamily="50" charset="-128"/>
                <a:ea typeface="HGSｺﾞｼｯｸM" panose="020B0600000000000000" pitchFamily="50" charset="-128"/>
              </a:rPr>
              <a:t>労働局等への相談</a:t>
            </a:r>
            <a:endParaRPr kumimoji="1" lang="ja-JP" altLang="en-US" sz="1000" b="1" u="sng" spc="-60" dirty="0">
              <a:latin typeface="HGSｺﾞｼｯｸM" panose="020B0600000000000000" pitchFamily="50" charset="-128"/>
              <a:ea typeface="HGSｺﾞｼｯｸM" panose="020B0600000000000000" pitchFamily="50" charset="-128"/>
            </a:endParaRPr>
          </a:p>
        </p:txBody>
      </p:sp>
      <p:sp>
        <p:nvSpPr>
          <p:cNvPr id="278" name="テキスト ボックス 277"/>
          <p:cNvSpPr txBox="1"/>
          <p:nvPr/>
        </p:nvSpPr>
        <p:spPr>
          <a:xfrm>
            <a:off x="2182232" y="1715814"/>
            <a:ext cx="1157616" cy="226591"/>
          </a:xfrm>
          <a:prstGeom prst="rect">
            <a:avLst/>
          </a:prstGeom>
          <a:noFill/>
        </p:spPr>
        <p:txBody>
          <a:bodyPr wrap="none" lIns="36000" tIns="36000" rIns="36000" bIns="36000" rtlCol="0" anchor="ctr">
            <a:spAutoFit/>
          </a:bodyPr>
          <a:lstStyle/>
          <a:p>
            <a:r>
              <a:rPr kumimoji="1" lang="ja-JP" altLang="en-US" sz="1000" b="1" u="sng" spc="-60" dirty="0" smtClean="0">
                <a:latin typeface="HGSｺﾞｼｯｸM" panose="020B0600000000000000" pitchFamily="50" charset="-128"/>
                <a:ea typeface="HGSｺﾞｼｯｸM" panose="020B0600000000000000" pitchFamily="50" charset="-128"/>
              </a:rPr>
              <a:t>都道府県</a:t>
            </a:r>
            <a:r>
              <a:rPr lang="ja-JP" altLang="en-US" sz="1000" b="1" u="sng" spc="-60" dirty="0" smtClean="0">
                <a:latin typeface="HGSｺﾞｼｯｸM" panose="020B0600000000000000" pitchFamily="50" charset="-128"/>
                <a:ea typeface="HGSｺﾞｼｯｸM" panose="020B0600000000000000" pitchFamily="50" charset="-128"/>
              </a:rPr>
              <a:t>からの報告</a:t>
            </a:r>
            <a:endParaRPr kumimoji="1" lang="ja-JP" altLang="en-US" sz="1000" b="1" u="sng" spc="-60" dirty="0">
              <a:latin typeface="HGSｺﾞｼｯｸM" panose="020B0600000000000000" pitchFamily="50" charset="-128"/>
              <a:ea typeface="HGSｺﾞｼｯｸM" panose="020B0600000000000000" pitchFamily="50" charset="-128"/>
            </a:endParaRPr>
          </a:p>
        </p:txBody>
      </p:sp>
      <p:sp>
        <p:nvSpPr>
          <p:cNvPr id="279" name="テキスト ボックス 278"/>
          <p:cNvSpPr txBox="1"/>
          <p:nvPr/>
        </p:nvSpPr>
        <p:spPr>
          <a:xfrm>
            <a:off x="6255060" y="4875450"/>
            <a:ext cx="1195119" cy="369332"/>
          </a:xfrm>
          <a:prstGeom prst="rect">
            <a:avLst/>
          </a:prstGeom>
          <a:noFill/>
        </p:spPr>
        <p:txBody>
          <a:bodyPr wrap="none" rtlCol="0">
            <a:spAutoFit/>
          </a:bodyPr>
          <a:lstStyle/>
          <a:p>
            <a:r>
              <a:rPr lang="en-US" altLang="ja-JP" sz="900" dirty="0" smtClean="0">
                <a:solidFill>
                  <a:schemeClr val="tx1"/>
                </a:solidFill>
                <a:latin typeface="HGPｺﾞｼｯｸM" panose="020B0600000000000000" pitchFamily="50" charset="-128"/>
                <a:ea typeface="HGPｺﾞｼｯｸM" panose="020B0600000000000000" pitchFamily="50" charset="-128"/>
              </a:rPr>
              <a:t>※</a:t>
            </a:r>
            <a:r>
              <a:rPr lang="ja-JP" altLang="en-US" sz="900" dirty="0" smtClean="0">
                <a:solidFill>
                  <a:schemeClr val="tx1"/>
                </a:solidFill>
                <a:latin typeface="HGPｺﾞｼｯｸM" panose="020B0600000000000000" pitchFamily="50" charset="-128"/>
                <a:ea typeface="HGPｺﾞｼｯｸM" panose="020B0600000000000000" pitchFamily="50" charset="-128"/>
              </a:rPr>
              <a:t>障害数延べ合計</a:t>
            </a:r>
            <a:endParaRPr lang="en-US" altLang="ja-JP" sz="900" dirty="0" smtClean="0">
              <a:solidFill>
                <a:schemeClr val="tx1"/>
              </a:solidFill>
              <a:latin typeface="HGPｺﾞｼｯｸM" panose="020B0600000000000000" pitchFamily="50" charset="-128"/>
              <a:ea typeface="HGPｺﾞｼｯｸM" panose="020B0600000000000000" pitchFamily="50" charset="-128"/>
            </a:endParaRPr>
          </a:p>
          <a:p>
            <a:pPr algn="r"/>
            <a:r>
              <a:rPr lang="en-US" altLang="ja-JP" sz="900" dirty="0" smtClean="0">
                <a:solidFill>
                  <a:schemeClr val="tx1"/>
                </a:solidFill>
                <a:latin typeface="HGPｺﾞｼｯｸM" panose="020B0600000000000000" pitchFamily="50" charset="-128"/>
                <a:ea typeface="HGPｺﾞｼｯｸM" panose="020B0600000000000000" pitchFamily="50" charset="-128"/>
              </a:rPr>
              <a:t>992</a:t>
            </a:r>
            <a:r>
              <a:rPr lang="ja-JP" altLang="en-US" sz="900" dirty="0" smtClean="0">
                <a:solidFill>
                  <a:schemeClr val="tx1"/>
                </a:solidFill>
                <a:latin typeface="HGPｺﾞｼｯｸM" panose="020B0600000000000000" pitchFamily="50" charset="-128"/>
                <a:ea typeface="HGPｺﾞｼｯｸM" panose="020B0600000000000000" pitchFamily="50" charset="-128"/>
              </a:rPr>
              <a:t>人</a:t>
            </a:r>
            <a:endParaRPr lang="en-US" altLang="ja-JP" sz="9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10" name="テキスト ボックス 44"/>
          <p:cNvSpPr txBox="1">
            <a:spLocks noChangeArrowheads="1"/>
          </p:cNvSpPr>
          <p:nvPr/>
        </p:nvSpPr>
        <p:spPr bwMode="auto">
          <a:xfrm>
            <a:off x="5065454" y="5505075"/>
            <a:ext cx="3757917" cy="1236295"/>
          </a:xfrm>
          <a:prstGeom prst="rect">
            <a:avLst/>
          </a:prstGeom>
          <a:noFill/>
          <a:ln w="12700">
            <a:solidFill>
              <a:schemeClr val="tx1"/>
            </a:solidFill>
            <a:prstDash val="sysDash"/>
            <a:miter lim="800000"/>
            <a:headEnd/>
            <a:tailEnd/>
          </a:ln>
        </p:spPr>
        <p:txBody>
          <a:bodyPr vert="horz" wrap="square" lIns="72000" tIns="72000" rIns="72000" bIns="72000" numCol="1" anchor="ctr" anchorCtr="0" compatLnSpc="1">
            <a:prstTxWarp prst="textNoShape">
              <a:avLst/>
            </a:prstTxWarp>
          </a:bodyPr>
          <a:lstStyle/>
          <a:p>
            <a:pPr lvl="0" algn="ctr" fontAlgn="base">
              <a:spcBef>
                <a:spcPct val="0"/>
              </a:spcBef>
              <a:spcAft>
                <a:spcPct val="0"/>
              </a:spcAft>
            </a:pPr>
            <a:endParaRPr lang="en-US" altLang="ja-JP" sz="1100" b="1" u="sng" dirty="0" smtClean="0">
              <a:latin typeface="HGPｺﾞｼｯｸM" panose="020B0600000000000000" pitchFamily="50" charset="-128"/>
              <a:ea typeface="HGPｺﾞｼｯｸM" panose="020B0600000000000000" pitchFamily="50" charset="-128"/>
              <a:cs typeface="ＭＳ Ｐゴシック" pitchFamily="50" charset="-128"/>
            </a:endParaRPr>
          </a:p>
        </p:txBody>
      </p:sp>
    </p:spTree>
    <p:extLst>
      <p:ext uri="{BB962C8B-B14F-4D97-AF65-F5344CB8AC3E}">
        <p14:creationId xmlns:p14="http://schemas.microsoft.com/office/powerpoint/2010/main" val="349893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4"/>
          <p:cNvSpPr txBox="1">
            <a:spLocks noChangeArrowheads="1"/>
          </p:cNvSpPr>
          <p:nvPr/>
        </p:nvSpPr>
        <p:spPr bwMode="auto">
          <a:xfrm>
            <a:off x="116473" y="1052782"/>
            <a:ext cx="9711529" cy="1323439"/>
          </a:xfrm>
          <a:prstGeom prst="rect">
            <a:avLst/>
          </a:prstGeom>
          <a:noFill/>
          <a:ln w="19050">
            <a:solidFill>
              <a:schemeClr val="tx1"/>
            </a:solidFill>
            <a:miter lim="800000"/>
            <a:headEnd/>
            <a:tailEnd/>
          </a:ln>
        </p:spPr>
        <p:txBody>
          <a:bodyPr wrap="square">
            <a:spAutoFit/>
          </a:bodyPr>
          <a:lstStyle/>
          <a:p>
            <a:pPr fontAlgn="base">
              <a:spcBef>
                <a:spcPct val="0"/>
              </a:spcBef>
              <a:spcAft>
                <a:spcPct val="0"/>
              </a:spcAft>
            </a:pPr>
            <a:r>
              <a:rPr lang="ja-JP" altLang="en-US" sz="1600" dirty="0" smtClean="0">
                <a:solidFill>
                  <a:prstClr val="black"/>
                </a:solidFill>
                <a:latin typeface="Arial" charset="0"/>
              </a:rPr>
              <a:t>　学校</a:t>
            </a:r>
            <a:r>
              <a:rPr lang="ja-JP" altLang="en-US" sz="1600" dirty="0">
                <a:solidFill>
                  <a:prstClr val="black"/>
                </a:solidFill>
                <a:latin typeface="Arial" charset="0"/>
              </a:rPr>
              <a:t>と障害児通所支援を提供する事業所や障害児入所施設、居宅サービスを提供する事業所（以下「障害児通所支援事業所等」という。）が緊密な連携を図るとともに、学校等で作成する個別の教育支援計画及び個別の指導計画（以下「個別の教育支援計画等」という。）と障害児相談支援事業所で作成する障害児支援利用計画及び障害児通所支援事業所等で作成する個別支援計画（以下「障害児支援利用計画等」という。）が、個人情報に留意しつつ連携していくことが</a:t>
            </a:r>
            <a:r>
              <a:rPr lang="ja-JP" altLang="en-US" sz="1600" dirty="0" smtClean="0">
                <a:solidFill>
                  <a:prstClr val="black"/>
                </a:solidFill>
                <a:latin typeface="Arial" charset="0"/>
              </a:rPr>
              <a:t>望ましい。</a:t>
            </a:r>
            <a:endParaRPr lang="en-US" altLang="ja-JP" sz="1600" dirty="0">
              <a:solidFill>
                <a:srgbClr val="000000"/>
              </a:solidFill>
              <a:latin typeface="Arial" charset="0"/>
            </a:endParaRPr>
          </a:p>
        </p:txBody>
      </p:sp>
      <p:sp>
        <p:nvSpPr>
          <p:cNvPr id="58370" name="Text Box 25"/>
          <p:cNvSpPr txBox="1">
            <a:spLocks noChangeArrowheads="1"/>
          </p:cNvSpPr>
          <p:nvPr/>
        </p:nvSpPr>
        <p:spPr bwMode="auto">
          <a:xfrm>
            <a:off x="91" y="76562"/>
            <a:ext cx="9905999" cy="415498"/>
          </a:xfrm>
          <a:prstGeom prst="rect">
            <a:avLst/>
          </a:prstGeom>
          <a:noFill/>
          <a:ln w="38100" cmpd="dbl">
            <a:solidFill>
              <a:schemeClr val="accent5">
                <a:lumMod val="75000"/>
              </a:schemeClr>
            </a:solidFill>
            <a:miter lim="800000"/>
            <a:headEnd/>
            <a:tailEnd/>
          </a:ln>
        </p:spPr>
        <p:txBody>
          <a:bodyPr wrap="square">
            <a:spAutoFit/>
          </a:bodyPr>
          <a:lstStyle/>
          <a:p>
            <a:pPr algn="ctr" fontAlgn="base">
              <a:spcBef>
                <a:spcPct val="0"/>
              </a:spcBef>
              <a:spcAft>
                <a:spcPct val="0"/>
              </a:spcAft>
            </a:pPr>
            <a:r>
              <a:rPr lang="ja-JP" altLang="en-US" sz="2100" b="1" dirty="0" smtClean="0">
                <a:solidFill>
                  <a:srgbClr val="000000"/>
                </a:solidFill>
                <a:latin typeface="Arial" charset="0"/>
              </a:rPr>
              <a:t>児童福祉法等の改正による教育と福祉の連携の一層の推進について（概要）</a:t>
            </a:r>
            <a:endParaRPr lang="ja-JP" altLang="en-US" sz="2100" b="1" dirty="0">
              <a:solidFill>
                <a:srgbClr val="000000"/>
              </a:solidFill>
              <a:latin typeface="Arial" charset="0"/>
            </a:endParaRPr>
          </a:p>
        </p:txBody>
      </p:sp>
      <p:sp>
        <p:nvSpPr>
          <p:cNvPr id="16" name="角丸四角形 15"/>
          <p:cNvSpPr/>
          <p:nvPr/>
        </p:nvSpPr>
        <p:spPr>
          <a:xfrm>
            <a:off x="128587" y="764704"/>
            <a:ext cx="1392031" cy="288032"/>
          </a:xfrm>
          <a:prstGeom prst="roundRect">
            <a:avLst/>
          </a:prstGeom>
          <a:solidFill>
            <a:srgbClr val="FFD9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b="1" dirty="0" smtClean="0">
                <a:solidFill>
                  <a:prstClr val="black"/>
                </a:solidFill>
              </a:rPr>
              <a:t>◆　趣旨</a:t>
            </a:r>
            <a:endParaRPr lang="ja-JP" altLang="en-US" b="1" dirty="0">
              <a:solidFill>
                <a:prstClr val="black"/>
              </a:solidFill>
            </a:endParaRPr>
          </a:p>
        </p:txBody>
      </p:sp>
      <p:sp>
        <p:nvSpPr>
          <p:cNvPr id="12" name="正方形/長方形 11"/>
          <p:cNvSpPr/>
          <p:nvPr/>
        </p:nvSpPr>
        <p:spPr>
          <a:xfrm>
            <a:off x="428497" y="404664"/>
            <a:ext cx="9711529"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200" dirty="0" smtClean="0">
                <a:solidFill>
                  <a:prstClr val="black"/>
                </a:solidFill>
              </a:rPr>
              <a:t>（平成２４年４月１８日付厚生労働省社会・援護局障害保健福祉部障害福祉課、文部科学省初等中等教育局特別支援教育課連名通知）</a:t>
            </a:r>
            <a:endParaRPr lang="ja-JP" altLang="en-US" sz="1200" dirty="0">
              <a:solidFill>
                <a:prstClr val="black"/>
              </a:solidFill>
            </a:endParaRPr>
          </a:p>
        </p:txBody>
      </p:sp>
      <p:sp>
        <p:nvSpPr>
          <p:cNvPr id="14" name="角丸四角形 13"/>
          <p:cNvSpPr/>
          <p:nvPr/>
        </p:nvSpPr>
        <p:spPr>
          <a:xfrm>
            <a:off x="128587" y="2564904"/>
            <a:ext cx="1782075" cy="288032"/>
          </a:xfrm>
          <a:prstGeom prst="roundRect">
            <a:avLst/>
          </a:prstGeom>
          <a:solidFill>
            <a:srgbClr val="FFD9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b="1" dirty="0" smtClean="0">
                <a:solidFill>
                  <a:prstClr val="black"/>
                </a:solidFill>
              </a:rPr>
              <a:t>◆　留意事項</a:t>
            </a:r>
            <a:endParaRPr lang="ja-JP" altLang="en-US" b="1" dirty="0">
              <a:solidFill>
                <a:prstClr val="black"/>
              </a:solidFill>
            </a:endParaRPr>
          </a:p>
        </p:txBody>
      </p:sp>
      <p:sp>
        <p:nvSpPr>
          <p:cNvPr id="15" name="Text Box 24"/>
          <p:cNvSpPr txBox="1">
            <a:spLocks noChangeArrowheads="1"/>
          </p:cNvSpPr>
          <p:nvPr/>
        </p:nvSpPr>
        <p:spPr bwMode="auto">
          <a:xfrm>
            <a:off x="116473" y="2852959"/>
            <a:ext cx="9711529" cy="3662541"/>
          </a:xfrm>
          <a:prstGeom prst="rect">
            <a:avLst/>
          </a:prstGeom>
          <a:noFill/>
          <a:ln w="19050">
            <a:solidFill>
              <a:schemeClr val="tx1"/>
            </a:solidFill>
            <a:miter lim="800000"/>
            <a:headEnd/>
            <a:tailEnd/>
          </a:ln>
        </p:spPr>
        <p:txBody>
          <a:bodyPr wrap="square">
            <a:spAutoFit/>
          </a:bodyPr>
          <a:lstStyle/>
          <a:p>
            <a:pPr fontAlgn="base">
              <a:spcBef>
                <a:spcPct val="0"/>
              </a:spcBef>
              <a:spcAft>
                <a:spcPct val="0"/>
              </a:spcAft>
            </a:pPr>
            <a:r>
              <a:rPr lang="ja-JP" altLang="en-US" sz="1600" b="1" u="sng" dirty="0" smtClean="0">
                <a:solidFill>
                  <a:prstClr val="black"/>
                </a:solidFill>
                <a:latin typeface="Arial" charset="0"/>
              </a:rPr>
              <a:t>１　相談支援</a:t>
            </a:r>
            <a:r>
              <a:rPr lang="ja-JP" altLang="en-US" sz="1600" dirty="0" smtClean="0">
                <a:solidFill>
                  <a:prstClr val="black"/>
                </a:solidFill>
                <a:latin typeface="Arial" charset="0"/>
              </a:rPr>
              <a:t>　</a:t>
            </a:r>
            <a:endParaRPr lang="en-US" altLang="ja-JP" sz="1600" dirty="0" smtClean="0">
              <a:solidFill>
                <a:prstClr val="black"/>
              </a:solidFill>
              <a:latin typeface="Arial" charset="0"/>
            </a:endParaRPr>
          </a:p>
          <a:p>
            <a:pPr marL="95250" indent="177800" fontAlgn="base">
              <a:spcBef>
                <a:spcPct val="0"/>
              </a:spcBef>
              <a:spcAft>
                <a:spcPct val="0"/>
              </a:spcAft>
            </a:pPr>
            <a:r>
              <a:rPr lang="ja-JP" altLang="en-US" sz="1600" dirty="0" smtClean="0">
                <a:solidFill>
                  <a:prstClr val="black"/>
                </a:solidFill>
                <a:latin typeface="Arial" charset="0"/>
              </a:rPr>
              <a:t>障害児</a:t>
            </a:r>
            <a:r>
              <a:rPr lang="ja-JP" altLang="en-US" sz="1600" dirty="0">
                <a:solidFill>
                  <a:prstClr val="black"/>
                </a:solidFill>
                <a:latin typeface="Arial" charset="0"/>
              </a:rPr>
              <a:t>支援利用計画等の作成を担当する相談支援事業所と個別の教育支援計画等の作成を</a:t>
            </a:r>
            <a:r>
              <a:rPr lang="ja-JP" altLang="en-US" sz="1600" dirty="0" smtClean="0">
                <a:solidFill>
                  <a:prstClr val="black"/>
                </a:solidFill>
                <a:latin typeface="Arial" charset="0"/>
              </a:rPr>
              <a:t>担当する</a:t>
            </a:r>
            <a:r>
              <a:rPr lang="ja-JP" altLang="en-US" sz="1600" dirty="0">
                <a:solidFill>
                  <a:prstClr val="black"/>
                </a:solidFill>
                <a:latin typeface="Arial" charset="0"/>
              </a:rPr>
              <a:t>学校等が密接に連絡調整を行い、就学前の福祉サービス利用から就学への移行、学齢期に利用する福祉サービスとの連携、さらには学校卒業に当たって地域生活に向けた福祉サービス利用への移行が円滑に進むよう、保護者の了解を得つつ、特段の配慮を</a:t>
            </a:r>
            <a:r>
              <a:rPr lang="ja-JP" altLang="en-US" sz="1600" dirty="0" smtClean="0">
                <a:solidFill>
                  <a:prstClr val="black"/>
                </a:solidFill>
                <a:latin typeface="Arial" charset="0"/>
              </a:rPr>
              <a:t>お願い</a:t>
            </a:r>
            <a:r>
              <a:rPr lang="ja-JP" altLang="en-US" sz="1600" dirty="0">
                <a:solidFill>
                  <a:prstClr val="black"/>
                </a:solidFill>
                <a:latin typeface="Arial" charset="0"/>
              </a:rPr>
              <a:t>する</a:t>
            </a:r>
            <a:r>
              <a:rPr lang="ja-JP" altLang="en-US" sz="1600" dirty="0" smtClean="0">
                <a:solidFill>
                  <a:prstClr val="black"/>
                </a:solidFill>
                <a:latin typeface="Arial" charset="0"/>
              </a:rPr>
              <a:t>。</a:t>
            </a:r>
            <a:endParaRPr lang="en-US" altLang="ja-JP" sz="1600" dirty="0" smtClean="0">
              <a:solidFill>
                <a:prstClr val="black"/>
              </a:solidFill>
              <a:latin typeface="Arial" charset="0"/>
            </a:endParaRPr>
          </a:p>
          <a:p>
            <a:pPr marL="95250" indent="177800" fontAlgn="base">
              <a:spcBef>
                <a:spcPct val="0"/>
              </a:spcBef>
              <a:spcAft>
                <a:spcPct val="0"/>
              </a:spcAft>
            </a:pPr>
            <a:endParaRPr lang="en-US" altLang="ja-JP" sz="800" dirty="0">
              <a:solidFill>
                <a:srgbClr val="000000"/>
              </a:solidFill>
              <a:latin typeface="Arial" charset="0"/>
            </a:endParaRPr>
          </a:p>
          <a:p>
            <a:pPr fontAlgn="base">
              <a:spcBef>
                <a:spcPct val="0"/>
              </a:spcBef>
              <a:spcAft>
                <a:spcPct val="0"/>
              </a:spcAft>
            </a:pPr>
            <a:r>
              <a:rPr lang="ja-JP" altLang="en-US" sz="1600" b="1" u="sng" dirty="0" smtClean="0">
                <a:solidFill>
                  <a:srgbClr val="000000"/>
                </a:solidFill>
                <a:latin typeface="Arial" charset="0"/>
              </a:rPr>
              <a:t>２　障害児支援の強化</a:t>
            </a:r>
            <a:endParaRPr lang="en-US" altLang="ja-JP" sz="1600" b="1" u="sng" dirty="0">
              <a:solidFill>
                <a:srgbClr val="000000"/>
              </a:solidFill>
              <a:latin typeface="Arial" charset="0"/>
            </a:endParaRPr>
          </a:p>
          <a:p>
            <a:pPr fontAlgn="base">
              <a:spcBef>
                <a:spcPct val="0"/>
              </a:spcBef>
              <a:spcAft>
                <a:spcPct val="0"/>
              </a:spcAft>
            </a:pPr>
            <a:r>
              <a:rPr lang="ja-JP" altLang="en-US" sz="1600" dirty="0" smtClean="0">
                <a:solidFill>
                  <a:srgbClr val="000000"/>
                </a:solidFill>
                <a:latin typeface="Arial" charset="0"/>
              </a:rPr>
              <a:t>（１）　保育所等訪問支援の創設</a:t>
            </a:r>
            <a:endParaRPr lang="en-US" altLang="ja-JP" sz="1600" dirty="0" smtClean="0">
              <a:solidFill>
                <a:srgbClr val="000000"/>
              </a:solidFill>
              <a:latin typeface="Arial" charset="0"/>
            </a:endParaRPr>
          </a:p>
          <a:p>
            <a:pPr marL="273050" indent="177800" fontAlgn="base">
              <a:spcBef>
                <a:spcPct val="0"/>
              </a:spcBef>
              <a:spcAft>
                <a:spcPct val="0"/>
              </a:spcAft>
            </a:pPr>
            <a:r>
              <a:rPr lang="ja-JP" altLang="en-US" sz="1600" dirty="0">
                <a:solidFill>
                  <a:prstClr val="black"/>
                </a:solidFill>
                <a:latin typeface="Arial" charset="0"/>
              </a:rPr>
              <a:t>このサービスが効果的に行われるためには、保育所等訪問支援の訪問先施設の理解と協力が不可欠であり、該当する障害児の状況の把握や支援方法等について、訪問先施設と保育所等訪問支援事業所、保護者との間で情報共有するとともに、十分調整した上で、必要な対応がなされるよう配慮を</a:t>
            </a:r>
            <a:r>
              <a:rPr lang="ja-JP" altLang="en-US" sz="1600" dirty="0" smtClean="0">
                <a:solidFill>
                  <a:prstClr val="black"/>
                </a:solidFill>
                <a:latin typeface="Arial" charset="0"/>
              </a:rPr>
              <a:t>お願い</a:t>
            </a:r>
            <a:r>
              <a:rPr lang="ja-JP" altLang="en-US" sz="1600" dirty="0">
                <a:solidFill>
                  <a:prstClr val="black"/>
                </a:solidFill>
                <a:latin typeface="Arial" charset="0"/>
              </a:rPr>
              <a:t>する</a:t>
            </a:r>
            <a:r>
              <a:rPr lang="ja-JP" altLang="en-US" sz="1600" dirty="0" smtClean="0">
                <a:solidFill>
                  <a:prstClr val="black"/>
                </a:solidFill>
                <a:latin typeface="Arial" charset="0"/>
              </a:rPr>
              <a:t>。</a:t>
            </a:r>
            <a:endParaRPr lang="en-US" altLang="ja-JP" sz="1600" dirty="0">
              <a:solidFill>
                <a:srgbClr val="000000"/>
              </a:solidFill>
              <a:latin typeface="Arial" charset="0"/>
            </a:endParaRPr>
          </a:p>
          <a:p>
            <a:pPr fontAlgn="base">
              <a:spcBef>
                <a:spcPct val="0"/>
              </a:spcBef>
              <a:spcAft>
                <a:spcPct val="0"/>
              </a:spcAft>
            </a:pPr>
            <a:r>
              <a:rPr lang="ja-JP" altLang="en-US" sz="1600" dirty="0" smtClean="0">
                <a:solidFill>
                  <a:srgbClr val="000000"/>
                </a:solidFill>
                <a:latin typeface="Arial" charset="0"/>
              </a:rPr>
              <a:t>（２）　個別支援計画の作成</a:t>
            </a:r>
            <a:endParaRPr lang="en-US" altLang="ja-JP" sz="1600" dirty="0" smtClean="0">
              <a:solidFill>
                <a:srgbClr val="000000"/>
              </a:solidFill>
              <a:latin typeface="Arial" charset="0"/>
            </a:endParaRPr>
          </a:p>
          <a:p>
            <a:pPr marL="355600" indent="-355600" fontAlgn="base">
              <a:spcBef>
                <a:spcPct val="0"/>
              </a:spcBef>
              <a:spcAft>
                <a:spcPct val="0"/>
              </a:spcAft>
            </a:pPr>
            <a:r>
              <a:rPr lang="ja-JP" altLang="en-US" sz="1600" dirty="0">
                <a:solidFill>
                  <a:srgbClr val="000000"/>
                </a:solidFill>
                <a:latin typeface="Arial" charset="0"/>
              </a:rPr>
              <a:t>　</a:t>
            </a:r>
            <a:r>
              <a:rPr lang="ja-JP" altLang="en-US" sz="1600" dirty="0" smtClean="0">
                <a:solidFill>
                  <a:srgbClr val="000000"/>
                </a:solidFill>
                <a:latin typeface="Arial" charset="0"/>
              </a:rPr>
              <a:t>　　　</a:t>
            </a:r>
            <a:r>
              <a:rPr lang="ja-JP" altLang="en-US" sz="1600" dirty="0">
                <a:solidFill>
                  <a:prstClr val="black"/>
                </a:solidFill>
                <a:latin typeface="Arial" charset="0"/>
              </a:rPr>
              <a:t>障害児通所支援事業所等の児童発達支援管理責任者と教員等が連携し、障害児通所支援等における個別支援計画と学校における個別の教育支援計画等との連携を保護者の了解を得つつ確保し、相乗的な効果が得られるよう、必要な配慮を</a:t>
            </a:r>
            <a:r>
              <a:rPr lang="ja-JP" altLang="en-US" sz="1600" dirty="0" smtClean="0">
                <a:solidFill>
                  <a:prstClr val="black"/>
                </a:solidFill>
                <a:latin typeface="Arial" charset="0"/>
              </a:rPr>
              <a:t>お願い</a:t>
            </a:r>
            <a:r>
              <a:rPr lang="ja-JP" altLang="en-US" sz="1600" dirty="0">
                <a:solidFill>
                  <a:prstClr val="black"/>
                </a:solidFill>
                <a:latin typeface="Arial" charset="0"/>
              </a:rPr>
              <a:t>する</a:t>
            </a:r>
            <a:r>
              <a:rPr lang="ja-JP" altLang="en-US" sz="1600" dirty="0" smtClean="0">
                <a:solidFill>
                  <a:prstClr val="black"/>
                </a:solidFill>
                <a:latin typeface="Arial" charset="0"/>
              </a:rPr>
              <a:t>。 </a:t>
            </a:r>
            <a:endParaRPr lang="en-US" altLang="ja-JP" sz="1600" dirty="0" smtClean="0">
              <a:solidFill>
                <a:srgbClr val="000000"/>
              </a:solidFill>
              <a:latin typeface="Arial" charset="0"/>
            </a:endParaRPr>
          </a:p>
        </p:txBody>
      </p:sp>
    </p:spTree>
    <p:extLst>
      <p:ext uri="{BB962C8B-B14F-4D97-AF65-F5344CB8AC3E}">
        <p14:creationId xmlns:p14="http://schemas.microsoft.com/office/powerpoint/2010/main" val="109953479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３　日常生活自立支援事業と</a:t>
            </a:r>
            <a:r>
              <a:rPr lang="en-US" altLang="ja-JP" sz="3600" dirty="0" smtClean="0">
                <a:solidFill>
                  <a:schemeClr val="tx1"/>
                </a:solidFill>
              </a:rPr>
              <a:t/>
            </a:r>
            <a:br>
              <a:rPr lang="en-US" altLang="ja-JP" sz="3600" dirty="0" smtClean="0">
                <a:solidFill>
                  <a:schemeClr val="tx1"/>
                </a:solidFill>
              </a:rPr>
            </a:br>
            <a:r>
              <a:rPr lang="ja-JP" altLang="en-US" sz="3600" dirty="0" smtClean="0">
                <a:solidFill>
                  <a:schemeClr val="tx1"/>
                </a:solidFill>
              </a:rPr>
              <a:t>成年後見制度について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130</a:t>
            </a:fld>
            <a:endParaRPr lang="en-US" altLang="ja-JP">
              <a:solidFill>
                <a:prstClr val="black"/>
              </a:solidFill>
            </a:endParaRPr>
          </a:p>
        </p:txBody>
      </p:sp>
    </p:spTree>
    <p:extLst>
      <p:ext uri="{BB962C8B-B14F-4D97-AF65-F5344CB8AC3E}">
        <p14:creationId xmlns:p14="http://schemas.microsoft.com/office/powerpoint/2010/main" val="203491912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4"/>
          <p:cNvSpPr>
            <a:spLocks noChangeArrowheads="1"/>
          </p:cNvSpPr>
          <p:nvPr/>
        </p:nvSpPr>
        <p:spPr bwMode="auto">
          <a:xfrm>
            <a:off x="98971" y="813036"/>
            <a:ext cx="9689975" cy="6000340"/>
          </a:xfrm>
          <a:prstGeom prst="rect">
            <a:avLst/>
          </a:prstGeom>
          <a:noFill/>
          <a:ln w="57150" cmpd="thinThick">
            <a:solidFill>
              <a:schemeClr val="accent1"/>
            </a:solidFill>
            <a:miter lim="800000"/>
            <a:headEnd/>
            <a:tailEnd/>
          </a:ln>
        </p:spPr>
        <p:txBody>
          <a:bodyPr wrap="none" lIns="85568" tIns="42789" rIns="85568" bIns="42789"/>
          <a:lstStyle/>
          <a:p>
            <a:endParaRPr lang="en-US" altLang="ja-JP" sz="800" dirty="0" smtClean="0">
              <a:solidFill>
                <a:prstClr val="black"/>
              </a:solidFill>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600" dirty="0">
                <a:solidFill>
                  <a:prstClr val="black"/>
                </a:solidFill>
                <a:latin typeface="ＤＦ特太ゴシック体" panose="020B0509000000000000" pitchFamily="49" charset="-128"/>
                <a:ea typeface="ＤＦ特太ゴシック体" panose="020B0509000000000000" pitchFamily="49" charset="-128"/>
              </a:rPr>
              <a:t>目的＞</a:t>
            </a:r>
          </a:p>
          <a:p>
            <a:r>
              <a:rPr lang="ja-JP" altLang="en-US" sz="1600" dirty="0">
                <a:solidFill>
                  <a:prstClr val="black"/>
                </a:solidFill>
              </a:rPr>
              <a:t>　　　認知症高齢者、知的障害者、精神障害者等のうち判断能力が不十分な者に対して、</a:t>
            </a:r>
            <a:r>
              <a:rPr lang="ja-JP" altLang="en-US" sz="1600" u="sng" dirty="0">
                <a:solidFill>
                  <a:prstClr val="black"/>
                </a:solidFill>
              </a:rPr>
              <a:t>福祉</a:t>
            </a:r>
            <a:r>
              <a:rPr lang="ja-JP" altLang="en-US" sz="1600" u="sng" dirty="0" smtClean="0">
                <a:solidFill>
                  <a:prstClr val="black"/>
                </a:solidFill>
              </a:rPr>
              <a:t>サービスの利用</a:t>
            </a:r>
            <a:endParaRPr lang="en-US" altLang="ja-JP" sz="1600" u="sng" dirty="0" smtClean="0">
              <a:solidFill>
                <a:prstClr val="black"/>
              </a:solidFill>
            </a:endParaRPr>
          </a:p>
          <a:p>
            <a:r>
              <a:rPr lang="ja-JP" altLang="en-US" sz="1600" dirty="0">
                <a:solidFill>
                  <a:prstClr val="black"/>
                </a:solidFill>
              </a:rPr>
              <a:t>　</a:t>
            </a:r>
            <a:r>
              <a:rPr lang="ja-JP" altLang="en-US" sz="1600" u="sng" dirty="0" smtClean="0">
                <a:solidFill>
                  <a:prstClr val="black"/>
                </a:solidFill>
              </a:rPr>
              <a:t>に</a:t>
            </a:r>
            <a:r>
              <a:rPr lang="ja-JP" altLang="en-US" sz="1600" u="sng" dirty="0">
                <a:solidFill>
                  <a:prstClr val="black"/>
                </a:solidFill>
              </a:rPr>
              <a:t>関する援助等を行うことにより、地域において自立した生活が送れるよう支援</a:t>
            </a:r>
            <a:r>
              <a:rPr lang="ja-JP" altLang="en-US" sz="1600" dirty="0">
                <a:solidFill>
                  <a:prstClr val="black"/>
                </a:solidFill>
              </a:rPr>
              <a:t>する。</a:t>
            </a:r>
          </a:p>
          <a:p>
            <a:endParaRPr lang="ja-JP" altLang="en-US" sz="1600" dirty="0">
              <a:solidFill>
                <a:prstClr val="black"/>
              </a:solidFill>
            </a:endParaRPr>
          </a:p>
          <a:p>
            <a:r>
              <a:rPr lang="ja-JP" altLang="en-US" sz="1600" dirty="0">
                <a:solidFill>
                  <a:prstClr val="black"/>
                </a:solidFill>
                <a:latin typeface="ＤＦ特太ゴシック体" panose="020B0509000000000000" pitchFamily="49" charset="-128"/>
                <a:ea typeface="ＤＦ特太ゴシック体" panose="020B0509000000000000" pitchFamily="49" charset="-128"/>
              </a:rPr>
              <a:t>＜実施主体＞</a:t>
            </a:r>
          </a:p>
          <a:p>
            <a:r>
              <a:rPr lang="ja-JP" altLang="en-US" sz="1600" dirty="0">
                <a:solidFill>
                  <a:prstClr val="black"/>
                </a:solidFill>
              </a:rPr>
              <a:t>　　　都道府県社会福祉協議会又は指定都市社会福祉協議会</a:t>
            </a:r>
            <a:r>
              <a:rPr lang="ja-JP" altLang="en-US" sz="1600" dirty="0" smtClean="0">
                <a:solidFill>
                  <a:prstClr val="black"/>
                </a:solidFill>
              </a:rPr>
              <a:t>。ただし</a:t>
            </a:r>
            <a:r>
              <a:rPr lang="ja-JP" altLang="en-US" sz="1600" dirty="0">
                <a:solidFill>
                  <a:prstClr val="black"/>
                </a:solidFill>
              </a:rPr>
              <a:t>、</a:t>
            </a:r>
            <a:r>
              <a:rPr lang="ja-JP" altLang="en-US" sz="1600" u="sng" dirty="0">
                <a:solidFill>
                  <a:prstClr val="black"/>
                </a:solidFill>
              </a:rPr>
              <a:t>事業の一部を、市区町村</a:t>
            </a:r>
            <a:r>
              <a:rPr lang="ja-JP" altLang="en-US" sz="1600" u="sng" dirty="0" smtClean="0">
                <a:solidFill>
                  <a:prstClr val="black"/>
                </a:solidFill>
              </a:rPr>
              <a:t>社会福祉</a:t>
            </a:r>
            <a:endParaRPr lang="en-US" altLang="ja-JP" sz="1600" u="sng" dirty="0" smtClean="0">
              <a:solidFill>
                <a:prstClr val="black"/>
              </a:solidFill>
            </a:endParaRPr>
          </a:p>
          <a:p>
            <a:r>
              <a:rPr lang="ja-JP" altLang="en-US" sz="1600" dirty="0">
                <a:solidFill>
                  <a:prstClr val="black"/>
                </a:solidFill>
              </a:rPr>
              <a:t>　</a:t>
            </a:r>
            <a:r>
              <a:rPr lang="ja-JP" altLang="en-US" sz="1600" dirty="0" smtClean="0">
                <a:solidFill>
                  <a:prstClr val="black"/>
                </a:solidFill>
              </a:rPr>
              <a:t>　</a:t>
            </a:r>
            <a:r>
              <a:rPr lang="ja-JP" altLang="en-US" sz="1600" u="sng" dirty="0" smtClean="0">
                <a:solidFill>
                  <a:prstClr val="black"/>
                </a:solidFill>
              </a:rPr>
              <a:t>協議会</a:t>
            </a:r>
            <a:r>
              <a:rPr lang="ja-JP" altLang="en-US" sz="1600" u="sng" dirty="0">
                <a:solidFill>
                  <a:prstClr val="black"/>
                </a:solidFill>
              </a:rPr>
              <a:t>等（基幹的社協等）に委託できる</a:t>
            </a:r>
            <a:r>
              <a:rPr lang="ja-JP" altLang="en-US" sz="1600" dirty="0" smtClean="0">
                <a:solidFill>
                  <a:prstClr val="black"/>
                </a:solidFill>
              </a:rPr>
              <a:t>。</a:t>
            </a:r>
            <a:r>
              <a:rPr lang="ja-JP" altLang="en-US" sz="1600" dirty="0">
                <a:solidFill>
                  <a:prstClr val="black"/>
                </a:solidFill>
              </a:rPr>
              <a:t>（</a:t>
            </a:r>
            <a:r>
              <a:rPr lang="ja-JP" altLang="en-US" sz="1600" dirty="0" smtClean="0">
                <a:solidFill>
                  <a:prstClr val="black"/>
                </a:solidFill>
              </a:rPr>
              <a:t>平成２９年３月現在</a:t>
            </a:r>
            <a:r>
              <a:rPr lang="ja-JP" altLang="en-US" sz="1600" dirty="0">
                <a:solidFill>
                  <a:prstClr val="black"/>
                </a:solidFill>
              </a:rPr>
              <a:t>の基幹的社協等</a:t>
            </a:r>
            <a:r>
              <a:rPr lang="ja-JP" altLang="en-US" sz="1600" dirty="0" smtClean="0">
                <a:solidFill>
                  <a:prstClr val="black"/>
                </a:solidFill>
              </a:rPr>
              <a:t>は１，２</a:t>
            </a:r>
            <a:r>
              <a:rPr lang="ja-JP" altLang="en-US" sz="1600" dirty="0">
                <a:solidFill>
                  <a:prstClr val="black"/>
                </a:solidFill>
              </a:rPr>
              <a:t>４</a:t>
            </a:r>
            <a:r>
              <a:rPr lang="ja-JP" altLang="en-US" sz="1600" dirty="0" smtClean="0">
                <a:solidFill>
                  <a:prstClr val="black"/>
                </a:solidFill>
              </a:rPr>
              <a:t>５ヵ所）</a:t>
            </a:r>
            <a:endParaRPr lang="ja-JP" altLang="en-US" sz="1600" dirty="0">
              <a:solidFill>
                <a:prstClr val="black"/>
              </a:solidFill>
            </a:endParaRPr>
          </a:p>
          <a:p>
            <a:r>
              <a:rPr lang="ja-JP" altLang="en-US" sz="1600" dirty="0" smtClean="0">
                <a:solidFill>
                  <a:prstClr val="black"/>
                </a:solidFill>
              </a:rPr>
              <a:t>　　（補助率）１／２</a:t>
            </a:r>
            <a:endParaRPr lang="en-US" altLang="ja-JP" sz="1600" dirty="0" smtClean="0">
              <a:solidFill>
                <a:prstClr val="black"/>
              </a:solidFill>
            </a:endParaRPr>
          </a:p>
          <a:p>
            <a:endParaRPr lang="ja-JP" altLang="en-US" sz="1600" dirty="0">
              <a:solidFill>
                <a:prstClr val="black"/>
              </a:solidFill>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＜事業の対象者</a:t>
            </a:r>
            <a:r>
              <a:rPr lang="ja-JP" altLang="en-US" sz="1600" dirty="0">
                <a:solidFill>
                  <a:prstClr val="black"/>
                </a:solidFill>
                <a:latin typeface="ＤＦ特太ゴシック体" panose="020B0509000000000000" pitchFamily="49" charset="-128"/>
                <a:ea typeface="ＤＦ特太ゴシック体" panose="020B0509000000000000" pitchFamily="49" charset="-128"/>
              </a:rPr>
              <a:t>＞</a:t>
            </a:r>
          </a:p>
          <a:p>
            <a:r>
              <a:rPr lang="ja-JP" altLang="en-US" sz="1600" dirty="0">
                <a:solidFill>
                  <a:prstClr val="black"/>
                </a:solidFill>
              </a:rPr>
              <a:t>　　　</a:t>
            </a:r>
            <a:r>
              <a:rPr lang="ja-JP" altLang="en-US" sz="1600" u="sng" dirty="0">
                <a:solidFill>
                  <a:prstClr val="black"/>
                </a:solidFill>
              </a:rPr>
              <a:t>判断能力が不十分な者であり、かつ本事業の契約の内容について判断し得る能力を有して</a:t>
            </a:r>
            <a:r>
              <a:rPr lang="ja-JP" altLang="en-US" sz="1600" u="sng" dirty="0" smtClean="0">
                <a:solidFill>
                  <a:prstClr val="black"/>
                </a:solidFill>
              </a:rPr>
              <a:t>いる</a:t>
            </a:r>
            <a:endParaRPr lang="en-US" altLang="ja-JP" sz="1600" u="sng" dirty="0" smtClean="0">
              <a:solidFill>
                <a:prstClr val="black"/>
              </a:solidFill>
            </a:endParaRPr>
          </a:p>
          <a:p>
            <a:r>
              <a:rPr lang="ja-JP" altLang="en-US" sz="1600" dirty="0" smtClean="0">
                <a:solidFill>
                  <a:prstClr val="black"/>
                </a:solidFill>
              </a:rPr>
              <a:t>    </a:t>
            </a:r>
            <a:r>
              <a:rPr lang="ja-JP" altLang="en-US" sz="1600" u="sng" dirty="0" smtClean="0">
                <a:solidFill>
                  <a:prstClr val="black"/>
                </a:solidFill>
              </a:rPr>
              <a:t>と認められる</a:t>
            </a:r>
            <a:r>
              <a:rPr lang="ja-JP" altLang="en-US" sz="1600" u="sng" dirty="0">
                <a:solidFill>
                  <a:prstClr val="black"/>
                </a:solidFill>
              </a:rPr>
              <a:t>者</a:t>
            </a:r>
            <a:r>
              <a:rPr lang="ja-JP" altLang="en-US" sz="1600" dirty="0" smtClean="0">
                <a:solidFill>
                  <a:prstClr val="black"/>
                </a:solidFill>
              </a:rPr>
              <a:t>。（平成２９年３月</a:t>
            </a:r>
            <a:r>
              <a:rPr lang="ja-JP" altLang="en-US" sz="1600" dirty="0">
                <a:solidFill>
                  <a:prstClr val="black"/>
                </a:solidFill>
              </a:rPr>
              <a:t>末実利用者数</a:t>
            </a:r>
            <a:r>
              <a:rPr lang="ja-JP" altLang="en-US" sz="1600" dirty="0" smtClean="0">
                <a:solidFill>
                  <a:prstClr val="black"/>
                </a:solidFill>
              </a:rPr>
              <a:t>は５１，８３６人</a:t>
            </a:r>
            <a:r>
              <a:rPr lang="ja-JP" altLang="en-US" sz="1600" dirty="0">
                <a:solidFill>
                  <a:prstClr val="black"/>
                </a:solidFill>
              </a:rPr>
              <a:t>）</a:t>
            </a:r>
          </a:p>
          <a:p>
            <a:endParaRPr lang="ja-JP" altLang="en-US" sz="1600" dirty="0">
              <a:solidFill>
                <a:prstClr val="black"/>
              </a:solidFill>
            </a:endParaRPr>
          </a:p>
          <a:p>
            <a:r>
              <a:rPr lang="ja-JP" altLang="en-US" sz="1600" dirty="0">
                <a:solidFill>
                  <a:prstClr val="black"/>
                </a:solidFill>
                <a:latin typeface="ＤＦ特太ゴシック体" panose="020B0509000000000000" pitchFamily="49" charset="-128"/>
                <a:ea typeface="ＤＦ特太ゴシック体" panose="020B0509000000000000" pitchFamily="49" charset="-128"/>
              </a:rPr>
              <a:t>＜援助内容＞</a:t>
            </a:r>
          </a:p>
          <a:p>
            <a:r>
              <a:rPr lang="ja-JP" altLang="en-US" sz="1600" dirty="0">
                <a:solidFill>
                  <a:prstClr val="black"/>
                </a:solidFill>
              </a:rPr>
              <a:t>　　　</a:t>
            </a:r>
            <a:r>
              <a:rPr lang="ja-JP" altLang="en-US" sz="1600" dirty="0" smtClean="0">
                <a:solidFill>
                  <a:prstClr val="black"/>
                </a:solidFill>
              </a:rPr>
              <a:t>① 福祉</a:t>
            </a:r>
            <a:r>
              <a:rPr lang="ja-JP" altLang="en-US" sz="1600" dirty="0">
                <a:solidFill>
                  <a:prstClr val="black"/>
                </a:solidFill>
              </a:rPr>
              <a:t>サービスの利用援助</a:t>
            </a:r>
          </a:p>
          <a:p>
            <a:r>
              <a:rPr lang="ja-JP" altLang="en-US" sz="1600" dirty="0">
                <a:solidFill>
                  <a:prstClr val="black"/>
                </a:solidFill>
              </a:rPr>
              <a:t>　　　</a:t>
            </a:r>
            <a:r>
              <a:rPr lang="ja-JP" altLang="en-US" sz="1600" dirty="0" smtClean="0">
                <a:solidFill>
                  <a:prstClr val="black"/>
                </a:solidFill>
              </a:rPr>
              <a:t>② 苦情</a:t>
            </a:r>
            <a:r>
              <a:rPr lang="ja-JP" altLang="en-US" sz="1600" dirty="0">
                <a:solidFill>
                  <a:prstClr val="black"/>
                </a:solidFill>
              </a:rPr>
              <a:t>解決制度の利用援助</a:t>
            </a:r>
          </a:p>
          <a:p>
            <a:r>
              <a:rPr lang="ja-JP" altLang="en-US" sz="1600" dirty="0">
                <a:solidFill>
                  <a:prstClr val="black"/>
                </a:solidFill>
              </a:rPr>
              <a:t>　　　</a:t>
            </a:r>
            <a:r>
              <a:rPr lang="ja-JP" altLang="en-US" sz="1600" dirty="0" smtClean="0">
                <a:solidFill>
                  <a:prstClr val="black"/>
                </a:solidFill>
              </a:rPr>
              <a:t>③ 住宅</a:t>
            </a:r>
            <a:r>
              <a:rPr lang="ja-JP" altLang="en-US" sz="1600" dirty="0">
                <a:solidFill>
                  <a:prstClr val="black"/>
                </a:solidFill>
              </a:rPr>
              <a:t>改造、居住家屋の賃借</a:t>
            </a:r>
            <a:r>
              <a:rPr lang="ja-JP" altLang="en-US" sz="1600" dirty="0" smtClean="0">
                <a:solidFill>
                  <a:prstClr val="black"/>
                </a:solidFill>
              </a:rPr>
              <a:t>、</a:t>
            </a:r>
            <a:endParaRPr lang="en-US" altLang="ja-JP" sz="1600" dirty="0" smtClean="0">
              <a:solidFill>
                <a:prstClr val="black"/>
              </a:solidFill>
            </a:endParaRPr>
          </a:p>
          <a:p>
            <a:r>
              <a:rPr lang="ja-JP" altLang="en-US" sz="1600" dirty="0" smtClean="0">
                <a:solidFill>
                  <a:prstClr val="black"/>
                </a:solidFill>
              </a:rPr>
              <a:t>　　　　　日常</a:t>
            </a:r>
            <a:r>
              <a:rPr lang="ja-JP" altLang="en-US" sz="1600" dirty="0">
                <a:solidFill>
                  <a:prstClr val="black"/>
                </a:solidFill>
              </a:rPr>
              <a:t>生活上の消費契約及び住民票の届出等の行政手続</a:t>
            </a:r>
            <a:r>
              <a:rPr lang="ja-JP" altLang="en-US" sz="1600" dirty="0" smtClean="0">
                <a:solidFill>
                  <a:prstClr val="black"/>
                </a:solidFill>
              </a:rPr>
              <a:t>に関する</a:t>
            </a:r>
            <a:r>
              <a:rPr lang="ja-JP" altLang="en-US" sz="1600" dirty="0">
                <a:solidFill>
                  <a:prstClr val="black"/>
                </a:solidFill>
              </a:rPr>
              <a:t>援助等</a:t>
            </a:r>
          </a:p>
          <a:p>
            <a:r>
              <a:rPr lang="ja-JP" altLang="en-US" sz="1600" dirty="0">
                <a:solidFill>
                  <a:prstClr val="black"/>
                </a:solidFill>
              </a:rPr>
              <a:t>　　　</a:t>
            </a:r>
            <a:r>
              <a:rPr lang="ja-JP" altLang="en-US" sz="1600" dirty="0" smtClean="0">
                <a:solidFill>
                  <a:prstClr val="black"/>
                </a:solidFill>
              </a:rPr>
              <a:t>④ ①</a:t>
            </a:r>
            <a:r>
              <a:rPr lang="ja-JP" altLang="en-US" sz="1600" dirty="0">
                <a:solidFill>
                  <a:prstClr val="black"/>
                </a:solidFill>
              </a:rPr>
              <a:t>～③に伴う援助として「預金の払い戻し、預金の解約、預金の預け入れの手続等利用者</a:t>
            </a:r>
            <a:r>
              <a:rPr lang="ja-JP" altLang="en-US" sz="1600" dirty="0" smtClean="0">
                <a:solidFill>
                  <a:prstClr val="black"/>
                </a:solidFill>
              </a:rPr>
              <a:t>の</a:t>
            </a:r>
            <a:endParaRPr lang="en-US" altLang="ja-JP" sz="1600" dirty="0" smtClean="0">
              <a:solidFill>
                <a:prstClr val="black"/>
              </a:solidFill>
            </a:endParaRPr>
          </a:p>
          <a:p>
            <a:r>
              <a:rPr lang="en-US" altLang="ja-JP" sz="1600" dirty="0" smtClean="0">
                <a:solidFill>
                  <a:prstClr val="black"/>
                </a:solidFill>
              </a:rPr>
              <a:t>            </a:t>
            </a:r>
            <a:r>
              <a:rPr lang="ja-JP" altLang="en-US" sz="1600" dirty="0" smtClean="0">
                <a:solidFill>
                  <a:prstClr val="black"/>
                </a:solidFill>
              </a:rPr>
              <a:t>日常生活費</a:t>
            </a:r>
            <a:r>
              <a:rPr lang="ja-JP" altLang="en-US" sz="1600" dirty="0">
                <a:solidFill>
                  <a:prstClr val="black"/>
                </a:solidFill>
              </a:rPr>
              <a:t>の管理（日常的金銭管理）」「定期的な訪問による生活変化の察知」</a:t>
            </a:r>
          </a:p>
        </p:txBody>
      </p:sp>
      <p:sp>
        <p:nvSpPr>
          <p:cNvPr id="312324" name="Rectangle 7"/>
          <p:cNvSpPr>
            <a:spLocks noChangeArrowheads="1"/>
          </p:cNvSpPr>
          <p:nvPr/>
        </p:nvSpPr>
        <p:spPr bwMode="auto">
          <a:xfrm>
            <a:off x="859951" y="5877272"/>
            <a:ext cx="6840760" cy="815769"/>
          </a:xfrm>
          <a:prstGeom prst="rect">
            <a:avLst/>
          </a:prstGeom>
          <a:noFill/>
          <a:ln w="9525">
            <a:solidFill>
              <a:schemeClr val="tx1"/>
            </a:solidFill>
            <a:miter lim="800000"/>
            <a:headEnd/>
            <a:tailEnd/>
          </a:ln>
        </p:spPr>
        <p:txBody>
          <a:bodyPr wrap="none" lIns="85568" tIns="42789" rIns="85568" bIns="42789" anchor="ctr"/>
          <a:lstStyle/>
          <a:p>
            <a:r>
              <a:rPr lang="ja-JP" altLang="en-US" dirty="0">
                <a:solidFill>
                  <a:prstClr val="black"/>
                </a:solidFill>
              </a:rPr>
              <a:t>　</a:t>
            </a:r>
            <a:r>
              <a:rPr lang="ja-JP" altLang="en-US" sz="1500" dirty="0">
                <a:solidFill>
                  <a:prstClr val="black"/>
                </a:solidFill>
              </a:rPr>
              <a:t>具体的には、利用者との契約に基づいて、福祉サービス申請の助言や</a:t>
            </a:r>
            <a:r>
              <a:rPr lang="ja-JP" altLang="en-US" sz="1500" dirty="0" smtClean="0">
                <a:solidFill>
                  <a:prstClr val="black"/>
                </a:solidFill>
              </a:rPr>
              <a:t>同行、</a:t>
            </a:r>
            <a:endParaRPr lang="en-US" altLang="ja-JP" sz="1500" dirty="0" smtClean="0">
              <a:solidFill>
                <a:prstClr val="black"/>
              </a:solidFill>
            </a:endParaRPr>
          </a:p>
          <a:p>
            <a:r>
              <a:rPr lang="ja-JP" altLang="en-US" sz="1500" dirty="0" smtClean="0">
                <a:solidFill>
                  <a:prstClr val="black"/>
                </a:solidFill>
              </a:rPr>
              <a:t>　サービス</a:t>
            </a:r>
            <a:r>
              <a:rPr lang="ja-JP" altLang="en-US" sz="1500" dirty="0">
                <a:solidFill>
                  <a:prstClr val="black"/>
                </a:solidFill>
              </a:rPr>
              <a:t>の利用料の支払い</a:t>
            </a:r>
            <a:r>
              <a:rPr lang="ja-JP" altLang="en-US" sz="1500" dirty="0" smtClean="0">
                <a:solidFill>
                  <a:prstClr val="black"/>
                </a:solidFill>
              </a:rPr>
              <a:t>、公共</a:t>
            </a:r>
            <a:r>
              <a:rPr lang="ja-JP" altLang="en-US" sz="1500" dirty="0">
                <a:solidFill>
                  <a:prstClr val="black"/>
                </a:solidFill>
              </a:rPr>
              <a:t>料金の支払い等の日常的金銭管理等を実施。</a:t>
            </a:r>
            <a:endParaRPr lang="en-US" altLang="ja-JP" sz="1500" dirty="0">
              <a:solidFill>
                <a:prstClr val="black"/>
              </a:solidFill>
            </a:endParaRPr>
          </a:p>
          <a:p>
            <a:r>
              <a:rPr lang="ja-JP" altLang="en-US" sz="1500" dirty="0" smtClean="0">
                <a:solidFill>
                  <a:prstClr val="black"/>
                </a:solidFill>
              </a:rPr>
              <a:t>　　　　　（</a:t>
            </a:r>
            <a:r>
              <a:rPr lang="en-US" altLang="ja-JP" sz="1500" dirty="0">
                <a:solidFill>
                  <a:prstClr val="black"/>
                </a:solidFill>
              </a:rPr>
              <a:t>1</a:t>
            </a:r>
            <a:r>
              <a:rPr lang="ja-JP" altLang="en-US" sz="1500" dirty="0">
                <a:solidFill>
                  <a:prstClr val="black"/>
                </a:solidFill>
              </a:rPr>
              <a:t>ヶ月の平均利用回数は約</a:t>
            </a:r>
            <a:r>
              <a:rPr lang="en-US" altLang="ja-JP" sz="1500" dirty="0">
                <a:solidFill>
                  <a:prstClr val="black"/>
                </a:solidFill>
              </a:rPr>
              <a:t>2</a:t>
            </a:r>
            <a:r>
              <a:rPr lang="ja-JP" altLang="en-US" sz="1500" dirty="0">
                <a:solidFill>
                  <a:prstClr val="black"/>
                </a:solidFill>
              </a:rPr>
              <a:t>回、利用料の平均</a:t>
            </a:r>
            <a:r>
              <a:rPr lang="en-US" altLang="ja-JP" sz="1500" dirty="0">
                <a:solidFill>
                  <a:prstClr val="black"/>
                </a:solidFill>
              </a:rPr>
              <a:t>1</a:t>
            </a:r>
            <a:r>
              <a:rPr lang="ja-JP" altLang="en-US" sz="1500" dirty="0">
                <a:solidFill>
                  <a:prstClr val="black"/>
                </a:solidFill>
              </a:rPr>
              <a:t>回</a:t>
            </a:r>
            <a:r>
              <a:rPr lang="en-US" altLang="ja-JP" sz="1500" dirty="0">
                <a:solidFill>
                  <a:prstClr val="black"/>
                </a:solidFill>
              </a:rPr>
              <a:t>1,200</a:t>
            </a:r>
            <a:r>
              <a:rPr lang="ja-JP" altLang="en-US" sz="1500" dirty="0">
                <a:solidFill>
                  <a:prstClr val="black"/>
                </a:solidFill>
              </a:rPr>
              <a:t>円）</a:t>
            </a:r>
          </a:p>
        </p:txBody>
      </p:sp>
      <p:sp>
        <p:nvSpPr>
          <p:cNvPr id="7" name="AutoShape 103"/>
          <p:cNvSpPr>
            <a:spLocks noChangeArrowheads="1"/>
          </p:cNvSpPr>
          <p:nvPr/>
        </p:nvSpPr>
        <p:spPr bwMode="auto">
          <a:xfrm>
            <a:off x="0" y="44624"/>
            <a:ext cx="9919476" cy="75405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2400" dirty="0">
                <a:solidFill>
                  <a:prstClr val="black"/>
                </a:solidFill>
                <a:latin typeface="ＤＦ特太ゴシック体" pitchFamily="49" charset="-128"/>
                <a:ea typeface="ＤＦ特太ゴシック体" pitchFamily="49" charset="-128"/>
              </a:rPr>
              <a:t>日常生活自立</a:t>
            </a:r>
            <a:r>
              <a:rPr lang="ja-JP" altLang="en-US" sz="2400" dirty="0" smtClean="0">
                <a:solidFill>
                  <a:prstClr val="black"/>
                </a:solidFill>
                <a:latin typeface="ＤＦ特太ゴシック体" pitchFamily="49" charset="-128"/>
                <a:ea typeface="ＤＦ特太ゴシック体" pitchFamily="49" charset="-128"/>
              </a:rPr>
              <a:t>支援事業</a:t>
            </a:r>
            <a:endParaRPr lang="en-US" altLang="ja-JP" sz="2400" dirty="0" smtClean="0">
              <a:solidFill>
                <a:prstClr val="black"/>
              </a:solidFill>
              <a:latin typeface="ＤＦ特太ゴシック体" pitchFamily="49" charset="-128"/>
              <a:ea typeface="ＤＦ特太ゴシック体" pitchFamily="49" charset="-128"/>
            </a:endParaRPr>
          </a:p>
          <a:p>
            <a:pPr algn="r"/>
            <a:endParaRPr lang="en-US" altLang="ja-JP" sz="500" dirty="0" smtClean="0">
              <a:solidFill>
                <a:prstClr val="black"/>
              </a:solidFill>
              <a:latin typeface="ＤＦ特太ゴシック体" pitchFamily="49" charset="-128"/>
              <a:ea typeface="ＤＦ特太ゴシック体" pitchFamily="49" charset="-128"/>
            </a:endParaRPr>
          </a:p>
          <a:p>
            <a:pPr algn="r"/>
            <a:r>
              <a:rPr lang="ja-JP" altLang="en-US" sz="1400" dirty="0" smtClean="0">
                <a:solidFill>
                  <a:prstClr val="black"/>
                </a:solidFill>
                <a:latin typeface="ＤＦ特太ゴシック体" pitchFamily="49" charset="-128"/>
                <a:ea typeface="ＤＦ特太ゴシック体" pitchFamily="49" charset="-128"/>
              </a:rPr>
              <a:t>平成３０年度予算案：</a:t>
            </a:r>
            <a:r>
              <a:rPr lang="ja-JP" altLang="en-US" sz="1400" dirty="0">
                <a:solidFill>
                  <a:prstClr val="black"/>
                </a:solidFill>
                <a:latin typeface="ＤＦ特太ゴシック体" pitchFamily="49" charset="-128"/>
                <a:ea typeface="ＤＦ特太ゴシック体" pitchFamily="49" charset="-128"/>
              </a:rPr>
              <a:t>生活</a:t>
            </a:r>
            <a:r>
              <a:rPr lang="ja-JP" altLang="en-US" sz="1400" dirty="0" smtClean="0">
                <a:solidFill>
                  <a:prstClr val="black"/>
                </a:solidFill>
                <a:latin typeface="ＤＦ特太ゴシック体" pitchFamily="49" charset="-128"/>
                <a:ea typeface="ＤＦ特太ゴシック体" pitchFamily="49" charset="-128"/>
              </a:rPr>
              <a:t>困窮者就労準備支援</a:t>
            </a:r>
            <a:r>
              <a:rPr lang="ja-JP" altLang="en-US" sz="1400" dirty="0">
                <a:solidFill>
                  <a:prstClr val="black"/>
                </a:solidFill>
                <a:latin typeface="ＤＦ特太ゴシック体" pitchFamily="49" charset="-128"/>
                <a:ea typeface="ＤＦ特太ゴシック体" pitchFamily="49" charset="-128"/>
              </a:rPr>
              <a:t>事業費等</a:t>
            </a:r>
            <a:r>
              <a:rPr lang="ja-JP" altLang="en-US" sz="1400" dirty="0" smtClean="0">
                <a:solidFill>
                  <a:prstClr val="black"/>
                </a:solidFill>
                <a:latin typeface="ＤＦ特太ゴシック体" pitchFamily="49" charset="-128"/>
                <a:ea typeface="ＤＦ特太ゴシック体" pitchFamily="49" charset="-128"/>
              </a:rPr>
              <a:t>補助金３８５億円</a:t>
            </a:r>
            <a:r>
              <a:rPr lang="ja-JP" altLang="en-US" sz="1400" dirty="0">
                <a:solidFill>
                  <a:prstClr val="black"/>
                </a:solidFill>
                <a:latin typeface="ＤＦ特太ゴシック体" pitchFamily="49" charset="-128"/>
                <a:ea typeface="ＤＦ特太ゴシック体" pitchFamily="49" charset="-128"/>
              </a:rPr>
              <a:t>の内数</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824" y="3933056"/>
            <a:ext cx="6336704" cy="9304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6294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1816612438"/>
              </p:ext>
            </p:extLst>
          </p:nvPr>
        </p:nvGraphicFramePr>
        <p:xfrm>
          <a:off x="134144" y="155576"/>
          <a:ext cx="9486371" cy="6353175"/>
        </p:xfrm>
        <a:graphic>
          <a:graphicData uri="http://schemas.openxmlformats.org/presentationml/2006/ole">
            <mc:AlternateContent xmlns:mc="http://schemas.openxmlformats.org/markup-compatibility/2006">
              <mc:Choice xmlns:v="urn:schemas-microsoft-com:vml" Requires="v">
                <p:oleObj spid="_x0000_s12470" name="文書" r:id="rId4" imgW="10368635" imgH="7513705" progId="Word.Document.12">
                  <p:embed/>
                </p:oleObj>
              </mc:Choice>
              <mc:Fallback>
                <p:oleObj name="文書" r:id="rId4" imgW="10368635" imgH="7513705" progId="Word.Document.12">
                  <p:embed/>
                  <p:pic>
                    <p:nvPicPr>
                      <p:cNvPr id="0" name=""/>
                      <p:cNvPicPr/>
                      <p:nvPr/>
                    </p:nvPicPr>
                    <p:blipFill>
                      <a:blip r:embed="rId5"/>
                      <a:stretch>
                        <a:fillRect/>
                      </a:stretch>
                    </p:blipFill>
                    <p:spPr>
                      <a:xfrm>
                        <a:off x="134144" y="155576"/>
                        <a:ext cx="9486371" cy="6353175"/>
                      </a:xfrm>
                      <a:prstGeom prst="rect">
                        <a:avLst/>
                      </a:prstGeom>
                    </p:spPr>
                  </p:pic>
                </p:oleObj>
              </mc:Fallback>
            </mc:AlternateContent>
          </a:graphicData>
        </a:graphic>
      </p:graphicFrame>
      <p:sp>
        <p:nvSpPr>
          <p:cNvPr id="5" name="スライド番号プレースホルダー 4"/>
          <p:cNvSpPr>
            <a:spLocks noGrp="1"/>
          </p:cNvSpPr>
          <p:nvPr>
            <p:ph type="sldNum" sz="quarter" idx="12"/>
          </p:nvPr>
        </p:nvSpPr>
        <p:spPr/>
        <p:txBody>
          <a:bodyPr/>
          <a:lstStyle/>
          <a:p>
            <a:fld id="{86B44F31-C5EA-4F68-BA5C-6BB7DC596ED2}" type="slidenum">
              <a:rPr lang="ja-JP" altLang="en-US" smtClean="0">
                <a:solidFill>
                  <a:schemeClr val="tx1"/>
                </a:solidFill>
              </a:rPr>
              <a:pPr/>
              <a:t>132</a:t>
            </a:fld>
            <a:endParaRPr lang="ja-JP" altLang="en-US" dirty="0">
              <a:solidFill>
                <a:schemeClr val="tx1"/>
              </a:solidFill>
            </a:endParaRPr>
          </a:p>
        </p:txBody>
      </p:sp>
    </p:spTree>
    <p:extLst>
      <p:ext uri="{BB962C8B-B14F-4D97-AF65-F5344CB8AC3E}">
        <p14:creationId xmlns:p14="http://schemas.microsoft.com/office/powerpoint/2010/main" val="272715474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2947" y="172976"/>
            <a:ext cx="8543925" cy="764427"/>
          </a:xfrm>
        </p:spPr>
        <p:txBody>
          <a:bodyPr>
            <a:noAutofit/>
          </a:bodyPr>
          <a:lstStyle/>
          <a:p>
            <a:pPr algn="ctr"/>
            <a:r>
              <a:rPr kumimoji="1" lang="ja-JP" altLang="en-US" sz="2800" dirty="0" smtClean="0"/>
              <a:t>成年後見制度の利用の促進に関する法律</a:t>
            </a:r>
            <a:r>
              <a:rPr lang="ja-JP" altLang="en-US" sz="2800" dirty="0"/>
              <a:t>①</a:t>
            </a:r>
            <a:br>
              <a:rPr lang="ja-JP" altLang="en-US" sz="2800" dirty="0"/>
            </a:br>
            <a:r>
              <a:rPr kumimoji="1" lang="ja-JP" altLang="en-US" sz="2800" dirty="0" smtClean="0"/>
              <a:t>（</a:t>
            </a:r>
            <a:r>
              <a:rPr kumimoji="1" lang="ja-JP" altLang="en-US" sz="2800" dirty="0" smtClean="0">
                <a:latin typeface="ＭＳ Ｐゴシック" panose="020B0600070205080204" pitchFamily="50" charset="-128"/>
                <a:ea typeface="ＭＳ Ｐゴシック" panose="020B0600070205080204" pitchFamily="50" charset="-128"/>
              </a:rPr>
              <a:t>平成</a:t>
            </a:r>
            <a:r>
              <a:rPr kumimoji="1" lang="en-US" altLang="ja-JP" sz="2800" dirty="0" smtClean="0">
                <a:latin typeface="ＭＳ Ｐゴシック" panose="020B0600070205080204" pitchFamily="50" charset="-128"/>
                <a:ea typeface="ＭＳ Ｐゴシック" panose="020B0600070205080204" pitchFamily="50" charset="-128"/>
              </a:rPr>
              <a:t>28</a:t>
            </a:r>
            <a:r>
              <a:rPr kumimoji="1" lang="ja-JP" altLang="en-US" sz="2800" dirty="0" smtClean="0">
                <a:latin typeface="ＭＳ Ｐゴシック" panose="020B0600070205080204" pitchFamily="50" charset="-128"/>
                <a:ea typeface="ＭＳ Ｐゴシック" panose="020B0600070205080204" pitchFamily="50" charset="-128"/>
              </a:rPr>
              <a:t>年</a:t>
            </a:r>
            <a:r>
              <a:rPr kumimoji="1" lang="en-US" altLang="ja-JP" sz="2800" dirty="0" smtClean="0">
                <a:latin typeface="ＭＳ Ｐゴシック" panose="020B0600070205080204" pitchFamily="50" charset="-128"/>
                <a:ea typeface="ＭＳ Ｐゴシック" panose="020B0600070205080204" pitchFamily="50" charset="-128"/>
              </a:rPr>
              <a:t>4</a:t>
            </a:r>
            <a:r>
              <a:rPr kumimoji="1" lang="ja-JP" altLang="en-US" sz="2800" dirty="0" smtClean="0">
                <a:latin typeface="ＭＳ Ｐゴシック" panose="020B0600070205080204" pitchFamily="50" charset="-128"/>
                <a:ea typeface="ＭＳ Ｐゴシック" panose="020B0600070205080204" pitchFamily="50" charset="-128"/>
              </a:rPr>
              <a:t>月</a:t>
            </a:r>
            <a:r>
              <a:rPr kumimoji="1" lang="en-US" altLang="ja-JP" sz="2800" dirty="0" smtClean="0">
                <a:latin typeface="ＭＳ Ｐゴシック" panose="020B0600070205080204" pitchFamily="50" charset="-128"/>
                <a:ea typeface="ＭＳ Ｐゴシック" panose="020B0600070205080204" pitchFamily="50" charset="-128"/>
              </a:rPr>
              <a:t>13</a:t>
            </a:r>
            <a:r>
              <a:rPr kumimoji="1" lang="ja-JP" altLang="en-US" sz="2800" dirty="0" smtClean="0">
                <a:latin typeface="ＭＳ Ｐゴシック" panose="020B0600070205080204" pitchFamily="50" charset="-128"/>
                <a:ea typeface="ＭＳ Ｐゴシック" panose="020B0600070205080204" pitchFamily="50" charset="-128"/>
              </a:rPr>
              <a:t>日公布、</a:t>
            </a:r>
            <a:r>
              <a:rPr kumimoji="1" lang="en-US" altLang="ja-JP" sz="2800" dirty="0" smtClean="0">
                <a:latin typeface="ＭＳ Ｐゴシック" panose="020B0600070205080204" pitchFamily="50" charset="-128"/>
                <a:ea typeface="ＭＳ Ｐゴシック" panose="020B0600070205080204" pitchFamily="50" charset="-128"/>
              </a:rPr>
              <a:t>5</a:t>
            </a:r>
            <a:r>
              <a:rPr kumimoji="1" lang="ja-JP" altLang="en-US" sz="2800" dirty="0" smtClean="0">
                <a:latin typeface="ＭＳ Ｐゴシック" panose="020B0600070205080204" pitchFamily="50" charset="-128"/>
                <a:ea typeface="ＭＳ Ｐゴシック" panose="020B0600070205080204" pitchFamily="50" charset="-128"/>
              </a:rPr>
              <a:t>月</a:t>
            </a:r>
            <a:r>
              <a:rPr kumimoji="1" lang="en-US" altLang="ja-JP" sz="2800" dirty="0" smtClean="0">
                <a:latin typeface="ＭＳ Ｐゴシック" panose="020B0600070205080204" pitchFamily="50" charset="-128"/>
                <a:ea typeface="ＭＳ Ｐゴシック" panose="020B0600070205080204" pitchFamily="50" charset="-128"/>
              </a:rPr>
              <a:t>13</a:t>
            </a:r>
            <a:r>
              <a:rPr kumimoji="1" lang="ja-JP" altLang="en-US" sz="2800" dirty="0" smtClean="0">
                <a:latin typeface="ＭＳ Ｐゴシック" panose="020B0600070205080204" pitchFamily="50" charset="-128"/>
                <a:ea typeface="ＭＳ Ｐゴシック" panose="020B0600070205080204" pitchFamily="50" charset="-128"/>
              </a:rPr>
              <a:t>日施行</a:t>
            </a:r>
            <a:r>
              <a:rPr kumimoji="1" lang="ja-JP" altLang="en-US" sz="2800" dirty="0" smtClean="0"/>
              <a:t>）　</a:t>
            </a:r>
            <a:endParaRPr kumimoji="1" lang="ja-JP" altLang="en-US" sz="2800" dirty="0"/>
          </a:p>
        </p:txBody>
      </p:sp>
      <p:sp>
        <p:nvSpPr>
          <p:cNvPr id="11" name="スライド番号プレースホルダー 10"/>
          <p:cNvSpPr>
            <a:spLocks noGrp="1"/>
          </p:cNvSpPr>
          <p:nvPr>
            <p:ph type="sldNum" sz="quarter" idx="12"/>
          </p:nvPr>
        </p:nvSpPr>
        <p:spPr/>
        <p:txBody>
          <a:bodyPr/>
          <a:lstStyle/>
          <a:p>
            <a:fld id="{02631A14-147D-441F-BC13-09CCF9508201}" type="slidenum">
              <a:rPr kumimoji="1" lang="ja-JP" altLang="en-US" smtClean="0"/>
              <a:t>133</a:t>
            </a:fld>
            <a:endParaRPr kumimoji="1" lang="ja-JP" altLang="en-US"/>
          </a:p>
        </p:txBody>
      </p:sp>
      <p:sp>
        <p:nvSpPr>
          <p:cNvPr id="4" name="Rectangle 3"/>
          <p:cNvSpPr>
            <a:spLocks noChangeArrowheads="1"/>
          </p:cNvSpPr>
          <p:nvPr/>
        </p:nvSpPr>
        <p:spPr bwMode="auto">
          <a:xfrm>
            <a:off x="421549" y="1195947"/>
            <a:ext cx="6205820" cy="1640541"/>
          </a:xfrm>
          <a:prstGeom prst="rect">
            <a:avLst/>
          </a:prstGeom>
          <a:solidFill>
            <a:srgbClr val="FFCCFF">
              <a:alpha val="50000"/>
            </a:srgbClr>
          </a:solidFill>
          <a:ln w="15875" algn="ctr">
            <a:solidFill>
              <a:srgbClr val="FF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6" name="AutoShape 5"/>
          <p:cNvSpPr>
            <a:spLocks noChangeArrowheads="1"/>
          </p:cNvSpPr>
          <p:nvPr/>
        </p:nvSpPr>
        <p:spPr bwMode="auto">
          <a:xfrm>
            <a:off x="2913528" y="1520775"/>
            <a:ext cx="1820956" cy="1156448"/>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marL="0" marR="0" lvl="0" indent="0" algn="just" defTabSz="914400" rtl="0" eaLnBrk="0" fontAlgn="base" latinLnBrk="0" hangingPunct="0">
              <a:lnSpc>
                <a:spcPts val="2200"/>
              </a:lnSpc>
              <a:spcBef>
                <a:spcPct val="0"/>
              </a:spcBef>
              <a:spcAft>
                <a:spcPct val="0"/>
              </a:spcAft>
              <a:buClrTx/>
              <a:buSzTx/>
              <a:buFontTx/>
              <a:buNone/>
              <a:tabLst/>
            </a:pPr>
            <a:r>
              <a:rPr kumimoji="0" lang="ja-JP" altLang="en-US" sz="1500" b="0" i="0" u="none" strike="noStrike" cap="none" spc="-160" normalizeH="0" dirty="0" smtClean="0">
                <a:ln>
                  <a:noFill/>
                </a:ln>
                <a:solidFill>
                  <a:schemeClr val="tx1"/>
                </a:solidFill>
                <a:effectLst/>
                <a:latin typeface="ＭＳ ゴシック" panose="020B0609070205080204" pitchFamily="49" charset="-128"/>
                <a:ea typeface="ＭＳ ゴシック" panose="020B0609070205080204" pitchFamily="49" charset="-128"/>
              </a:rPr>
              <a:t>地域の需要に対応した成年後見制度の利用の促進</a:t>
            </a:r>
            <a:endParaRPr kumimoji="0" lang="ja-JP" altLang="ja-JP" sz="1500" b="0" i="0" u="none" strike="noStrike" cap="none" spc="-160" normalizeH="0" dirty="0" smtClean="0">
              <a:ln>
                <a:noFill/>
              </a:ln>
              <a:solidFill>
                <a:schemeClr val="tx1"/>
              </a:solidFill>
              <a:effectLst/>
              <a:latin typeface="Arial" panose="020B0604020202020204" pitchFamily="34" charset="0"/>
            </a:endParaRPr>
          </a:p>
        </p:txBody>
      </p:sp>
      <p:sp>
        <p:nvSpPr>
          <p:cNvPr id="7" name="AutoShape 6"/>
          <p:cNvSpPr>
            <a:spLocks noChangeArrowheads="1"/>
          </p:cNvSpPr>
          <p:nvPr/>
        </p:nvSpPr>
        <p:spPr bwMode="auto">
          <a:xfrm>
            <a:off x="4851025" y="1520775"/>
            <a:ext cx="1675281" cy="1182084"/>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marL="0" marR="0" lvl="0" indent="0" algn="just" defTabSz="914400" rtl="0" eaLnBrk="0" fontAlgn="base" latinLnBrk="0" hangingPunct="0">
              <a:lnSpc>
                <a:spcPts val="2200"/>
              </a:lnSpc>
              <a:spcBef>
                <a:spcPct val="0"/>
              </a:spcBef>
              <a:spcAft>
                <a:spcPct val="0"/>
              </a:spcAft>
              <a:buClrTx/>
              <a:buSzTx/>
              <a:buFontTx/>
              <a:buNone/>
              <a:tabLst/>
            </a:pPr>
            <a:r>
              <a:rPr kumimoji="0" lang="ja-JP" altLang="en-US" sz="1500" b="0" i="0" u="none" strike="noStrike" cap="none" spc="-120" normalizeH="0" dirty="0" smtClean="0">
                <a:ln>
                  <a:noFill/>
                </a:ln>
                <a:solidFill>
                  <a:schemeClr val="tx1"/>
                </a:solidFill>
                <a:effectLst/>
                <a:latin typeface="ＭＳ ゴシック" panose="020B0609070205080204" pitchFamily="49" charset="-128"/>
                <a:ea typeface="ＭＳ ゴシック" panose="020B0609070205080204" pitchFamily="49" charset="-128"/>
              </a:rPr>
              <a:t>成年後見制度の利用に関する</a:t>
            </a:r>
            <a:endParaRPr kumimoji="0" lang="en-US" altLang="ja-JP" sz="1500" b="0" i="0" u="none" strike="noStrike" cap="none" spc="-120" normalizeH="0" dirty="0" smtClean="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ts val="2200"/>
              </a:lnSpc>
              <a:spcBef>
                <a:spcPct val="0"/>
              </a:spcBef>
              <a:spcAft>
                <a:spcPct val="0"/>
              </a:spcAft>
              <a:buClrTx/>
              <a:buSzTx/>
              <a:buFontTx/>
              <a:buNone/>
              <a:tabLst/>
            </a:pPr>
            <a:r>
              <a:rPr kumimoji="0" lang="ja-JP" altLang="en-US" sz="1500" b="0" i="0" u="none" strike="noStrike" cap="none" spc="-120" normalizeH="0" dirty="0" smtClean="0">
                <a:ln>
                  <a:noFill/>
                </a:ln>
                <a:solidFill>
                  <a:schemeClr val="tx1"/>
                </a:solidFill>
                <a:effectLst/>
                <a:latin typeface="ＭＳ ゴシック" panose="020B0609070205080204" pitchFamily="49" charset="-128"/>
                <a:ea typeface="ＭＳ ゴシック" panose="020B0609070205080204" pitchFamily="49" charset="-128"/>
              </a:rPr>
              <a:t>体制の整備</a:t>
            </a:r>
            <a:endParaRPr kumimoji="0" lang="ja-JP" altLang="ja-JP" sz="1500" b="0" i="0" u="none" strike="noStrike" cap="none" spc="-120" normalizeH="0" dirty="0" smtClean="0">
              <a:ln>
                <a:noFill/>
              </a:ln>
              <a:solidFill>
                <a:schemeClr val="tx1"/>
              </a:solidFill>
              <a:effectLst/>
              <a:latin typeface="Arial" panose="020B0604020202020204" pitchFamily="34" charset="0"/>
            </a:endParaRPr>
          </a:p>
        </p:txBody>
      </p:sp>
      <p:sp>
        <p:nvSpPr>
          <p:cNvPr id="5" name="AutoShape 4"/>
          <p:cNvSpPr>
            <a:spLocks noChangeArrowheads="1"/>
          </p:cNvSpPr>
          <p:nvPr/>
        </p:nvSpPr>
        <p:spPr bwMode="auto">
          <a:xfrm>
            <a:off x="472028" y="1454608"/>
            <a:ext cx="2359962" cy="1272779"/>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defTabSz="914400" rtl="0" eaLnBrk="0" fontAlgn="base" latinLnBrk="0" hangingPunct="0">
              <a:lnSpc>
                <a:spcPts val="2160"/>
              </a:lnSpc>
              <a:spcBef>
                <a:spcPct val="0"/>
              </a:spcBef>
              <a:spcAft>
                <a:spcPct val="0"/>
              </a:spcAft>
              <a:buClrTx/>
              <a:buSzTx/>
              <a:buFontTx/>
              <a:buNone/>
              <a:tabLst/>
            </a:pPr>
            <a:r>
              <a:rPr kumimoji="0" lang="ja-JP" altLang="en-US" sz="1500" b="0" i="0" u="none" strike="noStrike" kern="0" cap="none" spc="-300" normalizeH="0" dirty="0" smtClean="0">
                <a:ln>
                  <a:noFill/>
                </a:ln>
                <a:solidFill>
                  <a:schemeClr val="tx1"/>
                </a:solidFill>
                <a:effectLst/>
                <a:latin typeface="ＭＳ ゴシック" panose="020B0609070205080204" pitchFamily="49" charset="-128"/>
                <a:ea typeface="ＭＳ ゴシック" panose="020B0609070205080204" pitchFamily="49" charset="-128"/>
              </a:rPr>
              <a:t>成年後見制度の理念の尊重</a:t>
            </a:r>
          </a:p>
          <a:p>
            <a:pPr marL="0" marR="0" lvl="0" indent="0" defTabSz="914400" rtl="0" eaLnBrk="0" fontAlgn="base" latinLnBrk="0" hangingPunct="0">
              <a:lnSpc>
                <a:spcPts val="2160"/>
              </a:lnSpc>
              <a:spcBef>
                <a:spcPct val="0"/>
              </a:spcBef>
              <a:spcAft>
                <a:spcPct val="0"/>
              </a:spcAft>
              <a:buClrTx/>
              <a:buSzTx/>
              <a:buFontTx/>
              <a:buNone/>
              <a:tabLst/>
            </a:pPr>
            <a:r>
              <a:rPr kumimoji="0" lang="ja-JP" altLang="en-US" sz="1500" b="0" i="0" u="none" strike="noStrike" kern="0" cap="none" spc="-300" normalizeH="0" dirty="0" smtClean="0">
                <a:ln>
                  <a:noFill/>
                </a:ln>
                <a:solidFill>
                  <a:schemeClr val="tx1"/>
                </a:solidFill>
                <a:effectLst/>
                <a:latin typeface="Century" panose="02040604050505020304" pitchFamily="18" charset="0"/>
                <a:ea typeface="ＭＳ 明朝" panose="02020609040205080304" pitchFamily="17" charset="-128"/>
              </a:rPr>
              <a:t>① ノーマライゼーション</a:t>
            </a:r>
            <a:endParaRPr kumimoji="0" lang="ja-JP" altLang="en-US" sz="1500" b="0" i="0" u="none" strike="noStrike" kern="0" cap="none" spc="-300" normalizeH="0" dirty="0" smtClean="0">
              <a:ln>
                <a:noFill/>
              </a:ln>
              <a:solidFill>
                <a:schemeClr val="tx1"/>
              </a:solidFill>
              <a:effectLst/>
              <a:latin typeface="Times New Roman" panose="02020603050405020304" pitchFamily="18" charset="0"/>
              <a:ea typeface="ＭＳ 明朝" panose="02020609040205080304" pitchFamily="17" charset="-128"/>
            </a:endParaRPr>
          </a:p>
          <a:p>
            <a:pPr marL="0" marR="0" lvl="0" indent="0" defTabSz="914400" rtl="0" eaLnBrk="0" fontAlgn="base" latinLnBrk="0" hangingPunct="0">
              <a:lnSpc>
                <a:spcPts val="2160"/>
              </a:lnSpc>
              <a:spcBef>
                <a:spcPct val="0"/>
              </a:spcBef>
              <a:spcAft>
                <a:spcPct val="0"/>
              </a:spcAft>
              <a:buClrTx/>
              <a:buSzTx/>
              <a:buFontTx/>
              <a:buNone/>
              <a:tabLst/>
            </a:pPr>
            <a:r>
              <a:rPr kumimoji="0" lang="ja-JP" altLang="en-US" sz="1500" b="0" i="0" u="none" strike="noStrike" kern="0" cap="none" spc="-300" normalizeH="0" dirty="0" smtClean="0">
                <a:ln>
                  <a:noFill/>
                </a:ln>
                <a:solidFill>
                  <a:schemeClr val="tx1"/>
                </a:solidFill>
                <a:effectLst/>
                <a:latin typeface="Century" panose="02040604050505020304" pitchFamily="18" charset="0"/>
                <a:ea typeface="ＭＳ 明朝" panose="02020609040205080304" pitchFamily="17" charset="-128"/>
              </a:rPr>
              <a:t>② 自己決定権の尊重</a:t>
            </a:r>
            <a:endParaRPr kumimoji="0" lang="ja-JP" altLang="en-US" sz="1500" b="0" i="0" u="none" strike="noStrike" kern="0" cap="none" spc="-300" normalizeH="0" dirty="0" smtClean="0">
              <a:ln>
                <a:noFill/>
              </a:ln>
              <a:solidFill>
                <a:schemeClr val="tx1"/>
              </a:solidFill>
              <a:effectLst/>
              <a:latin typeface="Times New Roman" panose="02020603050405020304" pitchFamily="18" charset="0"/>
              <a:ea typeface="ＭＳ 明朝" panose="02020609040205080304" pitchFamily="17" charset="-128"/>
            </a:endParaRPr>
          </a:p>
          <a:p>
            <a:pPr marL="0" marR="0" lvl="0" indent="0" defTabSz="914400" rtl="0" eaLnBrk="0" fontAlgn="base" latinLnBrk="0" hangingPunct="0">
              <a:lnSpc>
                <a:spcPts val="2160"/>
              </a:lnSpc>
              <a:spcBef>
                <a:spcPct val="0"/>
              </a:spcBef>
              <a:spcAft>
                <a:spcPct val="0"/>
              </a:spcAft>
              <a:buClrTx/>
              <a:buSzTx/>
              <a:buFontTx/>
              <a:buNone/>
              <a:tabLst/>
            </a:pPr>
            <a:r>
              <a:rPr kumimoji="0" lang="ja-JP" altLang="en-US" sz="1500" b="0" i="0" u="none" strike="noStrike" kern="0" cap="none" spc="-300" normalizeH="0" dirty="0" smtClean="0">
                <a:ln>
                  <a:noFill/>
                </a:ln>
                <a:solidFill>
                  <a:schemeClr val="tx1"/>
                </a:solidFill>
                <a:effectLst/>
                <a:latin typeface="Century" panose="02040604050505020304" pitchFamily="18" charset="0"/>
                <a:ea typeface="ＭＳ 明朝" panose="02020609040205080304" pitchFamily="17" charset="-128"/>
              </a:rPr>
              <a:t>③ 身上の保護の重視</a:t>
            </a:r>
            <a:endParaRPr kumimoji="0" lang="ja-JP" altLang="ja-JP" sz="1500" b="0" i="0" u="none" strike="noStrike" kern="0" cap="none" spc="-300" normalizeH="0" dirty="0" smtClean="0">
              <a:ln>
                <a:noFill/>
              </a:ln>
              <a:solidFill>
                <a:schemeClr val="tx1"/>
              </a:solidFill>
              <a:effectLst/>
              <a:latin typeface="Arial" panose="020B0604020202020204" pitchFamily="34" charset="0"/>
            </a:endParaRPr>
          </a:p>
        </p:txBody>
      </p:sp>
      <p:sp>
        <p:nvSpPr>
          <p:cNvPr id="3" name="Text Box 2"/>
          <p:cNvSpPr txBox="1">
            <a:spLocks noChangeArrowheads="1"/>
          </p:cNvSpPr>
          <p:nvPr/>
        </p:nvSpPr>
        <p:spPr bwMode="auto">
          <a:xfrm>
            <a:off x="384624" y="1033764"/>
            <a:ext cx="1267386" cy="294953"/>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基本理念</a:t>
            </a:r>
            <a:endParaRPr kumimoji="0" lang="ja-JP" altLang="ja-JP" b="0" i="0" u="none" strike="noStrike" cap="none" normalizeH="0" baseline="0" dirty="0" smtClean="0">
              <a:ln>
                <a:noFill/>
              </a:ln>
              <a:solidFill>
                <a:schemeClr val="tx1"/>
              </a:solidFill>
              <a:effectLst/>
              <a:latin typeface="Arial" panose="020B0604020202020204" pitchFamily="34" charset="0"/>
            </a:endParaRPr>
          </a:p>
        </p:txBody>
      </p:sp>
      <p:sp>
        <p:nvSpPr>
          <p:cNvPr id="12" name="AutoShape 8"/>
          <p:cNvSpPr>
            <a:spLocks noChangeArrowheads="1"/>
          </p:cNvSpPr>
          <p:nvPr/>
        </p:nvSpPr>
        <p:spPr bwMode="auto">
          <a:xfrm>
            <a:off x="2898963" y="1454606"/>
            <a:ext cx="3627343" cy="1331003"/>
          </a:xfrm>
          <a:prstGeom prst="roundRect">
            <a:avLst>
              <a:gd name="adj" fmla="val 16667"/>
            </a:avLst>
          </a:prstGeom>
          <a:noFill/>
          <a:ln w="12700" algn="ctr">
            <a:solidFill>
              <a:srgbClr val="993366"/>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4" name="Rectangle 36"/>
          <p:cNvSpPr>
            <a:spLocks noChangeArrowheads="1"/>
          </p:cNvSpPr>
          <p:nvPr/>
        </p:nvSpPr>
        <p:spPr bwMode="auto">
          <a:xfrm>
            <a:off x="7237831" y="3085028"/>
            <a:ext cx="2316043" cy="2964891"/>
          </a:xfrm>
          <a:prstGeom prst="rect">
            <a:avLst/>
          </a:prstGeom>
          <a:solidFill>
            <a:srgbClr val="FFCCFF">
              <a:alpha val="50000"/>
            </a:srgbClr>
          </a:solidFill>
          <a:ln w="15875">
            <a:solidFill>
              <a:srgbClr val="FF00FF"/>
            </a:solidFill>
            <a:miter lim="800000"/>
            <a:headEnd/>
            <a:tailEnd/>
          </a:ln>
        </p:spPr>
        <p:txBody>
          <a:bodyPr vert="horz" wrap="square" lIns="74295" tIns="8890" rIns="74295" bIns="8890" numCol="1" anchor="t" anchorCtr="0" compatLnSpc="1">
            <a:prstTxWarp prst="textNoShape">
              <a:avLst/>
            </a:prstTxWarp>
          </a:bodyPr>
          <a:lstStyle/>
          <a:p>
            <a:pPr marL="174625" marR="0" lvl="0" indent="-174625" algn="l" defTabSz="914400" rtl="0" eaLnBrk="0" fontAlgn="base" latinLnBrk="0" hangingPunct="0">
              <a:lnSpc>
                <a:spcPct val="150000"/>
              </a:lnSpc>
              <a:spcBef>
                <a:spcPct val="0"/>
              </a:spcBef>
              <a:spcAft>
                <a:spcPct val="0"/>
              </a:spcAft>
              <a:buClrTx/>
              <a:buSzTx/>
              <a:buFontTx/>
              <a:buNone/>
              <a:tabLst/>
            </a:pPr>
            <a:endParaRPr kumimoji="0" lang="en-US" altLang="ja-JP" sz="1200" b="0" i="0" u="none" strike="noStrike" cap="none" spc="-19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74625" marR="0" lvl="0" indent="-174625" defTabSz="914400" rtl="0" eaLnBrk="0" fontAlgn="base" latinLnBrk="0" hangingPunct="0">
              <a:lnSpc>
                <a:spcPct val="150000"/>
              </a:lnSpc>
              <a:spcBef>
                <a:spcPct val="0"/>
              </a:spcBef>
              <a:spcAft>
                <a:spcPct val="0"/>
              </a:spcAft>
              <a:buClrTx/>
              <a:buSzTx/>
              <a:buFontTx/>
              <a:buNone/>
              <a:tabLst/>
            </a:pPr>
            <a:r>
              <a:rPr kumimoji="0" lang="ja-JP" altLang="en-US" sz="1200" spc="-190" dirty="0">
                <a:latin typeface="Century" panose="02040604050505020304" pitchFamily="18" charset="0"/>
                <a:ea typeface="ＭＳ 明朝" panose="02020609040205080304" pitchFamily="17" charset="-128"/>
                <a:cs typeface="Times New Roman" panose="02020603050405020304" pitchFamily="18" charset="0"/>
              </a:rPr>
              <a:t>○</a:t>
            </a:r>
            <a:r>
              <a:rPr kumimoji="0" lang="ja-JP" altLang="ja-JP" sz="1200" b="0" i="0" u="none" strike="noStrike" cap="none" spc="-19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基本方針に基づく施策を実施するため必要な法制上・財政上の措置</a:t>
            </a:r>
            <a:endParaRPr kumimoji="0" lang="ja-JP" altLang="ja-JP" sz="1200" b="0" i="0" u="none" strike="noStrike" cap="none" spc="-190" normalizeH="0" dirty="0" smtClean="0">
              <a:ln>
                <a:noFill/>
              </a:ln>
              <a:solidFill>
                <a:schemeClr val="tx1"/>
              </a:solidFill>
              <a:effectLst/>
            </a:endParaRPr>
          </a:p>
          <a:p>
            <a:pPr marL="174625" marR="0" lvl="0" indent="-174625" defTabSz="914400" rtl="0" eaLnBrk="0" fontAlgn="base" latinLnBrk="0" hangingPunct="0">
              <a:lnSpc>
                <a:spcPct val="150000"/>
              </a:lnSpc>
              <a:spcBef>
                <a:spcPct val="0"/>
              </a:spcBef>
              <a:spcAft>
                <a:spcPct val="0"/>
              </a:spcAft>
              <a:buClrTx/>
              <a:buSzTx/>
              <a:buFontTx/>
              <a:buNone/>
              <a:tabLst/>
            </a:pPr>
            <a:r>
              <a:rPr kumimoji="0" lang="ja-JP" altLang="en-US" sz="1200" b="0" i="0" u="none" strike="noStrike" cap="none" spc="-19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ja-JP" altLang="ja-JP" sz="1200" b="0" i="0" u="none" strike="noStrike" cap="none" spc="-19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成年被後見人等の権利制限に係る関係法律の改正その他の基本方針に基づく施策を実施するために必要な法制上の措置については、この法律の施行後三年以内を目途として講ずる</a:t>
            </a:r>
            <a:endParaRPr kumimoji="0" lang="ja-JP" altLang="ja-JP" sz="1200" b="0" i="0" u="none" strike="noStrike" cap="none" spc="-190" normalizeH="0" dirty="0" smtClean="0">
              <a:ln>
                <a:noFill/>
              </a:ln>
              <a:solidFill>
                <a:schemeClr val="tx1"/>
              </a:solidFill>
              <a:effectLst/>
              <a:latin typeface="Arial" panose="020B0604020202020204" pitchFamily="34" charset="0"/>
            </a:endParaRPr>
          </a:p>
        </p:txBody>
      </p:sp>
      <p:sp>
        <p:nvSpPr>
          <p:cNvPr id="16" name="AutoShape 12"/>
          <p:cNvSpPr>
            <a:spLocks noChangeArrowheads="1"/>
          </p:cNvSpPr>
          <p:nvPr/>
        </p:nvSpPr>
        <p:spPr bwMode="auto">
          <a:xfrm>
            <a:off x="7728258" y="6090260"/>
            <a:ext cx="1425202" cy="158885"/>
          </a:xfrm>
          <a:prstGeom prst="downArrow">
            <a:avLst>
              <a:gd name="adj1" fmla="val 52380"/>
              <a:gd name="adj2" fmla="val 51162"/>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8" name="Rectangle 33"/>
          <p:cNvSpPr>
            <a:spLocks noChangeArrowheads="1"/>
          </p:cNvSpPr>
          <p:nvPr/>
        </p:nvSpPr>
        <p:spPr bwMode="auto">
          <a:xfrm>
            <a:off x="415895" y="3114847"/>
            <a:ext cx="6155341" cy="3532064"/>
          </a:xfrm>
          <a:prstGeom prst="rect">
            <a:avLst/>
          </a:prstGeom>
          <a:solidFill>
            <a:srgbClr val="CC99FF">
              <a:alpha val="50000"/>
            </a:srgbClr>
          </a:solidFill>
          <a:ln w="15875">
            <a:solidFill>
              <a:srgbClr val="80008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0" name="AutoShape 32"/>
          <p:cNvSpPr>
            <a:spLocks noChangeArrowheads="1"/>
          </p:cNvSpPr>
          <p:nvPr/>
        </p:nvSpPr>
        <p:spPr bwMode="auto">
          <a:xfrm>
            <a:off x="7273026" y="1100082"/>
            <a:ext cx="2335452" cy="1803659"/>
          </a:xfrm>
          <a:prstGeom prst="roundRect">
            <a:avLst>
              <a:gd name="adj" fmla="val 16667"/>
            </a:avLst>
          </a:prstGeom>
          <a:solidFill>
            <a:srgbClr val="FFCCFF">
              <a:alpha val="50000"/>
            </a:srgbClr>
          </a:solidFill>
          <a:ln w="15875">
            <a:solidFill>
              <a:srgbClr val="FF00FF"/>
            </a:solidFill>
            <a:prstDash val="dash"/>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spc="-21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１　国の責務</a:t>
            </a:r>
            <a:endParaRPr kumimoji="0" lang="ja-JP" altLang="ja-JP" sz="1500" b="0" i="0" u="none" strike="noStrike" cap="none" spc="-210" normalizeH="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spc="-21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２　地方公共団体の責務</a:t>
            </a:r>
            <a:endParaRPr kumimoji="0" lang="ja-JP" altLang="ja-JP" sz="1500" b="0" i="0" u="none" strike="noStrike" cap="none" spc="-210" normalizeH="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spc="-21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３　関係者の努力</a:t>
            </a:r>
            <a:endParaRPr kumimoji="0" lang="ja-JP" altLang="ja-JP" sz="1500" b="0" i="0" u="none" strike="noStrike" cap="none" spc="-210" normalizeH="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spc="-21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４　国民の努力</a:t>
            </a:r>
            <a:endParaRPr kumimoji="0" lang="ja-JP" altLang="ja-JP" sz="1500" b="0" i="0" u="none" strike="noStrike" cap="none" spc="-210" normalizeH="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spc="-21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５　関係機関等の相互の</a:t>
            </a:r>
            <a:endParaRPr kumimoji="0" lang="ja-JP" altLang="ja-JP" sz="1500" b="0" i="0" u="none" strike="noStrike" cap="none" spc="-210" normalizeH="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spc="-21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連携</a:t>
            </a:r>
            <a:endParaRPr kumimoji="0" lang="ja-JP" altLang="ja-JP" sz="1500" b="0" i="0" u="none" strike="noStrike" cap="none" spc="-210" normalizeH="0" dirty="0" smtClean="0">
              <a:ln>
                <a:noFill/>
              </a:ln>
              <a:solidFill>
                <a:schemeClr val="tx1"/>
              </a:solidFill>
              <a:effectLst/>
              <a:latin typeface="Arial" panose="020B0604020202020204" pitchFamily="34" charset="0"/>
            </a:endParaRPr>
          </a:p>
        </p:txBody>
      </p:sp>
      <p:sp>
        <p:nvSpPr>
          <p:cNvPr id="22" name="Text Box 30"/>
          <p:cNvSpPr txBox="1">
            <a:spLocks noChangeArrowheads="1"/>
          </p:cNvSpPr>
          <p:nvPr/>
        </p:nvSpPr>
        <p:spPr bwMode="auto">
          <a:xfrm>
            <a:off x="7253628" y="1075122"/>
            <a:ext cx="1501529" cy="294953"/>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国等の責務</a:t>
            </a:r>
            <a:endParaRPr kumimoji="0" lang="ja-JP" altLang="ja-JP" b="0" i="0" u="none" strike="noStrike" cap="none" normalizeH="0" baseline="0" dirty="0" smtClean="0">
              <a:ln>
                <a:noFill/>
              </a:ln>
              <a:solidFill>
                <a:schemeClr val="tx1"/>
              </a:solidFill>
              <a:effectLst/>
              <a:latin typeface="Arial" panose="020B0604020202020204" pitchFamily="34" charset="0"/>
            </a:endParaRPr>
          </a:p>
        </p:txBody>
      </p:sp>
      <p:sp>
        <p:nvSpPr>
          <p:cNvPr id="24" name="Text Box 28"/>
          <p:cNvSpPr txBox="1">
            <a:spLocks noChangeArrowheads="1"/>
          </p:cNvSpPr>
          <p:nvPr/>
        </p:nvSpPr>
        <p:spPr bwMode="auto">
          <a:xfrm>
            <a:off x="393325" y="2947558"/>
            <a:ext cx="1166906" cy="294953"/>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基本方針</a:t>
            </a:r>
            <a:endParaRPr kumimoji="0" lang="ja-JP" altLang="ja-JP" b="0" i="0" u="none" strike="noStrike" cap="none" normalizeH="0" baseline="0" dirty="0" smtClean="0">
              <a:ln>
                <a:noFill/>
              </a:ln>
              <a:solidFill>
                <a:schemeClr val="tx1"/>
              </a:solidFill>
              <a:effectLst/>
              <a:latin typeface="Arial" panose="020B0604020202020204" pitchFamily="34" charset="0"/>
            </a:endParaRPr>
          </a:p>
        </p:txBody>
      </p:sp>
      <p:sp>
        <p:nvSpPr>
          <p:cNvPr id="25" name="AutoShape 27"/>
          <p:cNvSpPr>
            <a:spLocks noChangeArrowheads="1"/>
          </p:cNvSpPr>
          <p:nvPr/>
        </p:nvSpPr>
        <p:spPr bwMode="auto">
          <a:xfrm>
            <a:off x="4761244" y="3517389"/>
            <a:ext cx="1780390" cy="1889636"/>
          </a:xfrm>
          <a:prstGeom prst="roundRect">
            <a:avLst>
              <a:gd name="adj" fmla="val 7958"/>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174625" marR="0" lvl="0" indent="-174625"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１ 関係機関等における</a:t>
            </a:r>
            <a:r>
              <a:rPr kumimoji="0" lang="ja-JP" altLang="ja-JP" sz="1600" b="0" i="0" u="sng"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体制</a:t>
            </a:r>
            <a:r>
              <a:rPr kumimoji="0"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の充実強化</a:t>
            </a:r>
            <a:endParaRPr kumimoji="0" lang="ja-JP" altLang="ja-JP" sz="1600" b="0" i="0" u="none" strike="noStrike" cap="none" normalizeH="0" baseline="0" dirty="0" smtClean="0">
              <a:ln>
                <a:noFill/>
              </a:ln>
              <a:solidFill>
                <a:schemeClr val="tx1"/>
              </a:solidFill>
              <a:effectLst/>
            </a:endParaRPr>
          </a:p>
          <a:p>
            <a:pPr marL="174625" marR="0" lvl="0" indent="-174625"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２ 関係機関等の相互の緊密な</a:t>
            </a:r>
            <a:r>
              <a:rPr kumimoji="0" lang="ja-JP" altLang="ja-JP" sz="1600" b="0" i="0" u="sng"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連携</a:t>
            </a:r>
            <a:r>
              <a:rPr kumimoji="0"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の確保</a:t>
            </a:r>
            <a:endParaRPr kumimoji="0" lang="ja-JP" altLang="ja-JP" sz="1600" b="0" i="0" u="none" strike="noStrike" cap="none" normalizeH="0" baseline="0" dirty="0" smtClean="0">
              <a:ln>
                <a:noFill/>
              </a:ln>
              <a:solidFill>
                <a:schemeClr val="tx1"/>
              </a:solidFill>
              <a:effectLst/>
              <a:latin typeface="Arial" panose="020B0604020202020204" pitchFamily="34" charset="0"/>
            </a:endParaRPr>
          </a:p>
        </p:txBody>
      </p:sp>
      <p:sp>
        <p:nvSpPr>
          <p:cNvPr id="26" name="AutoShape 26"/>
          <p:cNvSpPr>
            <a:spLocks noChangeArrowheads="1"/>
          </p:cNvSpPr>
          <p:nvPr/>
        </p:nvSpPr>
        <p:spPr bwMode="auto">
          <a:xfrm rot="5400000">
            <a:off x="1527349" y="2940154"/>
            <a:ext cx="742477" cy="4333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7" name="AutoShape 25"/>
          <p:cNvSpPr>
            <a:spLocks noChangeArrowheads="1"/>
          </p:cNvSpPr>
          <p:nvPr/>
        </p:nvSpPr>
        <p:spPr bwMode="auto">
          <a:xfrm rot="5400000">
            <a:off x="3404285" y="2907857"/>
            <a:ext cx="785677" cy="4333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8" name="Line 24"/>
          <p:cNvSpPr>
            <a:spLocks noChangeShapeType="1"/>
          </p:cNvSpPr>
          <p:nvPr/>
        </p:nvSpPr>
        <p:spPr bwMode="auto">
          <a:xfrm>
            <a:off x="6634956" y="2090995"/>
            <a:ext cx="722313"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Text Box 23"/>
          <p:cNvSpPr txBox="1">
            <a:spLocks noChangeArrowheads="1"/>
          </p:cNvSpPr>
          <p:nvPr/>
        </p:nvSpPr>
        <p:spPr bwMode="auto">
          <a:xfrm>
            <a:off x="7191499" y="3006961"/>
            <a:ext cx="1898714" cy="264175"/>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法制上の措置等</a:t>
            </a:r>
            <a:endParaRPr kumimoji="0" lang="ja-JP" altLang="ja-JP" sz="1600" b="0" i="0" u="none" strike="noStrike" cap="none" normalizeH="0" baseline="0" dirty="0" smtClean="0">
              <a:ln>
                <a:noFill/>
              </a:ln>
              <a:solidFill>
                <a:schemeClr val="tx1"/>
              </a:solidFill>
              <a:effectLst/>
              <a:latin typeface="Arial" panose="020B0604020202020204" pitchFamily="34" charset="0"/>
            </a:endParaRPr>
          </a:p>
        </p:txBody>
      </p:sp>
      <p:sp>
        <p:nvSpPr>
          <p:cNvPr id="30" name="AutoShape 11"/>
          <p:cNvSpPr>
            <a:spLocks noChangeArrowheads="1"/>
          </p:cNvSpPr>
          <p:nvPr/>
        </p:nvSpPr>
        <p:spPr bwMode="auto">
          <a:xfrm>
            <a:off x="6788525" y="6283375"/>
            <a:ext cx="3002657" cy="363537"/>
          </a:xfrm>
          <a:prstGeom prst="roundRect">
            <a:avLst>
              <a:gd name="adj" fmla="val 16667"/>
            </a:avLst>
          </a:prstGeom>
          <a:solidFill>
            <a:srgbClr val="FFCCFF">
              <a:alpha val="50000"/>
            </a:srgbClr>
          </a:solidFill>
          <a:ln w="15875">
            <a:solidFill>
              <a:srgbClr val="FF00FF"/>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spc="-200" normalizeH="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施策の実施状況の公表（毎年）</a:t>
            </a:r>
            <a:endParaRPr kumimoji="0" lang="ja-JP" altLang="ja-JP" sz="1600" b="0" i="0" u="none" strike="noStrike" cap="none" spc="-200" normalizeH="0" dirty="0" smtClean="0">
              <a:ln>
                <a:noFill/>
              </a:ln>
              <a:solidFill>
                <a:schemeClr val="tx1"/>
              </a:solidFill>
              <a:effectLst/>
              <a:latin typeface="Arial" panose="020B0604020202020204" pitchFamily="34" charset="0"/>
            </a:endParaRPr>
          </a:p>
        </p:txBody>
      </p:sp>
      <p:sp>
        <p:nvSpPr>
          <p:cNvPr id="31" name="AutoShape 22"/>
          <p:cNvSpPr>
            <a:spLocks noChangeArrowheads="1"/>
          </p:cNvSpPr>
          <p:nvPr/>
        </p:nvSpPr>
        <p:spPr bwMode="auto">
          <a:xfrm>
            <a:off x="6537993" y="4034048"/>
            <a:ext cx="711994" cy="1028700"/>
          </a:xfrm>
          <a:prstGeom prst="rightArrow">
            <a:avLst>
              <a:gd name="adj1" fmla="val 50000"/>
              <a:gd name="adj2" fmla="val 2500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35" name="AutoShape 18"/>
          <p:cNvSpPr>
            <a:spLocks noChangeArrowheads="1"/>
          </p:cNvSpPr>
          <p:nvPr/>
        </p:nvSpPr>
        <p:spPr bwMode="auto">
          <a:xfrm rot="5400000">
            <a:off x="5278189" y="2929458"/>
            <a:ext cx="742479" cy="4333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36" name="AutoShape 17"/>
          <p:cNvSpPr>
            <a:spLocks noChangeArrowheads="1"/>
          </p:cNvSpPr>
          <p:nvPr/>
        </p:nvSpPr>
        <p:spPr bwMode="auto">
          <a:xfrm>
            <a:off x="2913832" y="3517389"/>
            <a:ext cx="1812157" cy="1889636"/>
          </a:xfrm>
          <a:prstGeom prst="roundRect">
            <a:avLst>
              <a:gd name="adj" fmla="val 7958"/>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174625" marR="0" lvl="0" indent="-174625" algn="l" defTabSz="914400" rtl="0" eaLnBrk="0" fontAlgn="base" latinLnBrk="0" hangingPunct="0">
              <a:lnSpc>
                <a:spcPct val="150000"/>
              </a:lnSpc>
              <a:spcBef>
                <a:spcPct val="0"/>
              </a:spcBef>
              <a:spcAft>
                <a:spcPct val="0"/>
              </a:spcAft>
              <a:buClrTx/>
              <a:buSzTx/>
              <a:buFontTx/>
              <a:buNone/>
              <a:tabLst/>
            </a:pPr>
            <a:r>
              <a:rPr kumimoji="0" lang="ja-JP" altLang="ja-JP" sz="1200" b="0" i="0" u="none"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１ </a:t>
            </a:r>
            <a:r>
              <a:rPr kumimoji="0" lang="ja-JP" altLang="ja-JP" sz="1200" b="0" i="0" u="sng"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地域住民の需要</a:t>
            </a:r>
            <a:r>
              <a:rPr kumimoji="0" lang="ja-JP" altLang="ja-JP" sz="1200" b="0" i="0" u="none"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に応じた利用の促進</a:t>
            </a:r>
            <a:endParaRPr kumimoji="0" lang="ja-JP" altLang="ja-JP" sz="1200" b="0" i="0" u="none" strike="noStrike" cap="none" spc="-260" normalizeH="0" dirty="0" smtClean="0">
              <a:ln>
                <a:noFill/>
              </a:ln>
              <a:solidFill>
                <a:schemeClr val="tx1"/>
              </a:solidFill>
              <a:effectLst/>
            </a:endParaRPr>
          </a:p>
          <a:p>
            <a:pPr marL="174625" marR="0" lvl="0" indent="-174625" algn="l" defTabSz="914400" rtl="0" eaLnBrk="0" fontAlgn="base" latinLnBrk="0" hangingPunct="0">
              <a:lnSpc>
                <a:spcPct val="150000"/>
              </a:lnSpc>
              <a:spcBef>
                <a:spcPct val="0"/>
              </a:spcBef>
              <a:spcAft>
                <a:spcPct val="0"/>
              </a:spcAft>
              <a:buClrTx/>
              <a:buSzTx/>
              <a:buFontTx/>
              <a:buNone/>
              <a:tabLst/>
            </a:pPr>
            <a:r>
              <a:rPr kumimoji="0" lang="ja-JP" altLang="ja-JP" sz="1200" b="0" i="0" u="none"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２ 地域において成年後見人等となる</a:t>
            </a:r>
            <a:r>
              <a:rPr kumimoji="0" lang="ja-JP" altLang="ja-JP" sz="1200" b="0" i="0" u="sng"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人材</a:t>
            </a:r>
            <a:r>
              <a:rPr kumimoji="0" lang="ja-JP" altLang="ja-JP" sz="1200" b="0" i="0" u="none"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の確保</a:t>
            </a:r>
            <a:endParaRPr kumimoji="0" lang="ja-JP" altLang="ja-JP" sz="1200" b="0" i="0" u="none" strike="noStrike" cap="none" spc="-260" normalizeH="0" dirty="0" smtClean="0">
              <a:ln>
                <a:noFill/>
              </a:ln>
              <a:solidFill>
                <a:schemeClr val="tx1"/>
              </a:solidFill>
              <a:effectLst/>
            </a:endParaRPr>
          </a:p>
          <a:p>
            <a:pPr marL="174625" marR="0" lvl="0" indent="-174625" algn="l" defTabSz="914400" rtl="0" eaLnBrk="0" fontAlgn="base" latinLnBrk="0" hangingPunct="0">
              <a:lnSpc>
                <a:spcPct val="150000"/>
              </a:lnSpc>
              <a:spcBef>
                <a:spcPct val="0"/>
              </a:spcBef>
              <a:spcAft>
                <a:spcPct val="0"/>
              </a:spcAft>
              <a:buClrTx/>
              <a:buSzTx/>
              <a:buFontTx/>
              <a:buNone/>
              <a:tabLst/>
            </a:pPr>
            <a:r>
              <a:rPr kumimoji="0" lang="ja-JP" altLang="ja-JP" sz="1200" b="0" i="0" u="none"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３ </a:t>
            </a:r>
            <a:r>
              <a:rPr kumimoji="0" lang="ja-JP" altLang="ja-JP" sz="1200" b="0" i="0" u="sng"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成年後見等実施機関</a:t>
            </a:r>
            <a:r>
              <a:rPr kumimoji="0" lang="ja-JP" altLang="ja-JP" sz="1200" b="0" i="0" u="none" strike="noStrike" cap="none" spc="-260" normalizeH="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の活動に対する支援</a:t>
            </a:r>
            <a:endParaRPr kumimoji="0" lang="ja-JP" altLang="ja-JP" sz="1200" b="0" i="0" u="none" strike="noStrike" cap="none" spc="-260" normalizeH="0" dirty="0" smtClean="0">
              <a:ln>
                <a:noFill/>
              </a:ln>
              <a:solidFill>
                <a:schemeClr val="tx1"/>
              </a:solidFill>
              <a:effectLst/>
              <a:latin typeface="Arial" panose="020B0604020202020204" pitchFamily="34" charset="0"/>
            </a:endParaRPr>
          </a:p>
        </p:txBody>
      </p:sp>
      <p:sp>
        <p:nvSpPr>
          <p:cNvPr id="37" name="AutoShape 16"/>
          <p:cNvSpPr>
            <a:spLocks noChangeShapeType="1"/>
          </p:cNvSpPr>
          <p:nvPr/>
        </p:nvSpPr>
        <p:spPr bwMode="auto">
          <a:xfrm>
            <a:off x="5524538" y="5406050"/>
            <a:ext cx="1725447" cy="107577"/>
          </a:xfrm>
          <a:prstGeom prst="bentConnector3">
            <a:avLst>
              <a:gd name="adj1" fmla="val 0"/>
            </a:avLst>
          </a:prstGeom>
          <a:noFill/>
          <a:ln w="19050">
            <a:solidFill>
              <a:srgbClr val="000000"/>
            </a:solidFill>
            <a:miter lim="800000"/>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AutoShape 15"/>
          <p:cNvSpPr>
            <a:spLocks noChangeShapeType="1"/>
          </p:cNvSpPr>
          <p:nvPr/>
        </p:nvSpPr>
        <p:spPr bwMode="auto">
          <a:xfrm>
            <a:off x="3860429" y="5407025"/>
            <a:ext cx="3356930" cy="278358"/>
          </a:xfrm>
          <a:prstGeom prst="bentConnector3">
            <a:avLst>
              <a:gd name="adj1" fmla="val 505"/>
            </a:avLst>
          </a:prstGeom>
          <a:noFill/>
          <a:ln w="19050">
            <a:solidFill>
              <a:srgbClr val="000000"/>
            </a:solidFill>
            <a:miter lim="800000"/>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Text Box 10"/>
          <p:cNvSpPr txBox="1">
            <a:spLocks noChangeArrowheads="1"/>
          </p:cNvSpPr>
          <p:nvPr/>
        </p:nvSpPr>
        <p:spPr bwMode="auto">
          <a:xfrm>
            <a:off x="2393950" y="609603"/>
            <a:ext cx="1238250" cy="29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spAutoFit/>
          </a:bodyPr>
          <a:lstStyle/>
          <a:p>
            <a:endParaRPr lang="ja-JP" altLang="en-US"/>
          </a:p>
        </p:txBody>
      </p:sp>
      <p:sp>
        <p:nvSpPr>
          <p:cNvPr id="42" name="Rectangle 38"/>
          <p:cNvSpPr>
            <a:spLocks noChangeArrowheads="1"/>
          </p:cNvSpPr>
          <p:nvPr/>
        </p:nvSpPr>
        <p:spPr bwMode="auto">
          <a:xfrm>
            <a:off x="165101"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3" name="Rectangle 51"/>
          <p:cNvSpPr>
            <a:spLocks noChangeArrowheads="1"/>
          </p:cNvSpPr>
          <p:nvPr/>
        </p:nvSpPr>
        <p:spPr bwMode="auto">
          <a:xfrm>
            <a:off x="165101" y="86380"/>
            <a:ext cx="184731"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smtClean="0">
                <a:ln>
                  <a:noFill/>
                </a:ln>
                <a:solidFill>
                  <a:schemeClr val="tx1"/>
                </a:solidFill>
                <a:effectLst/>
                <a:latin typeface="Arial" panose="020B0604020202020204" pitchFamily="34" charset="0"/>
              </a:rPr>
              <a:t/>
            </a:r>
            <a:br>
              <a:rPr kumimoji="0" lang="ja-JP" altLang="ja-JP" sz="1800" b="0" i="0" u="none" strike="noStrike" cap="none" normalizeH="0" baseline="0" smtClean="0">
                <a:ln>
                  <a:noFill/>
                </a:ln>
                <a:solidFill>
                  <a:schemeClr val="tx1"/>
                </a:solidFill>
                <a:effectLst/>
                <a:latin typeface="Arial" panose="020B0604020202020204" pitchFamily="34" charset="0"/>
              </a:rPr>
            </a:br>
            <a:endParaRPr kumimoji="0" lang="ja-JP" altLang="ja-JP"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5" name="Rectangle 54"/>
          <p:cNvSpPr>
            <a:spLocks noChangeArrowheads="1"/>
          </p:cNvSpPr>
          <p:nvPr/>
        </p:nvSpPr>
        <p:spPr bwMode="auto">
          <a:xfrm>
            <a:off x="165101" y="363380"/>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3" name="AutoShape 9"/>
          <p:cNvSpPr>
            <a:spLocks noChangeArrowheads="1"/>
          </p:cNvSpPr>
          <p:nvPr/>
        </p:nvSpPr>
        <p:spPr bwMode="auto">
          <a:xfrm>
            <a:off x="472028" y="3539006"/>
            <a:ext cx="2359962" cy="2926137"/>
          </a:xfrm>
          <a:prstGeom prst="roundRect">
            <a:avLst>
              <a:gd name="adj" fmla="val 8056"/>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174625" marR="0" lvl="0" indent="-174625" algn="just" defTabSz="914400" rtl="0" eaLnBrk="0" fontAlgn="base" latinLnBrk="0" hangingPunct="0">
              <a:lnSpc>
                <a:spcPts val="1800"/>
              </a:lnSpc>
              <a:spcBef>
                <a:spcPct val="0"/>
              </a:spcBef>
              <a:spcAft>
                <a:spcPct val="0"/>
              </a:spcAft>
              <a:buClrTx/>
              <a:buSzTx/>
              <a:buFontTx/>
              <a:buNone/>
              <a:tabLst/>
            </a:pP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１ </a:t>
            </a:r>
            <a:r>
              <a:rPr kumimoji="0" lang="ja-JP" altLang="en-US" sz="1200" b="0" i="0" u="sng"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保佐及び補助</a:t>
            </a: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の制度の利用を促進する方策の検討</a:t>
            </a:r>
            <a:endParaRPr kumimoji="0" lang="ja-JP" altLang="en-US" sz="1200" b="0" i="0" u="none" strike="noStrike" cap="none" spc="-250" normalizeH="0" dirty="0" smtClean="0">
              <a:ln>
                <a:noFill/>
              </a:ln>
              <a:solidFill>
                <a:schemeClr val="tx1"/>
              </a:solidFill>
              <a:effectLst/>
              <a:latin typeface="Times New Roman" panose="02020603050405020304" pitchFamily="18" charset="0"/>
              <a:ea typeface="ＭＳ 明朝" panose="02020609040205080304" pitchFamily="17" charset="-128"/>
            </a:endParaRPr>
          </a:p>
          <a:p>
            <a:pPr marL="174625" marR="0" lvl="0" indent="-174625" algn="just" defTabSz="914400" rtl="0" eaLnBrk="0" fontAlgn="base" latinLnBrk="0" hangingPunct="0">
              <a:lnSpc>
                <a:spcPts val="1800"/>
              </a:lnSpc>
              <a:spcBef>
                <a:spcPct val="0"/>
              </a:spcBef>
              <a:spcAft>
                <a:spcPct val="0"/>
              </a:spcAft>
              <a:buClrTx/>
              <a:buSzTx/>
              <a:buFontTx/>
              <a:buNone/>
              <a:tabLst/>
            </a:pP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２ 成年被後見人等の</a:t>
            </a:r>
            <a:r>
              <a:rPr kumimoji="0" lang="ja-JP" altLang="en-US" sz="1200" b="0" i="0" u="sng"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権利制限</a:t>
            </a: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に係る制度の見直し</a:t>
            </a:r>
            <a:endParaRPr kumimoji="0" lang="ja-JP" altLang="en-US" sz="1200" b="0" i="0" u="none" strike="noStrike" cap="none" spc="-250" normalizeH="0" dirty="0" smtClean="0">
              <a:ln>
                <a:noFill/>
              </a:ln>
              <a:solidFill>
                <a:schemeClr val="tx1"/>
              </a:solidFill>
              <a:effectLst/>
              <a:latin typeface="Times New Roman" panose="02020603050405020304" pitchFamily="18" charset="0"/>
              <a:ea typeface="ＭＳ 明朝" panose="02020609040205080304" pitchFamily="17" charset="-128"/>
            </a:endParaRPr>
          </a:p>
          <a:p>
            <a:pPr marL="174625" marR="0" lvl="0" indent="-174625" algn="just" defTabSz="914400" rtl="0" eaLnBrk="0" fontAlgn="base" latinLnBrk="0" hangingPunct="0">
              <a:lnSpc>
                <a:spcPts val="1800"/>
              </a:lnSpc>
              <a:spcBef>
                <a:spcPct val="0"/>
              </a:spcBef>
              <a:spcAft>
                <a:spcPct val="0"/>
              </a:spcAft>
              <a:buClrTx/>
              <a:buSzTx/>
              <a:buFontTx/>
              <a:buNone/>
              <a:tabLst/>
            </a:pP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３ 成年被後見人等の</a:t>
            </a:r>
            <a:r>
              <a:rPr kumimoji="0" lang="ja-JP" altLang="en-US" sz="1200" b="0" i="0" u="sng"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医療等</a:t>
            </a: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に係る意思決定が困難な者への支援等の検討</a:t>
            </a:r>
            <a:endParaRPr kumimoji="0" lang="ja-JP" altLang="en-US" sz="1200" b="0" i="0" u="none" strike="noStrike" cap="none" spc="-250" normalizeH="0" dirty="0" smtClean="0">
              <a:ln>
                <a:noFill/>
              </a:ln>
              <a:solidFill>
                <a:schemeClr val="tx1"/>
              </a:solidFill>
              <a:effectLst/>
              <a:latin typeface="Times New Roman" panose="02020603050405020304" pitchFamily="18" charset="0"/>
              <a:ea typeface="ＭＳ 明朝" panose="02020609040205080304" pitchFamily="17" charset="-128"/>
            </a:endParaRPr>
          </a:p>
          <a:p>
            <a:pPr marL="174625" marR="0" lvl="0" indent="-174625" algn="just" defTabSz="914400" rtl="0" eaLnBrk="0" fontAlgn="base" latinLnBrk="0" hangingPunct="0">
              <a:lnSpc>
                <a:spcPts val="1800"/>
              </a:lnSpc>
              <a:spcBef>
                <a:spcPct val="0"/>
              </a:spcBef>
              <a:spcAft>
                <a:spcPct val="0"/>
              </a:spcAft>
              <a:buClrTx/>
              <a:buSzTx/>
              <a:buFontTx/>
              <a:buNone/>
              <a:tabLst/>
            </a:pP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４ 成年被後見人等の</a:t>
            </a:r>
            <a:r>
              <a:rPr kumimoji="0" lang="ja-JP" altLang="en-US" sz="1200" b="0" i="0" u="sng"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死亡後</a:t>
            </a: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における成年後見人等の事務の範囲の見直し</a:t>
            </a:r>
            <a:endParaRPr kumimoji="0" lang="ja-JP" altLang="en-US" sz="1200" b="0" i="0" u="none" strike="noStrike" cap="none" spc="-250" normalizeH="0" dirty="0" smtClean="0">
              <a:ln>
                <a:noFill/>
              </a:ln>
              <a:solidFill>
                <a:schemeClr val="tx1"/>
              </a:solidFill>
              <a:effectLst/>
              <a:latin typeface="Times New Roman" panose="02020603050405020304" pitchFamily="18" charset="0"/>
              <a:ea typeface="ＭＳ 明朝" panose="02020609040205080304" pitchFamily="17" charset="-128"/>
            </a:endParaRPr>
          </a:p>
          <a:p>
            <a:pPr marL="174625" marR="0" lvl="0" indent="-174625" algn="just" defTabSz="914400" rtl="0" eaLnBrk="0" fontAlgn="base" latinLnBrk="0" hangingPunct="0">
              <a:lnSpc>
                <a:spcPts val="1800"/>
              </a:lnSpc>
              <a:spcBef>
                <a:spcPct val="0"/>
              </a:spcBef>
              <a:spcAft>
                <a:spcPct val="0"/>
              </a:spcAft>
              <a:buClrTx/>
              <a:buSzTx/>
              <a:buFontTx/>
              <a:buNone/>
              <a:tabLst/>
            </a:pP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５ </a:t>
            </a:r>
            <a:r>
              <a:rPr kumimoji="0" lang="ja-JP" altLang="en-US" sz="1200" b="0" i="0" u="sng"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任意後見制度</a:t>
            </a:r>
            <a:r>
              <a:rPr kumimoji="0" lang="ja-JP" altLang="en-US" sz="1200" b="0" i="0" u="none" strike="noStrike" cap="none" spc="-250" normalizeH="0" dirty="0" smtClean="0">
                <a:ln>
                  <a:noFill/>
                </a:ln>
                <a:solidFill>
                  <a:schemeClr val="tx1"/>
                </a:solidFill>
                <a:effectLst/>
                <a:latin typeface="Century" panose="02040604050505020304" pitchFamily="18" charset="0"/>
                <a:ea typeface="ＭＳ 明朝" panose="02020609040205080304" pitchFamily="17" charset="-128"/>
              </a:rPr>
              <a:t>の積極的な活用</a:t>
            </a:r>
            <a:endParaRPr kumimoji="0" lang="ja-JP" altLang="en-US" sz="1200" b="0" i="0" u="none" strike="noStrike" cap="none" spc="-250" normalizeH="0" dirty="0" smtClean="0">
              <a:ln>
                <a:noFill/>
              </a:ln>
              <a:solidFill>
                <a:schemeClr val="tx1"/>
              </a:solidFill>
              <a:effectLst/>
              <a:latin typeface="Times New Roman" panose="02020603050405020304" pitchFamily="18" charset="0"/>
              <a:ea typeface="ＭＳ 明朝" panose="02020609040205080304" pitchFamily="17" charset="-128"/>
            </a:endParaRPr>
          </a:p>
          <a:p>
            <a:pPr marL="174625" marR="0" lvl="0" indent="-174625" algn="just" defTabSz="914400" rtl="0" eaLnBrk="0" fontAlgn="base" latinLnBrk="0" hangingPunct="0">
              <a:lnSpc>
                <a:spcPts val="1800"/>
              </a:lnSpc>
              <a:spcBef>
                <a:spcPct val="0"/>
              </a:spcBef>
              <a:spcAft>
                <a:spcPct val="0"/>
              </a:spcAft>
              <a:buClrTx/>
              <a:buSzTx/>
              <a:buFontTx/>
              <a:buNone/>
              <a:tabLst/>
            </a:pPr>
            <a:r>
              <a:rPr kumimoji="0" lang="ja-JP" altLang="en-US" sz="1200" b="0" i="0" u="none" strike="noStrike" cap="none" spc="-250" normalizeH="0" dirty="0" smtClean="0">
                <a:ln>
                  <a:noFill/>
                </a:ln>
                <a:solidFill>
                  <a:schemeClr val="tx1"/>
                </a:solidFill>
                <a:effectLst/>
                <a:latin typeface="ＭＳ 明朝" panose="02020609040205080304" pitchFamily="17" charset="-128"/>
                <a:ea typeface="ＭＳ 明朝" panose="02020609040205080304" pitchFamily="17" charset="-128"/>
              </a:rPr>
              <a:t>６ 国民に対する</a:t>
            </a:r>
            <a:r>
              <a:rPr kumimoji="0" lang="ja-JP" altLang="en-US" sz="1200" b="0" i="0" u="sng" strike="noStrike" cap="none" spc="-250" normalizeH="0" dirty="0" smtClean="0">
                <a:ln>
                  <a:noFill/>
                </a:ln>
                <a:solidFill>
                  <a:schemeClr val="tx1"/>
                </a:solidFill>
                <a:effectLst/>
                <a:latin typeface="ＭＳ 明朝" panose="02020609040205080304" pitchFamily="17" charset="-128"/>
                <a:ea typeface="ＭＳ 明朝" panose="02020609040205080304" pitchFamily="17" charset="-128"/>
              </a:rPr>
              <a:t>周知</a:t>
            </a:r>
            <a:r>
              <a:rPr kumimoji="0" lang="ja-JP" altLang="en-US" sz="1200" b="0" i="0" u="none" strike="noStrike" cap="none" spc="-250" normalizeH="0" dirty="0" smtClean="0">
                <a:ln>
                  <a:noFill/>
                </a:ln>
                <a:solidFill>
                  <a:schemeClr val="tx1"/>
                </a:solidFill>
                <a:effectLst/>
                <a:latin typeface="ＭＳ 明朝" panose="02020609040205080304" pitchFamily="17" charset="-128"/>
                <a:ea typeface="ＭＳ 明朝" panose="02020609040205080304" pitchFamily="17" charset="-128"/>
              </a:rPr>
              <a:t>等</a:t>
            </a:r>
            <a:endParaRPr kumimoji="0" lang="ja-JP" altLang="ja-JP" sz="1200" b="0" i="0" u="none" strike="noStrike" cap="none" spc="-250" normalizeH="0" dirty="0" smtClean="0">
              <a:ln>
                <a:noFill/>
              </a:ln>
              <a:solidFill>
                <a:schemeClr val="tx1"/>
              </a:solidFill>
              <a:effectLst/>
              <a:latin typeface="Arial" panose="020B0604020202020204" pitchFamily="34" charset="0"/>
            </a:endParaRPr>
          </a:p>
        </p:txBody>
      </p:sp>
      <p:sp>
        <p:nvSpPr>
          <p:cNvPr id="46" name="Line 55"/>
          <p:cNvSpPr>
            <a:spLocks noChangeShapeType="1"/>
          </p:cNvSpPr>
          <p:nvPr/>
        </p:nvSpPr>
        <p:spPr bwMode="auto">
          <a:xfrm>
            <a:off x="2831989" y="5785458"/>
            <a:ext cx="4385368" cy="32490"/>
          </a:xfrm>
          <a:prstGeom prst="line">
            <a:avLst/>
          </a:prstGeom>
          <a:noFill/>
          <a:ln w="19050">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83048089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760" y="15877"/>
            <a:ext cx="9608108" cy="858556"/>
          </a:xfrm>
        </p:spPr>
        <p:txBody>
          <a:bodyPr>
            <a:noAutofit/>
          </a:bodyPr>
          <a:lstStyle/>
          <a:p>
            <a:pPr algn="ctr"/>
            <a:r>
              <a:rPr lang="ja-JP" altLang="en-US" sz="2800" dirty="0">
                <a:solidFill>
                  <a:prstClr val="black"/>
                </a:solidFill>
                <a:latin typeface="+mn-ea"/>
                <a:ea typeface="+mn-ea"/>
              </a:rPr>
              <a:t>成年後見制度の利用の促進に関する</a:t>
            </a:r>
            <a:r>
              <a:rPr lang="ja-JP" altLang="en-US" sz="2800" dirty="0" smtClean="0">
                <a:solidFill>
                  <a:prstClr val="black"/>
                </a:solidFill>
                <a:latin typeface="+mn-ea"/>
                <a:ea typeface="+mn-ea"/>
              </a:rPr>
              <a:t>法律</a:t>
            </a:r>
            <a:r>
              <a:rPr lang="ja-JP" altLang="en-US" sz="2800" dirty="0">
                <a:solidFill>
                  <a:prstClr val="black"/>
                </a:solidFill>
                <a:latin typeface="+mn-ea"/>
                <a:ea typeface="+mn-ea"/>
              </a:rPr>
              <a:t>②</a:t>
            </a:r>
            <a:r>
              <a:rPr lang="en-US" altLang="ja-JP" sz="2800" dirty="0">
                <a:solidFill>
                  <a:prstClr val="black"/>
                </a:solidFill>
                <a:latin typeface="+mn-ea"/>
                <a:ea typeface="+mn-ea"/>
              </a:rPr>
              <a:t/>
            </a:r>
            <a:br>
              <a:rPr lang="en-US" altLang="ja-JP" sz="2800" dirty="0">
                <a:solidFill>
                  <a:prstClr val="black"/>
                </a:solidFill>
                <a:latin typeface="+mn-ea"/>
                <a:ea typeface="+mn-ea"/>
              </a:rPr>
            </a:br>
            <a:r>
              <a:rPr lang="ja-JP" altLang="en-US" sz="2800" dirty="0">
                <a:solidFill>
                  <a:prstClr val="black"/>
                </a:solidFill>
                <a:latin typeface="+mn-ea"/>
                <a:ea typeface="+mn-ea"/>
              </a:rPr>
              <a:t>（平成</a:t>
            </a:r>
            <a:r>
              <a:rPr lang="en-US" altLang="ja-JP" sz="2800" dirty="0">
                <a:solidFill>
                  <a:prstClr val="black"/>
                </a:solidFill>
                <a:latin typeface="+mn-ea"/>
                <a:ea typeface="+mn-ea"/>
              </a:rPr>
              <a:t>28</a:t>
            </a:r>
            <a:r>
              <a:rPr lang="ja-JP" altLang="en-US" sz="2800" dirty="0">
                <a:solidFill>
                  <a:prstClr val="black"/>
                </a:solidFill>
                <a:latin typeface="+mn-ea"/>
                <a:ea typeface="+mn-ea"/>
              </a:rPr>
              <a:t>年</a:t>
            </a:r>
            <a:r>
              <a:rPr lang="en-US" altLang="ja-JP" sz="2800" dirty="0">
                <a:solidFill>
                  <a:prstClr val="black"/>
                </a:solidFill>
                <a:latin typeface="+mn-ea"/>
                <a:ea typeface="+mn-ea"/>
              </a:rPr>
              <a:t>4</a:t>
            </a:r>
            <a:r>
              <a:rPr lang="ja-JP" altLang="en-US" sz="2800" dirty="0">
                <a:solidFill>
                  <a:prstClr val="black"/>
                </a:solidFill>
                <a:latin typeface="+mn-ea"/>
                <a:ea typeface="+mn-ea"/>
              </a:rPr>
              <a:t>月</a:t>
            </a:r>
            <a:r>
              <a:rPr lang="en-US" altLang="ja-JP" sz="2800" dirty="0">
                <a:solidFill>
                  <a:prstClr val="black"/>
                </a:solidFill>
                <a:latin typeface="+mn-ea"/>
                <a:ea typeface="+mn-ea"/>
              </a:rPr>
              <a:t>13</a:t>
            </a:r>
            <a:r>
              <a:rPr lang="ja-JP" altLang="en-US" sz="2800" dirty="0">
                <a:solidFill>
                  <a:prstClr val="black"/>
                </a:solidFill>
                <a:latin typeface="+mn-ea"/>
                <a:ea typeface="+mn-ea"/>
              </a:rPr>
              <a:t>日公布、</a:t>
            </a:r>
            <a:r>
              <a:rPr lang="en-US" altLang="ja-JP" sz="2800" dirty="0">
                <a:solidFill>
                  <a:prstClr val="black"/>
                </a:solidFill>
                <a:latin typeface="+mn-ea"/>
                <a:ea typeface="+mn-ea"/>
              </a:rPr>
              <a:t>5</a:t>
            </a:r>
            <a:r>
              <a:rPr lang="ja-JP" altLang="en-US" sz="2800" dirty="0">
                <a:solidFill>
                  <a:prstClr val="black"/>
                </a:solidFill>
                <a:latin typeface="+mn-ea"/>
                <a:ea typeface="+mn-ea"/>
              </a:rPr>
              <a:t>月</a:t>
            </a:r>
            <a:r>
              <a:rPr lang="en-US" altLang="ja-JP" sz="2800" dirty="0">
                <a:solidFill>
                  <a:prstClr val="black"/>
                </a:solidFill>
                <a:latin typeface="+mn-ea"/>
                <a:ea typeface="+mn-ea"/>
              </a:rPr>
              <a:t>13</a:t>
            </a:r>
            <a:r>
              <a:rPr lang="ja-JP" altLang="en-US" sz="2800" dirty="0">
                <a:solidFill>
                  <a:prstClr val="black"/>
                </a:solidFill>
                <a:latin typeface="+mn-ea"/>
                <a:ea typeface="+mn-ea"/>
              </a:rPr>
              <a:t>日施行）　</a:t>
            </a:r>
            <a:endParaRPr kumimoji="1" lang="ja-JP" altLang="en-US" sz="2800" dirty="0">
              <a:latin typeface="+mn-ea"/>
              <a:ea typeface="+mn-ea"/>
            </a:endParaRPr>
          </a:p>
        </p:txBody>
      </p:sp>
      <p:sp>
        <p:nvSpPr>
          <p:cNvPr id="5" name="スライド番号プレースホルダー 4"/>
          <p:cNvSpPr>
            <a:spLocks noGrp="1"/>
          </p:cNvSpPr>
          <p:nvPr>
            <p:ph type="sldNum" sz="quarter" idx="12"/>
          </p:nvPr>
        </p:nvSpPr>
        <p:spPr/>
        <p:txBody>
          <a:bodyPr/>
          <a:lstStyle/>
          <a:p>
            <a:fld id="{02631A14-147D-441F-BC13-09CCF9508201}" type="slidenum">
              <a:rPr kumimoji="1" lang="ja-JP" altLang="en-US" smtClean="0">
                <a:latin typeface="+mn-ea"/>
              </a:rPr>
              <a:t>134</a:t>
            </a:fld>
            <a:endParaRPr kumimoji="1" lang="ja-JP" altLang="en-US">
              <a:latin typeface="+mn-ea"/>
            </a:endParaRPr>
          </a:p>
        </p:txBody>
      </p:sp>
      <p:sp>
        <p:nvSpPr>
          <p:cNvPr id="3" name="Rectangle 24"/>
          <p:cNvSpPr>
            <a:spLocks noChangeArrowheads="1"/>
          </p:cNvSpPr>
          <p:nvPr/>
        </p:nvSpPr>
        <p:spPr bwMode="auto">
          <a:xfrm>
            <a:off x="7169650" y="1025491"/>
            <a:ext cx="2354186" cy="4609631"/>
          </a:xfrm>
          <a:prstGeom prst="rect">
            <a:avLst/>
          </a:prstGeom>
          <a:solidFill>
            <a:srgbClr val="CCFF99">
              <a:alpha val="80000"/>
            </a:srgbClr>
          </a:solidFill>
          <a:ln w="15875">
            <a:solidFill>
              <a:srgbClr val="339966"/>
            </a:solidFill>
            <a:miter lim="800000"/>
            <a:headEnd/>
            <a:tailEnd/>
          </a:ln>
        </p:spPr>
        <p:txBody>
          <a:bodyPr vert="horz" wrap="square" lIns="74295" tIns="8890" rIns="74295" bIns="8890" numCol="1" anchor="t" anchorCtr="0" compatLnSpc="1">
            <a:prstTxWarp prst="textNoShape">
              <a:avLst/>
            </a:prstTxWarp>
          </a:bodyPr>
          <a:lstStyle/>
          <a:p>
            <a:endParaRPr lang="ja-JP" altLang="en-US">
              <a:latin typeface="+mn-ea"/>
            </a:endParaRPr>
          </a:p>
        </p:txBody>
      </p:sp>
      <p:sp>
        <p:nvSpPr>
          <p:cNvPr id="6" name="Rectangle 23"/>
          <p:cNvSpPr>
            <a:spLocks noChangeArrowheads="1"/>
          </p:cNvSpPr>
          <p:nvPr/>
        </p:nvSpPr>
        <p:spPr bwMode="auto">
          <a:xfrm>
            <a:off x="165184" y="2442232"/>
            <a:ext cx="6445695" cy="3669111"/>
          </a:xfrm>
          <a:prstGeom prst="rect">
            <a:avLst/>
          </a:prstGeom>
          <a:solidFill>
            <a:srgbClr val="CCECFF">
              <a:alpha val="50000"/>
            </a:srgbClr>
          </a:solidFill>
          <a:ln w="15875">
            <a:solidFill>
              <a:srgbClr val="0000FF"/>
            </a:solidFill>
            <a:miter lim="800000"/>
            <a:headEnd/>
            <a:tailEnd/>
          </a:ln>
        </p:spPr>
        <p:txBody>
          <a:bodyPr vert="horz" wrap="square" lIns="74295" tIns="8890" rIns="74295" bIns="8890" numCol="1" anchor="t" anchorCtr="0" compatLnSpc="1">
            <a:prstTxWarp prst="textNoShape">
              <a:avLst/>
            </a:prstTxWarp>
          </a:bodyPr>
          <a:lstStyle/>
          <a:p>
            <a:endParaRPr lang="ja-JP" altLang="en-US">
              <a:latin typeface="+mn-ea"/>
            </a:endParaRPr>
          </a:p>
        </p:txBody>
      </p:sp>
      <p:sp>
        <p:nvSpPr>
          <p:cNvPr id="7" name="AutoShape 22"/>
          <p:cNvSpPr>
            <a:spLocks noChangeArrowheads="1"/>
          </p:cNvSpPr>
          <p:nvPr/>
        </p:nvSpPr>
        <p:spPr bwMode="auto">
          <a:xfrm>
            <a:off x="3902415" y="2684742"/>
            <a:ext cx="2567235" cy="2048623"/>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174625" marR="0" lvl="0" indent="-174625" algn="l" defTabSz="914400" rtl="0" eaLnBrk="0" fontAlgn="base" latinLnBrk="0" hangingPunct="0">
              <a:lnSpc>
                <a:spcPct val="100000"/>
              </a:lnSpc>
              <a:spcBef>
                <a:spcPct val="0"/>
              </a:spcBef>
              <a:spcAft>
                <a:spcPct val="0"/>
              </a:spcAft>
              <a:buClrTx/>
              <a:buSzTx/>
              <a:buFontTx/>
              <a:buNone/>
              <a:tabLst/>
            </a:pPr>
            <a:endParaRPr kumimoji="0" lang="en-US" altLang="ja-JP" sz="1500" spc="-200" dirty="0">
              <a:latin typeface="+mn-ea"/>
              <a:cs typeface="Times New Roman" panose="02020603050405020304" pitchFamily="18" charset="0"/>
            </a:endParaRPr>
          </a:p>
          <a:p>
            <a:pPr marL="174625" marR="0" lvl="0" indent="-174625" algn="l" defTabSz="914400" rtl="0" eaLnBrk="0" fontAlgn="base" latinLnBrk="0" hangingPunct="0">
              <a:lnSpc>
                <a:spcPct val="100000"/>
              </a:lnSpc>
              <a:spcBef>
                <a:spcPct val="0"/>
              </a:spcBef>
              <a:spcAft>
                <a:spcPct val="0"/>
              </a:spcAft>
              <a:buClrTx/>
              <a:buSzTx/>
              <a:buFontTx/>
              <a:buNone/>
              <a:tabLst/>
            </a:pPr>
            <a:r>
              <a:rPr kumimoji="0" lang="ja-JP" altLang="en-US" sz="1500" b="0" i="0" u="none" strike="noStrike" cap="none" spc="-200" normalizeH="0" dirty="0" smtClean="0">
                <a:ln>
                  <a:noFill/>
                </a:ln>
                <a:solidFill>
                  <a:schemeClr val="tx1"/>
                </a:solidFill>
                <a:effectLst/>
                <a:latin typeface="+mn-ea"/>
                <a:cs typeface="Times New Roman" panose="02020603050405020304" pitchFamily="18" charset="0"/>
              </a:rPr>
              <a:t>○</a:t>
            </a:r>
            <a:r>
              <a:rPr kumimoji="0" lang="ja-JP" altLang="ja-JP" sz="1500" b="0" i="0" u="none" strike="noStrike" cap="none" spc="-200" normalizeH="0" dirty="0" smtClean="0">
                <a:ln>
                  <a:noFill/>
                </a:ln>
                <a:solidFill>
                  <a:schemeClr val="tx1"/>
                </a:solidFill>
                <a:effectLst/>
                <a:latin typeface="+mn-ea"/>
                <a:cs typeface="Times New Roman" panose="02020603050405020304" pitchFamily="18" charset="0"/>
              </a:rPr>
              <a:t>有識者で組織する。</a:t>
            </a:r>
            <a:endParaRPr kumimoji="0" lang="en-US" altLang="ja-JP" sz="1500" b="0" i="0" u="none" strike="noStrike" cap="none" spc="-200" normalizeH="0" dirty="0" smtClean="0">
              <a:ln>
                <a:noFill/>
              </a:ln>
              <a:solidFill>
                <a:schemeClr val="tx1"/>
              </a:solidFill>
              <a:effectLst/>
              <a:latin typeface="+mn-ea"/>
              <a:cs typeface="Times New Roman" panose="02020603050405020304" pitchFamily="18" charset="0"/>
            </a:endParaRPr>
          </a:p>
          <a:p>
            <a:pPr marL="174625" marR="0" lvl="0" indent="-174625" algn="l" defTabSz="914400" rtl="0" eaLnBrk="0" fontAlgn="base" latinLnBrk="0" hangingPunct="0">
              <a:lnSpc>
                <a:spcPct val="100000"/>
              </a:lnSpc>
              <a:spcBef>
                <a:spcPct val="0"/>
              </a:spcBef>
              <a:spcAft>
                <a:spcPct val="0"/>
              </a:spcAft>
              <a:buClrTx/>
              <a:buSzTx/>
              <a:buFontTx/>
              <a:buNone/>
              <a:tabLst/>
            </a:pPr>
            <a:endParaRPr kumimoji="0" lang="ja-JP" altLang="ja-JP" sz="1500" b="0" i="0" u="none" strike="noStrike" cap="none" spc="-200" normalizeH="0" dirty="0" smtClean="0">
              <a:ln>
                <a:noFill/>
              </a:ln>
              <a:solidFill>
                <a:schemeClr val="tx1"/>
              </a:solidFill>
              <a:effectLst/>
              <a:latin typeface="+mn-ea"/>
            </a:endParaRPr>
          </a:p>
          <a:p>
            <a:pPr marL="174625" marR="0" lvl="0" indent="-174625" algn="l" defTabSz="914400" rtl="0" eaLnBrk="0" fontAlgn="base" latinLnBrk="0" hangingPunct="0">
              <a:lnSpc>
                <a:spcPct val="100000"/>
              </a:lnSpc>
              <a:spcBef>
                <a:spcPct val="0"/>
              </a:spcBef>
              <a:spcAft>
                <a:spcPct val="0"/>
              </a:spcAft>
              <a:buClrTx/>
              <a:buSzTx/>
              <a:buFontTx/>
              <a:buNone/>
              <a:tabLst/>
            </a:pPr>
            <a:r>
              <a:rPr kumimoji="0" lang="ja-JP" altLang="en-US" sz="1500" b="0" i="0" u="none" strike="noStrike" cap="none" spc="-200" normalizeH="0" dirty="0" smtClean="0">
                <a:ln>
                  <a:noFill/>
                </a:ln>
                <a:solidFill>
                  <a:schemeClr val="tx1"/>
                </a:solidFill>
                <a:effectLst/>
                <a:latin typeface="+mn-ea"/>
                <a:cs typeface="Times New Roman" panose="02020603050405020304" pitchFamily="18" charset="0"/>
              </a:rPr>
              <a:t>○</a:t>
            </a:r>
            <a:r>
              <a:rPr kumimoji="0" lang="ja-JP" altLang="ja-JP" sz="1500" b="0" i="0" u="none" strike="noStrike" cap="none" spc="-200" normalizeH="0" dirty="0" smtClean="0">
                <a:ln>
                  <a:noFill/>
                </a:ln>
                <a:solidFill>
                  <a:schemeClr val="tx1"/>
                </a:solidFill>
                <a:effectLst/>
                <a:latin typeface="+mn-ea"/>
                <a:cs typeface="Times New Roman" panose="02020603050405020304" pitchFamily="18" charset="0"/>
              </a:rPr>
              <a:t>基本計画案の調査審議、施策に関する重要事項の調査審議、内閣総理大臣等への建議等を行う。</a:t>
            </a:r>
            <a:endParaRPr kumimoji="0" lang="ja-JP" altLang="ja-JP" sz="1500" b="0" i="0" u="none" strike="noStrike" cap="none" spc="-200" normalizeH="0" dirty="0" smtClean="0">
              <a:ln>
                <a:noFill/>
              </a:ln>
              <a:solidFill>
                <a:schemeClr val="tx1"/>
              </a:solidFill>
              <a:effectLst/>
              <a:latin typeface="+mn-ea"/>
            </a:endParaRPr>
          </a:p>
        </p:txBody>
      </p:sp>
      <p:sp>
        <p:nvSpPr>
          <p:cNvPr id="8" name="Line 21"/>
          <p:cNvSpPr>
            <a:spLocks noChangeShapeType="1"/>
          </p:cNvSpPr>
          <p:nvPr/>
        </p:nvSpPr>
        <p:spPr bwMode="auto">
          <a:xfrm>
            <a:off x="3388031" y="3486150"/>
            <a:ext cx="514384" cy="0"/>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9" name="Line 20"/>
          <p:cNvSpPr>
            <a:spLocks noChangeShapeType="1"/>
          </p:cNvSpPr>
          <p:nvPr/>
        </p:nvSpPr>
        <p:spPr bwMode="auto">
          <a:xfrm flipH="1">
            <a:off x="3388030" y="3783899"/>
            <a:ext cx="514385" cy="0"/>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10" name="Text Box 19"/>
          <p:cNvSpPr txBox="1">
            <a:spLocks noChangeArrowheads="1"/>
          </p:cNvSpPr>
          <p:nvPr/>
        </p:nvSpPr>
        <p:spPr bwMode="auto">
          <a:xfrm>
            <a:off x="3353274" y="3856038"/>
            <a:ext cx="619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mn-ea"/>
                <a:cs typeface="Times New Roman" panose="02020603050405020304" pitchFamily="18" charset="0"/>
              </a:rPr>
              <a:t>意見</a:t>
            </a:r>
            <a:endParaRPr kumimoji="0" lang="ja-JP" altLang="ja-JP" sz="1800" b="0" i="0" u="none" strike="noStrike" cap="none" normalizeH="0" baseline="0" dirty="0" smtClean="0">
              <a:ln>
                <a:noFill/>
              </a:ln>
              <a:solidFill>
                <a:schemeClr val="tx1"/>
              </a:solidFill>
              <a:effectLst/>
              <a:latin typeface="+mn-ea"/>
            </a:endParaRPr>
          </a:p>
        </p:txBody>
      </p:sp>
      <p:sp>
        <p:nvSpPr>
          <p:cNvPr id="11" name="AutoShape 18"/>
          <p:cNvSpPr>
            <a:spLocks noChangeArrowheads="1"/>
          </p:cNvSpPr>
          <p:nvPr/>
        </p:nvSpPr>
        <p:spPr bwMode="auto">
          <a:xfrm>
            <a:off x="247649" y="2708369"/>
            <a:ext cx="3140382" cy="2070938"/>
          </a:xfrm>
          <a:prstGeom prst="roundRect">
            <a:avLst>
              <a:gd name="adj" fmla="val 11639"/>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spcBef>
                <a:spcPct val="0"/>
              </a:spcBef>
              <a:spcAft>
                <a:spcPct val="0"/>
              </a:spcAft>
              <a:buClrTx/>
              <a:buSzTx/>
              <a:buFontTx/>
              <a:buNone/>
              <a:tabLst/>
            </a:pP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１ </a:t>
            </a:r>
            <a:r>
              <a:rPr kumimoji="0" lang="ja-JP" altLang="en-US" sz="1400" b="0" i="0" u="none" strike="noStrike" cap="none" spc="-190" normalizeH="0" dirty="0" smtClean="0">
                <a:ln>
                  <a:noFill/>
                </a:ln>
                <a:solidFill>
                  <a:schemeClr val="tx1"/>
                </a:solidFill>
                <a:effectLst/>
                <a:latin typeface="+mn-ea"/>
                <a:cs typeface="Times New Roman" panose="02020603050405020304" pitchFamily="18" charset="0"/>
              </a:rPr>
              <a:t>　</a:t>
            </a: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組織</a:t>
            </a:r>
            <a:endParaRPr kumimoji="0" lang="ja-JP" altLang="ja-JP" sz="1400" b="0" i="0" u="none" strike="noStrike" cap="none" spc="-190" normalizeH="0" dirty="0" smtClean="0">
              <a:ln>
                <a:noFill/>
              </a:ln>
              <a:solidFill>
                <a:schemeClr val="tx1"/>
              </a:solidFill>
              <a:effectLst/>
              <a:latin typeface="+mn-ea"/>
            </a:endParaRPr>
          </a:p>
          <a:p>
            <a:pPr marL="0" marR="0" lvl="0" indent="0" algn="l" defTabSz="914400" rtl="0" eaLnBrk="0" fontAlgn="base" latinLnBrk="0" hangingPunct="0">
              <a:spcBef>
                <a:spcPct val="0"/>
              </a:spcBef>
              <a:spcAft>
                <a:spcPct val="0"/>
              </a:spcAft>
              <a:buClrTx/>
              <a:buSzTx/>
              <a:buFontTx/>
              <a:buNone/>
              <a:tabLst/>
            </a:pP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　会長：内閣総理大臣</a:t>
            </a:r>
            <a:endParaRPr kumimoji="0" lang="ja-JP" altLang="ja-JP" sz="1400" b="0" i="0" u="none" strike="noStrike" cap="none" spc="-190" normalizeH="0" dirty="0" smtClean="0">
              <a:ln>
                <a:noFill/>
              </a:ln>
              <a:solidFill>
                <a:schemeClr val="tx1"/>
              </a:solidFill>
              <a:effectLst/>
              <a:latin typeface="+mn-ea"/>
            </a:endParaRPr>
          </a:p>
          <a:p>
            <a:pPr marL="444500" marR="0" lvl="0" indent="-444500" algn="l" defTabSz="914400" rtl="0" eaLnBrk="0" fontAlgn="base" latinLnBrk="0" hangingPunct="0">
              <a:spcBef>
                <a:spcPct val="0"/>
              </a:spcBef>
              <a:spcAft>
                <a:spcPct val="0"/>
              </a:spcAft>
              <a:buClrTx/>
              <a:buSzTx/>
              <a:buFontTx/>
              <a:buNone/>
            </a:pP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　委員：内閣官房長官、特命担当大臣、法</a:t>
            </a:r>
            <a:r>
              <a:rPr kumimoji="0" lang="ja-JP" altLang="en-US" sz="1400" b="0" i="0" u="none" strike="noStrike" cap="none" spc="-190" normalizeH="0" dirty="0" smtClean="0">
                <a:ln>
                  <a:noFill/>
                </a:ln>
                <a:solidFill>
                  <a:schemeClr val="tx1"/>
                </a:solidFill>
                <a:effectLst/>
                <a:latin typeface="+mn-ea"/>
                <a:cs typeface="Times New Roman" panose="02020603050405020304" pitchFamily="18" charset="0"/>
              </a:rPr>
              <a:t>　</a:t>
            </a: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務大臣、厚生労働大臣、総務大臣等</a:t>
            </a:r>
            <a:endParaRPr kumimoji="0" lang="ja-JP" altLang="ja-JP" sz="1400" b="0" i="0" u="none" strike="noStrike" cap="none" spc="-190" normalizeH="0" dirty="0" smtClean="0">
              <a:ln>
                <a:noFill/>
              </a:ln>
              <a:solidFill>
                <a:schemeClr val="tx1"/>
              </a:solidFill>
              <a:effectLst/>
              <a:latin typeface="+mn-ea"/>
            </a:endParaRPr>
          </a:p>
          <a:p>
            <a:pPr marL="0" marR="0" lvl="0" indent="0" algn="l" defTabSz="914400" rtl="0" eaLnBrk="0" fontAlgn="base" latinLnBrk="0" hangingPunct="0">
              <a:spcBef>
                <a:spcPct val="0"/>
              </a:spcBef>
              <a:spcAft>
                <a:spcPct val="0"/>
              </a:spcAft>
              <a:buClrTx/>
              <a:buSzTx/>
              <a:buFontTx/>
              <a:buNone/>
              <a:tabLst/>
            </a:pP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２ </a:t>
            </a:r>
            <a:r>
              <a:rPr kumimoji="0" lang="ja-JP" altLang="en-US" sz="1400" b="0" i="0" u="none" strike="noStrike" cap="none" spc="-190" normalizeH="0" dirty="0" smtClean="0">
                <a:ln>
                  <a:noFill/>
                </a:ln>
                <a:solidFill>
                  <a:schemeClr val="tx1"/>
                </a:solidFill>
                <a:effectLst/>
                <a:latin typeface="+mn-ea"/>
                <a:cs typeface="Times New Roman" panose="02020603050405020304" pitchFamily="18" charset="0"/>
              </a:rPr>
              <a:t>　</a:t>
            </a: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所掌事務</a:t>
            </a:r>
            <a:endParaRPr kumimoji="0" lang="ja-JP" altLang="ja-JP" sz="1400" b="0" i="0" u="none" strike="noStrike" cap="none" spc="-190" normalizeH="0" dirty="0" smtClean="0">
              <a:ln>
                <a:noFill/>
              </a:ln>
              <a:solidFill>
                <a:schemeClr val="tx1"/>
              </a:solidFill>
              <a:effectLst/>
              <a:latin typeface="+mn-ea"/>
            </a:endParaRPr>
          </a:p>
          <a:p>
            <a:pPr marL="0" marR="0" lvl="0" indent="0" algn="l" defTabSz="914400" rtl="0" eaLnBrk="0" fontAlgn="base" latinLnBrk="0" hangingPunct="0">
              <a:spcBef>
                <a:spcPct val="0"/>
              </a:spcBef>
              <a:spcAft>
                <a:spcPct val="0"/>
              </a:spcAft>
              <a:buClrTx/>
              <a:buSzTx/>
              <a:buFontTx/>
              <a:buNone/>
              <a:tabLst/>
            </a:pP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　①　基本計画案の作成</a:t>
            </a:r>
            <a:endParaRPr kumimoji="0" lang="ja-JP" altLang="ja-JP" sz="1400" b="0" i="0" u="none" strike="noStrike" cap="none" spc="-190" normalizeH="0" dirty="0" smtClean="0">
              <a:ln>
                <a:noFill/>
              </a:ln>
              <a:solidFill>
                <a:schemeClr val="tx1"/>
              </a:solidFill>
              <a:effectLst/>
              <a:latin typeface="+mn-ea"/>
            </a:endParaRPr>
          </a:p>
          <a:p>
            <a:pPr marL="0" marR="0" lvl="0" indent="0" algn="l" defTabSz="914400" rtl="0" eaLnBrk="0" fontAlgn="base" latinLnBrk="0" hangingPunct="0">
              <a:spcBef>
                <a:spcPct val="0"/>
              </a:spcBef>
              <a:spcAft>
                <a:spcPct val="0"/>
              </a:spcAft>
              <a:buClrTx/>
              <a:buSzTx/>
              <a:buFontTx/>
              <a:buNone/>
              <a:tabLst/>
            </a:pP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　②　関係行政機関の調整</a:t>
            </a:r>
            <a:endParaRPr kumimoji="0" lang="ja-JP" altLang="ja-JP" sz="1400" b="0" i="0" u="none" strike="noStrike" cap="none" spc="-190" normalizeH="0" dirty="0" smtClean="0">
              <a:ln>
                <a:noFill/>
              </a:ln>
              <a:solidFill>
                <a:schemeClr val="tx1"/>
              </a:solidFill>
              <a:effectLst/>
              <a:latin typeface="+mn-ea"/>
            </a:endParaRPr>
          </a:p>
          <a:p>
            <a:pPr marL="0" marR="0" lvl="0" indent="0" algn="l" defTabSz="914400" rtl="0" eaLnBrk="0" fontAlgn="base" latinLnBrk="0" hangingPunct="0">
              <a:spcBef>
                <a:spcPct val="0"/>
              </a:spcBef>
              <a:spcAft>
                <a:spcPct val="0"/>
              </a:spcAft>
              <a:buClrTx/>
              <a:buSzTx/>
              <a:buFontTx/>
              <a:buNone/>
              <a:tabLst/>
            </a:pP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　③　施策の推進、実施状況の</a:t>
            </a:r>
            <a:endParaRPr kumimoji="0" lang="ja-JP" altLang="ja-JP" sz="1400" b="0" i="0" u="none" strike="noStrike" cap="none" spc="-190" normalizeH="0" dirty="0" smtClean="0">
              <a:ln>
                <a:noFill/>
              </a:ln>
              <a:solidFill>
                <a:schemeClr val="tx1"/>
              </a:solidFill>
              <a:effectLst/>
              <a:latin typeface="+mn-ea"/>
            </a:endParaRPr>
          </a:p>
          <a:p>
            <a:pPr marL="0" marR="0" lvl="0" indent="0" algn="l" defTabSz="914400" rtl="0" eaLnBrk="0" fontAlgn="base" latinLnBrk="0" hangingPunct="0">
              <a:spcBef>
                <a:spcPct val="0"/>
              </a:spcBef>
              <a:spcAft>
                <a:spcPct val="0"/>
              </a:spcAft>
              <a:buClrTx/>
              <a:buSzTx/>
              <a:buFontTx/>
              <a:buNone/>
              <a:tabLst/>
            </a:pPr>
            <a:r>
              <a:rPr kumimoji="0" lang="ja-JP" altLang="ja-JP" sz="1400" b="0" i="0" u="none" strike="noStrike" cap="none" spc="-190" normalizeH="0" dirty="0" smtClean="0">
                <a:ln>
                  <a:noFill/>
                </a:ln>
                <a:solidFill>
                  <a:schemeClr val="tx1"/>
                </a:solidFill>
                <a:effectLst/>
                <a:latin typeface="+mn-ea"/>
                <a:cs typeface="Times New Roman" panose="02020603050405020304" pitchFamily="18" charset="0"/>
              </a:rPr>
              <a:t>　　検証・評価等</a:t>
            </a:r>
            <a:endParaRPr kumimoji="0" lang="ja-JP" altLang="ja-JP" sz="1400" b="0" i="0" u="none" strike="noStrike" cap="none" spc="-190" normalizeH="0" dirty="0" smtClean="0">
              <a:ln>
                <a:noFill/>
              </a:ln>
              <a:solidFill>
                <a:schemeClr val="tx1"/>
              </a:solidFill>
              <a:effectLst/>
              <a:latin typeface="+mn-ea"/>
            </a:endParaRPr>
          </a:p>
        </p:txBody>
      </p:sp>
      <p:sp>
        <p:nvSpPr>
          <p:cNvPr id="12" name="Text Box 17"/>
          <p:cNvSpPr txBox="1">
            <a:spLocks noChangeArrowheads="1"/>
          </p:cNvSpPr>
          <p:nvPr/>
        </p:nvSpPr>
        <p:spPr bwMode="auto">
          <a:xfrm>
            <a:off x="715702" y="2564904"/>
            <a:ext cx="2209073" cy="199132"/>
          </a:xfrm>
          <a:prstGeom prst="rect">
            <a:avLst/>
          </a:prstGeom>
          <a:solidFill>
            <a:srgbClr val="FFC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mn-ea"/>
                <a:cs typeface="Times New Roman" panose="02020603050405020304" pitchFamily="18" charset="0"/>
              </a:rPr>
              <a:t>成年後見制度利用促進会議</a:t>
            </a:r>
            <a:endParaRPr kumimoji="0" lang="ja-JP" altLang="ja-JP" sz="1600" b="0" i="0" u="none" strike="noStrike" cap="none" normalizeH="0" baseline="0" dirty="0" smtClean="0">
              <a:ln>
                <a:noFill/>
              </a:ln>
              <a:solidFill>
                <a:schemeClr val="tx1"/>
              </a:solidFill>
              <a:effectLst/>
              <a:latin typeface="+mn-ea"/>
            </a:endParaRPr>
          </a:p>
        </p:txBody>
      </p:sp>
      <p:sp>
        <p:nvSpPr>
          <p:cNvPr id="13" name="Text Box 16"/>
          <p:cNvSpPr txBox="1">
            <a:spLocks noChangeArrowheads="1"/>
          </p:cNvSpPr>
          <p:nvPr/>
        </p:nvSpPr>
        <p:spPr bwMode="auto">
          <a:xfrm>
            <a:off x="4016896" y="2603128"/>
            <a:ext cx="2328755" cy="177800"/>
          </a:xfrm>
          <a:prstGeom prst="rect">
            <a:avLst/>
          </a:prstGeom>
          <a:solidFill>
            <a:schemeClr val="accent3">
              <a:lumMod val="60000"/>
              <a:lumOff val="40000"/>
            </a:schemeClr>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mn-ea"/>
                <a:cs typeface="Times New Roman" panose="02020603050405020304" pitchFamily="18" charset="0"/>
              </a:rPr>
              <a:t>成年後見制度利用促進委員会</a:t>
            </a:r>
            <a:endParaRPr kumimoji="0" lang="ja-JP" altLang="ja-JP" sz="1600" b="0" i="0" u="none" strike="noStrike" cap="none" normalizeH="0" baseline="0" dirty="0" smtClean="0">
              <a:ln>
                <a:noFill/>
              </a:ln>
              <a:solidFill>
                <a:schemeClr val="tx1"/>
              </a:solidFill>
              <a:effectLst/>
              <a:latin typeface="+mn-ea"/>
            </a:endParaRPr>
          </a:p>
        </p:txBody>
      </p:sp>
      <p:sp>
        <p:nvSpPr>
          <p:cNvPr id="14" name="Rectangle 15"/>
          <p:cNvSpPr>
            <a:spLocks noChangeArrowheads="1"/>
          </p:cNvSpPr>
          <p:nvPr/>
        </p:nvSpPr>
        <p:spPr bwMode="auto">
          <a:xfrm>
            <a:off x="123512" y="1287196"/>
            <a:ext cx="6459956" cy="745004"/>
          </a:xfrm>
          <a:prstGeom prst="rect">
            <a:avLst/>
          </a:prstGeom>
          <a:solidFill>
            <a:srgbClr val="FFFF99">
              <a:alpha val="85001"/>
            </a:srgbClr>
          </a:solidFill>
          <a:ln w="15875">
            <a:solidFill>
              <a:srgbClr val="FF6600"/>
            </a:solidFill>
            <a:miter lim="800000"/>
            <a:headEnd/>
            <a:tailEnd/>
          </a:ln>
        </p:spPr>
        <p:txBody>
          <a:bodyPr vert="horz" wrap="square" lIns="74295" tIns="8890" rIns="74295" bIns="889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spc="-220" normalizeH="0" dirty="0" smtClean="0">
                <a:ln>
                  <a:noFill/>
                </a:ln>
                <a:solidFill>
                  <a:schemeClr val="tx1"/>
                </a:solidFill>
                <a:effectLst/>
                <a:latin typeface="+mn-ea"/>
                <a:cs typeface="Times New Roman" panose="02020603050405020304" pitchFamily="18" charset="0"/>
              </a:rPr>
              <a:t>成年後見制度の利用の促進に関する施策の総合的かつ計画的な推進を図るため</a:t>
            </a:r>
            <a:r>
              <a:rPr kumimoji="0" lang="ja-JP" altLang="ja-JP" sz="1600" b="0" i="0" u="sng" strike="noStrike" cap="none" spc="-220" normalizeH="0" dirty="0" smtClean="0">
                <a:ln>
                  <a:noFill/>
                </a:ln>
                <a:solidFill>
                  <a:srgbClr val="FF0000"/>
                </a:solidFill>
                <a:effectLst/>
                <a:latin typeface="+mn-ea"/>
                <a:cs typeface="Times New Roman" panose="02020603050405020304" pitchFamily="18" charset="0"/>
              </a:rPr>
              <a:t>、</a:t>
            </a:r>
            <a:r>
              <a:rPr kumimoji="0" lang="ja-JP" altLang="en-US" sz="1600" b="0" i="0" u="sng" strike="noStrike" cap="none" spc="-220" normalizeH="0" dirty="0" smtClean="0">
                <a:ln>
                  <a:noFill/>
                </a:ln>
                <a:solidFill>
                  <a:srgbClr val="FF0000"/>
                </a:solidFill>
                <a:effectLst/>
                <a:latin typeface="+mn-ea"/>
                <a:cs typeface="Times New Roman" panose="02020603050405020304" pitchFamily="18" charset="0"/>
              </a:rPr>
              <a:t>　　</a:t>
            </a:r>
            <a:r>
              <a:rPr kumimoji="0" lang="ja-JP" altLang="ja-JP" sz="1600" b="0" i="0" u="sng" strike="noStrike" cap="none" spc="-220" normalizeH="0" dirty="0" smtClean="0">
                <a:ln>
                  <a:noFill/>
                </a:ln>
                <a:solidFill>
                  <a:srgbClr val="FF0000"/>
                </a:solidFill>
                <a:effectLst/>
                <a:latin typeface="+mn-ea"/>
                <a:cs typeface="Times New Roman" panose="02020603050405020304" pitchFamily="18" charset="0"/>
              </a:rPr>
              <a:t>「成年後見制度利用促進基本計画」</a:t>
            </a:r>
            <a:r>
              <a:rPr kumimoji="0" lang="ja-JP" altLang="ja-JP" sz="1600" b="0" i="0" u="none" strike="noStrike" cap="none" spc="-220" normalizeH="0" dirty="0" smtClean="0">
                <a:ln>
                  <a:noFill/>
                </a:ln>
                <a:solidFill>
                  <a:schemeClr val="tx1"/>
                </a:solidFill>
                <a:effectLst/>
                <a:latin typeface="+mn-ea"/>
                <a:cs typeface="Times New Roman" panose="02020603050405020304" pitchFamily="18" charset="0"/>
              </a:rPr>
              <a:t>を策定</a:t>
            </a:r>
            <a:endParaRPr kumimoji="0" lang="ja-JP" altLang="ja-JP" sz="1600" b="0" i="0" u="none" strike="noStrike" cap="none" spc="-220" normalizeH="0" dirty="0" smtClean="0">
              <a:ln>
                <a:noFill/>
              </a:ln>
              <a:solidFill>
                <a:schemeClr val="tx1"/>
              </a:solidFill>
              <a:effectLst/>
              <a:latin typeface="+mn-ea"/>
            </a:endParaRPr>
          </a:p>
        </p:txBody>
      </p:sp>
      <p:sp>
        <p:nvSpPr>
          <p:cNvPr id="15" name="Text Box 14"/>
          <p:cNvSpPr txBox="1">
            <a:spLocks noChangeArrowheads="1"/>
          </p:cNvSpPr>
          <p:nvPr/>
        </p:nvSpPr>
        <p:spPr bwMode="auto">
          <a:xfrm>
            <a:off x="98759" y="993093"/>
            <a:ext cx="1183225" cy="294953"/>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基本計画</a:t>
            </a:r>
            <a:endParaRPr kumimoji="0" lang="ja-JP" altLang="ja-JP" b="0" i="0" u="none" strike="noStrike" cap="none" normalizeH="0" baseline="0" dirty="0" smtClean="0">
              <a:ln>
                <a:noFill/>
              </a:ln>
              <a:solidFill>
                <a:schemeClr val="tx1"/>
              </a:solidFill>
              <a:effectLst/>
              <a:latin typeface="+mn-ea"/>
            </a:endParaRPr>
          </a:p>
        </p:txBody>
      </p:sp>
      <p:sp>
        <p:nvSpPr>
          <p:cNvPr id="16" name="Text Box 13"/>
          <p:cNvSpPr txBox="1">
            <a:spLocks noChangeArrowheads="1"/>
          </p:cNvSpPr>
          <p:nvPr/>
        </p:nvSpPr>
        <p:spPr bwMode="auto">
          <a:xfrm>
            <a:off x="7218264" y="912501"/>
            <a:ext cx="1962996" cy="233397"/>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mn-ea"/>
                <a:cs typeface="Times New Roman" panose="02020603050405020304" pitchFamily="18" charset="0"/>
              </a:rPr>
              <a:t>地方公共団体の措置</a:t>
            </a:r>
            <a:endParaRPr kumimoji="0" lang="ja-JP" altLang="ja-JP" sz="1800" b="0" i="0" u="none" strike="noStrike" cap="none" normalizeH="0" baseline="0" dirty="0" smtClean="0">
              <a:ln>
                <a:noFill/>
              </a:ln>
              <a:solidFill>
                <a:schemeClr val="tx1"/>
              </a:solidFill>
              <a:effectLst/>
              <a:latin typeface="+mn-ea"/>
            </a:endParaRPr>
          </a:p>
        </p:txBody>
      </p:sp>
      <p:sp>
        <p:nvSpPr>
          <p:cNvPr id="17" name="Rectangle 26"/>
          <p:cNvSpPr>
            <a:spLocks noChangeArrowheads="1"/>
          </p:cNvSpPr>
          <p:nvPr/>
        </p:nvSpPr>
        <p:spPr bwMode="auto">
          <a:xfrm>
            <a:off x="199135" y="6459522"/>
            <a:ext cx="9507733" cy="261957"/>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spc="-100" normalizeH="0" dirty="0" smtClean="0">
                <a:ln>
                  <a:noFill/>
                </a:ln>
                <a:solidFill>
                  <a:schemeClr val="tx1"/>
                </a:solidFill>
                <a:effectLst/>
                <a:latin typeface="+mn-ea"/>
                <a:cs typeface="Times New Roman" panose="02020603050405020304" pitchFamily="18" charset="0"/>
              </a:rPr>
              <a:t>この法律は、公布の日から起算して１月を超えない範囲内において政令で定める日から施行するものとする。</a:t>
            </a:r>
            <a:endParaRPr kumimoji="0" lang="ja-JP" altLang="ja-JP" sz="1400" b="0" i="0" u="none" strike="noStrike" cap="none" spc="-100" normalizeH="0" dirty="0" smtClean="0">
              <a:ln>
                <a:noFill/>
              </a:ln>
              <a:solidFill>
                <a:schemeClr val="tx1"/>
              </a:solidFill>
              <a:effectLst/>
              <a:latin typeface="+mn-ea"/>
            </a:endParaRPr>
          </a:p>
        </p:txBody>
      </p:sp>
      <p:sp>
        <p:nvSpPr>
          <p:cNvPr id="18" name="Text Box 25"/>
          <p:cNvSpPr txBox="1">
            <a:spLocks noChangeArrowheads="1"/>
          </p:cNvSpPr>
          <p:nvPr/>
        </p:nvSpPr>
        <p:spPr bwMode="auto">
          <a:xfrm>
            <a:off x="194472" y="6189792"/>
            <a:ext cx="1022668" cy="263545"/>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chemeClr val="tx1"/>
                </a:solidFill>
                <a:effectLst/>
                <a:latin typeface="+mn-ea"/>
                <a:cs typeface="Times New Roman" panose="02020603050405020304" pitchFamily="18" charset="0"/>
              </a:rPr>
              <a:t>その他</a:t>
            </a:r>
            <a:endParaRPr kumimoji="0" lang="ja-JP" altLang="ja-JP" sz="1600" b="0" i="0" u="none" strike="noStrike" cap="none" normalizeH="0" baseline="0" dirty="0" smtClean="0">
              <a:ln>
                <a:noFill/>
              </a:ln>
              <a:solidFill>
                <a:schemeClr val="tx1"/>
              </a:solidFill>
              <a:effectLst/>
              <a:latin typeface="+mn-ea"/>
            </a:endParaRPr>
          </a:p>
        </p:txBody>
      </p:sp>
      <p:sp>
        <p:nvSpPr>
          <p:cNvPr id="19" name="AutoShape 12"/>
          <p:cNvSpPr>
            <a:spLocks noChangeArrowheads="1"/>
          </p:cNvSpPr>
          <p:nvPr/>
        </p:nvSpPr>
        <p:spPr bwMode="auto">
          <a:xfrm>
            <a:off x="247649" y="2046708"/>
            <a:ext cx="6211682" cy="334542"/>
          </a:xfrm>
          <a:prstGeom prst="upArrow">
            <a:avLst>
              <a:gd name="adj1" fmla="val 57463"/>
              <a:gd name="adj2" fmla="val 100000"/>
            </a:avLst>
          </a:prstGeom>
          <a:solidFill>
            <a:srgbClr val="C0C0C0"/>
          </a:solidFill>
          <a:ln w="3175">
            <a:solidFill>
              <a:srgbClr val="333333"/>
            </a:solidFill>
            <a:miter lim="800000"/>
            <a:headEnd/>
            <a:tailEnd/>
          </a:ln>
        </p:spPr>
        <p:txBody>
          <a:bodyPr vert="horz" wrap="square" lIns="74295" tIns="8890" rIns="74295" bIns="8890" numCol="1" anchor="t" anchorCtr="0" compatLnSpc="1">
            <a:prstTxWarp prst="textNoShape">
              <a:avLst/>
            </a:prstTxWarp>
          </a:bodyPr>
          <a:lstStyle/>
          <a:p>
            <a:endParaRPr lang="ja-JP" altLang="en-US">
              <a:latin typeface="+mn-ea"/>
            </a:endParaRPr>
          </a:p>
        </p:txBody>
      </p:sp>
      <p:sp>
        <p:nvSpPr>
          <p:cNvPr id="20" name="Text Box 11"/>
          <p:cNvSpPr txBox="1">
            <a:spLocks noChangeArrowheads="1"/>
          </p:cNvSpPr>
          <p:nvPr/>
        </p:nvSpPr>
        <p:spPr bwMode="auto">
          <a:xfrm>
            <a:off x="150925" y="2223717"/>
            <a:ext cx="1022668" cy="294953"/>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体</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　</a:t>
            </a: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制</a:t>
            </a:r>
            <a:endParaRPr kumimoji="0" lang="ja-JP" altLang="ja-JP" b="0" i="0" u="none" strike="noStrike" cap="none" normalizeH="0" baseline="0" dirty="0" smtClean="0">
              <a:ln>
                <a:noFill/>
              </a:ln>
              <a:solidFill>
                <a:schemeClr val="tx1"/>
              </a:solidFill>
              <a:effectLst/>
              <a:latin typeface="+mn-ea"/>
            </a:endParaRPr>
          </a:p>
        </p:txBody>
      </p:sp>
      <p:sp>
        <p:nvSpPr>
          <p:cNvPr id="21" name="Rectangle 10"/>
          <p:cNvSpPr>
            <a:spLocks noChangeArrowheads="1"/>
          </p:cNvSpPr>
          <p:nvPr/>
        </p:nvSpPr>
        <p:spPr bwMode="auto">
          <a:xfrm>
            <a:off x="7243289" y="4264957"/>
            <a:ext cx="2206906" cy="1028700"/>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chemeClr val="tx1"/>
                </a:solidFill>
                <a:effectLst/>
                <a:latin typeface="+mn-ea"/>
                <a:cs typeface="Times New Roman" panose="02020603050405020304" pitchFamily="18" charset="0"/>
              </a:rPr>
              <a:t>都道府県の措置</a:t>
            </a:r>
            <a:endParaRPr kumimoji="0" lang="ja-JP" altLang="ja-JP" sz="1600" b="0" i="0" u="none" strike="noStrike" cap="none" normalizeH="0" baseline="0" dirty="0" smtClean="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ja-JP" sz="1600" b="0" i="0" u="none" strike="noStrike" cap="none" normalizeH="0" baseline="0" dirty="0" smtClean="0">
                <a:ln>
                  <a:noFill/>
                </a:ln>
                <a:solidFill>
                  <a:schemeClr val="tx1"/>
                </a:solidFill>
                <a:effectLst/>
                <a:latin typeface="+mn-ea"/>
                <a:cs typeface="Times New Roman" panose="02020603050405020304" pitchFamily="18" charset="0"/>
              </a:rPr>
              <a:t>人材の育成</a:t>
            </a:r>
            <a:endParaRPr kumimoji="0" lang="ja-JP" altLang="ja-JP" sz="1600" b="0" i="0" u="none" strike="noStrike" cap="none" normalizeH="0" baseline="0" dirty="0" smtClean="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ja-JP" sz="1600" b="0" i="0" u="none" strike="noStrike" cap="none" normalizeH="0" baseline="0" dirty="0" smtClean="0">
                <a:ln>
                  <a:noFill/>
                </a:ln>
                <a:solidFill>
                  <a:schemeClr val="tx1"/>
                </a:solidFill>
                <a:effectLst/>
                <a:latin typeface="+mn-ea"/>
                <a:cs typeface="Times New Roman" panose="02020603050405020304" pitchFamily="18" charset="0"/>
              </a:rPr>
              <a:t>必要な助言</a:t>
            </a:r>
            <a:endParaRPr kumimoji="0" lang="ja-JP" altLang="ja-JP" sz="1600" b="0" i="0" u="none" strike="noStrike" cap="none" normalizeH="0" baseline="0" dirty="0" smtClean="0">
              <a:ln>
                <a:noFill/>
              </a:ln>
              <a:solidFill>
                <a:schemeClr val="tx1"/>
              </a:solidFill>
              <a:effectLst/>
              <a:latin typeface="+mn-ea"/>
            </a:endParaRPr>
          </a:p>
        </p:txBody>
      </p:sp>
      <p:sp>
        <p:nvSpPr>
          <p:cNvPr id="22" name="Rectangle 9"/>
          <p:cNvSpPr>
            <a:spLocks noChangeArrowheads="1"/>
          </p:cNvSpPr>
          <p:nvPr/>
        </p:nvSpPr>
        <p:spPr bwMode="auto">
          <a:xfrm>
            <a:off x="7264764" y="1214486"/>
            <a:ext cx="2206906" cy="1858963"/>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chemeClr val="tx1"/>
                </a:solidFill>
                <a:effectLst/>
                <a:latin typeface="+mn-ea"/>
                <a:cs typeface="Times New Roman" panose="02020603050405020304" pitchFamily="18" charset="0"/>
              </a:rPr>
              <a:t>市町村の措置</a:t>
            </a:r>
            <a:endParaRPr kumimoji="0" lang="ja-JP" altLang="ja-JP" sz="1600" b="0" i="0" u="none" strike="noStrike" cap="none" normalizeH="0" baseline="0" dirty="0" smtClean="0">
              <a:ln>
                <a:noFill/>
              </a:ln>
              <a:solidFill>
                <a:schemeClr val="tx1"/>
              </a:solidFill>
              <a:effectLst/>
              <a:latin typeface="+mn-ea"/>
            </a:endParaRPr>
          </a:p>
          <a:p>
            <a:pPr marL="174625" marR="0" lvl="0" indent="-174625" algn="l" defTabSz="914400" rtl="0" eaLnBrk="0" fontAlgn="base" latinLnBrk="0" hangingPunct="0">
              <a:lnSpc>
                <a:spcPct val="100000"/>
              </a:lnSpc>
              <a:spcBef>
                <a:spcPct val="0"/>
              </a:spcBef>
              <a:spcAft>
                <a:spcPct val="0"/>
              </a:spcAft>
              <a:buClrTx/>
              <a:buSzTx/>
              <a:buFontTx/>
              <a:buNone/>
              <a:tabLst/>
            </a:pPr>
            <a:r>
              <a:rPr kumimoji="0" lang="ja-JP" altLang="en-US" sz="1600" dirty="0" smtClean="0">
                <a:latin typeface="+mn-ea"/>
                <a:cs typeface="Times New Roman" panose="02020603050405020304" pitchFamily="18" charset="0"/>
              </a:rPr>
              <a:t>○</a:t>
            </a:r>
            <a:r>
              <a:rPr kumimoji="0" lang="ja-JP" altLang="ja-JP" sz="1600" b="0" i="0" u="none" strike="noStrike" cap="none" normalizeH="0" baseline="0" dirty="0" smtClean="0">
                <a:ln>
                  <a:noFill/>
                </a:ln>
                <a:solidFill>
                  <a:schemeClr val="tx1"/>
                </a:solidFill>
                <a:effectLst/>
                <a:latin typeface="+mn-ea"/>
                <a:cs typeface="Times New Roman" panose="02020603050405020304" pitchFamily="18" charset="0"/>
              </a:rPr>
              <a:t>国の基本計画を踏まえた計画の策定等</a:t>
            </a:r>
            <a:endParaRPr kumimoji="0" lang="ja-JP" altLang="ja-JP" sz="1600" b="0" i="0" u="none" strike="noStrike" cap="none" normalizeH="0" baseline="0" dirty="0" smtClean="0">
              <a:ln>
                <a:noFill/>
              </a:ln>
              <a:solidFill>
                <a:schemeClr val="tx1"/>
              </a:solidFill>
              <a:effectLst/>
              <a:latin typeface="+mn-ea"/>
            </a:endParaRPr>
          </a:p>
          <a:p>
            <a:pPr marL="174625" marR="0" lvl="0" indent="-174625" algn="l" defTabSz="914400" rtl="0" eaLnBrk="0" fontAlgn="base" latinLnBrk="0" hangingPunct="0">
              <a:lnSpc>
                <a:spcPct val="100000"/>
              </a:lnSpc>
              <a:spcBef>
                <a:spcPct val="0"/>
              </a:spcBef>
              <a:spcAft>
                <a:spcPct val="0"/>
              </a:spcAft>
              <a:buClrTx/>
              <a:buSzTx/>
              <a:buFontTx/>
              <a:buNone/>
              <a:tabLst/>
            </a:pPr>
            <a:endParaRPr kumimoji="0" lang="en-US" altLang="ja-JP" sz="1600" dirty="0">
              <a:latin typeface="+mn-ea"/>
              <a:cs typeface="Times New Roman" panose="02020603050405020304" pitchFamily="18" charset="0"/>
            </a:endParaRPr>
          </a:p>
          <a:p>
            <a:pPr marL="174625" marR="0" lvl="0" indent="-174625"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ja-JP" sz="1600" b="0" i="0" u="none" strike="noStrike" cap="none" normalizeH="0" baseline="0" dirty="0" smtClean="0">
                <a:ln>
                  <a:noFill/>
                </a:ln>
                <a:solidFill>
                  <a:schemeClr val="tx1"/>
                </a:solidFill>
                <a:effectLst/>
                <a:latin typeface="+mn-ea"/>
                <a:cs typeface="Times New Roman" panose="02020603050405020304" pitchFamily="18" charset="0"/>
              </a:rPr>
              <a:t>合議制の機関の設置</a:t>
            </a:r>
            <a:endParaRPr kumimoji="0" lang="ja-JP" altLang="ja-JP" sz="1600" b="0" i="0" u="none" strike="noStrike" cap="none" normalizeH="0" baseline="0" dirty="0" smtClean="0">
              <a:ln>
                <a:noFill/>
              </a:ln>
              <a:solidFill>
                <a:schemeClr val="tx1"/>
              </a:solidFill>
              <a:effectLst/>
              <a:latin typeface="+mn-ea"/>
            </a:endParaRPr>
          </a:p>
          <a:p>
            <a:pPr marL="174625" marR="0" lvl="0" indent="-174625"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mn-ea"/>
            </a:endParaRPr>
          </a:p>
        </p:txBody>
      </p:sp>
      <p:sp>
        <p:nvSpPr>
          <p:cNvPr id="23" name="Line 8"/>
          <p:cNvSpPr>
            <a:spLocks noChangeShapeType="1"/>
          </p:cNvSpPr>
          <p:nvPr/>
        </p:nvSpPr>
        <p:spPr bwMode="auto">
          <a:xfrm flipV="1">
            <a:off x="8256922" y="3282902"/>
            <a:ext cx="0" cy="800100"/>
          </a:xfrm>
          <a:prstGeom prst="line">
            <a:avLst/>
          </a:prstGeom>
          <a:noFill/>
          <a:ln w="15875">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24" name="Text Box 7"/>
          <p:cNvSpPr txBox="1">
            <a:spLocks noChangeArrowheads="1"/>
          </p:cNvSpPr>
          <p:nvPr/>
        </p:nvSpPr>
        <p:spPr bwMode="auto">
          <a:xfrm>
            <a:off x="8375694" y="3556516"/>
            <a:ext cx="1114425" cy="29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援助</a:t>
            </a:r>
            <a:endParaRPr kumimoji="0" lang="ja-JP" altLang="ja-JP" b="0" i="0" u="none" strike="noStrike" cap="none" normalizeH="0" baseline="0" dirty="0" smtClean="0">
              <a:ln>
                <a:noFill/>
              </a:ln>
              <a:solidFill>
                <a:schemeClr val="tx1"/>
              </a:solidFill>
              <a:effectLst/>
              <a:latin typeface="+mn-ea"/>
            </a:endParaRPr>
          </a:p>
        </p:txBody>
      </p:sp>
      <p:sp>
        <p:nvSpPr>
          <p:cNvPr id="25" name="Line 6"/>
          <p:cNvSpPr>
            <a:spLocks noChangeShapeType="1"/>
          </p:cNvSpPr>
          <p:nvPr/>
        </p:nvSpPr>
        <p:spPr bwMode="auto">
          <a:xfrm>
            <a:off x="6610880" y="2581876"/>
            <a:ext cx="667008" cy="0"/>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27" name="Line 4"/>
          <p:cNvSpPr>
            <a:spLocks noChangeShapeType="1"/>
          </p:cNvSpPr>
          <p:nvPr/>
        </p:nvSpPr>
        <p:spPr bwMode="auto">
          <a:xfrm>
            <a:off x="6583468" y="1629602"/>
            <a:ext cx="694420" cy="0"/>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30" name="Rectangle 1"/>
          <p:cNvSpPr>
            <a:spLocks noChangeArrowheads="1"/>
          </p:cNvSpPr>
          <p:nvPr/>
        </p:nvSpPr>
        <p:spPr bwMode="auto">
          <a:xfrm>
            <a:off x="309208" y="4999502"/>
            <a:ext cx="6150123" cy="1030302"/>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chemeClr val="tx1"/>
                </a:solidFill>
                <a:effectLst/>
                <a:latin typeface="+mn-ea"/>
                <a:cs typeface="Times New Roman" panose="02020603050405020304" pitchFamily="18" charset="0"/>
              </a:rPr>
              <a:t>この法律の施行後２年以内の政令で定める日に、これらの組織を廃止し、新たに関係行政機関で組織する成年後見制度利用促進会議及び有識者で組織する成年後見制度利用促進専門家会議を設ける（両会議の庶務は厚生労働省に）。</a:t>
            </a:r>
            <a:endParaRPr kumimoji="0" lang="ja-JP" altLang="ja-JP" sz="1500" b="0" i="0" u="none" strike="noStrike" cap="none" normalizeH="0" baseline="0" dirty="0" smtClean="0">
              <a:ln>
                <a:noFill/>
              </a:ln>
              <a:solidFill>
                <a:schemeClr val="tx1"/>
              </a:solidFill>
              <a:effectLst/>
              <a:latin typeface="+mn-ea"/>
            </a:endParaRPr>
          </a:p>
        </p:txBody>
      </p:sp>
      <p:sp>
        <p:nvSpPr>
          <p:cNvPr id="31" name="Rectangle 27"/>
          <p:cNvSpPr>
            <a:spLocks noChangeArrowheads="1"/>
          </p:cNvSpPr>
          <p:nvPr/>
        </p:nvSpPr>
        <p:spPr bwMode="auto">
          <a:xfrm>
            <a:off x="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mn-ea"/>
            </a:endParaRPr>
          </a:p>
        </p:txBody>
      </p:sp>
      <p:sp>
        <p:nvSpPr>
          <p:cNvPr id="32" name="Rectangle 43"/>
          <p:cNvSpPr>
            <a:spLocks noChangeArrowheads="1"/>
          </p:cNvSpPr>
          <p:nvPr/>
        </p:nvSpPr>
        <p:spPr bwMode="auto">
          <a:xfrm>
            <a:off x="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mn-ea"/>
            </a:endParaRPr>
          </a:p>
        </p:txBody>
      </p:sp>
      <p:pic>
        <p:nvPicPr>
          <p:cNvPr id="33" name="図 32"/>
          <p:cNvPicPr>
            <a:picLocks noChangeAspect="1"/>
          </p:cNvPicPr>
          <p:nvPr/>
        </p:nvPicPr>
        <p:blipFill>
          <a:blip r:embed="rId3"/>
          <a:stretch>
            <a:fillRect/>
          </a:stretch>
        </p:blipFill>
        <p:spPr>
          <a:xfrm>
            <a:off x="5150585" y="4733368"/>
            <a:ext cx="204741" cy="335309"/>
          </a:xfrm>
          <a:prstGeom prst="rect">
            <a:avLst/>
          </a:prstGeom>
        </p:spPr>
      </p:pic>
      <p:pic>
        <p:nvPicPr>
          <p:cNvPr id="35" name="図 34"/>
          <p:cNvPicPr>
            <a:picLocks noChangeAspect="1"/>
          </p:cNvPicPr>
          <p:nvPr/>
        </p:nvPicPr>
        <p:blipFill>
          <a:blip r:embed="rId3"/>
          <a:stretch>
            <a:fillRect/>
          </a:stretch>
        </p:blipFill>
        <p:spPr>
          <a:xfrm>
            <a:off x="1522319" y="4779310"/>
            <a:ext cx="204741" cy="335309"/>
          </a:xfrm>
          <a:prstGeom prst="rect">
            <a:avLst/>
          </a:prstGeom>
        </p:spPr>
      </p:pic>
    </p:spTree>
    <p:extLst>
      <p:ext uri="{BB962C8B-B14F-4D97-AF65-F5344CB8AC3E}">
        <p14:creationId xmlns:p14="http://schemas.microsoft.com/office/powerpoint/2010/main" val="226485707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0488" y="143969"/>
            <a:ext cx="9192185" cy="468653"/>
          </a:xfrm>
          <a:solidFill>
            <a:schemeClr val="accent2">
              <a:lumMod val="60000"/>
              <a:lumOff val="40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oAutofit/>
          </a:bodyPr>
          <a:lstStyle/>
          <a:p>
            <a:r>
              <a:rPr kumimoji="1" lang="ja-JP" altLang="en-US" sz="2200" b="1" dirty="0" smtClean="0"/>
              <a:t>成年後見制度利用促進基本計画の概要</a:t>
            </a:r>
            <a:endParaRPr kumimoji="1" lang="ja-JP" altLang="en-US" sz="2200" b="1" dirty="0"/>
          </a:p>
        </p:txBody>
      </p:sp>
      <p:sp>
        <p:nvSpPr>
          <p:cNvPr id="4" name="スライド番号プレースホルダー 3"/>
          <p:cNvSpPr>
            <a:spLocks noGrp="1"/>
          </p:cNvSpPr>
          <p:nvPr>
            <p:ph type="sldNum" sz="quarter" idx="12"/>
          </p:nvPr>
        </p:nvSpPr>
        <p:spPr/>
        <p:txBody>
          <a:bodyPr/>
          <a:lstStyle/>
          <a:p>
            <a:fld id="{7D2CC875-A661-45C6-A641-52AED15339C6}" type="slidenum">
              <a:rPr kumimoji="1" lang="ja-JP" altLang="en-US" smtClean="0"/>
              <a:t>135</a:t>
            </a:fld>
            <a:endParaRPr kumimoji="1" lang="ja-JP" altLang="en-US"/>
          </a:p>
        </p:txBody>
      </p:sp>
      <p:grpSp>
        <p:nvGrpSpPr>
          <p:cNvPr id="6" name="グループ化 5"/>
          <p:cNvGrpSpPr/>
          <p:nvPr/>
        </p:nvGrpSpPr>
        <p:grpSpPr>
          <a:xfrm>
            <a:off x="198483" y="2741163"/>
            <a:ext cx="9314191" cy="4263985"/>
            <a:chOff x="201705" y="2503669"/>
            <a:chExt cx="8597715" cy="4263985"/>
          </a:xfrm>
        </p:grpSpPr>
        <p:sp>
          <p:nvSpPr>
            <p:cNvPr id="5" name="テキスト ボックス 4"/>
            <p:cNvSpPr txBox="1"/>
            <p:nvPr/>
          </p:nvSpPr>
          <p:spPr>
            <a:xfrm>
              <a:off x="201705" y="2884540"/>
              <a:ext cx="8538882" cy="3883114"/>
            </a:xfrm>
            <a:prstGeom prst="rect">
              <a:avLst/>
            </a:prstGeom>
            <a:noFill/>
          </p:spPr>
          <p:txBody>
            <a:bodyPr wrap="square" rtlCol="0">
              <a:spAutoFit/>
            </a:bodyPr>
            <a:lstStyle/>
            <a:p>
              <a:r>
                <a:rPr kumimoji="1" lang="ja-JP" altLang="en-US" sz="1600" dirty="0" smtClean="0"/>
                <a:t>（１）今後の施策の基本的な考え方</a:t>
              </a:r>
              <a:endParaRPr kumimoji="1" lang="en-US" altLang="ja-JP" sz="1600" dirty="0" smtClean="0"/>
            </a:p>
            <a:p>
              <a:pPr marL="533400" indent="-533400"/>
              <a:r>
                <a:rPr kumimoji="1" lang="ja-JP" altLang="en-US" sz="1600" dirty="0" smtClean="0"/>
                <a:t>　　①</a:t>
              </a:r>
              <a:r>
                <a:rPr kumimoji="1" lang="ja-JP" altLang="en-US" sz="1600" u="sng" dirty="0" smtClean="0"/>
                <a:t>ノーマライゼーション</a:t>
              </a:r>
              <a:r>
                <a:rPr kumimoji="1" lang="ja-JP" altLang="en-US" sz="1600" dirty="0" smtClean="0"/>
                <a:t>（個人としての尊厳を重んじ、その尊厳にふさわしい生活を保障する）</a:t>
              </a:r>
              <a:endParaRPr kumimoji="1" lang="en-US" altLang="ja-JP" sz="1600" dirty="0" smtClean="0"/>
            </a:p>
            <a:p>
              <a:r>
                <a:rPr lang="ja-JP" altLang="en-US" sz="1600" dirty="0" smtClean="0"/>
                <a:t>　　②</a:t>
              </a:r>
              <a:r>
                <a:rPr lang="ja-JP" altLang="en-US" sz="1600" u="sng" dirty="0" smtClean="0"/>
                <a:t>自己決定権</a:t>
              </a:r>
              <a:r>
                <a:rPr lang="ja-JP" altLang="en-US" sz="1600" dirty="0" smtClean="0"/>
                <a:t>の尊重（意思決定支援の重視と自発的意思の尊重）</a:t>
              </a:r>
              <a:endParaRPr lang="en-US" altLang="ja-JP" sz="1600" dirty="0" smtClean="0"/>
            </a:p>
            <a:p>
              <a:r>
                <a:rPr kumimoji="1" lang="ja-JP" altLang="en-US" sz="1600" dirty="0" smtClean="0"/>
                <a:t>　　③財産管理のみならず、</a:t>
              </a:r>
              <a:r>
                <a:rPr kumimoji="1" lang="ja-JP" altLang="en-US" sz="1600" u="sng" dirty="0" smtClean="0"/>
                <a:t>身上保護</a:t>
              </a:r>
              <a:r>
                <a:rPr lang="ja-JP" altLang="en-US" sz="1600" u="sng" dirty="0" smtClean="0"/>
                <a:t>も</a:t>
              </a:r>
              <a:r>
                <a:rPr kumimoji="1" lang="ja-JP" altLang="en-US" sz="1600" dirty="0" smtClean="0"/>
                <a:t>重視。</a:t>
              </a:r>
              <a:endParaRPr kumimoji="1" lang="en-US" altLang="ja-JP" sz="1600" dirty="0" smtClean="0"/>
            </a:p>
            <a:p>
              <a:pPr>
                <a:lnSpc>
                  <a:spcPts val="2300"/>
                </a:lnSpc>
              </a:pPr>
              <a:r>
                <a:rPr kumimoji="1" lang="ja-JP" altLang="en-US" sz="1600" dirty="0" smtClean="0"/>
                <a:t>（</a:t>
              </a:r>
              <a:r>
                <a:rPr lang="ja-JP" altLang="en-US" sz="1600" dirty="0"/>
                <a:t>２</a:t>
              </a:r>
              <a:r>
                <a:rPr kumimoji="1" lang="ja-JP" altLang="en-US" sz="1600" dirty="0" smtClean="0"/>
                <a:t>）今後の施策の目標　</a:t>
              </a:r>
              <a:endParaRPr kumimoji="1" lang="en-US" altLang="ja-JP" sz="1600" dirty="0" smtClean="0"/>
            </a:p>
            <a:p>
              <a:pPr marL="268288" indent="-268288">
                <a:lnSpc>
                  <a:spcPts val="2300"/>
                </a:lnSpc>
              </a:pPr>
              <a:r>
                <a:rPr lang="ja-JP" altLang="en-US" sz="1600" dirty="0"/>
                <a:t>　</a:t>
              </a:r>
              <a:r>
                <a:rPr lang="ja-JP" altLang="en-US" sz="1600" dirty="0" smtClean="0"/>
                <a:t>　①</a:t>
              </a:r>
              <a:r>
                <a:rPr lang="ja-JP" altLang="en-US" sz="1600" u="sng" dirty="0" smtClean="0"/>
                <a:t>利用者がメリットを実感</a:t>
              </a:r>
              <a:r>
                <a:rPr lang="ja-JP" altLang="en-US" sz="1600" dirty="0" smtClean="0"/>
                <a:t>できる制度・運用へ改善を進める。</a:t>
              </a:r>
              <a:endParaRPr lang="en-US" altLang="ja-JP" sz="1600" dirty="0" smtClean="0"/>
            </a:p>
            <a:p>
              <a:pPr marL="538163" indent="-538163"/>
              <a:r>
                <a:rPr lang="ja-JP" altLang="en-US" sz="1600" dirty="0"/>
                <a:t>　</a:t>
              </a:r>
              <a:r>
                <a:rPr lang="ja-JP" altLang="en-US" sz="1600" dirty="0" smtClean="0"/>
                <a:t>　②</a:t>
              </a:r>
              <a:r>
                <a:rPr kumimoji="1" lang="ja-JP" altLang="en-US" sz="1600" u="sng" dirty="0" smtClean="0"/>
                <a:t>全国どの地域においても</a:t>
              </a:r>
              <a:r>
                <a:rPr kumimoji="1" lang="ja-JP" altLang="en-US" sz="1600" dirty="0" smtClean="0"/>
                <a:t>必要な人が成年後見制度を利用できるよう、各地域において、</a:t>
              </a:r>
              <a:r>
                <a:rPr kumimoji="1" lang="ja-JP" altLang="en-US" sz="1600" u="sng" dirty="0" smtClean="0"/>
                <a:t>権利擁護支援の地域連携ネットワークの構築</a:t>
              </a:r>
              <a:r>
                <a:rPr kumimoji="1" lang="ja-JP" altLang="en-US" sz="1600" dirty="0" smtClean="0"/>
                <a:t>を図る。</a:t>
              </a:r>
              <a:endParaRPr kumimoji="1" lang="en-US" altLang="ja-JP" sz="1600" dirty="0" smtClean="0"/>
            </a:p>
            <a:p>
              <a:pPr marL="538163" indent="-538163">
                <a:tabLst>
                  <a:tab pos="538163" algn="l"/>
                </a:tabLst>
              </a:pPr>
              <a:r>
                <a:rPr lang="ja-JP" altLang="en-US" sz="1600" dirty="0"/>
                <a:t>　</a:t>
              </a:r>
              <a:r>
                <a:rPr lang="ja-JP" altLang="en-US" sz="1600" dirty="0" smtClean="0"/>
                <a:t>　③</a:t>
              </a:r>
              <a:r>
                <a:rPr lang="ja-JP" altLang="en-US" sz="1600" u="sng" dirty="0" smtClean="0"/>
                <a:t>後見人等による横領等の不正防止を徹底</a:t>
              </a:r>
              <a:r>
                <a:rPr lang="ja-JP" altLang="en-US" sz="1600" dirty="0" smtClean="0"/>
                <a:t>するとともに、利用しやすさとの調和を図り、安心して</a:t>
              </a:r>
              <a:r>
                <a:rPr lang="ja-JP" altLang="en-US" sz="1600" dirty="0"/>
                <a:t>成年後見</a:t>
              </a:r>
              <a:r>
                <a:rPr lang="ja-JP" altLang="en-US" sz="1600" dirty="0" smtClean="0"/>
                <a:t>制度を利用できる環境を整備する。</a:t>
              </a:r>
              <a:endParaRPr lang="en-US" altLang="ja-JP" sz="1600" dirty="0" smtClean="0"/>
            </a:p>
            <a:p>
              <a:r>
                <a:rPr kumimoji="1" lang="ja-JP" altLang="en-US" sz="1600" dirty="0"/>
                <a:t>　</a:t>
              </a:r>
              <a:r>
                <a:rPr kumimoji="1" lang="ja-JP" altLang="en-US" sz="1600" dirty="0" smtClean="0"/>
                <a:t>　④</a:t>
              </a:r>
              <a:r>
                <a:rPr lang="ja-JP" altLang="en-US" sz="1600" dirty="0" smtClean="0"/>
                <a:t>成年被後見人等の</a:t>
              </a:r>
              <a:r>
                <a:rPr lang="ja-JP" altLang="en-US" sz="1600" u="sng" dirty="0" smtClean="0"/>
                <a:t>権利制限に係る措置（欠格条項）を見直す</a:t>
              </a:r>
              <a:r>
                <a:rPr lang="ja-JP" altLang="en-US" sz="1600" dirty="0" smtClean="0"/>
                <a:t>。</a:t>
              </a:r>
              <a:endParaRPr lang="en-US" altLang="ja-JP" sz="1600" dirty="0" smtClean="0"/>
            </a:p>
            <a:p>
              <a:r>
                <a:rPr lang="ja-JP" altLang="en-US" sz="1600" dirty="0" smtClean="0"/>
                <a:t>（３）施策の進捗状況の把握・評価等</a:t>
              </a:r>
              <a:endParaRPr lang="en-US" altLang="ja-JP" sz="1600" dirty="0" smtClean="0"/>
            </a:p>
            <a:p>
              <a:pPr marL="85725" indent="-85725"/>
              <a:r>
                <a:rPr lang="ja-JP" altLang="en-US" sz="1600" dirty="0"/>
                <a:t>　</a:t>
              </a:r>
              <a:r>
                <a:rPr lang="ja-JP" altLang="en-US" sz="1600" dirty="0" smtClean="0"/>
                <a:t>　基本計画に盛り込まれた施策について、国においてその</a:t>
              </a:r>
              <a:r>
                <a:rPr lang="ja-JP" altLang="en-US" sz="1600" u="sng" dirty="0" smtClean="0"/>
                <a:t>進捗状況を把握・評価</a:t>
              </a:r>
              <a:r>
                <a:rPr lang="ja-JP" altLang="en-US" sz="1600" dirty="0" smtClean="0"/>
                <a:t>し、目標達成のために必要な対応について検討する。</a:t>
              </a:r>
              <a:endParaRPr lang="en-US" altLang="ja-JP" sz="1600" dirty="0" smtClean="0"/>
            </a:p>
            <a:p>
              <a:endParaRPr kumimoji="1" lang="en-US" altLang="ja-JP" sz="1600" dirty="0" smtClean="0"/>
            </a:p>
          </p:txBody>
        </p:sp>
        <p:sp>
          <p:nvSpPr>
            <p:cNvPr id="11" name="テキスト ボックス 10"/>
            <p:cNvSpPr txBox="1"/>
            <p:nvPr/>
          </p:nvSpPr>
          <p:spPr>
            <a:xfrm>
              <a:off x="225239" y="2503669"/>
              <a:ext cx="3334870" cy="40011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txBody>
            <a:bodyPr wrap="square" rtlCol="0">
              <a:spAutoFit/>
            </a:bodyPr>
            <a:lstStyle/>
            <a:p>
              <a:pPr algn="ctr"/>
              <a:r>
                <a:rPr kumimoji="1" lang="ja-JP" altLang="en-US" sz="2000" dirty="0" smtClean="0"/>
                <a:t>基本的な考え方及び目標等</a:t>
              </a:r>
              <a:endParaRPr kumimoji="1" lang="ja-JP" altLang="en-US" sz="2000" dirty="0"/>
            </a:p>
          </p:txBody>
        </p:sp>
        <p:sp>
          <p:nvSpPr>
            <p:cNvPr id="3" name="正方形/長方形 2"/>
            <p:cNvSpPr/>
            <p:nvPr/>
          </p:nvSpPr>
          <p:spPr>
            <a:xfrm>
              <a:off x="440391" y="3164272"/>
              <a:ext cx="8350624" cy="766821"/>
            </a:xfrm>
            <a:prstGeom prst="rect">
              <a:avLst/>
            </a:prstGeom>
            <a:noFill/>
            <a:ln>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42073" y="4210825"/>
              <a:ext cx="8357347" cy="1504909"/>
            </a:xfrm>
            <a:prstGeom prst="rect">
              <a:avLst/>
            </a:prstGeom>
            <a:noFill/>
            <a:ln>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214874" y="761687"/>
            <a:ext cx="3612776" cy="40011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txBody>
          <a:bodyPr wrap="square" rtlCol="0">
            <a:spAutoFit/>
          </a:bodyPr>
          <a:lstStyle/>
          <a:p>
            <a:pPr algn="ctr"/>
            <a:r>
              <a:rPr kumimoji="1" lang="ja-JP" altLang="en-US" sz="2000" dirty="0" smtClean="0"/>
              <a:t>基本計画について</a:t>
            </a:r>
            <a:endParaRPr kumimoji="1" lang="ja-JP" altLang="en-US" sz="2000" dirty="0"/>
          </a:p>
        </p:txBody>
      </p:sp>
      <p:sp>
        <p:nvSpPr>
          <p:cNvPr id="7" name="テキスト ボックス 6"/>
          <p:cNvSpPr txBox="1"/>
          <p:nvPr/>
        </p:nvSpPr>
        <p:spPr>
          <a:xfrm>
            <a:off x="180274" y="1161742"/>
            <a:ext cx="9711158" cy="1569660"/>
          </a:xfrm>
          <a:prstGeom prst="rect">
            <a:avLst/>
          </a:prstGeom>
          <a:noFill/>
        </p:spPr>
        <p:txBody>
          <a:bodyPr wrap="square" rtlCol="0">
            <a:spAutoFit/>
          </a:bodyPr>
          <a:lstStyle/>
          <a:p>
            <a:pPr marL="174625" indent="-174625"/>
            <a:r>
              <a:rPr lang="ja-JP" altLang="en-US" sz="1600" dirty="0" smtClean="0"/>
              <a:t>（１）成年後見制度の利用の促進に関する法律（平成</a:t>
            </a:r>
            <a:r>
              <a:rPr lang="en-US" altLang="ja-JP" sz="1600" dirty="0" smtClean="0"/>
              <a:t>28</a:t>
            </a:r>
            <a:r>
              <a:rPr lang="ja-JP" altLang="en-US" sz="1600" dirty="0" smtClean="0"/>
              <a:t>年法律第</a:t>
            </a:r>
            <a:r>
              <a:rPr lang="en-US" altLang="ja-JP" sz="1600" dirty="0" smtClean="0"/>
              <a:t>29</a:t>
            </a:r>
            <a:r>
              <a:rPr lang="ja-JP" altLang="en-US" sz="1600" dirty="0" smtClean="0"/>
              <a:t>号）に基づき、</a:t>
            </a:r>
            <a:r>
              <a:rPr lang="ja-JP" altLang="en-US" sz="1600" u="sng" dirty="0" smtClean="0"/>
              <a:t>成年後見制度の利用促進に関する施策の総合的・計画的な推進を図る</a:t>
            </a:r>
            <a:r>
              <a:rPr lang="ja-JP" altLang="en-US" sz="1600" dirty="0" smtClean="0"/>
              <a:t>ために策定。</a:t>
            </a:r>
            <a:endParaRPr lang="en-US" altLang="ja-JP" sz="1600" dirty="0" smtClean="0"/>
          </a:p>
          <a:p>
            <a:pPr marL="174625" indent="-174625"/>
            <a:r>
              <a:rPr lang="ja-JP" altLang="en-US" sz="1600" dirty="0" smtClean="0"/>
              <a:t>（２）計画</a:t>
            </a:r>
            <a:r>
              <a:rPr lang="ja-JP" altLang="en-US" sz="1600" dirty="0"/>
              <a:t>の対象期間は</a:t>
            </a:r>
            <a:r>
              <a:rPr lang="ja-JP" altLang="en-US" sz="1600" u="sng" dirty="0"/>
              <a:t>概ね５年間</a:t>
            </a:r>
            <a:r>
              <a:rPr lang="ja-JP" altLang="en-US" sz="1600" dirty="0"/>
              <a:t>を念頭（平成</a:t>
            </a:r>
            <a:r>
              <a:rPr lang="en-US" altLang="ja-JP" sz="1600" dirty="0"/>
              <a:t>29</a:t>
            </a:r>
            <a:r>
              <a:rPr lang="ja-JP" altLang="en-US" sz="1600" dirty="0"/>
              <a:t>年度～</a:t>
            </a:r>
            <a:r>
              <a:rPr lang="en-US" altLang="ja-JP" sz="1600" dirty="0"/>
              <a:t>33</a:t>
            </a:r>
            <a:r>
              <a:rPr lang="ja-JP" altLang="en-US" sz="1600" dirty="0"/>
              <a:t>年度</a:t>
            </a:r>
            <a:r>
              <a:rPr lang="ja-JP" altLang="en-US" sz="1600" dirty="0" smtClean="0"/>
              <a:t>）。</a:t>
            </a:r>
            <a:endParaRPr lang="ja-JP" altLang="en-US" sz="1600" dirty="0"/>
          </a:p>
          <a:p>
            <a:pPr marL="174625" indent="-174625"/>
            <a:r>
              <a:rPr lang="ja-JP" altLang="en-US" sz="1600" dirty="0" smtClean="0"/>
              <a:t>（３）国</a:t>
            </a:r>
            <a:r>
              <a:rPr lang="ja-JP" altLang="en-US" sz="1600" dirty="0"/>
              <a:t>・地方公共団体・関係団体等は、</a:t>
            </a:r>
            <a:r>
              <a:rPr lang="ja-JP" altLang="en-US" sz="1600" u="sng" dirty="0"/>
              <a:t>工程表を踏まえた各施策の段階的・計画的な推進</a:t>
            </a:r>
            <a:r>
              <a:rPr lang="ja-JP" altLang="en-US" sz="1600" dirty="0"/>
              <a:t>に</a:t>
            </a:r>
            <a:r>
              <a:rPr lang="ja-JP" altLang="en-US" sz="1600" dirty="0" smtClean="0"/>
              <a:t>取り組む。</a:t>
            </a:r>
            <a:endParaRPr lang="en-US" altLang="ja-JP" sz="1600" dirty="0" smtClean="0"/>
          </a:p>
          <a:p>
            <a:pPr marL="174625" indent="-174625"/>
            <a:r>
              <a:rPr lang="en-US" altLang="ja-JP" sz="1600" dirty="0" smtClean="0"/>
              <a:t>※</a:t>
            </a:r>
            <a:r>
              <a:rPr lang="ja-JP" altLang="en-US" sz="1600" dirty="0"/>
              <a:t>市町村は国の計画を勘案して市町村計画を</a:t>
            </a:r>
            <a:r>
              <a:rPr lang="ja-JP" altLang="en-US" sz="1600" dirty="0" smtClean="0"/>
              <a:t>策定</a:t>
            </a:r>
            <a:r>
              <a:rPr lang="ja-JP" altLang="en-US" sz="1600" dirty="0"/>
              <a:t>。</a:t>
            </a:r>
            <a:endParaRPr lang="en-US" altLang="ja-JP" sz="1600" dirty="0"/>
          </a:p>
          <a:p>
            <a:pPr marL="174625" indent="-174625"/>
            <a:endParaRPr lang="ja-JP" altLang="en-US" sz="1600" dirty="0"/>
          </a:p>
        </p:txBody>
      </p:sp>
    </p:spTree>
    <p:extLst>
      <p:ext uri="{BB962C8B-B14F-4D97-AF65-F5344CB8AC3E}">
        <p14:creationId xmlns:p14="http://schemas.microsoft.com/office/powerpoint/2010/main" val="295806275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0243" y="2387117"/>
            <a:ext cx="2301688" cy="3969234"/>
          </a:xfrm>
          <a:prstGeom prst="rect">
            <a:avLst/>
          </a:prstGeom>
          <a:noFill/>
          <a:ln w="1905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D2CC875-A661-45C6-A641-52AED15339C6}" type="slidenum">
              <a:rPr kumimoji="1" lang="ja-JP" altLang="en-US" smtClean="0"/>
              <a:t>136</a:t>
            </a:fld>
            <a:endParaRPr kumimoji="1" lang="ja-JP" altLang="en-US"/>
          </a:p>
        </p:txBody>
      </p:sp>
      <p:sp>
        <p:nvSpPr>
          <p:cNvPr id="6" name="タイトル 5"/>
          <p:cNvSpPr txBox="1">
            <a:spLocks noGrp="1"/>
          </p:cNvSpPr>
          <p:nvPr>
            <p:ph type="title"/>
          </p:nvPr>
        </p:nvSpPr>
        <p:spPr>
          <a:xfrm>
            <a:off x="160244" y="117973"/>
            <a:ext cx="9592789" cy="400083"/>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txBody>
          <a:bodyPr wrap="square" rtlCol="0">
            <a:spAutoFit/>
          </a:bodyPr>
          <a:lstStyle/>
          <a:p>
            <a:pPr algn="ctr"/>
            <a:r>
              <a:rPr lang="ja-JP" altLang="en-US" sz="2000" dirty="0">
                <a:latin typeface="+mn-lt"/>
                <a:ea typeface="+mn-ea"/>
                <a:cs typeface="+mn-cs"/>
              </a:rPr>
              <a:t>総合的かつ計画的に講ずべき施策</a:t>
            </a:r>
          </a:p>
        </p:txBody>
      </p:sp>
      <p:sp>
        <p:nvSpPr>
          <p:cNvPr id="7" name="テキスト ボックス 6"/>
          <p:cNvSpPr txBox="1"/>
          <p:nvPr/>
        </p:nvSpPr>
        <p:spPr>
          <a:xfrm>
            <a:off x="160242" y="692696"/>
            <a:ext cx="2296593" cy="1200329"/>
          </a:xfrm>
          <a:prstGeom prst="rect">
            <a:avLst/>
          </a:prstGeom>
          <a:noFill/>
          <a:ln w="19050">
            <a:noFill/>
          </a:ln>
        </p:spPr>
        <p:style>
          <a:lnRef idx="1">
            <a:schemeClr val="accent4"/>
          </a:lnRef>
          <a:fillRef idx="2">
            <a:schemeClr val="accent4"/>
          </a:fillRef>
          <a:effectRef idx="1">
            <a:schemeClr val="accent4"/>
          </a:effectRef>
          <a:fontRef idx="minor">
            <a:schemeClr val="dk1"/>
          </a:fontRef>
        </p:style>
        <p:txBody>
          <a:bodyPr wrap="square" rtlCol="0" anchor="ctr" anchorCtr="1">
            <a:spAutoFit/>
          </a:bodyPr>
          <a:lstStyle/>
          <a:p>
            <a:pPr marL="268288" indent="-268288"/>
            <a:r>
              <a:rPr lang="ja-JP" altLang="en-US" sz="1400" dirty="0" smtClean="0">
                <a:solidFill>
                  <a:schemeClr val="tx1"/>
                </a:solidFill>
              </a:rPr>
              <a:t>（</a:t>
            </a:r>
            <a:r>
              <a:rPr lang="ja-JP" altLang="en-US" sz="1400" dirty="0">
                <a:solidFill>
                  <a:schemeClr val="tx1"/>
                </a:solidFill>
              </a:rPr>
              <a:t>１</a:t>
            </a:r>
            <a:r>
              <a:rPr lang="ja-JP" altLang="en-US" sz="1400" dirty="0" smtClean="0">
                <a:solidFill>
                  <a:schemeClr val="tx1"/>
                </a:solidFill>
              </a:rPr>
              <a:t>）</a:t>
            </a:r>
            <a:endParaRPr lang="en-US" altLang="ja-JP" sz="1400" dirty="0" smtClean="0">
              <a:solidFill>
                <a:schemeClr val="tx1"/>
              </a:solidFill>
            </a:endParaRPr>
          </a:p>
          <a:p>
            <a:r>
              <a:rPr lang="ja-JP" altLang="en-US" sz="1400" dirty="0" smtClean="0">
                <a:solidFill>
                  <a:schemeClr val="tx1"/>
                </a:solidFill>
              </a:rPr>
              <a:t>利用者がメリットを実感できる制度・運用の改善</a:t>
            </a:r>
            <a:r>
              <a:rPr lang="ja-JP" altLang="en-US" dirty="0">
                <a:solidFill>
                  <a:schemeClr val="tx1"/>
                </a:solidFill>
              </a:rPr>
              <a:t>　　</a:t>
            </a:r>
            <a:endParaRPr lang="en-US" altLang="ja-JP" dirty="0">
              <a:solidFill>
                <a:schemeClr val="tx1"/>
              </a:solidFill>
            </a:endParaRPr>
          </a:p>
          <a:p>
            <a:r>
              <a:rPr lang="ja-JP" altLang="en-US" sz="1300" dirty="0" smtClean="0">
                <a:solidFill>
                  <a:schemeClr val="tx1"/>
                </a:solidFill>
              </a:rPr>
              <a:t>－制度開始</a:t>
            </a:r>
            <a:r>
              <a:rPr lang="ja-JP" altLang="en-US" sz="1300" dirty="0">
                <a:solidFill>
                  <a:schemeClr val="tx1"/>
                </a:solidFill>
              </a:rPr>
              <a:t>時・開始後</a:t>
            </a:r>
            <a:r>
              <a:rPr lang="ja-JP" altLang="en-US" sz="1300" dirty="0" smtClean="0">
                <a:solidFill>
                  <a:schemeClr val="tx1"/>
                </a:solidFill>
              </a:rPr>
              <a:t>に</a:t>
            </a:r>
            <a:endParaRPr lang="en-US" altLang="ja-JP" sz="1300" dirty="0" smtClean="0">
              <a:solidFill>
                <a:schemeClr val="tx1"/>
              </a:solidFill>
            </a:endParaRPr>
          </a:p>
          <a:p>
            <a:r>
              <a:rPr lang="ja-JP" altLang="en-US" sz="1300" dirty="0" smtClean="0">
                <a:solidFill>
                  <a:schemeClr val="tx1"/>
                </a:solidFill>
              </a:rPr>
              <a:t>おける</a:t>
            </a:r>
            <a:r>
              <a:rPr lang="ja-JP" altLang="en-US" sz="1300" dirty="0">
                <a:solidFill>
                  <a:schemeClr val="tx1"/>
                </a:solidFill>
              </a:rPr>
              <a:t>身上保護の</a:t>
            </a:r>
            <a:r>
              <a:rPr lang="ja-JP" altLang="en-US" sz="1300" dirty="0" smtClean="0">
                <a:solidFill>
                  <a:schemeClr val="tx1"/>
                </a:solidFill>
              </a:rPr>
              <a:t>充実－</a:t>
            </a:r>
            <a:endParaRPr lang="en-US" altLang="ja-JP" sz="1300" dirty="0" smtClean="0">
              <a:solidFill>
                <a:schemeClr val="tx1"/>
              </a:solidFill>
            </a:endParaRPr>
          </a:p>
        </p:txBody>
      </p:sp>
      <p:sp>
        <p:nvSpPr>
          <p:cNvPr id="15" name="テキスト ボックス 14"/>
          <p:cNvSpPr txBox="1"/>
          <p:nvPr/>
        </p:nvSpPr>
        <p:spPr>
          <a:xfrm>
            <a:off x="160243" y="2294847"/>
            <a:ext cx="2301688" cy="3970318"/>
          </a:xfrm>
          <a:prstGeom prst="rect">
            <a:avLst/>
          </a:prstGeom>
          <a:noFill/>
          <a:ln w="28575">
            <a:noFill/>
          </a:ln>
        </p:spPr>
        <p:txBody>
          <a:bodyPr wrap="square" rtlCol="0" anchor="ctr" anchorCtr="1">
            <a:spAutoFit/>
          </a:bodyPr>
          <a:lstStyle>
            <a:defPPr>
              <a:defRPr lang="ja-JP"/>
            </a:defPPr>
            <a:lvl1pPr marL="268288" indent="-268288">
              <a:defRPr sz="1400"/>
            </a:lvl1pPr>
          </a:lstStyle>
          <a:p>
            <a:endParaRPr lang="en-US" altLang="ja-JP" dirty="0"/>
          </a:p>
          <a:p>
            <a:endParaRPr lang="en-US" altLang="ja-JP" dirty="0"/>
          </a:p>
          <a:p>
            <a:endParaRPr lang="en-US" altLang="ja-JP" dirty="0"/>
          </a:p>
          <a:p>
            <a:endParaRPr lang="en-US" altLang="ja-JP" dirty="0" smtClean="0"/>
          </a:p>
          <a:p>
            <a:endParaRPr lang="en-US" altLang="ja-JP" dirty="0"/>
          </a:p>
          <a:p>
            <a:endParaRPr lang="en-US" altLang="ja-JP" dirty="0"/>
          </a:p>
          <a:p>
            <a:endParaRPr lang="en-US" altLang="ja-JP" dirty="0"/>
          </a:p>
          <a:p>
            <a:r>
              <a:rPr lang="ja-JP" altLang="en-US" dirty="0"/>
              <a:t>（２）</a:t>
            </a:r>
            <a:endParaRPr lang="en-US" altLang="ja-JP" dirty="0"/>
          </a:p>
          <a:p>
            <a:pPr marL="0" indent="0"/>
            <a:r>
              <a:rPr lang="ja-JP" altLang="en-US" dirty="0"/>
              <a:t>権利擁護支援の地域連携</a:t>
            </a:r>
            <a:r>
              <a:rPr lang="ja-JP" altLang="en-US" dirty="0" smtClean="0"/>
              <a:t>ネットワークづくり</a:t>
            </a:r>
            <a:endParaRPr lang="en-US" altLang="ja-JP" dirty="0" smtClean="0"/>
          </a:p>
          <a:p>
            <a:pPr marL="0" indent="0"/>
            <a:endParaRPr lang="en-US" altLang="ja-JP" sz="800" dirty="0" smtClean="0"/>
          </a:p>
          <a:p>
            <a:pPr marL="0" indent="0"/>
            <a:endParaRPr lang="en-US" altLang="ja-JP" sz="800" dirty="0"/>
          </a:p>
          <a:p>
            <a:pPr marL="0" indent="0"/>
            <a:r>
              <a:rPr lang="ja-JP" altLang="en-US" sz="1300" dirty="0" smtClean="0"/>
              <a:t>　　　　　　　</a:t>
            </a:r>
            <a:endParaRPr lang="en-US" altLang="ja-JP" sz="1300" dirty="0" smtClean="0"/>
          </a:p>
          <a:p>
            <a:endParaRPr lang="en-US" altLang="ja-JP" dirty="0"/>
          </a:p>
          <a:p>
            <a:endParaRPr lang="en-US" altLang="ja-JP" dirty="0" smtClean="0"/>
          </a:p>
          <a:p>
            <a:endParaRPr lang="en-US" altLang="ja-JP" dirty="0"/>
          </a:p>
          <a:p>
            <a:endParaRPr lang="en-US" altLang="ja-JP" dirty="0"/>
          </a:p>
          <a:p>
            <a:endParaRPr lang="en-US" altLang="ja-JP" dirty="0"/>
          </a:p>
          <a:p>
            <a:endParaRPr lang="en-US" altLang="ja-JP" dirty="0"/>
          </a:p>
        </p:txBody>
      </p:sp>
      <p:sp>
        <p:nvSpPr>
          <p:cNvPr id="25" name="コンテンツ プレースホルダー 2"/>
          <p:cNvSpPr txBox="1">
            <a:spLocks/>
          </p:cNvSpPr>
          <p:nvPr/>
        </p:nvSpPr>
        <p:spPr>
          <a:xfrm>
            <a:off x="2592633" y="2387117"/>
            <a:ext cx="7160400" cy="3969234"/>
          </a:xfrm>
          <a:prstGeom prst="rect">
            <a:avLst/>
          </a:prstGeom>
          <a:ln w="9525">
            <a:solidFill>
              <a:schemeClr val="tx1"/>
            </a:solidFill>
            <a:prstDash val="solid"/>
          </a:ln>
        </p:spPr>
        <p:txBody>
          <a:bodyPr vert="horz" lIns="91440" tIns="45720" rIns="91440" bIns="45720" rtlCol="0" anchor="b" anchorCtr="0">
            <a:noAutofit/>
          </a:bodyPr>
          <a:lstStyle>
            <a:defPPr>
              <a:defRPr lang="ja-JP"/>
            </a:defPPr>
            <a:lvl1pPr indent="0">
              <a:lnSpc>
                <a:spcPct val="9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74625" indent="-174625">
              <a:lnSpc>
                <a:spcPts val="1500"/>
              </a:lnSpc>
              <a:spcBef>
                <a:spcPts val="0"/>
              </a:spcBef>
            </a:pPr>
            <a:r>
              <a:rPr lang="ja-JP" altLang="en-US" sz="1400" dirty="0" smtClean="0"/>
              <a:t>○</a:t>
            </a:r>
            <a:r>
              <a:rPr lang="ja-JP" altLang="en-US" sz="1400" u="sng" dirty="0" smtClean="0"/>
              <a:t>以下の３つの役割を果たす地域</a:t>
            </a:r>
            <a:r>
              <a:rPr lang="ja-JP" altLang="en-US" sz="1400" u="sng" dirty="0"/>
              <a:t>連携ネットワーク</a:t>
            </a:r>
            <a:r>
              <a:rPr lang="ja-JP" altLang="en-US" sz="1400" u="sng" dirty="0" smtClean="0"/>
              <a:t>の整備を進める</a:t>
            </a:r>
            <a:r>
              <a:rPr lang="ja-JP" altLang="en-US" sz="1400" dirty="0" smtClean="0"/>
              <a:t>。</a:t>
            </a:r>
            <a:endParaRPr lang="en-US" altLang="ja-JP" sz="1400" dirty="0" smtClean="0"/>
          </a:p>
          <a:p>
            <a:pPr>
              <a:lnSpc>
                <a:spcPts val="1500"/>
              </a:lnSpc>
              <a:spcBef>
                <a:spcPts val="0"/>
              </a:spcBef>
            </a:pPr>
            <a:r>
              <a:rPr lang="ja-JP" altLang="en-US" sz="1200" dirty="0" smtClean="0"/>
              <a:t>　　・権利擁護支援の必要な人の発見・支援</a:t>
            </a:r>
            <a:endParaRPr lang="en-US" altLang="ja-JP" sz="1200" dirty="0" smtClean="0"/>
          </a:p>
          <a:p>
            <a:pPr>
              <a:lnSpc>
                <a:spcPts val="1500"/>
              </a:lnSpc>
              <a:spcBef>
                <a:spcPts val="0"/>
              </a:spcBef>
            </a:pPr>
            <a:r>
              <a:rPr lang="ja-JP" altLang="en-US" sz="1200" dirty="0" smtClean="0"/>
              <a:t>　　・早期の段階からの相談・対応体制の整備</a:t>
            </a:r>
            <a:endParaRPr lang="en-US" altLang="ja-JP" sz="1200" dirty="0" smtClean="0"/>
          </a:p>
          <a:p>
            <a:pPr>
              <a:lnSpc>
                <a:spcPts val="1500"/>
              </a:lnSpc>
              <a:spcBef>
                <a:spcPts val="0"/>
              </a:spcBef>
            </a:pPr>
            <a:r>
              <a:rPr lang="ja-JP" altLang="en-US" sz="1200" dirty="0"/>
              <a:t>　　</a:t>
            </a:r>
            <a:r>
              <a:rPr lang="ja-JP" altLang="en-US" sz="1200" dirty="0" smtClean="0"/>
              <a:t>・意思決定支援・身上保護を重視した後見活動を支援する体制の構築</a:t>
            </a:r>
            <a:endParaRPr lang="en-US" altLang="ja-JP" sz="1200" dirty="0" smtClean="0"/>
          </a:p>
          <a:p>
            <a:pPr>
              <a:lnSpc>
                <a:spcPts val="1500"/>
              </a:lnSpc>
              <a:spcBef>
                <a:spcPts val="0"/>
              </a:spcBef>
            </a:pPr>
            <a:r>
              <a:rPr lang="ja-JP" altLang="en-US" sz="1400" dirty="0"/>
              <a:t>○</a:t>
            </a:r>
            <a:r>
              <a:rPr lang="ja-JP" altLang="en-US" sz="1400" u="sng" dirty="0"/>
              <a:t>地域連携ネットワークの基本的仕組み</a:t>
            </a:r>
          </a:p>
          <a:p>
            <a:pPr>
              <a:lnSpc>
                <a:spcPts val="1500"/>
              </a:lnSpc>
              <a:spcBef>
                <a:spcPts val="0"/>
              </a:spcBef>
            </a:pPr>
            <a:r>
              <a:rPr lang="ja-JP" altLang="en-US" sz="1200" dirty="0"/>
              <a:t>　　・「チーム</a:t>
            </a:r>
            <a:r>
              <a:rPr lang="ja-JP" altLang="en-US" sz="1200" dirty="0" smtClean="0"/>
              <a:t>」対応（福祉等の</a:t>
            </a:r>
            <a:r>
              <a:rPr lang="ja-JP" altLang="en-US" sz="1200" dirty="0"/>
              <a:t>関係者と</a:t>
            </a:r>
            <a:r>
              <a:rPr lang="ja-JP" altLang="en-US" sz="1200" dirty="0" smtClean="0"/>
              <a:t>後見人等が</a:t>
            </a:r>
            <a:r>
              <a:rPr lang="ja-JP" altLang="en-US" sz="1200" dirty="0"/>
              <a:t>チームとなって本人を</a:t>
            </a:r>
            <a:r>
              <a:rPr lang="ja-JP" altLang="en-US" sz="1200" dirty="0" smtClean="0"/>
              <a:t>見守る体制の整備）</a:t>
            </a:r>
            <a:endParaRPr lang="ja-JP" altLang="en-US" sz="1200" dirty="0"/>
          </a:p>
          <a:p>
            <a:pPr marL="268288" indent="-268288">
              <a:lnSpc>
                <a:spcPts val="1500"/>
              </a:lnSpc>
              <a:spcBef>
                <a:spcPts val="0"/>
              </a:spcBef>
            </a:pPr>
            <a:r>
              <a:rPr lang="ja-JP" altLang="en-US" sz="1200" dirty="0"/>
              <a:t>　　・「協議会」</a:t>
            </a:r>
            <a:r>
              <a:rPr lang="ja-JP" altLang="en-US" sz="1200" dirty="0" smtClean="0"/>
              <a:t>等（</a:t>
            </a:r>
            <a:r>
              <a:rPr lang="ja-JP" altLang="en-US" sz="1200" dirty="0"/>
              <a:t>福祉・法律の専門</a:t>
            </a:r>
            <a:r>
              <a:rPr lang="ja-JP" altLang="en-US" sz="1200" dirty="0" smtClean="0"/>
              <a:t>職団体が協力して個別</a:t>
            </a:r>
            <a:r>
              <a:rPr lang="ja-JP" altLang="en-US" sz="1200" dirty="0"/>
              <a:t>のチームを支援する仕組みの整備</a:t>
            </a:r>
            <a:r>
              <a:rPr lang="ja-JP" altLang="en-US" sz="1200" dirty="0" smtClean="0"/>
              <a:t>）</a:t>
            </a:r>
            <a:endParaRPr lang="en-US" altLang="ja-JP" sz="1200" dirty="0" smtClean="0"/>
          </a:p>
          <a:p>
            <a:pPr>
              <a:lnSpc>
                <a:spcPts val="1500"/>
              </a:lnSpc>
              <a:spcBef>
                <a:spcPts val="0"/>
              </a:spcBef>
            </a:pPr>
            <a:r>
              <a:rPr lang="ja-JP" altLang="en-US" sz="1400" dirty="0" smtClean="0"/>
              <a:t>　➡</a:t>
            </a:r>
            <a:r>
              <a:rPr lang="ja-JP" altLang="en-US" sz="1400" u="sng" dirty="0" smtClean="0"/>
              <a:t>地域</a:t>
            </a:r>
            <a:r>
              <a:rPr lang="ja-JP" altLang="en-US" sz="1400" u="sng" dirty="0"/>
              <a:t>連携ネットワーク</a:t>
            </a:r>
            <a:r>
              <a:rPr lang="ja-JP" altLang="en-US" sz="1400" u="sng" dirty="0" smtClean="0"/>
              <a:t>の整備・運営の中核</a:t>
            </a:r>
            <a:r>
              <a:rPr lang="ja-JP" altLang="en-US" sz="1400" u="sng" dirty="0"/>
              <a:t>となる</a:t>
            </a:r>
            <a:r>
              <a:rPr lang="ja-JP" altLang="en-US" sz="1400" u="sng" dirty="0" smtClean="0"/>
              <a:t>機関が必要</a:t>
            </a:r>
            <a:r>
              <a:rPr lang="ja-JP" altLang="en-US" sz="1400" dirty="0" smtClean="0"/>
              <a:t>。</a:t>
            </a:r>
            <a:endParaRPr lang="ja-JP" altLang="en-US" sz="1200" dirty="0" smtClean="0"/>
          </a:p>
          <a:p>
            <a:pPr>
              <a:lnSpc>
                <a:spcPts val="1500"/>
              </a:lnSpc>
              <a:spcBef>
                <a:spcPts val="0"/>
              </a:spcBef>
            </a:pPr>
            <a:r>
              <a:rPr lang="ja-JP" altLang="en-US" sz="1200" dirty="0" smtClean="0"/>
              <a:t>　　　</a:t>
            </a:r>
            <a:r>
              <a:rPr lang="ja-JP" altLang="en-US" sz="1200" dirty="0"/>
              <a:t>　</a:t>
            </a:r>
            <a:r>
              <a:rPr lang="ja-JP" altLang="en-US" sz="1400" dirty="0"/>
              <a:t>◎地域連携ネットワーク及び中核機関が担うべき具体的機能</a:t>
            </a:r>
            <a:r>
              <a:rPr lang="ja-JP" altLang="en-US" sz="1400" dirty="0" smtClean="0"/>
              <a:t>等</a:t>
            </a:r>
            <a:endParaRPr lang="en-US" altLang="ja-JP" sz="1400" dirty="0" smtClean="0"/>
          </a:p>
          <a:p>
            <a:pPr marL="584200" indent="-508000">
              <a:lnSpc>
                <a:spcPts val="1500"/>
              </a:lnSpc>
              <a:spcBef>
                <a:spcPts val="0"/>
              </a:spcBef>
            </a:pPr>
            <a:r>
              <a:rPr lang="ja-JP" altLang="en-US" sz="1400" dirty="0" smtClean="0"/>
              <a:t>　　　　 </a:t>
            </a:r>
            <a:r>
              <a:rPr lang="ja-JP" altLang="en-US" sz="1200" dirty="0"/>
              <a:t>・広報</a:t>
            </a:r>
            <a:r>
              <a:rPr lang="ja-JP" altLang="en-US" sz="1200" dirty="0" smtClean="0"/>
              <a:t>機能（権利擁護の必要な人の発見、周知・啓発等）</a:t>
            </a:r>
            <a:endParaRPr lang="ja-JP" altLang="en-US" sz="1200" dirty="0"/>
          </a:p>
          <a:p>
            <a:pPr marL="584200" indent="-584200">
              <a:lnSpc>
                <a:spcPts val="1500"/>
              </a:lnSpc>
              <a:spcBef>
                <a:spcPts val="0"/>
              </a:spcBef>
            </a:pPr>
            <a:r>
              <a:rPr lang="ja-JP" altLang="en-US" sz="1200" dirty="0"/>
              <a:t>  　</a:t>
            </a:r>
            <a:r>
              <a:rPr lang="ja-JP" altLang="en-US" sz="1200" dirty="0" smtClean="0"/>
              <a:t>　　　　・</a:t>
            </a:r>
            <a:r>
              <a:rPr lang="ja-JP" altLang="en-US" sz="1200" dirty="0"/>
              <a:t>相談</a:t>
            </a:r>
            <a:r>
              <a:rPr lang="ja-JP" altLang="en-US" sz="1200" dirty="0" smtClean="0"/>
              <a:t>機能（相談対応、後見ニーズの精査、見守り体制の調整等）</a:t>
            </a:r>
            <a:endParaRPr lang="ja-JP" altLang="en-US" sz="1200" dirty="0"/>
          </a:p>
          <a:p>
            <a:pPr marL="584200" indent="-584200">
              <a:lnSpc>
                <a:spcPts val="1500"/>
              </a:lnSpc>
              <a:spcBef>
                <a:spcPts val="0"/>
              </a:spcBef>
            </a:pPr>
            <a:r>
              <a:rPr lang="ja-JP" altLang="en-US" sz="1200" dirty="0"/>
              <a:t>  </a:t>
            </a:r>
            <a:r>
              <a:rPr lang="ja-JP" altLang="en-US" sz="1200" dirty="0" smtClean="0"/>
              <a:t>　　　　</a:t>
            </a:r>
            <a:r>
              <a:rPr lang="ja-JP" altLang="en-US" sz="1200" dirty="0"/>
              <a:t>　・利用促進（マッチング）</a:t>
            </a:r>
            <a:r>
              <a:rPr lang="ja-JP" altLang="en-US" sz="1200" dirty="0" smtClean="0"/>
              <a:t>機能</a:t>
            </a:r>
            <a:endParaRPr lang="en-US" altLang="ja-JP" sz="1200" dirty="0" smtClean="0"/>
          </a:p>
          <a:p>
            <a:pPr marL="584200" indent="-584200">
              <a:lnSpc>
                <a:spcPts val="1500"/>
              </a:lnSpc>
              <a:spcBef>
                <a:spcPts val="0"/>
              </a:spcBef>
            </a:pPr>
            <a:r>
              <a:rPr lang="ja-JP" altLang="en-US" sz="1200" dirty="0" smtClean="0"/>
              <a:t>  　　　　</a:t>
            </a:r>
            <a:r>
              <a:rPr lang="ja-JP" altLang="en-US" sz="1200" dirty="0"/>
              <a:t>　</a:t>
            </a:r>
            <a:r>
              <a:rPr lang="ja-JP" altLang="en-US" sz="1200" dirty="0" smtClean="0"/>
              <a:t>・後見人支援機能（チームによる支援、本人の意思を尊重した柔軟な対応等）</a:t>
            </a:r>
            <a:endParaRPr lang="ja-JP" altLang="en-US" sz="1200" dirty="0"/>
          </a:p>
          <a:p>
            <a:pPr marL="584200" indent="-584200">
              <a:lnSpc>
                <a:spcPts val="1500"/>
              </a:lnSpc>
              <a:spcBef>
                <a:spcPts val="0"/>
              </a:spcBef>
            </a:pPr>
            <a:r>
              <a:rPr lang="ja-JP" altLang="en-US" sz="1200" dirty="0"/>
              <a:t>　 </a:t>
            </a:r>
            <a:r>
              <a:rPr lang="ja-JP" altLang="en-US" sz="1200" dirty="0" smtClean="0"/>
              <a:t>　　　　 </a:t>
            </a:r>
            <a:r>
              <a:rPr lang="ja-JP" altLang="en-US" sz="1200" dirty="0"/>
              <a:t>・不正防止</a:t>
            </a:r>
            <a:r>
              <a:rPr lang="ja-JP" altLang="en-US" sz="1200" dirty="0" smtClean="0"/>
              <a:t>効果</a:t>
            </a:r>
            <a:endParaRPr lang="en-US" altLang="ja-JP" sz="1200" dirty="0" smtClean="0"/>
          </a:p>
          <a:p>
            <a:pPr marL="584200" indent="-584200">
              <a:lnSpc>
                <a:spcPts val="1500"/>
              </a:lnSpc>
              <a:spcBef>
                <a:spcPts val="0"/>
              </a:spcBef>
            </a:pPr>
            <a:r>
              <a:rPr lang="ja-JP" altLang="en-US" sz="1200" dirty="0"/>
              <a:t>　</a:t>
            </a:r>
            <a:r>
              <a:rPr lang="ja-JP" altLang="en-US" sz="1200" dirty="0" smtClean="0"/>
              <a:t>　　　</a:t>
            </a:r>
            <a:r>
              <a:rPr lang="ja-JP" altLang="en-US" sz="1400" dirty="0" smtClean="0"/>
              <a:t>◎</a:t>
            </a:r>
            <a:r>
              <a:rPr lang="ja-JP" altLang="ja-JP" sz="1400" dirty="0"/>
              <a:t>中核機関の設置・運営</a:t>
            </a:r>
            <a:r>
              <a:rPr lang="ja-JP" altLang="ja-JP" sz="1400" dirty="0" smtClean="0"/>
              <a:t>形態</a:t>
            </a:r>
            <a:endParaRPr lang="en-US" altLang="ja-JP" sz="1400" dirty="0" smtClean="0"/>
          </a:p>
          <a:p>
            <a:pPr marL="622300" indent="-622300">
              <a:lnSpc>
                <a:spcPts val="1500"/>
              </a:lnSpc>
              <a:spcBef>
                <a:spcPts val="0"/>
              </a:spcBef>
            </a:pPr>
            <a:r>
              <a:rPr lang="ja-JP" altLang="en-US" sz="1400" dirty="0"/>
              <a:t>　</a:t>
            </a:r>
            <a:r>
              <a:rPr lang="ja-JP" altLang="en-US" sz="1400" dirty="0" smtClean="0"/>
              <a:t>　　　　・</a:t>
            </a:r>
            <a:r>
              <a:rPr lang="ja-JP" altLang="ja-JP" sz="1200" dirty="0"/>
              <a:t>設置の</a:t>
            </a:r>
            <a:r>
              <a:rPr lang="ja-JP" altLang="ja-JP" sz="1200" dirty="0" smtClean="0"/>
              <a:t>区域</a:t>
            </a:r>
            <a:r>
              <a:rPr lang="ja-JP" altLang="en-US" sz="1200" dirty="0" smtClean="0"/>
              <a:t>：市町村</a:t>
            </a:r>
            <a:r>
              <a:rPr lang="ja-JP" altLang="en-US" sz="1200" dirty="0"/>
              <a:t>の</a:t>
            </a:r>
            <a:r>
              <a:rPr lang="ja-JP" altLang="en-US" sz="1200" dirty="0" smtClean="0"/>
              <a:t>単位を基本とする。（複数</a:t>
            </a:r>
            <a:r>
              <a:rPr lang="ja-JP" altLang="en-US" sz="1200" dirty="0"/>
              <a:t>の</a:t>
            </a:r>
            <a:r>
              <a:rPr lang="ja-JP" altLang="en-US" sz="1200" dirty="0" smtClean="0"/>
              <a:t>市町村での設置も検討）</a:t>
            </a:r>
            <a:endParaRPr lang="en-US" altLang="ja-JP" sz="1200" dirty="0"/>
          </a:p>
          <a:p>
            <a:pPr marL="622300" indent="-622300">
              <a:lnSpc>
                <a:spcPts val="1500"/>
              </a:lnSpc>
              <a:spcBef>
                <a:spcPts val="0"/>
              </a:spcBef>
            </a:pPr>
            <a:r>
              <a:rPr lang="en-US" altLang="ja-JP" sz="1200" dirty="0"/>
              <a:t>   </a:t>
            </a:r>
            <a:r>
              <a:rPr lang="ja-JP" altLang="en-US" sz="1200" dirty="0" smtClean="0"/>
              <a:t>　　　　</a:t>
            </a:r>
            <a:r>
              <a:rPr lang="en-US" altLang="ja-JP" sz="1200" dirty="0" smtClean="0"/>
              <a:t> </a:t>
            </a:r>
            <a:r>
              <a:rPr lang="ja-JP" altLang="en-US" sz="1200" dirty="0" smtClean="0"/>
              <a:t> </a:t>
            </a:r>
            <a:r>
              <a:rPr lang="ja-JP" altLang="en-US" sz="1200" dirty="0"/>
              <a:t>・</a:t>
            </a:r>
            <a:r>
              <a:rPr lang="ja-JP" altLang="ja-JP" sz="1200" dirty="0"/>
              <a:t>設置の</a:t>
            </a:r>
            <a:r>
              <a:rPr lang="ja-JP" altLang="ja-JP" sz="1200" dirty="0" smtClean="0"/>
              <a:t>主体</a:t>
            </a:r>
            <a:r>
              <a:rPr lang="ja-JP" altLang="en-US" sz="1200" dirty="0" smtClean="0"/>
              <a:t>：市町村</a:t>
            </a:r>
            <a:r>
              <a:rPr lang="ja-JP" altLang="en-US" sz="1200" dirty="0"/>
              <a:t>の設置が望ましい</a:t>
            </a:r>
            <a:r>
              <a:rPr lang="ja-JP" altLang="en-US" sz="1200" dirty="0" smtClean="0"/>
              <a:t>。（委託等を含め地域の実情に応じた柔軟な設置）</a:t>
            </a:r>
            <a:endParaRPr lang="en-US" altLang="ja-JP" sz="1200" dirty="0"/>
          </a:p>
          <a:p>
            <a:pPr marL="622300" indent="-622300">
              <a:lnSpc>
                <a:spcPts val="1500"/>
              </a:lnSpc>
              <a:spcBef>
                <a:spcPts val="0"/>
              </a:spcBef>
            </a:pPr>
            <a:r>
              <a:rPr lang="ja-JP" altLang="en-US" sz="1200" dirty="0"/>
              <a:t>　</a:t>
            </a:r>
            <a:r>
              <a:rPr lang="ja-JP" altLang="en-US" sz="1200" dirty="0" smtClean="0"/>
              <a:t>　　　　  </a:t>
            </a:r>
            <a:r>
              <a:rPr lang="ja-JP" altLang="en-US" sz="1200" dirty="0"/>
              <a:t>・</a:t>
            </a:r>
            <a:r>
              <a:rPr lang="ja-JP" altLang="ja-JP" sz="1200" dirty="0"/>
              <a:t>運営の</a:t>
            </a:r>
            <a:r>
              <a:rPr lang="ja-JP" altLang="ja-JP" sz="1200" dirty="0" smtClean="0"/>
              <a:t>主体</a:t>
            </a:r>
            <a:r>
              <a:rPr lang="ja-JP" altLang="en-US" sz="1200" dirty="0" smtClean="0"/>
              <a:t>：市町村</a:t>
            </a:r>
            <a:r>
              <a:rPr lang="ja-JP" altLang="en-US" sz="1200" dirty="0"/>
              <a:t>による直営又</a:t>
            </a:r>
            <a:r>
              <a:rPr lang="ja-JP" altLang="en-US" sz="1200" dirty="0" smtClean="0"/>
              <a:t>は委託など（</a:t>
            </a:r>
            <a:r>
              <a:rPr lang="ja-JP" altLang="en-US" sz="1200" dirty="0"/>
              <a:t>業務</a:t>
            </a:r>
            <a:r>
              <a:rPr lang="ja-JP" altLang="en-US" sz="1200" dirty="0" smtClean="0"/>
              <a:t>の中立性・公正性</a:t>
            </a:r>
            <a:r>
              <a:rPr lang="ja-JP" altLang="en-US" sz="1200" dirty="0"/>
              <a:t>の確保に</a:t>
            </a:r>
            <a:r>
              <a:rPr lang="ja-JP" altLang="en-US" sz="1200" dirty="0" smtClean="0"/>
              <a:t>留意）</a:t>
            </a:r>
            <a:endParaRPr lang="en-US" altLang="ja-JP" sz="1200" dirty="0"/>
          </a:p>
          <a:p>
            <a:pPr marL="622300" indent="-622300">
              <a:lnSpc>
                <a:spcPts val="1500"/>
              </a:lnSpc>
              <a:spcBef>
                <a:spcPts val="0"/>
              </a:spcBef>
            </a:pPr>
            <a:r>
              <a:rPr lang="ja-JP" altLang="en-US" sz="1200" dirty="0"/>
              <a:t>　</a:t>
            </a:r>
            <a:r>
              <a:rPr lang="ja-JP" altLang="en-US" sz="1200" dirty="0" smtClean="0"/>
              <a:t>　　　　  </a:t>
            </a:r>
            <a:r>
              <a:rPr lang="en-US" altLang="ja-JP" sz="1200" dirty="0" smtClean="0"/>
              <a:t>※</a:t>
            </a:r>
            <a:r>
              <a:rPr lang="ja-JP" altLang="en-US" sz="1200" dirty="0" smtClean="0"/>
              <a:t>専門</a:t>
            </a:r>
            <a:r>
              <a:rPr lang="ja-JP" altLang="en-US" sz="1200" dirty="0"/>
              <a:t>職</a:t>
            </a:r>
            <a:r>
              <a:rPr lang="ja-JP" altLang="en-US" sz="1200" dirty="0" smtClean="0"/>
              <a:t>団体は、地域連携ネットワーク及び中核機関の設置・運営に積極的に協力</a:t>
            </a:r>
            <a:endParaRPr lang="ja-JP" altLang="en-US" sz="1200" dirty="0"/>
          </a:p>
        </p:txBody>
      </p:sp>
      <p:sp>
        <p:nvSpPr>
          <p:cNvPr id="16" name="コンテンツ プレースホルダー 2"/>
          <p:cNvSpPr txBox="1">
            <a:spLocks/>
          </p:cNvSpPr>
          <p:nvPr/>
        </p:nvSpPr>
        <p:spPr>
          <a:xfrm>
            <a:off x="2576747" y="564298"/>
            <a:ext cx="7160400" cy="1619356"/>
          </a:xfrm>
          <a:prstGeom prst="rect">
            <a:avLst/>
          </a:prstGeom>
          <a:ln w="9525">
            <a:solidFill>
              <a:schemeClr val="tx1"/>
            </a:solidFill>
            <a:prstDash val="solid"/>
          </a:ln>
        </p:spPr>
        <p:txBody>
          <a:bodyPr vert="horz" lIns="91440" tIns="45720" rIns="91440" bIns="45720" rtlCol="0" anchor="b" anchorCtr="0">
            <a:noAutofit/>
          </a:bodyPr>
          <a:lstStyle>
            <a:defPPr>
              <a:defRPr lang="ja-JP"/>
            </a:defPPr>
            <a:lvl1pPr indent="0">
              <a:lnSpc>
                <a:spcPct val="9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74625" indent="-174625">
              <a:lnSpc>
                <a:spcPts val="1400"/>
              </a:lnSpc>
              <a:spcBef>
                <a:spcPts val="0"/>
              </a:spcBef>
            </a:pPr>
            <a:r>
              <a:rPr lang="ja-JP" altLang="en-US" sz="1300" dirty="0" smtClean="0"/>
              <a:t>○高齢者と障害者（本人）の特性に応じた</a:t>
            </a:r>
            <a:r>
              <a:rPr lang="ja-JP" altLang="en-US" sz="1300" u="sng" dirty="0" smtClean="0"/>
              <a:t>意思決定支援を行うための指針</a:t>
            </a:r>
            <a:r>
              <a:rPr lang="ja-JP" altLang="en-US" sz="1300" dirty="0" smtClean="0"/>
              <a:t>の策定等に向けた検討や、検討の成果を共有・活用する。</a:t>
            </a:r>
            <a:endParaRPr lang="en-US" altLang="ja-JP" sz="1300" dirty="0" smtClean="0"/>
          </a:p>
          <a:p>
            <a:pPr marL="174625" indent="-174625">
              <a:lnSpc>
                <a:spcPts val="1400"/>
              </a:lnSpc>
              <a:spcBef>
                <a:spcPts val="0"/>
              </a:spcBef>
            </a:pPr>
            <a:r>
              <a:rPr lang="ja-JP" altLang="en-US" sz="1300" dirty="0" smtClean="0"/>
              <a:t>○</a:t>
            </a:r>
            <a:r>
              <a:rPr lang="ja-JP" altLang="en-US" sz="1300" u="sng" dirty="0" smtClean="0"/>
              <a:t>本人の意思・身上に配慮した後見事務</a:t>
            </a:r>
            <a:r>
              <a:rPr lang="ja-JP" altLang="en-US" sz="1300" dirty="0" smtClean="0"/>
              <a:t>を適切に行うことのできる後見人等を</a:t>
            </a:r>
            <a:r>
              <a:rPr lang="ja-JP" altLang="en-US" sz="1300" u="sng" dirty="0" smtClean="0"/>
              <a:t>家庭裁判所が選任</a:t>
            </a:r>
            <a:r>
              <a:rPr lang="ja-JP" altLang="en-US" sz="1300" dirty="0"/>
              <a:t>できるようにするため</a:t>
            </a:r>
            <a:r>
              <a:rPr lang="ja-JP" altLang="en-US" sz="1300" dirty="0" smtClean="0"/>
              <a:t>の仕組みを検討する。</a:t>
            </a:r>
            <a:endParaRPr lang="en-US" altLang="ja-JP" sz="1300" dirty="0" smtClean="0"/>
          </a:p>
          <a:p>
            <a:pPr marL="174625" indent="-174625">
              <a:lnSpc>
                <a:spcPts val="1400"/>
              </a:lnSpc>
              <a:spcBef>
                <a:spcPts val="0"/>
              </a:spcBef>
            </a:pPr>
            <a:r>
              <a:rPr lang="ja-JP" altLang="en-US" sz="1300" dirty="0" smtClean="0"/>
              <a:t>○本人</a:t>
            </a:r>
            <a:r>
              <a:rPr lang="ja-JP" altLang="en-US" sz="1300" dirty="0"/>
              <a:t>の権利擁護を十分に</a:t>
            </a:r>
            <a:r>
              <a:rPr lang="ja-JP" altLang="en-US" sz="1300" dirty="0" smtClean="0"/>
              <a:t>図る観点から、</a:t>
            </a:r>
            <a:r>
              <a:rPr lang="ja-JP" altLang="en-US" sz="1300" u="sng" dirty="0" smtClean="0"/>
              <a:t>後見人等の</a:t>
            </a:r>
            <a:r>
              <a:rPr lang="ja-JP" altLang="en-US" sz="1300" u="sng" dirty="0"/>
              <a:t>交代を柔軟に行う</a:t>
            </a:r>
            <a:r>
              <a:rPr lang="ja-JP" altLang="en-US" sz="1300" dirty="0"/>
              <a:t>ことを可能とする</a:t>
            </a:r>
            <a:r>
              <a:rPr lang="ja-JP" altLang="en-US" sz="1300" dirty="0" smtClean="0"/>
              <a:t>環境を整備する。</a:t>
            </a:r>
            <a:endParaRPr lang="ja-JP" altLang="en-US" sz="1300" dirty="0"/>
          </a:p>
          <a:p>
            <a:pPr marL="174625" indent="-174625">
              <a:lnSpc>
                <a:spcPts val="1400"/>
              </a:lnSpc>
              <a:spcBef>
                <a:spcPts val="0"/>
              </a:spcBef>
            </a:pPr>
            <a:r>
              <a:rPr lang="ja-JP" altLang="en-US" sz="1300" dirty="0" smtClean="0"/>
              <a:t>○後見・保佐・補助の判別が適切になされるよう、医師が本人</a:t>
            </a:r>
            <a:r>
              <a:rPr lang="ja-JP" altLang="en-US" sz="1300" dirty="0"/>
              <a:t>の置かれた家庭的・社会的状況も</a:t>
            </a:r>
            <a:r>
              <a:rPr lang="ja-JP" altLang="en-US" sz="1300" dirty="0" smtClean="0"/>
              <a:t>考慮しつつ適切な医学的判断を行える、</a:t>
            </a:r>
            <a:r>
              <a:rPr lang="ja-JP" altLang="en-US" sz="1300" u="sng" dirty="0"/>
              <a:t>診断書等の</a:t>
            </a:r>
            <a:r>
              <a:rPr lang="ja-JP" altLang="en-US" sz="1300" u="sng" dirty="0" smtClean="0"/>
              <a:t>在り方を検討</a:t>
            </a:r>
            <a:r>
              <a:rPr lang="ja-JP" altLang="en-US" sz="1300" dirty="0" smtClean="0"/>
              <a:t>する。</a:t>
            </a:r>
            <a:endParaRPr lang="ja-JP" altLang="en-US" sz="1300" dirty="0"/>
          </a:p>
        </p:txBody>
      </p:sp>
      <p:sp>
        <p:nvSpPr>
          <p:cNvPr id="9" name="正方形/長方形 8"/>
          <p:cNvSpPr/>
          <p:nvPr/>
        </p:nvSpPr>
        <p:spPr>
          <a:xfrm>
            <a:off x="160243" y="564299"/>
            <a:ext cx="2301688" cy="1637433"/>
          </a:xfrm>
          <a:prstGeom prst="rect">
            <a:avLst/>
          </a:prstGeom>
          <a:noFill/>
          <a:ln w="1905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14553537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0244" y="2868828"/>
            <a:ext cx="3048887" cy="1163697"/>
          </a:xfrm>
          <a:prstGeom prst="rect">
            <a:avLst/>
          </a:prstGeom>
          <a:ln w="1905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9" name="正方形/長方形 18"/>
          <p:cNvSpPr/>
          <p:nvPr/>
        </p:nvSpPr>
        <p:spPr>
          <a:xfrm>
            <a:off x="160244" y="474507"/>
            <a:ext cx="3048887" cy="1283930"/>
          </a:xfrm>
          <a:prstGeom prst="rect">
            <a:avLst/>
          </a:prstGeom>
          <a:noFill/>
          <a:ln w="1905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sz="half" idx="1"/>
          </p:nvPr>
        </p:nvSpPr>
        <p:spPr>
          <a:xfrm>
            <a:off x="3405126" y="469624"/>
            <a:ext cx="6350388" cy="1291330"/>
          </a:xfrm>
          <a:ln w="9525">
            <a:solidFill>
              <a:schemeClr val="tx1"/>
            </a:solidFill>
            <a:prstDash val="solid"/>
          </a:ln>
        </p:spPr>
        <p:txBody>
          <a:bodyPr>
            <a:noAutofit/>
          </a:bodyPr>
          <a:lstStyle/>
          <a:p>
            <a:pPr marL="180975" indent="-180975">
              <a:lnSpc>
                <a:spcPts val="1400"/>
              </a:lnSpc>
              <a:spcBef>
                <a:spcPts val="600"/>
              </a:spcBef>
              <a:buNone/>
            </a:pPr>
            <a:r>
              <a:rPr lang="ja-JP" altLang="en-US" sz="1400" dirty="0" smtClean="0"/>
              <a:t>○</a:t>
            </a:r>
            <a:r>
              <a:rPr lang="ja-JP" altLang="en-US" sz="1400" u="sng" dirty="0" smtClean="0"/>
              <a:t>現行の後見制度支援信託に並立・代替する新たな方策</a:t>
            </a:r>
            <a:r>
              <a:rPr lang="ja-JP" altLang="en-US" sz="1400" dirty="0" smtClean="0"/>
              <a:t>（預貯金の適切な管理、払戻方法等）</a:t>
            </a:r>
            <a:r>
              <a:rPr lang="ja-JP" altLang="en-US" sz="1400" dirty="0"/>
              <a:t>を</a:t>
            </a:r>
            <a:r>
              <a:rPr lang="ja-JP" altLang="en-US" sz="1400" dirty="0" smtClean="0"/>
              <a:t>検討する。</a:t>
            </a:r>
            <a:endParaRPr lang="en-US" altLang="ja-JP" sz="1400" dirty="0" smtClean="0"/>
          </a:p>
          <a:p>
            <a:pPr marL="180975" indent="-180975">
              <a:lnSpc>
                <a:spcPts val="1400"/>
              </a:lnSpc>
              <a:spcBef>
                <a:spcPts val="600"/>
              </a:spcBef>
              <a:buNone/>
            </a:pPr>
            <a:r>
              <a:rPr lang="ja-JP" altLang="en-US" sz="1400" dirty="0" smtClean="0"/>
              <a:t>○今後の専門</a:t>
            </a:r>
            <a:r>
              <a:rPr lang="ja-JP" altLang="en-US" sz="1400" dirty="0"/>
              <a:t>職団体の対応強化等の検討状況を踏まえ、</a:t>
            </a:r>
            <a:r>
              <a:rPr lang="ja-JP" altLang="en-US" sz="1400" u="sng" dirty="0"/>
              <a:t>より効率的な不正防止のための方策を</a:t>
            </a:r>
            <a:r>
              <a:rPr lang="ja-JP" altLang="en-US" sz="1400" u="sng" dirty="0" smtClean="0"/>
              <a:t>検討</a:t>
            </a:r>
            <a:r>
              <a:rPr lang="ja-JP" altLang="en-US" sz="1400" dirty="0" smtClean="0"/>
              <a:t>する。</a:t>
            </a:r>
            <a:endParaRPr lang="en-US" altLang="ja-JP" sz="1400" dirty="0"/>
          </a:p>
          <a:p>
            <a:pPr marL="180975" indent="-180975">
              <a:lnSpc>
                <a:spcPts val="1400"/>
              </a:lnSpc>
              <a:spcBef>
                <a:spcPts val="600"/>
              </a:spcBef>
              <a:buNone/>
            </a:pPr>
            <a:r>
              <a:rPr lang="ja-JP" altLang="en-US" sz="1400" dirty="0"/>
              <a:t>○</a:t>
            </a:r>
            <a:r>
              <a:rPr lang="ja-JP" altLang="en-US" sz="1400" dirty="0" smtClean="0"/>
              <a:t>移行型</a:t>
            </a:r>
            <a:r>
              <a:rPr lang="ja-JP" altLang="en-US" sz="1400" dirty="0"/>
              <a:t>任意後見契約に</a:t>
            </a:r>
            <a:r>
              <a:rPr lang="ja-JP" altLang="en-US" sz="1400" dirty="0" smtClean="0"/>
              <a:t>おける不適切事例については、地域連携ネットワークでの発見・支援とともに、</a:t>
            </a:r>
            <a:r>
              <a:rPr lang="ja-JP" altLang="en-US" sz="1400" u="sng" dirty="0" smtClean="0"/>
              <a:t>実務的な対応を検討</a:t>
            </a:r>
            <a:r>
              <a:rPr lang="ja-JP" altLang="en-US" sz="1400" dirty="0" smtClean="0"/>
              <a:t>する。</a:t>
            </a:r>
            <a:endParaRPr lang="en-US" altLang="ja-JP" sz="1400" dirty="0"/>
          </a:p>
          <a:p>
            <a:pPr marL="180975" indent="-180975">
              <a:buNone/>
            </a:pPr>
            <a:endParaRPr lang="en-US" altLang="ja-JP" sz="1200" dirty="0"/>
          </a:p>
          <a:p>
            <a:pPr marL="180975" indent="-180975">
              <a:buNone/>
            </a:pPr>
            <a:endParaRPr kumimoji="1" lang="ja-JP" altLang="en-US" sz="1200" dirty="0"/>
          </a:p>
        </p:txBody>
      </p:sp>
      <p:sp>
        <p:nvSpPr>
          <p:cNvPr id="5" name="スライド番号プレースホルダー 4"/>
          <p:cNvSpPr>
            <a:spLocks noGrp="1"/>
          </p:cNvSpPr>
          <p:nvPr>
            <p:ph type="sldNum" sz="quarter" idx="12"/>
          </p:nvPr>
        </p:nvSpPr>
        <p:spPr/>
        <p:txBody>
          <a:bodyPr/>
          <a:lstStyle/>
          <a:p>
            <a:fld id="{7D2CC875-A661-45C6-A641-52AED15339C6}" type="slidenum">
              <a:rPr lang="ja-JP" altLang="en-US" smtClean="0">
                <a:solidFill>
                  <a:prstClr val="black">
                    <a:tint val="75000"/>
                  </a:prstClr>
                </a:solidFill>
              </a:rPr>
              <a:pPr/>
              <a:t>137</a:t>
            </a:fld>
            <a:endParaRPr lang="ja-JP" altLang="en-US">
              <a:solidFill>
                <a:prstClr val="black">
                  <a:tint val="75000"/>
                </a:prstClr>
              </a:solidFill>
            </a:endParaRPr>
          </a:p>
        </p:txBody>
      </p:sp>
      <p:sp>
        <p:nvSpPr>
          <p:cNvPr id="6" name="タイトル 5"/>
          <p:cNvSpPr txBox="1">
            <a:spLocks noGrp="1"/>
          </p:cNvSpPr>
          <p:nvPr>
            <p:ph type="title"/>
          </p:nvPr>
        </p:nvSpPr>
        <p:spPr>
          <a:xfrm>
            <a:off x="160244" y="22723"/>
            <a:ext cx="9592789" cy="400083"/>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txBody>
          <a:bodyPr wrap="square" rtlCol="0">
            <a:spAutoFit/>
          </a:bodyPr>
          <a:lstStyle/>
          <a:p>
            <a:pPr algn="ctr"/>
            <a:r>
              <a:rPr lang="ja-JP" altLang="en-US" sz="2000" dirty="0">
                <a:latin typeface="+mn-lt"/>
                <a:ea typeface="+mn-ea"/>
                <a:cs typeface="+mn-cs"/>
              </a:rPr>
              <a:t>総合的かつ計画的に講ずべき施策</a:t>
            </a:r>
          </a:p>
        </p:txBody>
      </p:sp>
      <p:sp>
        <p:nvSpPr>
          <p:cNvPr id="7" name="テキスト ボックス 6"/>
          <p:cNvSpPr txBox="1"/>
          <p:nvPr/>
        </p:nvSpPr>
        <p:spPr>
          <a:xfrm>
            <a:off x="160246" y="468292"/>
            <a:ext cx="3048888" cy="1292662"/>
          </a:xfrm>
          <a:prstGeom prst="rect">
            <a:avLst/>
          </a:prstGeom>
          <a:noFill/>
          <a:ln w="28575">
            <a:noFill/>
          </a:ln>
        </p:spPr>
        <p:txBody>
          <a:bodyPr wrap="square" lIns="108000" rtlCol="0" anchor="ctr" anchorCtr="1">
            <a:spAutoFit/>
          </a:bodyPr>
          <a:lstStyle>
            <a:defPPr>
              <a:defRPr lang="ja-JP"/>
            </a:defPPr>
            <a:lvl1pPr indent="0">
              <a:defRPr sz="1400"/>
            </a:lvl1pPr>
          </a:lstStyle>
          <a:p>
            <a:r>
              <a:rPr lang="ja-JP" altLang="en-US" dirty="0" smtClean="0"/>
              <a:t>（</a:t>
            </a:r>
            <a:r>
              <a:rPr lang="ja-JP" altLang="en-US" dirty="0"/>
              <a:t>３）</a:t>
            </a:r>
            <a:endParaRPr lang="en-US" altLang="ja-JP" dirty="0"/>
          </a:p>
          <a:p>
            <a:pPr marL="85725" indent="-85725"/>
            <a:r>
              <a:rPr lang="ja-JP" altLang="en-US" dirty="0" smtClean="0"/>
              <a:t>  不正</a:t>
            </a:r>
            <a:r>
              <a:rPr lang="ja-JP" altLang="en-US" dirty="0"/>
              <a:t>防止の徹底と利用しやすさとの調和</a:t>
            </a:r>
            <a:endParaRPr lang="en-US" altLang="ja-JP" dirty="0"/>
          </a:p>
          <a:p>
            <a:pPr algn="ctr"/>
            <a:r>
              <a:rPr lang="ja-JP" altLang="en-US" dirty="0"/>
              <a:t>－安心</a:t>
            </a:r>
            <a:r>
              <a:rPr lang="ja-JP" altLang="en-US" dirty="0" smtClean="0"/>
              <a:t>して利用できる</a:t>
            </a:r>
            <a:r>
              <a:rPr lang="ja-JP" altLang="en-US" dirty="0"/>
              <a:t>環境整備</a:t>
            </a:r>
            <a:r>
              <a:rPr lang="ja-JP" altLang="en-US" dirty="0" smtClean="0"/>
              <a:t>－</a:t>
            </a:r>
            <a:endParaRPr lang="en-US" altLang="ja-JP" dirty="0" smtClean="0"/>
          </a:p>
          <a:p>
            <a:pPr algn="ctr"/>
            <a:endParaRPr lang="en-US" altLang="ja-JP" sz="800" dirty="0"/>
          </a:p>
          <a:p>
            <a:r>
              <a:rPr lang="ja-JP" altLang="en-US" dirty="0" smtClean="0"/>
              <a:t>　　　　　　　　　　　　</a:t>
            </a:r>
            <a:endParaRPr lang="en-US" altLang="ja-JP" sz="600" dirty="0">
              <a:latin typeface="ＭＳ Ｐゴシック" panose="020B0600070205080204" pitchFamily="50" charset="-128"/>
            </a:endParaRPr>
          </a:p>
        </p:txBody>
      </p:sp>
      <p:sp>
        <p:nvSpPr>
          <p:cNvPr id="24" name="コンテンツ プレースホルダー 2"/>
          <p:cNvSpPr>
            <a:spLocks noGrp="1"/>
          </p:cNvSpPr>
          <p:nvPr>
            <p:ph sz="half" idx="1"/>
          </p:nvPr>
        </p:nvSpPr>
        <p:spPr>
          <a:xfrm>
            <a:off x="3404833" y="1785332"/>
            <a:ext cx="6348126" cy="1030722"/>
          </a:xfrm>
          <a:ln w="9525">
            <a:solidFill>
              <a:schemeClr val="tx1"/>
            </a:solidFill>
            <a:prstDash val="solid"/>
          </a:ln>
        </p:spPr>
        <p:txBody>
          <a:bodyPr anchor="ctr" anchorCtr="0">
            <a:noAutofit/>
          </a:bodyPr>
          <a:lstStyle/>
          <a:p>
            <a:pPr marL="180975" indent="-180975">
              <a:lnSpc>
                <a:spcPts val="1400"/>
              </a:lnSpc>
              <a:spcBef>
                <a:spcPts val="400"/>
              </a:spcBef>
              <a:buNone/>
            </a:pPr>
            <a:r>
              <a:rPr lang="ja-JP" altLang="en-US" sz="1400" dirty="0" smtClean="0"/>
              <a:t>○</a:t>
            </a:r>
            <a:r>
              <a:rPr lang="ja-JP" altLang="en-US" sz="1400" u="sng" dirty="0" smtClean="0"/>
              <a:t>任意後見契約</a:t>
            </a:r>
            <a:r>
              <a:rPr lang="ja-JP" altLang="en-US" sz="1400" dirty="0" smtClean="0"/>
              <a:t>のメリット等の周知、相談対応を進める。</a:t>
            </a:r>
            <a:endParaRPr lang="en-US" altLang="ja-JP" sz="1400" dirty="0" smtClean="0"/>
          </a:p>
          <a:p>
            <a:pPr marL="180975" indent="-180975">
              <a:lnSpc>
                <a:spcPts val="1400"/>
              </a:lnSpc>
              <a:spcBef>
                <a:spcPts val="400"/>
              </a:spcBef>
              <a:buNone/>
            </a:pPr>
            <a:r>
              <a:rPr lang="ja-JP" altLang="en-US" sz="1400" dirty="0" smtClean="0"/>
              <a:t>○</a:t>
            </a:r>
            <a:r>
              <a:rPr lang="ja-JP" altLang="en-US" sz="1400" u="sng" dirty="0" smtClean="0"/>
              <a:t>成年後見制度利用に係る費用助成</a:t>
            </a:r>
            <a:r>
              <a:rPr lang="ja-JP" altLang="en-US" sz="1400" dirty="0" smtClean="0"/>
              <a:t>について、各市町村において、国の補助制度の活用や、国が明らかにしている助成対象の取扱いを踏まえた対応を検討する</a:t>
            </a:r>
            <a:r>
              <a:rPr lang="ja-JP" altLang="en-US" sz="1400" dirty="0"/>
              <a:t>。</a:t>
            </a:r>
            <a:r>
              <a:rPr lang="ja-JP" altLang="en-US" sz="1400" dirty="0" smtClean="0"/>
              <a:t>（例えば保</a:t>
            </a:r>
            <a:r>
              <a:rPr lang="ja-JP" altLang="en-US" sz="1400" dirty="0"/>
              <a:t>佐・補助や本人申立て等の取扱い</a:t>
            </a:r>
            <a:r>
              <a:rPr lang="ja-JP" altLang="en-US" sz="1400" dirty="0" smtClean="0"/>
              <a:t>）</a:t>
            </a:r>
            <a:endParaRPr lang="en-US" altLang="ja-JP" sz="1400" dirty="0" smtClean="0"/>
          </a:p>
          <a:p>
            <a:pPr marL="180975" indent="-180975">
              <a:lnSpc>
                <a:spcPts val="1400"/>
              </a:lnSpc>
              <a:spcBef>
                <a:spcPts val="400"/>
              </a:spcBef>
              <a:buNone/>
            </a:pPr>
            <a:r>
              <a:rPr kumimoji="1" lang="ja-JP" altLang="en-US" sz="1400" dirty="0" smtClean="0"/>
              <a:t>○市町村は国の計画を勘案して</a:t>
            </a:r>
            <a:r>
              <a:rPr kumimoji="1" lang="ja-JP" altLang="en-US" sz="1400" u="sng" dirty="0" smtClean="0"/>
              <a:t>市町村計画の策定</a:t>
            </a:r>
            <a:r>
              <a:rPr kumimoji="1" lang="ja-JP" altLang="en-US" sz="1400" dirty="0" smtClean="0"/>
              <a:t>に努める。</a:t>
            </a:r>
            <a:endParaRPr kumimoji="1" lang="ja-JP" altLang="en-US" sz="1400" dirty="0"/>
          </a:p>
        </p:txBody>
      </p:sp>
      <p:sp>
        <p:nvSpPr>
          <p:cNvPr id="32" name="コンテンツ プレースホルダー 2"/>
          <p:cNvSpPr>
            <a:spLocks noGrp="1"/>
          </p:cNvSpPr>
          <p:nvPr>
            <p:ph sz="half" idx="1"/>
          </p:nvPr>
        </p:nvSpPr>
        <p:spPr>
          <a:xfrm>
            <a:off x="3413296" y="2869842"/>
            <a:ext cx="6339737" cy="1168174"/>
          </a:xfrm>
          <a:ln w="9525">
            <a:solidFill>
              <a:schemeClr val="tx1"/>
            </a:solidFill>
            <a:prstDash val="solid"/>
          </a:ln>
        </p:spPr>
        <p:txBody>
          <a:bodyPr>
            <a:noAutofit/>
          </a:bodyPr>
          <a:lstStyle/>
          <a:p>
            <a:pPr marL="0" indent="0">
              <a:lnSpc>
                <a:spcPts val="1200"/>
              </a:lnSpc>
              <a:buNone/>
            </a:pPr>
            <a:r>
              <a:rPr lang="ja-JP" altLang="en-US" sz="1400" dirty="0"/>
              <a:t>○</a:t>
            </a:r>
            <a:r>
              <a:rPr lang="ja-JP" altLang="en-US" sz="1400" dirty="0" smtClean="0"/>
              <a:t>市町村の役割：</a:t>
            </a:r>
            <a:r>
              <a:rPr lang="ja-JP" altLang="en-US" sz="1400" u="sng" dirty="0" smtClean="0"/>
              <a:t>中核機関</a:t>
            </a:r>
            <a:r>
              <a:rPr lang="ja-JP" altLang="en-US" sz="1400" dirty="0"/>
              <a:t>の設置、</a:t>
            </a:r>
            <a:r>
              <a:rPr lang="ja-JP" altLang="en-US" sz="1400" u="sng" dirty="0" smtClean="0"/>
              <a:t>地域連携ネットワーク</a:t>
            </a:r>
            <a:r>
              <a:rPr lang="ja-JP" altLang="en-US" sz="1400" dirty="0" smtClean="0"/>
              <a:t>の段階的整備等</a:t>
            </a:r>
            <a:endParaRPr lang="en-US" altLang="ja-JP" sz="1400" dirty="0" smtClean="0"/>
          </a:p>
          <a:p>
            <a:pPr marL="0" indent="0">
              <a:lnSpc>
                <a:spcPts val="1200"/>
              </a:lnSpc>
              <a:buNone/>
            </a:pPr>
            <a:r>
              <a:rPr lang="ja-JP" altLang="en-US" sz="1400" dirty="0"/>
              <a:t>○</a:t>
            </a:r>
            <a:r>
              <a:rPr lang="ja-JP" altLang="en-US" sz="1400" dirty="0" smtClean="0"/>
              <a:t>都道府県の役割：広域的見地からの</a:t>
            </a:r>
            <a:r>
              <a:rPr lang="ja-JP" altLang="en-US" sz="1400" u="sng" dirty="0" smtClean="0"/>
              <a:t>市町村の支援</a:t>
            </a:r>
            <a:r>
              <a:rPr lang="ja-JP" altLang="en-US" sz="1400" dirty="0" smtClean="0"/>
              <a:t>等</a:t>
            </a:r>
            <a:endParaRPr lang="en-US" altLang="ja-JP" sz="1400" dirty="0" smtClean="0"/>
          </a:p>
          <a:p>
            <a:pPr marL="180975" indent="-180975">
              <a:lnSpc>
                <a:spcPts val="1300"/>
              </a:lnSpc>
              <a:buNone/>
            </a:pPr>
            <a:r>
              <a:rPr lang="ja-JP" altLang="en-US" sz="1400" dirty="0"/>
              <a:t>○</a:t>
            </a:r>
            <a:r>
              <a:rPr lang="ja-JP" altLang="en-US" sz="1400" dirty="0" smtClean="0"/>
              <a:t>国の役割：</a:t>
            </a:r>
            <a:r>
              <a:rPr lang="ja-JP" altLang="en-US" sz="1400" u="sng" dirty="0" smtClean="0"/>
              <a:t>財源を確保</a:t>
            </a:r>
            <a:r>
              <a:rPr lang="ja-JP" altLang="en-US" sz="1400" dirty="0" smtClean="0"/>
              <a:t>しつつ</a:t>
            </a:r>
            <a:r>
              <a:rPr lang="ja-JP" altLang="en-US" sz="1400" u="sng" dirty="0" smtClean="0"/>
              <a:t>国の予算事業の積極的な活用</a:t>
            </a:r>
            <a:r>
              <a:rPr lang="ja-JP" altLang="en-US" sz="1400" dirty="0" smtClean="0"/>
              <a:t>を促す、先進的な取組例の紹介など </a:t>
            </a:r>
            <a:endParaRPr lang="en-US" altLang="ja-JP" sz="1400" dirty="0"/>
          </a:p>
          <a:p>
            <a:pPr marL="180975" indent="-95250">
              <a:lnSpc>
                <a:spcPts val="1300"/>
              </a:lnSpc>
              <a:spcBef>
                <a:spcPts val="0"/>
              </a:spcBef>
              <a:buNone/>
            </a:pPr>
            <a:r>
              <a:rPr lang="ja-JP" altLang="en-US" sz="1400" dirty="0" smtClean="0"/>
              <a:t>　</a:t>
            </a:r>
            <a:r>
              <a:rPr lang="en-US" altLang="ja-JP" sz="1400" dirty="0" smtClean="0"/>
              <a:t>※</a:t>
            </a:r>
            <a:r>
              <a:rPr lang="ja-JP" altLang="en-US" sz="1400" dirty="0" smtClean="0"/>
              <a:t>関係</a:t>
            </a:r>
            <a:r>
              <a:rPr lang="ja-JP" altLang="en-US" sz="1400" dirty="0"/>
              <a:t>団体（福祉関係者団体・法律関係者</a:t>
            </a:r>
            <a:r>
              <a:rPr lang="ja-JP" altLang="en-US" sz="1400" dirty="0" smtClean="0"/>
              <a:t>団体）の積極的な協力が重要</a:t>
            </a:r>
            <a:endParaRPr lang="en-US" altLang="ja-JP" sz="1400" dirty="0"/>
          </a:p>
          <a:p>
            <a:pPr marL="0" indent="0">
              <a:buNone/>
            </a:pPr>
            <a:endParaRPr lang="en-US" altLang="ja-JP" sz="1400" dirty="0"/>
          </a:p>
          <a:p>
            <a:pPr marL="0" indent="0">
              <a:buNone/>
            </a:pPr>
            <a:endParaRPr lang="en-US" altLang="ja-JP" sz="1400" dirty="0"/>
          </a:p>
          <a:p>
            <a:pPr marL="0" indent="0">
              <a:buNone/>
            </a:pPr>
            <a:endParaRPr lang="en-US" altLang="ja-JP" sz="1400" dirty="0"/>
          </a:p>
        </p:txBody>
      </p:sp>
      <p:sp>
        <p:nvSpPr>
          <p:cNvPr id="36" name="テキスト ボックス 35"/>
          <p:cNvSpPr txBox="1"/>
          <p:nvPr/>
        </p:nvSpPr>
        <p:spPr>
          <a:xfrm>
            <a:off x="160245" y="4100772"/>
            <a:ext cx="3048887" cy="954107"/>
          </a:xfrm>
          <a:prstGeom prst="rect">
            <a:avLst/>
          </a:prstGeom>
          <a:ln w="19050">
            <a:solidFill>
              <a:schemeClr val="tx1"/>
            </a:solidFill>
          </a:ln>
        </p:spPr>
        <p:style>
          <a:lnRef idx="2">
            <a:schemeClr val="accent4"/>
          </a:lnRef>
          <a:fillRef idx="1">
            <a:schemeClr val="lt1"/>
          </a:fillRef>
          <a:effectRef idx="0">
            <a:schemeClr val="accent4"/>
          </a:effectRef>
          <a:fontRef idx="minor">
            <a:schemeClr val="dk1"/>
          </a:fontRef>
        </p:style>
        <p:txBody>
          <a:bodyPr wrap="square" rtlCol="0" anchor="ctr" anchorCtr="1">
            <a:spAutoFit/>
          </a:bodyPr>
          <a:lstStyle>
            <a:defPPr>
              <a:defRPr lang="ja-JP"/>
            </a:defPPr>
            <a:lvl1pPr marL="268288" indent="-268288">
              <a:defRPr sz="1400"/>
            </a:lvl1pPr>
          </a:lstStyle>
          <a:p>
            <a:r>
              <a:rPr lang="ja-JP" altLang="en-US" dirty="0" smtClean="0">
                <a:solidFill>
                  <a:prstClr val="black"/>
                </a:solidFill>
              </a:rPr>
              <a:t>（６）</a:t>
            </a:r>
            <a:endParaRPr lang="en-US" altLang="ja-JP" dirty="0">
              <a:solidFill>
                <a:prstClr val="black"/>
              </a:solidFill>
            </a:endParaRPr>
          </a:p>
          <a:p>
            <a:pPr marL="85725" indent="0"/>
            <a:r>
              <a:rPr lang="ja-JP" altLang="en-US" dirty="0">
                <a:solidFill>
                  <a:prstClr val="black"/>
                </a:solidFill>
              </a:rPr>
              <a:t>成年被後見人等の</a:t>
            </a:r>
            <a:r>
              <a:rPr lang="ja-JP" altLang="en-US" dirty="0" smtClean="0">
                <a:solidFill>
                  <a:prstClr val="black"/>
                </a:solidFill>
              </a:rPr>
              <a:t>医療・介護</a:t>
            </a:r>
            <a:r>
              <a:rPr lang="ja-JP" altLang="en-US" dirty="0">
                <a:solidFill>
                  <a:prstClr val="black"/>
                </a:solidFill>
              </a:rPr>
              <a:t>等に係る意思決定が困難な者への支援等の</a:t>
            </a:r>
            <a:r>
              <a:rPr lang="ja-JP" altLang="en-US" dirty="0" smtClean="0">
                <a:solidFill>
                  <a:prstClr val="black"/>
                </a:solidFill>
              </a:rPr>
              <a:t>検討</a:t>
            </a:r>
            <a:endParaRPr lang="en-US" altLang="ja-JP" dirty="0">
              <a:solidFill>
                <a:prstClr val="black"/>
              </a:solidFill>
            </a:endParaRPr>
          </a:p>
        </p:txBody>
      </p:sp>
      <p:sp>
        <p:nvSpPr>
          <p:cNvPr id="38" name="テキスト ボックス 37"/>
          <p:cNvSpPr txBox="1"/>
          <p:nvPr/>
        </p:nvSpPr>
        <p:spPr>
          <a:xfrm>
            <a:off x="160245" y="5151000"/>
            <a:ext cx="3048887" cy="738664"/>
          </a:xfrm>
          <a:prstGeom prst="rect">
            <a:avLst/>
          </a:prstGeom>
          <a:ln w="19050">
            <a:solidFill>
              <a:schemeClr val="tx1"/>
            </a:solidFill>
          </a:ln>
        </p:spPr>
        <p:style>
          <a:lnRef idx="2">
            <a:schemeClr val="accent4"/>
          </a:lnRef>
          <a:fillRef idx="1">
            <a:schemeClr val="lt1"/>
          </a:fillRef>
          <a:effectRef idx="0">
            <a:schemeClr val="accent4"/>
          </a:effectRef>
          <a:fontRef idx="minor">
            <a:schemeClr val="dk1"/>
          </a:fontRef>
        </p:style>
        <p:txBody>
          <a:bodyPr wrap="square" lIns="72000" rtlCol="0" anchor="ctr" anchorCtr="1">
            <a:spAutoFit/>
          </a:bodyPr>
          <a:lstStyle>
            <a:defPPr>
              <a:defRPr lang="ja-JP"/>
            </a:defPPr>
            <a:lvl1pPr marL="268288" indent="-268288">
              <a:defRPr sz="1400"/>
            </a:lvl1pPr>
          </a:lstStyle>
          <a:p>
            <a:r>
              <a:rPr lang="ja-JP" altLang="en-US" dirty="0" smtClean="0">
                <a:solidFill>
                  <a:prstClr val="black"/>
                </a:solidFill>
              </a:rPr>
              <a:t>（７）</a:t>
            </a:r>
            <a:endParaRPr lang="en-US" altLang="ja-JP" dirty="0">
              <a:solidFill>
                <a:prstClr val="black"/>
              </a:solidFill>
            </a:endParaRPr>
          </a:p>
          <a:p>
            <a:pPr marL="85725" indent="0"/>
            <a:r>
              <a:rPr lang="ja-JP" altLang="en-US" dirty="0">
                <a:solidFill>
                  <a:prstClr val="black"/>
                </a:solidFill>
              </a:rPr>
              <a:t>成年被後見人等の権利制限に係る措置の見直し</a:t>
            </a:r>
            <a:endParaRPr lang="en-US" altLang="ja-JP" dirty="0">
              <a:solidFill>
                <a:prstClr val="black"/>
              </a:solidFill>
            </a:endParaRPr>
          </a:p>
        </p:txBody>
      </p:sp>
      <p:sp>
        <p:nvSpPr>
          <p:cNvPr id="41" name="テキスト ボックス 40"/>
          <p:cNvSpPr txBox="1"/>
          <p:nvPr/>
        </p:nvSpPr>
        <p:spPr>
          <a:xfrm>
            <a:off x="160245" y="5972503"/>
            <a:ext cx="3048887" cy="523220"/>
          </a:xfrm>
          <a:prstGeom prst="rect">
            <a:avLst/>
          </a:prstGeom>
          <a:ln w="19050">
            <a:solidFill>
              <a:schemeClr val="tx1"/>
            </a:solidFill>
          </a:ln>
        </p:spPr>
        <p:style>
          <a:lnRef idx="2">
            <a:schemeClr val="accent4"/>
          </a:lnRef>
          <a:fillRef idx="1">
            <a:schemeClr val="lt1"/>
          </a:fillRef>
          <a:effectRef idx="0">
            <a:schemeClr val="accent4"/>
          </a:effectRef>
          <a:fontRef idx="minor">
            <a:schemeClr val="dk1"/>
          </a:fontRef>
        </p:style>
        <p:txBody>
          <a:bodyPr wrap="square" rtlCol="0" anchor="t" anchorCtr="0">
            <a:noAutofit/>
          </a:bodyPr>
          <a:lstStyle>
            <a:defPPr>
              <a:defRPr lang="ja-JP"/>
            </a:defPPr>
            <a:lvl1pPr marL="268288" indent="-268288">
              <a:defRPr sz="1400"/>
            </a:lvl1pPr>
          </a:lstStyle>
          <a:p>
            <a:r>
              <a:rPr lang="ja-JP" altLang="en-US" dirty="0" smtClean="0">
                <a:solidFill>
                  <a:prstClr val="black"/>
                </a:solidFill>
              </a:rPr>
              <a:t>（</a:t>
            </a:r>
            <a:r>
              <a:rPr lang="ja-JP" altLang="en-US" dirty="0">
                <a:solidFill>
                  <a:prstClr val="black"/>
                </a:solidFill>
              </a:rPr>
              <a:t>８</a:t>
            </a:r>
            <a:r>
              <a:rPr lang="ja-JP" altLang="en-US" dirty="0" smtClean="0">
                <a:solidFill>
                  <a:prstClr val="black"/>
                </a:solidFill>
              </a:rPr>
              <a:t>）</a:t>
            </a:r>
            <a:endParaRPr lang="en-US" altLang="ja-JP" dirty="0">
              <a:solidFill>
                <a:prstClr val="black"/>
              </a:solidFill>
            </a:endParaRPr>
          </a:p>
          <a:p>
            <a:pPr marL="0" indent="0"/>
            <a:r>
              <a:rPr lang="ja-JP" altLang="en-US" dirty="0" smtClean="0">
                <a:solidFill>
                  <a:prstClr val="black"/>
                </a:solidFill>
              </a:rPr>
              <a:t>　死後事務の範囲等</a:t>
            </a:r>
            <a:endParaRPr lang="en-US" altLang="ja-JP" dirty="0">
              <a:solidFill>
                <a:prstClr val="black"/>
              </a:solidFill>
            </a:endParaRPr>
          </a:p>
        </p:txBody>
      </p:sp>
      <p:sp>
        <p:nvSpPr>
          <p:cNvPr id="44" name="テキスト ボックス 43"/>
          <p:cNvSpPr txBox="1"/>
          <p:nvPr/>
        </p:nvSpPr>
        <p:spPr>
          <a:xfrm>
            <a:off x="160244" y="1862238"/>
            <a:ext cx="3048887" cy="900246"/>
          </a:xfrm>
          <a:prstGeom prst="rect">
            <a:avLst/>
          </a:prstGeom>
          <a:ln w="19050">
            <a:noFill/>
          </a:ln>
        </p:spPr>
        <p:style>
          <a:lnRef idx="2">
            <a:schemeClr val="accent4"/>
          </a:lnRef>
          <a:fillRef idx="1">
            <a:schemeClr val="lt1"/>
          </a:fillRef>
          <a:effectRef idx="0">
            <a:schemeClr val="accent4"/>
          </a:effectRef>
          <a:fontRef idx="minor">
            <a:schemeClr val="dk1"/>
          </a:fontRef>
        </p:style>
        <p:txBody>
          <a:bodyPr wrap="square" lIns="108000" rtlCol="0" anchor="ctr" anchorCtr="1">
            <a:spAutoFit/>
          </a:bodyPr>
          <a:lstStyle>
            <a:defPPr>
              <a:defRPr lang="ja-JP"/>
            </a:defPPr>
            <a:lvl1pPr marL="268288" indent="-268288">
              <a:defRPr sz="1400"/>
            </a:lvl1pPr>
          </a:lstStyle>
          <a:p>
            <a:pPr marL="0" indent="0"/>
            <a:r>
              <a:rPr lang="ja-JP" altLang="en-US" dirty="0">
                <a:solidFill>
                  <a:prstClr val="black"/>
                </a:solidFill>
              </a:rPr>
              <a:t>（４）</a:t>
            </a:r>
            <a:endParaRPr lang="en-US" altLang="ja-JP" dirty="0">
              <a:solidFill>
                <a:prstClr val="black"/>
              </a:solidFill>
            </a:endParaRPr>
          </a:p>
          <a:p>
            <a:pPr marL="85725" indent="0"/>
            <a:r>
              <a:rPr lang="ja-JP" altLang="en-US" dirty="0">
                <a:solidFill>
                  <a:prstClr val="black"/>
                </a:solidFill>
              </a:rPr>
              <a:t>制度の利用促進に向けて取り組むべきその他の事項</a:t>
            </a:r>
            <a:endParaRPr lang="en-US" altLang="ja-JP" dirty="0">
              <a:solidFill>
                <a:prstClr val="black"/>
              </a:solidFill>
            </a:endParaRPr>
          </a:p>
          <a:p>
            <a:pPr marL="0" indent="0"/>
            <a:endParaRPr lang="en-US" altLang="ja-JP" sz="1050" dirty="0">
              <a:solidFill>
                <a:prstClr val="black"/>
              </a:solidFill>
            </a:endParaRPr>
          </a:p>
        </p:txBody>
      </p:sp>
      <p:sp>
        <p:nvSpPr>
          <p:cNvPr id="13" name="コンテンツ プレースホルダー 2"/>
          <p:cNvSpPr>
            <a:spLocks noGrp="1"/>
          </p:cNvSpPr>
          <p:nvPr>
            <p:ph sz="half" idx="1"/>
          </p:nvPr>
        </p:nvSpPr>
        <p:spPr>
          <a:xfrm>
            <a:off x="3405185" y="4098242"/>
            <a:ext cx="6348128" cy="942668"/>
          </a:xfrm>
          <a:ln w="9525">
            <a:solidFill>
              <a:schemeClr val="tx1"/>
            </a:solidFill>
            <a:prstDash val="solid"/>
          </a:ln>
        </p:spPr>
        <p:txBody>
          <a:bodyPr>
            <a:normAutofit lnSpcReduction="10000"/>
          </a:bodyPr>
          <a:lstStyle/>
          <a:p>
            <a:pPr marL="180975" indent="-180975">
              <a:spcBef>
                <a:spcPts val="0"/>
              </a:spcBef>
              <a:buNone/>
            </a:pPr>
            <a:r>
              <a:rPr lang="ja-JP" altLang="en-US" sz="1400" dirty="0" smtClean="0"/>
              <a:t>○</a:t>
            </a:r>
            <a:r>
              <a:rPr lang="ja-JP" altLang="ja-JP" sz="1400" dirty="0"/>
              <a:t>医療や福祉関係者等の合意を得ながら</a:t>
            </a:r>
            <a:r>
              <a:rPr lang="ja-JP" altLang="en-US" sz="1400" dirty="0"/>
              <a:t>、</a:t>
            </a:r>
            <a:r>
              <a:rPr lang="ja-JP" altLang="en-US" sz="1400" dirty="0" smtClean="0"/>
              <a:t>医療・介護等の現場において関係者が対応を行う際に参考となるような考え方を、</a:t>
            </a:r>
            <a:r>
              <a:rPr lang="ja-JP" altLang="en-US" sz="1400" u="sng" dirty="0" smtClean="0"/>
              <a:t>指針の作成等</a:t>
            </a:r>
            <a:r>
              <a:rPr lang="ja-JP" altLang="en-US" sz="1400" dirty="0" smtClean="0"/>
              <a:t>を通じて社会に提示し、</a:t>
            </a:r>
            <a:r>
              <a:rPr lang="ja-JP" altLang="en-US" sz="1400" u="sng" dirty="0" smtClean="0"/>
              <a:t>成年後見人等の具体的な役割等が明らかになっていくよう、できる限り速やかに検討</a:t>
            </a:r>
            <a:r>
              <a:rPr lang="ja-JP" altLang="en-US" sz="1400" dirty="0" smtClean="0"/>
              <a:t>する。</a:t>
            </a:r>
            <a:endParaRPr lang="en-US" altLang="ja-JP" sz="1400" dirty="0" smtClean="0"/>
          </a:p>
          <a:p>
            <a:pPr marL="180975" indent="-180975">
              <a:buNone/>
            </a:pPr>
            <a:endParaRPr lang="en-US" altLang="ja-JP" sz="1400" dirty="0" smtClean="0"/>
          </a:p>
          <a:p>
            <a:pPr marL="180975" indent="-180975">
              <a:buNone/>
            </a:pPr>
            <a:endParaRPr lang="en-US" altLang="ja-JP" sz="1200" dirty="0"/>
          </a:p>
          <a:p>
            <a:pPr marL="180975" indent="-180975">
              <a:buNone/>
            </a:pPr>
            <a:endParaRPr kumimoji="1" lang="ja-JP" altLang="en-US" sz="1200" dirty="0"/>
          </a:p>
        </p:txBody>
      </p:sp>
      <p:sp>
        <p:nvSpPr>
          <p:cNvPr id="14" name="コンテンツ プレースホルダー 2"/>
          <p:cNvSpPr>
            <a:spLocks noGrp="1"/>
          </p:cNvSpPr>
          <p:nvPr>
            <p:ph sz="half" idx="1"/>
          </p:nvPr>
        </p:nvSpPr>
        <p:spPr>
          <a:xfrm>
            <a:off x="3415484" y="5141476"/>
            <a:ext cx="6337475" cy="721443"/>
          </a:xfrm>
          <a:ln w="9525">
            <a:solidFill>
              <a:schemeClr val="tx1"/>
            </a:solidFill>
            <a:prstDash val="solid"/>
          </a:ln>
        </p:spPr>
        <p:txBody>
          <a:bodyPr>
            <a:normAutofit/>
          </a:bodyPr>
          <a:lstStyle/>
          <a:p>
            <a:pPr marL="180975" indent="-180975">
              <a:lnSpc>
                <a:spcPct val="110000"/>
              </a:lnSpc>
              <a:buNone/>
            </a:pPr>
            <a:r>
              <a:rPr lang="ja-JP" altLang="en-US" sz="1400" dirty="0" smtClean="0"/>
              <a:t>○</a:t>
            </a:r>
            <a:r>
              <a:rPr lang="ja-JP" altLang="en-US" sz="1400" dirty="0"/>
              <a:t>成年後見人等の権利に制限が設けられている制度（いわゆる欠格条項）について検討を加え、速やかに必要な見直しを行う。</a:t>
            </a:r>
            <a:endParaRPr lang="en-US" altLang="ja-JP" sz="1400" dirty="0"/>
          </a:p>
          <a:p>
            <a:pPr marL="180975" indent="-180975">
              <a:lnSpc>
                <a:spcPct val="110000"/>
              </a:lnSpc>
              <a:buNone/>
            </a:pPr>
            <a:endParaRPr lang="en-US" altLang="ja-JP" sz="1400" dirty="0"/>
          </a:p>
          <a:p>
            <a:pPr marL="180975" indent="-180975">
              <a:lnSpc>
                <a:spcPct val="110000"/>
              </a:lnSpc>
              <a:buNone/>
            </a:pPr>
            <a:endParaRPr kumimoji="1" lang="ja-JP" altLang="en-US" sz="1200" dirty="0"/>
          </a:p>
        </p:txBody>
      </p:sp>
      <p:sp>
        <p:nvSpPr>
          <p:cNvPr id="15" name="コンテンツ プレースホルダー 2"/>
          <p:cNvSpPr>
            <a:spLocks noGrp="1"/>
          </p:cNvSpPr>
          <p:nvPr>
            <p:ph sz="half" idx="1"/>
          </p:nvPr>
        </p:nvSpPr>
        <p:spPr>
          <a:xfrm>
            <a:off x="3405185" y="5963485"/>
            <a:ext cx="6348126" cy="484941"/>
          </a:xfrm>
          <a:ln w="9525">
            <a:solidFill>
              <a:schemeClr val="tx1"/>
            </a:solidFill>
            <a:prstDash val="solid"/>
          </a:ln>
        </p:spPr>
        <p:txBody>
          <a:bodyPr anchor="t" anchorCtr="0">
            <a:normAutofit lnSpcReduction="10000"/>
          </a:bodyPr>
          <a:lstStyle/>
          <a:p>
            <a:pPr marL="180975" indent="-180975">
              <a:buNone/>
            </a:pPr>
            <a:r>
              <a:rPr lang="ja-JP" altLang="en-US" sz="1400" dirty="0" smtClean="0"/>
              <a:t>○平成２８年１０月に施行された改正法の施行状況を踏まえつつ、事務が適切に行われるよう必要に応じて検討を行う。</a:t>
            </a:r>
            <a:endParaRPr lang="en-US" altLang="ja-JP" sz="1400" dirty="0" smtClean="0"/>
          </a:p>
          <a:p>
            <a:pPr marL="180975" indent="-180975">
              <a:buNone/>
            </a:pPr>
            <a:endParaRPr lang="en-US" altLang="ja-JP" sz="1400" dirty="0"/>
          </a:p>
          <a:p>
            <a:pPr marL="180975" indent="-180975">
              <a:buNone/>
            </a:pPr>
            <a:endParaRPr kumimoji="1" lang="ja-JP" altLang="en-US" sz="1200" dirty="0"/>
          </a:p>
        </p:txBody>
      </p:sp>
      <p:sp>
        <p:nvSpPr>
          <p:cNvPr id="2" name="テキスト ボックス 1"/>
          <p:cNvSpPr txBox="1"/>
          <p:nvPr/>
        </p:nvSpPr>
        <p:spPr>
          <a:xfrm>
            <a:off x="160244" y="2989457"/>
            <a:ext cx="3048887" cy="954107"/>
          </a:xfrm>
          <a:prstGeom prst="rect">
            <a:avLst/>
          </a:prstGeom>
          <a:noFill/>
        </p:spPr>
        <p:txBody>
          <a:bodyPr wrap="square" rtlCol="0">
            <a:spAutoFit/>
          </a:bodyPr>
          <a:lstStyle/>
          <a:p>
            <a:r>
              <a:rPr kumimoji="1" lang="ja-JP" altLang="en-US" sz="1400" dirty="0" smtClean="0">
                <a:latin typeface="+mj-ea"/>
                <a:ea typeface="+mj-ea"/>
              </a:rPr>
              <a:t>（</a:t>
            </a:r>
            <a:r>
              <a:rPr lang="ja-JP" altLang="en-US" sz="1400" dirty="0">
                <a:latin typeface="+mj-ea"/>
                <a:ea typeface="+mj-ea"/>
              </a:rPr>
              <a:t>５</a:t>
            </a:r>
            <a:r>
              <a:rPr lang="ja-JP" altLang="en-US" sz="1400" dirty="0" smtClean="0">
                <a:latin typeface="+mj-ea"/>
                <a:ea typeface="+mj-ea"/>
              </a:rPr>
              <a:t>）</a:t>
            </a:r>
            <a:endParaRPr lang="en-US" altLang="ja-JP" sz="1400" dirty="0" smtClean="0">
              <a:latin typeface="+mj-ea"/>
              <a:ea typeface="+mj-ea"/>
            </a:endParaRPr>
          </a:p>
          <a:p>
            <a:pPr marL="93663"/>
            <a:r>
              <a:rPr lang="ja-JP" altLang="en-US" sz="1400" dirty="0" smtClean="0">
                <a:latin typeface="+mj-ea"/>
                <a:ea typeface="+mj-ea"/>
              </a:rPr>
              <a:t>国</a:t>
            </a:r>
            <a:r>
              <a:rPr lang="ja-JP" altLang="en-US" sz="1400" dirty="0">
                <a:latin typeface="+mj-ea"/>
                <a:ea typeface="+mj-ea"/>
              </a:rPr>
              <a:t>、地方公共団体、関係団体等　　の役割</a:t>
            </a:r>
          </a:p>
          <a:p>
            <a:endParaRPr kumimoji="1" lang="ja-JP" altLang="en-US" sz="1400" dirty="0">
              <a:latin typeface="+mj-ea"/>
              <a:ea typeface="+mj-ea"/>
            </a:endParaRPr>
          </a:p>
        </p:txBody>
      </p:sp>
      <p:sp>
        <p:nvSpPr>
          <p:cNvPr id="18" name="正方形/長方形 17"/>
          <p:cNvSpPr/>
          <p:nvPr/>
        </p:nvSpPr>
        <p:spPr>
          <a:xfrm>
            <a:off x="160244" y="1784340"/>
            <a:ext cx="3048887" cy="1031715"/>
          </a:xfrm>
          <a:prstGeom prst="rect">
            <a:avLst/>
          </a:prstGeom>
          <a:noFill/>
          <a:ln w="1905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67544880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5413" y="51168"/>
            <a:ext cx="9192185" cy="430826"/>
          </a:xfrm>
          <a:solidFill>
            <a:schemeClr val="accent2">
              <a:lumMod val="60000"/>
              <a:lumOff val="40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oAutofit/>
          </a:bodyPr>
          <a:lstStyle/>
          <a:p>
            <a:r>
              <a:rPr lang="ja-JP" altLang="en-US" sz="2200" b="1" dirty="0"/>
              <a:t>成年</a:t>
            </a:r>
            <a:r>
              <a:rPr kumimoji="1" lang="ja-JP" altLang="en-US" sz="2200" b="1" dirty="0" smtClean="0"/>
              <a:t>後見制度利用促進基本計画のポイント</a:t>
            </a:r>
            <a:endParaRPr kumimoji="1" lang="ja-JP" altLang="en-US" sz="2200" b="1" dirty="0"/>
          </a:p>
        </p:txBody>
      </p:sp>
      <p:grpSp>
        <p:nvGrpSpPr>
          <p:cNvPr id="21" name="グループ化 20"/>
          <p:cNvGrpSpPr/>
          <p:nvPr/>
        </p:nvGrpSpPr>
        <p:grpSpPr>
          <a:xfrm>
            <a:off x="315412" y="2797385"/>
            <a:ext cx="8859591" cy="2580317"/>
            <a:chOff x="295835" y="3248722"/>
            <a:chExt cx="8178084" cy="2580317"/>
          </a:xfrm>
        </p:grpSpPr>
        <p:sp>
          <p:nvSpPr>
            <p:cNvPr id="16" name="テキスト ボックス 15"/>
            <p:cNvSpPr txBox="1"/>
            <p:nvPr/>
          </p:nvSpPr>
          <p:spPr>
            <a:xfrm>
              <a:off x="295835" y="3613048"/>
              <a:ext cx="8178084" cy="22159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600" dirty="0">
                  <a:solidFill>
                    <a:schemeClr val="tx1"/>
                  </a:solidFill>
                </a:rPr>
                <a:t>・権利擁護支援が必要な人の発見と早期からの</a:t>
              </a:r>
              <a:r>
                <a:rPr lang="ja-JP" altLang="en-US" sz="1600" dirty="0" smtClean="0">
                  <a:solidFill>
                    <a:schemeClr val="tx1"/>
                  </a:solidFill>
                </a:rPr>
                <a:t>相談</a:t>
              </a:r>
              <a:endParaRPr lang="en-US" altLang="ja-JP" sz="1600" dirty="0" smtClean="0">
                <a:solidFill>
                  <a:schemeClr val="tx1"/>
                </a:solidFill>
              </a:endParaRPr>
            </a:p>
            <a:p>
              <a:r>
                <a:rPr lang="ja-JP" altLang="en-US" sz="1600" dirty="0" smtClean="0">
                  <a:solidFill>
                    <a:schemeClr val="tx1"/>
                  </a:solidFill>
                </a:rPr>
                <a:t>・後見人等を含めた「</a:t>
              </a:r>
              <a:r>
                <a:rPr lang="ja-JP" altLang="en-US" sz="1600" dirty="0">
                  <a:solidFill>
                    <a:schemeClr val="tx1"/>
                  </a:solidFill>
                </a:rPr>
                <a:t>チーム</a:t>
              </a:r>
              <a:r>
                <a:rPr lang="ja-JP" altLang="en-US" sz="1600" dirty="0" smtClean="0">
                  <a:solidFill>
                    <a:schemeClr val="tx1"/>
                  </a:solidFill>
                </a:rPr>
                <a:t>」</a:t>
              </a:r>
              <a:r>
                <a:rPr lang="ja-JP" altLang="en-US" sz="1200" dirty="0" smtClean="0">
                  <a:solidFill>
                    <a:schemeClr val="tx1"/>
                  </a:solidFill>
                </a:rPr>
                <a:t>（注１）</a:t>
              </a:r>
              <a:r>
                <a:rPr lang="ja-JP" altLang="en-US" sz="1600" dirty="0" smtClean="0">
                  <a:solidFill>
                    <a:schemeClr val="tx1"/>
                  </a:solidFill>
                </a:rPr>
                <a:t>に</a:t>
              </a:r>
              <a:r>
                <a:rPr lang="ja-JP" altLang="en-US" sz="1600" dirty="0">
                  <a:solidFill>
                    <a:schemeClr val="tx1"/>
                  </a:solidFill>
                </a:rPr>
                <a:t>よる本人の</a:t>
              </a:r>
              <a:r>
                <a:rPr lang="ja-JP" altLang="en-US" sz="1600" dirty="0" smtClean="0">
                  <a:solidFill>
                    <a:schemeClr val="tx1"/>
                  </a:solidFill>
                </a:rPr>
                <a:t>見守り</a:t>
              </a:r>
              <a:endParaRPr lang="en-US" altLang="ja-JP" sz="1600" dirty="0" smtClean="0">
                <a:solidFill>
                  <a:schemeClr val="tx1"/>
                </a:solidFill>
              </a:endParaRPr>
            </a:p>
            <a:p>
              <a:r>
                <a:rPr lang="ja-JP" altLang="en-US" sz="1600" dirty="0" smtClean="0">
                  <a:solidFill>
                    <a:schemeClr val="tx1"/>
                  </a:solidFill>
                </a:rPr>
                <a:t>・</a:t>
              </a:r>
              <a:r>
                <a:rPr lang="ja-JP" altLang="en-US" sz="1600" dirty="0">
                  <a:solidFill>
                    <a:schemeClr val="tx1"/>
                  </a:solidFill>
                </a:rPr>
                <a:t>「協議会」</a:t>
              </a:r>
              <a:r>
                <a:rPr lang="ja-JP" altLang="en-US" sz="1600" dirty="0" smtClean="0">
                  <a:solidFill>
                    <a:schemeClr val="tx1"/>
                  </a:solidFill>
                </a:rPr>
                <a:t>等</a:t>
              </a:r>
              <a:r>
                <a:rPr lang="ja-JP" altLang="en-US" sz="1200" dirty="0" smtClean="0">
                  <a:solidFill>
                    <a:schemeClr val="tx1"/>
                  </a:solidFill>
                </a:rPr>
                <a:t>（注２）</a:t>
              </a:r>
              <a:r>
                <a:rPr lang="ja-JP" altLang="en-US" sz="1600" dirty="0" smtClean="0">
                  <a:solidFill>
                    <a:schemeClr val="tx1"/>
                  </a:solidFill>
                </a:rPr>
                <a:t>に</a:t>
              </a:r>
              <a:r>
                <a:rPr lang="ja-JP" altLang="en-US" sz="1600" dirty="0">
                  <a:solidFill>
                    <a:schemeClr val="tx1"/>
                  </a:solidFill>
                </a:rPr>
                <a:t>よるチームの</a:t>
              </a:r>
              <a:r>
                <a:rPr lang="ja-JP" altLang="en-US" sz="1600" dirty="0" smtClean="0">
                  <a:solidFill>
                    <a:schemeClr val="tx1"/>
                  </a:solidFill>
                </a:rPr>
                <a:t>支援</a:t>
              </a:r>
              <a:endParaRPr lang="en-US" altLang="ja-JP" sz="1600" dirty="0" smtClean="0">
                <a:solidFill>
                  <a:schemeClr val="tx1"/>
                </a:solidFill>
              </a:endParaRPr>
            </a:p>
            <a:p>
              <a:r>
                <a:rPr lang="ja-JP" altLang="en-US" sz="1600" dirty="0" smtClean="0">
                  <a:solidFill>
                    <a:schemeClr val="tx1"/>
                  </a:solidFill>
                </a:rPr>
                <a:t>・地域連携ネットワークの整備・運営の中核となる機関の必要性</a:t>
              </a:r>
              <a:endParaRPr lang="en-US" altLang="ja-JP" sz="1600" dirty="0" smtClean="0">
                <a:solidFill>
                  <a:schemeClr val="tx1"/>
                </a:solidFill>
              </a:endParaRPr>
            </a:p>
            <a:p>
              <a:r>
                <a:rPr lang="ja-JP" altLang="en-US" dirty="0">
                  <a:solidFill>
                    <a:schemeClr val="tx1"/>
                  </a:solidFill>
                </a:rPr>
                <a:t>　</a:t>
              </a:r>
              <a:r>
                <a:rPr lang="ja-JP" altLang="en-US" sz="1400" dirty="0">
                  <a:solidFill>
                    <a:schemeClr val="tx1"/>
                  </a:solidFill>
                </a:rPr>
                <a:t>　　　 ・広報機能（権利擁護の必要な人の発見、周知・啓発等）</a:t>
              </a:r>
            </a:p>
            <a:p>
              <a:r>
                <a:rPr lang="ja-JP" altLang="en-US" sz="1400" dirty="0">
                  <a:solidFill>
                    <a:schemeClr val="tx1"/>
                  </a:solidFill>
                </a:rPr>
                <a:t>  　　　</a:t>
              </a:r>
              <a:r>
                <a:rPr lang="ja-JP" altLang="en-US" sz="1400" dirty="0" smtClean="0">
                  <a:solidFill>
                    <a:schemeClr val="tx1"/>
                  </a:solidFill>
                </a:rPr>
                <a:t>　・</a:t>
              </a:r>
              <a:r>
                <a:rPr lang="ja-JP" altLang="en-US" sz="1400" dirty="0">
                  <a:solidFill>
                    <a:schemeClr val="tx1"/>
                  </a:solidFill>
                </a:rPr>
                <a:t>相談機能（相談対応、後見ニーズの精査、見守り体制の調整等）</a:t>
              </a:r>
            </a:p>
            <a:p>
              <a:r>
                <a:rPr lang="ja-JP" altLang="en-US" sz="1400" dirty="0">
                  <a:solidFill>
                    <a:schemeClr val="tx1"/>
                  </a:solidFill>
                </a:rPr>
                <a:t>  　　　　</a:t>
              </a:r>
              <a:r>
                <a:rPr lang="ja-JP" altLang="en-US" sz="1400" dirty="0" smtClean="0">
                  <a:solidFill>
                    <a:schemeClr val="tx1"/>
                  </a:solidFill>
                </a:rPr>
                <a:t>・</a:t>
              </a:r>
              <a:r>
                <a:rPr lang="ja-JP" altLang="en-US" sz="1400" dirty="0">
                  <a:solidFill>
                    <a:schemeClr val="tx1"/>
                  </a:solidFill>
                </a:rPr>
                <a:t>利用促進（マッチング）機能</a:t>
              </a:r>
            </a:p>
            <a:p>
              <a:r>
                <a:rPr lang="ja-JP" altLang="en-US" sz="1400" dirty="0">
                  <a:solidFill>
                    <a:schemeClr val="tx1"/>
                  </a:solidFill>
                </a:rPr>
                <a:t>  　　　　</a:t>
              </a:r>
              <a:r>
                <a:rPr lang="ja-JP" altLang="en-US" sz="1400" dirty="0" smtClean="0">
                  <a:solidFill>
                    <a:schemeClr val="tx1"/>
                  </a:solidFill>
                </a:rPr>
                <a:t>・</a:t>
              </a:r>
              <a:r>
                <a:rPr lang="ja-JP" altLang="en-US" sz="1400" dirty="0">
                  <a:solidFill>
                    <a:schemeClr val="tx1"/>
                  </a:solidFill>
                </a:rPr>
                <a:t>後見人支援機能（チームによる支援、本人の意思を尊重した柔軟な対応等）</a:t>
              </a:r>
            </a:p>
            <a:p>
              <a:r>
                <a:rPr lang="ja-JP" altLang="en-US" sz="1400" dirty="0">
                  <a:solidFill>
                    <a:schemeClr val="tx1"/>
                  </a:solidFill>
                </a:rPr>
                <a:t>　 　　　</a:t>
              </a:r>
              <a:r>
                <a:rPr lang="ja-JP" altLang="en-US" sz="1400" dirty="0" smtClean="0">
                  <a:solidFill>
                    <a:schemeClr val="tx1"/>
                  </a:solidFill>
                </a:rPr>
                <a:t> </a:t>
              </a:r>
              <a:r>
                <a:rPr lang="ja-JP" altLang="en-US" sz="1400" dirty="0">
                  <a:solidFill>
                    <a:schemeClr val="tx1"/>
                  </a:solidFill>
                </a:rPr>
                <a:t>・不正防止</a:t>
              </a:r>
              <a:r>
                <a:rPr lang="ja-JP" altLang="en-US" sz="1400" dirty="0" smtClean="0">
                  <a:solidFill>
                    <a:schemeClr val="tx1"/>
                  </a:solidFill>
                </a:rPr>
                <a:t>効果</a:t>
              </a:r>
              <a:endParaRPr lang="en-US" altLang="ja-JP" sz="1400" dirty="0">
                <a:solidFill>
                  <a:schemeClr val="tx1"/>
                </a:solidFill>
              </a:endParaRPr>
            </a:p>
          </p:txBody>
        </p:sp>
        <p:sp>
          <p:nvSpPr>
            <p:cNvPr id="17" name="テキスト ボックス 16"/>
            <p:cNvSpPr txBox="1"/>
            <p:nvPr/>
          </p:nvSpPr>
          <p:spPr>
            <a:xfrm>
              <a:off x="295835" y="3248722"/>
              <a:ext cx="709663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ja-JP" altLang="en-US" dirty="0"/>
                <a:t>（２</a:t>
              </a:r>
              <a:r>
                <a:rPr lang="ja-JP" altLang="en-US" dirty="0" smtClean="0"/>
                <a:t>）</a:t>
              </a:r>
              <a:r>
                <a:rPr lang="ja-JP" altLang="ja-JP" dirty="0"/>
                <a:t>権利擁護支援の地域連携</a:t>
              </a:r>
              <a:r>
                <a:rPr lang="ja-JP" altLang="ja-JP" dirty="0" smtClean="0"/>
                <a:t>ネットワークづくり</a:t>
              </a:r>
              <a:r>
                <a:rPr lang="ja-JP" altLang="en-US" dirty="0" smtClean="0"/>
                <a:t>　　＜別紙３参照＞</a:t>
              </a:r>
              <a:endParaRPr kumimoji="1" lang="ja-JP" altLang="en-US" dirty="0"/>
            </a:p>
          </p:txBody>
        </p:sp>
      </p:grpSp>
      <p:grpSp>
        <p:nvGrpSpPr>
          <p:cNvPr id="20" name="グループ化 19"/>
          <p:cNvGrpSpPr/>
          <p:nvPr/>
        </p:nvGrpSpPr>
        <p:grpSpPr>
          <a:xfrm>
            <a:off x="320488" y="5464911"/>
            <a:ext cx="8904475" cy="954107"/>
            <a:chOff x="295835" y="4812655"/>
            <a:chExt cx="8219515" cy="954107"/>
          </a:xfrm>
        </p:grpSpPr>
        <p:sp>
          <p:nvSpPr>
            <p:cNvPr id="5" name="テキスト ボックス 4"/>
            <p:cNvSpPr txBox="1"/>
            <p:nvPr/>
          </p:nvSpPr>
          <p:spPr>
            <a:xfrm>
              <a:off x="295835" y="5181987"/>
              <a:ext cx="8219515"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88900" indent="-88900"/>
              <a:r>
                <a:rPr lang="ja-JP" altLang="en-US" sz="1600" dirty="0" smtClean="0"/>
                <a:t>・後見</a:t>
              </a:r>
              <a:r>
                <a:rPr lang="ja-JP" altLang="en-US" sz="1600" dirty="0"/>
                <a:t>制度支援信託に並立・</a:t>
              </a:r>
              <a:r>
                <a:rPr lang="ja-JP" altLang="en-US" sz="1600"/>
                <a:t>代替</a:t>
              </a:r>
              <a:r>
                <a:rPr lang="ja-JP" altLang="en-US" sz="1600" smtClean="0"/>
                <a:t>する新た</a:t>
              </a:r>
              <a:r>
                <a:rPr lang="ja-JP" altLang="en-US" sz="1600" dirty="0"/>
                <a:t>な方策の検討</a:t>
              </a:r>
            </a:p>
            <a:p>
              <a:pPr marL="88900" indent="-88900"/>
              <a:r>
                <a:rPr lang="ja-JP" altLang="en-US" sz="1600" dirty="0"/>
                <a:t>（預貯金の払戻しについての後見監督人等の関与を可能とする仕組み）</a:t>
              </a:r>
            </a:p>
          </p:txBody>
        </p:sp>
        <p:sp>
          <p:nvSpPr>
            <p:cNvPr id="19" name="テキスト ボックス 18"/>
            <p:cNvSpPr txBox="1"/>
            <p:nvPr/>
          </p:nvSpPr>
          <p:spPr>
            <a:xfrm>
              <a:off x="295835" y="4812655"/>
              <a:ext cx="719716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ja-JP" altLang="en-US" dirty="0"/>
                <a:t>（３）不正防止</a:t>
              </a:r>
              <a:r>
                <a:rPr lang="ja-JP" altLang="en-US" dirty="0" smtClean="0"/>
                <a:t>の</a:t>
              </a:r>
              <a:r>
                <a:rPr lang="ja-JP" altLang="en-US" dirty="0" smtClean="0">
                  <a:solidFill>
                    <a:schemeClr val="bg1"/>
                  </a:solidFill>
                </a:rPr>
                <a:t>徹底</a:t>
              </a:r>
              <a:r>
                <a:rPr lang="ja-JP" altLang="en-US" dirty="0" smtClean="0"/>
                <a:t>と</a:t>
              </a:r>
              <a:r>
                <a:rPr lang="ja-JP" altLang="en-US" dirty="0"/>
                <a:t>利用しやすさとの</a:t>
              </a:r>
              <a:r>
                <a:rPr lang="ja-JP" altLang="en-US" dirty="0" smtClean="0"/>
                <a:t>調和　　＜別紙４参照＞</a:t>
              </a:r>
              <a:endParaRPr lang="en-US" altLang="ja-JP" dirty="0"/>
            </a:p>
          </p:txBody>
        </p:sp>
      </p:grpSp>
      <p:grpSp>
        <p:nvGrpSpPr>
          <p:cNvPr id="22" name="グループ化 21"/>
          <p:cNvGrpSpPr/>
          <p:nvPr/>
        </p:nvGrpSpPr>
        <p:grpSpPr>
          <a:xfrm>
            <a:off x="315412" y="1520869"/>
            <a:ext cx="8859591" cy="1196728"/>
            <a:chOff x="295835" y="1407316"/>
            <a:chExt cx="8178084" cy="1196728"/>
          </a:xfrm>
        </p:grpSpPr>
        <p:sp>
          <p:nvSpPr>
            <p:cNvPr id="18" name="正方形/長方形 17"/>
            <p:cNvSpPr/>
            <p:nvPr/>
          </p:nvSpPr>
          <p:spPr>
            <a:xfrm>
              <a:off x="295835" y="1773047"/>
              <a:ext cx="8178084"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600" dirty="0">
                  <a:solidFill>
                    <a:schemeClr val="tx1"/>
                  </a:solidFill>
                </a:rPr>
                <a:t>・財産管理のみならず、意思決定支援・身上保護も重視</a:t>
              </a:r>
            </a:p>
            <a:p>
              <a:r>
                <a:rPr lang="ja-JP" altLang="en-US" sz="1600" dirty="0">
                  <a:solidFill>
                    <a:schemeClr val="tx1"/>
                  </a:solidFill>
                </a:rPr>
                <a:t>・適切な後見人等の選任、後見開始後の柔軟な後見人等の交代等</a:t>
              </a:r>
            </a:p>
            <a:p>
              <a:r>
                <a:rPr lang="ja-JP" altLang="en-US" sz="1600" dirty="0">
                  <a:solidFill>
                    <a:schemeClr val="tx1"/>
                  </a:solidFill>
                </a:rPr>
                <a:t>・診断書の在り方の</a:t>
              </a:r>
              <a:r>
                <a:rPr lang="ja-JP" altLang="en-US" sz="1600" dirty="0" smtClean="0">
                  <a:solidFill>
                    <a:schemeClr val="tx1"/>
                  </a:solidFill>
                </a:rPr>
                <a:t>検討</a:t>
              </a:r>
              <a:endParaRPr lang="en-US" altLang="ja-JP" sz="1600" dirty="0">
                <a:solidFill>
                  <a:schemeClr val="tx1"/>
                </a:solidFill>
              </a:endParaRPr>
            </a:p>
          </p:txBody>
        </p:sp>
        <p:sp>
          <p:nvSpPr>
            <p:cNvPr id="15" name="テキスト ボックス 14"/>
            <p:cNvSpPr txBox="1"/>
            <p:nvPr/>
          </p:nvSpPr>
          <p:spPr>
            <a:xfrm>
              <a:off x="295835" y="1407316"/>
              <a:ext cx="709663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ja-JP" altLang="en-US" dirty="0" smtClean="0"/>
                <a:t>（１）</a:t>
              </a:r>
              <a:r>
                <a:rPr lang="ja-JP" altLang="ja-JP" dirty="0"/>
                <a:t>利用者がメリットを実感できる制度・運用の</a:t>
              </a:r>
              <a:r>
                <a:rPr lang="ja-JP" altLang="ja-JP" dirty="0" smtClean="0"/>
                <a:t>改善</a:t>
              </a:r>
              <a:r>
                <a:rPr lang="ja-JP" altLang="en-US" dirty="0" smtClean="0"/>
                <a:t>　＜別紙２参照＞</a:t>
              </a:r>
              <a:endParaRPr kumimoji="1" lang="ja-JP" altLang="en-US" dirty="0"/>
            </a:p>
          </p:txBody>
        </p:sp>
      </p:grpSp>
      <p:sp>
        <p:nvSpPr>
          <p:cNvPr id="14" name="スライド番号プレースホルダー 3"/>
          <p:cNvSpPr txBox="1">
            <a:spLocks/>
          </p:cNvSpPr>
          <p:nvPr/>
        </p:nvSpPr>
        <p:spPr>
          <a:xfrm>
            <a:off x="320487" y="6437033"/>
            <a:ext cx="890447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smtClean="0">
                <a:solidFill>
                  <a:schemeClr val="tx1"/>
                </a:solidFill>
              </a:rPr>
              <a:t>注１：</a:t>
            </a:r>
            <a:r>
              <a:rPr lang="ja-JP" altLang="en-US" dirty="0">
                <a:solidFill>
                  <a:schemeClr val="tx1"/>
                </a:solidFill>
              </a:rPr>
              <a:t>福祉等の関係者と後見人等がチームとなって本人を見守る</a:t>
            </a:r>
            <a:r>
              <a:rPr lang="ja-JP" altLang="en-US" dirty="0" smtClean="0">
                <a:solidFill>
                  <a:schemeClr val="tx1"/>
                </a:solidFill>
              </a:rPr>
              <a:t>体制</a:t>
            </a:r>
            <a:endParaRPr lang="en-US" altLang="ja-JP" dirty="0" smtClean="0">
              <a:solidFill>
                <a:schemeClr val="tx1"/>
              </a:solidFill>
            </a:endParaRPr>
          </a:p>
          <a:p>
            <a:pPr algn="l"/>
            <a:r>
              <a:rPr lang="ja-JP" altLang="en-US" dirty="0" smtClean="0">
                <a:solidFill>
                  <a:schemeClr val="tx1"/>
                </a:solidFill>
              </a:rPr>
              <a:t>注２</a:t>
            </a:r>
            <a:r>
              <a:rPr lang="ja-JP" altLang="en-US" dirty="0">
                <a:solidFill>
                  <a:schemeClr val="tx1"/>
                </a:solidFill>
              </a:rPr>
              <a:t>：福祉・法律の専門職団体が協力して個別のチームを支援する仕組み</a:t>
            </a:r>
          </a:p>
        </p:txBody>
      </p:sp>
      <p:sp>
        <p:nvSpPr>
          <p:cNvPr id="3" name="正方形/長方形 2"/>
          <p:cNvSpPr/>
          <p:nvPr/>
        </p:nvSpPr>
        <p:spPr>
          <a:xfrm>
            <a:off x="912458" y="4215145"/>
            <a:ext cx="6493933" cy="1116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15413" y="563793"/>
            <a:ext cx="9192185" cy="866266"/>
          </a:xfrm>
          <a:prstGeom prst="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6" name="テキスト ボックス 5"/>
          <p:cNvSpPr txBox="1"/>
          <p:nvPr/>
        </p:nvSpPr>
        <p:spPr>
          <a:xfrm>
            <a:off x="335055" y="524613"/>
            <a:ext cx="9454405" cy="954107"/>
          </a:xfrm>
          <a:prstGeom prst="rect">
            <a:avLst/>
          </a:prstGeom>
          <a:noFill/>
        </p:spPr>
        <p:txBody>
          <a:bodyPr wrap="square" rtlCol="0">
            <a:spAutoFit/>
          </a:bodyPr>
          <a:lstStyle/>
          <a:p>
            <a:r>
              <a:rPr kumimoji="1" lang="ja-JP" altLang="en-US" sz="1400" dirty="0" smtClean="0"/>
              <a:t>・成年後見制度の利用の促進に関する法律（平成</a:t>
            </a:r>
            <a:r>
              <a:rPr kumimoji="1" lang="en-US" altLang="ja-JP" sz="1400" dirty="0" smtClean="0"/>
              <a:t>28</a:t>
            </a:r>
            <a:r>
              <a:rPr kumimoji="1" lang="ja-JP" altLang="en-US" sz="1400" dirty="0" smtClean="0"/>
              <a:t>年法律第</a:t>
            </a:r>
            <a:r>
              <a:rPr kumimoji="1" lang="en-US" altLang="ja-JP" sz="1400" dirty="0" smtClean="0"/>
              <a:t>29</a:t>
            </a:r>
            <a:r>
              <a:rPr kumimoji="1" lang="ja-JP" altLang="en-US" sz="1400" dirty="0" smtClean="0"/>
              <a:t>号）に基づき策定</a:t>
            </a:r>
            <a:endParaRPr kumimoji="1" lang="en-US" altLang="ja-JP" sz="1400" dirty="0" smtClean="0"/>
          </a:p>
          <a:p>
            <a:r>
              <a:rPr lang="ja-JP" altLang="en-US" sz="1400" dirty="0" smtClean="0"/>
              <a:t>・計画の対象期間は概ね５年間を念頭（平成</a:t>
            </a:r>
            <a:r>
              <a:rPr lang="en-US" altLang="ja-JP" sz="1400" dirty="0" smtClean="0"/>
              <a:t>29</a:t>
            </a:r>
            <a:r>
              <a:rPr lang="ja-JP" altLang="en-US" sz="1400" dirty="0" smtClean="0"/>
              <a:t>年度～</a:t>
            </a:r>
            <a:r>
              <a:rPr lang="en-US" altLang="ja-JP" sz="1400" dirty="0" smtClean="0"/>
              <a:t>33</a:t>
            </a:r>
            <a:r>
              <a:rPr lang="ja-JP" altLang="en-US" sz="1400" dirty="0" smtClean="0"/>
              <a:t>年度）</a:t>
            </a:r>
            <a:endParaRPr lang="en-US" altLang="ja-JP" sz="1400" dirty="0" smtClean="0"/>
          </a:p>
          <a:p>
            <a:r>
              <a:rPr kumimoji="1" lang="ja-JP" altLang="en-US" sz="1400" dirty="0" smtClean="0"/>
              <a:t>・工程表を踏まえた各施策の段階的・計画的な推進　</a:t>
            </a:r>
            <a:r>
              <a:rPr lang="ja-JP" altLang="en-US" sz="1400" dirty="0" smtClean="0"/>
              <a:t>＜別紙１参照＞</a:t>
            </a:r>
            <a:r>
              <a:rPr lang="ja-JP" altLang="en-US" sz="1400" dirty="0"/>
              <a:t> </a:t>
            </a:r>
            <a:r>
              <a:rPr lang="ja-JP" altLang="en-US" sz="1400" dirty="0" smtClean="0"/>
              <a:t>  </a:t>
            </a:r>
            <a:r>
              <a:rPr lang="en-US" altLang="ja-JP" sz="1100" dirty="0" smtClean="0"/>
              <a:t>※</a:t>
            </a:r>
            <a:r>
              <a:rPr lang="ja-JP" altLang="en-US" sz="1100" dirty="0"/>
              <a:t>市町村は国の計画を勘案して市町村計画を</a:t>
            </a:r>
            <a:r>
              <a:rPr lang="ja-JP" altLang="en-US" sz="1100" dirty="0" smtClean="0"/>
              <a:t>策定</a:t>
            </a:r>
            <a:r>
              <a:rPr lang="ja-JP" altLang="en-US" sz="1400" dirty="0"/>
              <a:t>　</a:t>
            </a:r>
            <a:endParaRPr lang="en-US" altLang="ja-JP" sz="1400" dirty="0" smtClean="0"/>
          </a:p>
          <a:p>
            <a:r>
              <a:rPr lang="ja-JP" altLang="en-US" sz="1400" dirty="0" smtClean="0"/>
              <a:t>・計画</a:t>
            </a:r>
            <a:r>
              <a:rPr lang="ja-JP" altLang="en-US" sz="1400" dirty="0"/>
              <a:t>に盛り込まれた</a:t>
            </a:r>
            <a:r>
              <a:rPr lang="ja-JP" altLang="en-US" sz="1400" dirty="0" smtClean="0"/>
              <a:t>施策の</a:t>
            </a:r>
            <a:r>
              <a:rPr lang="ja-JP" altLang="en-US" sz="1400" dirty="0"/>
              <a:t>進捗状況の把握・評価</a:t>
            </a:r>
            <a:r>
              <a:rPr lang="ja-JP" altLang="en-US" sz="1400" dirty="0" smtClean="0"/>
              <a:t>等</a:t>
            </a:r>
            <a:endParaRPr kumimoji="1" lang="en-US" altLang="ja-JP" sz="1400" dirty="0" smtClean="0"/>
          </a:p>
        </p:txBody>
      </p:sp>
    </p:spTree>
    <p:extLst>
      <p:ext uri="{BB962C8B-B14F-4D97-AF65-F5344CB8AC3E}">
        <p14:creationId xmlns:p14="http://schemas.microsoft.com/office/powerpoint/2010/main" val="341297137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72691" y="-30431"/>
            <a:ext cx="9463806" cy="364619"/>
          </a:xfrm>
          <a:prstGeom prst="rect">
            <a:avLst/>
          </a:prstGeom>
        </p:spPr>
        <p:txBody>
          <a:bodyPr vert="horz" lIns="63305" tIns="31652" rIns="63305" bIns="31652"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62" b="1" dirty="0" smtClean="0">
                <a:solidFill>
                  <a:prstClr val="black"/>
                </a:solidFill>
              </a:rPr>
              <a:t>　　　　　　　　　　　　　成年</a:t>
            </a:r>
            <a:r>
              <a:rPr lang="ja-JP" altLang="en-US" sz="1662" b="1" dirty="0">
                <a:solidFill>
                  <a:prstClr val="black"/>
                </a:solidFill>
              </a:rPr>
              <a:t>後見制度利用促進基本計画の</a:t>
            </a:r>
            <a:r>
              <a:rPr lang="ja-JP" altLang="en-US" sz="1662" b="1" dirty="0" smtClean="0">
                <a:solidFill>
                  <a:prstClr val="black"/>
                </a:solidFill>
              </a:rPr>
              <a:t>工程表　　　　　</a:t>
            </a:r>
            <a:r>
              <a:rPr lang="ja-JP" altLang="en-US" sz="1800" dirty="0" smtClean="0"/>
              <a:t> 　　</a:t>
            </a:r>
            <a:r>
              <a:rPr lang="ja-JP" altLang="en-US" sz="1400" dirty="0" smtClean="0"/>
              <a:t>＜</a:t>
            </a:r>
            <a:r>
              <a:rPr lang="ja-JP" altLang="en-US" sz="1400" dirty="0"/>
              <a:t>別紙</a:t>
            </a:r>
            <a:r>
              <a:rPr lang="ja-JP" altLang="en-US" sz="1400" dirty="0" smtClean="0"/>
              <a:t>１＞ </a:t>
            </a:r>
            <a:endParaRPr lang="ja-JP" altLang="en-US" sz="1400" b="1" dirty="0">
              <a:solidFill>
                <a:prstClr val="black"/>
              </a:solidFill>
            </a:endParaRPr>
          </a:p>
        </p:txBody>
      </p:sp>
      <p:graphicFrame>
        <p:nvGraphicFramePr>
          <p:cNvPr id="8" name="表 7"/>
          <p:cNvGraphicFramePr>
            <a:graphicFrameLocks noGrp="1"/>
          </p:cNvGraphicFramePr>
          <p:nvPr>
            <p:extLst>
              <p:ext uri="{D42A27DB-BD31-4B8C-83A1-F6EECF244321}">
                <p14:modId xmlns:p14="http://schemas.microsoft.com/office/powerpoint/2010/main" val="3089347075"/>
              </p:ext>
            </p:extLst>
          </p:nvPr>
        </p:nvGraphicFramePr>
        <p:xfrm>
          <a:off x="171450" y="405015"/>
          <a:ext cx="9586911" cy="5914121"/>
        </p:xfrm>
        <a:graphic>
          <a:graphicData uri="http://schemas.openxmlformats.org/drawingml/2006/table">
            <a:tbl>
              <a:tblPr firstRow="1" bandRow="1">
                <a:tableStyleId>{5C22544A-7EE6-4342-B048-85BDC9FD1C3A}</a:tableStyleId>
              </a:tblPr>
              <a:tblGrid>
                <a:gridCol w="301495">
                  <a:extLst>
                    <a:ext uri="{9D8B030D-6E8A-4147-A177-3AD203B41FA5}">
                      <a16:colId xmlns:a16="http://schemas.microsoft.com/office/drawing/2014/main" val="20000"/>
                    </a:ext>
                  </a:extLst>
                </a:gridCol>
                <a:gridCol w="2737183">
                  <a:extLst>
                    <a:ext uri="{9D8B030D-6E8A-4147-A177-3AD203B41FA5}">
                      <a16:colId xmlns:a16="http://schemas.microsoft.com/office/drawing/2014/main" val="20001"/>
                    </a:ext>
                  </a:extLst>
                </a:gridCol>
                <a:gridCol w="1096248">
                  <a:extLst>
                    <a:ext uri="{9D8B030D-6E8A-4147-A177-3AD203B41FA5}">
                      <a16:colId xmlns:a16="http://schemas.microsoft.com/office/drawing/2014/main" val="20002"/>
                    </a:ext>
                  </a:extLst>
                </a:gridCol>
                <a:gridCol w="1404023">
                  <a:extLst>
                    <a:ext uri="{9D8B030D-6E8A-4147-A177-3AD203B41FA5}">
                      <a16:colId xmlns:a16="http://schemas.microsoft.com/office/drawing/2014/main" val="20003"/>
                    </a:ext>
                  </a:extLst>
                </a:gridCol>
                <a:gridCol w="1331086">
                  <a:extLst>
                    <a:ext uri="{9D8B030D-6E8A-4147-A177-3AD203B41FA5}">
                      <a16:colId xmlns:a16="http://schemas.microsoft.com/office/drawing/2014/main" val="20004"/>
                    </a:ext>
                  </a:extLst>
                </a:gridCol>
                <a:gridCol w="1385790">
                  <a:extLst>
                    <a:ext uri="{9D8B030D-6E8A-4147-A177-3AD203B41FA5}">
                      <a16:colId xmlns:a16="http://schemas.microsoft.com/office/drawing/2014/main" val="20005"/>
                    </a:ext>
                  </a:extLst>
                </a:gridCol>
                <a:gridCol w="1331086">
                  <a:extLst>
                    <a:ext uri="{9D8B030D-6E8A-4147-A177-3AD203B41FA5}">
                      <a16:colId xmlns:a16="http://schemas.microsoft.com/office/drawing/2014/main" val="20006"/>
                    </a:ext>
                  </a:extLst>
                </a:gridCol>
              </a:tblGrid>
              <a:tr h="253275">
                <a:tc gridSpan="2">
                  <a:txBody>
                    <a:bodyPr/>
                    <a:lstStyle/>
                    <a:p>
                      <a:endParaRPr kumimoji="1" lang="ja-JP" altLang="en-US" sz="12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7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b="0" dirty="0" smtClean="0">
                          <a:solidFill>
                            <a:schemeClr val="tx1"/>
                          </a:solidFill>
                        </a:rPr>
                        <a:t>29</a:t>
                      </a:r>
                      <a:r>
                        <a:rPr kumimoji="1" lang="ja-JP" altLang="en-US" sz="1100" b="0" dirty="0" smtClean="0">
                          <a:solidFill>
                            <a:schemeClr val="tx1"/>
                          </a:solidFill>
                        </a:rPr>
                        <a:t>年度</a:t>
                      </a:r>
                      <a:endParaRPr kumimoji="1" lang="ja-JP" altLang="en-US" sz="11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en-US" altLang="ja-JP" sz="1100" b="0" kern="1200" dirty="0" smtClean="0">
                          <a:solidFill>
                            <a:schemeClr val="tx1"/>
                          </a:solidFill>
                          <a:latin typeface="+mn-lt"/>
                          <a:ea typeface="+mn-ea"/>
                          <a:cs typeface="+mn-cs"/>
                        </a:rPr>
                        <a:t>30</a:t>
                      </a:r>
                      <a:r>
                        <a:rPr kumimoji="1" lang="ja-JP" altLang="en-US" sz="1100" b="0" kern="1200" dirty="0" smtClean="0">
                          <a:solidFill>
                            <a:schemeClr val="tx1"/>
                          </a:solidFill>
                          <a:latin typeface="+mn-lt"/>
                          <a:ea typeface="+mn-ea"/>
                          <a:cs typeface="+mn-cs"/>
                        </a:rPr>
                        <a:t>年度</a:t>
                      </a:r>
                      <a:endParaRPr kumimoji="1" lang="ja-JP" altLang="en-US" sz="1100" b="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b="0" dirty="0" smtClean="0">
                          <a:solidFill>
                            <a:schemeClr val="tx1"/>
                          </a:solidFill>
                        </a:rPr>
                        <a:t>31</a:t>
                      </a:r>
                      <a:r>
                        <a:rPr kumimoji="1" lang="ja-JP" altLang="en-US" sz="1100" b="0" dirty="0" smtClean="0">
                          <a:solidFill>
                            <a:schemeClr val="tx1"/>
                          </a:solidFill>
                        </a:rPr>
                        <a:t>年度</a:t>
                      </a:r>
                      <a:r>
                        <a:rPr kumimoji="1" lang="en-US" altLang="ja-JP" sz="800" b="0" dirty="0" smtClean="0">
                          <a:solidFill>
                            <a:schemeClr val="tx1"/>
                          </a:solidFill>
                        </a:rPr>
                        <a:t>※</a:t>
                      </a:r>
                      <a:endParaRPr kumimoji="1" lang="ja-JP" altLang="en-US" sz="8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b="0" dirty="0" smtClean="0">
                          <a:solidFill>
                            <a:schemeClr val="tx1"/>
                          </a:solidFill>
                        </a:rPr>
                        <a:t>32</a:t>
                      </a:r>
                      <a:r>
                        <a:rPr kumimoji="1" lang="ja-JP" altLang="en-US" sz="1100" b="0" dirty="0" smtClean="0">
                          <a:solidFill>
                            <a:schemeClr val="tx1"/>
                          </a:solidFill>
                        </a:rPr>
                        <a:t>年度</a:t>
                      </a:r>
                      <a:endParaRPr kumimoji="1" lang="ja-JP" altLang="en-US" sz="11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b="0" dirty="0" smtClean="0">
                          <a:solidFill>
                            <a:schemeClr val="tx1"/>
                          </a:solidFill>
                        </a:rPr>
                        <a:t>33</a:t>
                      </a:r>
                      <a:r>
                        <a:rPr kumimoji="1" lang="ja-JP" altLang="en-US" sz="1100" b="0" dirty="0" smtClean="0">
                          <a:solidFill>
                            <a:schemeClr val="tx1"/>
                          </a:solidFill>
                        </a:rPr>
                        <a:t>年度</a:t>
                      </a:r>
                      <a:endParaRPr kumimoji="1" lang="ja-JP" altLang="en-US" sz="11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65468">
                <a:tc>
                  <a:txBody>
                    <a:bodyPr/>
                    <a:lstStyle/>
                    <a:p>
                      <a:r>
                        <a:rPr lang="en-US" altLang="ja-JP" sz="1200" dirty="0" smtClean="0">
                          <a:solidFill>
                            <a:schemeClr val="tx1"/>
                          </a:solidFill>
                        </a:rPr>
                        <a:t>Ⅰ</a:t>
                      </a:r>
                      <a:endParaRPr lang="ja-JP" altLang="en-US" sz="1200" dirty="0">
                        <a:solidFill>
                          <a:schemeClr val="tx1"/>
                        </a:solidFill>
                      </a:endParaRPr>
                    </a:p>
                  </a:txBody>
                  <a:tcPr marL="47479" marR="474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rPr>
                        <a:t>制度の周知</a:t>
                      </a:r>
                      <a:endParaRPr kumimoji="1" lang="en-US" altLang="ja-JP" sz="1000" dirty="0" smtClean="0">
                        <a:solidFill>
                          <a:schemeClr val="tx1"/>
                        </a:solidFill>
                      </a:endParaRPr>
                    </a:p>
                  </a:txBody>
                  <a:tcPr marL="47479" marR="474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65468">
                <a:tc>
                  <a:txBody>
                    <a:bodyPr/>
                    <a:lstStyle/>
                    <a:p>
                      <a:r>
                        <a:rPr lang="en-US" altLang="ja-JP" sz="1200" dirty="0" smtClean="0">
                          <a:solidFill>
                            <a:schemeClr val="tx1"/>
                          </a:solidFill>
                        </a:rPr>
                        <a:t>Ⅱ</a:t>
                      </a:r>
                      <a:endParaRPr lang="ja-JP" altLang="en-US" sz="1200" dirty="0">
                        <a:solidFill>
                          <a:schemeClr val="tx1"/>
                        </a:solidFill>
                      </a:endParaRPr>
                    </a:p>
                  </a:txBody>
                  <a:tcPr marL="47479" marR="474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rPr>
                        <a:t>市町村計画の策定</a:t>
                      </a:r>
                    </a:p>
                  </a:txBody>
                  <a:tcPr marL="47479" marR="474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23033">
                <a:tc>
                  <a:txBody>
                    <a:bodyPr/>
                    <a:lstStyle/>
                    <a:p>
                      <a:r>
                        <a:rPr lang="en-US" altLang="ja-JP" sz="1200" dirty="0" smtClean="0">
                          <a:solidFill>
                            <a:schemeClr val="tx1"/>
                          </a:solidFill>
                        </a:rPr>
                        <a:t>Ⅲ</a:t>
                      </a:r>
                      <a:endParaRPr lang="ja-JP" altLang="en-US" sz="1200" dirty="0">
                        <a:solidFill>
                          <a:schemeClr val="tx1"/>
                        </a:solidFill>
                      </a:endParaRPr>
                    </a:p>
                  </a:txBody>
                  <a:tcPr marL="47479" marR="474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rPr>
                        <a:t>利用者がメリットを実感できる制度の運用</a:t>
                      </a:r>
                      <a:endParaRPr kumimoji="1" lang="en-US" altLang="ja-JP" sz="1000" dirty="0" smtClean="0">
                        <a:solidFill>
                          <a:schemeClr val="tx1"/>
                        </a:solidFill>
                      </a:endParaRPr>
                    </a:p>
                    <a:p>
                      <a:r>
                        <a:rPr kumimoji="1" lang="ja-JP" altLang="en-US" sz="1000" dirty="0" smtClean="0">
                          <a:solidFill>
                            <a:schemeClr val="tx1"/>
                          </a:solidFill>
                        </a:rPr>
                        <a:t>・適切な後見人等の選任のための検討の促進</a:t>
                      </a:r>
                      <a:endParaRPr kumimoji="1" lang="en-US" altLang="ja-JP" sz="1000" dirty="0" smtClean="0">
                        <a:solidFill>
                          <a:schemeClr val="tx1"/>
                        </a:solidFill>
                      </a:endParaRPr>
                    </a:p>
                    <a:p>
                      <a:pPr marL="0" marR="0" indent="0" algn="l" defTabSz="1320759"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・診断書の在り方等の検討</a:t>
                      </a:r>
                      <a:endParaRPr kumimoji="1" lang="en-US" altLang="ja-JP" sz="1000" dirty="0" smtClean="0">
                        <a:solidFill>
                          <a:schemeClr val="tx1"/>
                        </a:solidFill>
                      </a:endParaRPr>
                    </a:p>
                    <a:p>
                      <a:pPr marL="0" marR="0" indent="0" algn="l" defTabSz="1320759"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・高齢者と障害者の特性に応じた意思決定支援の在り方についての指針の策定等の検討、成果の共有等</a:t>
                      </a:r>
                      <a:endParaRPr kumimoji="1" lang="en-US" altLang="ja-JP" sz="1000" dirty="0" smtClean="0">
                        <a:solidFill>
                          <a:schemeClr val="tx1"/>
                        </a:solidFill>
                      </a:endParaRPr>
                    </a:p>
                  </a:txBody>
                  <a:tcPr marL="47479" marR="474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288965">
                <a:tc>
                  <a:txBody>
                    <a:bodyPr/>
                    <a:lstStyle/>
                    <a:p>
                      <a:r>
                        <a:rPr lang="en-US" altLang="ja-JP" sz="1200" dirty="0" smtClean="0">
                          <a:solidFill>
                            <a:schemeClr val="tx1"/>
                          </a:solidFill>
                        </a:rPr>
                        <a:t>Ⅳ</a:t>
                      </a:r>
                      <a:endParaRPr lang="ja-JP" altLang="en-US" sz="1200" dirty="0">
                        <a:solidFill>
                          <a:schemeClr val="tx1"/>
                        </a:solidFill>
                      </a:endParaRPr>
                    </a:p>
                  </a:txBody>
                  <a:tcPr marL="47479" marR="474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rPr>
                        <a:t>地域連携ネットワークづくり</a:t>
                      </a:r>
                      <a:endParaRPr kumimoji="1" lang="en-US" altLang="ja-JP" sz="1000" dirty="0" smtClean="0">
                        <a:solidFill>
                          <a:schemeClr val="tx1"/>
                        </a:solidFill>
                      </a:endParaRPr>
                    </a:p>
                    <a:p>
                      <a:r>
                        <a:rPr kumimoji="1" lang="ja-JP" altLang="en-US" sz="1000" dirty="0" smtClean="0">
                          <a:solidFill>
                            <a:schemeClr val="tx1"/>
                          </a:solidFill>
                        </a:rPr>
                        <a:t>・市町村による中核機関の設置</a:t>
                      </a:r>
                      <a:endParaRPr kumimoji="1" lang="en-US" altLang="ja-JP" sz="1000" dirty="0" smtClean="0">
                        <a:solidFill>
                          <a:schemeClr val="tx1"/>
                        </a:solidFill>
                      </a:endParaRPr>
                    </a:p>
                    <a:p>
                      <a:r>
                        <a:rPr kumimoji="1" lang="ja-JP" altLang="en-US" sz="1000" dirty="0" smtClean="0">
                          <a:solidFill>
                            <a:schemeClr val="tx1"/>
                          </a:solidFill>
                        </a:rPr>
                        <a:t>・地域連携ネットワークの整備に向けた取組の推進</a:t>
                      </a:r>
                      <a:endParaRPr kumimoji="1" lang="en-US" altLang="ja-JP" sz="1000" strike="sngStrike" dirty="0" smtClean="0">
                        <a:solidFill>
                          <a:srgbClr val="FF0000"/>
                        </a:solidFill>
                      </a:endParaRPr>
                    </a:p>
                  </a:txBody>
                  <a:tcPr marL="47479" marR="474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99473">
                <a:tc>
                  <a:txBody>
                    <a:bodyPr/>
                    <a:lstStyle/>
                    <a:p>
                      <a:r>
                        <a:rPr lang="en-US" altLang="ja-JP" sz="1200" dirty="0" smtClean="0">
                          <a:solidFill>
                            <a:schemeClr val="tx1"/>
                          </a:solidFill>
                        </a:rPr>
                        <a:t>Ⅴ</a:t>
                      </a:r>
                      <a:endParaRPr lang="ja-JP" altLang="en-US" sz="1200" dirty="0">
                        <a:solidFill>
                          <a:schemeClr val="tx1"/>
                        </a:solidFill>
                      </a:endParaRPr>
                    </a:p>
                  </a:txBody>
                  <a:tcPr marL="47479" marR="474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rPr>
                        <a:t>不正防止の徹底と利用しやすさの調和</a:t>
                      </a:r>
                      <a:endParaRPr kumimoji="1" lang="en-US" altLang="ja-JP" sz="1000" dirty="0" smtClean="0">
                        <a:solidFill>
                          <a:schemeClr val="tx1"/>
                        </a:solidFill>
                      </a:endParaRPr>
                    </a:p>
                    <a:p>
                      <a:r>
                        <a:rPr kumimoji="1" lang="ja-JP" altLang="en-US" sz="1000" dirty="0" smtClean="0">
                          <a:solidFill>
                            <a:schemeClr val="tx1"/>
                          </a:solidFill>
                        </a:rPr>
                        <a:t>・金融機関における預貯金等管理に係る自主的な取組のための検討の促進等</a:t>
                      </a:r>
                      <a:endParaRPr kumimoji="1" lang="en-US" altLang="ja-JP" sz="1000" dirty="0" smtClean="0">
                        <a:solidFill>
                          <a:schemeClr val="tx1"/>
                        </a:solidFill>
                      </a:endParaRPr>
                    </a:p>
                    <a:p>
                      <a:r>
                        <a:rPr kumimoji="1" lang="ja-JP" altLang="en-US" sz="1000" dirty="0" smtClean="0">
                          <a:solidFill>
                            <a:schemeClr val="tx1"/>
                          </a:solidFill>
                        </a:rPr>
                        <a:t>・</a:t>
                      </a:r>
                      <a:r>
                        <a:rPr kumimoji="1" lang="ja-JP" altLang="en-US" sz="1000" strike="noStrike" dirty="0" smtClean="0">
                          <a:solidFill>
                            <a:schemeClr val="tx1"/>
                          </a:solidFill>
                        </a:rPr>
                        <a:t>取組の検討状況等を踏まえた</a:t>
                      </a:r>
                      <a:r>
                        <a:rPr kumimoji="1" lang="ja-JP" altLang="en-US" sz="1000" dirty="0" smtClean="0">
                          <a:solidFill>
                            <a:schemeClr val="tx1"/>
                          </a:solidFill>
                        </a:rPr>
                        <a:t>より効率的な不正防止の在り方の検討</a:t>
                      </a:r>
                      <a:endParaRPr kumimoji="1" lang="en-US" altLang="ja-JP" sz="1000" dirty="0" smtClean="0">
                        <a:solidFill>
                          <a:schemeClr val="tx1"/>
                        </a:solidFill>
                      </a:endParaRPr>
                    </a:p>
                  </a:txBody>
                  <a:tcPr marL="47479" marR="474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86685">
                <a:tc>
                  <a:txBody>
                    <a:bodyPr/>
                    <a:lstStyle/>
                    <a:p>
                      <a:r>
                        <a:rPr lang="en-US" altLang="ja-JP" sz="1200" dirty="0" smtClean="0">
                          <a:solidFill>
                            <a:schemeClr val="tx1"/>
                          </a:solidFill>
                        </a:rPr>
                        <a:t>Ⅵ</a:t>
                      </a:r>
                      <a:endParaRPr lang="ja-JP" altLang="en-US" sz="1200" dirty="0">
                        <a:solidFill>
                          <a:schemeClr val="tx1"/>
                        </a:solidFill>
                      </a:endParaRPr>
                    </a:p>
                  </a:txBody>
                  <a:tcPr marL="47479" marR="474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rPr>
                        <a:t>成年被後見人等の医療・介護等に係る意思決定が困難な人への支援等の検討</a:t>
                      </a:r>
                      <a:endParaRPr kumimoji="1" lang="en-US" altLang="ja-JP" sz="1000" dirty="0" smtClean="0">
                        <a:solidFill>
                          <a:schemeClr val="tx1"/>
                        </a:solidFill>
                      </a:endParaRPr>
                    </a:p>
                  </a:txBody>
                  <a:tcPr marL="47479" marR="474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31754">
                <a:tc>
                  <a:txBody>
                    <a:bodyPr/>
                    <a:lstStyle/>
                    <a:p>
                      <a:r>
                        <a:rPr lang="en-US" altLang="ja-JP" sz="1200" dirty="0" smtClean="0">
                          <a:solidFill>
                            <a:schemeClr val="tx1"/>
                          </a:solidFill>
                        </a:rPr>
                        <a:t>Ⅶ</a:t>
                      </a:r>
                      <a:endParaRPr lang="ja-JP" altLang="en-US" sz="1200" dirty="0">
                        <a:solidFill>
                          <a:schemeClr val="tx1"/>
                        </a:solidFill>
                      </a:endParaRPr>
                    </a:p>
                  </a:txBody>
                  <a:tcPr marL="47479" marR="474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smtClean="0">
                          <a:solidFill>
                            <a:schemeClr val="tx1"/>
                          </a:solidFill>
                        </a:rPr>
                        <a:t>成年被後見人等の権利制限の措置の見直し</a:t>
                      </a:r>
                      <a:endParaRPr kumimoji="1" lang="en-US" altLang="ja-JP" sz="1000" dirty="0" smtClean="0">
                        <a:solidFill>
                          <a:schemeClr val="tx1"/>
                        </a:solidFill>
                      </a:endParaRPr>
                    </a:p>
                  </a:txBody>
                  <a:tcPr marL="47479" marR="474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marL="47479" marR="474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9" name="ホームベース 8"/>
          <p:cNvSpPr/>
          <p:nvPr/>
        </p:nvSpPr>
        <p:spPr>
          <a:xfrm>
            <a:off x="3267517" y="871402"/>
            <a:ext cx="6333683" cy="223718"/>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パンフレット、ポスターなどによる制度周知</a:t>
            </a:r>
          </a:p>
        </p:txBody>
      </p:sp>
      <p:sp>
        <p:nvSpPr>
          <p:cNvPr id="10" name="ホームベース 9"/>
          <p:cNvSpPr/>
          <p:nvPr/>
        </p:nvSpPr>
        <p:spPr>
          <a:xfrm>
            <a:off x="3282733" y="1536795"/>
            <a:ext cx="6318467" cy="217815"/>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国の計画の周知、市町村計画の策定働きかけ、策定状況のフォローアップ</a:t>
            </a:r>
          </a:p>
        </p:txBody>
      </p:sp>
      <p:sp>
        <p:nvSpPr>
          <p:cNvPr id="25" name="ホームベース 24"/>
          <p:cNvSpPr/>
          <p:nvPr/>
        </p:nvSpPr>
        <p:spPr>
          <a:xfrm>
            <a:off x="3273207" y="3413136"/>
            <a:ext cx="6350875" cy="186694"/>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中核機関の設置・運営、地域連携ネットワークの整備</a:t>
            </a:r>
          </a:p>
        </p:txBody>
      </p:sp>
      <p:grpSp>
        <p:nvGrpSpPr>
          <p:cNvPr id="2" name="グループ化 1"/>
          <p:cNvGrpSpPr/>
          <p:nvPr/>
        </p:nvGrpSpPr>
        <p:grpSpPr>
          <a:xfrm>
            <a:off x="3267123" y="3774544"/>
            <a:ext cx="6356960" cy="445253"/>
            <a:chOff x="5142160" y="6711804"/>
            <a:chExt cx="4806551" cy="1014578"/>
          </a:xfrm>
        </p:grpSpPr>
        <p:sp>
          <p:nvSpPr>
            <p:cNvPr id="14" name="ホームベース 13"/>
            <p:cNvSpPr/>
            <p:nvPr/>
          </p:nvSpPr>
          <p:spPr>
            <a:xfrm>
              <a:off x="5142160" y="6725109"/>
              <a:ext cx="1961714" cy="981238"/>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相談体制・地域連携ネットワーク構築支援</a:t>
              </a:r>
              <a:endParaRPr lang="en-US" altLang="ja-JP" sz="831" dirty="0">
                <a:solidFill>
                  <a:prstClr val="black"/>
                </a:solidFill>
              </a:endParaRPr>
            </a:p>
            <a:p>
              <a:pPr algn="ctr"/>
              <a:r>
                <a:rPr lang="ja-JP" altLang="en-US" sz="831" dirty="0">
                  <a:solidFill>
                    <a:prstClr val="black"/>
                  </a:solidFill>
                </a:rPr>
                <a:t>（各地域の取組例の収集・紹介、試行的な取組への支援等）</a:t>
              </a:r>
            </a:p>
          </p:txBody>
        </p:sp>
        <p:sp>
          <p:nvSpPr>
            <p:cNvPr id="21" name="ホームベース 20"/>
            <p:cNvSpPr/>
            <p:nvPr/>
          </p:nvSpPr>
          <p:spPr>
            <a:xfrm>
              <a:off x="7116343" y="6711804"/>
              <a:ext cx="2832368" cy="1014578"/>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相談体制の強化、地域連携</a:t>
              </a:r>
              <a:r>
                <a:rPr lang="ja-JP" altLang="en-US" sz="831">
                  <a:solidFill>
                    <a:prstClr val="black"/>
                  </a:solidFill>
                </a:rPr>
                <a:t>ネットワークの更なる構築</a:t>
              </a:r>
              <a:endParaRPr lang="ja-JP" altLang="en-US" sz="831" dirty="0">
                <a:solidFill>
                  <a:prstClr val="black"/>
                </a:solidFill>
              </a:endParaRPr>
            </a:p>
          </p:txBody>
        </p:sp>
      </p:grpSp>
      <p:sp>
        <p:nvSpPr>
          <p:cNvPr id="20" name="ホームベース 19"/>
          <p:cNvSpPr/>
          <p:nvPr/>
        </p:nvSpPr>
        <p:spPr>
          <a:xfrm>
            <a:off x="3268335" y="2174618"/>
            <a:ext cx="3095377" cy="190595"/>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適切な後見人等の選任のための検討の促進</a:t>
            </a:r>
            <a:endParaRPr lang="en-US" altLang="ja-JP" sz="831" dirty="0">
              <a:solidFill>
                <a:prstClr val="black"/>
              </a:solidFill>
            </a:endParaRPr>
          </a:p>
        </p:txBody>
      </p:sp>
      <p:sp>
        <p:nvSpPr>
          <p:cNvPr id="35" name="ホームベース 34"/>
          <p:cNvSpPr/>
          <p:nvPr/>
        </p:nvSpPr>
        <p:spPr>
          <a:xfrm>
            <a:off x="3267517" y="2418535"/>
            <a:ext cx="3095377" cy="190595"/>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診断書の在り方等の検討</a:t>
            </a:r>
            <a:endParaRPr lang="en-US" altLang="ja-JP" sz="831" dirty="0">
              <a:solidFill>
                <a:prstClr val="black"/>
              </a:solidFill>
            </a:endParaRPr>
          </a:p>
        </p:txBody>
      </p:sp>
      <p:sp>
        <p:nvSpPr>
          <p:cNvPr id="28" name="ホームベース 27"/>
          <p:cNvSpPr/>
          <p:nvPr/>
        </p:nvSpPr>
        <p:spPr>
          <a:xfrm>
            <a:off x="3280874" y="2772500"/>
            <a:ext cx="6333682" cy="212213"/>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意思決定支援の在り方についての指針の策定等の検討、成果の共有等</a:t>
            </a:r>
          </a:p>
        </p:txBody>
      </p:sp>
      <p:sp>
        <p:nvSpPr>
          <p:cNvPr id="29" name="ホームベース 28"/>
          <p:cNvSpPr/>
          <p:nvPr/>
        </p:nvSpPr>
        <p:spPr>
          <a:xfrm>
            <a:off x="6384049" y="2207589"/>
            <a:ext cx="3217150" cy="377351"/>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新たな運用等の開始、運用状況のフォローアップ</a:t>
            </a:r>
          </a:p>
        </p:txBody>
      </p:sp>
      <p:sp>
        <p:nvSpPr>
          <p:cNvPr id="30" name="ホームベース 29"/>
          <p:cNvSpPr/>
          <p:nvPr/>
        </p:nvSpPr>
        <p:spPr>
          <a:xfrm>
            <a:off x="3267122" y="4734718"/>
            <a:ext cx="3096589" cy="232201"/>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金融機関における自主的取組のための検討の促進</a:t>
            </a:r>
          </a:p>
        </p:txBody>
      </p:sp>
      <p:sp>
        <p:nvSpPr>
          <p:cNvPr id="31" name="ホームベース 30"/>
          <p:cNvSpPr/>
          <p:nvPr/>
        </p:nvSpPr>
        <p:spPr>
          <a:xfrm>
            <a:off x="6384049" y="4742048"/>
            <a:ext cx="3217150" cy="569850"/>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取組の検討状況・地域連携ネットワークにおける不正防止</a:t>
            </a:r>
            <a:endParaRPr lang="en-US" altLang="ja-JP" sz="831" dirty="0">
              <a:solidFill>
                <a:prstClr val="black"/>
              </a:solidFill>
            </a:endParaRPr>
          </a:p>
          <a:p>
            <a:pPr algn="ctr"/>
            <a:r>
              <a:rPr lang="ja-JP" altLang="en-US" sz="831" dirty="0">
                <a:solidFill>
                  <a:prstClr val="black"/>
                </a:solidFill>
              </a:rPr>
              <a:t>効果を踏まえたより効率的な不正防止の在り方の検討</a:t>
            </a:r>
          </a:p>
        </p:txBody>
      </p:sp>
      <p:sp>
        <p:nvSpPr>
          <p:cNvPr id="33" name="ホームベース 32"/>
          <p:cNvSpPr/>
          <p:nvPr/>
        </p:nvSpPr>
        <p:spPr>
          <a:xfrm>
            <a:off x="3282733" y="5445224"/>
            <a:ext cx="3070444" cy="328354"/>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医療・介護等の現場において関係者が対応を</a:t>
            </a:r>
            <a:endParaRPr lang="en-US" altLang="ja-JP" sz="831" dirty="0">
              <a:solidFill>
                <a:prstClr val="black"/>
              </a:solidFill>
            </a:endParaRPr>
          </a:p>
          <a:p>
            <a:pPr algn="ctr"/>
            <a:r>
              <a:rPr lang="ja-JP" altLang="en-US" sz="831" dirty="0">
                <a:solidFill>
                  <a:prstClr val="black"/>
                </a:solidFill>
              </a:rPr>
              <a:t>行う際に参考となる考え方の整理</a:t>
            </a:r>
          </a:p>
        </p:txBody>
      </p:sp>
      <p:sp>
        <p:nvSpPr>
          <p:cNvPr id="34" name="ホームベース 33"/>
          <p:cNvSpPr/>
          <p:nvPr/>
        </p:nvSpPr>
        <p:spPr>
          <a:xfrm>
            <a:off x="3267124" y="5931189"/>
            <a:ext cx="2743153" cy="298376"/>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92" dirty="0">
                <a:solidFill>
                  <a:prstClr val="black"/>
                </a:solidFill>
              </a:rPr>
              <a:t>成年被後見人等の権利制限の措置について法制上の措置等</a:t>
            </a:r>
            <a:endParaRPr lang="en-US" altLang="ja-JP" sz="692" dirty="0">
              <a:solidFill>
                <a:prstClr val="black"/>
              </a:solidFill>
            </a:endParaRPr>
          </a:p>
          <a:p>
            <a:pPr algn="ctr"/>
            <a:r>
              <a:rPr lang="ja-JP" altLang="en-US" sz="692" dirty="0">
                <a:solidFill>
                  <a:prstClr val="black"/>
                </a:solidFill>
              </a:rPr>
              <a:t>目途：平成３１年５月まで</a:t>
            </a:r>
            <a:endParaRPr lang="en-US" altLang="ja-JP" sz="692" dirty="0">
              <a:solidFill>
                <a:prstClr val="black"/>
              </a:solidFill>
            </a:endParaRPr>
          </a:p>
        </p:txBody>
      </p:sp>
      <p:sp>
        <p:nvSpPr>
          <p:cNvPr id="3" name="テキスト ボックス 2"/>
          <p:cNvSpPr txBox="1"/>
          <p:nvPr/>
        </p:nvSpPr>
        <p:spPr>
          <a:xfrm>
            <a:off x="172691" y="6418411"/>
            <a:ext cx="7035506" cy="348044"/>
          </a:xfrm>
          <a:prstGeom prst="rect">
            <a:avLst/>
          </a:prstGeom>
          <a:noFill/>
          <a:ln>
            <a:noFill/>
          </a:ln>
        </p:spPr>
        <p:txBody>
          <a:bodyPr wrap="square" rtlCol="0">
            <a:spAutoFit/>
          </a:bodyPr>
          <a:lstStyle/>
          <a:p>
            <a:r>
              <a:rPr lang="ja-JP" altLang="en-US" sz="831" dirty="0">
                <a:solidFill>
                  <a:prstClr val="black"/>
                </a:solidFill>
              </a:rPr>
              <a:t>施策の進捗状況については、随時、国において把握・評価し、必要な対応を検討する。</a:t>
            </a:r>
            <a:endParaRPr lang="en-US" altLang="ja-JP" sz="831" dirty="0">
              <a:solidFill>
                <a:prstClr val="black"/>
              </a:solidFill>
            </a:endParaRPr>
          </a:p>
          <a:p>
            <a:r>
              <a:rPr lang="en-US" altLang="ja-JP" sz="831" dirty="0">
                <a:solidFill>
                  <a:prstClr val="black"/>
                </a:solidFill>
              </a:rPr>
              <a:t>※</a:t>
            </a:r>
            <a:r>
              <a:rPr lang="ja-JP" altLang="en-US" sz="831" dirty="0">
                <a:solidFill>
                  <a:prstClr val="black"/>
                </a:solidFill>
              </a:rPr>
              <a:t>基本計画の中間年度である平成３１年度においては、各施策の進捗状況を踏まえ、個別の課題の整理・検討を行う。</a:t>
            </a:r>
          </a:p>
        </p:txBody>
      </p:sp>
      <p:sp>
        <p:nvSpPr>
          <p:cNvPr id="38" name="ホームベース 37"/>
          <p:cNvSpPr/>
          <p:nvPr/>
        </p:nvSpPr>
        <p:spPr>
          <a:xfrm>
            <a:off x="3267123" y="5055869"/>
            <a:ext cx="3086054" cy="262442"/>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専門職団体等による自主的な取組の促進</a:t>
            </a:r>
          </a:p>
        </p:txBody>
      </p:sp>
      <p:sp>
        <p:nvSpPr>
          <p:cNvPr id="26" name="ホームベース 25"/>
          <p:cNvSpPr/>
          <p:nvPr/>
        </p:nvSpPr>
        <p:spPr>
          <a:xfrm>
            <a:off x="6362894" y="5445224"/>
            <a:ext cx="3238305" cy="328354"/>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dirty="0">
                <a:solidFill>
                  <a:prstClr val="black"/>
                </a:solidFill>
              </a:rPr>
              <a:t>参考となる考え方の周知、活用状況を踏まえた改善</a:t>
            </a:r>
          </a:p>
        </p:txBody>
      </p:sp>
      <p:sp>
        <p:nvSpPr>
          <p:cNvPr id="22" name="テキスト ボックス 21"/>
          <p:cNvSpPr txBox="1"/>
          <p:nvPr/>
        </p:nvSpPr>
        <p:spPr>
          <a:xfrm>
            <a:off x="9366998" y="6467788"/>
            <a:ext cx="539003" cy="369332"/>
          </a:xfrm>
          <a:prstGeom prst="rect">
            <a:avLst/>
          </a:prstGeom>
          <a:noFill/>
          <a:ln>
            <a:noFill/>
          </a:ln>
        </p:spPr>
        <p:txBody>
          <a:bodyPr wrap="square" rtlCol="0">
            <a:spAutoFit/>
          </a:bodyPr>
          <a:lstStyle/>
          <a:p>
            <a:r>
              <a:rPr lang="ja-JP" altLang="en-US" dirty="0">
                <a:latin typeface="ＭＳ 明朝" panose="02020609040205080304" pitchFamily="17" charset="-128"/>
                <a:ea typeface="ＭＳ 明朝" panose="02020609040205080304" pitchFamily="17" charset="-128"/>
              </a:rPr>
              <a:t>３</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839066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84593" y="858716"/>
            <a:ext cx="9757175" cy="720000"/>
          </a:xfrm>
          <a:prstGeom prst="rect">
            <a:avLst/>
          </a:prstGeom>
          <a:noFill/>
          <a:ln w="25400">
            <a:solidFill>
              <a:schemeClr val="accent1"/>
            </a:solidFill>
            <a:round/>
            <a:headEnd/>
            <a:tailEnd/>
          </a:ln>
        </p:spPr>
        <p:txBody>
          <a:bodyPr lIns="144000" tIns="36000" rIns="144000" bIns="34208" rtlCol="0" anchor="ctr"/>
          <a:lstStyle/>
          <a:p>
            <a:pPr algn="just" defTabSz="957263">
              <a:lnSpc>
                <a:spcPts val="1550"/>
              </a:lnSpc>
              <a:spcBef>
                <a:spcPts val="100"/>
              </a:spcBef>
            </a:pPr>
            <a:r>
              <a:rPr lang="ja-JP" altLang="en-US"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障害者が自らの望む地域生活を営むことができるよう、「</a:t>
            </a:r>
            <a:r>
              <a:rPr lang="ja-JP" altLang="en-US" sz="1300" spc="-100" dirty="0">
                <a:solidFill>
                  <a:prstClr val="black"/>
                </a:solidFill>
                <a:latin typeface="ＭＳ ゴシック" panose="020B0609070205080204" pitchFamily="49" charset="-128"/>
                <a:ea typeface="ＭＳ ゴシック" panose="020B0609070205080204" pitchFamily="49" charset="-128"/>
              </a:rPr>
              <a:t>生活</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」と「</a:t>
            </a:r>
            <a:r>
              <a:rPr lang="ja-JP" altLang="en-US" sz="1300" spc="-100" dirty="0">
                <a:solidFill>
                  <a:prstClr val="black"/>
                </a:solidFill>
                <a:latin typeface="ＭＳ ゴシック" panose="020B0609070205080204" pitchFamily="49" charset="-128"/>
                <a:ea typeface="ＭＳ ゴシック" panose="020B0609070205080204" pitchFamily="49" charset="-128"/>
              </a:rPr>
              <a:t>就労</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」に対する支援の一層の充実や高齢障害者</a:t>
            </a:r>
            <a:r>
              <a:rPr lang="ja-JP" altLang="en-US" sz="1300" spc="-100" dirty="0">
                <a:solidFill>
                  <a:prstClr val="black"/>
                </a:solidFill>
                <a:latin typeface="ＭＳ ゴシック" panose="020B0609070205080204" pitchFamily="49" charset="-128"/>
                <a:ea typeface="ＭＳ ゴシック" panose="020B0609070205080204" pitchFamily="49" charset="-128"/>
              </a:rPr>
              <a:t>に</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よる介護保険サービスの円滑な利用を促進するため</a:t>
            </a:r>
            <a:r>
              <a:rPr lang="ja-JP" altLang="en-US" sz="1300" spc="-100" dirty="0">
                <a:solidFill>
                  <a:prstClr val="black"/>
                </a:solidFill>
                <a:latin typeface="ＭＳ ゴシック" panose="020B0609070205080204" pitchFamily="49" charset="-128"/>
                <a:ea typeface="ＭＳ ゴシック" panose="020B0609070205080204" pitchFamily="49" charset="-128"/>
              </a:rPr>
              <a:t>の</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見直しを行うとともに、障害児支援のニーズの多様化にきめ細かく対応するための支援の拡充を図るほか、サービスの質の確保・向上を図るための環境整備</a:t>
            </a:r>
            <a:r>
              <a:rPr lang="ja-JP" altLang="en-US" sz="1300" spc="-100" dirty="0">
                <a:solidFill>
                  <a:prstClr val="black"/>
                </a:solidFill>
                <a:latin typeface="ＭＳ ゴシック" panose="020B0609070205080204" pitchFamily="49" charset="-128"/>
                <a:ea typeface="ＭＳ ゴシック" panose="020B0609070205080204" pitchFamily="49" charset="-128"/>
              </a:rPr>
              <a:t>等</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を行う。</a:t>
            </a:r>
            <a:endParaRPr lang="ja-JP" altLang="en-US" sz="1300" spc="-100" dirty="0">
              <a:solidFill>
                <a:prstClr val="black"/>
              </a:solidFill>
              <a:latin typeface="ＭＳ ゴシック" panose="020B0609070205080204" pitchFamily="49" charset="-128"/>
              <a:ea typeface="ＭＳ ゴシック" panose="020B0609070205080204" pitchFamily="49" charset="-128"/>
            </a:endParaRPr>
          </a:p>
        </p:txBody>
      </p:sp>
      <p:sp>
        <p:nvSpPr>
          <p:cNvPr id="27" name="正方形/長方形 26"/>
          <p:cNvSpPr/>
          <p:nvPr/>
        </p:nvSpPr>
        <p:spPr bwMode="auto">
          <a:xfrm>
            <a:off x="84593" y="1875248"/>
            <a:ext cx="9757175" cy="4392000"/>
          </a:xfrm>
          <a:prstGeom prst="rect">
            <a:avLst/>
          </a:prstGeom>
          <a:noFill/>
          <a:ln w="25400">
            <a:solidFill>
              <a:schemeClr val="accent1"/>
            </a:solidFill>
            <a:round/>
            <a:headEnd/>
            <a:tailEnd/>
          </a:ln>
        </p:spPr>
        <p:txBody>
          <a:bodyPr lIns="68415" tIns="34208" rIns="68415" bIns="34208" rtlCol="0" anchor="ctr" anchorCtr="0"/>
          <a:lstStyle/>
          <a:p>
            <a:r>
              <a:rPr lang="ja-JP" altLang="en-US" sz="1600" b="1" u="sng" dirty="0" smtClean="0">
                <a:solidFill>
                  <a:srgbClr val="00B050"/>
                </a:solidFill>
                <a:latin typeface="ＭＳ Ｐゴシック"/>
              </a:rPr>
              <a:t>１</a:t>
            </a:r>
            <a:r>
              <a:rPr lang="ja-JP" altLang="en-US" sz="1600" b="1" u="sng" dirty="0">
                <a:solidFill>
                  <a:srgbClr val="00B050"/>
                </a:solidFill>
                <a:latin typeface="ＭＳ Ｐゴシック"/>
              </a:rPr>
              <a:t>．</a:t>
            </a:r>
            <a:r>
              <a:rPr lang="ja-JP" altLang="en-US" sz="1600" b="1" u="sng" dirty="0" smtClean="0">
                <a:solidFill>
                  <a:srgbClr val="00B050"/>
                </a:solidFill>
                <a:latin typeface="ＭＳ Ｐゴシック"/>
              </a:rPr>
              <a:t>障害者の望む地域生活の支援</a:t>
            </a:r>
            <a:endParaRPr lang="en-US" altLang="ja-JP" sz="1600" b="1" u="sng" dirty="0" smtClean="0">
              <a:solidFill>
                <a:srgbClr val="00B050"/>
              </a:solidFill>
              <a:latin typeface="ＭＳ Ｐゴシック"/>
            </a:endParaRPr>
          </a:p>
          <a:p>
            <a:endParaRPr lang="en-US" altLang="ja-JP" sz="400" dirty="0" smtClean="0">
              <a:solidFill>
                <a:prstClr val="black"/>
              </a:solidFill>
              <a:latin typeface="ＭＳ Ｐゴシック"/>
            </a:endParaRPr>
          </a:p>
          <a:p>
            <a:pPr marL="265113" indent="-265113"/>
            <a:r>
              <a:rPr lang="ja-JP" altLang="en-US" sz="1300" i="1" dirty="0">
                <a:solidFill>
                  <a:srgbClr val="FF0000"/>
                </a:solidFill>
                <a:latin typeface="ＭＳ Ｐゴシック"/>
              </a:rPr>
              <a:t> </a:t>
            </a:r>
            <a:r>
              <a:rPr lang="en-US" altLang="ja-JP" sz="1300" dirty="0" smtClean="0">
                <a:solidFill>
                  <a:prstClr val="black"/>
                </a:solidFill>
                <a:latin typeface="ＭＳ Ｐゴシック"/>
              </a:rPr>
              <a:t>(1) </a:t>
            </a:r>
            <a:r>
              <a:rPr lang="ja-JP" altLang="en-US" sz="1300" dirty="0" smtClean="0">
                <a:solidFill>
                  <a:prstClr val="black"/>
                </a:solidFill>
                <a:latin typeface="ＭＳ Ｐゴシック"/>
              </a:rPr>
              <a:t>施設</a:t>
            </a:r>
            <a:r>
              <a:rPr lang="ja-JP" altLang="en-US" sz="1300" dirty="0">
                <a:solidFill>
                  <a:prstClr val="black"/>
                </a:solidFill>
                <a:latin typeface="ＭＳ Ｐゴシック"/>
              </a:rPr>
              <a:t>入所支援や共同生活援助を利用していた者等を</a:t>
            </a:r>
            <a:r>
              <a:rPr lang="ja-JP" altLang="en-US" sz="1300" dirty="0" smtClean="0">
                <a:solidFill>
                  <a:prstClr val="black"/>
                </a:solidFill>
                <a:latin typeface="ＭＳ Ｐゴシック"/>
              </a:rPr>
              <a:t>対象として、</a:t>
            </a:r>
            <a:r>
              <a:rPr lang="ja-JP" altLang="en-US" sz="1300" dirty="0">
                <a:solidFill>
                  <a:prstClr val="black"/>
                </a:solidFill>
                <a:latin typeface="ＭＳ Ｐゴシック"/>
              </a:rPr>
              <a:t>定期的な巡回訪問や随時の対応により、円滑な地域生活に向けた相談・助言等を行う</a:t>
            </a:r>
            <a:r>
              <a:rPr lang="ja-JP" altLang="en-US" sz="1300" dirty="0" smtClean="0">
                <a:solidFill>
                  <a:prstClr val="black"/>
                </a:solidFill>
                <a:latin typeface="ＭＳ Ｐゴシック"/>
              </a:rPr>
              <a:t>サービスを新設する（</a:t>
            </a:r>
            <a:r>
              <a:rPr lang="ja-JP" altLang="en-US" sz="1300" u="sng" dirty="0" smtClean="0">
                <a:solidFill>
                  <a:prstClr val="black"/>
                </a:solidFill>
                <a:latin typeface="ＭＳ Ｐゴシック"/>
              </a:rPr>
              <a:t>自立生活援助</a:t>
            </a:r>
            <a:r>
              <a:rPr lang="ja-JP" altLang="en-US" sz="1300" dirty="0" smtClean="0">
                <a:solidFill>
                  <a:prstClr val="black"/>
                </a:solidFill>
                <a:latin typeface="ＭＳ Ｐゴシック"/>
              </a:rPr>
              <a:t>）</a:t>
            </a:r>
            <a:endParaRPr lang="en-US" altLang="ja-JP" sz="1300" dirty="0" smtClean="0">
              <a:solidFill>
                <a:prstClr val="black"/>
              </a:solidFill>
              <a:latin typeface="ＭＳ Ｐゴシック"/>
            </a:endParaRPr>
          </a:p>
          <a:p>
            <a:pPr marL="323850" indent="-323850"/>
            <a:endParaRPr lang="en-US" altLang="ja-JP" sz="200" dirty="0" smtClean="0">
              <a:solidFill>
                <a:prstClr val="black"/>
              </a:solidFill>
              <a:latin typeface="ＭＳ Ｐゴシック"/>
            </a:endParaRPr>
          </a:p>
          <a:p>
            <a:pPr marL="323850" indent="-323850"/>
            <a:r>
              <a:rPr lang="ja-JP" altLang="en-US" sz="1300" dirty="0" smtClean="0">
                <a:solidFill>
                  <a:prstClr val="black"/>
                </a:solidFill>
                <a:latin typeface="ＭＳ Ｐゴシック"/>
              </a:rPr>
              <a:t> </a:t>
            </a:r>
            <a:r>
              <a:rPr lang="en-US" altLang="ja-JP" sz="1300" dirty="0" smtClean="0">
                <a:solidFill>
                  <a:prstClr val="black"/>
                </a:solidFill>
                <a:latin typeface="ＭＳ Ｐゴシック"/>
              </a:rPr>
              <a:t>(2) </a:t>
            </a:r>
            <a:r>
              <a:rPr lang="ja-JP" altLang="en-US" sz="1300" dirty="0" smtClean="0">
                <a:solidFill>
                  <a:prstClr val="black"/>
                </a:solidFill>
                <a:latin typeface="ＭＳ Ｐゴシック"/>
              </a:rPr>
              <a:t>就業</a:t>
            </a:r>
            <a:r>
              <a:rPr lang="ja-JP" altLang="en-US" sz="1300" dirty="0">
                <a:solidFill>
                  <a:prstClr val="black"/>
                </a:solidFill>
                <a:latin typeface="ＭＳ Ｐゴシック"/>
              </a:rPr>
              <a:t>に伴う生活面の課題に対応できるよう、事業所・家族との連絡調整等の支援を行う</a:t>
            </a:r>
            <a:r>
              <a:rPr lang="ja-JP" altLang="en-US" sz="1300" dirty="0" smtClean="0">
                <a:solidFill>
                  <a:prstClr val="black"/>
                </a:solidFill>
                <a:latin typeface="ＭＳ Ｐゴシック"/>
              </a:rPr>
              <a:t>サービスを新設する（</a:t>
            </a:r>
            <a:r>
              <a:rPr lang="ja-JP" altLang="en-US" sz="1300" u="sng" dirty="0" smtClean="0">
                <a:solidFill>
                  <a:prstClr val="black"/>
                </a:solidFill>
                <a:latin typeface="ＭＳ Ｐゴシック"/>
              </a:rPr>
              <a:t>就労定着支援</a:t>
            </a:r>
            <a:r>
              <a:rPr lang="ja-JP" altLang="en-US" sz="1300" dirty="0" smtClean="0">
                <a:solidFill>
                  <a:prstClr val="black"/>
                </a:solidFill>
                <a:latin typeface="ＭＳ Ｐゴシック"/>
              </a:rPr>
              <a:t>）</a:t>
            </a:r>
            <a:endParaRPr lang="ja-JP" altLang="en-US" sz="1300" dirty="0">
              <a:solidFill>
                <a:prstClr val="black"/>
              </a:solidFill>
              <a:latin typeface="ＭＳ Ｐゴシック"/>
            </a:endParaRPr>
          </a:p>
          <a:p>
            <a:pPr marL="323850" indent="-323850"/>
            <a:endParaRPr lang="en-US" altLang="ja-JP" sz="200" dirty="0" smtClean="0">
              <a:solidFill>
                <a:prstClr val="black"/>
              </a:solidFill>
              <a:latin typeface="ＭＳ Ｐゴシック"/>
            </a:endParaRPr>
          </a:p>
          <a:p>
            <a:pPr marL="323850" indent="-323850"/>
            <a:r>
              <a:rPr lang="ja-JP" altLang="en-US" sz="1300" dirty="0" smtClean="0">
                <a:solidFill>
                  <a:prstClr val="black"/>
                </a:solidFill>
                <a:latin typeface="ＭＳ Ｐゴシック"/>
              </a:rPr>
              <a:t> </a:t>
            </a:r>
            <a:r>
              <a:rPr lang="en-US" altLang="ja-JP" sz="1300" dirty="0" smtClean="0">
                <a:solidFill>
                  <a:prstClr val="black"/>
                </a:solidFill>
                <a:latin typeface="ＭＳ Ｐゴシック"/>
              </a:rPr>
              <a:t>(3) </a:t>
            </a:r>
            <a:r>
              <a:rPr lang="ja-JP" altLang="en-US" sz="1300" dirty="0">
                <a:solidFill>
                  <a:prstClr val="black"/>
                </a:solidFill>
                <a:latin typeface="ＭＳ Ｐゴシック"/>
              </a:rPr>
              <a:t>重度訪問介護について、</a:t>
            </a:r>
            <a:r>
              <a:rPr lang="ja-JP" altLang="en-US" sz="1300" u="sng" dirty="0">
                <a:solidFill>
                  <a:prstClr val="black"/>
                </a:solidFill>
                <a:latin typeface="ＭＳ Ｐゴシック"/>
              </a:rPr>
              <a:t>医療機関への入院時</a:t>
            </a:r>
            <a:r>
              <a:rPr lang="ja-JP" altLang="en-US" sz="1300" dirty="0">
                <a:solidFill>
                  <a:prstClr val="black"/>
                </a:solidFill>
                <a:latin typeface="ＭＳ Ｐゴシック"/>
              </a:rPr>
              <a:t>も一定の支援</a:t>
            </a:r>
            <a:r>
              <a:rPr lang="ja-JP" altLang="en-US" sz="1300" dirty="0" smtClean="0">
                <a:solidFill>
                  <a:prstClr val="black"/>
                </a:solidFill>
                <a:latin typeface="ＭＳ Ｐゴシック"/>
              </a:rPr>
              <a:t>を</a:t>
            </a:r>
            <a:r>
              <a:rPr lang="ja-JP" altLang="en-US" sz="1300" dirty="0">
                <a:solidFill>
                  <a:prstClr val="black"/>
                </a:solidFill>
                <a:latin typeface="ＭＳ Ｐゴシック"/>
              </a:rPr>
              <a:t>可能とする</a:t>
            </a:r>
            <a:endParaRPr lang="en-US" altLang="ja-JP" sz="1300" dirty="0" smtClean="0">
              <a:solidFill>
                <a:prstClr val="black"/>
              </a:solidFill>
              <a:latin typeface="ＭＳ Ｐゴシック"/>
            </a:endParaRPr>
          </a:p>
          <a:p>
            <a:pPr marL="323850" indent="-323850"/>
            <a:endParaRPr lang="en-US" altLang="ja-JP" sz="200" dirty="0">
              <a:solidFill>
                <a:prstClr val="black"/>
              </a:solidFill>
              <a:latin typeface="ＭＳ Ｐゴシック"/>
            </a:endParaRPr>
          </a:p>
          <a:p>
            <a:pPr marL="265113" indent="-265113"/>
            <a:r>
              <a:rPr lang="ja-JP" altLang="en-US" sz="1300" i="1" dirty="0" smtClean="0">
                <a:solidFill>
                  <a:prstClr val="black"/>
                </a:solidFill>
                <a:latin typeface="ＭＳ Ｐゴシック"/>
              </a:rPr>
              <a:t> </a:t>
            </a:r>
            <a:r>
              <a:rPr lang="en-US" altLang="ja-JP" sz="1300" dirty="0" smtClean="0">
                <a:solidFill>
                  <a:prstClr val="black"/>
                </a:solidFill>
                <a:latin typeface="ＭＳ Ｐゴシック"/>
              </a:rPr>
              <a:t>(4) </a:t>
            </a:r>
            <a:r>
              <a:rPr lang="en-US" altLang="ja-JP" sz="1300" u="sng" dirty="0" smtClean="0">
                <a:solidFill>
                  <a:prstClr val="black"/>
                </a:solidFill>
                <a:latin typeface="ＭＳ Ｐゴシック"/>
              </a:rPr>
              <a:t>65</a:t>
            </a:r>
            <a:r>
              <a:rPr lang="ja-JP" altLang="en-US" sz="1300" u="sng" dirty="0" smtClean="0">
                <a:solidFill>
                  <a:prstClr val="black"/>
                </a:solidFill>
                <a:latin typeface="ＭＳ Ｐゴシック"/>
              </a:rPr>
              <a:t>歳に至るまで相当の長期間にわたり障害福祉サービスを利用してきた低所得の高齢障害者</a:t>
            </a:r>
            <a:r>
              <a:rPr lang="ja-JP" altLang="en-US" sz="1300" dirty="0" smtClean="0">
                <a:solidFill>
                  <a:prstClr val="black"/>
                </a:solidFill>
                <a:latin typeface="ＭＳ Ｐゴシック"/>
              </a:rPr>
              <a:t>が引き続き</a:t>
            </a:r>
            <a:r>
              <a:rPr lang="ja-JP" altLang="en-US" sz="1300" dirty="0">
                <a:solidFill>
                  <a:prstClr val="black"/>
                </a:solidFill>
                <a:latin typeface="ＭＳ Ｐゴシック"/>
              </a:rPr>
              <a:t>障害福祉</a:t>
            </a:r>
            <a:r>
              <a:rPr lang="ja-JP" altLang="en-US" sz="1300" dirty="0" smtClean="0">
                <a:solidFill>
                  <a:prstClr val="black"/>
                </a:solidFill>
                <a:latin typeface="ＭＳ Ｐゴシック"/>
              </a:rPr>
              <a:t>サービスに相当する介護保険サービスを利用する場合に、障害者の所得の状況や障害の程度等の事情を勘案し、当該介護保険サービスの</a:t>
            </a:r>
            <a:r>
              <a:rPr lang="ja-JP" altLang="en-US" sz="1300" u="sng" dirty="0" smtClean="0">
                <a:solidFill>
                  <a:prstClr val="black"/>
                </a:solidFill>
                <a:latin typeface="ＭＳ Ｐゴシック"/>
              </a:rPr>
              <a:t>利用者負担を障害福祉制度により軽減</a:t>
            </a:r>
            <a:r>
              <a:rPr lang="ja-JP" altLang="en-US" sz="1300" dirty="0" smtClean="0">
                <a:solidFill>
                  <a:prstClr val="black"/>
                </a:solidFill>
                <a:latin typeface="ＭＳ Ｐゴシック"/>
              </a:rPr>
              <a:t>（償還）できる仕組みを設ける</a:t>
            </a:r>
            <a:endParaRPr lang="en-US" altLang="ja-JP" sz="1300" i="1" dirty="0" smtClean="0">
              <a:solidFill>
                <a:prstClr val="black"/>
              </a:solidFill>
              <a:latin typeface="ＭＳ Ｐゴシック"/>
            </a:endParaRPr>
          </a:p>
          <a:p>
            <a:pPr marL="216000" indent="-216000"/>
            <a:endParaRPr lang="en-US" altLang="ja-JP" sz="700" dirty="0" smtClean="0">
              <a:solidFill>
                <a:prstClr val="black"/>
              </a:solidFill>
              <a:latin typeface="ＭＳ Ｐゴシック"/>
            </a:endParaRPr>
          </a:p>
          <a:p>
            <a:r>
              <a:rPr lang="ja-JP" altLang="en-US" sz="1600" b="1" u="sng" dirty="0" smtClean="0">
                <a:solidFill>
                  <a:srgbClr val="00B050"/>
                </a:solidFill>
                <a:latin typeface="ＭＳ Ｐゴシック"/>
              </a:rPr>
              <a:t>２．障害児支援のニーズの多様化へのきめ細かな対応</a:t>
            </a:r>
            <a:endParaRPr lang="en-US" altLang="ja-JP" sz="1600" b="1" u="sng" dirty="0" smtClean="0">
              <a:solidFill>
                <a:srgbClr val="00B050"/>
              </a:solidFill>
              <a:latin typeface="ＭＳ Ｐゴシック"/>
            </a:endParaRPr>
          </a:p>
          <a:p>
            <a:endParaRPr lang="en-US" altLang="ja-JP" sz="400" dirty="0">
              <a:solidFill>
                <a:prstClr val="black"/>
              </a:solidFill>
              <a:latin typeface="ＭＳ Ｐゴシック"/>
            </a:endParaRPr>
          </a:p>
          <a:p>
            <a:pPr marL="179388" indent="-179388"/>
            <a:r>
              <a:rPr lang="en-US" altLang="ja-JP" sz="1300" dirty="0" smtClean="0">
                <a:solidFill>
                  <a:prstClr val="black"/>
                </a:solidFill>
                <a:latin typeface="ＭＳ Ｐゴシック"/>
              </a:rPr>
              <a:t> (1) </a:t>
            </a:r>
            <a:r>
              <a:rPr lang="ja-JP" altLang="en-US" sz="1300" dirty="0" smtClean="0">
                <a:solidFill>
                  <a:prstClr val="black"/>
                </a:solidFill>
                <a:latin typeface="ＭＳ Ｐゴシック"/>
              </a:rPr>
              <a:t>重度</a:t>
            </a:r>
            <a:r>
              <a:rPr lang="ja-JP" altLang="en-US" sz="1300" dirty="0">
                <a:solidFill>
                  <a:prstClr val="black"/>
                </a:solidFill>
                <a:latin typeface="ＭＳ Ｐゴシック"/>
              </a:rPr>
              <a:t>の</a:t>
            </a:r>
            <a:r>
              <a:rPr lang="ja-JP" altLang="en-US" sz="1300" dirty="0" smtClean="0">
                <a:solidFill>
                  <a:prstClr val="black"/>
                </a:solidFill>
                <a:latin typeface="ＭＳ Ｐゴシック"/>
              </a:rPr>
              <a:t>障害等に</a:t>
            </a:r>
            <a:r>
              <a:rPr lang="ja-JP" altLang="en-US" sz="1300" dirty="0">
                <a:solidFill>
                  <a:prstClr val="black"/>
                </a:solidFill>
                <a:latin typeface="ＭＳ Ｐゴシック"/>
              </a:rPr>
              <a:t>より外</a:t>
            </a:r>
            <a:r>
              <a:rPr lang="ja-JP" altLang="en-US" sz="1300" dirty="0" smtClean="0">
                <a:solidFill>
                  <a:prstClr val="black"/>
                </a:solidFill>
                <a:latin typeface="ＭＳ Ｐゴシック"/>
              </a:rPr>
              <a:t>出が著しく困難</a:t>
            </a:r>
            <a:r>
              <a:rPr lang="ja-JP" altLang="en-US" sz="1300" dirty="0">
                <a:solidFill>
                  <a:prstClr val="black"/>
                </a:solidFill>
                <a:latin typeface="ＭＳ Ｐゴシック"/>
              </a:rPr>
              <a:t>な</a:t>
            </a:r>
            <a:r>
              <a:rPr lang="ja-JP" altLang="en-US" sz="1300" dirty="0" smtClean="0">
                <a:solidFill>
                  <a:prstClr val="black"/>
                </a:solidFill>
                <a:latin typeface="ＭＳ Ｐゴシック"/>
              </a:rPr>
              <a:t>障害児に対し、</a:t>
            </a:r>
            <a:r>
              <a:rPr lang="ja-JP" altLang="en-US" sz="1300" u="sng" dirty="0" smtClean="0">
                <a:solidFill>
                  <a:prstClr val="black"/>
                </a:solidFill>
                <a:latin typeface="ＭＳ Ｐゴシック"/>
              </a:rPr>
              <a:t>居宅を訪問して発達</a:t>
            </a:r>
            <a:r>
              <a:rPr lang="ja-JP" altLang="en-US" sz="1300" u="sng" dirty="0">
                <a:solidFill>
                  <a:prstClr val="black"/>
                </a:solidFill>
                <a:latin typeface="ＭＳ Ｐゴシック"/>
              </a:rPr>
              <a:t>支援</a:t>
            </a:r>
            <a:r>
              <a:rPr lang="ja-JP" altLang="en-US" sz="1300" dirty="0" smtClean="0">
                <a:solidFill>
                  <a:prstClr val="black"/>
                </a:solidFill>
                <a:latin typeface="ＭＳ Ｐゴシック"/>
              </a:rPr>
              <a:t>を</a:t>
            </a:r>
            <a:r>
              <a:rPr lang="ja-JP" altLang="en-US" sz="1300" dirty="0">
                <a:solidFill>
                  <a:prstClr val="black"/>
                </a:solidFill>
                <a:latin typeface="ＭＳ Ｐゴシック"/>
              </a:rPr>
              <a:t>提供する</a:t>
            </a:r>
            <a:r>
              <a:rPr lang="ja-JP" altLang="en-US" sz="1300" dirty="0" smtClean="0">
                <a:solidFill>
                  <a:prstClr val="black"/>
                </a:solidFill>
                <a:latin typeface="ＭＳ Ｐゴシック"/>
              </a:rPr>
              <a:t>サービスを新設する</a:t>
            </a:r>
            <a:endParaRPr lang="en-US" altLang="ja-JP" sz="1300" dirty="0" smtClean="0">
              <a:solidFill>
                <a:prstClr val="black"/>
              </a:solidFill>
              <a:latin typeface="ＭＳ Ｐゴシック"/>
            </a:endParaRPr>
          </a:p>
          <a:p>
            <a:pPr marL="179388" indent="-179388"/>
            <a:endParaRPr lang="en-US" altLang="ja-JP" sz="200" u="sng" dirty="0" smtClean="0">
              <a:solidFill>
                <a:prstClr val="black"/>
              </a:solidFill>
              <a:latin typeface="ＭＳ Ｐゴシック"/>
            </a:endParaRPr>
          </a:p>
          <a:p>
            <a:pPr marL="179388" indent="-179388"/>
            <a:r>
              <a:rPr lang="en-US" altLang="ja-JP" sz="1300" dirty="0" smtClean="0">
                <a:solidFill>
                  <a:prstClr val="black"/>
                </a:solidFill>
                <a:latin typeface="ＭＳ Ｐゴシック"/>
              </a:rPr>
              <a:t> (2) </a:t>
            </a:r>
            <a:r>
              <a:rPr lang="ja-JP" altLang="en-US" sz="1300" dirty="0" smtClean="0">
                <a:solidFill>
                  <a:prstClr val="black"/>
                </a:solidFill>
                <a:latin typeface="ＭＳ Ｐゴシック"/>
              </a:rPr>
              <a:t>保育所等</a:t>
            </a:r>
            <a:r>
              <a:rPr lang="ja-JP" altLang="en-US" sz="1300" dirty="0">
                <a:solidFill>
                  <a:prstClr val="black"/>
                </a:solidFill>
                <a:latin typeface="ＭＳ Ｐゴシック"/>
              </a:rPr>
              <a:t>の</a:t>
            </a:r>
            <a:r>
              <a:rPr lang="ja-JP" altLang="en-US" sz="1300" dirty="0" smtClean="0">
                <a:solidFill>
                  <a:prstClr val="black"/>
                </a:solidFill>
                <a:latin typeface="ＭＳ Ｐゴシック"/>
              </a:rPr>
              <a:t>障害児に発達支援を</a:t>
            </a:r>
            <a:r>
              <a:rPr lang="ja-JP" altLang="en-US" sz="1300" dirty="0">
                <a:solidFill>
                  <a:prstClr val="black"/>
                </a:solidFill>
                <a:latin typeface="ＭＳ Ｐゴシック"/>
              </a:rPr>
              <a:t>提供する</a:t>
            </a:r>
            <a:r>
              <a:rPr lang="ja-JP" altLang="en-US" sz="1300" dirty="0" smtClean="0">
                <a:solidFill>
                  <a:prstClr val="black"/>
                </a:solidFill>
                <a:latin typeface="ＭＳ Ｐゴシック"/>
              </a:rPr>
              <a:t>保育所等訪問支援について、</a:t>
            </a:r>
            <a:r>
              <a:rPr lang="ja-JP" altLang="en-US" sz="1300" u="sng" dirty="0" smtClean="0">
                <a:solidFill>
                  <a:prstClr val="black"/>
                </a:solidFill>
                <a:latin typeface="ＭＳ Ｐゴシック"/>
              </a:rPr>
              <a:t>乳児院</a:t>
            </a:r>
            <a:r>
              <a:rPr lang="ja-JP" altLang="en-US" sz="1300" u="sng" dirty="0">
                <a:solidFill>
                  <a:prstClr val="black"/>
                </a:solidFill>
                <a:latin typeface="ＭＳ Ｐゴシック"/>
              </a:rPr>
              <a:t>・児童養護</a:t>
            </a:r>
            <a:r>
              <a:rPr lang="ja-JP" altLang="en-US" sz="1300" u="sng" dirty="0" smtClean="0">
                <a:solidFill>
                  <a:prstClr val="black"/>
                </a:solidFill>
                <a:latin typeface="ＭＳ Ｐゴシック"/>
              </a:rPr>
              <a:t>施設</a:t>
            </a:r>
            <a:r>
              <a:rPr lang="ja-JP" altLang="en-US" sz="1300" dirty="0" smtClean="0">
                <a:solidFill>
                  <a:prstClr val="black"/>
                </a:solidFill>
                <a:latin typeface="ＭＳ Ｐゴシック"/>
              </a:rPr>
              <a:t>の障害児</a:t>
            </a:r>
            <a:r>
              <a:rPr lang="ja-JP" altLang="en-US" sz="1300" dirty="0">
                <a:solidFill>
                  <a:prstClr val="black"/>
                </a:solidFill>
                <a:latin typeface="ＭＳ Ｐゴシック"/>
              </a:rPr>
              <a:t>に</a:t>
            </a:r>
            <a:r>
              <a:rPr lang="ja-JP" altLang="en-US" sz="1300" dirty="0" smtClean="0">
                <a:solidFill>
                  <a:prstClr val="black"/>
                </a:solidFill>
                <a:latin typeface="ＭＳ Ｐゴシック"/>
              </a:rPr>
              <a:t>対象を拡大する</a:t>
            </a:r>
            <a:endParaRPr lang="en-US" altLang="ja-JP" sz="1300" dirty="0" smtClean="0">
              <a:solidFill>
                <a:prstClr val="black"/>
              </a:solidFill>
              <a:latin typeface="ＭＳ Ｐゴシック"/>
            </a:endParaRPr>
          </a:p>
          <a:p>
            <a:pPr marL="179388" indent="-179388"/>
            <a:endParaRPr lang="en-US" altLang="ja-JP" sz="200" dirty="0" smtClean="0">
              <a:solidFill>
                <a:prstClr val="black"/>
              </a:solidFill>
              <a:latin typeface="ＭＳ Ｐゴシック"/>
            </a:endParaRPr>
          </a:p>
          <a:p>
            <a:pPr marL="179388" indent="-179388"/>
            <a:r>
              <a:rPr lang="en-US" altLang="ja-JP" sz="1300" dirty="0">
                <a:solidFill>
                  <a:prstClr val="black"/>
                </a:solidFill>
                <a:latin typeface="ＭＳ Ｐゴシック"/>
              </a:rPr>
              <a:t> </a:t>
            </a:r>
            <a:r>
              <a:rPr lang="en-US" altLang="ja-JP" sz="1300" dirty="0" smtClean="0">
                <a:solidFill>
                  <a:prstClr val="black"/>
                </a:solidFill>
                <a:latin typeface="ＭＳ Ｐゴシック"/>
              </a:rPr>
              <a:t>(3) </a:t>
            </a:r>
            <a:r>
              <a:rPr lang="ja-JP" altLang="en-US" sz="1300" u="sng" dirty="0" smtClean="0">
                <a:solidFill>
                  <a:prstClr val="black"/>
                </a:solidFill>
                <a:latin typeface="ＭＳ Ｐゴシック"/>
              </a:rPr>
              <a:t>医療的</a:t>
            </a:r>
            <a:r>
              <a:rPr lang="ja-JP" altLang="en-US" sz="1300" u="sng" dirty="0">
                <a:solidFill>
                  <a:prstClr val="black"/>
                </a:solidFill>
                <a:latin typeface="ＭＳ Ｐゴシック"/>
              </a:rPr>
              <a:t>ケアを要する</a:t>
            </a:r>
            <a:r>
              <a:rPr lang="ja-JP" altLang="en-US" sz="1300" u="sng" dirty="0" smtClean="0">
                <a:solidFill>
                  <a:prstClr val="black"/>
                </a:solidFill>
                <a:latin typeface="ＭＳ Ｐゴシック"/>
              </a:rPr>
              <a:t>障害児</a:t>
            </a:r>
            <a:r>
              <a:rPr lang="ja-JP" altLang="en-US" sz="1300" dirty="0">
                <a:solidFill>
                  <a:prstClr val="black"/>
                </a:solidFill>
                <a:latin typeface="ＭＳ Ｐゴシック"/>
              </a:rPr>
              <a:t>が</a:t>
            </a:r>
            <a:r>
              <a:rPr lang="ja-JP" altLang="en-US" sz="1300" dirty="0" smtClean="0">
                <a:solidFill>
                  <a:prstClr val="black"/>
                </a:solidFill>
                <a:latin typeface="ＭＳ Ｐゴシック"/>
              </a:rPr>
              <a:t>適切な支援を受けられるよう、自治体において保健・医療・福祉等の連携促進に努めるものとする</a:t>
            </a:r>
            <a:endParaRPr lang="en-US" altLang="ja-JP" sz="1300" dirty="0">
              <a:solidFill>
                <a:prstClr val="black"/>
              </a:solidFill>
              <a:latin typeface="ＭＳ Ｐゴシック"/>
            </a:endParaRPr>
          </a:p>
          <a:p>
            <a:pPr marL="179388" indent="-179388"/>
            <a:endParaRPr lang="en-US" altLang="ja-JP" sz="200" dirty="0" smtClean="0">
              <a:solidFill>
                <a:prstClr val="black"/>
              </a:solidFill>
              <a:latin typeface="ＭＳ Ｐゴシック"/>
            </a:endParaRPr>
          </a:p>
          <a:p>
            <a:pPr marL="179388" indent="-179388"/>
            <a:r>
              <a:rPr lang="en-US" altLang="ja-JP" sz="1300" dirty="0" smtClean="0">
                <a:solidFill>
                  <a:prstClr val="black"/>
                </a:solidFill>
                <a:latin typeface="ＭＳ Ｐゴシック"/>
              </a:rPr>
              <a:t> (4) </a:t>
            </a:r>
            <a:r>
              <a:rPr lang="ja-JP" altLang="en-US" sz="1300" dirty="0" smtClean="0">
                <a:solidFill>
                  <a:prstClr val="black"/>
                </a:solidFill>
                <a:latin typeface="ＭＳ Ｐゴシック"/>
              </a:rPr>
              <a:t>障害児のサービスに係る提供体制の計画的な構築を推進するため、自治体において</a:t>
            </a:r>
            <a:r>
              <a:rPr lang="ja-JP" altLang="en-US" sz="1300" u="sng" dirty="0" smtClean="0">
                <a:solidFill>
                  <a:prstClr val="black"/>
                </a:solidFill>
                <a:latin typeface="ＭＳ Ｐゴシック"/>
              </a:rPr>
              <a:t>障害児福祉計画</a:t>
            </a:r>
            <a:r>
              <a:rPr lang="ja-JP" altLang="en-US" sz="1300" dirty="0" smtClean="0">
                <a:solidFill>
                  <a:prstClr val="black"/>
                </a:solidFill>
                <a:latin typeface="ＭＳ Ｐゴシック"/>
              </a:rPr>
              <a:t>を策定するものとする</a:t>
            </a:r>
            <a:endParaRPr lang="en-US" altLang="ja-JP" sz="1300" dirty="0" smtClean="0">
              <a:solidFill>
                <a:prstClr val="black"/>
              </a:solidFill>
              <a:latin typeface="ＭＳ Ｐゴシック"/>
            </a:endParaRPr>
          </a:p>
          <a:p>
            <a:endParaRPr lang="en-US" altLang="ja-JP" sz="700" dirty="0" smtClean="0">
              <a:solidFill>
                <a:prstClr val="black"/>
              </a:solidFill>
              <a:latin typeface="ＭＳ Ｐゴシック"/>
            </a:endParaRPr>
          </a:p>
          <a:p>
            <a:r>
              <a:rPr lang="ja-JP" altLang="en-US" sz="1600" b="1" u="sng" dirty="0">
                <a:solidFill>
                  <a:srgbClr val="00B050"/>
                </a:solidFill>
                <a:latin typeface="ＭＳ Ｐゴシック"/>
              </a:rPr>
              <a:t>３</a:t>
            </a:r>
            <a:r>
              <a:rPr lang="ja-JP" altLang="en-US" sz="1600" b="1" u="sng" dirty="0" smtClean="0">
                <a:solidFill>
                  <a:srgbClr val="00B050"/>
                </a:solidFill>
                <a:latin typeface="ＭＳ Ｐゴシック"/>
              </a:rPr>
              <a:t>．サービスの質の確保・向上に向けた環境整備</a:t>
            </a:r>
            <a:endParaRPr lang="en-US" altLang="ja-JP" sz="1600" b="1" u="sng" dirty="0" smtClean="0">
              <a:solidFill>
                <a:srgbClr val="00B050"/>
              </a:solidFill>
              <a:latin typeface="ＭＳ Ｐゴシック"/>
            </a:endParaRPr>
          </a:p>
          <a:p>
            <a:endParaRPr lang="en-US" altLang="ja-JP" sz="400" b="1" u="sng" dirty="0">
              <a:solidFill>
                <a:srgbClr val="00B050"/>
              </a:solidFill>
              <a:latin typeface="ＭＳ Ｐゴシック"/>
            </a:endParaRPr>
          </a:p>
          <a:p>
            <a:pPr marL="269875" indent="-269875"/>
            <a:r>
              <a:rPr lang="ja-JP" altLang="en-US" sz="1300" dirty="0">
                <a:solidFill>
                  <a:prstClr val="black"/>
                </a:solidFill>
                <a:latin typeface="ＭＳ Ｐゴシック"/>
              </a:rPr>
              <a:t> </a:t>
            </a:r>
            <a:r>
              <a:rPr lang="en-US" altLang="ja-JP" sz="1300" dirty="0" smtClean="0">
                <a:solidFill>
                  <a:prstClr val="black"/>
                </a:solidFill>
                <a:latin typeface="ＭＳ Ｐゴシック"/>
              </a:rPr>
              <a:t>(1) </a:t>
            </a:r>
            <a:r>
              <a:rPr lang="ja-JP" altLang="en-US" sz="1300" dirty="0">
                <a:solidFill>
                  <a:prstClr val="black"/>
                </a:solidFill>
                <a:latin typeface="ＭＳ Ｐゴシック"/>
              </a:rPr>
              <a:t>補装具費について、成長に伴い短期間で取り替える必要のある障害児の場合等に貸与の活用も可能と</a:t>
            </a:r>
            <a:r>
              <a:rPr lang="ja-JP" altLang="en-US" sz="1300" dirty="0" smtClean="0">
                <a:solidFill>
                  <a:prstClr val="black"/>
                </a:solidFill>
                <a:latin typeface="ＭＳ Ｐゴシック"/>
              </a:rPr>
              <a:t>する</a:t>
            </a:r>
            <a:endParaRPr lang="en-US" altLang="ja-JP" sz="1300" dirty="0">
              <a:solidFill>
                <a:prstClr val="black"/>
              </a:solidFill>
              <a:latin typeface="ＭＳ Ｐゴシック"/>
            </a:endParaRPr>
          </a:p>
          <a:p>
            <a:pPr marL="269875" indent="-269875"/>
            <a:endParaRPr lang="en-US" altLang="ja-JP" sz="200" dirty="0" smtClean="0">
              <a:solidFill>
                <a:prstClr val="black"/>
              </a:solidFill>
              <a:latin typeface="ＭＳ Ｐゴシック"/>
            </a:endParaRPr>
          </a:p>
          <a:p>
            <a:pPr marL="265113" indent="-265113"/>
            <a:r>
              <a:rPr lang="ja-JP" altLang="en-US" sz="1300" i="1" dirty="0">
                <a:solidFill>
                  <a:prstClr val="black"/>
                </a:solidFill>
                <a:latin typeface="ＭＳ Ｐゴシック"/>
              </a:rPr>
              <a:t> </a:t>
            </a:r>
            <a:r>
              <a:rPr lang="en-US" altLang="ja-JP" sz="1300" dirty="0" smtClean="0">
                <a:solidFill>
                  <a:prstClr val="black"/>
                </a:solidFill>
                <a:latin typeface="ＭＳ Ｐゴシック"/>
              </a:rPr>
              <a:t>(2) </a:t>
            </a:r>
            <a:r>
              <a:rPr lang="ja-JP" altLang="en-US" sz="1300" dirty="0" smtClean="0">
                <a:solidFill>
                  <a:prstClr val="black"/>
                </a:solidFill>
                <a:latin typeface="ＭＳ Ｐゴシック"/>
              </a:rPr>
              <a:t>都道府県がサービス事業所の事業内容等の情報を公表する制度を設けるとともに、</a:t>
            </a:r>
            <a:r>
              <a:rPr lang="ja-JP" altLang="en-US" sz="1300" dirty="0">
                <a:solidFill>
                  <a:prstClr val="black"/>
                </a:solidFill>
                <a:latin typeface="ＭＳ Ｐゴシック"/>
              </a:rPr>
              <a:t>自治体</a:t>
            </a:r>
            <a:r>
              <a:rPr lang="ja-JP" altLang="en-US" sz="1300" dirty="0" smtClean="0">
                <a:solidFill>
                  <a:prstClr val="black"/>
                </a:solidFill>
                <a:latin typeface="ＭＳ Ｐゴシック"/>
              </a:rPr>
              <a:t>の事務の効率化を図るため、所要の規定を整備する</a:t>
            </a:r>
            <a:endParaRPr lang="en-US" altLang="ja-JP" sz="1300" dirty="0" smtClean="0">
              <a:solidFill>
                <a:prstClr val="black"/>
              </a:solidFill>
              <a:latin typeface="ＭＳ Ｐゴシック"/>
            </a:endParaRPr>
          </a:p>
        </p:txBody>
      </p:sp>
      <p:sp>
        <p:nvSpPr>
          <p:cNvPr id="31" name="正方形/長方形 30"/>
          <p:cNvSpPr/>
          <p:nvPr/>
        </p:nvSpPr>
        <p:spPr bwMode="auto">
          <a:xfrm>
            <a:off x="85387" y="6565912"/>
            <a:ext cx="9757175" cy="288000"/>
          </a:xfrm>
          <a:prstGeom prst="rect">
            <a:avLst/>
          </a:prstGeom>
          <a:noFill/>
          <a:ln w="25400">
            <a:solidFill>
              <a:schemeClr val="accent1"/>
            </a:solidFill>
            <a:round/>
            <a:headEnd/>
            <a:tailEnd/>
          </a:ln>
        </p:spPr>
        <p:txBody>
          <a:bodyPr lIns="68415" tIns="34208" rIns="68415" bIns="34208" rtlCol="0" anchor="ctr"/>
          <a:lstStyle/>
          <a:p>
            <a:pPr algn="just" defTabSz="957263"/>
            <a:r>
              <a:rPr lang="ja-JP" altLang="en-US" sz="1300" dirty="0" smtClean="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Ｐゴシック"/>
              </a:rPr>
              <a:t>平成</a:t>
            </a:r>
            <a:r>
              <a:rPr lang="en-US" altLang="ja-JP" sz="1300" dirty="0" smtClean="0">
                <a:solidFill>
                  <a:prstClr val="black"/>
                </a:solidFill>
                <a:latin typeface="ＭＳ Ｐゴシック"/>
              </a:rPr>
              <a:t>30</a:t>
            </a:r>
            <a:r>
              <a:rPr lang="ja-JP" altLang="en-US" sz="1300" dirty="0" smtClean="0">
                <a:solidFill>
                  <a:prstClr val="black"/>
                </a:solidFill>
                <a:latin typeface="ＭＳ Ｐゴシック"/>
              </a:rPr>
              <a:t>年４月１日</a:t>
            </a:r>
            <a:r>
              <a:rPr lang="ja-JP" altLang="en-US" sz="1200" dirty="0" smtClean="0">
                <a:solidFill>
                  <a:prstClr val="black"/>
                </a:solidFill>
                <a:latin typeface="ＭＳ Ｐゴシック"/>
              </a:rPr>
              <a:t>（２</a:t>
            </a:r>
            <a:r>
              <a:rPr lang="en-US" altLang="ja-JP" sz="1200" dirty="0" smtClean="0">
                <a:solidFill>
                  <a:prstClr val="black"/>
                </a:solidFill>
                <a:latin typeface="ＭＳ Ｐゴシック"/>
              </a:rPr>
              <a:t>.(3)</a:t>
            </a:r>
            <a:r>
              <a:rPr lang="ja-JP" altLang="en-US" sz="1200" dirty="0" smtClean="0">
                <a:solidFill>
                  <a:prstClr val="black"/>
                </a:solidFill>
                <a:latin typeface="ＭＳ Ｐゴシック"/>
              </a:rPr>
              <a:t>については公布の日）</a:t>
            </a:r>
            <a:endParaRPr lang="en-US" altLang="ja-JP" sz="1200" dirty="0" smtClean="0">
              <a:solidFill>
                <a:prstClr val="black"/>
              </a:solidFill>
              <a:latin typeface="ＭＳ Ｐゴシック"/>
            </a:endParaRPr>
          </a:p>
        </p:txBody>
      </p:sp>
      <p:sp>
        <p:nvSpPr>
          <p:cNvPr id="11" name="角丸四角形 10"/>
          <p:cNvSpPr/>
          <p:nvPr/>
        </p:nvSpPr>
        <p:spPr>
          <a:xfrm>
            <a:off x="12584" y="1635036"/>
            <a:ext cx="1152000" cy="252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smtClean="0">
                <a:solidFill>
                  <a:prstClr val="white"/>
                </a:solidFill>
                <a:latin typeface="ＭＳ Ｐゴシック"/>
              </a:rPr>
              <a:t>　概　要</a:t>
            </a:r>
            <a:endParaRPr lang="en-US" altLang="ja-JP" sz="1600" dirty="0" smtClean="0">
              <a:solidFill>
                <a:prstClr val="white"/>
              </a:solidFill>
              <a:latin typeface="ＭＳ Ｐゴシック"/>
            </a:endParaRPr>
          </a:p>
        </p:txBody>
      </p:sp>
      <p:sp>
        <p:nvSpPr>
          <p:cNvPr id="12" name="角丸四角形 11"/>
          <p:cNvSpPr/>
          <p:nvPr/>
        </p:nvSpPr>
        <p:spPr>
          <a:xfrm>
            <a:off x="25656" y="614556"/>
            <a:ext cx="1152000" cy="252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smtClean="0">
                <a:solidFill>
                  <a:prstClr val="white"/>
                </a:solidFill>
                <a:latin typeface="ＭＳ Ｐゴシック"/>
              </a:rPr>
              <a:t>　趣　旨</a:t>
            </a:r>
            <a:endParaRPr lang="en-US" altLang="ja-JP" sz="1600" dirty="0" smtClean="0">
              <a:solidFill>
                <a:prstClr val="white"/>
              </a:solidFill>
              <a:latin typeface="ＭＳ Ｐゴシック"/>
            </a:endParaRPr>
          </a:p>
        </p:txBody>
      </p:sp>
      <p:sp>
        <p:nvSpPr>
          <p:cNvPr id="15" name="角丸四角形 14"/>
          <p:cNvSpPr/>
          <p:nvPr/>
        </p:nvSpPr>
        <p:spPr>
          <a:xfrm>
            <a:off x="12584" y="6327100"/>
            <a:ext cx="1368000" cy="252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smtClean="0">
                <a:solidFill>
                  <a:prstClr val="white"/>
                </a:solidFill>
                <a:latin typeface="ＭＳ Ｐゴシック"/>
              </a:rPr>
              <a:t>　施行期日</a:t>
            </a:r>
            <a:endParaRPr lang="en-US" altLang="ja-JP" sz="1600" dirty="0" smtClean="0">
              <a:solidFill>
                <a:prstClr val="white"/>
              </a:solidFill>
              <a:latin typeface="ＭＳ Ｐゴシック"/>
            </a:endParaRPr>
          </a:p>
        </p:txBody>
      </p:sp>
      <p:cxnSp>
        <p:nvCxnSpPr>
          <p:cNvPr id="16" name="直線コネクタ 15"/>
          <p:cNvCxnSpPr/>
          <p:nvPr/>
        </p:nvCxnSpPr>
        <p:spPr>
          <a:xfrm>
            <a:off x="-42204" y="546450"/>
            <a:ext cx="10008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70525" y="-25718"/>
            <a:ext cx="9757175" cy="540000"/>
          </a:xfrm>
          <a:prstGeom prst="rect">
            <a:avLst/>
          </a:prstGeom>
          <a:noFill/>
          <a:ln w="19050">
            <a:noFill/>
          </a:ln>
        </p:spPr>
        <p:style>
          <a:lnRef idx="1">
            <a:schemeClr val="accent1"/>
          </a:lnRef>
          <a:fillRef idx="2">
            <a:schemeClr val="accent1"/>
          </a:fillRef>
          <a:effectRef idx="1">
            <a:schemeClr val="accent1"/>
          </a:effectRef>
          <a:fontRef idx="minor">
            <a:schemeClr val="dk1"/>
          </a:fontRef>
        </p:style>
        <p:txBody>
          <a:bodyPr tIns="108000" bIns="0" rtlCol="0" anchor="ctr"/>
          <a:lstStyle/>
          <a:p>
            <a:pPr algn="ctr" defTabSz="914125">
              <a:lnSpc>
                <a:spcPts val="2000"/>
              </a:lnSpc>
              <a:spcBef>
                <a:spcPts val="600"/>
              </a:spcBef>
            </a:pPr>
            <a:r>
              <a:rPr lang="ja-JP" altLang="en-US" b="1" dirty="0">
                <a:solidFill>
                  <a:prstClr val="black"/>
                </a:solidFill>
                <a:latin typeface="メイリオ" pitchFamily="50" charset="-128"/>
                <a:ea typeface="メイリオ" pitchFamily="50" charset="-128"/>
              </a:rPr>
              <a:t>障害者の日常生活及び社会生活を総合的に支援するための法律及び児童福祉法</a:t>
            </a:r>
            <a:r>
              <a:rPr lang="ja-JP" altLang="en-US" b="1" dirty="0" smtClean="0">
                <a:solidFill>
                  <a:prstClr val="black"/>
                </a:solidFill>
                <a:latin typeface="メイリオ" pitchFamily="50" charset="-128"/>
                <a:ea typeface="メイリオ" pitchFamily="50" charset="-128"/>
              </a:rPr>
              <a:t>の</a:t>
            </a:r>
            <a:endParaRPr lang="en-US" altLang="ja-JP" b="1" dirty="0" smtClean="0">
              <a:solidFill>
                <a:prstClr val="black"/>
              </a:solidFill>
              <a:latin typeface="メイリオ" pitchFamily="50" charset="-128"/>
              <a:ea typeface="メイリオ" pitchFamily="50" charset="-128"/>
            </a:endParaRPr>
          </a:p>
          <a:p>
            <a:pPr algn="ctr" defTabSz="914125">
              <a:lnSpc>
                <a:spcPts val="2000"/>
              </a:lnSpc>
            </a:pPr>
            <a:r>
              <a:rPr lang="ja-JP" altLang="en-US" b="1" dirty="0" smtClean="0">
                <a:solidFill>
                  <a:prstClr val="black"/>
                </a:solidFill>
                <a:latin typeface="メイリオ" pitchFamily="50" charset="-128"/>
                <a:ea typeface="メイリオ" pitchFamily="50" charset="-128"/>
              </a:rPr>
              <a:t>一部</a:t>
            </a:r>
            <a:r>
              <a:rPr lang="ja-JP" altLang="en-US" b="1" dirty="0">
                <a:solidFill>
                  <a:prstClr val="black"/>
                </a:solidFill>
                <a:latin typeface="メイリオ" pitchFamily="50" charset="-128"/>
                <a:ea typeface="メイリオ" pitchFamily="50" charset="-128"/>
              </a:rPr>
              <a:t>を改正</a:t>
            </a:r>
            <a:r>
              <a:rPr lang="ja-JP" altLang="en-US" b="1" dirty="0" smtClean="0">
                <a:solidFill>
                  <a:prstClr val="black"/>
                </a:solidFill>
                <a:latin typeface="メイリオ" pitchFamily="50" charset="-128"/>
                <a:ea typeface="メイリオ" pitchFamily="50" charset="-128"/>
              </a:rPr>
              <a:t>する法律（概要）</a:t>
            </a:r>
            <a:endParaRPr lang="en-US" altLang="ja-JP" b="1" dirty="0" smtClean="0">
              <a:solidFill>
                <a:prstClr val="black"/>
              </a:solidFill>
              <a:latin typeface="メイリオ" pitchFamily="50" charset="-128"/>
              <a:ea typeface="メイリオ" pitchFamily="50" charset="-128"/>
            </a:endParaRPr>
          </a:p>
        </p:txBody>
      </p:sp>
      <p:sp>
        <p:nvSpPr>
          <p:cNvPr id="3" name="スライド番号プレースホルダー 2"/>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14</a:t>
            </a:fld>
            <a:endParaRPr lang="en-US" altLang="ja-JP">
              <a:solidFill>
                <a:prstClr val="black"/>
              </a:solidFill>
            </a:endParaRPr>
          </a:p>
        </p:txBody>
      </p:sp>
    </p:spTree>
    <p:extLst>
      <p:ext uri="{BB962C8B-B14F-4D97-AF65-F5344CB8AC3E}">
        <p14:creationId xmlns:p14="http://schemas.microsoft.com/office/powerpoint/2010/main" val="135625181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タイトル 1"/>
          <p:cNvSpPr txBox="1">
            <a:spLocks/>
          </p:cNvSpPr>
          <p:nvPr/>
        </p:nvSpPr>
        <p:spPr>
          <a:xfrm>
            <a:off x="0" y="0"/>
            <a:ext cx="9906000" cy="499038"/>
          </a:xfrm>
          <a:prstGeom prst="rect">
            <a:avLst/>
          </a:prstGeom>
          <a:solidFill>
            <a:schemeClr val="accent6">
              <a:lumMod val="40000"/>
              <a:lumOff val="60000"/>
            </a:schemeClr>
          </a:solidFill>
        </p:spPr>
        <p:txBody>
          <a:bodyPr vert="horz" lIns="71296" tIns="35648" rIns="71296" bIns="3564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　　　　</a:t>
            </a:r>
            <a:r>
              <a:rPr lang="ja-JP" altLang="en-US" sz="2400" b="1" dirty="0">
                <a:latin typeface="ＭＳ ゴシック" panose="020B0609070205080204" pitchFamily="49" charset="-128"/>
                <a:ea typeface="ＭＳ ゴシック" panose="020B0609070205080204" pitchFamily="49" charset="-128"/>
              </a:rPr>
              <a:t>利用者がメリットを実感できる制度・運用の改善　</a:t>
            </a:r>
            <a:r>
              <a:rPr lang="ja-JP" altLang="en-US" sz="2400" b="1" dirty="0">
                <a:latin typeface="ＭＳ Ｐゴシック" panose="020B0600070205080204" pitchFamily="50" charset="-128"/>
                <a:ea typeface="ＭＳ Ｐゴシック" panose="020B0600070205080204" pitchFamily="50" charset="-128"/>
              </a:rPr>
              <a:t>　</a:t>
            </a:r>
            <a:r>
              <a:rPr lang="ja-JP" altLang="en-US" sz="1800" dirty="0">
                <a:latin typeface="ＭＳ Ｐゴシック" panose="020B0600070205080204" pitchFamily="50" charset="-128"/>
                <a:ea typeface="ＭＳ Ｐゴシック" panose="020B0600070205080204" pitchFamily="50" charset="-128"/>
              </a:rPr>
              <a:t>＜別紙２＞</a:t>
            </a:r>
          </a:p>
        </p:txBody>
      </p:sp>
      <p:sp>
        <p:nvSpPr>
          <p:cNvPr id="27" name="サブタイトル 2"/>
          <p:cNvSpPr txBox="1">
            <a:spLocks/>
          </p:cNvSpPr>
          <p:nvPr/>
        </p:nvSpPr>
        <p:spPr>
          <a:xfrm>
            <a:off x="5019039" y="1932850"/>
            <a:ext cx="4754814" cy="3615696"/>
          </a:xfrm>
          <a:prstGeom prst="rect">
            <a:avLst/>
          </a:prstGeom>
          <a:solidFill>
            <a:schemeClr val="accent6">
              <a:lumMod val="20000"/>
              <a:lumOff val="80000"/>
            </a:schemeClr>
          </a:solidFill>
          <a:ln>
            <a:solidFill>
              <a:schemeClr val="bg1">
                <a:lumMod val="50000"/>
              </a:schemeClr>
            </a:solidFill>
          </a:ln>
        </p:spPr>
        <p:txBody>
          <a:bodyPr vert="horz" lIns="71296" tIns="35648" rIns="71296" bIns="35648" rtlCol="0">
            <a:normAutofit/>
          </a:bodyPr>
          <a:lstStyle/>
          <a:p>
            <a:pPr algn="ctr" defTabSz="712958">
              <a:spcBef>
                <a:spcPct val="20000"/>
              </a:spcBef>
              <a:defRPr/>
            </a:pPr>
            <a:endParaRPr lang="ja-JP" altLang="en-US" sz="1400" dirty="0">
              <a:latin typeface="メイリオ" pitchFamily="50" charset="-128"/>
              <a:ea typeface="メイリオ" pitchFamily="50" charset="-128"/>
            </a:endParaRPr>
          </a:p>
        </p:txBody>
      </p:sp>
      <p:sp>
        <p:nvSpPr>
          <p:cNvPr id="65" name="円/楕円 64"/>
          <p:cNvSpPr/>
          <p:nvPr/>
        </p:nvSpPr>
        <p:spPr>
          <a:xfrm>
            <a:off x="5971888" y="2618585"/>
            <a:ext cx="2943457" cy="1807848"/>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71296" tIns="35648" rIns="71296" bIns="35648" rtlCol="0" anchor="ctr"/>
          <a:lstStyle/>
          <a:p>
            <a:pPr algn="ctr"/>
            <a:endParaRPr kumimoji="1" lang="ja-JP" altLang="en-US"/>
          </a:p>
        </p:txBody>
      </p:sp>
      <p:sp>
        <p:nvSpPr>
          <p:cNvPr id="8" name="サブタイトル 2"/>
          <p:cNvSpPr txBox="1">
            <a:spLocks/>
          </p:cNvSpPr>
          <p:nvPr/>
        </p:nvSpPr>
        <p:spPr>
          <a:xfrm>
            <a:off x="132148" y="1932850"/>
            <a:ext cx="4754814" cy="3615696"/>
          </a:xfrm>
          <a:prstGeom prst="rect">
            <a:avLst/>
          </a:prstGeom>
          <a:solidFill>
            <a:schemeClr val="bg2"/>
          </a:solidFill>
          <a:ln>
            <a:solidFill>
              <a:schemeClr val="bg1">
                <a:lumMod val="50000"/>
              </a:schemeClr>
            </a:solidFill>
          </a:ln>
        </p:spPr>
        <p:txBody>
          <a:bodyPr vert="horz" lIns="71296" tIns="35648" rIns="71296" bIns="35648" rtlCol="0">
            <a:normAutofit/>
          </a:bodyPr>
          <a:lstStyle/>
          <a:p>
            <a:pPr algn="ctr" defTabSz="712958">
              <a:spcBef>
                <a:spcPct val="20000"/>
              </a:spcBef>
              <a:defRPr/>
            </a:pPr>
            <a:endParaRPr lang="ja-JP" altLang="en-US" sz="1400" dirty="0">
              <a:latin typeface="メイリオ" pitchFamily="50" charset="-128"/>
              <a:ea typeface="メイリオ" pitchFamily="50" charset="-128"/>
            </a:endParaRPr>
          </a:p>
        </p:txBody>
      </p:sp>
      <p:sp>
        <p:nvSpPr>
          <p:cNvPr id="4" name="サブタイトル 2"/>
          <p:cNvSpPr txBox="1">
            <a:spLocks/>
          </p:cNvSpPr>
          <p:nvPr/>
        </p:nvSpPr>
        <p:spPr>
          <a:xfrm>
            <a:off x="283025" y="748398"/>
            <a:ext cx="9537999" cy="997433"/>
          </a:xfrm>
          <a:prstGeom prst="rect">
            <a:avLst/>
          </a:prstGeom>
          <a:solidFill>
            <a:schemeClr val="accent5">
              <a:lumMod val="20000"/>
              <a:lumOff val="80000"/>
            </a:schemeClr>
          </a:solidFill>
          <a:ln w="25400">
            <a:solidFill>
              <a:schemeClr val="tx2">
                <a:lumMod val="60000"/>
                <a:lumOff val="40000"/>
              </a:schemeClr>
            </a:solidFill>
          </a:ln>
        </p:spPr>
        <p:txBody>
          <a:bodyPr vert="horz" lIns="71296" tIns="35648" rIns="71296" bIns="35648" rtlCol="0" anchor="b" anchorCtr="0">
            <a:noAutofit/>
          </a:bodyPr>
          <a:lstStyle/>
          <a:p>
            <a:pPr defTabSz="704294">
              <a:spcAft>
                <a:spcPts val="1403"/>
              </a:spcAft>
              <a:defRPr/>
            </a:pPr>
            <a:endParaRPr lang="ja-JP" altLang="en-US" sz="1400" dirty="0">
              <a:latin typeface="メイリオ" pitchFamily="50" charset="-128"/>
              <a:ea typeface="メイリオ" pitchFamily="50" charset="-128"/>
            </a:endParaRPr>
          </a:p>
          <a:p>
            <a:pPr defTabSz="704294">
              <a:spcAft>
                <a:spcPts val="936"/>
              </a:spcAft>
              <a:defRPr/>
            </a:pPr>
            <a:r>
              <a:rPr lang="ja-JP" altLang="en-US" sz="1400" dirty="0">
                <a:latin typeface="メイリオ" pitchFamily="50" charset="-128"/>
                <a:ea typeface="メイリオ" pitchFamily="50" charset="-128"/>
              </a:rPr>
              <a:t>○　医師や裁判所には，本人の生活状況をきちんと理解した上で本人の能力について判断してほしい。</a:t>
            </a:r>
          </a:p>
          <a:p>
            <a:pPr defTabSz="704294">
              <a:spcAft>
                <a:spcPts val="1403"/>
              </a:spcAft>
              <a:defRPr/>
            </a:pPr>
            <a:r>
              <a:rPr lang="ja-JP" altLang="en-US" sz="1400" dirty="0">
                <a:latin typeface="メイリオ" pitchFamily="50" charset="-128"/>
                <a:ea typeface="メイリオ" pitchFamily="50" charset="-128"/>
              </a:rPr>
              <a:t>○　認知症や知的障害の特性を理解し，本人の意思を十分に汲み取ることのできる支援者が必要である。</a:t>
            </a:r>
            <a:endParaRPr lang="en-US" altLang="ja-JP" sz="1400" dirty="0">
              <a:latin typeface="メイリオ" pitchFamily="50" charset="-128"/>
              <a:ea typeface="メイリオ" pitchFamily="50" charset="-128"/>
            </a:endParaRPr>
          </a:p>
        </p:txBody>
      </p:sp>
      <p:sp>
        <p:nvSpPr>
          <p:cNvPr id="5" name="サブタイトル 2"/>
          <p:cNvSpPr txBox="1">
            <a:spLocks/>
          </p:cNvSpPr>
          <p:nvPr/>
        </p:nvSpPr>
        <p:spPr>
          <a:xfrm>
            <a:off x="716996" y="4800470"/>
            <a:ext cx="839708" cy="374038"/>
          </a:xfrm>
          <a:prstGeom prst="rect">
            <a:avLst/>
          </a:prstGeom>
        </p:spPr>
        <p:txBody>
          <a:bodyPr vert="horz" lIns="71296" tIns="35648" rIns="71296" bIns="35648" rtlCol="0">
            <a:normAutofit/>
          </a:bodyPr>
          <a:lstStyle/>
          <a:p>
            <a:pPr algn="ctr" defTabSz="712958">
              <a:spcBef>
                <a:spcPct val="20000"/>
              </a:spcBef>
              <a:defRPr/>
            </a:pPr>
            <a:endParaRPr lang="ja-JP" altLang="en-US" sz="1400" dirty="0">
              <a:solidFill>
                <a:schemeClr val="bg1"/>
              </a:solidFill>
              <a:latin typeface="メイリオ" pitchFamily="50" charset="-128"/>
              <a:ea typeface="メイリオ" pitchFamily="50" charset="-128"/>
            </a:endParaRPr>
          </a:p>
        </p:txBody>
      </p:sp>
      <p:sp>
        <p:nvSpPr>
          <p:cNvPr id="10" name="サブタイトル 2"/>
          <p:cNvSpPr txBox="1">
            <a:spLocks/>
          </p:cNvSpPr>
          <p:nvPr/>
        </p:nvSpPr>
        <p:spPr>
          <a:xfrm>
            <a:off x="2094451" y="5049829"/>
            <a:ext cx="990586" cy="311698"/>
          </a:xfrm>
          <a:prstGeom prst="rect">
            <a:avLst/>
          </a:prstGeom>
        </p:spPr>
        <p:txBody>
          <a:bodyPr vert="horz" lIns="71296" tIns="35648" rIns="71296" bIns="35648" rtlCol="0">
            <a:normAutofit fontScale="92500" lnSpcReduction="10000"/>
          </a:bodyPr>
          <a:lstStyle/>
          <a:p>
            <a:pPr algn="ctr" defTabSz="712958">
              <a:spcBef>
                <a:spcPct val="20000"/>
              </a:spcBef>
              <a:defRPr/>
            </a:pPr>
            <a:r>
              <a:rPr lang="ja-JP" altLang="en-US" dirty="0" smtClean="0">
                <a:latin typeface="メイリオ" pitchFamily="50" charset="-128"/>
                <a:ea typeface="メイリオ" pitchFamily="50" charset="-128"/>
              </a:rPr>
              <a:t>裁判所</a:t>
            </a:r>
            <a:endParaRPr lang="ja-JP" altLang="en-US" sz="1400" dirty="0">
              <a:latin typeface="メイリオ" pitchFamily="50" charset="-128"/>
              <a:ea typeface="メイリオ" pitchFamily="50" charset="-128"/>
            </a:endParaRPr>
          </a:p>
        </p:txBody>
      </p:sp>
      <p:sp>
        <p:nvSpPr>
          <p:cNvPr id="11" name="サブタイトル 2"/>
          <p:cNvSpPr txBox="1">
            <a:spLocks/>
          </p:cNvSpPr>
          <p:nvPr/>
        </p:nvSpPr>
        <p:spPr>
          <a:xfrm>
            <a:off x="434040" y="3803037"/>
            <a:ext cx="726430" cy="374038"/>
          </a:xfrm>
          <a:prstGeom prst="rect">
            <a:avLst/>
          </a:prstGeom>
        </p:spPr>
        <p:txBody>
          <a:bodyPr vert="horz" lIns="71296" tIns="35648" rIns="71296" bIns="35648" rtlCol="0">
            <a:normAutofit/>
          </a:bodyPr>
          <a:lstStyle/>
          <a:p>
            <a:pPr algn="ctr" defTabSz="712958">
              <a:spcBef>
                <a:spcPct val="20000"/>
              </a:spcBef>
              <a:defRPr/>
            </a:pPr>
            <a:r>
              <a:rPr lang="ja-JP" altLang="en-US" dirty="0" smtClean="0">
                <a:latin typeface="メイリオ" pitchFamily="50" charset="-128"/>
                <a:ea typeface="メイリオ" pitchFamily="50" charset="-128"/>
              </a:rPr>
              <a:t>本人</a:t>
            </a:r>
            <a:endParaRPr lang="ja-JP" altLang="en-US" sz="1400" dirty="0">
              <a:latin typeface="メイリオ" pitchFamily="50" charset="-128"/>
              <a:ea typeface="メイリオ" pitchFamily="50" charset="-128"/>
            </a:endParaRPr>
          </a:p>
        </p:txBody>
      </p:sp>
      <p:sp>
        <p:nvSpPr>
          <p:cNvPr id="15" name="サブタイトル 2"/>
          <p:cNvSpPr txBox="1">
            <a:spLocks/>
          </p:cNvSpPr>
          <p:nvPr/>
        </p:nvSpPr>
        <p:spPr>
          <a:xfrm>
            <a:off x="2179359" y="3366660"/>
            <a:ext cx="858508" cy="374038"/>
          </a:xfrm>
          <a:prstGeom prst="rect">
            <a:avLst/>
          </a:prstGeom>
        </p:spPr>
        <p:txBody>
          <a:bodyPr vert="horz" lIns="71296" tIns="35648" rIns="71296" bIns="35648" rtlCol="0">
            <a:normAutofit/>
          </a:bodyPr>
          <a:lstStyle/>
          <a:p>
            <a:pPr algn="ctr" defTabSz="712958">
              <a:spcBef>
                <a:spcPct val="20000"/>
              </a:spcBef>
              <a:defRPr/>
            </a:pPr>
            <a:r>
              <a:rPr lang="ja-JP" altLang="en-US" noProof="0" dirty="0" smtClean="0">
                <a:latin typeface="メイリオ" pitchFamily="50" charset="-128"/>
                <a:ea typeface="メイリオ" pitchFamily="50" charset="-128"/>
              </a:rPr>
              <a:t>病院</a:t>
            </a:r>
            <a:endParaRPr lang="ja-JP" altLang="en-US" sz="1400" dirty="0">
              <a:latin typeface="メイリオ" pitchFamily="50" charset="-128"/>
              <a:ea typeface="メイリオ" pitchFamily="50" charset="-128"/>
            </a:endParaRPr>
          </a:p>
        </p:txBody>
      </p:sp>
      <p:sp>
        <p:nvSpPr>
          <p:cNvPr id="17" name="雲形吹き出し 16"/>
          <p:cNvSpPr/>
          <p:nvPr/>
        </p:nvSpPr>
        <p:spPr>
          <a:xfrm>
            <a:off x="3424667" y="2182208"/>
            <a:ext cx="1471728" cy="935094"/>
          </a:xfrm>
          <a:prstGeom prst="cloudCallout">
            <a:avLst>
              <a:gd name="adj1" fmla="val -67798"/>
              <a:gd name="adj2" fmla="val 28144"/>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1296" tIns="35648" rIns="71296" bIns="35648" rtlCol="0" anchor="ctr"/>
          <a:lstStyle/>
          <a:p>
            <a:pPr algn="ctr"/>
            <a:endParaRPr lang="ja-JP" altLang="en-US" sz="1200" dirty="0">
              <a:solidFill>
                <a:schemeClr val="tx1"/>
              </a:solidFill>
            </a:endParaRPr>
          </a:p>
        </p:txBody>
      </p:sp>
      <p:sp>
        <p:nvSpPr>
          <p:cNvPr id="18" name="雲形吹き出し 17"/>
          <p:cNvSpPr/>
          <p:nvPr/>
        </p:nvSpPr>
        <p:spPr>
          <a:xfrm>
            <a:off x="3424666" y="3865377"/>
            <a:ext cx="1415124" cy="935094"/>
          </a:xfrm>
          <a:prstGeom prst="cloudCallout">
            <a:avLst>
              <a:gd name="adj1" fmla="val -68038"/>
              <a:gd name="adj2" fmla="val 13723"/>
            </a:avLst>
          </a:prstGeom>
          <a:solidFill>
            <a:srgbClr val="99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lIns="71296" tIns="35648" rIns="71296" bIns="35648" rtlCol="0" anchor="ctr"/>
          <a:lstStyle/>
          <a:p>
            <a:endParaRPr lang="ja-JP" altLang="en-US" sz="1200" dirty="0">
              <a:solidFill>
                <a:schemeClr val="tx1"/>
              </a:solidFill>
            </a:endParaRPr>
          </a:p>
        </p:txBody>
      </p:sp>
      <p:cxnSp>
        <p:nvCxnSpPr>
          <p:cNvPr id="20" name="直線矢印コネクタ 19"/>
          <p:cNvCxnSpPr/>
          <p:nvPr/>
        </p:nvCxnSpPr>
        <p:spPr>
          <a:xfrm flipV="1">
            <a:off x="1358587" y="2680925"/>
            <a:ext cx="707562" cy="249358"/>
          </a:xfrm>
          <a:prstGeom prst="straightConnector1">
            <a:avLst/>
          </a:prstGeom>
          <a:ln w="63500">
            <a:gradFill>
              <a:gsLst>
                <a:gs pos="0">
                  <a:schemeClr val="tx1"/>
                </a:gs>
                <a:gs pos="50000">
                  <a:schemeClr val="accent1">
                    <a:tint val="44500"/>
                    <a:satMod val="160000"/>
                  </a:schemeClr>
                </a:gs>
                <a:gs pos="100000">
                  <a:schemeClr val="accent1">
                    <a:tint val="23500"/>
                    <a:satMod val="160000"/>
                  </a:schemeClr>
                </a:gs>
              </a:gsLst>
              <a:lin ang="5400000" scaled="0"/>
            </a:gra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330285" y="3678358"/>
            <a:ext cx="735864" cy="311698"/>
          </a:xfrm>
          <a:prstGeom prst="straightConnector1">
            <a:avLst/>
          </a:prstGeom>
          <a:ln w="63500">
            <a:gradFill>
              <a:gsLst>
                <a:gs pos="0">
                  <a:schemeClr val="tx1"/>
                </a:gs>
                <a:gs pos="50000">
                  <a:schemeClr val="accent1">
                    <a:tint val="44500"/>
                    <a:satMod val="160000"/>
                  </a:schemeClr>
                </a:gs>
                <a:gs pos="100000">
                  <a:schemeClr val="accent1">
                    <a:tint val="23500"/>
                    <a:satMod val="160000"/>
                  </a:schemeClr>
                </a:gs>
              </a:gsLst>
              <a:lin ang="5400000" scaled="0"/>
            </a:gradFill>
            <a:prstDash val="sysDot"/>
            <a:tailEnd type="arrow"/>
          </a:ln>
        </p:spPr>
        <p:style>
          <a:lnRef idx="1">
            <a:schemeClr val="accent1"/>
          </a:lnRef>
          <a:fillRef idx="0">
            <a:schemeClr val="accent1"/>
          </a:fillRef>
          <a:effectRef idx="0">
            <a:schemeClr val="accent1"/>
          </a:effectRef>
          <a:fontRef idx="minor">
            <a:schemeClr val="tx1"/>
          </a:fontRef>
        </p:style>
      </p:cxnSp>
      <p:sp>
        <p:nvSpPr>
          <p:cNvPr id="33" name="サブタイトル 2"/>
          <p:cNvSpPr txBox="1">
            <a:spLocks/>
          </p:cNvSpPr>
          <p:nvPr/>
        </p:nvSpPr>
        <p:spPr>
          <a:xfrm>
            <a:off x="5179420" y="2057528"/>
            <a:ext cx="2575524" cy="374038"/>
          </a:xfrm>
          <a:prstGeom prst="rect">
            <a:avLst/>
          </a:prstGeom>
          <a:solidFill>
            <a:srgbClr val="FFFF00"/>
          </a:solidFill>
          <a:ln w="31750">
            <a:solidFill>
              <a:srgbClr val="FF9900"/>
            </a:solidFill>
          </a:ln>
        </p:spPr>
        <p:txBody>
          <a:bodyPr vert="horz" lIns="71296" tIns="35648" rIns="71296" bIns="35648" rtlCol="0" anchor="ctr" anchorCtr="0">
            <a:normAutofit/>
          </a:bodyPr>
          <a:lstStyle/>
          <a:p>
            <a:pPr algn="ctr" defTabSz="712958">
              <a:spcBef>
                <a:spcPct val="20000"/>
              </a:spcBef>
              <a:defRPr/>
            </a:pPr>
            <a:r>
              <a:rPr lang="ja-JP" altLang="en-US" sz="1400" b="1" dirty="0">
                <a:latin typeface="メイリオ" pitchFamily="50" charset="-128"/>
                <a:ea typeface="メイリオ" pitchFamily="50" charset="-128"/>
              </a:rPr>
              <a:t>目指すべき運用（イメージ）</a:t>
            </a:r>
          </a:p>
        </p:txBody>
      </p:sp>
      <p:sp>
        <p:nvSpPr>
          <p:cNvPr id="39" name="サブタイトル 2"/>
          <p:cNvSpPr txBox="1">
            <a:spLocks/>
          </p:cNvSpPr>
          <p:nvPr/>
        </p:nvSpPr>
        <p:spPr>
          <a:xfrm>
            <a:off x="5462445" y="3803037"/>
            <a:ext cx="726430" cy="374038"/>
          </a:xfrm>
          <a:prstGeom prst="rect">
            <a:avLst/>
          </a:prstGeom>
        </p:spPr>
        <p:txBody>
          <a:bodyPr vert="horz" lIns="71296" tIns="35648" rIns="71296" bIns="35648" rtlCol="0">
            <a:normAutofit/>
          </a:bodyPr>
          <a:lstStyle/>
          <a:p>
            <a:pPr algn="ctr" defTabSz="712958">
              <a:spcBef>
                <a:spcPct val="20000"/>
              </a:spcBef>
              <a:defRPr/>
            </a:pPr>
            <a:r>
              <a:rPr lang="ja-JP" altLang="en-US" dirty="0" smtClean="0">
                <a:latin typeface="メイリオ" pitchFamily="50" charset="-128"/>
                <a:ea typeface="メイリオ" pitchFamily="50" charset="-128"/>
              </a:rPr>
              <a:t>本人</a:t>
            </a:r>
            <a:endParaRPr lang="ja-JP" altLang="en-US" sz="1400" dirty="0">
              <a:latin typeface="メイリオ" pitchFamily="50" charset="-128"/>
              <a:ea typeface="メイリオ" pitchFamily="50" charset="-128"/>
            </a:endParaRPr>
          </a:p>
        </p:txBody>
      </p:sp>
      <p:sp>
        <p:nvSpPr>
          <p:cNvPr id="42" name="サブタイトル 2"/>
          <p:cNvSpPr txBox="1">
            <a:spLocks/>
          </p:cNvSpPr>
          <p:nvPr/>
        </p:nvSpPr>
        <p:spPr>
          <a:xfrm>
            <a:off x="8490809" y="4738131"/>
            <a:ext cx="990586" cy="374038"/>
          </a:xfrm>
          <a:prstGeom prst="rect">
            <a:avLst/>
          </a:prstGeom>
        </p:spPr>
        <p:txBody>
          <a:bodyPr vert="horz" lIns="71296" tIns="35648" rIns="71296" bIns="35648" rtlCol="0">
            <a:normAutofit/>
          </a:bodyPr>
          <a:lstStyle/>
          <a:p>
            <a:pPr algn="ctr" defTabSz="712958">
              <a:spcBef>
                <a:spcPct val="20000"/>
              </a:spcBef>
              <a:defRPr/>
            </a:pPr>
            <a:r>
              <a:rPr lang="ja-JP" altLang="en-US" dirty="0" smtClean="0">
                <a:latin typeface="メイリオ" pitchFamily="50" charset="-128"/>
                <a:ea typeface="メイリオ" pitchFamily="50" charset="-128"/>
              </a:rPr>
              <a:t>裁判所</a:t>
            </a:r>
            <a:endParaRPr lang="ja-JP" altLang="en-US" sz="1400" dirty="0">
              <a:latin typeface="メイリオ" pitchFamily="50" charset="-128"/>
              <a:ea typeface="メイリオ" pitchFamily="50" charset="-128"/>
            </a:endParaRPr>
          </a:p>
        </p:txBody>
      </p:sp>
      <p:sp>
        <p:nvSpPr>
          <p:cNvPr id="44" name="サブタイトル 2"/>
          <p:cNvSpPr txBox="1">
            <a:spLocks/>
          </p:cNvSpPr>
          <p:nvPr/>
        </p:nvSpPr>
        <p:spPr>
          <a:xfrm>
            <a:off x="8509677" y="3241981"/>
            <a:ext cx="858508" cy="374038"/>
          </a:xfrm>
          <a:prstGeom prst="rect">
            <a:avLst/>
          </a:prstGeom>
        </p:spPr>
        <p:txBody>
          <a:bodyPr vert="horz" lIns="71296" tIns="35648" rIns="71296" bIns="35648" rtlCol="0">
            <a:normAutofit/>
          </a:bodyPr>
          <a:lstStyle/>
          <a:p>
            <a:pPr algn="ctr" defTabSz="712958">
              <a:spcBef>
                <a:spcPct val="20000"/>
              </a:spcBef>
              <a:defRPr/>
            </a:pPr>
            <a:r>
              <a:rPr lang="ja-JP" altLang="en-US" noProof="0" dirty="0" smtClean="0">
                <a:latin typeface="メイリオ" pitchFamily="50" charset="-128"/>
                <a:ea typeface="メイリオ" pitchFamily="50" charset="-128"/>
              </a:rPr>
              <a:t>病院</a:t>
            </a:r>
            <a:endParaRPr lang="ja-JP" altLang="en-US" sz="1400" dirty="0">
              <a:latin typeface="メイリオ" pitchFamily="50" charset="-128"/>
              <a:ea typeface="メイリオ" pitchFamily="50" charset="-128"/>
            </a:endParaRPr>
          </a:p>
        </p:txBody>
      </p:sp>
      <p:cxnSp>
        <p:nvCxnSpPr>
          <p:cNvPr id="47" name="直線矢印コネクタ 46"/>
          <p:cNvCxnSpPr/>
          <p:nvPr/>
        </p:nvCxnSpPr>
        <p:spPr>
          <a:xfrm flipV="1">
            <a:off x="6651148" y="2691060"/>
            <a:ext cx="1584938" cy="363902"/>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6651148" y="3429000"/>
            <a:ext cx="1641543" cy="24935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爆発 1 65"/>
          <p:cNvSpPr/>
          <p:nvPr/>
        </p:nvSpPr>
        <p:spPr>
          <a:xfrm>
            <a:off x="198186" y="4114736"/>
            <a:ext cx="1867961" cy="137147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lIns="71296" tIns="35648" rIns="71296" bIns="35648" rtlCol="0" anchor="b"/>
          <a:lstStyle/>
          <a:p>
            <a:pPr algn="ctr"/>
            <a:endParaRPr kumimoji="1" lang="ja-JP" altLang="en-US"/>
          </a:p>
        </p:txBody>
      </p:sp>
      <p:sp>
        <p:nvSpPr>
          <p:cNvPr id="67" name="サブタイトル 2"/>
          <p:cNvSpPr txBox="1">
            <a:spLocks/>
          </p:cNvSpPr>
          <p:nvPr/>
        </p:nvSpPr>
        <p:spPr>
          <a:xfrm>
            <a:off x="264226" y="4613452"/>
            <a:ext cx="1518899" cy="374038"/>
          </a:xfrm>
          <a:prstGeom prst="rect">
            <a:avLst/>
          </a:prstGeom>
        </p:spPr>
        <p:txBody>
          <a:bodyPr vert="horz" lIns="71296" tIns="35648" rIns="71296" bIns="35648" rtlCol="0">
            <a:noAutofit/>
          </a:bodyPr>
          <a:lstStyle/>
          <a:p>
            <a:pPr algn="ctr" defTabSz="712958">
              <a:spcBef>
                <a:spcPct val="20000"/>
              </a:spcBef>
              <a:defRPr/>
            </a:pPr>
            <a:r>
              <a:rPr lang="ja-JP" altLang="en-US" sz="1200" dirty="0">
                <a:solidFill>
                  <a:schemeClr val="bg1"/>
                </a:solidFill>
                <a:latin typeface="メイリオ" pitchFamily="50" charset="-128"/>
                <a:ea typeface="メイリオ" pitchFamily="50" charset="-128"/>
              </a:rPr>
              <a:t>支援のミスマッチが生じがち</a:t>
            </a:r>
          </a:p>
        </p:txBody>
      </p:sp>
      <p:sp>
        <p:nvSpPr>
          <p:cNvPr id="81" name="上矢印 80"/>
          <p:cNvSpPr/>
          <p:nvPr/>
        </p:nvSpPr>
        <p:spPr>
          <a:xfrm>
            <a:off x="6990777" y="3616018"/>
            <a:ext cx="283025" cy="374038"/>
          </a:xfrm>
          <a:prstGeom prst="upArrow">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71296" tIns="35648" rIns="71296" bIns="35648" rtlCol="0" anchor="ctr"/>
          <a:lstStyle/>
          <a:p>
            <a:pPr algn="ctr"/>
            <a:endParaRPr kumimoji="1" lang="ja-JP" altLang="en-US"/>
          </a:p>
        </p:txBody>
      </p:sp>
      <p:sp>
        <p:nvSpPr>
          <p:cNvPr id="82" name="上矢印 81"/>
          <p:cNvSpPr/>
          <p:nvPr/>
        </p:nvSpPr>
        <p:spPr>
          <a:xfrm>
            <a:off x="7726641" y="2992624"/>
            <a:ext cx="283025" cy="997433"/>
          </a:xfrm>
          <a:prstGeom prst="upArrow">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71296" tIns="35648" rIns="71296" bIns="35648" rtlCol="0" anchor="ctr"/>
          <a:lstStyle/>
          <a:p>
            <a:pPr algn="ctr"/>
            <a:endParaRPr kumimoji="1" lang="ja-JP" altLang="en-US"/>
          </a:p>
        </p:txBody>
      </p:sp>
      <p:sp>
        <p:nvSpPr>
          <p:cNvPr id="83" name="サブタイトル 2"/>
          <p:cNvSpPr txBox="1">
            <a:spLocks/>
          </p:cNvSpPr>
          <p:nvPr/>
        </p:nvSpPr>
        <p:spPr>
          <a:xfrm>
            <a:off x="7047383" y="3678358"/>
            <a:ext cx="905679" cy="374038"/>
          </a:xfrm>
          <a:prstGeom prst="rect">
            <a:avLst/>
          </a:prstGeom>
        </p:spPr>
        <p:txBody>
          <a:bodyPr vert="horz" lIns="71296" tIns="35648" rIns="71296" bIns="35648" rtlCol="0">
            <a:normAutofit/>
          </a:bodyPr>
          <a:lstStyle/>
          <a:p>
            <a:pPr algn="ctr" defTabSz="712958">
              <a:spcBef>
                <a:spcPct val="20000"/>
              </a:spcBef>
              <a:defRPr/>
            </a:pPr>
            <a:r>
              <a:rPr lang="ja-JP" altLang="en-US" dirty="0" smtClean="0">
                <a:latin typeface="メイリオ" pitchFamily="50" charset="-128"/>
                <a:ea typeface="メイリオ" pitchFamily="50" charset="-128"/>
              </a:rPr>
              <a:t>支援</a:t>
            </a:r>
            <a:endParaRPr lang="ja-JP" altLang="en-US" sz="1400" dirty="0">
              <a:latin typeface="メイリオ" pitchFamily="50" charset="-128"/>
              <a:ea typeface="メイリオ" pitchFamily="50" charset="-128"/>
            </a:endParaRPr>
          </a:p>
        </p:txBody>
      </p:sp>
      <p:sp>
        <p:nvSpPr>
          <p:cNvPr id="9" name="サブタイトル 2"/>
          <p:cNvSpPr txBox="1">
            <a:spLocks/>
          </p:cNvSpPr>
          <p:nvPr/>
        </p:nvSpPr>
        <p:spPr>
          <a:xfrm>
            <a:off x="311396" y="2057528"/>
            <a:ext cx="990586" cy="374038"/>
          </a:xfrm>
          <a:prstGeom prst="rect">
            <a:avLst/>
          </a:prstGeom>
          <a:solidFill>
            <a:schemeClr val="tx2">
              <a:lumMod val="60000"/>
              <a:lumOff val="40000"/>
            </a:schemeClr>
          </a:solidFill>
          <a:ln w="31750">
            <a:solidFill>
              <a:srgbClr val="6699FF"/>
            </a:solidFill>
          </a:ln>
        </p:spPr>
        <p:txBody>
          <a:bodyPr vert="horz" lIns="71296" tIns="35648" rIns="71296" bIns="35648" rtlCol="0" anchor="ctr" anchorCtr="0">
            <a:normAutofit/>
          </a:bodyPr>
          <a:lstStyle/>
          <a:p>
            <a:pPr algn="ctr" defTabSz="712958">
              <a:spcBef>
                <a:spcPct val="20000"/>
              </a:spcBef>
              <a:defRPr/>
            </a:pPr>
            <a:r>
              <a:rPr lang="ja-JP" altLang="en-US" b="1" noProof="0" dirty="0" smtClean="0">
                <a:latin typeface="メイリオ" pitchFamily="50" charset="-128"/>
                <a:ea typeface="メイリオ" pitchFamily="50" charset="-128"/>
              </a:rPr>
              <a:t>現　状</a:t>
            </a:r>
            <a:endParaRPr lang="ja-JP" altLang="en-US" sz="1400" b="1" dirty="0">
              <a:latin typeface="メイリオ" pitchFamily="50" charset="-128"/>
              <a:ea typeface="メイリオ" pitchFamily="50" charset="-128"/>
            </a:endParaRPr>
          </a:p>
        </p:txBody>
      </p:sp>
      <p:sp>
        <p:nvSpPr>
          <p:cNvPr id="89" name="サブタイトル 2"/>
          <p:cNvSpPr txBox="1">
            <a:spLocks/>
          </p:cNvSpPr>
          <p:nvPr/>
        </p:nvSpPr>
        <p:spPr>
          <a:xfrm>
            <a:off x="1386891" y="3117301"/>
            <a:ext cx="726430" cy="374038"/>
          </a:xfrm>
          <a:prstGeom prst="rect">
            <a:avLst/>
          </a:prstGeom>
        </p:spPr>
        <p:txBody>
          <a:bodyPr vert="horz" lIns="71296" tIns="35648" rIns="71296" bIns="35648" rtlCol="0">
            <a:noAutofit/>
          </a:bodyPr>
          <a:lstStyle/>
          <a:p>
            <a:pPr algn="ctr" defTabSz="712958">
              <a:spcBef>
                <a:spcPct val="20000"/>
              </a:spcBef>
              <a:defRPr/>
            </a:pPr>
            <a:r>
              <a:rPr lang="ja-JP" altLang="en-US" sz="1900" b="1" dirty="0">
                <a:latin typeface="メイリオ" pitchFamily="50" charset="-128"/>
                <a:ea typeface="メイリオ" pitchFamily="50" charset="-128"/>
              </a:rPr>
              <a:t>？</a:t>
            </a:r>
          </a:p>
        </p:txBody>
      </p:sp>
      <p:sp>
        <p:nvSpPr>
          <p:cNvPr id="90" name="サブタイトル 2"/>
          <p:cNvSpPr txBox="1">
            <a:spLocks/>
          </p:cNvSpPr>
          <p:nvPr/>
        </p:nvSpPr>
        <p:spPr>
          <a:xfrm>
            <a:off x="3594482" y="2369226"/>
            <a:ext cx="1018889" cy="623396"/>
          </a:xfrm>
          <a:prstGeom prst="rect">
            <a:avLst/>
          </a:prstGeom>
        </p:spPr>
        <p:txBody>
          <a:bodyPr vert="horz" lIns="71296" tIns="35648" rIns="71296" bIns="35648" rtlCol="0">
            <a:noAutofit/>
          </a:bodyPr>
          <a:lstStyle/>
          <a:p>
            <a:pPr algn="ctr"/>
            <a:r>
              <a:rPr lang="ja-JP" altLang="en-US" sz="1000" dirty="0">
                <a:latin typeface="メイリオ" pitchFamily="50" charset="-128"/>
                <a:ea typeface="メイリオ" pitchFamily="50" charset="-128"/>
              </a:rPr>
              <a:t>診断のためにもっと情報が欲しい･･･</a:t>
            </a:r>
          </a:p>
        </p:txBody>
      </p:sp>
      <p:sp>
        <p:nvSpPr>
          <p:cNvPr id="91" name="サブタイトル 2"/>
          <p:cNvSpPr txBox="1">
            <a:spLocks/>
          </p:cNvSpPr>
          <p:nvPr/>
        </p:nvSpPr>
        <p:spPr>
          <a:xfrm>
            <a:off x="3481271" y="4114735"/>
            <a:ext cx="1415124" cy="498717"/>
          </a:xfrm>
          <a:prstGeom prst="rect">
            <a:avLst/>
          </a:prstGeom>
        </p:spPr>
        <p:txBody>
          <a:bodyPr vert="horz" lIns="71296" tIns="35648" rIns="71296" bIns="35648" rtlCol="0">
            <a:noAutofit/>
          </a:bodyPr>
          <a:lstStyle/>
          <a:p>
            <a:r>
              <a:rPr lang="ja-JP" altLang="en-US" sz="1100" dirty="0">
                <a:latin typeface="メイリオ" pitchFamily="50" charset="-128"/>
                <a:ea typeface="メイリオ" pitchFamily="50" charset="-128"/>
              </a:rPr>
              <a:t>何の支援が必要か</a:t>
            </a:r>
          </a:p>
          <a:p>
            <a:r>
              <a:rPr lang="ja-JP" altLang="en-US" sz="1100" dirty="0">
                <a:latin typeface="メイリオ" pitchFamily="50" charset="-128"/>
                <a:ea typeface="メイリオ" pitchFamily="50" charset="-128"/>
              </a:rPr>
              <a:t>よく分からない･･･</a:t>
            </a:r>
          </a:p>
        </p:txBody>
      </p:sp>
      <p:sp>
        <p:nvSpPr>
          <p:cNvPr id="86" name="角丸四角形吹き出し 85"/>
          <p:cNvSpPr/>
          <p:nvPr/>
        </p:nvSpPr>
        <p:spPr>
          <a:xfrm>
            <a:off x="5066210" y="4364094"/>
            <a:ext cx="1867962" cy="810415"/>
          </a:xfrm>
          <a:prstGeom prst="wedgeRoundRectCallout">
            <a:avLst>
              <a:gd name="adj1" fmla="val 45682"/>
              <a:gd name="adj2" fmla="val -100947"/>
              <a:gd name="adj3" fmla="val 16667"/>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71296" tIns="35648" rIns="71296" bIns="35648" rtlCol="0" anchor="ctr"/>
          <a:lstStyle/>
          <a:p>
            <a:pPr lvl="0" algn="ctr"/>
            <a:r>
              <a:rPr lang="ja-JP" altLang="en-US" sz="1100" dirty="0">
                <a:solidFill>
                  <a:schemeClr val="tx1"/>
                </a:solidFill>
                <a:latin typeface="メイリオ" pitchFamily="50" charset="-128"/>
                <a:ea typeface="メイリオ" pitchFamily="50" charset="-128"/>
              </a:rPr>
              <a:t>本人の生活状況等に関する情報が伝わり，必要な支援が受けられる</a:t>
            </a:r>
            <a:endParaRPr lang="ja-JP" altLang="en-US" sz="1100" dirty="0">
              <a:solidFill>
                <a:schemeClr val="tx1"/>
              </a:solidFill>
            </a:endParaRPr>
          </a:p>
        </p:txBody>
      </p:sp>
      <p:pic>
        <p:nvPicPr>
          <p:cNvPr id="7" name="Picture 2"/>
          <p:cNvPicPr>
            <a:picLocks noChangeAspect="1" noChangeArrowheads="1"/>
          </p:cNvPicPr>
          <p:nvPr/>
        </p:nvPicPr>
        <p:blipFill>
          <a:blip r:embed="rId3" cstate="print"/>
          <a:srcRect/>
          <a:stretch>
            <a:fillRect/>
          </a:stretch>
        </p:blipFill>
        <p:spPr bwMode="auto">
          <a:xfrm>
            <a:off x="2122753" y="2244548"/>
            <a:ext cx="962284" cy="1059773"/>
          </a:xfrm>
          <a:prstGeom prst="rect">
            <a:avLst/>
          </a:prstGeom>
          <a:noFill/>
        </p:spPr>
      </p:pic>
      <p:pic>
        <p:nvPicPr>
          <p:cNvPr id="13" name="Picture 4"/>
          <p:cNvPicPr>
            <a:picLocks noChangeAspect="1" noChangeArrowheads="1"/>
          </p:cNvPicPr>
          <p:nvPr/>
        </p:nvPicPr>
        <p:blipFill>
          <a:blip r:embed="rId4" cstate="print"/>
          <a:srcRect/>
          <a:stretch>
            <a:fillRect/>
          </a:stretch>
        </p:blipFill>
        <p:spPr bwMode="auto">
          <a:xfrm>
            <a:off x="8462506" y="2119868"/>
            <a:ext cx="965891" cy="1071992"/>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8349296" y="3740698"/>
            <a:ext cx="1245308" cy="947313"/>
          </a:xfrm>
          <a:prstGeom prst="rect">
            <a:avLst/>
          </a:prstGeom>
          <a:noFill/>
        </p:spPr>
      </p:pic>
      <p:pic>
        <p:nvPicPr>
          <p:cNvPr id="1031" name="Picture 7"/>
          <p:cNvPicPr>
            <a:picLocks noChangeAspect="1" noChangeArrowheads="1"/>
          </p:cNvPicPr>
          <p:nvPr/>
        </p:nvPicPr>
        <p:blipFill>
          <a:blip r:embed="rId6" cstate="print"/>
          <a:srcRect/>
          <a:stretch>
            <a:fillRect/>
          </a:stretch>
        </p:blipFill>
        <p:spPr bwMode="auto">
          <a:xfrm>
            <a:off x="2004436" y="4052396"/>
            <a:ext cx="1250417" cy="956547"/>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cstate="print"/>
          <a:srcRect/>
          <a:stretch>
            <a:fillRect/>
          </a:stretch>
        </p:blipFill>
        <p:spPr bwMode="auto">
          <a:xfrm>
            <a:off x="368000" y="2618586"/>
            <a:ext cx="849074" cy="1059773"/>
          </a:xfrm>
          <a:prstGeom prst="rect">
            <a:avLst/>
          </a:prstGeom>
          <a:noFill/>
        </p:spPr>
      </p:pic>
      <p:pic>
        <p:nvPicPr>
          <p:cNvPr id="2056" name="Picture 8"/>
          <p:cNvPicPr>
            <a:picLocks noChangeAspect="1" noChangeArrowheads="1"/>
          </p:cNvPicPr>
          <p:nvPr/>
        </p:nvPicPr>
        <p:blipFill>
          <a:blip r:embed="rId8" cstate="print"/>
          <a:srcRect/>
          <a:stretch>
            <a:fillRect/>
          </a:stretch>
        </p:blipFill>
        <p:spPr bwMode="auto">
          <a:xfrm>
            <a:off x="5349234" y="2618586"/>
            <a:ext cx="849074" cy="1059773"/>
          </a:xfrm>
          <a:prstGeom prst="rect">
            <a:avLst/>
          </a:prstGeom>
          <a:solidFill>
            <a:srgbClr val="FFFF99"/>
          </a:solidFill>
        </p:spPr>
      </p:pic>
      <p:sp>
        <p:nvSpPr>
          <p:cNvPr id="45" name="正方形/長方形 44"/>
          <p:cNvSpPr>
            <a:spLocks noChangeArrowheads="1"/>
          </p:cNvSpPr>
          <p:nvPr/>
        </p:nvSpPr>
        <p:spPr bwMode="auto">
          <a:xfrm>
            <a:off x="141581" y="678539"/>
            <a:ext cx="3056666" cy="318214"/>
          </a:xfrm>
          <a:prstGeom prst="rect">
            <a:avLst/>
          </a:prstGeom>
          <a:solidFill>
            <a:schemeClr val="accent1"/>
          </a:solidFill>
          <a:ln w="9525">
            <a:noFill/>
            <a:miter lim="800000"/>
            <a:headEnd/>
            <a:tailEnd/>
          </a:ln>
        </p:spPr>
        <p:txBody>
          <a:bodyPr wrap="square" lIns="71296" tIns="35648" rIns="71296" bIns="35648" anchor="b" anchorCtr="0">
            <a:spAutoFit/>
          </a:bodyPr>
          <a:lstStyle/>
          <a:p>
            <a:pPr algn="ctr" defTabSz="704294">
              <a:buClr>
                <a:schemeClr val="bg2"/>
              </a:buClr>
              <a:defRPr/>
            </a:pPr>
            <a:r>
              <a:rPr lang="ja-JP" altLang="en-US" sz="1600" b="1" dirty="0">
                <a:solidFill>
                  <a:schemeClr val="bg1"/>
                </a:solidFill>
                <a:latin typeface="メイリオ" pitchFamily="50" charset="-128"/>
                <a:ea typeface="メイリオ" pitchFamily="50" charset="-128"/>
              </a:rPr>
              <a:t>利用促進委員会での御指摘</a:t>
            </a:r>
            <a:endParaRPr lang="en-US" altLang="ja-JP" sz="1600" b="1" dirty="0">
              <a:solidFill>
                <a:schemeClr val="bg1"/>
              </a:solidFill>
              <a:latin typeface="メイリオ" pitchFamily="50" charset="-128"/>
              <a:ea typeface="メイリオ" pitchFamily="50" charset="-128"/>
            </a:endParaRPr>
          </a:p>
        </p:txBody>
      </p:sp>
      <p:sp>
        <p:nvSpPr>
          <p:cNvPr id="6" name="サブタイトル 2"/>
          <p:cNvSpPr txBox="1">
            <a:spLocks/>
          </p:cNvSpPr>
          <p:nvPr/>
        </p:nvSpPr>
        <p:spPr>
          <a:xfrm>
            <a:off x="311396" y="5860244"/>
            <a:ext cx="9481395" cy="935094"/>
          </a:xfrm>
          <a:prstGeom prst="rect">
            <a:avLst/>
          </a:prstGeom>
          <a:solidFill>
            <a:schemeClr val="accent6">
              <a:lumMod val="20000"/>
              <a:lumOff val="80000"/>
            </a:schemeClr>
          </a:solidFill>
          <a:ln w="25400">
            <a:solidFill>
              <a:schemeClr val="accent6">
                <a:lumMod val="75000"/>
              </a:schemeClr>
            </a:solidFill>
          </a:ln>
        </p:spPr>
        <p:txBody>
          <a:bodyPr vert="horz" lIns="71296" tIns="35648" rIns="71296" bIns="35648" rtlCol="0" anchor="b" anchorCtr="0">
            <a:normAutofit/>
          </a:bodyPr>
          <a:lstStyle/>
          <a:p>
            <a:pPr>
              <a:spcAft>
                <a:spcPts val="936"/>
              </a:spcAft>
              <a:buClr>
                <a:srgbClr val="66FFCC"/>
              </a:buClr>
              <a:defRPr/>
            </a:pPr>
            <a:r>
              <a:rPr lang="ja-JP" altLang="en-US" sz="1400" dirty="0">
                <a:latin typeface="メイリオ" pitchFamily="50" charset="-128"/>
                <a:ea typeface="メイリオ" pitchFamily="50" charset="-128"/>
              </a:rPr>
              <a:t>○　本人の生活状況等に関する情報が，医師・裁判所に伝わるよう関係機関による支援の在り方の検討</a:t>
            </a:r>
            <a:endParaRPr lang="en-US" altLang="ja-JP" sz="1400" dirty="0">
              <a:latin typeface="メイリオ" pitchFamily="50" charset="-128"/>
              <a:ea typeface="メイリオ" pitchFamily="50" charset="-128"/>
            </a:endParaRPr>
          </a:p>
          <a:p>
            <a:pPr lvl="0">
              <a:spcBef>
                <a:spcPct val="20000"/>
              </a:spcBef>
              <a:buClr>
                <a:srgbClr val="66FFCC"/>
              </a:buClr>
              <a:defRPr/>
            </a:pPr>
            <a:r>
              <a:rPr lang="ja-JP" altLang="en-US" sz="1400" dirty="0">
                <a:latin typeface="メイリオ" pitchFamily="50" charset="-128"/>
                <a:ea typeface="メイリオ" pitchFamily="50" charset="-128"/>
              </a:rPr>
              <a:t>○　本人の生活状況等を踏まえた診断内容について分かりやすく記載できる診断書の在り方の検討</a:t>
            </a:r>
          </a:p>
        </p:txBody>
      </p:sp>
      <p:sp>
        <p:nvSpPr>
          <p:cNvPr id="3" name="正方形/長方形 2"/>
          <p:cNvSpPr/>
          <p:nvPr/>
        </p:nvSpPr>
        <p:spPr>
          <a:xfrm>
            <a:off x="6998125" y="4130320"/>
            <a:ext cx="1320391" cy="654566"/>
          </a:xfrm>
          <a:prstGeom prst="rect">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296" tIns="35648" rIns="71296" bIns="35648" rtlCol="0" anchor="ctr"/>
          <a:lstStyle/>
          <a:p>
            <a:pPr algn="ctr"/>
            <a:endParaRPr kumimoji="1" lang="ja-JP" altLang="en-US"/>
          </a:p>
        </p:txBody>
      </p:sp>
      <p:sp>
        <p:nvSpPr>
          <p:cNvPr id="43" name="正方形/長方形 42"/>
          <p:cNvSpPr>
            <a:spLocks noChangeArrowheads="1"/>
          </p:cNvSpPr>
          <p:nvPr/>
        </p:nvSpPr>
        <p:spPr bwMode="auto">
          <a:xfrm>
            <a:off x="141581" y="5723913"/>
            <a:ext cx="1924568" cy="348991"/>
          </a:xfrm>
          <a:prstGeom prst="rect">
            <a:avLst/>
          </a:prstGeom>
          <a:solidFill>
            <a:srgbClr val="FF6600"/>
          </a:solidFill>
          <a:ln w="9525">
            <a:noFill/>
            <a:miter lim="800000"/>
            <a:headEnd/>
            <a:tailEnd/>
          </a:ln>
        </p:spPr>
        <p:txBody>
          <a:bodyPr wrap="square" lIns="71296" tIns="35648" rIns="71296" bIns="35648" anchor="b" anchorCtr="0">
            <a:spAutoFit/>
          </a:bodyPr>
          <a:lstStyle/>
          <a:p>
            <a:pPr algn="ctr" defTabSz="704294">
              <a:defRPr/>
            </a:pPr>
            <a:r>
              <a:rPr lang="ja-JP" altLang="en-US" b="1" dirty="0">
                <a:solidFill>
                  <a:schemeClr val="bg1"/>
                </a:solidFill>
                <a:latin typeface="メイリオ" pitchFamily="50" charset="-128"/>
                <a:ea typeface="メイリオ" pitchFamily="50" charset="-128"/>
              </a:rPr>
              <a:t>今後の検討課題</a:t>
            </a:r>
            <a:endParaRPr lang="en-US" altLang="ja-JP" b="1" dirty="0">
              <a:solidFill>
                <a:schemeClr val="bg1"/>
              </a:solidFill>
              <a:latin typeface="メイリオ" pitchFamily="50" charset="-128"/>
              <a:ea typeface="メイリオ" pitchFamily="50" charset="-128"/>
            </a:endParaRPr>
          </a:p>
        </p:txBody>
      </p:sp>
      <p:sp>
        <p:nvSpPr>
          <p:cNvPr id="38" name="サブタイトル 2"/>
          <p:cNvSpPr txBox="1">
            <a:spLocks/>
          </p:cNvSpPr>
          <p:nvPr/>
        </p:nvSpPr>
        <p:spPr>
          <a:xfrm>
            <a:off x="6978240" y="4241430"/>
            <a:ext cx="1338867" cy="522530"/>
          </a:xfrm>
          <a:prstGeom prst="rect">
            <a:avLst/>
          </a:prstGeom>
        </p:spPr>
        <p:txBody>
          <a:bodyPr vert="horz" lIns="71296" tIns="35648" rIns="71296" bIns="35648" rtlCol="0">
            <a:normAutofit fontScale="85000" lnSpcReduction="20000"/>
          </a:bodyPr>
          <a:lstStyle/>
          <a:p>
            <a:pPr algn="ctr" defTabSz="712958">
              <a:spcBef>
                <a:spcPct val="20000"/>
              </a:spcBef>
              <a:defRPr/>
            </a:pPr>
            <a:r>
              <a:rPr lang="ja-JP" altLang="en-US" dirty="0" smtClean="0">
                <a:latin typeface="メイリオ" pitchFamily="50" charset="-128"/>
                <a:ea typeface="メイリオ" pitchFamily="50" charset="-128"/>
              </a:rPr>
              <a:t>地域連携</a:t>
            </a:r>
            <a:endParaRPr lang="en-US" altLang="ja-JP" dirty="0" smtClean="0">
              <a:latin typeface="メイリオ" pitchFamily="50" charset="-128"/>
              <a:ea typeface="メイリオ" pitchFamily="50" charset="-128"/>
            </a:endParaRPr>
          </a:p>
          <a:p>
            <a:pPr algn="ctr" defTabSz="712958">
              <a:spcBef>
                <a:spcPct val="20000"/>
              </a:spcBef>
              <a:defRPr/>
            </a:pPr>
            <a:r>
              <a:rPr lang="ja-JP" altLang="en-US" dirty="0" smtClean="0">
                <a:latin typeface="メイリオ" pitchFamily="50" charset="-128"/>
                <a:ea typeface="メイリオ" pitchFamily="50" charset="-128"/>
              </a:rPr>
              <a:t>ネットワーク</a:t>
            </a:r>
            <a:endParaRPr lang="ja-JP" altLang="en-US" sz="1400" dirty="0">
              <a:latin typeface="メイリオ" pitchFamily="50" charset="-128"/>
              <a:ea typeface="メイリオ" pitchFamily="50" charset="-128"/>
            </a:endParaRPr>
          </a:p>
        </p:txBody>
      </p:sp>
    </p:spTree>
    <p:extLst>
      <p:ext uri="{BB962C8B-B14F-4D97-AF65-F5344CB8AC3E}">
        <p14:creationId xmlns:p14="http://schemas.microsoft.com/office/powerpoint/2010/main" val="279938906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6601366" y="5047323"/>
            <a:ext cx="1652286" cy="253916"/>
          </a:xfrm>
          <a:prstGeom prst="rect">
            <a:avLst/>
          </a:prstGeom>
          <a:noFill/>
        </p:spPr>
        <p:txBody>
          <a:bodyPr wrap="square" rtlCol="0">
            <a:spAutoFit/>
          </a:bodyPr>
          <a:lstStyle/>
          <a:p>
            <a:pPr algn="ctr"/>
            <a:r>
              <a:rPr lang="ja-JP" altLang="en-US" sz="1050" dirty="0" smtClean="0"/>
              <a:t>直営又は委託</a:t>
            </a:r>
            <a:endParaRPr lang="en-US" altLang="ja-JP" sz="1050" dirty="0"/>
          </a:p>
        </p:txBody>
      </p:sp>
      <p:sp>
        <p:nvSpPr>
          <p:cNvPr id="61" name="テキスト ボックス 60"/>
          <p:cNvSpPr txBox="1"/>
          <p:nvPr/>
        </p:nvSpPr>
        <p:spPr>
          <a:xfrm>
            <a:off x="17213" y="-37894"/>
            <a:ext cx="9902140" cy="523220"/>
          </a:xfrm>
          <a:prstGeom prst="rect">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800" b="1" dirty="0" smtClean="0">
                <a:latin typeface="ＭＳ ゴシック" panose="020B0609070205080204" pitchFamily="49" charset="-128"/>
                <a:ea typeface="ＭＳ ゴシック" panose="020B0609070205080204" pitchFamily="49" charset="-128"/>
              </a:rPr>
              <a:t>地域</a:t>
            </a:r>
            <a:r>
              <a:rPr lang="ja-JP" altLang="en-US" sz="2800" b="1" dirty="0">
                <a:latin typeface="ＭＳ ゴシック" panose="020B0609070205080204" pitchFamily="49" charset="-128"/>
                <a:ea typeface="ＭＳ ゴシック" panose="020B0609070205080204" pitchFamily="49" charset="-128"/>
              </a:rPr>
              <a:t>連携</a:t>
            </a:r>
            <a:r>
              <a:rPr lang="ja-JP" altLang="en-US" sz="2800" b="1" dirty="0" smtClean="0">
                <a:latin typeface="ＭＳ ゴシック" panose="020B0609070205080204" pitchFamily="49" charset="-128"/>
                <a:ea typeface="ＭＳ ゴシック" panose="020B0609070205080204" pitchFamily="49" charset="-128"/>
              </a:rPr>
              <a:t>ネットワーク</a:t>
            </a:r>
            <a:r>
              <a:rPr lang="ja-JP" altLang="en-US" sz="2800" b="1" dirty="0">
                <a:latin typeface="ＭＳ ゴシック" panose="020B0609070205080204" pitchFamily="49" charset="-128"/>
                <a:ea typeface="ＭＳ ゴシック" panose="020B0609070205080204" pitchFamily="49" charset="-128"/>
              </a:rPr>
              <a:t>のイメージ</a:t>
            </a:r>
          </a:p>
        </p:txBody>
      </p:sp>
      <p:sp>
        <p:nvSpPr>
          <p:cNvPr id="9" name="円/楕円 8"/>
          <p:cNvSpPr/>
          <p:nvPr/>
        </p:nvSpPr>
        <p:spPr>
          <a:xfrm>
            <a:off x="1530469" y="565940"/>
            <a:ext cx="7426563" cy="4378141"/>
          </a:xfrm>
          <a:prstGeom prst="ellipse">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角丸四角形 4"/>
          <p:cNvSpPr/>
          <p:nvPr/>
        </p:nvSpPr>
        <p:spPr>
          <a:xfrm>
            <a:off x="2989463" y="4657054"/>
            <a:ext cx="1412136" cy="560858"/>
          </a:xfrm>
          <a:prstGeom prst="roundRect">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dirty="0">
                <a:solidFill>
                  <a:schemeClr val="tx1"/>
                </a:solidFill>
              </a:rPr>
              <a:t>家庭裁判所</a:t>
            </a:r>
            <a:endParaRPr lang="ja-JP" altLang="en-US" dirty="0">
              <a:solidFill>
                <a:schemeClr val="tx1"/>
              </a:solidFill>
            </a:endParaRPr>
          </a:p>
        </p:txBody>
      </p:sp>
      <p:sp>
        <p:nvSpPr>
          <p:cNvPr id="33" name="角丸四角形 32"/>
          <p:cNvSpPr/>
          <p:nvPr/>
        </p:nvSpPr>
        <p:spPr>
          <a:xfrm>
            <a:off x="4167578" y="499840"/>
            <a:ext cx="2107937" cy="6067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協議会</a:t>
            </a:r>
          </a:p>
        </p:txBody>
      </p:sp>
      <p:sp>
        <p:nvSpPr>
          <p:cNvPr id="34" name="角丸四角形 33"/>
          <p:cNvSpPr/>
          <p:nvPr/>
        </p:nvSpPr>
        <p:spPr>
          <a:xfrm>
            <a:off x="5108355" y="4743806"/>
            <a:ext cx="1340247" cy="548123"/>
          </a:xfrm>
          <a:prstGeom prst="roundRect">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dirty="0">
                <a:solidFill>
                  <a:schemeClr val="tx1"/>
                </a:solidFill>
              </a:rPr>
              <a:t>中核機関</a:t>
            </a:r>
          </a:p>
        </p:txBody>
      </p:sp>
      <p:sp>
        <p:nvSpPr>
          <p:cNvPr id="35" name="角丸四角形 34"/>
          <p:cNvSpPr/>
          <p:nvPr/>
        </p:nvSpPr>
        <p:spPr>
          <a:xfrm>
            <a:off x="97284" y="2985433"/>
            <a:ext cx="2174346" cy="45332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医療・福祉関係団体</a:t>
            </a:r>
            <a:endParaRPr lang="en-US" altLang="ja-JP" sz="1600" dirty="0" smtClean="0">
              <a:solidFill>
                <a:schemeClr val="tx1"/>
              </a:solidFill>
            </a:endParaRPr>
          </a:p>
        </p:txBody>
      </p:sp>
      <p:sp>
        <p:nvSpPr>
          <p:cNvPr id="38" name="角丸四角形 37"/>
          <p:cNvSpPr/>
          <p:nvPr/>
        </p:nvSpPr>
        <p:spPr>
          <a:xfrm>
            <a:off x="6713746" y="4441827"/>
            <a:ext cx="1016314" cy="505799"/>
          </a:xfrm>
          <a:prstGeom prst="roundRect">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dirty="0" smtClean="0">
                <a:solidFill>
                  <a:schemeClr val="tx1"/>
                </a:solidFill>
              </a:rPr>
              <a:t>市町村</a:t>
            </a:r>
            <a:endParaRPr lang="en-US" altLang="ja-JP" sz="1600" dirty="0">
              <a:solidFill>
                <a:schemeClr val="tx1"/>
              </a:solidFill>
            </a:endParaRPr>
          </a:p>
        </p:txBody>
      </p:sp>
      <p:sp>
        <p:nvSpPr>
          <p:cNvPr id="40" name="曲折矢印 39"/>
          <p:cNvSpPr/>
          <p:nvPr/>
        </p:nvSpPr>
        <p:spPr>
          <a:xfrm rot="10800000">
            <a:off x="6520936" y="4983857"/>
            <a:ext cx="377549" cy="295841"/>
          </a:xfrm>
          <a:prstGeom prst="bentArrow">
            <a:avLst>
              <a:gd name="adj1" fmla="val 29829"/>
              <a:gd name="adj2" fmla="val 33049"/>
              <a:gd name="adj3" fmla="val 25000"/>
              <a:gd name="adj4" fmla="val 43750"/>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43" name="角丸四角形 42"/>
          <p:cNvSpPr/>
          <p:nvPr/>
        </p:nvSpPr>
        <p:spPr>
          <a:xfrm>
            <a:off x="100171" y="853999"/>
            <a:ext cx="2454964" cy="844316"/>
          </a:xfrm>
          <a:prstGeom prst="round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弁護士会・司法</a:t>
            </a:r>
            <a:r>
              <a:rPr lang="ja-JP" altLang="en-US" sz="1600" dirty="0" smtClean="0">
                <a:solidFill>
                  <a:schemeClr val="tx1"/>
                </a:solidFill>
              </a:rPr>
              <a:t>書士会</a:t>
            </a:r>
            <a:endParaRPr lang="en-US" altLang="ja-JP" sz="1600" dirty="0" smtClean="0">
              <a:solidFill>
                <a:schemeClr val="tx1"/>
              </a:solidFill>
            </a:endParaRPr>
          </a:p>
          <a:p>
            <a:pPr algn="ctr"/>
            <a:r>
              <a:rPr lang="ja-JP" altLang="en-US" sz="1600" dirty="0" smtClean="0">
                <a:solidFill>
                  <a:schemeClr val="tx1"/>
                </a:solidFill>
              </a:rPr>
              <a:t>・</a:t>
            </a:r>
            <a:r>
              <a:rPr lang="ja-JP" altLang="en-US" sz="1600" dirty="0">
                <a:solidFill>
                  <a:schemeClr val="tx1"/>
                </a:solidFill>
              </a:rPr>
              <a:t>社会</a:t>
            </a:r>
            <a:r>
              <a:rPr lang="ja-JP" altLang="en-US" sz="1600" dirty="0" smtClean="0">
                <a:solidFill>
                  <a:schemeClr val="tx1"/>
                </a:solidFill>
              </a:rPr>
              <a:t>福祉士会等</a:t>
            </a:r>
            <a:endParaRPr lang="en-US" altLang="ja-JP" sz="1600" dirty="0">
              <a:solidFill>
                <a:schemeClr val="tx1"/>
              </a:solidFill>
            </a:endParaRPr>
          </a:p>
        </p:txBody>
      </p:sp>
      <p:sp>
        <p:nvSpPr>
          <p:cNvPr id="44" name="角丸四角形 43"/>
          <p:cNvSpPr/>
          <p:nvPr/>
        </p:nvSpPr>
        <p:spPr>
          <a:xfrm>
            <a:off x="7735420" y="3582583"/>
            <a:ext cx="2140229" cy="65953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民生委員・自治会等</a:t>
            </a:r>
            <a:endParaRPr lang="en-US" altLang="ja-JP" sz="1600" dirty="0" smtClean="0">
              <a:solidFill>
                <a:schemeClr val="tx1"/>
              </a:solidFill>
            </a:endParaRPr>
          </a:p>
          <a:p>
            <a:pPr algn="ctr"/>
            <a:r>
              <a:rPr lang="ja-JP" altLang="en-US" sz="1600" dirty="0" smtClean="0">
                <a:solidFill>
                  <a:schemeClr val="tx1"/>
                </a:solidFill>
              </a:rPr>
              <a:t>地域関係団体</a:t>
            </a:r>
            <a:endParaRPr lang="en-US" altLang="ja-JP" sz="1600" dirty="0">
              <a:solidFill>
                <a:schemeClr val="tx1"/>
              </a:solidFill>
            </a:endParaRPr>
          </a:p>
        </p:txBody>
      </p:sp>
      <p:sp>
        <p:nvSpPr>
          <p:cNvPr id="46" name="角丸四角形 45"/>
          <p:cNvSpPr/>
          <p:nvPr/>
        </p:nvSpPr>
        <p:spPr>
          <a:xfrm>
            <a:off x="7761702" y="879525"/>
            <a:ext cx="1725118" cy="62358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地域包括支援センター</a:t>
            </a:r>
            <a:endParaRPr lang="en-US" altLang="ja-JP" sz="1600" dirty="0">
              <a:solidFill>
                <a:schemeClr val="tx1"/>
              </a:solidFill>
            </a:endParaRPr>
          </a:p>
        </p:txBody>
      </p:sp>
      <p:sp>
        <p:nvSpPr>
          <p:cNvPr id="47" name="角丸四角形 46"/>
          <p:cNvSpPr/>
          <p:nvPr/>
        </p:nvSpPr>
        <p:spPr>
          <a:xfrm>
            <a:off x="8025377" y="2173904"/>
            <a:ext cx="1851488" cy="60389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社会福祉協議会</a:t>
            </a:r>
            <a:endParaRPr lang="en-US" altLang="ja-JP" sz="1600" dirty="0">
              <a:solidFill>
                <a:schemeClr val="tx1"/>
              </a:solidFill>
            </a:endParaRPr>
          </a:p>
        </p:txBody>
      </p:sp>
      <p:sp>
        <p:nvSpPr>
          <p:cNvPr id="50" name="角丸四角形 49"/>
          <p:cNvSpPr/>
          <p:nvPr/>
        </p:nvSpPr>
        <p:spPr>
          <a:xfrm>
            <a:off x="8504663" y="4457355"/>
            <a:ext cx="1238987" cy="506497"/>
          </a:xfrm>
          <a:prstGeom prst="roundRect">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dirty="0" smtClean="0">
                <a:solidFill>
                  <a:schemeClr val="tx1"/>
                </a:solidFill>
              </a:rPr>
              <a:t>都道府県</a:t>
            </a:r>
            <a:endParaRPr lang="en-US" altLang="ja-JP" sz="1600" dirty="0">
              <a:solidFill>
                <a:schemeClr val="tx1"/>
              </a:solidFill>
            </a:endParaRPr>
          </a:p>
        </p:txBody>
      </p:sp>
      <p:sp>
        <p:nvSpPr>
          <p:cNvPr id="51" name="左右矢印 50"/>
          <p:cNvSpPr/>
          <p:nvPr/>
        </p:nvSpPr>
        <p:spPr>
          <a:xfrm>
            <a:off x="7957643" y="4694726"/>
            <a:ext cx="335235" cy="155071"/>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左右矢印 51"/>
          <p:cNvSpPr/>
          <p:nvPr/>
        </p:nvSpPr>
        <p:spPr>
          <a:xfrm>
            <a:off x="4451336" y="4932032"/>
            <a:ext cx="524932" cy="23058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角丸四角形 52"/>
          <p:cNvSpPr/>
          <p:nvPr/>
        </p:nvSpPr>
        <p:spPr>
          <a:xfrm>
            <a:off x="7528" y="1905531"/>
            <a:ext cx="2111763" cy="51323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民間団体</a:t>
            </a:r>
            <a:r>
              <a:rPr lang="ja-JP" altLang="en-US" sz="1600" dirty="0" smtClean="0">
                <a:solidFill>
                  <a:schemeClr val="tx1"/>
                </a:solidFill>
              </a:rPr>
              <a:t>・ＮＰＯ</a:t>
            </a:r>
            <a:r>
              <a:rPr lang="ja-JP" altLang="en-US" sz="1600" dirty="0">
                <a:solidFill>
                  <a:schemeClr val="tx1"/>
                </a:solidFill>
              </a:rPr>
              <a:t>等</a:t>
            </a:r>
            <a:endParaRPr lang="en-US" altLang="ja-JP" sz="1600" dirty="0">
              <a:solidFill>
                <a:schemeClr val="tx1"/>
              </a:solidFill>
            </a:endParaRPr>
          </a:p>
        </p:txBody>
      </p:sp>
      <p:sp>
        <p:nvSpPr>
          <p:cNvPr id="63" name="角丸四角形 62"/>
          <p:cNvSpPr/>
          <p:nvPr/>
        </p:nvSpPr>
        <p:spPr>
          <a:xfrm>
            <a:off x="1735411" y="3946413"/>
            <a:ext cx="1328280" cy="45824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金融機関</a:t>
            </a:r>
            <a:endParaRPr lang="en-US" altLang="ja-JP" sz="1600" dirty="0">
              <a:solidFill>
                <a:schemeClr val="tx1"/>
              </a:solidFill>
            </a:endParaRPr>
          </a:p>
        </p:txBody>
      </p:sp>
      <p:sp>
        <p:nvSpPr>
          <p:cNvPr id="60" name="正方形/長方形 59"/>
          <p:cNvSpPr/>
          <p:nvPr/>
        </p:nvSpPr>
        <p:spPr>
          <a:xfrm>
            <a:off x="5061193" y="4344666"/>
            <a:ext cx="4740727" cy="18736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7" name="右矢印 26"/>
          <p:cNvSpPr/>
          <p:nvPr/>
        </p:nvSpPr>
        <p:spPr>
          <a:xfrm>
            <a:off x="2189253" y="1996905"/>
            <a:ext cx="397343" cy="263427"/>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右矢印 71"/>
          <p:cNvSpPr/>
          <p:nvPr/>
        </p:nvSpPr>
        <p:spPr>
          <a:xfrm rot="19833850">
            <a:off x="2373649" y="3035611"/>
            <a:ext cx="437535" cy="282424"/>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円/楕円 19"/>
          <p:cNvSpPr/>
          <p:nvPr/>
        </p:nvSpPr>
        <p:spPr>
          <a:xfrm>
            <a:off x="2953458" y="1738688"/>
            <a:ext cx="1890825" cy="1656660"/>
          </a:xfrm>
          <a:prstGeom prst="ellipse">
            <a:avLst/>
          </a:prstGeom>
          <a:solidFill>
            <a:schemeClr val="accent6">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00" name="右矢印 99"/>
          <p:cNvSpPr/>
          <p:nvPr/>
        </p:nvSpPr>
        <p:spPr>
          <a:xfrm rot="18105869">
            <a:off x="3875408" y="4186485"/>
            <a:ext cx="403878" cy="305959"/>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 name="右矢印 100"/>
          <p:cNvSpPr/>
          <p:nvPr/>
        </p:nvSpPr>
        <p:spPr>
          <a:xfrm rot="18781395">
            <a:off x="2490414" y="3504560"/>
            <a:ext cx="403878" cy="305959"/>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2" name="右矢印 101"/>
          <p:cNvSpPr/>
          <p:nvPr/>
        </p:nvSpPr>
        <p:spPr>
          <a:xfrm rot="1691500">
            <a:off x="2696786" y="1421413"/>
            <a:ext cx="437535" cy="282424"/>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 name="右矢印 104"/>
          <p:cNvSpPr/>
          <p:nvPr/>
        </p:nvSpPr>
        <p:spPr>
          <a:xfrm rot="8210132">
            <a:off x="7414466" y="1558452"/>
            <a:ext cx="437535" cy="282424"/>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 name="右矢印 106"/>
          <p:cNvSpPr/>
          <p:nvPr/>
        </p:nvSpPr>
        <p:spPr>
          <a:xfrm rot="10800000">
            <a:off x="7585049" y="2337279"/>
            <a:ext cx="383489" cy="282424"/>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 name="右矢印 107"/>
          <p:cNvSpPr/>
          <p:nvPr/>
        </p:nvSpPr>
        <p:spPr>
          <a:xfrm rot="12001171">
            <a:off x="7245277" y="3712302"/>
            <a:ext cx="437535" cy="282424"/>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30" name="グループ化 129"/>
          <p:cNvGrpSpPr/>
          <p:nvPr/>
        </p:nvGrpSpPr>
        <p:grpSpPr>
          <a:xfrm>
            <a:off x="3488987" y="2073286"/>
            <a:ext cx="836342" cy="480437"/>
            <a:chOff x="4232948" y="2443819"/>
            <a:chExt cx="840992" cy="403685"/>
          </a:xfrm>
        </p:grpSpPr>
        <p:grpSp>
          <p:nvGrpSpPr>
            <p:cNvPr id="131" name="グループ化 130"/>
            <p:cNvGrpSpPr/>
            <p:nvPr/>
          </p:nvGrpSpPr>
          <p:grpSpPr>
            <a:xfrm>
              <a:off x="4852314" y="2461943"/>
              <a:ext cx="221626" cy="381558"/>
              <a:chOff x="4852314" y="2461943"/>
              <a:chExt cx="221626" cy="381558"/>
            </a:xfrm>
          </p:grpSpPr>
          <p:sp>
            <p:nvSpPr>
              <p:cNvPr id="137" name="円/楕円 136"/>
              <p:cNvSpPr/>
              <p:nvPr/>
            </p:nvSpPr>
            <p:spPr>
              <a:xfrm>
                <a:off x="4852314" y="2461943"/>
                <a:ext cx="219790" cy="157984"/>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 name="フローチャート: 手作業 137"/>
              <p:cNvSpPr/>
              <p:nvPr/>
            </p:nvSpPr>
            <p:spPr>
              <a:xfrm rot="10800000">
                <a:off x="4854215" y="2626725"/>
                <a:ext cx="219725" cy="216776"/>
              </a:xfrm>
              <a:prstGeom prst="flowChartManualOperation">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32" name="グループ化 131"/>
            <p:cNvGrpSpPr/>
            <p:nvPr/>
          </p:nvGrpSpPr>
          <p:grpSpPr>
            <a:xfrm>
              <a:off x="4232948" y="2443819"/>
              <a:ext cx="215558" cy="403685"/>
              <a:chOff x="4232948" y="2443819"/>
              <a:chExt cx="215558" cy="403685"/>
            </a:xfrm>
          </p:grpSpPr>
          <p:sp>
            <p:nvSpPr>
              <p:cNvPr id="134" name="円/楕円 133"/>
              <p:cNvSpPr/>
              <p:nvPr/>
            </p:nvSpPr>
            <p:spPr>
              <a:xfrm>
                <a:off x="4232948" y="2443819"/>
                <a:ext cx="215558" cy="15775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 name="フローチャート: 論理積ゲート 134"/>
              <p:cNvSpPr/>
              <p:nvPr/>
            </p:nvSpPr>
            <p:spPr>
              <a:xfrm rot="16200000">
                <a:off x="4224746" y="2628611"/>
                <a:ext cx="231962" cy="205823"/>
              </a:xfrm>
              <a:prstGeom prst="flowChartDelay">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33" name="左右矢印 132"/>
            <p:cNvSpPr/>
            <p:nvPr/>
          </p:nvSpPr>
          <p:spPr>
            <a:xfrm>
              <a:off x="4518560" y="2644687"/>
              <a:ext cx="278288" cy="672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155" name="テキスト ボックス 154"/>
          <p:cNvSpPr txBox="1"/>
          <p:nvPr/>
        </p:nvSpPr>
        <p:spPr>
          <a:xfrm>
            <a:off x="73813" y="5255458"/>
            <a:ext cx="4762327" cy="1477328"/>
          </a:xfrm>
          <a:prstGeom prst="rect">
            <a:avLst/>
          </a:prstGeom>
          <a:noFill/>
          <a:ln>
            <a:noFill/>
          </a:ln>
        </p:spPr>
        <p:txBody>
          <a:bodyPr wrap="square" rtlCol="0">
            <a:spAutoFit/>
          </a:bodyPr>
          <a:lstStyle/>
          <a:p>
            <a:r>
              <a:rPr lang="ja-JP" altLang="en-US" sz="1200" dirty="0" smtClean="0"/>
              <a:t>≪地域連携ネットワークの</a:t>
            </a:r>
            <a:r>
              <a:rPr lang="ja-JP" altLang="ja-JP" sz="1200" dirty="0" smtClean="0"/>
              <a:t>役割</a:t>
            </a:r>
            <a:r>
              <a:rPr lang="ja-JP" altLang="en-US" sz="1200" dirty="0" smtClean="0"/>
              <a:t>≫</a:t>
            </a:r>
            <a:endParaRPr lang="en-US" altLang="ja-JP" sz="1200" dirty="0" smtClean="0"/>
          </a:p>
          <a:p>
            <a:pPr marL="174625" indent="-174625">
              <a:buFont typeface="Wingdings" panose="05000000000000000000" pitchFamily="2" charset="2"/>
              <a:buChar char="Ø"/>
            </a:pPr>
            <a:r>
              <a:rPr lang="ja-JP" altLang="ja-JP" sz="1100" dirty="0" smtClean="0"/>
              <a:t>権利</a:t>
            </a:r>
            <a:r>
              <a:rPr lang="ja-JP" altLang="ja-JP" sz="1100" dirty="0"/>
              <a:t>擁護支援の必要な人の発見・</a:t>
            </a:r>
            <a:r>
              <a:rPr lang="ja-JP" altLang="ja-JP" sz="1100" dirty="0" smtClean="0"/>
              <a:t>支援</a:t>
            </a:r>
            <a:endParaRPr lang="en-US" altLang="ja-JP" sz="1100" dirty="0" smtClean="0"/>
          </a:p>
          <a:p>
            <a:pPr marL="174625" indent="-174625">
              <a:buFont typeface="Wingdings" panose="05000000000000000000" pitchFamily="2" charset="2"/>
              <a:buChar char="Ø"/>
            </a:pPr>
            <a:r>
              <a:rPr lang="ja-JP" altLang="ja-JP" sz="1100" dirty="0"/>
              <a:t>早期の段階からの相談・対応体制の</a:t>
            </a:r>
            <a:r>
              <a:rPr lang="ja-JP" altLang="ja-JP" sz="1100" dirty="0" smtClean="0"/>
              <a:t>整備</a:t>
            </a:r>
            <a:endParaRPr lang="en-US" altLang="ja-JP" sz="1100" dirty="0" smtClean="0"/>
          </a:p>
          <a:p>
            <a:pPr marL="174625" indent="-174625">
              <a:buFont typeface="Wingdings" panose="05000000000000000000" pitchFamily="2" charset="2"/>
              <a:buChar char="Ø"/>
            </a:pPr>
            <a:r>
              <a:rPr lang="ja-JP" altLang="ja-JP" sz="1100" dirty="0"/>
              <a:t>意思決定支援・身上保護を重視した成年後見制度の運用に資する支援体制の</a:t>
            </a:r>
            <a:r>
              <a:rPr lang="ja-JP" altLang="ja-JP" sz="1100" dirty="0" smtClean="0"/>
              <a:t>構築</a:t>
            </a:r>
            <a:endParaRPr lang="en-US" altLang="ja-JP" sz="1100" dirty="0"/>
          </a:p>
          <a:p>
            <a:endParaRPr lang="en-US" altLang="ja-JP" sz="800" dirty="0"/>
          </a:p>
          <a:p>
            <a:r>
              <a:rPr lang="ja-JP" altLang="en-US" sz="1200" dirty="0" smtClean="0"/>
              <a:t>≪地域連携ネットワークの機能≫</a:t>
            </a:r>
            <a:endParaRPr lang="en-US" altLang="ja-JP" sz="1200" dirty="0" smtClean="0"/>
          </a:p>
          <a:p>
            <a:r>
              <a:rPr lang="ja-JP" altLang="en-US" sz="1100" dirty="0"/>
              <a:t>・広報</a:t>
            </a:r>
            <a:r>
              <a:rPr lang="ja-JP" altLang="en-US" sz="1100" dirty="0" smtClean="0"/>
              <a:t>機能、相談機能、利用</a:t>
            </a:r>
            <a:r>
              <a:rPr lang="ja-JP" altLang="en-US" sz="1100" dirty="0"/>
              <a:t>促進</a:t>
            </a:r>
            <a:r>
              <a:rPr lang="ja-JP" altLang="en-US" sz="1100" dirty="0" smtClean="0"/>
              <a:t>機能、後見人</a:t>
            </a:r>
            <a:r>
              <a:rPr lang="ja-JP" altLang="en-US" sz="1100" dirty="0"/>
              <a:t>支援</a:t>
            </a:r>
            <a:r>
              <a:rPr lang="ja-JP" altLang="en-US" sz="1100" dirty="0" smtClean="0"/>
              <a:t>機能、不正</a:t>
            </a:r>
            <a:r>
              <a:rPr lang="ja-JP" altLang="en-US" sz="1100" dirty="0"/>
              <a:t>防止</a:t>
            </a:r>
            <a:r>
              <a:rPr lang="ja-JP" altLang="en-US" sz="1100" dirty="0" smtClean="0"/>
              <a:t>効果</a:t>
            </a:r>
            <a:endParaRPr lang="en-US" altLang="ja-JP" sz="1100" dirty="0" smtClean="0"/>
          </a:p>
        </p:txBody>
      </p:sp>
      <p:sp>
        <p:nvSpPr>
          <p:cNvPr id="157" name="円/楕円 156"/>
          <p:cNvSpPr/>
          <p:nvPr/>
        </p:nvSpPr>
        <p:spPr>
          <a:xfrm>
            <a:off x="5647070" y="1806838"/>
            <a:ext cx="1878042" cy="1631608"/>
          </a:xfrm>
          <a:prstGeom prst="ellipse">
            <a:avLst/>
          </a:prstGeom>
          <a:solidFill>
            <a:schemeClr val="accent6">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73" name="角丸四角形 172"/>
          <p:cNvSpPr/>
          <p:nvPr/>
        </p:nvSpPr>
        <p:spPr>
          <a:xfrm>
            <a:off x="6525430" y="2632481"/>
            <a:ext cx="894225" cy="1540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後見人等</a:t>
            </a:r>
          </a:p>
        </p:txBody>
      </p:sp>
      <p:sp>
        <p:nvSpPr>
          <p:cNvPr id="174" name="角丸四角形 173"/>
          <p:cNvSpPr/>
          <p:nvPr/>
        </p:nvSpPr>
        <p:spPr>
          <a:xfrm>
            <a:off x="2886400" y="2544619"/>
            <a:ext cx="1436179" cy="3962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本人</a:t>
            </a:r>
            <a:endParaRPr lang="en-US" altLang="ja-JP" sz="1200" dirty="0">
              <a:solidFill>
                <a:schemeClr val="tx1"/>
              </a:solidFill>
            </a:endParaRPr>
          </a:p>
          <a:p>
            <a:pPr algn="ctr"/>
            <a:r>
              <a:rPr lang="ja-JP" altLang="en-US" sz="1000" dirty="0" smtClean="0">
                <a:solidFill>
                  <a:schemeClr val="tx1"/>
                </a:solidFill>
              </a:rPr>
              <a:t>　　（認知症高齢者</a:t>
            </a:r>
            <a:r>
              <a:rPr lang="ja-JP" altLang="en-US" sz="1000" dirty="0">
                <a:solidFill>
                  <a:schemeClr val="tx1"/>
                </a:solidFill>
              </a:rPr>
              <a:t>）</a:t>
            </a:r>
          </a:p>
        </p:txBody>
      </p:sp>
      <p:sp>
        <p:nvSpPr>
          <p:cNvPr id="175" name="角丸四角形 174"/>
          <p:cNvSpPr/>
          <p:nvPr/>
        </p:nvSpPr>
        <p:spPr>
          <a:xfrm>
            <a:off x="3916242" y="2618025"/>
            <a:ext cx="894225" cy="1540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後見人等</a:t>
            </a:r>
          </a:p>
        </p:txBody>
      </p:sp>
      <p:sp>
        <p:nvSpPr>
          <p:cNvPr id="167" name="角丸四角形 166"/>
          <p:cNvSpPr/>
          <p:nvPr/>
        </p:nvSpPr>
        <p:spPr>
          <a:xfrm>
            <a:off x="4326117" y="2876551"/>
            <a:ext cx="1122260" cy="27904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ケアマネジャー</a:t>
            </a:r>
            <a:endParaRPr lang="ja-JP" altLang="en-US" sz="1000" dirty="0">
              <a:solidFill>
                <a:schemeClr val="tx1"/>
              </a:solidFill>
            </a:endParaRPr>
          </a:p>
        </p:txBody>
      </p:sp>
      <p:sp>
        <p:nvSpPr>
          <p:cNvPr id="169" name="角丸四角形 168"/>
          <p:cNvSpPr/>
          <p:nvPr/>
        </p:nvSpPr>
        <p:spPr>
          <a:xfrm>
            <a:off x="6898485" y="2874424"/>
            <a:ext cx="1273852" cy="32859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相談支援専門員</a:t>
            </a:r>
          </a:p>
        </p:txBody>
      </p:sp>
      <p:sp>
        <p:nvSpPr>
          <p:cNvPr id="168" name="角丸四角形 167"/>
          <p:cNvSpPr/>
          <p:nvPr/>
        </p:nvSpPr>
        <p:spPr>
          <a:xfrm>
            <a:off x="4992219" y="2188416"/>
            <a:ext cx="887941" cy="5131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障害福祉サービス事</a:t>
            </a:r>
            <a:r>
              <a:rPr lang="ja-JP" altLang="en-US" sz="1000" dirty="0">
                <a:solidFill>
                  <a:schemeClr val="tx1"/>
                </a:solidFill>
              </a:rPr>
              <a:t>業者</a:t>
            </a:r>
          </a:p>
        </p:txBody>
      </p:sp>
      <p:sp>
        <p:nvSpPr>
          <p:cNvPr id="170" name="角丸四角形 169"/>
          <p:cNvSpPr/>
          <p:nvPr/>
        </p:nvSpPr>
        <p:spPr>
          <a:xfrm>
            <a:off x="5958636" y="3230871"/>
            <a:ext cx="866614" cy="29663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医療</a:t>
            </a:r>
            <a:r>
              <a:rPr lang="ja-JP" altLang="en-US" sz="1000" dirty="0">
                <a:solidFill>
                  <a:schemeClr val="tx1"/>
                </a:solidFill>
              </a:rPr>
              <a:t>機関</a:t>
            </a:r>
          </a:p>
        </p:txBody>
      </p:sp>
      <p:sp>
        <p:nvSpPr>
          <p:cNvPr id="171" name="角丸四角形 170"/>
          <p:cNvSpPr/>
          <p:nvPr/>
        </p:nvSpPr>
        <p:spPr>
          <a:xfrm>
            <a:off x="3378173" y="1562625"/>
            <a:ext cx="1074200" cy="333948"/>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チーム</a:t>
            </a:r>
            <a:endParaRPr lang="ja-JP" altLang="en-US" sz="1400" dirty="0">
              <a:solidFill>
                <a:schemeClr val="tx1"/>
              </a:solidFill>
            </a:endParaRPr>
          </a:p>
        </p:txBody>
      </p:sp>
      <p:sp>
        <p:nvSpPr>
          <p:cNvPr id="139" name="角丸四角形 138"/>
          <p:cNvSpPr/>
          <p:nvPr/>
        </p:nvSpPr>
        <p:spPr>
          <a:xfrm>
            <a:off x="2320091" y="2389207"/>
            <a:ext cx="878969" cy="48500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介護</a:t>
            </a:r>
            <a:endParaRPr lang="en-US" altLang="ja-JP" sz="1000" dirty="0" smtClean="0">
              <a:solidFill>
                <a:schemeClr val="tx1"/>
              </a:solidFill>
            </a:endParaRPr>
          </a:p>
          <a:p>
            <a:pPr algn="ctr"/>
            <a:r>
              <a:rPr lang="ja-JP" altLang="en-US" sz="1000" dirty="0" smtClean="0">
                <a:solidFill>
                  <a:schemeClr val="tx1"/>
                </a:solidFill>
              </a:rPr>
              <a:t>サービス事</a:t>
            </a:r>
            <a:r>
              <a:rPr lang="ja-JP" altLang="en-US" sz="1000" dirty="0">
                <a:solidFill>
                  <a:schemeClr val="tx1"/>
                </a:solidFill>
              </a:rPr>
              <a:t>業者</a:t>
            </a:r>
          </a:p>
        </p:txBody>
      </p:sp>
      <p:sp>
        <p:nvSpPr>
          <p:cNvPr id="142" name="角丸四角形 141"/>
          <p:cNvSpPr/>
          <p:nvPr/>
        </p:nvSpPr>
        <p:spPr>
          <a:xfrm>
            <a:off x="3385984" y="3224413"/>
            <a:ext cx="866614" cy="29663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医療</a:t>
            </a:r>
            <a:r>
              <a:rPr lang="ja-JP" altLang="en-US" sz="1000" dirty="0">
                <a:solidFill>
                  <a:schemeClr val="tx1"/>
                </a:solidFill>
              </a:rPr>
              <a:t>機関</a:t>
            </a:r>
          </a:p>
        </p:txBody>
      </p:sp>
      <p:sp>
        <p:nvSpPr>
          <p:cNvPr id="146" name="角丸四角形 145"/>
          <p:cNvSpPr/>
          <p:nvPr/>
        </p:nvSpPr>
        <p:spPr>
          <a:xfrm>
            <a:off x="5448377" y="2590564"/>
            <a:ext cx="1436179" cy="4164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本人</a:t>
            </a:r>
            <a:endParaRPr lang="en-US" altLang="ja-JP" sz="1200" dirty="0">
              <a:solidFill>
                <a:schemeClr val="tx1"/>
              </a:solidFill>
            </a:endParaRPr>
          </a:p>
          <a:p>
            <a:pPr algn="ctr"/>
            <a:r>
              <a:rPr lang="ja-JP" altLang="en-US" sz="1000" dirty="0" smtClean="0">
                <a:solidFill>
                  <a:schemeClr val="tx1"/>
                </a:solidFill>
              </a:rPr>
              <a:t>　（障害者）</a:t>
            </a:r>
            <a:endParaRPr lang="ja-JP" altLang="en-US" sz="1000" dirty="0">
              <a:solidFill>
                <a:schemeClr val="tx1"/>
              </a:solidFill>
            </a:endParaRPr>
          </a:p>
        </p:txBody>
      </p:sp>
      <p:grpSp>
        <p:nvGrpSpPr>
          <p:cNvPr id="156" name="グループ化 155"/>
          <p:cNvGrpSpPr/>
          <p:nvPr/>
        </p:nvGrpSpPr>
        <p:grpSpPr>
          <a:xfrm>
            <a:off x="6152783" y="2083750"/>
            <a:ext cx="836343" cy="480437"/>
            <a:chOff x="4232948" y="2443819"/>
            <a:chExt cx="840993" cy="403685"/>
          </a:xfrm>
        </p:grpSpPr>
        <p:grpSp>
          <p:nvGrpSpPr>
            <p:cNvPr id="158" name="グループ化 157"/>
            <p:cNvGrpSpPr/>
            <p:nvPr/>
          </p:nvGrpSpPr>
          <p:grpSpPr>
            <a:xfrm>
              <a:off x="4852314" y="2457941"/>
              <a:ext cx="221627" cy="370780"/>
              <a:chOff x="4852314" y="2457941"/>
              <a:chExt cx="221627" cy="370780"/>
            </a:xfrm>
          </p:grpSpPr>
          <p:sp>
            <p:nvSpPr>
              <p:cNvPr id="182" name="円/楕円 181"/>
              <p:cNvSpPr/>
              <p:nvPr/>
            </p:nvSpPr>
            <p:spPr>
              <a:xfrm>
                <a:off x="4852314" y="2457941"/>
                <a:ext cx="219790" cy="157984"/>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3" name="フローチャート: 手作業 182"/>
              <p:cNvSpPr/>
              <p:nvPr/>
            </p:nvSpPr>
            <p:spPr>
              <a:xfrm rot="10800000">
                <a:off x="4854216" y="2626726"/>
                <a:ext cx="219725" cy="201995"/>
              </a:xfrm>
              <a:prstGeom prst="flowChartManualOperation">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78" name="グループ化 177"/>
            <p:cNvGrpSpPr/>
            <p:nvPr/>
          </p:nvGrpSpPr>
          <p:grpSpPr>
            <a:xfrm>
              <a:off x="4232948" y="2443819"/>
              <a:ext cx="215558" cy="403685"/>
              <a:chOff x="4232948" y="2443819"/>
              <a:chExt cx="215558" cy="403685"/>
            </a:xfrm>
          </p:grpSpPr>
          <p:sp>
            <p:nvSpPr>
              <p:cNvPr id="180" name="円/楕円 179"/>
              <p:cNvSpPr/>
              <p:nvPr/>
            </p:nvSpPr>
            <p:spPr>
              <a:xfrm>
                <a:off x="4232948" y="2443819"/>
                <a:ext cx="215558" cy="15775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 name="フローチャート: 論理積ゲート 180"/>
              <p:cNvSpPr/>
              <p:nvPr/>
            </p:nvSpPr>
            <p:spPr>
              <a:xfrm rot="16200000">
                <a:off x="4224746" y="2628611"/>
                <a:ext cx="231962" cy="205823"/>
              </a:xfrm>
              <a:prstGeom prst="flowChartDelay">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79" name="左右矢印 178"/>
            <p:cNvSpPr/>
            <p:nvPr/>
          </p:nvSpPr>
          <p:spPr>
            <a:xfrm>
              <a:off x="4518560" y="2644687"/>
              <a:ext cx="278288" cy="672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184" name="角丸四角形 183"/>
          <p:cNvSpPr/>
          <p:nvPr/>
        </p:nvSpPr>
        <p:spPr>
          <a:xfrm>
            <a:off x="6039039" y="1594811"/>
            <a:ext cx="1074200" cy="333948"/>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チーム</a:t>
            </a:r>
            <a:endParaRPr lang="ja-JP" altLang="en-US" sz="1400" dirty="0">
              <a:solidFill>
                <a:schemeClr val="tx1"/>
              </a:solidFill>
            </a:endParaRPr>
          </a:p>
        </p:txBody>
      </p:sp>
      <p:sp>
        <p:nvSpPr>
          <p:cNvPr id="2" name="テキスト ボックス 1"/>
          <p:cNvSpPr txBox="1"/>
          <p:nvPr/>
        </p:nvSpPr>
        <p:spPr>
          <a:xfrm>
            <a:off x="8494210" y="63338"/>
            <a:ext cx="1489998" cy="400110"/>
          </a:xfrm>
          <a:prstGeom prst="rect">
            <a:avLst/>
          </a:prstGeom>
          <a:noFill/>
        </p:spPr>
        <p:txBody>
          <a:bodyPr wrap="square" rtlCol="0">
            <a:spAutoFit/>
          </a:bodyPr>
          <a:lstStyle/>
          <a:p>
            <a:r>
              <a:rPr kumimoji="1" lang="ja-JP" altLang="en-US" sz="2000" smtClean="0"/>
              <a:t>＜別紙３＞</a:t>
            </a:r>
            <a:endParaRPr kumimoji="1" lang="ja-JP" altLang="en-US" sz="2000" dirty="0"/>
          </a:p>
        </p:txBody>
      </p:sp>
      <p:sp>
        <p:nvSpPr>
          <p:cNvPr id="66" name="テキスト ボックス 65"/>
          <p:cNvSpPr txBox="1"/>
          <p:nvPr/>
        </p:nvSpPr>
        <p:spPr>
          <a:xfrm>
            <a:off x="5207600" y="5261671"/>
            <a:ext cx="2674592" cy="1107996"/>
          </a:xfrm>
          <a:prstGeom prst="rect">
            <a:avLst/>
          </a:prstGeom>
          <a:noFill/>
        </p:spPr>
        <p:txBody>
          <a:bodyPr wrap="square" rtlCol="0">
            <a:spAutoFit/>
          </a:bodyPr>
          <a:lstStyle/>
          <a:p>
            <a:r>
              <a:rPr lang="ja-JP" altLang="en-US" sz="1100" dirty="0"/>
              <a:t>・相談対応</a:t>
            </a:r>
            <a:endParaRPr lang="en-US" altLang="ja-JP" sz="1100" dirty="0"/>
          </a:p>
          <a:p>
            <a:r>
              <a:rPr lang="ja-JP" altLang="en-US" sz="1100" dirty="0" smtClean="0"/>
              <a:t>・チームの</a:t>
            </a:r>
            <a:r>
              <a:rPr lang="ja-JP" altLang="en-US" sz="1100" dirty="0"/>
              <a:t>支援</a:t>
            </a:r>
            <a:endParaRPr lang="en-US" altLang="ja-JP" sz="1100" dirty="0"/>
          </a:p>
          <a:p>
            <a:r>
              <a:rPr lang="ja-JP" altLang="en-US" sz="1100" dirty="0"/>
              <a:t>・協議会の開催</a:t>
            </a:r>
            <a:endParaRPr lang="en-US" altLang="ja-JP" sz="1100" dirty="0"/>
          </a:p>
          <a:p>
            <a:r>
              <a:rPr lang="ja-JP" altLang="en-US" sz="1100" dirty="0"/>
              <a:t>・家裁との連携</a:t>
            </a:r>
            <a:endParaRPr lang="en-US" altLang="ja-JP" sz="1100" dirty="0"/>
          </a:p>
          <a:p>
            <a:r>
              <a:rPr lang="ja-JP" altLang="en-US" sz="1100" dirty="0"/>
              <a:t>・後見人受任者調整等の</a:t>
            </a:r>
            <a:r>
              <a:rPr lang="ja-JP" altLang="en-US" sz="1100" dirty="0" smtClean="0"/>
              <a:t>支援　等</a:t>
            </a:r>
            <a:endParaRPr lang="en-US" altLang="ja-JP" sz="1100" dirty="0"/>
          </a:p>
          <a:p>
            <a:endParaRPr lang="ja-JP" altLang="en-US" sz="1100" dirty="0"/>
          </a:p>
        </p:txBody>
      </p:sp>
      <p:sp>
        <p:nvSpPr>
          <p:cNvPr id="3" name="テキスト ボックス 2"/>
          <p:cNvSpPr txBox="1"/>
          <p:nvPr/>
        </p:nvSpPr>
        <p:spPr>
          <a:xfrm>
            <a:off x="7720537" y="4490990"/>
            <a:ext cx="919614" cy="253916"/>
          </a:xfrm>
          <a:prstGeom prst="rect">
            <a:avLst/>
          </a:prstGeom>
          <a:noFill/>
        </p:spPr>
        <p:txBody>
          <a:bodyPr wrap="square" rtlCol="0">
            <a:spAutoFit/>
          </a:bodyPr>
          <a:lstStyle/>
          <a:p>
            <a:r>
              <a:rPr kumimoji="1" lang="ja-JP" altLang="en-US" sz="1050" dirty="0" smtClean="0"/>
              <a:t>連携・支援</a:t>
            </a:r>
            <a:endParaRPr kumimoji="1" lang="ja-JP" altLang="en-US" sz="1050" dirty="0"/>
          </a:p>
        </p:txBody>
      </p:sp>
    </p:spTree>
    <p:extLst>
      <p:ext uri="{BB962C8B-B14F-4D97-AF65-F5344CB8AC3E}">
        <p14:creationId xmlns:p14="http://schemas.microsoft.com/office/powerpoint/2010/main" val="194727424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0" y="0"/>
            <a:ext cx="9906000" cy="560923"/>
          </a:xfrm>
          <a:prstGeom prst="rect">
            <a:avLst/>
          </a:prstGeom>
          <a:solidFill>
            <a:schemeClr val="accent2">
              <a:lumMod val="40000"/>
              <a:lumOff val="60000"/>
            </a:schemeClr>
          </a:solidFill>
          <a:ln w="6350" cap="flat" cmpd="sng" algn="ctr">
            <a:noFill/>
            <a:prstDash val="solid"/>
            <a:miter lim="800000"/>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smtClean="0">
                <a:solidFill>
                  <a:schemeClr val="tx1"/>
                </a:solidFill>
                <a:latin typeface="ＭＳ ゴシック" panose="020B0609070205080204" pitchFamily="49" charset="-128"/>
                <a:ea typeface="ＭＳ ゴシック" panose="020B0609070205080204" pitchFamily="49" charset="-128"/>
              </a:rPr>
              <a:t>　　</a:t>
            </a:r>
            <a:r>
              <a:rPr lang="ja-JP" altLang="en-US" sz="2800" b="1" dirty="0" smtClean="0">
                <a:solidFill>
                  <a:schemeClr val="tx1"/>
                </a:solidFill>
                <a:latin typeface="ＭＳ ゴシック" panose="020B0609070205080204" pitchFamily="49" charset="-128"/>
                <a:ea typeface="ＭＳ ゴシック" panose="020B0609070205080204" pitchFamily="49" charset="-128"/>
              </a:rPr>
              <a:t>不正防止の徹底と利用しやすさとの調和　</a:t>
            </a:r>
            <a:r>
              <a:rPr lang="ja-JP" altLang="en-US" sz="2000" dirty="0" smtClean="0">
                <a:solidFill>
                  <a:schemeClr val="tx1"/>
                </a:solidFill>
                <a:latin typeface="ＭＳ ゴシック" panose="020B0609070205080204" pitchFamily="49" charset="-128"/>
                <a:ea typeface="ＭＳ ゴシック" panose="020B0609070205080204" pitchFamily="49" charset="-128"/>
              </a:rPr>
              <a:t>＜別紙４＞</a:t>
            </a:r>
            <a:endParaRPr lang="ja-JP" altLang="en-US" sz="2000" b="1" dirty="0">
              <a:solidFill>
                <a:schemeClr val="tx1"/>
              </a:solidFill>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43145" y="963969"/>
            <a:ext cx="9419710" cy="5705771"/>
          </a:xfrm>
          <a:prstGeom prst="rect">
            <a:avLst/>
          </a:prstGeom>
          <a:noFill/>
          <a:ln w="9525">
            <a:solidFill>
              <a:schemeClr val="tx1"/>
            </a:solidFill>
          </a:ln>
        </p:spPr>
        <p:txBody>
          <a:bodyPr wrap="square" rtlCol="0">
            <a:noAutofit/>
          </a:bodyPr>
          <a:lstStyle/>
          <a:p>
            <a:pPr algn="r"/>
            <a:endParaRPr lang="en-US" altLang="ja-JP" sz="1400" dirty="0" smtClean="0"/>
          </a:p>
          <a:p>
            <a:pPr algn="just"/>
            <a:endParaRPr lang="en-US" altLang="ja-JP" sz="800" dirty="0" smtClean="0"/>
          </a:p>
          <a:p>
            <a:pPr marL="268288" indent="-268288" algn="just"/>
            <a:r>
              <a:rPr lang="ja-JP" altLang="en-US" sz="1600" dirty="0" smtClean="0"/>
              <a:t>○　 後見制度支援信託に並立・代替する預貯金等の管理の在り方については、金融機関における自主的な取組に期待</a:t>
            </a:r>
            <a:r>
              <a:rPr lang="ja-JP" altLang="en-US" sz="1600" dirty="0"/>
              <a:t>。（全国銀行協会、全国地方銀行</a:t>
            </a:r>
            <a:r>
              <a:rPr lang="ja-JP" altLang="en-US" sz="1600" dirty="0" smtClean="0"/>
              <a:t>協会、</a:t>
            </a:r>
            <a:r>
              <a:rPr lang="ja-JP" altLang="en-US" sz="1600" dirty="0">
                <a:latin typeface="+mj-ea"/>
              </a:rPr>
              <a:t>第二地方銀行</a:t>
            </a:r>
            <a:r>
              <a:rPr lang="ja-JP" altLang="en-US" sz="1600" dirty="0" smtClean="0">
                <a:latin typeface="+mj-ea"/>
              </a:rPr>
              <a:t>協会、</a:t>
            </a:r>
            <a:r>
              <a:rPr lang="ja-JP" altLang="en-US" sz="1600" dirty="0">
                <a:latin typeface="+mj-ea"/>
              </a:rPr>
              <a:t>全国信用金庫</a:t>
            </a:r>
            <a:r>
              <a:rPr lang="ja-JP" altLang="en-US" sz="1600" dirty="0" smtClean="0">
                <a:latin typeface="+mj-ea"/>
              </a:rPr>
              <a:t>協会、</a:t>
            </a:r>
            <a:r>
              <a:rPr lang="ja-JP" altLang="en-US" sz="1600" dirty="0">
                <a:latin typeface="+mj-ea"/>
              </a:rPr>
              <a:t>全国信用組合中央</a:t>
            </a:r>
            <a:r>
              <a:rPr lang="ja-JP" altLang="en-US" sz="1600" dirty="0" smtClean="0">
                <a:latin typeface="+mj-ea"/>
              </a:rPr>
              <a:t>協会、</a:t>
            </a:r>
            <a:r>
              <a:rPr lang="ja-JP" altLang="en-US" sz="1600" dirty="0">
                <a:latin typeface="+mj-ea"/>
              </a:rPr>
              <a:t>ゆう</a:t>
            </a:r>
            <a:r>
              <a:rPr lang="ja-JP" altLang="en-US" sz="1600" dirty="0" err="1">
                <a:latin typeface="+mj-ea"/>
              </a:rPr>
              <a:t>ちょ</a:t>
            </a:r>
            <a:r>
              <a:rPr lang="ja-JP" altLang="en-US" sz="1600" dirty="0" smtClean="0">
                <a:latin typeface="+mj-ea"/>
              </a:rPr>
              <a:t>銀行、</a:t>
            </a:r>
            <a:r>
              <a:rPr lang="ja-JP" altLang="en-US" sz="1600" dirty="0">
                <a:latin typeface="+mj-ea"/>
              </a:rPr>
              <a:t>農林中央</a:t>
            </a:r>
            <a:r>
              <a:rPr lang="ja-JP" altLang="en-US" sz="1600" dirty="0" smtClean="0">
                <a:latin typeface="+mj-ea"/>
              </a:rPr>
              <a:t>金庫に要請。</a:t>
            </a:r>
            <a:r>
              <a:rPr lang="ja-JP" altLang="en-US" sz="1600" dirty="0" smtClean="0"/>
              <a:t>）</a:t>
            </a:r>
            <a:endParaRPr lang="en-US" altLang="ja-JP" sz="1600" dirty="0"/>
          </a:p>
          <a:p>
            <a:endParaRPr lang="en-US" altLang="ja-JP" sz="1400" dirty="0" smtClean="0"/>
          </a:p>
          <a:p>
            <a:r>
              <a:rPr lang="ja-JP" altLang="en-US" sz="1600" dirty="0" smtClean="0">
                <a:latin typeface="+mj-ea"/>
                <a:ea typeface="+mj-ea"/>
              </a:rPr>
              <a:t>○</a:t>
            </a:r>
            <a:r>
              <a:rPr lang="ja-JP" altLang="en-US" sz="1600" dirty="0">
                <a:latin typeface="+mj-ea"/>
                <a:ea typeface="+mj-ea"/>
              </a:rPr>
              <a:t>　今後、最高裁判所・法務省等</a:t>
            </a:r>
            <a:r>
              <a:rPr lang="ja-JP" altLang="en-US" sz="1600" dirty="0" smtClean="0">
                <a:latin typeface="+mj-ea"/>
                <a:ea typeface="+mj-ea"/>
              </a:rPr>
              <a:t>とも連携</a:t>
            </a:r>
            <a:r>
              <a:rPr lang="ja-JP" altLang="en-US" sz="1600" dirty="0">
                <a:latin typeface="+mj-ea"/>
                <a:ea typeface="+mj-ea"/>
              </a:rPr>
              <a:t>しつつ</a:t>
            </a:r>
            <a:r>
              <a:rPr lang="ja-JP" altLang="en-US" sz="1600" dirty="0" smtClean="0">
                <a:latin typeface="+mj-ea"/>
                <a:ea typeface="+mj-ea"/>
              </a:rPr>
              <a:t>、積極的</a:t>
            </a:r>
            <a:r>
              <a:rPr lang="ja-JP" altLang="en-US" sz="1600" dirty="0">
                <a:latin typeface="+mj-ea"/>
                <a:ea typeface="+mj-ea"/>
              </a:rPr>
              <a:t>な検討を進めることが期待される</a:t>
            </a:r>
            <a:r>
              <a:rPr lang="ja-JP" altLang="en-US" sz="1600" dirty="0" smtClean="0">
                <a:latin typeface="+mj-ea"/>
                <a:ea typeface="+mj-ea"/>
              </a:rPr>
              <a:t>。</a:t>
            </a:r>
            <a:endParaRPr lang="en-US" altLang="ja-JP" sz="1600" dirty="0" smtClean="0">
              <a:latin typeface="+mj-ea"/>
              <a:ea typeface="+mj-ea"/>
            </a:endParaRPr>
          </a:p>
          <a:p>
            <a:endParaRPr lang="en-US" altLang="ja-JP" sz="1600" dirty="0">
              <a:latin typeface="+mj-ea"/>
              <a:ea typeface="+mj-ea"/>
            </a:endParaRPr>
          </a:p>
          <a:p>
            <a:r>
              <a:rPr lang="ja-JP" altLang="en-US" sz="1600" dirty="0">
                <a:latin typeface="+mj-ea"/>
                <a:ea typeface="+mj-ea"/>
              </a:rPr>
              <a:t>　</a:t>
            </a:r>
            <a:r>
              <a:rPr lang="ja-JP" altLang="en-US" sz="1600" dirty="0" smtClean="0">
                <a:latin typeface="+mj-ea"/>
                <a:ea typeface="+mj-ea"/>
              </a:rPr>
              <a:t>　　</a:t>
            </a:r>
            <a:endParaRPr lang="en-US" altLang="ja-JP" sz="1600" dirty="0" smtClean="0">
              <a:latin typeface="+mj-ea"/>
              <a:ea typeface="+mj-ea"/>
            </a:endParaRPr>
          </a:p>
          <a:p>
            <a:pPr marL="1882775"/>
            <a:r>
              <a:rPr lang="ja-JP" altLang="en-US" sz="1600" dirty="0">
                <a:latin typeface="+mj-ea"/>
                <a:ea typeface="+mj-ea"/>
              </a:rPr>
              <a:t>　</a:t>
            </a:r>
            <a:r>
              <a:rPr lang="ja-JP" altLang="en-US" sz="1600" dirty="0" smtClean="0">
                <a:latin typeface="+mj-ea"/>
                <a:ea typeface="+mj-ea"/>
              </a:rPr>
              <a:t>　</a:t>
            </a:r>
            <a:r>
              <a:rPr lang="ja-JP" altLang="en-US" sz="1600" b="1" u="sng" dirty="0" smtClean="0"/>
              <a:t>預貯金等の管理の在り方のイメージ（案）</a:t>
            </a:r>
            <a:endParaRPr lang="en-US" altLang="ja-JP" sz="1600" b="1" u="sng" dirty="0" smtClean="0"/>
          </a:p>
          <a:p>
            <a:pPr marL="1882775"/>
            <a:endParaRPr lang="ja-JP" altLang="ja-JP" sz="1050" dirty="0" smtClean="0"/>
          </a:p>
          <a:p>
            <a:pPr marL="1882775"/>
            <a:r>
              <a:rPr lang="ja-JP" altLang="en-US" sz="1200" dirty="0" smtClean="0"/>
              <a:t>　　</a:t>
            </a:r>
            <a:r>
              <a:rPr lang="ja-JP" altLang="en-US" sz="1400" dirty="0" smtClean="0"/>
              <a:t>・</a:t>
            </a:r>
            <a:r>
              <a:rPr lang="ja-JP" altLang="ja-JP" sz="1400" dirty="0" smtClean="0">
                <a:latin typeface="+mj-ea"/>
                <a:ea typeface="+mj-ea"/>
              </a:rPr>
              <a:t>成年被後見人名義の預貯金について</a:t>
            </a:r>
            <a:endParaRPr lang="en-US" altLang="ja-JP" sz="1400" dirty="0" smtClean="0">
              <a:latin typeface="+mj-ea"/>
              <a:ea typeface="+mj-ea"/>
            </a:endParaRPr>
          </a:p>
          <a:p>
            <a:pPr marL="1882775"/>
            <a:r>
              <a:rPr lang="ja-JP" altLang="en-US" sz="1400" dirty="0" smtClean="0">
                <a:latin typeface="+mj-ea"/>
                <a:ea typeface="+mj-ea"/>
              </a:rPr>
              <a:t>　　</a:t>
            </a:r>
            <a:r>
              <a:rPr lang="ja-JP" altLang="en-US" sz="1400" u="sng" dirty="0" smtClean="0">
                <a:latin typeface="+mj-ea"/>
                <a:ea typeface="+mj-ea"/>
              </a:rPr>
              <a:t>１　口座の分別管理</a:t>
            </a:r>
            <a:endParaRPr lang="en-US" altLang="ja-JP" sz="1400" u="sng" dirty="0" smtClean="0">
              <a:latin typeface="+mj-ea"/>
              <a:ea typeface="+mj-ea"/>
            </a:endParaRPr>
          </a:p>
          <a:p>
            <a:pPr marL="1882775"/>
            <a:r>
              <a:rPr lang="ja-JP" altLang="en-US" sz="1200" dirty="0" smtClean="0">
                <a:latin typeface="+mj-ea"/>
                <a:ea typeface="+mj-ea"/>
              </a:rPr>
              <a:t>　　　</a:t>
            </a:r>
            <a:r>
              <a:rPr lang="ja-JP" altLang="ja-JP" sz="1400" dirty="0" smtClean="0">
                <a:latin typeface="+mj-ea"/>
                <a:ea typeface="+mj-ea"/>
              </a:rPr>
              <a:t>①</a:t>
            </a:r>
            <a:r>
              <a:rPr lang="ja-JP" altLang="en-US" sz="1400" dirty="0" smtClean="0">
                <a:latin typeface="+mj-ea"/>
                <a:ea typeface="+mj-ea"/>
              </a:rPr>
              <a:t>小口預金口座（日常的に使用する生活費等の管理）</a:t>
            </a:r>
            <a:endParaRPr lang="en-US" altLang="ja-JP" sz="1400" dirty="0" smtClean="0">
              <a:latin typeface="+mj-ea"/>
              <a:ea typeface="+mj-ea"/>
            </a:endParaRPr>
          </a:p>
          <a:p>
            <a:pPr marL="1882775"/>
            <a:r>
              <a:rPr lang="ja-JP" altLang="en-US" sz="1400" dirty="0" smtClean="0">
                <a:latin typeface="+mj-ea"/>
                <a:ea typeface="+mj-ea"/>
              </a:rPr>
              <a:t>　　　</a:t>
            </a:r>
            <a:r>
              <a:rPr lang="ja-JP" altLang="ja-JP" sz="1400" dirty="0" smtClean="0">
                <a:latin typeface="+mj-ea"/>
                <a:ea typeface="+mj-ea"/>
              </a:rPr>
              <a:t>②大口預金口座</a:t>
            </a:r>
            <a:r>
              <a:rPr lang="ja-JP" altLang="en-US" sz="1400" dirty="0" smtClean="0">
                <a:latin typeface="+mj-ea"/>
                <a:ea typeface="+mj-ea"/>
              </a:rPr>
              <a:t>（通常使用しない多額の預貯金等の管理）</a:t>
            </a:r>
            <a:endParaRPr lang="ja-JP" altLang="ja-JP" sz="1400" dirty="0" smtClean="0">
              <a:latin typeface="+mj-ea"/>
              <a:ea typeface="+mj-ea"/>
            </a:endParaRPr>
          </a:p>
          <a:p>
            <a:pPr marL="1882775"/>
            <a:r>
              <a:rPr lang="en-US" altLang="ja-JP" sz="1200" dirty="0" smtClean="0">
                <a:latin typeface="+mj-ea"/>
                <a:ea typeface="+mj-ea"/>
              </a:rPr>
              <a:t> </a:t>
            </a:r>
          </a:p>
          <a:p>
            <a:pPr marL="1882775"/>
            <a:r>
              <a:rPr lang="ja-JP" altLang="en-US" sz="1200" dirty="0" smtClean="0">
                <a:latin typeface="+mj-ea"/>
                <a:ea typeface="+mj-ea"/>
              </a:rPr>
              <a:t>　　</a:t>
            </a:r>
            <a:r>
              <a:rPr lang="ja-JP" altLang="en-US" sz="1400" u="sng" dirty="0" smtClean="0">
                <a:latin typeface="+mj-ea"/>
                <a:ea typeface="+mj-ea"/>
              </a:rPr>
              <a:t>２　払戻し</a:t>
            </a:r>
            <a:endParaRPr lang="en-US" altLang="ja-JP" sz="1200" u="sng" strike="sngStrike" dirty="0" smtClean="0">
              <a:solidFill>
                <a:srgbClr val="FF0000"/>
              </a:solidFill>
              <a:latin typeface="+mj-ea"/>
              <a:ea typeface="+mj-ea"/>
            </a:endParaRPr>
          </a:p>
          <a:p>
            <a:pPr marL="1882775"/>
            <a:r>
              <a:rPr lang="ja-JP" altLang="en-US" sz="1200" dirty="0" smtClean="0">
                <a:latin typeface="+mj-ea"/>
                <a:ea typeface="+mj-ea"/>
              </a:rPr>
              <a:t>　　　</a:t>
            </a:r>
            <a:r>
              <a:rPr lang="ja-JP" altLang="en-US" sz="1400" dirty="0" smtClean="0">
                <a:latin typeface="+mj-ea"/>
                <a:ea typeface="+mj-ea"/>
              </a:rPr>
              <a:t>①小口預金口座</a:t>
            </a:r>
            <a:endParaRPr lang="en-US" altLang="ja-JP" sz="1400" dirty="0" smtClean="0">
              <a:latin typeface="+mj-ea"/>
              <a:ea typeface="+mj-ea"/>
            </a:endParaRPr>
          </a:p>
          <a:p>
            <a:pPr marL="1882775"/>
            <a:r>
              <a:rPr lang="ja-JP" altLang="en-US" sz="1400" dirty="0" smtClean="0">
                <a:latin typeface="+mj-ea"/>
                <a:ea typeface="+mj-ea"/>
              </a:rPr>
              <a:t>　　　　・</a:t>
            </a:r>
            <a:r>
              <a:rPr lang="ja-JP" altLang="ja-JP" sz="1400" dirty="0" smtClean="0">
                <a:latin typeface="+mj-ea"/>
                <a:ea typeface="+mj-ea"/>
              </a:rPr>
              <a:t>後見人のみの判断</a:t>
            </a:r>
            <a:r>
              <a:rPr lang="ja-JP" altLang="en-US" sz="1400" dirty="0" smtClean="0">
                <a:latin typeface="+mj-ea"/>
                <a:ea typeface="+mj-ea"/>
              </a:rPr>
              <a:t>で払戻しが可能</a:t>
            </a:r>
            <a:endParaRPr lang="en-US" altLang="ja-JP" sz="1400" dirty="0" smtClean="0">
              <a:latin typeface="+mj-ea"/>
              <a:ea typeface="+mj-ea"/>
            </a:endParaRPr>
          </a:p>
          <a:p>
            <a:pPr marL="1882775"/>
            <a:r>
              <a:rPr lang="ja-JP" altLang="en-US" sz="1400" dirty="0" smtClean="0">
                <a:latin typeface="+mj-ea"/>
                <a:ea typeface="+mj-ea"/>
              </a:rPr>
              <a:t>　　　</a:t>
            </a:r>
            <a:r>
              <a:rPr lang="ja-JP" altLang="ja-JP" sz="1400" dirty="0" smtClean="0">
                <a:latin typeface="+mj-ea"/>
                <a:ea typeface="+mj-ea"/>
              </a:rPr>
              <a:t>②大口預金口座</a:t>
            </a:r>
            <a:endParaRPr lang="en-US" altLang="ja-JP" sz="1400" dirty="0" smtClean="0">
              <a:latin typeface="+mj-ea"/>
              <a:ea typeface="+mj-ea"/>
            </a:endParaRPr>
          </a:p>
          <a:p>
            <a:pPr marL="1882775"/>
            <a:r>
              <a:rPr lang="ja-JP" altLang="en-US" sz="1400" dirty="0" smtClean="0">
                <a:latin typeface="+mj-ea"/>
                <a:ea typeface="+mj-ea"/>
              </a:rPr>
              <a:t>　　　　・</a:t>
            </a:r>
            <a:r>
              <a:rPr lang="ja-JP" altLang="ja-JP" sz="1400" dirty="0" smtClean="0">
                <a:latin typeface="+mj-ea"/>
                <a:ea typeface="+mj-ea"/>
              </a:rPr>
              <a:t>後見人</a:t>
            </a:r>
            <a:r>
              <a:rPr lang="ja-JP" altLang="en-US" sz="1400" dirty="0" smtClean="0">
                <a:latin typeface="+mj-ea"/>
                <a:ea typeface="+mj-ea"/>
              </a:rPr>
              <a:t>に加え、</a:t>
            </a:r>
            <a:r>
              <a:rPr lang="ja-JP" altLang="ja-JP" sz="1400" dirty="0" smtClean="0">
                <a:latin typeface="+mj-ea"/>
                <a:ea typeface="+mj-ea"/>
              </a:rPr>
              <a:t>後見監督人</a:t>
            </a:r>
            <a:r>
              <a:rPr lang="ja-JP" altLang="en-US" sz="1400" dirty="0" smtClean="0">
                <a:latin typeface="+mj-ea"/>
                <a:ea typeface="+mj-ea"/>
              </a:rPr>
              <a:t>等</a:t>
            </a:r>
            <a:r>
              <a:rPr lang="ja-JP" altLang="ja-JP" sz="1400" dirty="0" smtClean="0">
                <a:latin typeface="+mj-ea"/>
                <a:ea typeface="+mj-ea"/>
              </a:rPr>
              <a:t>の</a:t>
            </a:r>
            <a:r>
              <a:rPr lang="ja-JP" altLang="en-US" sz="1400" dirty="0" smtClean="0">
                <a:latin typeface="+mj-ea"/>
                <a:ea typeface="+mj-ea"/>
              </a:rPr>
              <a:t>同意（</a:t>
            </a:r>
            <a:r>
              <a:rPr lang="ja-JP" altLang="ja-JP" sz="1400" dirty="0" smtClean="0">
                <a:latin typeface="+mj-ea"/>
                <a:ea typeface="+mj-ea"/>
              </a:rPr>
              <a:t>関与</a:t>
            </a:r>
            <a:r>
              <a:rPr lang="ja-JP" altLang="en-US" sz="1400" dirty="0" smtClean="0">
                <a:latin typeface="+mj-ea"/>
                <a:ea typeface="+mj-ea"/>
              </a:rPr>
              <a:t>）が</a:t>
            </a:r>
            <a:r>
              <a:rPr lang="ja-JP" altLang="ja-JP" sz="1400" dirty="0" smtClean="0">
                <a:latin typeface="+mj-ea"/>
                <a:ea typeface="+mj-ea"/>
              </a:rPr>
              <a:t>必要</a:t>
            </a:r>
          </a:p>
          <a:p>
            <a:pPr marL="1882775"/>
            <a:r>
              <a:rPr lang="en-US" altLang="ja-JP" sz="1200" dirty="0" smtClean="0">
                <a:latin typeface="+mj-ea"/>
                <a:ea typeface="+mj-ea"/>
              </a:rPr>
              <a:t> </a:t>
            </a:r>
            <a:endParaRPr lang="ja-JP" altLang="ja-JP" sz="1200" dirty="0" smtClean="0">
              <a:latin typeface="+mj-ea"/>
              <a:ea typeface="+mj-ea"/>
            </a:endParaRPr>
          </a:p>
          <a:p>
            <a:pPr marL="1882775"/>
            <a:r>
              <a:rPr lang="ja-JP" altLang="en-US" sz="1200" dirty="0" smtClean="0">
                <a:latin typeface="+mj-ea"/>
                <a:ea typeface="+mj-ea"/>
              </a:rPr>
              <a:t>　　</a:t>
            </a:r>
            <a:r>
              <a:rPr lang="ja-JP" altLang="en-US" sz="1400" u="sng" dirty="0" smtClean="0">
                <a:latin typeface="+mj-ea"/>
                <a:ea typeface="+mj-ea"/>
              </a:rPr>
              <a:t>３　自動送金等</a:t>
            </a:r>
            <a:endParaRPr lang="en-US" altLang="ja-JP" sz="1400" u="sng" dirty="0" smtClean="0">
              <a:latin typeface="+mj-ea"/>
              <a:ea typeface="+mj-ea"/>
            </a:endParaRPr>
          </a:p>
          <a:p>
            <a:pPr marL="1882775"/>
            <a:r>
              <a:rPr lang="ja-JP" altLang="en-US" sz="1200" dirty="0" smtClean="0">
                <a:latin typeface="+mj-ea"/>
                <a:ea typeface="+mj-ea"/>
              </a:rPr>
              <a:t>　　</a:t>
            </a:r>
            <a:r>
              <a:rPr lang="ja-JP" altLang="en-US" sz="1400" dirty="0" smtClean="0">
                <a:latin typeface="+mj-ea"/>
                <a:ea typeface="+mj-ea"/>
              </a:rPr>
              <a:t>　生活費等の継続的な確保のための定期的な自動送金</a:t>
            </a:r>
            <a:endParaRPr lang="en-US" altLang="ja-JP" sz="1400" dirty="0" smtClean="0">
              <a:latin typeface="+mj-ea"/>
              <a:ea typeface="+mj-ea"/>
            </a:endParaRPr>
          </a:p>
          <a:p>
            <a:pPr marL="1882775"/>
            <a:r>
              <a:rPr lang="ja-JP" altLang="en-US" sz="1400" dirty="0" smtClean="0">
                <a:latin typeface="+mj-ea"/>
                <a:ea typeface="+mj-ea"/>
              </a:rPr>
              <a:t>　　　②大口預金口座　　→　　</a:t>
            </a:r>
            <a:r>
              <a:rPr lang="ja-JP" altLang="ja-JP" sz="1400" dirty="0" smtClean="0">
                <a:latin typeface="+mj-ea"/>
                <a:ea typeface="+mj-ea"/>
              </a:rPr>
              <a:t>①</a:t>
            </a:r>
            <a:r>
              <a:rPr lang="ja-JP" altLang="en-US" sz="1400" dirty="0" smtClean="0">
                <a:latin typeface="+mj-ea"/>
                <a:ea typeface="+mj-ea"/>
              </a:rPr>
              <a:t>小口預金</a:t>
            </a:r>
            <a:r>
              <a:rPr lang="ja-JP" altLang="ja-JP" sz="1400" dirty="0" smtClean="0">
                <a:latin typeface="+mj-ea"/>
                <a:ea typeface="+mj-ea"/>
              </a:rPr>
              <a:t>口座</a:t>
            </a:r>
            <a:endParaRPr lang="en-US" altLang="ja-JP" sz="1400" dirty="0">
              <a:latin typeface="+mj-ea"/>
              <a:ea typeface="+mj-ea"/>
            </a:endParaRPr>
          </a:p>
          <a:p>
            <a:endParaRPr lang="en-US" altLang="ja-JP" sz="1200" dirty="0" smtClean="0">
              <a:latin typeface="+mj-ea"/>
              <a:ea typeface="+mj-ea"/>
            </a:endParaRPr>
          </a:p>
          <a:p>
            <a:endParaRPr lang="en-US" altLang="ja-JP" sz="1200" dirty="0" smtClean="0">
              <a:latin typeface="+mj-ea"/>
              <a:ea typeface="+mj-ea"/>
            </a:endParaRPr>
          </a:p>
        </p:txBody>
      </p:sp>
      <p:sp>
        <p:nvSpPr>
          <p:cNvPr id="7" name="テキスト ボックス 6"/>
          <p:cNvSpPr txBox="1"/>
          <p:nvPr/>
        </p:nvSpPr>
        <p:spPr>
          <a:xfrm>
            <a:off x="646466" y="794693"/>
            <a:ext cx="2511380" cy="338554"/>
          </a:xfrm>
          <a:prstGeom prst="rect">
            <a:avLst/>
          </a:prstGeom>
          <a:solidFill>
            <a:schemeClr val="bg1"/>
          </a:solidFill>
          <a:ln w="12700">
            <a:solidFill>
              <a:schemeClr val="tx2"/>
            </a:solidFill>
          </a:ln>
        </p:spPr>
        <p:txBody>
          <a:bodyPr wrap="square" rtlCol="0">
            <a:spAutoFit/>
          </a:bodyPr>
          <a:lstStyle/>
          <a:p>
            <a:pPr algn="ctr"/>
            <a:r>
              <a:rPr lang="ja-JP" altLang="en-US" sz="1600" b="1" dirty="0" smtClean="0"/>
              <a:t>委員会の意見の概要等</a:t>
            </a:r>
            <a:endParaRPr kumimoji="1" lang="ja-JP" altLang="en-US" sz="1600" b="1" dirty="0"/>
          </a:p>
        </p:txBody>
      </p:sp>
      <p:sp>
        <p:nvSpPr>
          <p:cNvPr id="12" name="スライド番号プレースホルダー 3"/>
          <p:cNvSpPr>
            <a:spLocks noGrp="1"/>
          </p:cNvSpPr>
          <p:nvPr/>
        </p:nvSpPr>
        <p:spPr>
          <a:xfrm>
            <a:off x="2263016" y="2837329"/>
            <a:ext cx="5690920" cy="3625535"/>
          </a:xfrm>
          <a:prstGeom prst="rect">
            <a:avLst/>
          </a:prstGeom>
          <a:ln w="19050">
            <a:solidFill>
              <a:srgbClr val="FFC000"/>
            </a:solidFill>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kumimoji="1" lang="ja-JP" altLang="en-US" dirty="0"/>
          </a:p>
        </p:txBody>
      </p:sp>
    </p:spTree>
    <p:extLst>
      <p:ext uri="{BB962C8B-B14F-4D97-AF65-F5344CB8AC3E}">
        <p14:creationId xmlns:p14="http://schemas.microsoft.com/office/powerpoint/2010/main" val="250675675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flipV="1">
            <a:off x="8820349" y="2802886"/>
            <a:ext cx="0" cy="41040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228612" y="1861320"/>
            <a:ext cx="5674606" cy="646236"/>
          </a:xfrm>
          <a:prstGeom prst="rect">
            <a:avLst/>
          </a:prstGeom>
          <a:noFill/>
          <a:ln>
            <a:solidFill>
              <a:schemeClr val="tx1"/>
            </a:solidFill>
          </a:ln>
        </p:spPr>
        <p:txBody>
          <a:bodyPr wrap="square" lIns="91341" tIns="45673" rIns="91341" bIns="45673" rtlCol="0">
            <a:spAutoFit/>
          </a:bodyPr>
          <a:lstStyle/>
          <a:p>
            <a:r>
              <a:rPr lang="ja-JP" altLang="ja-JP" sz="1200" dirty="0">
                <a:solidFill>
                  <a:prstClr val="black"/>
                </a:solidFill>
              </a:rPr>
              <a:t>利益相反行為</a:t>
            </a:r>
            <a:r>
              <a:rPr lang="ja-JP" altLang="en-US" sz="1200" dirty="0">
                <a:solidFill>
                  <a:prstClr val="black"/>
                </a:solidFill>
              </a:rPr>
              <a:t>（民法）</a:t>
            </a:r>
            <a:r>
              <a:rPr lang="ja-JP" altLang="ja-JP" sz="1200" dirty="0">
                <a:solidFill>
                  <a:prstClr val="black"/>
                </a:solidFill>
              </a:rPr>
              <a:t> </a:t>
            </a:r>
          </a:p>
          <a:p>
            <a:r>
              <a:rPr lang="ja-JP" altLang="ja-JP" sz="1200" dirty="0">
                <a:solidFill>
                  <a:prstClr val="black"/>
                </a:solidFill>
              </a:rPr>
              <a:t>第八百六十条 　</a:t>
            </a:r>
            <a:r>
              <a:rPr lang="ja-JP" altLang="ja-JP" sz="1200" u="sng" dirty="0">
                <a:solidFill>
                  <a:prstClr val="black"/>
                </a:solidFill>
              </a:rPr>
              <a:t>第八百二十六条</a:t>
            </a:r>
            <a:r>
              <a:rPr lang="ja-JP" altLang="ja-JP" sz="1200" dirty="0">
                <a:solidFill>
                  <a:prstClr val="black"/>
                </a:solidFill>
              </a:rPr>
              <a:t>の規定は、後見人について準用する。ただし、</a:t>
            </a:r>
            <a:endParaRPr lang="en-US" altLang="ja-JP" sz="1200" dirty="0">
              <a:solidFill>
                <a:prstClr val="black"/>
              </a:solidFill>
            </a:endParaRPr>
          </a:p>
          <a:p>
            <a:r>
              <a:rPr lang="ja-JP" altLang="en-US" sz="1200" dirty="0">
                <a:solidFill>
                  <a:prstClr val="black"/>
                </a:solidFill>
              </a:rPr>
              <a:t>　</a:t>
            </a:r>
            <a:r>
              <a:rPr lang="ja-JP" altLang="ja-JP" sz="1200" dirty="0">
                <a:solidFill>
                  <a:prstClr val="black"/>
                </a:solidFill>
              </a:rPr>
              <a:t>後見監督人がある場合は、この限りでない。 </a:t>
            </a:r>
            <a:r>
              <a:rPr lang="ja-JP" altLang="en-US" sz="1200" dirty="0">
                <a:solidFill>
                  <a:prstClr val="black"/>
                </a:solidFill>
              </a:rPr>
              <a:t>（下線は「利益相反行為」を指す）　</a:t>
            </a:r>
            <a:endParaRPr lang="ja-JP" altLang="ja-JP" sz="1200" dirty="0">
              <a:solidFill>
                <a:prstClr val="black"/>
              </a:solidFill>
            </a:endParaRPr>
          </a:p>
        </p:txBody>
      </p:sp>
      <p:cxnSp>
        <p:nvCxnSpPr>
          <p:cNvPr id="40" name="直線矢印コネクタ 39"/>
          <p:cNvCxnSpPr/>
          <p:nvPr/>
        </p:nvCxnSpPr>
        <p:spPr>
          <a:xfrm>
            <a:off x="635576" y="2902596"/>
            <a:ext cx="724202" cy="6302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1079512" y="2761823"/>
            <a:ext cx="620598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stCxn id="36" idx="0"/>
          </p:cNvCxnSpPr>
          <p:nvPr/>
        </p:nvCxnSpPr>
        <p:spPr>
          <a:xfrm flipH="1">
            <a:off x="4979955" y="3032954"/>
            <a:ext cx="2285380" cy="14564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36" idx="0"/>
          </p:cNvCxnSpPr>
          <p:nvPr/>
        </p:nvCxnSpPr>
        <p:spPr>
          <a:xfrm>
            <a:off x="7265335" y="3032954"/>
            <a:ext cx="631491" cy="12195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4684375" y="5613260"/>
            <a:ext cx="196311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635578" y="3571191"/>
            <a:ext cx="4239416" cy="3098201"/>
          </a:xfrm>
          <a:prstGeom prst="roundRect">
            <a:avLst>
              <a:gd name="adj" fmla="val 61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endParaRPr lang="ja-JP" altLang="en-US">
              <a:solidFill>
                <a:prstClr val="white"/>
              </a:solidFill>
            </a:endParaRPr>
          </a:p>
        </p:txBody>
      </p:sp>
      <p:pic>
        <p:nvPicPr>
          <p:cNvPr id="1052" name="Picture 28" descr="「イラスト 会計士」の画像検索結果"/>
          <p:cNvPicPr>
            <a:picLocks noChangeAspect="1" noChangeArrowheads="1"/>
          </p:cNvPicPr>
          <p:nvPr/>
        </p:nvPicPr>
        <p:blipFill rotWithShape="1">
          <a:blip r:embed="rId3">
            <a:extLst>
              <a:ext uri="{28A0092B-C50C-407E-A947-70E740481C1C}">
                <a14:useLocalDpi xmlns:a14="http://schemas.microsoft.com/office/drawing/2010/main" val="0"/>
              </a:ext>
            </a:extLst>
          </a:blip>
          <a:srcRect l="4857" r="10097"/>
          <a:stretch/>
        </p:blipFill>
        <p:spPr bwMode="auto">
          <a:xfrm>
            <a:off x="700192" y="3914051"/>
            <a:ext cx="1009933" cy="109616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イラスト ケースワーカー」の画像検索結果"/>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8846" l="9794" r="100000"/>
                    </a14:imgEffect>
                  </a14:imgLayer>
                </a14:imgProps>
              </a:ext>
              <a:ext uri="{28A0092B-C50C-407E-A947-70E740481C1C}">
                <a14:useLocalDpi xmlns:a14="http://schemas.microsoft.com/office/drawing/2010/main" val="0"/>
              </a:ext>
            </a:extLst>
          </a:blip>
          <a:srcRect b="13952"/>
          <a:stretch/>
        </p:blipFill>
        <p:spPr bwMode="auto">
          <a:xfrm>
            <a:off x="198673" y="4003096"/>
            <a:ext cx="873804" cy="93016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イラスト 医師」の画像検索結果"/>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68" b="89706" l="3784" r="100000"/>
                    </a14:imgEffect>
                  </a14:imgLayer>
                </a14:imgProps>
              </a:ext>
              <a:ext uri="{28A0092B-C50C-407E-A947-70E740481C1C}">
                <a14:useLocalDpi xmlns:a14="http://schemas.microsoft.com/office/drawing/2010/main" val="0"/>
              </a:ext>
            </a:extLst>
          </a:blip>
          <a:srcRect l="12136" r="19665" b="24407"/>
          <a:stretch/>
        </p:blipFill>
        <p:spPr bwMode="auto">
          <a:xfrm>
            <a:off x="1359816" y="3878948"/>
            <a:ext cx="700603" cy="105392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964414" y="95295"/>
            <a:ext cx="5373387" cy="461570"/>
          </a:xfrm>
          <a:prstGeom prst="rect">
            <a:avLst/>
          </a:prstGeom>
          <a:solidFill>
            <a:srgbClr val="FFFF00"/>
          </a:solidFill>
          <a:ln>
            <a:solidFill>
              <a:schemeClr val="tx1"/>
            </a:solidFill>
          </a:ln>
        </p:spPr>
        <p:txBody>
          <a:bodyPr wrap="none" lIns="91341" tIns="45673" rIns="91341" bIns="45673" rtlCol="0">
            <a:spAutoFit/>
          </a:bodyPr>
          <a:lstStyle/>
          <a:p>
            <a:r>
              <a:rPr lang="ja-JP" altLang="en-US" sz="2400" dirty="0">
                <a:solidFill>
                  <a:prstClr val="black"/>
                </a:solidFill>
                <a:latin typeface="ＤＨＰ特太ゴシック体" panose="020B0500000000000000" pitchFamily="50" charset="-128"/>
                <a:ea typeface="ＤＨＰ特太ゴシック体" panose="020B0500000000000000" pitchFamily="50" charset="-128"/>
              </a:rPr>
              <a:t>社会福祉法人等による法人後見の取組</a:t>
            </a:r>
          </a:p>
        </p:txBody>
      </p:sp>
      <p:grpSp>
        <p:nvGrpSpPr>
          <p:cNvPr id="6" name="グループ化 5"/>
          <p:cNvGrpSpPr/>
          <p:nvPr/>
        </p:nvGrpSpPr>
        <p:grpSpPr>
          <a:xfrm>
            <a:off x="6724264" y="2309270"/>
            <a:ext cx="1214352" cy="1101686"/>
            <a:chOff x="3200400" y="1412776"/>
            <a:chExt cx="2673927" cy="2628000"/>
          </a:xfrm>
        </p:grpSpPr>
        <p:pic>
          <p:nvPicPr>
            <p:cNvPr id="1036" name="Picture 12" descr="「裁判所 イラスト」の画像検索結果">
              <a:hlinkClick r:id="rId8"/>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l="17607" r="18001"/>
            <a:stretch/>
          </p:blipFill>
          <p:spPr bwMode="auto">
            <a:xfrm>
              <a:off x="3200400" y="1412776"/>
              <a:ext cx="2673927" cy="2628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裁判所 イラスト」の画像検索結果">
              <a:hlinkClick r:id="rId8"/>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46" t="59866" r="18125"/>
            <a:stretch/>
          </p:blipFill>
          <p:spPr bwMode="auto">
            <a:xfrm>
              <a:off x="3200400" y="2980262"/>
              <a:ext cx="2673927" cy="10508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42" name="Picture 18" descr="「弁護士 イラスト」の画像検索結果">
            <a:hlinkClick r:id="rId12"/>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39545"/>
          <a:stretch/>
        </p:blipFill>
        <p:spPr bwMode="auto">
          <a:xfrm>
            <a:off x="1710123" y="3898879"/>
            <a:ext cx="1082239" cy="97255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弁護士 イラスト」の画像検索結果">
            <a:hlinkClick r:id="rId14"/>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31514"/>
          <a:stretch/>
        </p:blipFill>
        <p:spPr bwMode="auto">
          <a:xfrm>
            <a:off x="228227" y="2007503"/>
            <a:ext cx="963913" cy="104386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イラスト ケース会議」の画像検索結果">
            <a:hlinkClick r:id="rId16"/>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38301" t="6715"/>
          <a:stretch/>
        </p:blipFill>
        <p:spPr bwMode="auto">
          <a:xfrm>
            <a:off x="2848506" y="4546854"/>
            <a:ext cx="1906753" cy="1995836"/>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イラスト 男性」の画像検索結果"/>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85212" y="5775731"/>
            <a:ext cx="1070329" cy="992408"/>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イラスト 女性」の画像検索結果">
            <a:hlinkClick r:id="rId19"/>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b="34760"/>
          <a:stretch/>
        </p:blipFill>
        <p:spPr bwMode="auto">
          <a:xfrm>
            <a:off x="8090479" y="4086794"/>
            <a:ext cx="1363764" cy="984541"/>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イラスト 女性」の画像検索結果"/>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994421" y="5775731"/>
            <a:ext cx="738161" cy="92145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イラスト 年配　男性」の画像検索結果"/>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878502" y="4158798"/>
            <a:ext cx="834419" cy="932586"/>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3267175" y="2597710"/>
            <a:ext cx="2062165" cy="338554"/>
          </a:xfrm>
          <a:prstGeom prst="rect">
            <a:avLst/>
          </a:prstGeom>
          <a:solidFill>
            <a:schemeClr val="bg1"/>
          </a:solidFill>
        </p:spPr>
        <p:txBody>
          <a:bodyPr wrap="square" lIns="91341" tIns="45673" rIns="91341" bIns="45673" rtlCol="0">
            <a:spAutoFit/>
          </a:bodyPr>
          <a:lstStyle/>
          <a:p>
            <a:pPr algn="ctr"/>
            <a:r>
              <a:rPr lang="ja-JP" altLang="en-US" sz="1600" dirty="0">
                <a:solidFill>
                  <a:prstClr val="black"/>
                </a:solidFill>
              </a:rPr>
              <a:t>後見監督人の選任</a:t>
            </a:r>
            <a:endParaRPr lang="en-US" altLang="ja-JP" sz="1600" dirty="0">
              <a:solidFill>
                <a:prstClr val="black"/>
              </a:solidFill>
            </a:endParaRPr>
          </a:p>
        </p:txBody>
      </p:sp>
      <p:sp>
        <p:nvSpPr>
          <p:cNvPr id="21" name="テキスト ボックス 20"/>
          <p:cNvSpPr txBox="1"/>
          <p:nvPr/>
        </p:nvSpPr>
        <p:spPr>
          <a:xfrm>
            <a:off x="7005505" y="3611888"/>
            <a:ext cx="2559372" cy="307777"/>
          </a:xfrm>
          <a:prstGeom prst="rect">
            <a:avLst/>
          </a:prstGeom>
          <a:solidFill>
            <a:schemeClr val="bg1"/>
          </a:solidFill>
        </p:spPr>
        <p:txBody>
          <a:bodyPr wrap="square" lIns="91341" tIns="45673" rIns="91341" bIns="45673" rtlCol="0">
            <a:spAutoFit/>
          </a:bodyPr>
          <a:lstStyle/>
          <a:p>
            <a:pPr algn="ctr"/>
            <a:r>
              <a:rPr lang="ja-JP" altLang="en-US" sz="1400" dirty="0">
                <a:solidFill>
                  <a:prstClr val="black"/>
                </a:solidFill>
              </a:rPr>
              <a:t>補助・保佐・後見開始の審判</a:t>
            </a:r>
            <a:endParaRPr lang="en-US" altLang="ja-JP" sz="1400" dirty="0">
              <a:solidFill>
                <a:prstClr val="black"/>
              </a:solidFill>
            </a:endParaRPr>
          </a:p>
        </p:txBody>
      </p:sp>
      <p:sp>
        <p:nvSpPr>
          <p:cNvPr id="24" name="テキスト ボックス 23"/>
          <p:cNvSpPr txBox="1"/>
          <p:nvPr/>
        </p:nvSpPr>
        <p:spPr>
          <a:xfrm>
            <a:off x="5079570" y="5365240"/>
            <a:ext cx="1005204" cy="584681"/>
          </a:xfrm>
          <a:prstGeom prst="rect">
            <a:avLst/>
          </a:prstGeom>
          <a:solidFill>
            <a:schemeClr val="bg1"/>
          </a:solidFill>
        </p:spPr>
        <p:txBody>
          <a:bodyPr wrap="none" lIns="91341" tIns="45673" rIns="91341" bIns="45673" rtlCol="0">
            <a:spAutoFit/>
          </a:bodyPr>
          <a:lstStyle/>
          <a:p>
            <a:r>
              <a:rPr lang="ja-JP" altLang="en-US" sz="1600" dirty="0">
                <a:solidFill>
                  <a:prstClr val="black"/>
                </a:solidFill>
              </a:rPr>
              <a:t>財産管理</a:t>
            </a:r>
            <a:endParaRPr lang="en-US" altLang="ja-JP" sz="1600" dirty="0">
              <a:solidFill>
                <a:prstClr val="black"/>
              </a:solidFill>
            </a:endParaRPr>
          </a:p>
          <a:p>
            <a:r>
              <a:rPr lang="ja-JP" altLang="en-US" sz="1600" dirty="0">
                <a:solidFill>
                  <a:prstClr val="black"/>
                </a:solidFill>
              </a:rPr>
              <a:t>身上配慮</a:t>
            </a:r>
          </a:p>
        </p:txBody>
      </p:sp>
      <p:sp>
        <p:nvSpPr>
          <p:cNvPr id="29" name="テキスト ボックス 28"/>
          <p:cNvSpPr txBox="1"/>
          <p:nvPr/>
        </p:nvSpPr>
        <p:spPr>
          <a:xfrm>
            <a:off x="1519364" y="3340596"/>
            <a:ext cx="2778759" cy="384721"/>
          </a:xfrm>
          <a:prstGeom prst="rect">
            <a:avLst/>
          </a:prstGeom>
          <a:solidFill>
            <a:schemeClr val="bg1"/>
          </a:solidFill>
          <a:ln w="28575">
            <a:solidFill>
              <a:schemeClr val="tx2"/>
            </a:solidFill>
          </a:ln>
        </p:spPr>
        <p:txBody>
          <a:bodyPr wrap="square" lIns="91341" tIns="45673" rIns="91341" bIns="45673" rtlCol="0">
            <a:spAutoFit/>
          </a:bodyPr>
          <a:lstStyle/>
          <a:p>
            <a:pPr algn="ctr"/>
            <a:r>
              <a:rPr lang="ja-JP" altLang="en-US" sz="1900" dirty="0">
                <a:solidFill>
                  <a:prstClr val="black"/>
                </a:solidFill>
                <a:latin typeface="ＤＨＰ特太ゴシック体" panose="020B0500000000000000" pitchFamily="50" charset="-128"/>
                <a:ea typeface="ＤＨＰ特太ゴシック体" panose="020B0500000000000000" pitchFamily="50" charset="-128"/>
                <a:cs typeface="Arial Unicode MS" panose="020B0604020202020204" pitchFamily="50" charset="-128"/>
              </a:rPr>
              <a:t>法人後見の実施体制</a:t>
            </a:r>
          </a:p>
        </p:txBody>
      </p:sp>
      <p:sp>
        <p:nvSpPr>
          <p:cNvPr id="54" name="テキスト ボックス 53"/>
          <p:cNvSpPr txBox="1"/>
          <p:nvPr/>
        </p:nvSpPr>
        <p:spPr>
          <a:xfrm>
            <a:off x="4954894" y="3587939"/>
            <a:ext cx="1846655" cy="523220"/>
          </a:xfrm>
          <a:prstGeom prst="rect">
            <a:avLst/>
          </a:prstGeom>
          <a:solidFill>
            <a:schemeClr val="bg1"/>
          </a:solidFill>
        </p:spPr>
        <p:txBody>
          <a:bodyPr wrap="square" lIns="91341" tIns="45673" rIns="91341" bIns="45673" rtlCol="0">
            <a:spAutoFit/>
          </a:bodyPr>
          <a:lstStyle/>
          <a:p>
            <a:pPr algn="ctr"/>
            <a:r>
              <a:rPr lang="ja-JP" altLang="en-US" sz="1400" dirty="0">
                <a:solidFill>
                  <a:prstClr val="black"/>
                </a:solidFill>
              </a:rPr>
              <a:t>成年後見人等</a:t>
            </a:r>
            <a:endParaRPr lang="en-US" altLang="ja-JP" sz="1400" dirty="0">
              <a:solidFill>
                <a:prstClr val="black"/>
              </a:solidFill>
            </a:endParaRPr>
          </a:p>
          <a:p>
            <a:pPr algn="ctr"/>
            <a:r>
              <a:rPr lang="ja-JP" altLang="en-US" sz="1400" dirty="0">
                <a:solidFill>
                  <a:prstClr val="black"/>
                </a:solidFill>
              </a:rPr>
              <a:t>（法人後見）の選任</a:t>
            </a:r>
            <a:endParaRPr lang="en-US" altLang="ja-JP" sz="1400" dirty="0">
              <a:solidFill>
                <a:prstClr val="black"/>
              </a:solidFill>
            </a:endParaRPr>
          </a:p>
        </p:txBody>
      </p:sp>
      <p:sp>
        <p:nvSpPr>
          <p:cNvPr id="31" name="テキスト ボックス 30"/>
          <p:cNvSpPr txBox="1"/>
          <p:nvPr/>
        </p:nvSpPr>
        <p:spPr>
          <a:xfrm>
            <a:off x="2927421" y="4038384"/>
            <a:ext cx="1612181" cy="477054"/>
          </a:xfrm>
          <a:prstGeom prst="rect">
            <a:avLst/>
          </a:prstGeom>
          <a:noFill/>
          <a:ln>
            <a:solidFill>
              <a:schemeClr val="tx1"/>
            </a:solidFill>
          </a:ln>
        </p:spPr>
        <p:txBody>
          <a:bodyPr wrap="square" lIns="91341" tIns="45673" rIns="91341" bIns="45673" rtlCol="0">
            <a:spAutoFit/>
          </a:bodyPr>
          <a:lstStyle/>
          <a:p>
            <a:pPr algn="ctr"/>
            <a:r>
              <a:rPr lang="ja-JP" altLang="en-US" sz="1400" dirty="0">
                <a:solidFill>
                  <a:prstClr val="black"/>
                </a:solidFill>
              </a:rPr>
              <a:t>法人後見チーム</a:t>
            </a:r>
            <a:endParaRPr lang="en-US" altLang="ja-JP" sz="1400" dirty="0">
              <a:solidFill>
                <a:prstClr val="black"/>
              </a:solidFill>
            </a:endParaRPr>
          </a:p>
          <a:p>
            <a:pPr algn="ctr"/>
            <a:r>
              <a:rPr lang="en-US" altLang="ja-JP" sz="1100" dirty="0">
                <a:solidFill>
                  <a:prstClr val="black"/>
                </a:solidFill>
              </a:rPr>
              <a:t>※</a:t>
            </a:r>
            <a:r>
              <a:rPr lang="ja-JP" altLang="en-US" sz="1100" dirty="0">
                <a:solidFill>
                  <a:prstClr val="black"/>
                </a:solidFill>
              </a:rPr>
              <a:t>継続性・専門性</a:t>
            </a:r>
          </a:p>
        </p:txBody>
      </p:sp>
      <p:sp>
        <p:nvSpPr>
          <p:cNvPr id="56" name="テキスト ボックス 55"/>
          <p:cNvSpPr txBox="1"/>
          <p:nvPr/>
        </p:nvSpPr>
        <p:spPr>
          <a:xfrm>
            <a:off x="30132" y="1797463"/>
            <a:ext cx="1334470" cy="307777"/>
          </a:xfrm>
          <a:prstGeom prst="rect">
            <a:avLst/>
          </a:prstGeom>
          <a:noFill/>
        </p:spPr>
        <p:txBody>
          <a:bodyPr wrap="square" lIns="91341" tIns="45673" rIns="91341" bIns="45673" rtlCol="0">
            <a:spAutoFit/>
          </a:bodyPr>
          <a:lstStyle/>
          <a:p>
            <a:pPr algn="ctr"/>
            <a:r>
              <a:rPr lang="ja-JP" altLang="en-US" sz="1400" dirty="0">
                <a:solidFill>
                  <a:prstClr val="black"/>
                </a:solidFill>
              </a:rPr>
              <a:t>後見監督人</a:t>
            </a:r>
          </a:p>
        </p:txBody>
      </p:sp>
      <p:sp>
        <p:nvSpPr>
          <p:cNvPr id="32" name="テキスト ボックス 31"/>
          <p:cNvSpPr txBox="1"/>
          <p:nvPr/>
        </p:nvSpPr>
        <p:spPr>
          <a:xfrm>
            <a:off x="635598" y="5044282"/>
            <a:ext cx="2403917" cy="1585049"/>
          </a:xfrm>
          <a:prstGeom prst="rect">
            <a:avLst/>
          </a:prstGeom>
          <a:noFill/>
        </p:spPr>
        <p:txBody>
          <a:bodyPr wrap="square" lIns="91341" tIns="45673" rIns="91341" bIns="45673" rtlCol="0">
            <a:spAutoFit/>
          </a:bodyPr>
          <a:lstStyle/>
          <a:p>
            <a:r>
              <a:rPr lang="ja-JP" altLang="en-US" sz="1300" dirty="0">
                <a:solidFill>
                  <a:prstClr val="black"/>
                </a:solidFill>
              </a:rPr>
              <a:t>○透明性の確保の例</a:t>
            </a:r>
            <a:endParaRPr lang="en-US" altLang="ja-JP" sz="1300" dirty="0">
              <a:solidFill>
                <a:prstClr val="black"/>
              </a:solidFill>
            </a:endParaRPr>
          </a:p>
          <a:p>
            <a:r>
              <a:rPr lang="ja-JP" altLang="en-US" sz="1200" dirty="0">
                <a:solidFill>
                  <a:prstClr val="black"/>
                </a:solidFill>
              </a:rPr>
              <a:t>　　法人外部の専門職の参加</a:t>
            </a:r>
            <a:endParaRPr lang="en-US" altLang="ja-JP" sz="1200" dirty="0">
              <a:solidFill>
                <a:prstClr val="black"/>
              </a:solidFill>
            </a:endParaRPr>
          </a:p>
          <a:p>
            <a:r>
              <a:rPr lang="ja-JP" altLang="en-US" sz="1200" dirty="0">
                <a:solidFill>
                  <a:prstClr val="black"/>
                </a:solidFill>
              </a:rPr>
              <a:t>　　（助言・チェック等）</a:t>
            </a:r>
            <a:endParaRPr lang="en-US" altLang="ja-JP" sz="1200" dirty="0">
              <a:solidFill>
                <a:prstClr val="black"/>
              </a:solidFill>
            </a:endParaRPr>
          </a:p>
          <a:p>
            <a:r>
              <a:rPr lang="ja-JP" altLang="en-US" sz="1200" dirty="0">
                <a:solidFill>
                  <a:prstClr val="black"/>
                </a:solidFill>
              </a:rPr>
              <a:t>　　（例）</a:t>
            </a:r>
            <a:endParaRPr lang="en-US" altLang="ja-JP" sz="1200" dirty="0">
              <a:solidFill>
                <a:prstClr val="black"/>
              </a:solidFill>
            </a:endParaRPr>
          </a:p>
          <a:p>
            <a:r>
              <a:rPr lang="ja-JP" altLang="en-US" sz="1200" dirty="0">
                <a:solidFill>
                  <a:prstClr val="black"/>
                </a:solidFill>
              </a:rPr>
              <a:t>　　　・法律関係者</a:t>
            </a:r>
            <a:endParaRPr lang="en-US" altLang="ja-JP" sz="1200" dirty="0">
              <a:solidFill>
                <a:prstClr val="black"/>
              </a:solidFill>
            </a:endParaRPr>
          </a:p>
          <a:p>
            <a:r>
              <a:rPr lang="ja-JP" altLang="en-US" sz="1200" dirty="0">
                <a:solidFill>
                  <a:prstClr val="black"/>
                </a:solidFill>
              </a:rPr>
              <a:t>　　　・医療関係者</a:t>
            </a:r>
            <a:endParaRPr lang="en-US" altLang="ja-JP" sz="1200" dirty="0">
              <a:solidFill>
                <a:prstClr val="black"/>
              </a:solidFill>
            </a:endParaRPr>
          </a:p>
          <a:p>
            <a:r>
              <a:rPr lang="ja-JP" altLang="en-US" sz="1200" dirty="0">
                <a:solidFill>
                  <a:prstClr val="black"/>
                </a:solidFill>
              </a:rPr>
              <a:t>　　　・会計関係者</a:t>
            </a:r>
            <a:endParaRPr lang="en-US" altLang="ja-JP" sz="1200" dirty="0">
              <a:solidFill>
                <a:prstClr val="black"/>
              </a:solidFill>
            </a:endParaRPr>
          </a:p>
          <a:p>
            <a:r>
              <a:rPr lang="ja-JP" altLang="en-US" sz="1200" dirty="0">
                <a:solidFill>
                  <a:prstClr val="black"/>
                </a:solidFill>
              </a:rPr>
              <a:t>　　　・福祉関係者　等</a:t>
            </a:r>
            <a:endParaRPr lang="en-US" altLang="ja-JP" sz="1200" dirty="0">
              <a:solidFill>
                <a:prstClr val="black"/>
              </a:solidFill>
            </a:endParaRPr>
          </a:p>
        </p:txBody>
      </p:sp>
      <p:sp>
        <p:nvSpPr>
          <p:cNvPr id="36" name="テキスト ボックス 35"/>
          <p:cNvSpPr txBox="1"/>
          <p:nvPr/>
        </p:nvSpPr>
        <p:spPr>
          <a:xfrm>
            <a:off x="6724261" y="3032954"/>
            <a:ext cx="1082148" cy="307682"/>
          </a:xfrm>
          <a:prstGeom prst="rect">
            <a:avLst/>
          </a:prstGeom>
          <a:noFill/>
        </p:spPr>
        <p:txBody>
          <a:bodyPr wrap="none" lIns="91341" tIns="45673" rIns="91341" bIns="45673" rtlCol="0">
            <a:spAutoFit/>
          </a:bodyPr>
          <a:lstStyle/>
          <a:p>
            <a:r>
              <a:rPr lang="ja-JP" altLang="en-US" sz="1400" dirty="0">
                <a:solidFill>
                  <a:prstClr val="white"/>
                </a:solidFill>
              </a:rPr>
              <a:t>家庭裁判所</a:t>
            </a:r>
          </a:p>
        </p:txBody>
      </p:sp>
      <p:sp>
        <p:nvSpPr>
          <p:cNvPr id="66" name="テキスト ボックス 65"/>
          <p:cNvSpPr txBox="1"/>
          <p:nvPr/>
        </p:nvSpPr>
        <p:spPr>
          <a:xfrm>
            <a:off x="391729" y="3185599"/>
            <a:ext cx="687725" cy="307777"/>
          </a:xfrm>
          <a:prstGeom prst="rect">
            <a:avLst/>
          </a:prstGeom>
          <a:noFill/>
        </p:spPr>
        <p:txBody>
          <a:bodyPr wrap="square" lIns="91341" tIns="45673" rIns="91341" bIns="45673" rtlCol="0">
            <a:spAutoFit/>
          </a:bodyPr>
          <a:lstStyle/>
          <a:p>
            <a:pPr algn="ctr"/>
            <a:r>
              <a:rPr lang="ja-JP" altLang="en-US" sz="1400" dirty="0">
                <a:solidFill>
                  <a:prstClr val="black"/>
                </a:solidFill>
              </a:rPr>
              <a:t>監督</a:t>
            </a:r>
          </a:p>
        </p:txBody>
      </p:sp>
      <p:sp>
        <p:nvSpPr>
          <p:cNvPr id="12" name="テキスト ボックス 11"/>
          <p:cNvSpPr txBox="1"/>
          <p:nvPr/>
        </p:nvSpPr>
        <p:spPr>
          <a:xfrm>
            <a:off x="195472" y="699066"/>
            <a:ext cx="9517057" cy="1031051"/>
          </a:xfrm>
          <a:prstGeom prst="rect">
            <a:avLst/>
          </a:prstGeom>
          <a:solidFill>
            <a:srgbClr val="CCFFFF"/>
          </a:solidFill>
          <a:ln>
            <a:solidFill>
              <a:schemeClr val="tx1"/>
            </a:solidFill>
          </a:ln>
        </p:spPr>
        <p:txBody>
          <a:bodyPr wrap="square" lIns="91341" tIns="45673" rIns="91341" bIns="45673" rtlCol="0">
            <a:spAutoFit/>
          </a:bodyPr>
          <a:lstStyle/>
          <a:p>
            <a:r>
              <a:rPr lang="ja-JP" altLang="en-US" sz="1300" b="1" u="sng" dirty="0">
                <a:solidFill>
                  <a:prstClr val="black"/>
                </a:solidFill>
              </a:rPr>
              <a:t>成年後見制度利用促進委員会意見（平成２９年１月）抜粋</a:t>
            </a:r>
            <a:endParaRPr lang="en-US" altLang="ja-JP" sz="1300" b="1" u="sng" dirty="0">
              <a:solidFill>
                <a:prstClr val="black"/>
              </a:solidFill>
            </a:endParaRPr>
          </a:p>
          <a:p>
            <a:r>
              <a:rPr lang="ja-JP" altLang="en-US" sz="1200" dirty="0">
                <a:solidFill>
                  <a:prstClr val="black"/>
                </a:solidFill>
              </a:rPr>
              <a:t>○　若年期からの制度利用が想定され、その特性も多様である障害者の場合、継続性や専門性の観点から、法人後見の活用が有用である場合もあり、</a:t>
            </a:r>
            <a:r>
              <a:rPr lang="ja-JP" altLang="en-US" sz="1200" dirty="0">
                <a:solidFill>
                  <a:srgbClr val="FF0000"/>
                </a:solidFill>
              </a:rPr>
              <a:t>後見監督等による利益相反等への対応を含めた透明性の確保を前提に</a:t>
            </a:r>
            <a:r>
              <a:rPr lang="ja-JP" altLang="en-US" sz="1200" dirty="0">
                <a:solidFill>
                  <a:prstClr val="black"/>
                </a:solidFill>
              </a:rPr>
              <a:t>、その活用を図っていくことが考えられる。</a:t>
            </a:r>
            <a:endParaRPr lang="en-US" altLang="ja-JP" sz="1200" dirty="0">
              <a:solidFill>
                <a:prstClr val="black"/>
              </a:solidFill>
            </a:endParaRPr>
          </a:p>
          <a:p>
            <a:r>
              <a:rPr lang="ja-JP" altLang="en-US" sz="1200" dirty="0">
                <a:solidFill>
                  <a:prstClr val="black"/>
                </a:solidFill>
              </a:rPr>
              <a:t>○　社会福祉法人においては、地域の様々なニーズを把握し、これらのニーズに対応していく中で、</a:t>
            </a:r>
            <a:r>
              <a:rPr lang="ja-JP" altLang="en-US" sz="1200" dirty="0">
                <a:solidFill>
                  <a:srgbClr val="FF0000"/>
                </a:solidFill>
              </a:rPr>
              <a:t>地域における公益的な取組の一つとして、低所得の高齢者・障害者に対して自ら成年後見を実施することも含め</a:t>
            </a:r>
            <a:r>
              <a:rPr lang="ja-JP" altLang="en-US" sz="1200" dirty="0">
                <a:solidFill>
                  <a:prstClr val="black"/>
                </a:solidFill>
              </a:rPr>
              <a:t>、その普及に向けた取組を実施することが期待される。</a:t>
            </a:r>
            <a:endParaRPr lang="en-US" altLang="ja-JP" sz="1200" dirty="0">
              <a:solidFill>
                <a:prstClr val="black"/>
              </a:solidFill>
            </a:endParaRPr>
          </a:p>
        </p:txBody>
      </p:sp>
      <p:sp>
        <p:nvSpPr>
          <p:cNvPr id="22" name="角丸四角形 21"/>
          <p:cNvSpPr/>
          <p:nvPr/>
        </p:nvSpPr>
        <p:spPr>
          <a:xfrm>
            <a:off x="6801465" y="5173760"/>
            <a:ext cx="2554050" cy="53102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400" dirty="0">
                <a:solidFill>
                  <a:prstClr val="black"/>
                </a:solidFill>
              </a:rPr>
              <a:t>法人のサービス利用者</a:t>
            </a:r>
            <a:endParaRPr lang="en-US" altLang="ja-JP" sz="1400" dirty="0">
              <a:solidFill>
                <a:prstClr val="black"/>
              </a:solidFill>
            </a:endParaRPr>
          </a:p>
          <a:p>
            <a:pPr algn="ctr"/>
            <a:r>
              <a:rPr lang="ja-JP" altLang="en-US" sz="1400" dirty="0">
                <a:solidFill>
                  <a:prstClr val="black"/>
                </a:solidFill>
              </a:rPr>
              <a:t>及び、それ以外の障害者等</a:t>
            </a:r>
          </a:p>
        </p:txBody>
      </p:sp>
      <p:sp>
        <p:nvSpPr>
          <p:cNvPr id="8" name="テキスト ボックス 7"/>
          <p:cNvSpPr txBox="1"/>
          <p:nvPr/>
        </p:nvSpPr>
        <p:spPr>
          <a:xfrm>
            <a:off x="8019290" y="1856170"/>
            <a:ext cx="1693200" cy="954012"/>
          </a:xfrm>
          <a:prstGeom prst="rect">
            <a:avLst/>
          </a:prstGeom>
          <a:solidFill>
            <a:schemeClr val="bg1"/>
          </a:solidFill>
          <a:ln>
            <a:solidFill>
              <a:schemeClr val="tx1"/>
            </a:solidFill>
          </a:ln>
        </p:spPr>
        <p:txBody>
          <a:bodyPr wrap="square" lIns="91341" tIns="45673" rIns="91341" bIns="45673" rtlCol="0">
            <a:spAutoFit/>
          </a:bodyPr>
          <a:lstStyle/>
          <a:p>
            <a:r>
              <a:rPr lang="ja-JP" altLang="en-US" sz="1300" dirty="0">
                <a:solidFill>
                  <a:prstClr val="black"/>
                </a:solidFill>
              </a:rPr>
              <a:t>後見等開始の審判</a:t>
            </a:r>
            <a:endParaRPr lang="en-US" altLang="ja-JP" sz="1300" dirty="0">
              <a:solidFill>
                <a:prstClr val="black"/>
              </a:solidFill>
            </a:endParaRPr>
          </a:p>
          <a:p>
            <a:r>
              <a:rPr lang="ja-JP" altLang="en-US" sz="1300" dirty="0">
                <a:solidFill>
                  <a:prstClr val="black"/>
                </a:solidFill>
              </a:rPr>
              <a:t>の申立て</a:t>
            </a:r>
            <a:endParaRPr lang="en-US" altLang="ja-JP" sz="1300" dirty="0">
              <a:solidFill>
                <a:prstClr val="black"/>
              </a:solidFill>
            </a:endParaRPr>
          </a:p>
          <a:p>
            <a:r>
              <a:rPr lang="ja-JP" altLang="en-US" sz="1000" dirty="0">
                <a:solidFill>
                  <a:prstClr val="black"/>
                </a:solidFill>
              </a:rPr>
              <a:t>  ・本人　・配偶者</a:t>
            </a:r>
            <a:endParaRPr lang="en-US" altLang="ja-JP" sz="1000" dirty="0">
              <a:solidFill>
                <a:prstClr val="black"/>
              </a:solidFill>
            </a:endParaRPr>
          </a:p>
          <a:p>
            <a:r>
              <a:rPr lang="ja-JP" altLang="en-US" sz="1000" dirty="0">
                <a:solidFill>
                  <a:prstClr val="black"/>
                </a:solidFill>
              </a:rPr>
              <a:t>  ・四親等以内の親族</a:t>
            </a:r>
            <a:endParaRPr lang="en-US" altLang="ja-JP" sz="1000" dirty="0">
              <a:solidFill>
                <a:prstClr val="black"/>
              </a:solidFill>
            </a:endParaRPr>
          </a:p>
          <a:p>
            <a:r>
              <a:rPr lang="ja-JP" altLang="en-US" sz="1000" dirty="0">
                <a:solidFill>
                  <a:prstClr val="black"/>
                </a:solidFill>
              </a:rPr>
              <a:t>  ・市区町村長</a:t>
            </a:r>
            <a:endParaRPr lang="en-US" altLang="ja-JP" sz="1000" dirty="0">
              <a:solidFill>
                <a:prstClr val="black"/>
              </a:solidFill>
            </a:endParaRPr>
          </a:p>
        </p:txBody>
      </p:sp>
      <p:cxnSp>
        <p:nvCxnSpPr>
          <p:cNvPr id="19" name="直線矢印コネクタ 18"/>
          <p:cNvCxnSpPr/>
          <p:nvPr/>
        </p:nvCxnSpPr>
        <p:spPr>
          <a:xfrm flipH="1">
            <a:off x="8017797" y="3192581"/>
            <a:ext cx="802556" cy="152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4910284" y="5030598"/>
            <a:ext cx="165919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417760" y="4891906"/>
            <a:ext cx="594835" cy="338459"/>
          </a:xfrm>
          <a:prstGeom prst="rect">
            <a:avLst/>
          </a:prstGeom>
          <a:solidFill>
            <a:schemeClr val="bg1"/>
          </a:solidFill>
        </p:spPr>
        <p:txBody>
          <a:bodyPr wrap="none" lIns="91341" tIns="45673" rIns="91341" bIns="45673" rtlCol="0">
            <a:spAutoFit/>
          </a:bodyPr>
          <a:lstStyle/>
          <a:p>
            <a:r>
              <a:rPr lang="ja-JP" altLang="en-US" sz="1600" dirty="0">
                <a:solidFill>
                  <a:prstClr val="black"/>
                </a:solidFill>
              </a:rPr>
              <a:t>参加</a:t>
            </a:r>
            <a:endParaRPr lang="en-US" altLang="ja-JP" sz="1600" dirty="0">
              <a:solidFill>
                <a:prstClr val="black"/>
              </a:solidFill>
            </a:endParaRPr>
          </a:p>
        </p:txBody>
      </p:sp>
      <p:sp>
        <p:nvSpPr>
          <p:cNvPr id="2" name="テキスト ボックス 1"/>
          <p:cNvSpPr txBox="1"/>
          <p:nvPr/>
        </p:nvSpPr>
        <p:spPr>
          <a:xfrm>
            <a:off x="2527816" y="2845750"/>
            <a:ext cx="3326352" cy="246126"/>
          </a:xfrm>
          <a:prstGeom prst="rect">
            <a:avLst/>
          </a:prstGeom>
          <a:noFill/>
        </p:spPr>
        <p:txBody>
          <a:bodyPr wrap="none" lIns="91341" tIns="45673" rIns="91341" bIns="45673" rtlCol="0">
            <a:spAutoFit/>
          </a:bodyPr>
          <a:lstStyle/>
          <a:p>
            <a:r>
              <a:rPr lang="en-US" altLang="ja-JP" sz="1000" dirty="0">
                <a:solidFill>
                  <a:prstClr val="black"/>
                </a:solidFill>
              </a:rPr>
              <a:t>※</a:t>
            </a:r>
            <a:r>
              <a:rPr lang="ja-JP" altLang="en-US" sz="1000" dirty="0">
                <a:solidFill>
                  <a:prstClr val="black"/>
                </a:solidFill>
              </a:rPr>
              <a:t>申立人等の請求又は裁判所の職権で必要に応じて選任</a:t>
            </a:r>
          </a:p>
        </p:txBody>
      </p:sp>
      <p:sp>
        <p:nvSpPr>
          <p:cNvPr id="41"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143</a:t>
            </a:fld>
            <a:endParaRPr lang="en-US" altLang="ja-JP" dirty="0">
              <a:solidFill>
                <a:prstClr val="black"/>
              </a:solidFill>
            </a:endParaRPr>
          </a:p>
        </p:txBody>
      </p:sp>
    </p:spTree>
    <p:extLst>
      <p:ext uri="{BB962C8B-B14F-4D97-AF65-F5344CB8AC3E}">
        <p14:creationId xmlns:p14="http://schemas.microsoft.com/office/powerpoint/2010/main" val="268031818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4091" y="836712"/>
            <a:ext cx="9633521" cy="18002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179201" indent="-179201" fontAlgn="auto">
              <a:spcBef>
                <a:spcPts val="0"/>
              </a:spcBef>
              <a:spcAft>
                <a:spcPts val="0"/>
              </a:spcAft>
            </a:pPr>
            <a:r>
              <a:rPr lang="ja-JP" altLang="en-US" sz="1400" dirty="0">
                <a:solidFill>
                  <a:prstClr val="black"/>
                </a:solidFill>
              </a:rPr>
              <a:t>○　平成２８年改正社会福祉法において、社会福祉法人の公益性・非営利性を踏まえ、法人の本旨から導かれる本来の役割を明確化するため、「地域における公益的な取組」の実施に関する責務規定が</a:t>
            </a:r>
            <a:r>
              <a:rPr lang="ja-JP" altLang="en-US" sz="1400" dirty="0">
                <a:solidFill>
                  <a:prstClr val="black"/>
                </a:solidFill>
                <a:latin typeface="ＭＳ Ｐゴシック" panose="020B0600070205080204" pitchFamily="50" charset="-128"/>
              </a:rPr>
              <a:t>創設</a:t>
            </a:r>
            <a:r>
              <a:rPr lang="ja-JP" altLang="en-US" sz="1400" dirty="0">
                <a:solidFill>
                  <a:prstClr val="black"/>
                </a:solidFill>
              </a:rPr>
              <a:t>された。</a:t>
            </a:r>
            <a:endParaRPr lang="en-US" altLang="ja-JP" sz="1400" dirty="0">
              <a:solidFill>
                <a:prstClr val="black"/>
              </a:solidFill>
            </a:endParaRPr>
          </a:p>
          <a:p>
            <a:pPr fontAlgn="auto">
              <a:spcBef>
                <a:spcPts val="0"/>
              </a:spcBef>
              <a:spcAft>
                <a:spcPts val="0"/>
              </a:spcAft>
            </a:pPr>
            <a:endParaRPr lang="en-US" altLang="ja-JP" sz="1400" dirty="0">
              <a:solidFill>
                <a:prstClr val="black"/>
              </a:solidFill>
            </a:endParaRPr>
          </a:p>
          <a:p>
            <a:pPr fontAlgn="auto">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（参考）社会福祉法（昭和２６年法律第４５号）（抄）</a:t>
            </a:r>
          </a:p>
          <a:p>
            <a:pPr fontAlgn="auto">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第２４条　（略）</a:t>
            </a:r>
          </a:p>
          <a:p>
            <a:pPr marL="448781" indent="-448781" fontAlgn="auto">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２　社会福祉法人は、社会福祉事業及び第二十六条第一項に規定する公益事業を行うに当たっては、日常生活又は社会生活上の支援を必要とする者に対して、無料又は低額な料金で、福祉サービスを積極的に提供するよう努めなければならない。　</a:t>
            </a:r>
          </a:p>
        </p:txBody>
      </p:sp>
      <p:grpSp>
        <p:nvGrpSpPr>
          <p:cNvPr id="32" name="グループ化 31"/>
          <p:cNvGrpSpPr/>
          <p:nvPr/>
        </p:nvGrpSpPr>
        <p:grpSpPr>
          <a:xfrm>
            <a:off x="272486" y="2924945"/>
            <a:ext cx="9361040" cy="2603930"/>
            <a:chOff x="272480" y="2918772"/>
            <a:chExt cx="9361040" cy="2253196"/>
          </a:xfrm>
        </p:grpSpPr>
        <p:sp>
          <p:nvSpPr>
            <p:cNvPr id="16" name="円/楕円 15"/>
            <p:cNvSpPr/>
            <p:nvPr/>
          </p:nvSpPr>
          <p:spPr>
            <a:xfrm>
              <a:off x="1225220" y="3259829"/>
              <a:ext cx="7472195" cy="1465316"/>
            </a:xfrm>
            <a:prstGeom prst="ellipse">
              <a:avLst/>
            </a:prstGeom>
            <a:noFill/>
            <a:ln w="101600" cmpd="thickThi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6256" y="2935503"/>
              <a:ext cx="704776" cy="544050"/>
            </a:xfrm>
            <a:prstGeom prst="rect">
              <a:avLst/>
            </a:prstGeom>
          </p:spPr>
        </p:pic>
        <p:sp>
          <p:nvSpPr>
            <p:cNvPr id="5" name="角丸四角形 4"/>
            <p:cNvSpPr/>
            <p:nvPr/>
          </p:nvSpPr>
          <p:spPr>
            <a:xfrm>
              <a:off x="272480" y="2918772"/>
              <a:ext cx="3312368" cy="864096"/>
            </a:xfrm>
            <a:prstGeom prst="roundRect">
              <a:avLst/>
            </a:prstGeom>
            <a:pattFill prst="pct30">
              <a:fgClr>
                <a:srgbClr val="FF9933"/>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201" indent="-179201"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①　社会福祉事業又は公益事業を行うに当たって提供される「福祉サービス」であること</a:t>
              </a:r>
            </a:p>
          </p:txBody>
        </p:sp>
        <p:sp>
          <p:nvSpPr>
            <p:cNvPr id="26" name="角丸四角形 25"/>
            <p:cNvSpPr/>
            <p:nvPr/>
          </p:nvSpPr>
          <p:spPr>
            <a:xfrm>
              <a:off x="6321152" y="2918772"/>
              <a:ext cx="3312368" cy="864096"/>
            </a:xfrm>
            <a:prstGeom prst="roundRect">
              <a:avLst/>
            </a:prstGeom>
            <a:pattFill prst="pct30">
              <a:fgClr>
                <a:srgbClr val="FF9933"/>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201" indent="-179201"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②　「日常生活又は社会生活上の支援を必要とする者」に対する福祉サービスであること</a:t>
              </a:r>
            </a:p>
          </p:txBody>
        </p:sp>
        <p:sp>
          <p:nvSpPr>
            <p:cNvPr id="28" name="角丸四角形 27"/>
            <p:cNvSpPr/>
            <p:nvPr/>
          </p:nvSpPr>
          <p:spPr>
            <a:xfrm>
              <a:off x="3008784" y="4601114"/>
              <a:ext cx="3822971" cy="570854"/>
            </a:xfrm>
            <a:prstGeom prst="roundRect">
              <a:avLst/>
            </a:prstGeom>
            <a:pattFill prst="pct30">
              <a:fgClr>
                <a:srgbClr val="FF9933"/>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201" indent="-179201" fontAlgn="auto">
                <a:spcBef>
                  <a:spcPts val="0"/>
                </a:spcBef>
                <a:spcAft>
                  <a:spcPts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rPr>
                <a:t>③　無料又は低額な料金で提供されること</a:t>
              </a:r>
            </a:p>
          </p:txBody>
        </p:sp>
      </p:grpSp>
      <p:sp>
        <p:nvSpPr>
          <p:cNvPr id="18" name="下矢印 17"/>
          <p:cNvSpPr/>
          <p:nvPr/>
        </p:nvSpPr>
        <p:spPr>
          <a:xfrm>
            <a:off x="4088912" y="5652829"/>
            <a:ext cx="1800200" cy="656783"/>
          </a:xfrm>
          <a:prstGeom prst="downArrow">
            <a:avLst/>
          </a:prstGeom>
          <a:pattFill prst="pct30">
            <a:fgClr>
              <a:srgbClr val="FF9999"/>
            </a:fgClr>
            <a:bgClr>
              <a:schemeClr val="bg1"/>
            </a:bgClr>
          </a:patt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179201" indent="-179201" fontAlgn="auto">
              <a:spcBef>
                <a:spcPts val="0"/>
              </a:spcBef>
              <a:spcAft>
                <a:spcPts val="0"/>
              </a:spcAft>
            </a:pP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0" name="正方形/長方形 29"/>
          <p:cNvSpPr/>
          <p:nvPr/>
        </p:nvSpPr>
        <p:spPr>
          <a:xfrm>
            <a:off x="1267927" y="5652872"/>
            <a:ext cx="8424313" cy="584681"/>
          </a:xfrm>
          <a:prstGeom prst="rect">
            <a:avLst/>
          </a:prstGeom>
        </p:spPr>
        <p:txBody>
          <a:bodyPr wrap="none" lIns="91341" tIns="45673" rIns="91341" bIns="45673">
            <a:spAutoFit/>
          </a:bodyPr>
          <a:lstStyle/>
          <a:p>
            <a:pPr fontAlgn="auto">
              <a:spcBef>
                <a:spcPts val="0"/>
              </a:spcBef>
              <a:spcAft>
                <a:spcPts val="0"/>
              </a:spcAft>
            </a:pPr>
            <a:r>
              <a:rPr lang="ja-JP" altLang="en-US" sz="1600" dirty="0">
                <a:solidFill>
                  <a:prstClr val="black"/>
                </a:solidFill>
                <a:latin typeface="ＤＦ特太ゴシック体" panose="020B0509000000000000" pitchFamily="49" charset="-128"/>
                <a:ea typeface="ＤＦ特太ゴシック体" panose="020B0509000000000000" pitchFamily="49" charset="-128"/>
              </a:rPr>
              <a:t>○　社会福祉法人の地域社会への貢献</a:t>
            </a:r>
            <a:endParaRPr lang="en-US" altLang="ja-JP" sz="1600" dirty="0">
              <a:solidFill>
                <a:prstClr val="black"/>
              </a:solidFill>
              <a:latin typeface="ＤＦ特太ゴシック体" panose="020B0509000000000000" pitchFamily="49" charset="-128"/>
              <a:ea typeface="ＤＦ特太ゴシック体" panose="020B0509000000000000" pitchFamily="49" charset="-128"/>
            </a:endParaRPr>
          </a:p>
          <a:p>
            <a:pPr algn="ctr" fontAlgn="auto">
              <a:spcBef>
                <a:spcPts val="0"/>
              </a:spcBef>
              <a:spcAft>
                <a:spcPts val="0"/>
              </a:spcAft>
            </a:pPr>
            <a:r>
              <a:rPr lang="ja-JP" altLang="en-US" sz="1600" dirty="0">
                <a:solidFill>
                  <a:prstClr val="black"/>
                </a:solidFill>
                <a:latin typeface="ＤＦ特太ゴシック体" panose="020B0509000000000000" pitchFamily="49" charset="-128"/>
                <a:ea typeface="ＤＦ特太ゴシック体" panose="020B0509000000000000" pitchFamily="49" charset="-128"/>
              </a:rPr>
              <a:t>　　⇒　各法人が創意工夫をこらした多様な「地域における公益的な取組」を推進</a:t>
            </a:r>
            <a:endParaRPr lang="en-US" altLang="ja-JP" sz="16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31" name="メモ 30"/>
          <p:cNvSpPr/>
          <p:nvPr/>
        </p:nvSpPr>
        <p:spPr>
          <a:xfrm>
            <a:off x="128568" y="6381330"/>
            <a:ext cx="9649071" cy="432048"/>
          </a:xfrm>
          <a:prstGeom prst="foldedCorner">
            <a:avLst/>
          </a:prstGeom>
          <a:pattFill prst="pct25">
            <a:fgClr>
              <a:srgbClr val="FFFF00"/>
            </a:fgClr>
            <a:bgClr>
              <a:schemeClr val="bg1"/>
            </a:bgClr>
          </a:patt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latin typeface="HG丸ｺﾞｼｯｸM-PRO" panose="020F0600000000000000" pitchFamily="50" charset="-128"/>
                <a:ea typeface="HG丸ｺﾞｼｯｸM-PRO" panose="020F0600000000000000" pitchFamily="50" charset="-128"/>
              </a:rPr>
              <a:t>地域において、少子高齢化・人口減少などを踏まえた福祉ニーズに対応するサービスが充実</a:t>
            </a:r>
          </a:p>
        </p:txBody>
      </p:sp>
      <p:sp>
        <p:nvSpPr>
          <p:cNvPr id="34" name="テキスト ボックス 33"/>
          <p:cNvSpPr txBox="1"/>
          <p:nvPr/>
        </p:nvSpPr>
        <p:spPr>
          <a:xfrm>
            <a:off x="1352606" y="4044281"/>
            <a:ext cx="1567540" cy="400015"/>
          </a:xfrm>
          <a:prstGeom prst="rect">
            <a:avLst/>
          </a:prstGeom>
          <a:noFill/>
        </p:spPr>
        <p:txBody>
          <a:bodyPr wrap="square" lIns="91341" tIns="45673" rIns="91341" bIns="45673" rtlCol="0">
            <a:spAutoFit/>
          </a:bodyPr>
          <a:lstStyle/>
          <a:p>
            <a:pPr algn="ctr" fontAlgn="auto">
              <a:spcBef>
                <a:spcPts val="0"/>
              </a:spcBef>
              <a:spcAft>
                <a:spcPts val="0"/>
              </a:spcAft>
            </a:pPr>
            <a:r>
              <a:rPr lang="ja-JP" altLang="en-US" sz="1000" dirty="0">
                <a:solidFill>
                  <a:prstClr val="black"/>
                </a:solidFill>
                <a:latin typeface="Calibri"/>
                <a:ea typeface="ＭＳ Ｐゴシック"/>
              </a:rPr>
              <a:t>（在宅の単身高齢者や障害者への見守りなど）</a:t>
            </a:r>
          </a:p>
        </p:txBody>
      </p:sp>
      <p:grpSp>
        <p:nvGrpSpPr>
          <p:cNvPr id="38" name="グループ化 37"/>
          <p:cNvGrpSpPr/>
          <p:nvPr/>
        </p:nvGrpSpPr>
        <p:grpSpPr>
          <a:xfrm>
            <a:off x="6759574" y="4037003"/>
            <a:ext cx="1794029" cy="1192198"/>
            <a:chOff x="6609184" y="3964994"/>
            <a:chExt cx="1794029" cy="1192198"/>
          </a:xfrm>
        </p:grpSpPr>
        <p:pic>
          <p:nvPicPr>
            <p:cNvPr id="35" name="図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779" y="4440432"/>
              <a:ext cx="1001565" cy="716760"/>
            </a:xfrm>
            <a:prstGeom prst="rect">
              <a:avLst/>
            </a:prstGeom>
          </p:spPr>
        </p:pic>
        <p:sp>
          <p:nvSpPr>
            <p:cNvPr id="36" name="テキスト ボックス 35"/>
            <p:cNvSpPr txBox="1"/>
            <p:nvPr/>
          </p:nvSpPr>
          <p:spPr>
            <a:xfrm>
              <a:off x="6609184" y="3964994"/>
              <a:ext cx="1794029" cy="400110"/>
            </a:xfrm>
            <a:prstGeom prst="rect">
              <a:avLst/>
            </a:prstGeom>
            <a:noFill/>
          </p:spPr>
          <p:txBody>
            <a:bodyPr wrap="square" rtlCol="0">
              <a:spAutoFit/>
            </a:bodyPr>
            <a:lstStyle/>
            <a:p>
              <a:pPr algn="ctr" fontAlgn="auto">
                <a:spcBef>
                  <a:spcPts val="0"/>
                </a:spcBef>
                <a:spcAft>
                  <a:spcPts val="0"/>
                </a:spcAft>
              </a:pPr>
              <a:r>
                <a:rPr lang="ja-JP" altLang="en-US" sz="1000" dirty="0">
                  <a:solidFill>
                    <a:prstClr val="black"/>
                  </a:solidFill>
                  <a:latin typeface="Calibri"/>
                  <a:ea typeface="ＭＳ Ｐゴシック"/>
                </a:rPr>
                <a:t>（生活困窮世帯の子どもに</a:t>
              </a:r>
              <a:endParaRPr lang="en-US" altLang="ja-JP" sz="1000" dirty="0">
                <a:solidFill>
                  <a:prstClr val="black"/>
                </a:solidFill>
                <a:latin typeface="Calibri"/>
                <a:ea typeface="ＭＳ Ｐゴシック"/>
              </a:endParaRPr>
            </a:p>
            <a:p>
              <a:pPr algn="ctr" fontAlgn="auto">
                <a:spcBef>
                  <a:spcPts val="0"/>
                </a:spcBef>
                <a:spcAft>
                  <a:spcPts val="0"/>
                </a:spcAft>
              </a:pPr>
              <a:r>
                <a:rPr lang="ja-JP" altLang="en-US" sz="1000" dirty="0">
                  <a:solidFill>
                    <a:prstClr val="black"/>
                  </a:solidFill>
                  <a:latin typeface="Calibri"/>
                  <a:ea typeface="ＭＳ Ｐゴシック"/>
                </a:rPr>
                <a:t>対する学習支援など）</a:t>
              </a:r>
            </a:p>
          </p:txBody>
        </p:sp>
      </p:grpSp>
      <p:sp>
        <p:nvSpPr>
          <p:cNvPr id="41" name="テキスト ボックス 40"/>
          <p:cNvSpPr txBox="1"/>
          <p:nvPr/>
        </p:nvSpPr>
        <p:spPr>
          <a:xfrm>
            <a:off x="3951260" y="2708920"/>
            <a:ext cx="1794029" cy="246126"/>
          </a:xfrm>
          <a:prstGeom prst="rect">
            <a:avLst/>
          </a:prstGeom>
          <a:noFill/>
        </p:spPr>
        <p:txBody>
          <a:bodyPr wrap="square" lIns="91341" tIns="45673" rIns="91341" bIns="45673" rtlCol="0">
            <a:spAutoFit/>
          </a:bodyPr>
          <a:lstStyle/>
          <a:p>
            <a:pPr algn="ctr" fontAlgn="auto">
              <a:spcBef>
                <a:spcPts val="0"/>
              </a:spcBef>
              <a:spcAft>
                <a:spcPts val="0"/>
              </a:spcAft>
            </a:pPr>
            <a:r>
              <a:rPr lang="en-US" altLang="ja-JP" sz="10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000" dirty="0">
                <a:solidFill>
                  <a:prstClr val="black"/>
                </a:solidFill>
                <a:latin typeface="ＤＦ特太ゴシック体" panose="020B0509000000000000" pitchFamily="49" charset="-128"/>
                <a:ea typeface="ＤＦ特太ゴシック体" panose="020B0509000000000000" pitchFamily="49" charset="-128"/>
              </a:rPr>
              <a:t>社会福祉法人</a:t>
            </a:r>
            <a:r>
              <a:rPr lang="en-US" altLang="ja-JP" sz="1000" dirty="0">
                <a:solidFill>
                  <a:prstClr val="black"/>
                </a:solidFill>
                <a:latin typeface="ＤＦ特太ゴシック体" panose="020B0509000000000000" pitchFamily="49" charset="-128"/>
                <a:ea typeface="ＤＦ特太ゴシック体" panose="020B0509000000000000" pitchFamily="49" charset="-128"/>
              </a:rPr>
              <a:t>】</a:t>
            </a:r>
            <a:endParaRPr lang="ja-JP" altLang="en-US" sz="10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42" name="角丸四角形吹き出し 41"/>
          <p:cNvSpPr/>
          <p:nvPr/>
        </p:nvSpPr>
        <p:spPr>
          <a:xfrm>
            <a:off x="56485" y="4581996"/>
            <a:ext cx="1230307" cy="935256"/>
          </a:xfrm>
          <a:prstGeom prst="wedgeRoundRectCallout">
            <a:avLst>
              <a:gd name="adj1" fmla="val 42524"/>
              <a:gd name="adj2" fmla="val -131437"/>
              <a:gd name="adj3" fmla="val 16667"/>
            </a:avLst>
          </a:prstGeom>
          <a:solidFill>
            <a:schemeClr val="bg1"/>
          </a:solid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（留意点）</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社会福祉と関連のない事業は該当しない</a:t>
            </a:r>
          </a:p>
        </p:txBody>
      </p:sp>
      <p:sp>
        <p:nvSpPr>
          <p:cNvPr id="43" name="角丸四角形吹き出し 42"/>
          <p:cNvSpPr/>
          <p:nvPr/>
        </p:nvSpPr>
        <p:spPr>
          <a:xfrm>
            <a:off x="8475253" y="4798005"/>
            <a:ext cx="1374322" cy="935256"/>
          </a:xfrm>
          <a:prstGeom prst="wedgeRoundRectCallout">
            <a:avLst>
              <a:gd name="adj1" fmla="val -57382"/>
              <a:gd name="adj2" fmla="val -163493"/>
              <a:gd name="adj3" fmla="val 16667"/>
            </a:avLst>
          </a:prstGeom>
          <a:solidFill>
            <a:schemeClr val="bg1"/>
          </a:solid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（留意点）</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心身の状況や家庭環境、経済的な理由により支援を要する者が対象</a:t>
            </a:r>
          </a:p>
        </p:txBody>
      </p:sp>
      <p:sp>
        <p:nvSpPr>
          <p:cNvPr id="44" name="角丸四角形吹き出し 43"/>
          <p:cNvSpPr/>
          <p:nvPr/>
        </p:nvSpPr>
        <p:spPr>
          <a:xfrm>
            <a:off x="3296819" y="4160643"/>
            <a:ext cx="3168352" cy="564508"/>
          </a:xfrm>
          <a:prstGeom prst="wedgeRoundRectCallout">
            <a:avLst>
              <a:gd name="adj1" fmla="val -29806"/>
              <a:gd name="adj2" fmla="val 96948"/>
              <a:gd name="adj3" fmla="val 16667"/>
            </a:avLst>
          </a:prstGeom>
          <a:solidFill>
            <a:schemeClr val="bg1"/>
          </a:solid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（留意点）</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法人の費用負担により、料金を徴収しない又は費用を下回る料金を徴収して実施するもの</a:t>
            </a:r>
          </a:p>
        </p:txBody>
      </p:sp>
      <p:sp>
        <p:nvSpPr>
          <p:cNvPr id="6" name="正方形/長方形 5"/>
          <p:cNvSpPr/>
          <p:nvPr/>
        </p:nvSpPr>
        <p:spPr>
          <a:xfrm>
            <a:off x="1358780" y="3717032"/>
            <a:ext cx="7194630" cy="338554"/>
          </a:xfrm>
          <a:prstGeom prst="rect">
            <a:avLst/>
          </a:prstGeom>
        </p:spPr>
        <p:txBody>
          <a:bodyPr wrap="square" lIns="91341" tIns="45673" rIns="91341" bIns="45673">
            <a:spAutoFit/>
          </a:bodyPr>
          <a:lstStyle/>
          <a:p>
            <a:pPr algn="ctr" fontAlgn="auto">
              <a:spcBef>
                <a:spcPts val="0"/>
              </a:spcBef>
              <a:spcAft>
                <a:spcPts val="0"/>
              </a:spcAft>
            </a:pPr>
            <a:r>
              <a:rPr lang="ja-JP" altLang="en-US" sz="1600" u="sng" dirty="0">
                <a:solidFill>
                  <a:srgbClr val="1F497D">
                    <a:lumMod val="60000"/>
                    <a:lumOff val="40000"/>
                  </a:srgbClr>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rPr>
              <a:t>地域における公益的な取組</a:t>
            </a:r>
            <a:endParaRPr lang="ja-JP" altLang="en-US" sz="1600" u="sng" dirty="0">
              <a:solidFill>
                <a:srgbClr val="1F497D">
                  <a:lumMod val="60000"/>
                  <a:lumOff val="40000"/>
                </a:srgbClr>
              </a:solidFill>
              <a:effectLst>
                <a:outerShdw blurRad="38100" dist="38100" dir="2700000" algn="tl">
                  <a:srgbClr val="000000">
                    <a:alpha val="43137"/>
                  </a:srgbClr>
                </a:outerShdw>
              </a:effectLst>
              <a:latin typeface="Calibri"/>
              <a:ea typeface="ＭＳ Ｐゴシック"/>
            </a:endParaRPr>
          </a:p>
        </p:txBody>
      </p:sp>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6431" y="4492140"/>
            <a:ext cx="656329" cy="870558"/>
          </a:xfrm>
          <a:prstGeom prst="rect">
            <a:avLst/>
          </a:prstGeom>
        </p:spPr>
      </p:pic>
      <p:sp>
        <p:nvSpPr>
          <p:cNvPr id="27" name="額縁 26"/>
          <p:cNvSpPr/>
          <p:nvPr/>
        </p:nvSpPr>
        <p:spPr>
          <a:xfrm>
            <a:off x="52989" y="337352"/>
            <a:ext cx="9736569" cy="427405"/>
          </a:xfrm>
          <a:prstGeom prst="bevel">
            <a:avLst/>
          </a:prstGeom>
          <a:pattFill prst="pct30">
            <a:fgClr>
              <a:schemeClr val="accent1">
                <a:lumMod val="60000"/>
                <a:lumOff val="40000"/>
              </a:schemeClr>
            </a:fgClr>
            <a:bgClr>
              <a:schemeClr val="bg1"/>
            </a:bgClr>
          </a:patt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41" tIns="45673" rIns="91341" bIns="45673" numCol="1" spcCol="0" rtlCol="0" fromWordArt="0" anchor="ctr" anchorCtr="0" forceAA="0" compatLnSpc="1">
            <a:prstTxWarp prst="textNoShape">
              <a:avLst/>
            </a:prstTxWarp>
            <a:noAutofit/>
          </a:bodyPr>
          <a:lstStyle/>
          <a:p>
            <a:pPr algn="ctr" fontAlgn="auto">
              <a:spcBef>
                <a:spcPts val="0"/>
              </a:spcBef>
              <a:spcAft>
                <a:spcPts val="0"/>
              </a:spcAft>
            </a:pPr>
            <a:r>
              <a:rPr lang="ja-JP" altLang="en-US" sz="2000" dirty="0">
                <a:solidFill>
                  <a:prstClr val="black"/>
                </a:solidFill>
                <a:latin typeface="ＤＦ特太ゴシック体" panose="020B0509000000000000" pitchFamily="49" charset="-128"/>
                <a:ea typeface="ＤＦ特太ゴシック体" panose="020B0509000000000000" pitchFamily="49" charset="-128"/>
              </a:rPr>
              <a:t>「地域における公益的な取組」について</a:t>
            </a:r>
          </a:p>
        </p:txBody>
      </p:sp>
      <p:sp>
        <p:nvSpPr>
          <p:cNvPr id="3" name="テキスト ボックス 2"/>
          <p:cNvSpPr txBox="1"/>
          <p:nvPr/>
        </p:nvSpPr>
        <p:spPr>
          <a:xfrm>
            <a:off x="6915390" y="55679"/>
            <a:ext cx="2796140" cy="276999"/>
          </a:xfrm>
          <a:prstGeom prst="rect">
            <a:avLst/>
          </a:prstGeom>
          <a:noFill/>
        </p:spPr>
        <p:txBody>
          <a:bodyPr wrap="square" lIns="91341" tIns="45673" rIns="91341" bIns="45673" rtlCol="0">
            <a:spAutoFit/>
          </a:bodyPr>
          <a:lstStyle/>
          <a:p>
            <a:pPr fontAlgn="auto">
              <a:spcBef>
                <a:spcPts val="0"/>
              </a:spcBef>
              <a:spcAft>
                <a:spcPts val="0"/>
              </a:spcAft>
            </a:pPr>
            <a:r>
              <a:rPr lang="ja-JP" altLang="en-US" sz="1200" dirty="0">
                <a:solidFill>
                  <a:prstClr val="black"/>
                </a:solidFill>
                <a:latin typeface="Calibri"/>
                <a:ea typeface="ＭＳ Ｐゴシック"/>
              </a:rPr>
              <a:t>（社会・援護局福祉基盤課作成資料）</a:t>
            </a:r>
            <a:endParaRPr lang="en-US" altLang="ja-JP" sz="1200" dirty="0">
              <a:solidFill>
                <a:prstClr val="black"/>
              </a:solidFill>
              <a:latin typeface="Calibri"/>
              <a:ea typeface="ＭＳ Ｐゴシック"/>
            </a:endParaRPr>
          </a:p>
        </p:txBody>
      </p:sp>
      <p:sp>
        <p:nvSpPr>
          <p:cNvPr id="25"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144</a:t>
            </a:fld>
            <a:endParaRPr lang="en-US" altLang="ja-JP" dirty="0">
              <a:solidFill>
                <a:prstClr val="black"/>
              </a:solidFill>
            </a:endParaRPr>
          </a:p>
        </p:txBody>
      </p:sp>
    </p:spTree>
    <p:extLst>
      <p:ext uri="{BB962C8B-B14F-4D97-AF65-F5344CB8AC3E}">
        <p14:creationId xmlns:p14="http://schemas.microsoft.com/office/powerpoint/2010/main" val="223446279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t>４</a:t>
            </a:r>
            <a:r>
              <a:rPr lang="ja-JP" altLang="en-US" sz="3600" dirty="0" smtClean="0">
                <a:solidFill>
                  <a:schemeClr val="tx1"/>
                </a:solidFill>
              </a:rPr>
              <a:t>　「障害福祉サービス等の提供に係る意思決定ガイドライン」について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145</a:t>
            </a:fld>
            <a:endParaRPr lang="en-US" altLang="ja-JP">
              <a:solidFill>
                <a:prstClr val="black"/>
              </a:solidFill>
            </a:endParaRPr>
          </a:p>
        </p:txBody>
      </p:sp>
    </p:spTree>
    <p:extLst>
      <p:ext uri="{BB962C8B-B14F-4D97-AF65-F5344CB8AC3E}">
        <p14:creationId xmlns:p14="http://schemas.microsoft.com/office/powerpoint/2010/main" val="47795005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20651" y="210127"/>
            <a:ext cx="7566841" cy="338554"/>
          </a:xfrm>
          <a:prstGeom prst="rect">
            <a:avLst/>
          </a:prstGeom>
          <a:solidFill>
            <a:schemeClr val="accent1">
              <a:lumMod val="20000"/>
              <a:lumOff val="80000"/>
            </a:schemeClr>
          </a:solidFill>
          <a:ln>
            <a:solidFill>
              <a:schemeClr val="tx1"/>
            </a:solidFill>
          </a:ln>
        </p:spPr>
        <p:txBody>
          <a:bodyPr wrap="square" lIns="91341" tIns="45673" rIns="91341" bIns="45673" rtlCol="0">
            <a:spAutoFit/>
          </a:bodyPr>
          <a:lstStyle/>
          <a:p>
            <a:pPr algn="ctr" fontAlgn="auto">
              <a:spcBef>
                <a:spcPts val="0"/>
              </a:spcBef>
              <a:spcAft>
                <a:spcPts val="0"/>
              </a:spcAft>
            </a:pPr>
            <a:r>
              <a:rPr lang="ja-JP" altLang="en-US" sz="1600" dirty="0">
                <a:solidFill>
                  <a:prstClr val="black"/>
                </a:solidFill>
                <a:latin typeface="Calibri"/>
                <a:ea typeface="ＭＳ Ｐゴシック"/>
              </a:rPr>
              <a:t>「障害福祉サービス等の提供に係る意思決定支援ガイドライン」の概要　</a:t>
            </a:r>
          </a:p>
        </p:txBody>
      </p:sp>
      <p:sp>
        <p:nvSpPr>
          <p:cNvPr id="5" name="テキスト ボックス 4"/>
          <p:cNvSpPr txBox="1"/>
          <p:nvPr/>
        </p:nvSpPr>
        <p:spPr>
          <a:xfrm>
            <a:off x="116469" y="2224561"/>
            <a:ext cx="9673074" cy="4444802"/>
          </a:xfrm>
          <a:prstGeom prst="rect">
            <a:avLst/>
          </a:prstGeom>
          <a:noFill/>
          <a:ln w="6350">
            <a:solidFill>
              <a:schemeClr val="tx1"/>
            </a:solidFill>
          </a:ln>
        </p:spPr>
        <p:txBody>
          <a:bodyPr wrap="square" lIns="91341" tIns="45673" rIns="91341" bIns="45673" rtlCol="0">
            <a:spAutoFit/>
          </a:bodyPr>
          <a:lstStyle/>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u="sng" dirty="0">
                <a:solidFill>
                  <a:prstClr val="black"/>
                </a:solidFill>
                <a:latin typeface="Calibri"/>
                <a:ea typeface="ＭＳ Ｐゴシック"/>
              </a:rPr>
              <a:t>１．意思決定支援の定義</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　　意思決定支援とは、自ら意思を決定することに困難を抱える障害者が、日常生活や社会生活に関して自らの意思が反映された生活を</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送ることができるように、可能な限り本人が自ら意志決定できるよう支援し、本人の意思の確認や意思及び選好を推定し、支援を尽くして</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も本人の意思及び選好の推定が困難な場合には、最後の手段として本人の最善の利益を検討のために事業者の職員が行う支援の行</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為及び仕組みをいう。</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ja-JP" altLang="en-US" sz="6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u="sng" dirty="0">
                <a:solidFill>
                  <a:prstClr val="black"/>
                </a:solidFill>
                <a:latin typeface="Calibri"/>
                <a:ea typeface="ＭＳ Ｐゴシック"/>
              </a:rPr>
              <a:t>２．意思決定を構成する要素</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（１）本人の判断能力</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　　　障害による判断能力の程度は、意思決定に大きな影響を与える。意思決定を進める上で、本人の判断能力の程度について慎重な</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アセスメントが重要。</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ja-JP" altLang="en-US" sz="6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（２）意思決定支援が必要な場面</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（３）人的・物理的環境による影響</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　　　意思決定支援は、本人に関わる職員や関係者による人的な影響や環境による影響、本人の経験の影響を受ける。</a:t>
            </a:r>
          </a:p>
        </p:txBody>
      </p:sp>
      <p:sp>
        <p:nvSpPr>
          <p:cNvPr id="11" name="テキスト ボックス 10"/>
          <p:cNvSpPr txBox="1"/>
          <p:nvPr/>
        </p:nvSpPr>
        <p:spPr>
          <a:xfrm>
            <a:off x="304620" y="4523388"/>
            <a:ext cx="4180328" cy="1426031"/>
          </a:xfrm>
          <a:prstGeom prst="rect">
            <a:avLst/>
          </a:prstGeom>
          <a:noFill/>
          <a:ln>
            <a:solidFill>
              <a:schemeClr val="tx1"/>
            </a:solidFill>
          </a:ln>
        </p:spPr>
        <p:txBody>
          <a:bodyPr wrap="square" lIns="91341" tIns="45673" rIns="91341" bIns="45673" rtlCol="0">
            <a:spAutoFit/>
          </a:bodyPr>
          <a:lstStyle/>
          <a:p>
            <a:pPr algn="just" fontAlgn="auto">
              <a:lnSpc>
                <a:spcPts val="1320"/>
              </a:lnSpc>
              <a:spcBef>
                <a:spcPts val="0"/>
              </a:spcBef>
              <a:spcAft>
                <a:spcPts val="0"/>
              </a:spcAft>
            </a:pPr>
            <a:r>
              <a:rPr lang="ja-JP" altLang="en-US" sz="1200" u="sng" dirty="0">
                <a:solidFill>
                  <a:prstClr val="black"/>
                </a:solidFill>
                <a:latin typeface="Calibri"/>
                <a:ea typeface="ＭＳ Ｐゴシック"/>
              </a:rPr>
              <a:t>①　日常生活における場面</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　　例えば食事・衣服の選択・外出・排せつ・整容・入浴等</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基本的生活習慣に関する場面の他、複数用意された余</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暇活動プログラムへの参加を選ぶ等の場面が考えられ</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る。</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日頃から本人の生活に関わる事業者の職員が、場面</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に応じて即応的に行う直接支援の全てに意思決定支援</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の要素が含まれている。</a:t>
            </a:r>
            <a:endParaRPr lang="en-US" altLang="ja-JP" sz="1200" dirty="0">
              <a:solidFill>
                <a:prstClr val="black"/>
              </a:solidFill>
              <a:latin typeface="Calibri"/>
              <a:ea typeface="ＭＳ Ｐゴシック"/>
            </a:endParaRPr>
          </a:p>
        </p:txBody>
      </p:sp>
      <p:sp>
        <p:nvSpPr>
          <p:cNvPr id="12" name="テキスト ボックス 11"/>
          <p:cNvSpPr txBox="1"/>
          <p:nvPr/>
        </p:nvSpPr>
        <p:spPr>
          <a:xfrm>
            <a:off x="4641015" y="4509259"/>
            <a:ext cx="4992555" cy="1426031"/>
          </a:xfrm>
          <a:prstGeom prst="rect">
            <a:avLst/>
          </a:prstGeom>
          <a:noFill/>
          <a:ln>
            <a:solidFill>
              <a:schemeClr val="tx1"/>
            </a:solidFill>
          </a:ln>
        </p:spPr>
        <p:txBody>
          <a:bodyPr wrap="square" lIns="91341" tIns="45673" rIns="91341" bIns="45673" rtlCol="0">
            <a:spAutoFit/>
          </a:bodyPr>
          <a:lstStyle/>
          <a:p>
            <a:pPr algn="just" fontAlgn="auto">
              <a:lnSpc>
                <a:spcPts val="1320"/>
              </a:lnSpc>
              <a:spcBef>
                <a:spcPts val="0"/>
              </a:spcBef>
              <a:spcAft>
                <a:spcPts val="0"/>
              </a:spcAft>
            </a:pPr>
            <a:r>
              <a:rPr lang="ja-JP" altLang="en-US" sz="1200" u="sng" dirty="0">
                <a:solidFill>
                  <a:prstClr val="black"/>
                </a:solidFill>
                <a:latin typeface="Calibri"/>
                <a:ea typeface="ＭＳ Ｐゴシック"/>
              </a:rPr>
              <a:t>②　社会生活における場面</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　　自宅からグループホームや入所施設等に住まいの場を移す場面</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や、入所施設から地域移行してグループホームや一人暮らしを選ぶ</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場面等が、意思決定支援の重要な場面として考えられる。</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体験の機会の活用を含め、本人の意思確認を最大限の努力で行</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a:t>
            </a:r>
            <a:r>
              <a:rPr lang="ja-JP" altLang="en-US" sz="1200" dirty="0" err="1">
                <a:solidFill>
                  <a:prstClr val="black"/>
                </a:solidFill>
                <a:latin typeface="Calibri"/>
                <a:ea typeface="ＭＳ Ｐゴシック"/>
              </a:rPr>
              <a:t>う</a:t>
            </a:r>
            <a:r>
              <a:rPr lang="ja-JP" altLang="en-US" sz="1200" dirty="0">
                <a:solidFill>
                  <a:prstClr val="black"/>
                </a:solidFill>
                <a:latin typeface="Calibri"/>
                <a:ea typeface="ＭＳ Ｐゴシック"/>
              </a:rPr>
              <a:t>ことを前提に、事業者、家族や成年後見人等が集まり、判断の根</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拠を明確にしながら、より制限の少ない生活への移行を原則として、</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意思決定支援を進める必要がある。</a:t>
            </a:r>
          </a:p>
        </p:txBody>
      </p:sp>
      <p:sp>
        <p:nvSpPr>
          <p:cNvPr id="16" name="角丸四角形 15"/>
          <p:cNvSpPr/>
          <p:nvPr/>
        </p:nvSpPr>
        <p:spPr>
          <a:xfrm>
            <a:off x="116464" y="2081090"/>
            <a:ext cx="1560172" cy="288032"/>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1400" dirty="0">
                <a:solidFill>
                  <a:prstClr val="black"/>
                </a:solidFill>
              </a:rPr>
              <a:t>Ⅱ</a:t>
            </a:r>
            <a:r>
              <a:rPr lang="ja-JP" altLang="en-US" sz="1400" dirty="0">
                <a:solidFill>
                  <a:prstClr val="black"/>
                </a:solidFill>
              </a:rPr>
              <a:t>　総　論</a:t>
            </a:r>
          </a:p>
        </p:txBody>
      </p:sp>
      <p:sp>
        <p:nvSpPr>
          <p:cNvPr id="8" name="テキスト ボックス 7"/>
          <p:cNvSpPr txBox="1"/>
          <p:nvPr/>
        </p:nvSpPr>
        <p:spPr>
          <a:xfrm>
            <a:off x="116469" y="932555"/>
            <a:ext cx="9673074" cy="1015663"/>
          </a:xfrm>
          <a:prstGeom prst="rect">
            <a:avLst/>
          </a:prstGeom>
          <a:noFill/>
          <a:ln w="6350">
            <a:solidFill>
              <a:schemeClr val="tx1"/>
            </a:solidFill>
          </a:ln>
        </p:spPr>
        <p:txBody>
          <a:bodyPr wrap="square" lIns="91341" tIns="45673" rIns="91341" bIns="45673" rtlCol="0">
            <a:spAutoFit/>
          </a:bodyPr>
          <a:lstStyle/>
          <a:p>
            <a:pPr fontAlgn="auto">
              <a:spcBef>
                <a:spcPts val="0"/>
              </a:spcBef>
              <a:spcAft>
                <a:spcPts val="0"/>
              </a:spcAft>
            </a:pPr>
            <a:endParaRPr lang="en-US" altLang="ja-JP" sz="600" dirty="0">
              <a:solidFill>
                <a:prstClr val="black"/>
              </a:solidFill>
              <a:latin typeface="Calibri"/>
              <a:ea typeface="ＭＳ Ｐゴシック"/>
            </a:endParaRPr>
          </a:p>
          <a:p>
            <a:pPr fontAlgn="auto">
              <a:spcBef>
                <a:spcPts val="0"/>
              </a:spcBef>
              <a:spcAft>
                <a:spcPts val="0"/>
              </a:spcAft>
            </a:pPr>
            <a:endParaRPr lang="en-US" altLang="ja-JP" sz="6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障害者総合支援法においては、障害者が「どこで誰と生活するかについての選択の機会が確保」される旨を規定し、指定事業者や指　</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定相談支援事業者に対し、「意思決定支援」を重要な取組として位置付けている。</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今般、意思決定支援の定義や意義、標準的なプロセスや留意点を取りまとめたガイドラインを作成し、事業者や成年後見の担い手を</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含めた関係者間で共有することを通じて、障害者の意思を尊重した質の高いサービスの提供に資することを目的とするもの。</a:t>
            </a:r>
          </a:p>
        </p:txBody>
      </p:sp>
      <p:sp>
        <p:nvSpPr>
          <p:cNvPr id="9" name="角丸四角形 8"/>
          <p:cNvSpPr/>
          <p:nvPr/>
        </p:nvSpPr>
        <p:spPr>
          <a:xfrm>
            <a:off x="116504" y="764712"/>
            <a:ext cx="1560173" cy="288032"/>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1400" dirty="0">
                <a:solidFill>
                  <a:prstClr val="black"/>
                </a:solidFill>
              </a:rPr>
              <a:t>Ⅰ</a:t>
            </a:r>
            <a:r>
              <a:rPr lang="ja-JP" altLang="en-US" sz="1400" dirty="0">
                <a:solidFill>
                  <a:prstClr val="black"/>
                </a:solidFill>
              </a:rPr>
              <a:t>　趣　旨</a:t>
            </a:r>
          </a:p>
        </p:txBody>
      </p:sp>
      <p:sp>
        <p:nvSpPr>
          <p:cNvPr id="10"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146</a:t>
            </a:fld>
            <a:endParaRPr lang="en-US" altLang="ja-JP" dirty="0">
              <a:solidFill>
                <a:prstClr val="black"/>
              </a:solidFill>
            </a:endParaRPr>
          </a:p>
        </p:txBody>
      </p:sp>
    </p:spTree>
    <p:extLst>
      <p:ext uri="{BB962C8B-B14F-4D97-AF65-F5344CB8AC3E}">
        <p14:creationId xmlns:p14="http://schemas.microsoft.com/office/powerpoint/2010/main" val="403951121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6463" y="341227"/>
            <a:ext cx="9595066" cy="5988815"/>
          </a:xfrm>
          <a:prstGeom prst="rect">
            <a:avLst/>
          </a:prstGeom>
          <a:noFill/>
          <a:ln>
            <a:noFill/>
          </a:ln>
        </p:spPr>
        <p:txBody>
          <a:bodyPr wrap="square" lIns="91341" tIns="45673" rIns="91341" bIns="45673" rtlCol="0">
            <a:spAutoFit/>
          </a:bodyPr>
          <a:lstStyle/>
          <a:p>
            <a:pPr algn="just" fontAlgn="auto">
              <a:lnSpc>
                <a:spcPts val="1320"/>
              </a:lnSpc>
              <a:spcBef>
                <a:spcPts val="0"/>
              </a:spcBef>
              <a:spcAft>
                <a:spcPts val="0"/>
              </a:spcAft>
            </a:pPr>
            <a:endParaRPr lang="en-US" altLang="ja-JP" sz="1200" u="sng"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u="sng" dirty="0">
                <a:solidFill>
                  <a:prstClr val="black"/>
                </a:solidFill>
                <a:latin typeface="Calibri"/>
                <a:ea typeface="ＭＳ Ｐゴシック"/>
              </a:rPr>
              <a:t>３．意思決定支援の基本的原則</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（１）本人への支援は、自己決定の尊重に基づき行うことが原則である。本人の自己決定にとって必要な情報の説明は、本人が理解でき</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a:t>
            </a:r>
            <a:r>
              <a:rPr lang="ja-JP" altLang="en-US" sz="1200" dirty="0" err="1">
                <a:solidFill>
                  <a:prstClr val="black"/>
                </a:solidFill>
                <a:latin typeface="Calibri"/>
                <a:ea typeface="ＭＳ Ｐゴシック"/>
              </a:rPr>
              <a:t>るよう</a:t>
            </a:r>
            <a:r>
              <a:rPr lang="ja-JP" altLang="en-US" sz="1200" dirty="0">
                <a:solidFill>
                  <a:prstClr val="black"/>
                </a:solidFill>
                <a:latin typeface="Calibri"/>
                <a:ea typeface="ＭＳ Ｐゴシック"/>
              </a:rPr>
              <a:t>工夫して行うことが重要である。</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ja-JP" altLang="en-US"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（２）職員等の価値観においては不合理と思われる決定でも、他者への権利を侵害しないのであれば、その選択を尊重するよう努める姿</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勢が求められる。</a:t>
            </a: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（３）本人の自己決定や意思確認がどうしても困難な場合は、本人をよく知る関係者が集まって、本人の日常生活の場面や事業者のサー</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ビス提供場面における表情や感情、行動に関する記録などの情報に加え、これまでの生活史、人間関係等様々な情報を把握し、根</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拠を明確にしながら障害者の意思及び選好を推定する。</a:t>
            </a: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４．最善の利益の判断</a:t>
            </a:r>
          </a:p>
          <a:p>
            <a:pPr algn="just" fontAlgn="auto">
              <a:spcBef>
                <a:spcPts val="0"/>
              </a:spcBef>
              <a:spcAft>
                <a:spcPts val="0"/>
              </a:spcAft>
            </a:pPr>
            <a:r>
              <a:rPr lang="ja-JP" altLang="en-US" sz="1200" dirty="0">
                <a:solidFill>
                  <a:prstClr val="black"/>
                </a:solidFill>
                <a:latin typeface="Calibri"/>
                <a:ea typeface="ＭＳ Ｐゴシック"/>
              </a:rPr>
              <a:t>　　本人の意思を推定することがどうしても困難な場合は、関係者が協議し、本人にとっての最善の利益を判断せざるを得ない</a:t>
            </a:r>
            <a:r>
              <a:rPr lang="ja-JP" altLang="en-US" sz="1200" dirty="0" err="1">
                <a:solidFill>
                  <a:prstClr val="black"/>
                </a:solidFill>
                <a:latin typeface="Calibri"/>
                <a:ea typeface="ＭＳ Ｐゴシック"/>
              </a:rPr>
              <a:t>場合があ</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る。最善の利益の判断は最後の手段であり、次のような点に留意することが必要である。</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（１）メリット・デメリットの検討</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複数の選択肢からメリットとデメリットを可能な限り挙げ、比較検討して本人の最善の利益を導く。</a:t>
            </a: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（２）相反する選択肢の両立</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二者択一の場合においても、相反する選択肢を両立させることを考え、本人の最善の利益を追求する。（例えば、食事制限が必要な</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人も、運動や食材等の工夫により、本人の好みの食事をしつつ、健康上リスクの少ない生活を送ることができないか考える場合等。）</a:t>
            </a: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（３）自由の制限の最小化</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住まいの場を選択する場合、選択可能な中から、障害者にとって自由の制限がより少ない方を選択する。また、本人の生命・身体の</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安全を守るために、行動の自由を制限せざるを得ない場合でも、他にないか慎重に検討し、自由の制限を最小化する。</a:t>
            </a:r>
          </a:p>
          <a:p>
            <a:pPr algn="just" fontAlgn="auto">
              <a:spcBef>
                <a:spcPts val="0"/>
              </a:spcBef>
              <a:spcAft>
                <a:spcPts val="0"/>
              </a:spcAft>
            </a:pPr>
            <a:endParaRPr lang="ja-JP" altLang="en-US"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５．事業者以外の視点からの検討</a:t>
            </a:r>
          </a:p>
          <a:p>
            <a:pPr algn="just" fontAlgn="auto">
              <a:spcBef>
                <a:spcPts val="0"/>
              </a:spcBef>
              <a:spcAft>
                <a:spcPts val="0"/>
              </a:spcAft>
            </a:pPr>
            <a:r>
              <a:rPr lang="ja-JP" altLang="en-US" sz="1200" dirty="0">
                <a:solidFill>
                  <a:prstClr val="black"/>
                </a:solidFill>
                <a:latin typeface="Calibri"/>
                <a:ea typeface="ＭＳ Ｐゴシック"/>
              </a:rPr>
              <a:t>　　事業者以外の関係者も交えて意思決定支援を進めることが望ましい。本人の家族や知人、成年後見人、ピアサポーター等が、本人に</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直接サービス提供する立場とは別の第三者として意見を述べることにより、多様な視点から本人の意思決定支援を進めることができる。</a:t>
            </a:r>
            <a:endParaRPr lang="en-US" altLang="ja-JP" sz="1200" dirty="0">
              <a:solidFill>
                <a:prstClr val="black"/>
              </a:solidFill>
              <a:latin typeface="Calibri"/>
              <a:ea typeface="ＭＳ Ｐゴシック"/>
            </a:endParaRP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６．成年後見人等の権限との関係</a:t>
            </a:r>
            <a:endParaRPr lang="en-US" altLang="ja-JP" sz="1200" u="sng"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意思決定支援の結果と成年後見人等の身上配慮義務に基づく方針が齟齬をきたさないよう、意思決定支援のプロセスに成年後見人</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等の参画を促し、検討を進めることが望ましい。</a:t>
            </a:r>
            <a:endParaRPr lang="en-US" altLang="ja-JP" sz="1200" dirty="0">
              <a:solidFill>
                <a:prstClr val="black"/>
              </a:solidFill>
              <a:latin typeface="Calibri"/>
              <a:ea typeface="ＭＳ Ｐゴシック"/>
            </a:endParaRPr>
          </a:p>
        </p:txBody>
      </p:sp>
      <p:sp>
        <p:nvSpPr>
          <p:cNvPr id="3" name="正方形/長方形 2"/>
          <p:cNvSpPr/>
          <p:nvPr/>
        </p:nvSpPr>
        <p:spPr>
          <a:xfrm>
            <a:off x="116463" y="341223"/>
            <a:ext cx="9595066" cy="617348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4"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147</a:t>
            </a:fld>
            <a:endParaRPr lang="en-US" altLang="ja-JP" dirty="0">
              <a:solidFill>
                <a:prstClr val="black"/>
              </a:solidFill>
            </a:endParaRPr>
          </a:p>
        </p:txBody>
      </p:sp>
    </p:spTree>
    <p:extLst>
      <p:ext uri="{BB962C8B-B14F-4D97-AF65-F5344CB8AC3E}">
        <p14:creationId xmlns:p14="http://schemas.microsoft.com/office/powerpoint/2010/main" val="136757004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2939" y="404684"/>
            <a:ext cx="9673075" cy="6001639"/>
          </a:xfrm>
          <a:prstGeom prst="rect">
            <a:avLst/>
          </a:prstGeom>
          <a:noFill/>
          <a:ln>
            <a:noFill/>
          </a:ln>
        </p:spPr>
        <p:txBody>
          <a:bodyPr wrap="square" lIns="91341" tIns="45673" rIns="91341" bIns="45673" rtlCol="0">
            <a:spAutoFit/>
          </a:bodyPr>
          <a:lstStyle/>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１．意思決定支援の枠組み</a:t>
            </a:r>
          </a:p>
          <a:p>
            <a:pPr algn="just" fontAlgn="auto">
              <a:spcBef>
                <a:spcPts val="0"/>
              </a:spcBef>
              <a:spcAft>
                <a:spcPts val="0"/>
              </a:spcAft>
            </a:pPr>
            <a:r>
              <a:rPr lang="ja-JP" altLang="en-US" sz="1200" dirty="0">
                <a:solidFill>
                  <a:prstClr val="black"/>
                </a:solidFill>
                <a:latin typeface="Calibri"/>
                <a:ea typeface="ＭＳ Ｐゴシック"/>
              </a:rPr>
              <a:t>　　</a:t>
            </a:r>
            <a:r>
              <a:rPr lang="ja-JP" altLang="en-US" sz="1200" dirty="0">
                <a:solidFill>
                  <a:srgbClr val="FF0000"/>
                </a:solidFill>
                <a:latin typeface="Calibri"/>
                <a:ea typeface="ＭＳ Ｐゴシック"/>
              </a:rPr>
              <a:t>　</a:t>
            </a:r>
            <a:r>
              <a:rPr lang="ja-JP" altLang="en-US" sz="1200" dirty="0">
                <a:solidFill>
                  <a:prstClr val="black"/>
                </a:solidFill>
                <a:latin typeface="Calibri"/>
                <a:ea typeface="ＭＳ Ｐゴシック"/>
              </a:rPr>
              <a:t>意思決定支援の枠組みは、意思決定支援責任者の配置、意思決定支援会議の開催、意思決定の結果を反映したサービス等利用</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計画・個別支援計画（意思決定支援計画）の作成とサービスの提供、モニタリングと評価・見直しの５つの要素から構成される。</a:t>
            </a:r>
            <a:endParaRPr lang="en-US" altLang="ja-JP" sz="1200" dirty="0">
              <a:solidFill>
                <a:prstClr val="black"/>
              </a:solidFill>
              <a:latin typeface="Calibri"/>
              <a:ea typeface="ＭＳ Ｐゴシック"/>
            </a:endParaRPr>
          </a:p>
          <a:p>
            <a:pPr algn="just" fontAlgn="auto">
              <a:spcBef>
                <a:spcPts val="0"/>
              </a:spcBef>
              <a:spcAft>
                <a:spcPts val="0"/>
              </a:spcAft>
            </a:pPr>
            <a:endParaRPr lang="ja-JP" altLang="en-US"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（１）意思決定支援責任者の配置</a:t>
            </a:r>
          </a:p>
          <a:p>
            <a:pPr algn="just" fontAlgn="auto">
              <a:spcBef>
                <a:spcPts val="0"/>
              </a:spcBef>
              <a:spcAft>
                <a:spcPts val="0"/>
              </a:spcAft>
            </a:pPr>
            <a:r>
              <a:rPr lang="ja-JP" altLang="en-US" sz="1200" dirty="0">
                <a:solidFill>
                  <a:prstClr val="black"/>
                </a:solidFill>
                <a:latin typeface="Calibri"/>
                <a:ea typeface="ＭＳ Ｐゴシック"/>
              </a:rPr>
              <a:t>　　　意思決定支援責任者は、意思決定支援計画作成に中心的にかかわり、意思決定支援会議を企画・運営するなど、意思決定支援</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の仕組みを作る等の役割を担う。サービス管理責任者や相談支援専門員が兼務することが考えられる。</a:t>
            </a: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（２）意思決定支援会議の開催</a:t>
            </a:r>
          </a:p>
          <a:p>
            <a:pPr algn="just" fontAlgn="auto">
              <a:spcBef>
                <a:spcPts val="0"/>
              </a:spcBef>
              <a:spcAft>
                <a:spcPts val="0"/>
              </a:spcAft>
            </a:pPr>
            <a:r>
              <a:rPr lang="ja-JP" altLang="en-US" sz="1200" dirty="0">
                <a:solidFill>
                  <a:prstClr val="black"/>
                </a:solidFill>
                <a:latin typeface="Calibri"/>
                <a:ea typeface="ＭＳ Ｐゴシック"/>
              </a:rPr>
              <a:t>　　　意思決定支援会議は、本人参加の下で、意思決定が必要な事項に関する参加者の情報を持ち寄り、意思を確認したり、意思及び</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選好を推定したり、最善の利益を検討する仕組み。「サービス担当者会議」や「個別支援会議」と一体的に実施することが考えられる。</a:t>
            </a:r>
            <a:endParaRPr lang="en-US" altLang="ja-JP" sz="1200" dirty="0">
              <a:solidFill>
                <a:prstClr val="black"/>
              </a:solidFill>
              <a:latin typeface="Calibri"/>
              <a:ea typeface="ＭＳ Ｐゴシック"/>
            </a:endParaRP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（３）意思決定が反映されたサービス等利用計画や個別支援計画（意志決定支援計画）の作成とサービスの提供</a:t>
            </a:r>
          </a:p>
          <a:p>
            <a:pPr algn="just" fontAlgn="auto">
              <a:spcBef>
                <a:spcPts val="0"/>
              </a:spcBef>
              <a:spcAft>
                <a:spcPts val="0"/>
              </a:spcAft>
            </a:pPr>
            <a:r>
              <a:rPr lang="ja-JP" altLang="en-US" sz="1200" dirty="0">
                <a:solidFill>
                  <a:prstClr val="black"/>
                </a:solidFill>
                <a:latin typeface="Calibri"/>
                <a:ea typeface="ＭＳ Ｐゴシック"/>
              </a:rPr>
              <a:t>　　　意思決定支援によって確認又は推定された本人の意思や、本人の最善の利益と判断された内容を反映したサービス等利用計画や</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個別支援計画（意思決定支援計画）を作成し、本人の意思決定に基づくサービスの提供を行うことが重要である。</a:t>
            </a:r>
            <a:endParaRPr lang="en-US" altLang="ja-JP" sz="1200" dirty="0">
              <a:solidFill>
                <a:prstClr val="black"/>
              </a:solidFill>
              <a:latin typeface="Calibri"/>
              <a:ea typeface="ＭＳ Ｐゴシック"/>
            </a:endParaRP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（４）モニタリングと評価及び見直し</a:t>
            </a:r>
          </a:p>
          <a:p>
            <a:pPr algn="just" fontAlgn="auto">
              <a:spcBef>
                <a:spcPts val="0"/>
              </a:spcBef>
              <a:spcAft>
                <a:spcPts val="0"/>
              </a:spcAft>
            </a:pPr>
            <a:r>
              <a:rPr lang="ja-JP" altLang="en-US" sz="1200" dirty="0">
                <a:solidFill>
                  <a:prstClr val="black"/>
                </a:solidFill>
                <a:latin typeface="Calibri"/>
                <a:ea typeface="ＭＳ Ｐゴシック"/>
              </a:rPr>
              <a:t>　　　意思決定支援を反映したサービス提供の結果をモニタリングし、評価を適切に行い、次の支援でさらに意思決定が促進されるよう見</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直すことが重要である。</a:t>
            </a:r>
            <a:endParaRPr lang="en-US" altLang="ja-JP" sz="1200" dirty="0">
              <a:solidFill>
                <a:prstClr val="black"/>
              </a:solidFill>
              <a:latin typeface="Calibri"/>
              <a:ea typeface="ＭＳ Ｐゴシック"/>
            </a:endParaRP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２．意思決定支援における意思疎通と合理的配慮</a:t>
            </a:r>
          </a:p>
          <a:p>
            <a:pPr algn="just" fontAlgn="auto">
              <a:spcBef>
                <a:spcPts val="0"/>
              </a:spcBef>
              <a:spcAft>
                <a:spcPts val="0"/>
              </a:spcAft>
            </a:pPr>
            <a:r>
              <a:rPr lang="ja-JP" altLang="en-US" sz="1200" dirty="0">
                <a:solidFill>
                  <a:prstClr val="black"/>
                </a:solidFill>
                <a:latin typeface="Calibri"/>
                <a:ea typeface="ＭＳ Ｐゴシック"/>
              </a:rPr>
              <a:t>　　意思決定に必要だと考えられる情報を本人が十分理解し、保持し、比較し、実際の決定に活用できるよう配慮をもって説明し、決定した</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ことの結果起こり得ること等を含めた情報を可能な限り本人が理解できるよう、意思疎通における合理的配慮を行うことが重要である。</a:t>
            </a:r>
            <a:endParaRPr lang="en-US" altLang="ja-JP" sz="1200" dirty="0">
              <a:solidFill>
                <a:prstClr val="black"/>
              </a:solidFill>
              <a:latin typeface="Calibri"/>
              <a:ea typeface="ＭＳ Ｐゴシック"/>
            </a:endParaRP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３．意思決定支援の根拠となる記録の作成</a:t>
            </a:r>
          </a:p>
          <a:p>
            <a:pPr algn="just" fontAlgn="auto">
              <a:spcBef>
                <a:spcPts val="0"/>
              </a:spcBef>
              <a:spcAft>
                <a:spcPts val="0"/>
              </a:spcAft>
            </a:pPr>
            <a:r>
              <a:rPr lang="ja-JP" altLang="en-US" sz="1200" dirty="0">
                <a:solidFill>
                  <a:prstClr val="black"/>
                </a:solidFill>
                <a:latin typeface="Calibri"/>
                <a:ea typeface="ＭＳ Ｐゴシック"/>
              </a:rPr>
              <a:t>　　意思決定支援を進めるためには、本人のこれまでの生活環境や生活史、家族関係、人間関係、嗜好等の情報を把握しておくことが必</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要である。家族も含めた本人のこれまでの生活の全体像を理解することは、本人の意思を推定するための手がかりとなる。</a:t>
            </a:r>
          </a:p>
          <a:p>
            <a:pPr algn="just" fontAlgn="auto">
              <a:spcBef>
                <a:spcPts val="0"/>
              </a:spcBef>
              <a:spcAft>
                <a:spcPts val="0"/>
              </a:spcAft>
            </a:pP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u="sng" dirty="0">
                <a:solidFill>
                  <a:prstClr val="black"/>
                </a:solidFill>
                <a:latin typeface="Calibri"/>
                <a:ea typeface="ＭＳ Ｐゴシック"/>
              </a:rPr>
              <a:t>４．職員の知識・技術の向上</a:t>
            </a:r>
          </a:p>
          <a:p>
            <a:pPr fontAlgn="auto">
              <a:spcBef>
                <a:spcPts val="0"/>
              </a:spcBef>
              <a:spcAft>
                <a:spcPts val="0"/>
              </a:spcAft>
            </a:pPr>
            <a:r>
              <a:rPr lang="ja-JP" altLang="en-US" sz="1200" dirty="0">
                <a:solidFill>
                  <a:prstClr val="black"/>
                </a:solidFill>
                <a:latin typeface="Calibri"/>
                <a:ea typeface="ＭＳ Ｐゴシック"/>
              </a:rPr>
              <a:t>　　職員の知識・技術等の向上は、意思決定支援の質の向上に直結するものであるため、意思決定支援の意義や知識の理解及び技術等</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の向上への取組みを促進させることが重要である。</a:t>
            </a:r>
          </a:p>
        </p:txBody>
      </p:sp>
      <p:sp>
        <p:nvSpPr>
          <p:cNvPr id="3" name="正方形/長方形 2"/>
          <p:cNvSpPr/>
          <p:nvPr/>
        </p:nvSpPr>
        <p:spPr>
          <a:xfrm>
            <a:off x="77826" y="356225"/>
            <a:ext cx="9673075" cy="624115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4" name="角丸四角形 3"/>
          <p:cNvSpPr/>
          <p:nvPr/>
        </p:nvSpPr>
        <p:spPr>
          <a:xfrm>
            <a:off x="53288" y="200681"/>
            <a:ext cx="1506747" cy="288032"/>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1400" dirty="0">
                <a:solidFill>
                  <a:prstClr val="black"/>
                </a:solidFill>
              </a:rPr>
              <a:t>Ⅲ</a:t>
            </a:r>
            <a:r>
              <a:rPr lang="ja-JP" altLang="en-US" sz="1400" dirty="0">
                <a:solidFill>
                  <a:prstClr val="black"/>
                </a:solidFill>
              </a:rPr>
              <a:t>　各　論</a:t>
            </a:r>
          </a:p>
        </p:txBody>
      </p:sp>
      <p:sp>
        <p:nvSpPr>
          <p:cNvPr id="5"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148</a:t>
            </a:fld>
            <a:endParaRPr lang="en-US" altLang="ja-JP" dirty="0">
              <a:solidFill>
                <a:prstClr val="black"/>
              </a:solidFill>
            </a:endParaRPr>
          </a:p>
        </p:txBody>
      </p:sp>
    </p:spTree>
    <p:extLst>
      <p:ext uri="{BB962C8B-B14F-4D97-AF65-F5344CB8AC3E}">
        <p14:creationId xmlns:p14="http://schemas.microsoft.com/office/powerpoint/2010/main" val="344932315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下矢印 50"/>
          <p:cNvSpPr/>
          <p:nvPr/>
        </p:nvSpPr>
        <p:spPr>
          <a:xfrm>
            <a:off x="1046419" y="5787808"/>
            <a:ext cx="240243" cy="3333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50" name="下矢印 49"/>
          <p:cNvSpPr/>
          <p:nvPr/>
        </p:nvSpPr>
        <p:spPr>
          <a:xfrm>
            <a:off x="1046421" y="4936107"/>
            <a:ext cx="240243" cy="3333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9" name="下矢印 48"/>
          <p:cNvSpPr/>
          <p:nvPr/>
        </p:nvSpPr>
        <p:spPr>
          <a:xfrm>
            <a:off x="1046421" y="3905007"/>
            <a:ext cx="240243" cy="3333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8" name="下矢印 47"/>
          <p:cNvSpPr/>
          <p:nvPr/>
        </p:nvSpPr>
        <p:spPr>
          <a:xfrm>
            <a:off x="1036572" y="3364173"/>
            <a:ext cx="240243" cy="3333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5" name="正方形/長方形 44"/>
          <p:cNvSpPr/>
          <p:nvPr/>
        </p:nvSpPr>
        <p:spPr>
          <a:xfrm>
            <a:off x="8172128" y="6365908"/>
            <a:ext cx="1176338" cy="104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6" name="左矢印 45"/>
          <p:cNvSpPr/>
          <p:nvPr/>
        </p:nvSpPr>
        <p:spPr>
          <a:xfrm>
            <a:off x="8683652" y="4381318"/>
            <a:ext cx="641138" cy="200025"/>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7" name="正方形/長方形 46"/>
          <p:cNvSpPr/>
          <p:nvPr/>
        </p:nvSpPr>
        <p:spPr>
          <a:xfrm>
            <a:off x="9243552" y="4437114"/>
            <a:ext cx="104989" cy="2033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2" name="テキスト ボックス 1"/>
          <p:cNvSpPr txBox="1"/>
          <p:nvPr/>
        </p:nvSpPr>
        <p:spPr>
          <a:xfrm>
            <a:off x="98633" y="1722433"/>
            <a:ext cx="9673075" cy="830997"/>
          </a:xfrm>
          <a:prstGeom prst="rect">
            <a:avLst/>
          </a:prstGeom>
          <a:noFill/>
          <a:ln>
            <a:solidFill>
              <a:schemeClr val="tx1"/>
            </a:solidFill>
          </a:ln>
        </p:spPr>
        <p:txBody>
          <a:bodyPr wrap="square" lIns="91341" tIns="45673" rIns="91341" bIns="45673" rtlCol="0">
            <a:spAutoFit/>
          </a:bodyPr>
          <a:lstStyle/>
          <a:p>
            <a:pPr fontAlgn="auto">
              <a:spcBef>
                <a:spcPts val="0"/>
              </a:spcBef>
              <a:spcAft>
                <a:spcPts val="0"/>
              </a:spcAft>
            </a:pP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１．日中活動プログラムの選択に関する意思決定支援</a:t>
            </a:r>
          </a:p>
          <a:p>
            <a:pPr fontAlgn="auto">
              <a:spcBef>
                <a:spcPts val="0"/>
              </a:spcBef>
              <a:spcAft>
                <a:spcPts val="0"/>
              </a:spcAft>
            </a:pPr>
            <a:r>
              <a:rPr lang="ja-JP" altLang="en-US" sz="1200" dirty="0">
                <a:solidFill>
                  <a:prstClr val="black"/>
                </a:solidFill>
                <a:latin typeface="Calibri"/>
                <a:ea typeface="ＭＳ Ｐゴシック"/>
              </a:rPr>
              <a:t>２．施設での生活を継続するかどうかの意思決定支援</a:t>
            </a:r>
          </a:p>
          <a:p>
            <a:pPr fontAlgn="auto">
              <a:spcBef>
                <a:spcPts val="0"/>
              </a:spcBef>
              <a:spcAft>
                <a:spcPts val="0"/>
              </a:spcAft>
            </a:pPr>
            <a:r>
              <a:rPr lang="ja-JP" altLang="en-US" sz="1200" dirty="0">
                <a:solidFill>
                  <a:prstClr val="black"/>
                </a:solidFill>
                <a:latin typeface="Calibri"/>
                <a:ea typeface="ＭＳ Ｐゴシック"/>
              </a:rPr>
              <a:t>３．精神科病院からの退院に関する意思決定支援</a:t>
            </a:r>
          </a:p>
        </p:txBody>
      </p:sp>
      <p:sp>
        <p:nvSpPr>
          <p:cNvPr id="4" name="テキスト ボックス 3"/>
          <p:cNvSpPr txBox="1"/>
          <p:nvPr/>
        </p:nvSpPr>
        <p:spPr>
          <a:xfrm>
            <a:off x="115338" y="116671"/>
            <a:ext cx="9673075" cy="1384995"/>
          </a:xfrm>
          <a:prstGeom prst="rect">
            <a:avLst/>
          </a:prstGeom>
          <a:noFill/>
          <a:ln>
            <a:noFill/>
          </a:ln>
        </p:spPr>
        <p:txBody>
          <a:bodyPr wrap="square" lIns="91341" tIns="45673" rIns="91341" bIns="45673" rtlCol="0">
            <a:spAutoFit/>
          </a:bodyPr>
          <a:lstStyle/>
          <a:p>
            <a:pPr fontAlgn="auto">
              <a:spcBef>
                <a:spcPts val="0"/>
              </a:spcBef>
              <a:spcAft>
                <a:spcPts val="0"/>
              </a:spcAft>
            </a:pPr>
            <a:r>
              <a:rPr lang="ja-JP" altLang="en-US" sz="1200" u="sng" dirty="0">
                <a:solidFill>
                  <a:prstClr val="black"/>
                </a:solidFill>
                <a:latin typeface="Calibri"/>
                <a:ea typeface="ＭＳ Ｐゴシック"/>
              </a:rPr>
              <a:t>５．関係者、関係機関との連携</a:t>
            </a:r>
          </a:p>
          <a:p>
            <a:pPr fontAlgn="auto">
              <a:spcBef>
                <a:spcPts val="0"/>
              </a:spcBef>
              <a:spcAft>
                <a:spcPts val="0"/>
              </a:spcAft>
            </a:pPr>
            <a:r>
              <a:rPr lang="ja-JP" altLang="en-US" sz="1200" dirty="0">
                <a:solidFill>
                  <a:prstClr val="black"/>
                </a:solidFill>
                <a:latin typeface="Calibri"/>
                <a:ea typeface="ＭＳ Ｐゴシック"/>
              </a:rPr>
              <a:t>　　意思決定支援責任者は、事業者、家族や成年後見人等の他、関係者等と連携して意思決定支援を進めることが重要である。協議会</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を活用する等、意思決定支援会議に関係者等が参加するための体制整備を進めることが必要である。</a:t>
            </a:r>
          </a:p>
          <a:p>
            <a:pPr fontAlgn="auto">
              <a:spcBef>
                <a:spcPts val="0"/>
              </a:spcBef>
              <a:spcAft>
                <a:spcPts val="0"/>
              </a:spcAft>
            </a:pPr>
            <a:endParaRPr lang="ja-JP" altLang="en-US" sz="1200" dirty="0">
              <a:solidFill>
                <a:prstClr val="black"/>
              </a:solidFill>
              <a:latin typeface="Calibri"/>
              <a:ea typeface="ＭＳ Ｐゴシック"/>
            </a:endParaRPr>
          </a:p>
          <a:p>
            <a:pPr fontAlgn="auto">
              <a:spcBef>
                <a:spcPts val="0"/>
              </a:spcBef>
              <a:spcAft>
                <a:spcPts val="0"/>
              </a:spcAft>
            </a:pPr>
            <a:r>
              <a:rPr lang="ja-JP" altLang="en-US" sz="1200" u="sng" dirty="0">
                <a:solidFill>
                  <a:prstClr val="black"/>
                </a:solidFill>
                <a:latin typeface="Calibri"/>
                <a:ea typeface="ＭＳ Ｐゴシック"/>
              </a:rPr>
              <a:t>６．本人と家族等に対する説明責任等</a:t>
            </a:r>
          </a:p>
          <a:p>
            <a:pPr fontAlgn="auto">
              <a:spcBef>
                <a:spcPts val="0"/>
              </a:spcBef>
              <a:spcAft>
                <a:spcPts val="0"/>
              </a:spcAft>
            </a:pPr>
            <a:r>
              <a:rPr lang="ja-JP" altLang="en-US" sz="1200" dirty="0">
                <a:solidFill>
                  <a:prstClr val="black"/>
                </a:solidFill>
                <a:latin typeface="Calibri"/>
                <a:ea typeface="ＭＳ Ｐゴシック"/>
              </a:rPr>
              <a:t>　　障害者と家族等に対して、意思決定支援計画、意思決定支援会議の内容についての丁寧な説明を行う。また、苦情解決の手順等の　</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重要事項についても説明する。意思決定支援に関わった関係者等は、業務上知り得た秘密を保持しなければならない。</a:t>
            </a:r>
          </a:p>
        </p:txBody>
      </p:sp>
      <p:sp>
        <p:nvSpPr>
          <p:cNvPr id="5" name="正方形/長方形 4"/>
          <p:cNvSpPr/>
          <p:nvPr/>
        </p:nvSpPr>
        <p:spPr>
          <a:xfrm>
            <a:off x="98633" y="125467"/>
            <a:ext cx="9673075" cy="134212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3" name="角丸四角形 2"/>
          <p:cNvSpPr/>
          <p:nvPr/>
        </p:nvSpPr>
        <p:spPr>
          <a:xfrm>
            <a:off x="63533" y="1588210"/>
            <a:ext cx="2652295" cy="268356"/>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1400" dirty="0">
                <a:solidFill>
                  <a:prstClr val="black"/>
                </a:solidFill>
              </a:rPr>
              <a:t>Ⅳ</a:t>
            </a:r>
            <a:r>
              <a:rPr lang="ja-JP" altLang="en-US" sz="1400" dirty="0">
                <a:solidFill>
                  <a:prstClr val="black"/>
                </a:solidFill>
              </a:rPr>
              <a:t>　意思決定支援の具体例</a:t>
            </a:r>
          </a:p>
        </p:txBody>
      </p:sp>
      <p:sp>
        <p:nvSpPr>
          <p:cNvPr id="31" name="正方形/長方形 30"/>
          <p:cNvSpPr/>
          <p:nvPr/>
        </p:nvSpPr>
        <p:spPr>
          <a:xfrm>
            <a:off x="372136" y="3165666"/>
            <a:ext cx="4892931" cy="365293"/>
          </a:xfrm>
          <a:prstGeom prst="rect">
            <a:avLst/>
          </a:prstGeom>
          <a:solidFill>
            <a:srgbClr val="FF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lnSpc>
                <a:spcPct val="150000"/>
              </a:lnSpc>
              <a:spcBef>
                <a:spcPts val="0"/>
              </a:spcBef>
              <a:spcAft>
                <a:spcPts val="0"/>
              </a:spcAft>
            </a:pPr>
            <a:r>
              <a:rPr lang="ja-JP" altLang="en-US" sz="1200" b="1" kern="100" dirty="0">
                <a:solidFill>
                  <a:srgbClr val="000000"/>
                </a:solidFill>
                <a:ea typeface="ＭＳ ゴシック"/>
                <a:cs typeface="Times New Roman"/>
              </a:rPr>
              <a:t>意思決定が必要な場面　</a:t>
            </a:r>
            <a:r>
              <a:rPr lang="ja-JP" altLang="en-US" sz="1000" kern="100" dirty="0">
                <a:solidFill>
                  <a:srgbClr val="000000"/>
                </a:solidFill>
                <a:ea typeface="ＭＳ 明朝"/>
                <a:cs typeface="Times New Roman"/>
              </a:rPr>
              <a:t>・サービスの選択　・居住の場の選択　等</a:t>
            </a:r>
            <a:endParaRPr lang="ja-JP" altLang="en-US" sz="1000" kern="100" dirty="0">
              <a:solidFill>
                <a:prstClr val="white"/>
              </a:solidFill>
              <a:ea typeface="ＭＳ 明朝"/>
              <a:cs typeface="Times New Roman"/>
            </a:endParaRPr>
          </a:p>
        </p:txBody>
      </p:sp>
      <p:sp>
        <p:nvSpPr>
          <p:cNvPr id="33" name="テキスト ボックス 2"/>
          <p:cNvSpPr txBox="1">
            <a:spLocks noChangeArrowheads="1"/>
          </p:cNvSpPr>
          <p:nvPr/>
        </p:nvSpPr>
        <p:spPr bwMode="auto">
          <a:xfrm>
            <a:off x="376266" y="3709349"/>
            <a:ext cx="2788095" cy="342900"/>
          </a:xfrm>
          <a:prstGeom prst="rect">
            <a:avLst/>
          </a:prstGeom>
          <a:solidFill>
            <a:srgbClr val="FFFF66"/>
          </a:solidFill>
          <a:ln w="9525">
            <a:solidFill>
              <a:srgbClr val="000000"/>
            </a:solidFill>
            <a:miter lim="800000"/>
            <a:headEnd/>
            <a:tailEnd/>
          </a:ln>
        </p:spPr>
        <p:txBody>
          <a:bodyPr rot="0" vert="horz" wrap="square" lIns="91341" tIns="45673" rIns="91341" bIns="45673" anchor="t" anchorCtr="0">
            <a:noAutofit/>
          </a:bodyPr>
          <a:lstStyle/>
          <a:p>
            <a:pPr fontAlgn="auto">
              <a:lnSpc>
                <a:spcPts val="2000"/>
              </a:lnSpc>
              <a:spcBef>
                <a:spcPts val="0"/>
              </a:spcBef>
              <a:spcAft>
                <a:spcPts val="0"/>
              </a:spcAft>
            </a:pPr>
            <a:r>
              <a:rPr lang="ja-JP" altLang="en-US" sz="1200" b="1" kern="100" dirty="0">
                <a:solidFill>
                  <a:prstClr val="black"/>
                </a:solidFill>
                <a:latin typeface="Century"/>
                <a:ea typeface="ＭＳ ゴシック"/>
                <a:cs typeface="Times New Roman"/>
              </a:rPr>
              <a:t>本人が自分で決定できるよう支援</a:t>
            </a:r>
            <a:endParaRPr lang="ja-JP" altLang="en-US" sz="1000" kern="100" dirty="0">
              <a:solidFill>
                <a:prstClr val="black"/>
              </a:solidFill>
              <a:latin typeface="Century"/>
              <a:ea typeface="ＭＳ 明朝"/>
              <a:cs typeface="Times New Roman"/>
            </a:endParaRPr>
          </a:p>
        </p:txBody>
      </p:sp>
      <p:sp>
        <p:nvSpPr>
          <p:cNvPr id="34" name="テキスト ボックス 2"/>
          <p:cNvSpPr txBox="1">
            <a:spLocks noChangeArrowheads="1"/>
          </p:cNvSpPr>
          <p:nvPr/>
        </p:nvSpPr>
        <p:spPr bwMode="auto">
          <a:xfrm>
            <a:off x="1500641" y="4026898"/>
            <a:ext cx="1661319" cy="246126"/>
          </a:xfrm>
          <a:prstGeom prst="rect">
            <a:avLst/>
          </a:prstGeom>
          <a:noFill/>
          <a:ln w="9525">
            <a:noFill/>
            <a:miter lim="800000"/>
            <a:headEnd/>
            <a:tailEnd/>
          </a:ln>
        </p:spPr>
        <p:txBody>
          <a:bodyPr rot="0" vert="horz" wrap="square" lIns="91341" tIns="45673" rIns="91341" bIns="45673" anchor="t" anchorCtr="0">
            <a:spAutoFit/>
          </a:bodyPr>
          <a:lstStyle/>
          <a:p>
            <a:pPr algn="just" fontAlgn="auto">
              <a:spcBef>
                <a:spcPts val="0"/>
              </a:spcBef>
              <a:spcAft>
                <a:spcPts val="0"/>
              </a:spcAft>
            </a:pPr>
            <a:r>
              <a:rPr lang="ja-JP" altLang="en-US" sz="1000" kern="100" dirty="0">
                <a:solidFill>
                  <a:prstClr val="black"/>
                </a:solidFill>
                <a:latin typeface="Century"/>
                <a:ea typeface="ＭＳ ゴシック"/>
                <a:cs typeface="Times New Roman"/>
              </a:rPr>
              <a:t>自己決定が困難な場合</a:t>
            </a:r>
            <a:endParaRPr lang="ja-JP" altLang="en-US" sz="1000" kern="100" dirty="0">
              <a:solidFill>
                <a:prstClr val="black"/>
              </a:solidFill>
              <a:latin typeface="Century"/>
              <a:ea typeface="ＭＳ 明朝"/>
              <a:cs typeface="Times New Roman"/>
            </a:endParaRPr>
          </a:p>
        </p:txBody>
      </p:sp>
      <p:sp>
        <p:nvSpPr>
          <p:cNvPr id="35" name="正方形/長方形 34"/>
          <p:cNvSpPr/>
          <p:nvPr/>
        </p:nvSpPr>
        <p:spPr>
          <a:xfrm>
            <a:off x="383011" y="4270545"/>
            <a:ext cx="8268919" cy="792087"/>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t" anchorCtr="0" forceAA="0" compatLnSpc="1">
            <a:prstTxWarp prst="textNoShape">
              <a:avLst/>
            </a:prstTxWarp>
            <a:noAutofit/>
          </a:bodyPr>
          <a:lstStyle/>
          <a:p>
            <a:pPr indent="133207" fontAlgn="auto">
              <a:lnSpc>
                <a:spcPct val="150000"/>
              </a:lnSpc>
              <a:spcBef>
                <a:spcPts val="0"/>
              </a:spcBef>
              <a:spcAft>
                <a:spcPts val="0"/>
              </a:spcAft>
            </a:pPr>
            <a:r>
              <a:rPr lang="ja-JP" altLang="en-US" sz="1000" kern="100" dirty="0">
                <a:solidFill>
                  <a:prstClr val="white"/>
                </a:solidFill>
                <a:ea typeface="ＭＳ 明朝"/>
                <a:cs typeface="Times New Roman"/>
              </a:rPr>
              <a:t>　　　　　　　　　　　　　　　　</a:t>
            </a:r>
            <a:r>
              <a:rPr lang="ja-JP" altLang="en-US" sz="1000" kern="100" dirty="0">
                <a:solidFill>
                  <a:srgbClr val="000000"/>
                </a:solidFill>
                <a:ea typeface="ＭＳ 明朝"/>
                <a:cs typeface="Times New Roman"/>
              </a:rPr>
              <a:t>○ 本人の意思決定に関する情報の把握方法、意思決定支援会議の開催準備等</a:t>
            </a:r>
            <a:endParaRPr lang="ja-JP" altLang="en-US" sz="1000" kern="100" dirty="0">
              <a:solidFill>
                <a:prstClr val="white"/>
              </a:solidFill>
              <a:ea typeface="ＭＳ 明朝"/>
              <a:cs typeface="Times New Roman"/>
            </a:endParaRPr>
          </a:p>
          <a:p>
            <a:pPr indent="133207" fontAlgn="auto">
              <a:spcBef>
                <a:spcPts val="0"/>
              </a:spcBef>
              <a:spcAft>
                <a:spcPts val="0"/>
              </a:spcAft>
            </a:pPr>
            <a:r>
              <a:rPr lang="ja-JP" altLang="en-US" sz="1000" kern="100" dirty="0">
                <a:solidFill>
                  <a:srgbClr val="000000"/>
                </a:solidFill>
                <a:ea typeface="ＭＳ 明朝"/>
                <a:cs typeface="Times New Roman"/>
              </a:rPr>
              <a:t>　　　　　　　　　　　　　　　　○ アセスメント　・本人の意思確認　・日常生活の様子の観察　・関係者からの情報</a:t>
            </a:r>
            <a:endParaRPr lang="en-US" altLang="ja-JP" sz="1000" kern="100" dirty="0">
              <a:solidFill>
                <a:srgbClr val="000000"/>
              </a:solidFill>
              <a:ea typeface="ＭＳ 明朝"/>
              <a:cs typeface="Times New Roman"/>
            </a:endParaRPr>
          </a:p>
          <a:p>
            <a:pPr indent="133207" fontAlgn="auto">
              <a:spcBef>
                <a:spcPts val="0"/>
              </a:spcBef>
              <a:spcAft>
                <a:spcPts val="0"/>
              </a:spcAft>
            </a:pPr>
            <a:r>
              <a:rPr lang="ja-JP" altLang="en-US" sz="1000" kern="100" dirty="0">
                <a:solidFill>
                  <a:srgbClr val="000000"/>
                </a:solidFill>
                <a:ea typeface="ＭＳ 明朝"/>
                <a:cs typeface="Times New Roman"/>
              </a:rPr>
              <a:t>　　　　　　　　　　　　　　　　　　収集・本人の判断能力、自己理解、心理的状況等の把握・本人の生活史等、</a:t>
            </a:r>
            <a:endParaRPr lang="en-US" altLang="ja-JP" sz="1000" kern="100" dirty="0">
              <a:solidFill>
                <a:srgbClr val="000000"/>
              </a:solidFill>
              <a:ea typeface="ＭＳ 明朝"/>
              <a:cs typeface="Times New Roman"/>
            </a:endParaRPr>
          </a:p>
          <a:p>
            <a:pPr indent="133207" fontAlgn="auto">
              <a:spcBef>
                <a:spcPts val="0"/>
              </a:spcBef>
              <a:spcAft>
                <a:spcPts val="0"/>
              </a:spcAft>
            </a:pPr>
            <a:r>
              <a:rPr lang="ja-JP" altLang="en-US" sz="1000" kern="100" dirty="0">
                <a:solidFill>
                  <a:srgbClr val="000000"/>
                </a:solidFill>
                <a:ea typeface="ＭＳ 明朝"/>
                <a:cs typeface="Times New Roman"/>
              </a:rPr>
              <a:t>　　　　　　　　　　　　　　　　　　人的・物理的環境等のアセスメント・体験を通じた選択の検討　等</a:t>
            </a:r>
            <a:endParaRPr lang="ja-JP" altLang="en-US" sz="1000" kern="100" dirty="0">
              <a:solidFill>
                <a:prstClr val="white"/>
              </a:solidFill>
              <a:ea typeface="ＭＳ 明朝"/>
              <a:cs typeface="Times New Roman"/>
            </a:endParaRPr>
          </a:p>
        </p:txBody>
      </p:sp>
      <p:sp>
        <p:nvSpPr>
          <p:cNvPr id="36" name="正方形/長方形 35"/>
          <p:cNvSpPr/>
          <p:nvPr/>
        </p:nvSpPr>
        <p:spPr>
          <a:xfrm>
            <a:off x="396981" y="4317926"/>
            <a:ext cx="2597553" cy="71361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lnSpc>
                <a:spcPts val="1200"/>
              </a:lnSpc>
              <a:spcBef>
                <a:spcPts val="0"/>
              </a:spcBef>
              <a:spcAft>
                <a:spcPts val="0"/>
              </a:spcAft>
            </a:pPr>
            <a:r>
              <a:rPr lang="ja-JP" altLang="en-US" sz="1200" b="1" kern="100" dirty="0">
                <a:solidFill>
                  <a:srgbClr val="000000"/>
                </a:solidFill>
                <a:ea typeface="ＭＳ ゴシック"/>
                <a:cs typeface="Times New Roman"/>
              </a:rPr>
              <a:t>意思決定支援責任者の選任</a:t>
            </a:r>
            <a:endParaRPr lang="en-US" altLang="ja-JP" sz="1200" b="1" kern="100" dirty="0">
              <a:solidFill>
                <a:srgbClr val="000000"/>
              </a:solidFill>
              <a:ea typeface="ＭＳ ゴシック"/>
              <a:cs typeface="Times New Roman"/>
            </a:endParaRPr>
          </a:p>
          <a:p>
            <a:pPr fontAlgn="auto">
              <a:lnSpc>
                <a:spcPts val="1200"/>
              </a:lnSpc>
              <a:spcBef>
                <a:spcPts val="0"/>
              </a:spcBef>
              <a:spcAft>
                <a:spcPts val="0"/>
              </a:spcAft>
            </a:pPr>
            <a:r>
              <a:rPr lang="ja-JP" altLang="en-US" sz="1200" b="1" kern="100" dirty="0">
                <a:solidFill>
                  <a:srgbClr val="000000"/>
                </a:solidFill>
                <a:ea typeface="ＭＳ ゴシック"/>
                <a:cs typeface="Times New Roman"/>
              </a:rPr>
              <a:t>とアセスメント</a:t>
            </a:r>
            <a:endParaRPr lang="ja-JP" altLang="en-US" sz="1000" kern="100" dirty="0">
              <a:solidFill>
                <a:prstClr val="white"/>
              </a:solidFill>
              <a:ea typeface="ＭＳ 明朝"/>
              <a:cs typeface="Times New Roman"/>
            </a:endParaRPr>
          </a:p>
          <a:p>
            <a:pPr fontAlgn="auto">
              <a:spcBef>
                <a:spcPts val="0"/>
              </a:spcBef>
              <a:spcAft>
                <a:spcPts val="0"/>
              </a:spcAft>
            </a:pPr>
            <a:r>
              <a:rPr lang="ja-JP" altLang="en-US" sz="1000" kern="100" dirty="0">
                <a:solidFill>
                  <a:srgbClr val="000000"/>
                </a:solidFill>
                <a:ea typeface="ＭＳ ゴシック"/>
                <a:cs typeface="Times New Roman"/>
              </a:rPr>
              <a:t>相談支援専門員・サービス管理責任者</a:t>
            </a:r>
            <a:endParaRPr lang="en-US" altLang="ja-JP" sz="1000" kern="100" dirty="0">
              <a:solidFill>
                <a:srgbClr val="000000"/>
              </a:solidFill>
              <a:ea typeface="ＭＳ ゴシック"/>
              <a:cs typeface="Times New Roman"/>
            </a:endParaRPr>
          </a:p>
          <a:p>
            <a:pPr fontAlgn="auto">
              <a:spcBef>
                <a:spcPts val="0"/>
              </a:spcBef>
              <a:spcAft>
                <a:spcPts val="0"/>
              </a:spcAft>
            </a:pPr>
            <a:r>
              <a:rPr lang="ja-JP" altLang="en-US" sz="1000" kern="100" dirty="0">
                <a:solidFill>
                  <a:srgbClr val="000000"/>
                </a:solidFill>
                <a:ea typeface="ＭＳ ゴシック"/>
                <a:cs typeface="Times New Roman"/>
              </a:rPr>
              <a:t>兼務可</a:t>
            </a:r>
            <a:endParaRPr lang="ja-JP" altLang="en-US" sz="1000" kern="100" dirty="0">
              <a:solidFill>
                <a:prstClr val="white"/>
              </a:solidFill>
              <a:ea typeface="ＭＳ 明朝"/>
              <a:cs typeface="Times New Roman"/>
            </a:endParaRPr>
          </a:p>
        </p:txBody>
      </p:sp>
      <p:sp>
        <p:nvSpPr>
          <p:cNvPr id="37" name="正方形/長方形 36"/>
          <p:cNvSpPr/>
          <p:nvPr/>
        </p:nvSpPr>
        <p:spPr>
          <a:xfrm>
            <a:off x="383005" y="5269362"/>
            <a:ext cx="8258182" cy="648072"/>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t" anchorCtr="0" forceAA="0" compatLnSpc="1">
            <a:prstTxWarp prst="textNoShape">
              <a:avLst/>
            </a:prstTxWarp>
            <a:noAutofit/>
          </a:bodyPr>
          <a:lstStyle/>
          <a:p>
            <a:pPr fontAlgn="auto">
              <a:spcBef>
                <a:spcPts val="0"/>
              </a:spcBef>
              <a:spcAft>
                <a:spcPts val="0"/>
              </a:spcAft>
            </a:pPr>
            <a:r>
              <a:rPr lang="ja-JP" altLang="en-US" sz="1200" b="1" kern="100" dirty="0">
                <a:solidFill>
                  <a:srgbClr val="000000"/>
                </a:solidFill>
                <a:ea typeface="ＭＳ ゴシック"/>
                <a:cs typeface="Times New Roman"/>
              </a:rPr>
              <a:t>意思決定支援会議の開催</a:t>
            </a:r>
            <a:endParaRPr lang="ja-JP" altLang="en-US" sz="1000" kern="100" dirty="0">
              <a:solidFill>
                <a:prstClr val="white"/>
              </a:solidFill>
              <a:ea typeface="ＭＳ 明朝"/>
              <a:cs typeface="Times New Roman"/>
            </a:endParaRPr>
          </a:p>
          <a:p>
            <a:pPr fontAlgn="auto">
              <a:spcBef>
                <a:spcPts val="0"/>
              </a:spcBef>
              <a:spcAft>
                <a:spcPts val="0"/>
              </a:spcAft>
            </a:pPr>
            <a:r>
              <a:rPr lang="ja-JP" altLang="en-US" sz="1000" kern="100" dirty="0">
                <a:solidFill>
                  <a:srgbClr val="000000"/>
                </a:solidFill>
                <a:ea typeface="ＭＳ ゴシック"/>
                <a:cs typeface="Times New Roman"/>
              </a:rPr>
              <a:t>サービス担当者会議・個別支援会議</a:t>
            </a:r>
            <a:endParaRPr lang="en-US" altLang="ja-JP" sz="1000" kern="100" dirty="0">
              <a:solidFill>
                <a:srgbClr val="000000"/>
              </a:solidFill>
              <a:ea typeface="ＭＳ ゴシック"/>
              <a:cs typeface="Times New Roman"/>
            </a:endParaRPr>
          </a:p>
          <a:p>
            <a:pPr fontAlgn="auto">
              <a:spcBef>
                <a:spcPts val="0"/>
              </a:spcBef>
              <a:spcAft>
                <a:spcPts val="0"/>
              </a:spcAft>
            </a:pPr>
            <a:r>
              <a:rPr lang="ja-JP" altLang="en-US" sz="1000" kern="100" dirty="0">
                <a:solidFill>
                  <a:srgbClr val="000000"/>
                </a:solidFill>
                <a:ea typeface="ＭＳ ゴシック"/>
                <a:cs typeface="Times New Roman"/>
              </a:rPr>
              <a:t>と兼ねて開催可</a:t>
            </a:r>
            <a:endParaRPr lang="ja-JP" altLang="en-US" sz="1000" kern="100" dirty="0">
              <a:solidFill>
                <a:prstClr val="white"/>
              </a:solidFill>
              <a:ea typeface="ＭＳ 明朝"/>
              <a:cs typeface="Times New Roman"/>
            </a:endParaRPr>
          </a:p>
          <a:p>
            <a:pPr algn="ctr" fontAlgn="auto">
              <a:lnSpc>
                <a:spcPts val="1200"/>
              </a:lnSpc>
              <a:spcBef>
                <a:spcPts val="0"/>
              </a:spcBef>
              <a:spcAft>
                <a:spcPts val="0"/>
              </a:spcAft>
            </a:pPr>
            <a:r>
              <a:rPr lang="ja-JP" altLang="en-US" sz="800" b="1" kern="100" dirty="0">
                <a:solidFill>
                  <a:srgbClr val="000000"/>
                </a:solidFill>
                <a:ea typeface="ＭＳ ゴシック"/>
                <a:cs typeface="Times New Roman"/>
              </a:rPr>
              <a:t>　</a:t>
            </a:r>
            <a:endParaRPr lang="ja-JP" altLang="en-US" sz="1000" kern="100" dirty="0">
              <a:solidFill>
                <a:prstClr val="white"/>
              </a:solidFill>
              <a:ea typeface="ＭＳ 明朝"/>
              <a:cs typeface="Times New Roman"/>
            </a:endParaRPr>
          </a:p>
        </p:txBody>
      </p:sp>
      <p:sp>
        <p:nvSpPr>
          <p:cNvPr id="40" name="テキスト ボックス 39"/>
          <p:cNvSpPr txBox="1"/>
          <p:nvPr/>
        </p:nvSpPr>
        <p:spPr>
          <a:xfrm>
            <a:off x="2994479" y="5306423"/>
            <a:ext cx="5501446" cy="430887"/>
          </a:xfrm>
          <a:prstGeom prst="rect">
            <a:avLst/>
          </a:prstGeom>
          <a:noFill/>
        </p:spPr>
        <p:txBody>
          <a:bodyPr wrap="square" lIns="91341" tIns="45673" rIns="91341" bIns="45673" rtlCol="0">
            <a:spAutoFit/>
          </a:bodyPr>
          <a:lstStyle/>
          <a:p>
            <a:pPr marL="133207" algn="just" fontAlgn="auto">
              <a:spcBef>
                <a:spcPts val="0"/>
              </a:spcBef>
              <a:spcAft>
                <a:spcPts val="0"/>
              </a:spcAft>
            </a:pPr>
            <a:r>
              <a:rPr lang="ja-JP" altLang="ja-JP" sz="1100" kern="100" dirty="0">
                <a:solidFill>
                  <a:srgbClr val="000000"/>
                </a:solidFill>
                <a:latin typeface="Calibri"/>
                <a:ea typeface="ＭＳ 明朝"/>
                <a:cs typeface="Times New Roman"/>
              </a:rPr>
              <a:t>本人・家族・成年後見人等・意思決定支援責任者・事業者・関係者等による情報交換や本人の意思の推定、最善の利益の判断</a:t>
            </a:r>
            <a:endParaRPr lang="ja-JP" altLang="en-US" sz="1100" dirty="0">
              <a:solidFill>
                <a:prstClr val="black"/>
              </a:solidFill>
              <a:latin typeface="Calibri"/>
              <a:ea typeface="ＭＳ Ｐゴシック"/>
            </a:endParaRPr>
          </a:p>
        </p:txBody>
      </p:sp>
      <p:sp>
        <p:nvSpPr>
          <p:cNvPr id="41" name="正方形/長方形 40"/>
          <p:cNvSpPr/>
          <p:nvPr/>
        </p:nvSpPr>
        <p:spPr>
          <a:xfrm>
            <a:off x="383047" y="6132407"/>
            <a:ext cx="8258181" cy="571500"/>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b" anchorCtr="0" forceAA="0" compatLnSpc="1">
            <a:prstTxWarp prst="textNoShape">
              <a:avLst/>
            </a:prstTxWarp>
            <a:noAutofit/>
          </a:bodyPr>
          <a:lstStyle/>
          <a:p>
            <a:pPr algn="ctr" fontAlgn="auto">
              <a:lnSpc>
                <a:spcPts val="1200"/>
              </a:lnSpc>
              <a:spcBef>
                <a:spcPts val="0"/>
              </a:spcBef>
              <a:spcAft>
                <a:spcPts val="0"/>
              </a:spcAft>
            </a:pPr>
            <a:endParaRPr lang="ja-JP" altLang="en-US" sz="1000" kern="100" dirty="0">
              <a:solidFill>
                <a:prstClr val="white"/>
              </a:solidFill>
              <a:ea typeface="ＭＳ 明朝"/>
              <a:cs typeface="Times New Roman"/>
            </a:endParaRPr>
          </a:p>
        </p:txBody>
      </p:sp>
      <p:sp>
        <p:nvSpPr>
          <p:cNvPr id="42" name="正方形/長方形 41"/>
          <p:cNvSpPr/>
          <p:nvPr/>
        </p:nvSpPr>
        <p:spPr>
          <a:xfrm>
            <a:off x="403399" y="6121064"/>
            <a:ext cx="5252244" cy="5715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r>
              <a:rPr lang="ja-JP" altLang="en-US" sz="1200" b="1" kern="100" dirty="0">
                <a:solidFill>
                  <a:srgbClr val="000000"/>
                </a:solidFill>
                <a:ea typeface="ＭＳ ゴシック"/>
                <a:cs typeface="Times New Roman"/>
              </a:rPr>
              <a:t>意思決定の結果を反映したサービス等利用計画・個別支援計画</a:t>
            </a:r>
            <a:endParaRPr lang="ja-JP" altLang="en-US" sz="1000" kern="100" dirty="0">
              <a:solidFill>
                <a:prstClr val="white"/>
              </a:solidFill>
              <a:ea typeface="ＭＳ 明朝"/>
              <a:cs typeface="Times New Roman"/>
            </a:endParaRPr>
          </a:p>
          <a:p>
            <a:pPr fontAlgn="auto">
              <a:spcBef>
                <a:spcPts val="0"/>
              </a:spcBef>
              <a:spcAft>
                <a:spcPts val="0"/>
              </a:spcAft>
            </a:pPr>
            <a:r>
              <a:rPr lang="ja-JP" altLang="en-US" sz="1200" b="1" kern="100" dirty="0">
                <a:solidFill>
                  <a:srgbClr val="000000"/>
                </a:solidFill>
                <a:ea typeface="ＭＳ ゴシック"/>
                <a:cs typeface="Times New Roman"/>
              </a:rPr>
              <a:t>（意思決定支援計画）の作成とサービスの提供、支援結果等の記録</a:t>
            </a:r>
            <a:r>
              <a:rPr lang="en-US" sz="1000" kern="100" dirty="0">
                <a:solidFill>
                  <a:prstClr val="white"/>
                </a:solidFill>
                <a:ea typeface="ＭＳ 明朝"/>
                <a:cs typeface="Times New Roman"/>
              </a:rPr>
              <a:t> </a:t>
            </a:r>
            <a:endParaRPr lang="ja-JP" altLang="en-US" sz="1000" kern="100" dirty="0">
              <a:solidFill>
                <a:prstClr val="white"/>
              </a:solidFill>
              <a:ea typeface="ＭＳ 明朝"/>
              <a:cs typeface="Times New Roman"/>
            </a:endParaRPr>
          </a:p>
        </p:txBody>
      </p:sp>
      <p:sp>
        <p:nvSpPr>
          <p:cNvPr id="43" name="テキスト ボックス 42"/>
          <p:cNvSpPr txBox="1"/>
          <p:nvPr/>
        </p:nvSpPr>
        <p:spPr>
          <a:xfrm>
            <a:off x="5755919" y="6202835"/>
            <a:ext cx="2885266" cy="430887"/>
          </a:xfrm>
          <a:prstGeom prst="rect">
            <a:avLst/>
          </a:prstGeom>
          <a:noFill/>
        </p:spPr>
        <p:txBody>
          <a:bodyPr wrap="square" lIns="91341" tIns="45673" rIns="91341" bIns="45673" rtlCol="0">
            <a:spAutoFit/>
          </a:bodyPr>
          <a:lstStyle/>
          <a:p>
            <a:pPr fontAlgn="auto">
              <a:spcBef>
                <a:spcPts val="0"/>
              </a:spcBef>
              <a:spcAft>
                <a:spcPts val="0"/>
              </a:spcAft>
            </a:pPr>
            <a:r>
              <a:rPr lang="ja-JP" altLang="ja-JP" sz="1100" kern="100" dirty="0">
                <a:solidFill>
                  <a:srgbClr val="000000"/>
                </a:solidFill>
                <a:latin typeface="Calibri"/>
                <a:ea typeface="ＭＳ 明朝"/>
                <a:cs typeface="Times New Roman"/>
              </a:rPr>
              <a:t>支援から把握される表情や感情、行動等から読み取れる意思と選好等の記録</a:t>
            </a:r>
            <a:endParaRPr lang="ja-JP" altLang="ja-JP" sz="1100" kern="100" dirty="0">
              <a:solidFill>
                <a:prstClr val="black"/>
              </a:solidFill>
              <a:latin typeface="Calibri"/>
              <a:ea typeface="ＭＳ 明朝"/>
              <a:cs typeface="Times New Roman"/>
            </a:endParaRPr>
          </a:p>
        </p:txBody>
      </p:sp>
      <p:sp>
        <p:nvSpPr>
          <p:cNvPr id="44" name="テキスト ボックス 48"/>
          <p:cNvSpPr txBox="1"/>
          <p:nvPr/>
        </p:nvSpPr>
        <p:spPr>
          <a:xfrm>
            <a:off x="9058689" y="4674719"/>
            <a:ext cx="474663" cy="1558469"/>
          </a:xfrm>
          <a:prstGeom prst="rect">
            <a:avLst/>
          </a:prstGeom>
          <a:solidFill>
            <a:srgbClr val="FFFF66"/>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341" tIns="45673" rIns="91341" bIns="45673" numCol="1" spcCol="0" rtlCol="0" fromWordArt="0" anchor="t" anchorCtr="0" forceAA="0" compatLnSpc="1">
            <a:prstTxWarp prst="textNoShape">
              <a:avLst/>
            </a:prstTxWarp>
            <a:noAutofit/>
          </a:bodyPr>
          <a:lstStyle/>
          <a:p>
            <a:pPr fontAlgn="auto">
              <a:spcBef>
                <a:spcPts val="0"/>
              </a:spcBef>
              <a:spcAft>
                <a:spcPts val="0"/>
              </a:spcAft>
            </a:pPr>
            <a:r>
              <a:rPr lang="ja-JP" altLang="en-US" sz="1000" kern="100" dirty="0">
                <a:solidFill>
                  <a:prstClr val="black"/>
                </a:solidFill>
                <a:ea typeface="ＭＳ ゴシック"/>
                <a:cs typeface="Times New Roman"/>
              </a:rPr>
              <a:t>意思決定に関する記録の</a:t>
            </a:r>
            <a:endParaRPr lang="en-US" altLang="ja-JP" sz="1000" kern="100" dirty="0">
              <a:solidFill>
                <a:prstClr val="black"/>
              </a:solidFill>
              <a:ea typeface="ＭＳ ゴシック"/>
              <a:cs typeface="Times New Roman"/>
            </a:endParaRPr>
          </a:p>
          <a:p>
            <a:pPr fontAlgn="auto">
              <a:spcBef>
                <a:spcPts val="0"/>
              </a:spcBef>
              <a:spcAft>
                <a:spcPts val="0"/>
              </a:spcAft>
            </a:pPr>
            <a:r>
              <a:rPr lang="ja-JP" altLang="en-US" sz="1000" kern="100" dirty="0">
                <a:solidFill>
                  <a:prstClr val="black"/>
                </a:solidFill>
                <a:ea typeface="ＭＳ ゴシック"/>
                <a:cs typeface="Times New Roman"/>
              </a:rPr>
              <a:t>フィードバック</a:t>
            </a:r>
            <a:endParaRPr lang="ja-JP" altLang="en-US" sz="1000" kern="100" dirty="0">
              <a:solidFill>
                <a:prstClr val="black"/>
              </a:solidFill>
              <a:ea typeface="ＭＳ 明朝"/>
              <a:cs typeface="Times New Roman"/>
            </a:endParaRPr>
          </a:p>
        </p:txBody>
      </p:sp>
      <p:sp>
        <p:nvSpPr>
          <p:cNvPr id="52" name="テキスト ボックス 51"/>
          <p:cNvSpPr txBox="1"/>
          <p:nvPr/>
        </p:nvSpPr>
        <p:spPr>
          <a:xfrm>
            <a:off x="194476" y="2761305"/>
            <a:ext cx="2449860" cy="307777"/>
          </a:xfrm>
          <a:prstGeom prst="rect">
            <a:avLst/>
          </a:prstGeom>
          <a:solidFill>
            <a:srgbClr val="FF99FF"/>
          </a:solidFill>
          <a:ln>
            <a:solidFill>
              <a:schemeClr val="tx1"/>
            </a:solidFill>
          </a:ln>
        </p:spPr>
        <p:txBody>
          <a:bodyPr wrap="square" lIns="91341" tIns="45673" rIns="91341" bIns="45673" rtlCol="0">
            <a:spAutoFit/>
          </a:bodyPr>
          <a:lstStyle/>
          <a:p>
            <a:pPr fontAlgn="auto">
              <a:spcBef>
                <a:spcPts val="0"/>
              </a:spcBef>
              <a:spcAft>
                <a:spcPts val="0"/>
              </a:spcAft>
            </a:pPr>
            <a:r>
              <a:rPr lang="ja-JP" altLang="en-US" sz="1400" dirty="0">
                <a:solidFill>
                  <a:prstClr val="black"/>
                </a:solidFill>
                <a:latin typeface="Calibri"/>
                <a:ea typeface="ＭＳ Ｐゴシック"/>
              </a:rPr>
              <a:t>○　</a:t>
            </a:r>
            <a:r>
              <a:rPr lang="ja-JP" altLang="ja-JP" sz="1400" dirty="0">
                <a:solidFill>
                  <a:prstClr val="black"/>
                </a:solidFill>
                <a:latin typeface="Calibri"/>
                <a:ea typeface="ＭＳ Ｐゴシック"/>
              </a:rPr>
              <a:t>意思決定支援の流れ</a:t>
            </a:r>
            <a:endParaRPr lang="ja-JP" altLang="en-US" sz="1400" dirty="0">
              <a:solidFill>
                <a:prstClr val="black"/>
              </a:solidFill>
              <a:latin typeface="Calibri"/>
              <a:ea typeface="ＭＳ Ｐゴシック"/>
            </a:endParaRPr>
          </a:p>
        </p:txBody>
      </p:sp>
      <p:sp>
        <p:nvSpPr>
          <p:cNvPr id="25"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149</a:t>
            </a:fld>
            <a:endParaRPr lang="en-US" altLang="ja-JP" dirty="0">
              <a:solidFill>
                <a:prstClr val="black"/>
              </a:solidFill>
            </a:endParaRPr>
          </a:p>
        </p:txBody>
      </p:sp>
    </p:spTree>
    <p:extLst>
      <p:ext uri="{BB962C8B-B14F-4D97-AF65-F5344CB8AC3E}">
        <p14:creationId xmlns:p14="http://schemas.microsoft.com/office/powerpoint/2010/main" val="1988678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24231" y="6421079"/>
            <a:ext cx="2311400" cy="365125"/>
          </a:xfrm>
        </p:spPr>
        <p:txBody>
          <a:bodyPr/>
          <a:lstStyle/>
          <a:p>
            <a:pPr>
              <a:defRPr/>
            </a:pPr>
            <a:fld id="{E6EF40BC-E0AD-45D8-BA5D-F4901C8EA8CA}" type="slidenum">
              <a:rPr lang="en-US" altLang="ja-JP" smtClean="0">
                <a:solidFill>
                  <a:prstClr val="black"/>
                </a:solidFill>
              </a:rPr>
              <a:pPr>
                <a:defRPr/>
              </a:pPr>
              <a:t>15</a:t>
            </a:fld>
            <a:endParaRPr lang="en-US" altLang="ja-JP" dirty="0">
              <a:solidFill>
                <a:prstClr val="black"/>
              </a:solidFill>
            </a:endParaRPr>
          </a:p>
        </p:txBody>
      </p:sp>
      <p:sp>
        <p:nvSpPr>
          <p:cNvPr id="3" name="Rectangle 7"/>
          <p:cNvSpPr>
            <a:spLocks noChangeArrowheads="1"/>
          </p:cNvSpPr>
          <p:nvPr/>
        </p:nvSpPr>
        <p:spPr bwMode="auto">
          <a:xfrm>
            <a:off x="272480" y="120696"/>
            <a:ext cx="9517057" cy="470753"/>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ja-JP" altLang="en-US" dirty="0" smtClean="0">
                <a:solidFill>
                  <a:prstClr val="black"/>
                </a:solidFill>
                <a:latin typeface="Calibri"/>
                <a:ea typeface="ＭＳ Ｐゴシック"/>
              </a:rPr>
              <a:t>利用者数の推移（各年４月時点の利用者数推移）（障害福祉サービスと障害児サービス）</a:t>
            </a:r>
            <a:endParaRPr lang="ja-JP" altLang="en-US" dirty="0">
              <a:solidFill>
                <a:prstClr val="black"/>
              </a:solidFill>
              <a:latin typeface="Calibri"/>
              <a:ea typeface="ＭＳ Ｐゴシック"/>
            </a:endParaRPr>
          </a:p>
        </p:txBody>
      </p:sp>
      <p:sp>
        <p:nvSpPr>
          <p:cNvPr id="5" name="AutoShape 6"/>
          <p:cNvSpPr>
            <a:spLocks noChangeArrowheads="1"/>
          </p:cNvSpPr>
          <p:nvPr/>
        </p:nvSpPr>
        <p:spPr bwMode="auto">
          <a:xfrm>
            <a:off x="292634" y="4162700"/>
            <a:ext cx="9517056" cy="404813"/>
          </a:xfrm>
          <a:prstGeom prst="roundRect">
            <a:avLst>
              <a:gd name="adj" fmla="val 16667"/>
            </a:avLst>
          </a:prstGeom>
          <a:noFill/>
          <a:ln w="9525" algn="ctr">
            <a:solidFill>
              <a:schemeClr val="tx1"/>
            </a:solidFill>
            <a:round/>
            <a:headEnd/>
            <a:tailEnd/>
          </a:ln>
        </p:spPr>
        <p:txBody>
          <a:bodyPr wrap="none"/>
          <a:lstStyle/>
          <a:p>
            <a:pPr fontAlgn="auto">
              <a:spcBef>
                <a:spcPts val="0"/>
              </a:spcBef>
              <a:spcAft>
                <a:spcPts val="0"/>
              </a:spcAft>
            </a:pPr>
            <a:r>
              <a:rPr lang="ja-JP" altLang="en-US" sz="2000" dirty="0" smtClean="0">
                <a:solidFill>
                  <a:prstClr val="black"/>
                </a:solidFill>
                <a:latin typeface="Calibri"/>
                <a:ea typeface="ＭＳ Ｐゴシック"/>
              </a:rPr>
              <a:t>　 </a:t>
            </a:r>
            <a:r>
              <a:rPr lang="en-US" altLang="ja-JP" sz="2000" dirty="0" smtClean="0">
                <a:solidFill>
                  <a:prstClr val="black"/>
                </a:solidFill>
                <a:latin typeface="Calibri"/>
                <a:ea typeface="ＭＳ Ｐゴシック"/>
              </a:rPr>
              <a:t>○</a:t>
            </a:r>
            <a:r>
              <a:rPr lang="ja-JP" altLang="en-US" sz="2000" dirty="0">
                <a:solidFill>
                  <a:prstClr val="black"/>
                </a:solidFill>
                <a:latin typeface="Calibri"/>
                <a:ea typeface="ＭＳ Ｐゴシック"/>
              </a:rPr>
              <a:t>平成</a:t>
            </a:r>
            <a:r>
              <a:rPr lang="ja-JP" altLang="en-US" sz="2000" dirty="0" smtClean="0">
                <a:solidFill>
                  <a:prstClr val="black"/>
                </a:solidFill>
                <a:latin typeface="Calibri"/>
                <a:ea typeface="ＭＳ Ｐゴシック"/>
              </a:rPr>
              <a:t>２８年４月　→　平成２９年４月の伸び率（年率）・・・・・　７．３％</a:t>
            </a:r>
            <a:endParaRPr lang="ja-JP" altLang="en-US" sz="2000" dirty="0">
              <a:solidFill>
                <a:prstClr val="black"/>
              </a:solidFill>
              <a:latin typeface="Calibri"/>
              <a:ea typeface="ＭＳ Ｐゴシック"/>
            </a:endParaRPr>
          </a:p>
        </p:txBody>
      </p:sp>
      <p:sp>
        <p:nvSpPr>
          <p:cNvPr id="4" name="テキスト ボックス 3"/>
          <p:cNvSpPr txBox="1"/>
          <p:nvPr/>
        </p:nvSpPr>
        <p:spPr>
          <a:xfrm>
            <a:off x="8474617" y="591451"/>
            <a:ext cx="1158903" cy="276999"/>
          </a:xfrm>
          <a:prstGeom prst="rect">
            <a:avLst/>
          </a:prstGeom>
          <a:noFill/>
        </p:spPr>
        <p:txBody>
          <a:bodyPr wrap="square" rtlCol="0">
            <a:spAutoFit/>
          </a:bodyPr>
          <a:lstStyle/>
          <a:p>
            <a:pPr fontAlgn="auto">
              <a:spcBef>
                <a:spcPts val="0"/>
              </a:spcBef>
              <a:spcAft>
                <a:spcPts val="0"/>
              </a:spcAft>
            </a:pPr>
            <a:r>
              <a:rPr lang="ja-JP" altLang="en-US" sz="1200" b="1" dirty="0" smtClean="0">
                <a:solidFill>
                  <a:prstClr val="black"/>
                </a:solidFill>
                <a:latin typeface="Calibri"/>
                <a:ea typeface="ＭＳ Ｐゴシック"/>
              </a:rPr>
              <a:t>（単位：万人）</a:t>
            </a:r>
            <a:endParaRPr lang="ja-JP" altLang="en-US" sz="1200" b="1" dirty="0">
              <a:solidFill>
                <a:prstClr val="black"/>
              </a:solidFill>
              <a:latin typeface="Calibri"/>
              <a:ea typeface="ＭＳ Ｐゴシック"/>
            </a:endParaRPr>
          </a:p>
        </p:txBody>
      </p:sp>
      <p:sp>
        <p:nvSpPr>
          <p:cNvPr id="7" name="テキスト ボックス 6"/>
          <p:cNvSpPr txBox="1"/>
          <p:nvPr/>
        </p:nvSpPr>
        <p:spPr>
          <a:xfrm>
            <a:off x="292632" y="4666753"/>
            <a:ext cx="9476753" cy="1754326"/>
          </a:xfrm>
          <a:prstGeom prst="rect">
            <a:avLst/>
          </a:prstGeom>
          <a:noFill/>
        </p:spPr>
        <p:txBody>
          <a:bodyPr wrap="square" rtlCol="0">
            <a:spAutoFit/>
          </a:bodyPr>
          <a:lstStyle/>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２９年４月</a:t>
            </a:r>
            <a:r>
              <a:rPr lang="ja-JP" altLang="en-US" sz="1200" dirty="0">
                <a:solidFill>
                  <a:prstClr val="black"/>
                </a:solidFill>
                <a:latin typeface="ＭＳ ゴシック" pitchFamily="49" charset="-128"/>
                <a:ea typeface="ＭＳ ゴシック" pitchFamily="49" charset="-128"/>
              </a:rPr>
              <a:t>の利用者数</a:t>
            </a:r>
            <a:r>
              <a:rPr lang="en-US" altLang="ja-JP" sz="1200" dirty="0">
                <a:solidFill>
                  <a:prstClr val="black"/>
                </a:solidFill>
                <a:latin typeface="ＭＳ ゴシック" pitchFamily="49" charset="-128"/>
                <a:ea typeface="ＭＳ ゴシック" pitchFamily="49" charset="-128"/>
              </a:rPr>
              <a:t>)</a:t>
            </a:r>
          </a:p>
          <a:p>
            <a:pPr fontAlgn="auto">
              <a:spcBef>
                <a:spcPts val="0"/>
              </a:spcBef>
              <a:spcAft>
                <a:spcPts val="0"/>
              </a:spcAft>
            </a:pPr>
            <a:r>
              <a:rPr lang="ja-JP" altLang="en-US" sz="1200" dirty="0" smtClean="0">
                <a:solidFill>
                  <a:prstClr val="black"/>
                </a:solidFill>
                <a:latin typeface="ＭＳ ゴシック" pitchFamily="49" charset="-128"/>
                <a:ea typeface="ＭＳ ゴシック" pitchFamily="49" charset="-128"/>
              </a:rPr>
              <a:t>　この</a:t>
            </a:r>
            <a:r>
              <a:rPr lang="ja-JP" altLang="en-US" sz="1200" dirty="0">
                <a:solidFill>
                  <a:prstClr val="black"/>
                </a:solidFill>
                <a:latin typeface="ＭＳ ゴシック" pitchFamily="49" charset="-128"/>
                <a:ea typeface="ＭＳ ゴシック" pitchFamily="49" charset="-128"/>
              </a:rPr>
              <a:t>うち　身体障害者の伸び率</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１</a:t>
            </a:r>
            <a:r>
              <a:rPr lang="en-US" altLang="ja-JP"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５</a:t>
            </a:r>
            <a:r>
              <a:rPr lang="ja-JP" altLang="en-US"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身体障害者</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２１．</a:t>
            </a:r>
            <a:r>
              <a:rPr lang="ja-JP" altLang="en-US" sz="1200" dirty="0">
                <a:solidFill>
                  <a:prstClr val="black"/>
                </a:solidFill>
                <a:latin typeface="ＭＳ ゴシック" pitchFamily="49" charset="-128"/>
                <a:ea typeface="ＭＳ ゴシック" pitchFamily="49" charset="-128"/>
              </a:rPr>
              <a:t>４</a:t>
            </a:r>
            <a:r>
              <a:rPr lang="ja-JP" altLang="en-US" sz="1200" dirty="0" smtClean="0">
                <a:solidFill>
                  <a:prstClr val="black"/>
                </a:solidFill>
                <a:latin typeface="ＭＳ ゴシック" pitchFamily="49" charset="-128"/>
                <a:ea typeface="ＭＳ ゴシック" pitchFamily="49" charset="-128"/>
              </a:rPr>
              <a:t>万人</a:t>
            </a:r>
            <a:r>
              <a:rPr lang="ja-JP" altLang="en-US" sz="1200" dirty="0">
                <a:solidFill>
                  <a:prstClr val="black"/>
                </a:solidFill>
                <a:latin typeface="ＭＳ ゴシック" pitchFamily="49" charset="-128"/>
                <a:ea typeface="ＭＳ ゴシック" pitchFamily="49" charset="-128"/>
              </a:rPr>
              <a:t>　　</a:t>
            </a:r>
          </a:p>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　　　　知的障害者の伸び率</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３</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７</a:t>
            </a:r>
            <a:r>
              <a:rPr lang="ja-JP" altLang="en-US"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知的障害者</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３８．３万人</a:t>
            </a:r>
            <a:endParaRPr lang="ja-JP" altLang="en-US" sz="1200" dirty="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　　　　精神障害者の伸び率</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８</a:t>
            </a:r>
            <a:r>
              <a:rPr lang="en-US" altLang="ja-JP"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７</a:t>
            </a:r>
            <a:r>
              <a:rPr lang="ja-JP" altLang="en-US"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精神障害者</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１９．７万人</a:t>
            </a:r>
            <a:endParaRPr lang="en-US" altLang="ja-JP" sz="1200" dirty="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障害児の伸び率　　</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　１７．９％</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難病</a:t>
            </a:r>
            <a:r>
              <a:rPr lang="ja-JP" altLang="en-US" sz="1200" dirty="0">
                <a:solidFill>
                  <a:prstClr val="black"/>
                </a:solidFill>
                <a:latin typeface="ＭＳ ゴシック" pitchFamily="49" charset="-128"/>
                <a:ea typeface="ＭＳ ゴシック" pitchFamily="49" charset="-128"/>
              </a:rPr>
              <a:t>等対象者</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０．２万人（</a:t>
            </a:r>
            <a:r>
              <a:rPr lang="en-US" altLang="ja-JP" sz="1200" dirty="0" smtClean="0">
                <a:solidFill>
                  <a:prstClr val="black"/>
                </a:solidFill>
                <a:latin typeface="ＭＳ ゴシック" pitchFamily="49" charset="-128"/>
                <a:ea typeface="ＭＳ ゴシック" pitchFamily="49" charset="-128"/>
              </a:rPr>
              <a:t>2,201</a:t>
            </a:r>
            <a:r>
              <a:rPr lang="ja-JP" altLang="en-US" sz="1200" dirty="0" smtClean="0">
                <a:solidFill>
                  <a:prstClr val="black"/>
                </a:solidFill>
                <a:latin typeface="ＭＳ ゴシック" pitchFamily="49" charset="-128"/>
                <a:ea typeface="ＭＳ ゴシック" pitchFamily="49" charset="-128"/>
              </a:rPr>
              <a:t> 人</a:t>
            </a:r>
            <a:r>
              <a:rPr lang="ja-JP" altLang="en-US" sz="1200" dirty="0">
                <a:solidFill>
                  <a:prstClr val="black"/>
                </a:solidFill>
                <a:latin typeface="ＭＳ ゴシック" pitchFamily="49" charset="-128"/>
                <a:ea typeface="ＭＳ ゴシック" pitchFamily="49" charset="-128"/>
              </a:rPr>
              <a:t>）</a:t>
            </a:r>
            <a:endParaRPr lang="en-US" altLang="ja-JP" sz="1200" dirty="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障害児　　</a:t>
            </a:r>
            <a:r>
              <a:rPr lang="en-US" altLang="ja-JP"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２５．６万人（</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endParaRPr lang="en-US" altLang="ja-JP" sz="1200" dirty="0" smtClean="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障害福祉サービスを利用する障害児を含む）</a:t>
            </a:r>
            <a:endParaRPr lang="en-US" altLang="ja-JP" sz="1200" dirty="0" smtClean="0">
              <a:solidFill>
                <a:prstClr val="black"/>
              </a:solidFill>
              <a:latin typeface="ＭＳ ゴシック" pitchFamily="49" charset="-128"/>
              <a:ea typeface="ＭＳ ゴシック" pitchFamily="49" charset="-128"/>
            </a:endParaRPr>
          </a:p>
          <a:p>
            <a:pPr fontAlgn="auto">
              <a:spcBef>
                <a:spcPts val="0"/>
              </a:spcBef>
              <a:spcAft>
                <a:spcPts val="0"/>
              </a:spcAft>
            </a:pPr>
            <a:endParaRPr lang="en-US" altLang="ja-JP" sz="1200" dirty="0" smtClean="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100" dirty="0" smtClean="0">
                <a:solidFill>
                  <a:prstClr val="black"/>
                </a:solidFill>
                <a:latin typeface="ＭＳ ゴシック" pitchFamily="49" charset="-128"/>
                <a:ea typeface="ＭＳ ゴシック" pitchFamily="49" charset="-128"/>
              </a:rPr>
              <a:t>　　注：本統計処理は平成</a:t>
            </a:r>
            <a:r>
              <a:rPr lang="en-US" altLang="ja-JP" sz="1100" dirty="0" smtClean="0">
                <a:solidFill>
                  <a:prstClr val="black"/>
                </a:solidFill>
                <a:latin typeface="ＭＳ ゴシック" pitchFamily="49" charset="-128"/>
                <a:ea typeface="ＭＳ ゴシック" pitchFamily="49" charset="-128"/>
              </a:rPr>
              <a:t>19</a:t>
            </a:r>
            <a:r>
              <a:rPr lang="ja-JP" altLang="en-US" sz="1100" dirty="0" smtClean="0">
                <a:solidFill>
                  <a:prstClr val="black"/>
                </a:solidFill>
                <a:latin typeface="ＭＳ ゴシック" pitchFamily="49" charset="-128"/>
                <a:ea typeface="ＭＳ ゴシック" pitchFamily="49" charset="-128"/>
              </a:rPr>
              <a:t>年</a:t>
            </a:r>
            <a:r>
              <a:rPr lang="en-US" altLang="ja-JP" sz="1100" dirty="0" smtClean="0">
                <a:solidFill>
                  <a:prstClr val="black"/>
                </a:solidFill>
                <a:latin typeface="ＭＳ ゴシック" pitchFamily="49" charset="-128"/>
                <a:ea typeface="ＭＳ ゴシック" pitchFamily="49" charset="-128"/>
              </a:rPr>
              <a:t>11</a:t>
            </a:r>
            <a:r>
              <a:rPr lang="ja-JP" altLang="en-US" sz="1100" dirty="0" smtClean="0">
                <a:solidFill>
                  <a:prstClr val="black"/>
                </a:solidFill>
                <a:latin typeface="ＭＳ ゴシック" pitchFamily="49" charset="-128"/>
                <a:ea typeface="ＭＳ ゴシック" pitchFamily="49" charset="-128"/>
              </a:rPr>
              <a:t>月から開始しており、障害児の集計は平成</a:t>
            </a:r>
            <a:r>
              <a:rPr lang="en-US" altLang="ja-JP" sz="1100" dirty="0">
                <a:solidFill>
                  <a:prstClr val="black"/>
                </a:solidFill>
                <a:latin typeface="ＭＳ ゴシック" pitchFamily="49" charset="-128"/>
                <a:ea typeface="ＭＳ ゴシック" pitchFamily="49" charset="-128"/>
              </a:rPr>
              <a:t>22</a:t>
            </a:r>
            <a:r>
              <a:rPr lang="ja-JP" altLang="en-US" sz="1100" dirty="0">
                <a:solidFill>
                  <a:prstClr val="black"/>
                </a:solidFill>
                <a:latin typeface="ＭＳ ゴシック" pitchFamily="49" charset="-128"/>
                <a:ea typeface="ＭＳ ゴシック" pitchFamily="49" charset="-128"/>
              </a:rPr>
              <a:t>年</a:t>
            </a:r>
            <a:r>
              <a:rPr lang="en-US" altLang="ja-JP" sz="1100" dirty="0">
                <a:solidFill>
                  <a:prstClr val="black"/>
                </a:solidFill>
                <a:latin typeface="ＭＳ ゴシック" pitchFamily="49" charset="-128"/>
                <a:ea typeface="ＭＳ ゴシック" pitchFamily="49" charset="-128"/>
              </a:rPr>
              <a:t>4</a:t>
            </a:r>
            <a:r>
              <a:rPr lang="ja-JP" altLang="en-US" sz="1100" dirty="0">
                <a:solidFill>
                  <a:prstClr val="black"/>
                </a:solidFill>
                <a:latin typeface="ＭＳ ゴシック" pitchFamily="49" charset="-128"/>
                <a:ea typeface="ＭＳ ゴシック" pitchFamily="49" charset="-128"/>
              </a:rPr>
              <a:t>月から</a:t>
            </a:r>
            <a:r>
              <a:rPr lang="ja-JP" altLang="en-US" sz="1100" dirty="0" smtClean="0">
                <a:solidFill>
                  <a:prstClr val="black"/>
                </a:solidFill>
                <a:latin typeface="ＭＳ ゴシック" pitchFamily="49" charset="-128"/>
                <a:ea typeface="ＭＳ ゴシック" pitchFamily="49" charset="-128"/>
              </a:rPr>
              <a:t>開始。</a:t>
            </a:r>
            <a:r>
              <a:rPr lang="ja-JP" altLang="en-US" sz="1200" dirty="0">
                <a:solidFill>
                  <a:prstClr val="black"/>
                </a:solidFill>
                <a:latin typeface="ＭＳ ゴシック" pitchFamily="49" charset="-128"/>
                <a:ea typeface="ＭＳ ゴシック" pitchFamily="49" charset="-128"/>
              </a:rPr>
              <a:t>　　　　　　</a:t>
            </a:r>
            <a:endParaRPr lang="ja-JP" altLang="en-US" sz="1200" dirty="0">
              <a:solidFill>
                <a:prstClr val="black"/>
              </a:solidFill>
              <a:latin typeface="Calibri"/>
              <a:ea typeface="ＭＳ Ｐゴシック"/>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0" y="868447"/>
            <a:ext cx="9517057" cy="284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272480" y="591450"/>
            <a:ext cx="1638182" cy="276999"/>
          </a:xfrm>
          <a:prstGeom prst="rect">
            <a:avLst/>
          </a:prstGeom>
          <a:noFill/>
        </p:spPr>
        <p:txBody>
          <a:bodyPr wrap="square" rtlCol="0">
            <a:spAutoFit/>
          </a:bodyPr>
          <a:lstStyle/>
          <a:p>
            <a:pPr fontAlgn="auto">
              <a:spcBef>
                <a:spcPts val="0"/>
              </a:spcBef>
              <a:spcAft>
                <a:spcPts val="0"/>
              </a:spcAft>
            </a:pPr>
            <a:r>
              <a:rPr lang="ja-JP" altLang="en-US" sz="1200" b="1" dirty="0" smtClean="0">
                <a:solidFill>
                  <a:prstClr val="black"/>
                </a:solidFill>
                <a:latin typeface="Calibri"/>
                <a:ea typeface="ＭＳ Ｐゴシック"/>
              </a:rPr>
              <a:t>（平成２０年４月～）</a:t>
            </a:r>
            <a:endParaRPr lang="ja-JP" altLang="en-US" sz="1200" b="1" dirty="0">
              <a:solidFill>
                <a:prstClr val="black"/>
              </a:solidFill>
              <a:latin typeface="Calibri"/>
              <a:ea typeface="ＭＳ Ｐゴシック"/>
            </a:endParaRPr>
          </a:p>
        </p:txBody>
      </p:sp>
    </p:spTree>
    <p:extLst>
      <p:ext uri="{BB962C8B-B14F-4D97-AF65-F5344CB8AC3E}">
        <p14:creationId xmlns:p14="http://schemas.microsoft.com/office/powerpoint/2010/main" val="317757811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9599" y="188640"/>
            <a:ext cx="9323921" cy="6408712"/>
          </a:xfrm>
        </p:spPr>
        <p:txBody>
          <a:bodyPr/>
          <a:lstStyle/>
          <a:p>
            <a:pPr algn="l" eaLnBrk="1" hangingPunct="1"/>
            <a:r>
              <a:rPr lang="ja-JP" altLang="en-US" sz="4000" b="1" dirty="0" smtClean="0"/>
              <a:t>（参考資料１）</a:t>
            </a:r>
            <a:br>
              <a:rPr lang="ja-JP" altLang="en-US" sz="4000" b="1" dirty="0" smtClean="0"/>
            </a:br>
            <a:r>
              <a:rPr lang="ja-JP" altLang="en-US" sz="4000" b="1" dirty="0" smtClean="0"/>
              <a:t>　　　障害福祉サービス等の概要</a:t>
            </a:r>
            <a:r>
              <a:rPr lang="en-US" altLang="ja-JP" sz="4000" b="1" dirty="0" smtClean="0"/>
              <a:t/>
            </a:r>
            <a:br>
              <a:rPr lang="en-US" altLang="ja-JP" sz="4000" b="1" dirty="0" smtClean="0"/>
            </a:br>
            <a:r>
              <a:rPr lang="ja-JP" altLang="en-US" sz="4000" b="1" dirty="0"/>
              <a:t>　</a:t>
            </a:r>
            <a:r>
              <a:rPr lang="ja-JP" altLang="en-US" sz="4000" b="1" dirty="0" smtClean="0"/>
              <a:t>　</a:t>
            </a:r>
          </a:p>
        </p:txBody>
      </p:sp>
      <p:sp>
        <p:nvSpPr>
          <p:cNvPr id="2051" name="Rectangle 8"/>
          <p:cNvSpPr>
            <a:spLocks noChangeArrowheads="1"/>
          </p:cNvSpPr>
          <p:nvPr/>
        </p:nvSpPr>
        <p:spPr bwMode="auto">
          <a:xfrm>
            <a:off x="428265" y="4652963"/>
            <a:ext cx="9059863" cy="647700"/>
          </a:xfrm>
          <a:prstGeom prst="rect">
            <a:avLst/>
          </a:prstGeom>
          <a:noFill/>
          <a:ln w="9525">
            <a:noFill/>
            <a:miter lim="800000"/>
            <a:headEnd/>
            <a:tailEnd/>
          </a:ln>
        </p:spPr>
        <p:txBody>
          <a:bodyPr anchor="ctr"/>
          <a:lstStyle/>
          <a:p>
            <a:pPr algn="ctr"/>
            <a:endParaRPr lang="ja-JP" altLang="en-US" sz="3600" b="1" dirty="0">
              <a:solidFill>
                <a:schemeClr val="tx2"/>
              </a:solidFill>
            </a:endParaRPr>
          </a:p>
        </p:txBody>
      </p: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150</a:t>
            </a:fld>
            <a:endParaRPr lang="en-US" altLang="ja-JP" dirty="0"/>
          </a:p>
        </p:txBody>
      </p:sp>
    </p:spTree>
    <p:extLst>
      <p:ext uri="{BB962C8B-B14F-4D97-AF65-F5344CB8AC3E}">
        <p14:creationId xmlns:p14="http://schemas.microsoft.com/office/powerpoint/2010/main" val="198845625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80275" y="469012"/>
            <a:ext cx="154806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対象者</a:t>
            </a:r>
            <a:endParaRPr lang="en-US" altLang="ja-JP" sz="1600" b="1" u="sng" dirty="0" smtClean="0">
              <a:solidFill>
                <a:srgbClr val="000000"/>
              </a:solidFill>
              <a:ea typeface="ＤＨＰ特太ゴシック体" pitchFamily="2" charset="-128"/>
            </a:endParaRPr>
          </a:p>
        </p:txBody>
      </p:sp>
      <p:sp>
        <p:nvSpPr>
          <p:cNvPr id="3075" name="Text Box 2"/>
          <p:cNvSpPr txBox="1">
            <a:spLocks noChangeArrowheads="1"/>
          </p:cNvSpPr>
          <p:nvPr/>
        </p:nvSpPr>
        <p:spPr bwMode="auto">
          <a:xfrm>
            <a:off x="4765135" y="1362670"/>
            <a:ext cx="255469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主な人員配置</a:t>
            </a:r>
            <a:endParaRPr lang="en-US" altLang="ja-JP" sz="1600" b="1" u="sng" dirty="0" smtClean="0">
              <a:solidFill>
                <a:srgbClr val="000000"/>
              </a:solidFill>
              <a:ea typeface="ＤＨＰ特太ゴシック体" pitchFamily="2" charset="-128"/>
            </a:endParaRPr>
          </a:p>
        </p:txBody>
      </p:sp>
      <p:sp>
        <p:nvSpPr>
          <p:cNvPr id="3076" name="Text Box 2"/>
          <p:cNvSpPr txBox="1">
            <a:spLocks noChangeArrowheads="1"/>
          </p:cNvSpPr>
          <p:nvPr/>
        </p:nvSpPr>
        <p:spPr bwMode="auto">
          <a:xfrm>
            <a:off x="80275" y="1352168"/>
            <a:ext cx="208948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サービス内容</a:t>
            </a:r>
            <a:endParaRPr lang="en-US" altLang="ja-JP" sz="1600" b="1" u="sng" dirty="0" smtClean="0">
              <a:solidFill>
                <a:srgbClr val="000000"/>
              </a:solidFill>
              <a:ea typeface="ＤＨＰ特太ゴシック体" pitchFamily="2" charset="-128"/>
            </a:endParaRPr>
          </a:p>
        </p:txBody>
      </p:sp>
      <p:sp>
        <p:nvSpPr>
          <p:cNvPr id="3077" name="Text Box 2"/>
          <p:cNvSpPr txBox="1">
            <a:spLocks noChangeArrowheads="1"/>
          </p:cNvSpPr>
          <p:nvPr/>
        </p:nvSpPr>
        <p:spPr bwMode="auto">
          <a:xfrm>
            <a:off x="72334" y="3212976"/>
            <a:ext cx="32247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報酬単価（平成３０年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19" name="正方形/長方形 18"/>
          <p:cNvSpPr/>
          <p:nvPr/>
        </p:nvSpPr>
        <p:spPr>
          <a:xfrm>
            <a:off x="266040" y="792954"/>
            <a:ext cx="9286776" cy="540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endParaRPr lang="en-US" altLang="ja-JP" sz="1200" dirty="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障害支援区分１以上の障害者</a:t>
            </a:r>
            <a:r>
              <a:rPr lang="ja-JP" altLang="en-US" sz="1200" dirty="0" smtClean="0">
                <a:solidFill>
                  <a:srgbClr val="000000"/>
                </a:solidFill>
                <a:latin typeface="HGPｺﾞｼｯｸM" pitchFamily="50" charset="-128"/>
                <a:ea typeface="HGPｺﾞｼｯｸM" pitchFamily="50" charset="-128"/>
              </a:rPr>
              <a:t>等</a:t>
            </a:r>
          </a:p>
          <a:p>
            <a:pPr>
              <a:defRPr/>
            </a:pPr>
            <a:endParaRPr lang="ja-JP" altLang="en-US" sz="1200" dirty="0">
              <a:solidFill>
                <a:srgbClr val="000000"/>
              </a:solidFill>
              <a:latin typeface="HGPｺﾞｼｯｸM" pitchFamily="50" charset="-128"/>
              <a:ea typeface="HGPｺﾞｼｯｸM" pitchFamily="50" charset="-128"/>
            </a:endParaRPr>
          </a:p>
        </p:txBody>
      </p:sp>
      <p:sp>
        <p:nvSpPr>
          <p:cNvPr id="3080" name="Rectangle 4"/>
          <p:cNvSpPr>
            <a:spLocks noChangeArrowheads="1"/>
          </p:cNvSpPr>
          <p:nvPr/>
        </p:nvSpPr>
        <p:spPr bwMode="auto">
          <a:xfrm>
            <a:off x="266040" y="1636460"/>
            <a:ext cx="4412370" cy="1584008"/>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dirty="0" smtClean="0">
                <a:solidFill>
                  <a:srgbClr val="000000"/>
                </a:solidFill>
                <a:latin typeface="HGPｺﾞｼｯｸM" pitchFamily="50" charset="-128"/>
                <a:ea typeface="HGPｺﾞｼｯｸM" pitchFamily="50" charset="-128"/>
              </a:rPr>
              <a:t>居宅における</a:t>
            </a:r>
            <a:endParaRPr lang="en-US" altLang="ja-JP" sz="1300" dirty="0" smtClean="0">
              <a:solidFill>
                <a:srgbClr val="000000"/>
              </a:solidFill>
              <a:latin typeface="HGPｺﾞｼｯｸM" pitchFamily="50" charset="-128"/>
              <a:ea typeface="HGPｺﾞｼｯｸM" pitchFamily="50" charset="-128"/>
            </a:endParaRPr>
          </a:p>
          <a:p>
            <a:endParaRPr lang="ja-JP" altLang="en-US" sz="6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　入浴、排せつ及び食事等の介護</a:t>
            </a:r>
          </a:p>
          <a:p>
            <a:r>
              <a:rPr lang="ja-JP" altLang="en-US" sz="1200" dirty="0" smtClean="0">
                <a:solidFill>
                  <a:srgbClr val="000000"/>
                </a:solidFill>
                <a:latin typeface="HGPｺﾞｼｯｸM" pitchFamily="50" charset="-128"/>
                <a:ea typeface="HGPｺﾞｼｯｸM" pitchFamily="50" charset="-128"/>
              </a:rPr>
              <a:t>　　■　調理、洗濯及び掃除等の家事</a:t>
            </a:r>
          </a:p>
          <a:p>
            <a:r>
              <a:rPr lang="ja-JP" altLang="en-US" sz="1200" dirty="0" smtClean="0">
                <a:solidFill>
                  <a:srgbClr val="000000"/>
                </a:solidFill>
                <a:latin typeface="HGPｺﾞｼｯｸM" pitchFamily="50" charset="-128"/>
                <a:ea typeface="HGPｺﾞｼｯｸM" pitchFamily="50" charset="-128"/>
              </a:rPr>
              <a:t>　　■　生活等に関する相談及び助言</a:t>
            </a:r>
          </a:p>
          <a:p>
            <a:r>
              <a:rPr lang="ja-JP" altLang="en-US" sz="1200" dirty="0" smtClean="0">
                <a:solidFill>
                  <a:srgbClr val="000000"/>
                </a:solidFill>
                <a:latin typeface="HGPｺﾞｼｯｸM" pitchFamily="50" charset="-128"/>
                <a:ea typeface="HGPｺﾞｼｯｸM" pitchFamily="50" charset="-128"/>
              </a:rPr>
              <a:t>　　■　その他生活全般にわたる援助</a:t>
            </a:r>
          </a:p>
          <a:p>
            <a:endParaRPr lang="ja-JP" altLang="en-US" sz="600" dirty="0" smtClean="0">
              <a:solidFill>
                <a:srgbClr val="000000"/>
              </a:solidFill>
              <a:latin typeface="HGPｺﾞｼｯｸM" pitchFamily="50" charset="-128"/>
              <a:ea typeface="HGPｺﾞｼｯｸM" pitchFamily="50" charset="-128"/>
            </a:endParaRPr>
          </a:p>
          <a:p>
            <a:r>
              <a:rPr lang="en-US" altLang="ja-JP" sz="1300" dirty="0" smtClean="0">
                <a:solidFill>
                  <a:srgbClr val="000000"/>
                </a:solidFill>
                <a:latin typeface="HGPｺﾞｼｯｸM" pitchFamily="50" charset="-128"/>
                <a:ea typeface="HGPｺﾞｼｯｸM" pitchFamily="50" charset="-128"/>
              </a:rPr>
              <a:t>※</a:t>
            </a:r>
            <a:r>
              <a:rPr lang="ja-JP" altLang="en-US" sz="1300" dirty="0" smtClean="0">
                <a:solidFill>
                  <a:srgbClr val="000000"/>
                </a:solidFill>
                <a:latin typeface="HGPｺﾞｼｯｸM" pitchFamily="50" charset="-128"/>
                <a:ea typeface="HGPｺﾞｼｯｸM" pitchFamily="50" charset="-128"/>
              </a:rPr>
              <a:t>　通院等介助や通院等乗降介助も含む。</a:t>
            </a:r>
          </a:p>
        </p:txBody>
      </p:sp>
      <p:sp>
        <p:nvSpPr>
          <p:cNvPr id="21" name="大かっこ 20"/>
          <p:cNvSpPr/>
          <p:nvPr/>
        </p:nvSpPr>
        <p:spPr>
          <a:xfrm>
            <a:off x="423267" y="2018402"/>
            <a:ext cx="3869357" cy="785812"/>
          </a:xfrm>
          <a:prstGeom prst="bracketPair">
            <a:avLst>
              <a:gd name="adj" fmla="val 8472"/>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solidFill>
                <a:srgbClr val="000000"/>
              </a:solidFill>
            </a:endParaRPr>
          </a:p>
        </p:txBody>
      </p:sp>
      <p:sp>
        <p:nvSpPr>
          <p:cNvPr id="3082" name="Rectangle 4"/>
          <p:cNvSpPr>
            <a:spLocks noChangeArrowheads="1"/>
          </p:cNvSpPr>
          <p:nvPr/>
        </p:nvSpPr>
        <p:spPr bwMode="auto">
          <a:xfrm>
            <a:off x="4946740" y="1636460"/>
            <a:ext cx="4606076" cy="1584008"/>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dirty="0" smtClean="0">
                <a:solidFill>
                  <a:srgbClr val="000000"/>
                </a:solidFill>
                <a:latin typeface="HGPｺﾞｼｯｸM" pitchFamily="50" charset="-128"/>
                <a:ea typeface="HGPｺﾞｼｯｸM" pitchFamily="50" charset="-128"/>
              </a:rPr>
              <a:t>■　サービス提供責任者：常勤ヘルパーのうち１名以上</a:t>
            </a:r>
          </a:p>
          <a:p>
            <a:r>
              <a:rPr lang="ja-JP" altLang="en-US" sz="1200" dirty="0" smtClean="0">
                <a:solidFill>
                  <a:srgbClr val="000000"/>
                </a:solidFill>
                <a:latin typeface="HGPｺﾞｼｯｸM" pitchFamily="50" charset="-128"/>
                <a:ea typeface="HGPｺﾞｼｯｸM" pitchFamily="50" charset="-128"/>
              </a:rPr>
              <a:t>　　・　介護福祉士、実務者研修修了者　等</a:t>
            </a:r>
          </a:p>
          <a:p>
            <a:r>
              <a:rPr lang="ja-JP" altLang="en-US" sz="1200" dirty="0" smtClean="0">
                <a:solidFill>
                  <a:srgbClr val="000000"/>
                </a:solidFill>
                <a:latin typeface="HGPｺﾞｼｯｸM" pitchFamily="50" charset="-128"/>
                <a:ea typeface="HGPｺﾞｼｯｸM" pitchFamily="50" charset="-128"/>
              </a:rPr>
              <a:t>　　・　居宅介護職員初任者研修修了者等であって３年以上の実務</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経験がある者</a:t>
            </a:r>
          </a:p>
          <a:p>
            <a:endParaRPr lang="ja-JP" altLang="en-US" sz="600" dirty="0" smtClean="0">
              <a:solidFill>
                <a:srgbClr val="000000"/>
              </a:solidFill>
              <a:latin typeface="HGPｺﾞｼｯｸM" pitchFamily="50" charset="-128"/>
              <a:ea typeface="HGPｺﾞｼｯｸM" pitchFamily="50" charset="-128"/>
            </a:endParaRPr>
          </a:p>
          <a:p>
            <a:r>
              <a:rPr lang="ja-JP" altLang="en-US" sz="1300" dirty="0" smtClean="0">
                <a:solidFill>
                  <a:srgbClr val="000000"/>
                </a:solidFill>
                <a:latin typeface="HGPｺﾞｼｯｸM" pitchFamily="50" charset="-128"/>
                <a:ea typeface="HGPｺﾞｼｯｸM" pitchFamily="50" charset="-128"/>
              </a:rPr>
              <a:t>■　ヘルパー：常勤換算２．５人以上</a:t>
            </a:r>
          </a:p>
          <a:p>
            <a:r>
              <a:rPr lang="ja-JP" altLang="en-US" sz="1200" dirty="0" smtClean="0">
                <a:solidFill>
                  <a:srgbClr val="000000"/>
                </a:solidFill>
                <a:latin typeface="HGPｺﾞｼｯｸM" pitchFamily="50" charset="-128"/>
                <a:ea typeface="HGPｺﾞｼｯｸM" pitchFamily="50" charset="-128"/>
              </a:rPr>
              <a:t>　　・　介護福祉士、介護職員基礎研修修了者、居宅介護職員初任者</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研修修了者　等</a:t>
            </a:r>
          </a:p>
        </p:txBody>
      </p:sp>
      <p:graphicFrame>
        <p:nvGraphicFramePr>
          <p:cNvPr id="24" name="表 23"/>
          <p:cNvGraphicFramePr>
            <a:graphicFrameLocks noGrp="1"/>
          </p:cNvGraphicFramePr>
          <p:nvPr>
            <p:extLst>
              <p:ext uri="{D42A27DB-BD31-4B8C-83A1-F6EECF244321}">
                <p14:modId xmlns:p14="http://schemas.microsoft.com/office/powerpoint/2010/main" val="3335585115"/>
              </p:ext>
            </p:extLst>
          </p:nvPr>
        </p:nvGraphicFramePr>
        <p:xfrm>
          <a:off x="266040" y="3519789"/>
          <a:ext cx="9286774" cy="2849880"/>
        </p:xfrm>
        <a:graphic>
          <a:graphicData uri="http://schemas.openxmlformats.org/drawingml/2006/table">
            <a:tbl>
              <a:tblPr>
                <a:tableStyleId>{F5AB1C69-6EDB-4FF4-983F-18BD219EF322}</a:tableStyleId>
              </a:tblPr>
              <a:tblGrid>
                <a:gridCol w="3030776">
                  <a:extLst>
                    <a:ext uri="{9D8B030D-6E8A-4147-A177-3AD203B41FA5}">
                      <a16:colId xmlns:a16="http://schemas.microsoft.com/office/drawing/2014/main" val="20000"/>
                    </a:ext>
                  </a:extLst>
                </a:gridCol>
                <a:gridCol w="273062">
                  <a:extLst>
                    <a:ext uri="{9D8B030D-6E8A-4147-A177-3AD203B41FA5}">
                      <a16:colId xmlns:a16="http://schemas.microsoft.com/office/drawing/2014/main" val="20001"/>
                    </a:ext>
                  </a:extLst>
                </a:gridCol>
                <a:gridCol w="2319552">
                  <a:extLst>
                    <a:ext uri="{9D8B030D-6E8A-4147-A177-3AD203B41FA5}">
                      <a16:colId xmlns:a16="http://schemas.microsoft.com/office/drawing/2014/main" val="20002"/>
                    </a:ext>
                  </a:extLst>
                </a:gridCol>
                <a:gridCol w="647746">
                  <a:extLst>
                    <a:ext uri="{9D8B030D-6E8A-4147-A177-3AD203B41FA5}">
                      <a16:colId xmlns:a16="http://schemas.microsoft.com/office/drawing/2014/main" val="20003"/>
                    </a:ext>
                  </a:extLst>
                </a:gridCol>
                <a:gridCol w="1656510">
                  <a:extLst>
                    <a:ext uri="{9D8B030D-6E8A-4147-A177-3AD203B41FA5}">
                      <a16:colId xmlns:a16="http://schemas.microsoft.com/office/drawing/2014/main" val="20004"/>
                    </a:ext>
                  </a:extLst>
                </a:gridCol>
                <a:gridCol w="1359128">
                  <a:extLst>
                    <a:ext uri="{9D8B030D-6E8A-4147-A177-3AD203B41FA5}">
                      <a16:colId xmlns:a16="http://schemas.microsoft.com/office/drawing/2014/main" val="20005"/>
                    </a:ext>
                  </a:extLst>
                </a:gridCol>
              </a:tblGrid>
              <a:tr h="214316">
                <a:tc gridSpan="6">
                  <a:txBody>
                    <a:bodyPr/>
                    <a:lstStyle/>
                    <a:p>
                      <a:r>
                        <a:rPr kumimoji="1" lang="ja-JP" altLang="en-US" sz="1400" dirty="0" smtClean="0">
                          <a:ea typeface="ＤＨＰ特太ゴシック体" pitchFamily="2" charset="-128"/>
                        </a:rPr>
                        <a:t>■ 基本報酬</a:t>
                      </a:r>
                      <a:endParaRPr kumimoji="1" lang="ja-JP" altLang="en-US" sz="1400" dirty="0">
                        <a:ea typeface="ＤＨＰ特太ゴシック体" pitchFamily="2" charset="-128"/>
                      </a:endParaRPr>
                    </a:p>
                  </a:txBody>
                  <a:tcPr marL="99071" marR="9907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991344">
                <a:tc gridSpan="2">
                  <a:txBody>
                    <a:bodyPr/>
                    <a:lstStyle/>
                    <a:p>
                      <a:r>
                        <a:rPr lang="ja-JP" altLang="en-US" sz="1300" b="1" u="sng" dirty="0" smtClean="0">
                          <a:latin typeface="HGPｺﾞｼｯｸM" pitchFamily="50" charset="-128"/>
                          <a:ea typeface="HGPｺﾞｼｯｸM" pitchFamily="50" charset="-128"/>
                        </a:rPr>
                        <a:t>身体介護中心、通院等介助</a:t>
                      </a:r>
                      <a:r>
                        <a:rPr lang="ja-JP" altLang="en-US" sz="1300" dirty="0" smtClean="0">
                          <a:latin typeface="HGPｺﾞｼｯｸM" pitchFamily="50" charset="-128"/>
                          <a:ea typeface="HGPｺﾞｼｯｸM" pitchFamily="50" charset="-128"/>
                        </a:rPr>
                        <a:t>（身体介護有り）　</a:t>
                      </a: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248</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分未満）～</a:t>
                      </a:r>
                      <a:r>
                        <a:rPr lang="en-US" altLang="ja-JP" sz="1200" dirty="0" smtClean="0">
                          <a:latin typeface="HGPｺﾞｼｯｸM" pitchFamily="50" charset="-128"/>
                          <a:ea typeface="HGPｺﾞｼｯｸM" pitchFamily="50" charset="-128"/>
                        </a:rPr>
                        <a:t>813</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a:t>
                      </a:r>
                      <a:r>
                        <a:rPr lang="ja-JP" altLang="en-US" sz="1200" dirty="0" smtClean="0">
                          <a:latin typeface="HGPｺﾞｼｯｸM" pitchFamily="50" charset="-128"/>
                          <a:ea typeface="HGPｺﾞｼｯｸM" pitchFamily="50" charset="-128"/>
                        </a:rPr>
                        <a:t>時間未満）</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3</a:t>
                      </a:r>
                      <a:r>
                        <a:rPr lang="ja-JP" altLang="en-US" sz="1200" dirty="0" smtClean="0">
                          <a:latin typeface="HGPｺﾞｼｯｸM" pitchFamily="50" charset="-128"/>
                          <a:ea typeface="HGPｺﾞｼｯｸM" pitchFamily="50" charset="-128"/>
                        </a:rPr>
                        <a:t>時間以降、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分を増す毎に</a:t>
                      </a:r>
                      <a:r>
                        <a:rPr lang="en-US" altLang="ja-JP" sz="1200" dirty="0" smtClean="0">
                          <a:latin typeface="HGPｺﾞｼｯｸM" pitchFamily="50" charset="-128"/>
                          <a:ea typeface="HGPｺﾞｼｯｸM" pitchFamily="50" charset="-128"/>
                        </a:rPr>
                        <a:t>81</a:t>
                      </a:r>
                      <a:r>
                        <a:rPr lang="ja-JP" altLang="en-US" sz="1200" dirty="0" smtClean="0">
                          <a:latin typeface="HGPｺﾞｼｯｸM" pitchFamily="50" charset="-128"/>
                          <a:ea typeface="HGPｺﾞｼｯｸM" pitchFamily="50" charset="-128"/>
                        </a:rPr>
                        <a:t>単位加算</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r>
                        <a:rPr lang="ja-JP" altLang="en-US" sz="1300" b="1" u="sng" dirty="0" smtClean="0">
                          <a:latin typeface="HGPｺﾞｼｯｸM" pitchFamily="50" charset="-128"/>
                          <a:ea typeface="HGPｺﾞｼｯｸM" pitchFamily="50" charset="-128"/>
                        </a:rPr>
                        <a:t>家事援助中心</a:t>
                      </a:r>
                      <a:endParaRPr lang="ja-JP" altLang="en-US" sz="13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102</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分未満）～</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267</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時間未満） </a:t>
                      </a:r>
                      <a:endParaRPr lang="en-US" altLang="ja-JP" sz="1200" dirty="0" smtClean="0">
                        <a:latin typeface="HGPｺﾞｼｯｸM" pitchFamily="50" charset="-128"/>
                        <a:ea typeface="HGPｺﾞｼｯｸM" pitchFamily="50" charset="-128"/>
                      </a:endParaRPr>
                    </a:p>
                    <a:p>
                      <a:pPr marL="82550" indent="-82550"/>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時間以降、</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分を増す毎に</a:t>
                      </a:r>
                      <a:r>
                        <a:rPr lang="en-US" altLang="ja-JP" sz="1200" dirty="0" smtClean="0">
                          <a:latin typeface="HGPｺﾞｼｯｸM" pitchFamily="50" charset="-128"/>
                          <a:ea typeface="HGPｺﾞｼｯｸM" pitchFamily="50" charset="-128"/>
                        </a:rPr>
                        <a:t>34</a:t>
                      </a:r>
                      <a:r>
                        <a:rPr lang="ja-JP" altLang="en-US" sz="1200" dirty="0" smtClean="0">
                          <a:latin typeface="HGPｺﾞｼｯｸM" pitchFamily="50" charset="-128"/>
                          <a:ea typeface="HGPｺﾞｼｯｸM" pitchFamily="50" charset="-128"/>
                        </a:rPr>
                        <a:t>単位加算</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ja-JP" altLang="en-US" sz="1300" b="1" u="sng" dirty="0" smtClean="0">
                          <a:latin typeface="HGPｺﾞｼｯｸM" pitchFamily="50" charset="-128"/>
                          <a:ea typeface="HGPｺﾞｼｯｸM" pitchFamily="50" charset="-128"/>
                        </a:rPr>
                        <a:t>通院等介助</a:t>
                      </a:r>
                      <a:r>
                        <a:rPr lang="ja-JP" altLang="en-US" sz="1200" dirty="0" smtClean="0">
                          <a:latin typeface="HGPｺﾞｼｯｸM" pitchFamily="50" charset="-128"/>
                          <a:ea typeface="HGPｺﾞｼｯｸM" pitchFamily="50" charset="-128"/>
                        </a:rPr>
                        <a:t>（身体介護なし）　</a:t>
                      </a:r>
                      <a:endParaRPr lang="ja-JP" altLang="en-US" sz="13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102</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分未満）～</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267</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時間未満） </a:t>
                      </a:r>
                      <a:endParaRPr lang="en-US" altLang="ja-JP" sz="1200" dirty="0" smtClean="0">
                        <a:latin typeface="HGPｺﾞｼｯｸM" pitchFamily="50" charset="-128"/>
                        <a:ea typeface="HGPｺﾞｼｯｸM" pitchFamily="50" charset="-128"/>
                      </a:endParaRPr>
                    </a:p>
                    <a:p>
                      <a:pPr marL="82550" indent="-82550"/>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時間以降、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分を増す毎に</a:t>
                      </a:r>
                      <a:r>
                        <a:rPr lang="en-US" altLang="ja-JP" sz="1200" dirty="0" smtClean="0">
                          <a:latin typeface="HGPｺﾞｼｯｸM" pitchFamily="50" charset="-128"/>
                          <a:ea typeface="HGPｺﾞｼｯｸM" pitchFamily="50" charset="-128"/>
                        </a:rPr>
                        <a:t>68</a:t>
                      </a:r>
                      <a:r>
                        <a:rPr lang="ja-JP" altLang="en-US" sz="1200" dirty="0" smtClean="0">
                          <a:latin typeface="HGPｺﾞｼｯｸM" pitchFamily="50" charset="-128"/>
                          <a:ea typeface="HGPｺﾞｼｯｸM" pitchFamily="50" charset="-128"/>
                        </a:rPr>
                        <a:t>単位加算</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r>
                        <a:rPr lang="ja-JP" altLang="en-US" sz="1300" b="1" u="sng" dirty="0" smtClean="0">
                          <a:latin typeface="HGPｺﾞｼｯｸM" pitchFamily="50" charset="-128"/>
                          <a:ea typeface="HGPｺﾞｼｯｸM" pitchFamily="50" charset="-128"/>
                        </a:rPr>
                        <a:t>通院等乗降介助</a:t>
                      </a:r>
                      <a:endParaRPr lang="en-US" altLang="ja-JP" sz="1300" b="1" u="sng" dirty="0" smtClean="0">
                        <a:latin typeface="HGPｺﾞｼｯｸM" pitchFamily="50" charset="-128"/>
                        <a:ea typeface="HGPｺﾞｼｯｸM" pitchFamily="50" charset="-128"/>
                      </a:endParaRPr>
                    </a:p>
                    <a:p>
                      <a:r>
                        <a:rPr lang="ja-JP" altLang="en-US" sz="1200" baseline="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smtClean="0">
                          <a:latin typeface="HGPｺﾞｼｯｸM" pitchFamily="50" charset="-128"/>
                          <a:ea typeface="HGPｺﾞｼｯｸM" pitchFamily="50" charset="-128"/>
                        </a:rPr>
                        <a:t>回</a:t>
                      </a:r>
                      <a:r>
                        <a:rPr lang="en-US" altLang="ja-JP" sz="1200" dirty="0" smtClean="0">
                          <a:latin typeface="HGPｺﾞｼｯｸM" pitchFamily="50" charset="-128"/>
                          <a:ea typeface="HGPｺﾞｼｯｸM" pitchFamily="50" charset="-128"/>
                        </a:rPr>
                        <a:t>98</a:t>
                      </a:r>
                      <a:r>
                        <a:rPr lang="ja-JP" altLang="en-US" sz="1200" dirty="0" smtClean="0">
                          <a:latin typeface="HGPｺﾞｼｯｸM" pitchFamily="50" charset="-128"/>
                          <a:ea typeface="HGPｺﾞｼｯｸM" pitchFamily="50" charset="-128"/>
                        </a:rPr>
                        <a:t>単位</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0974">
                <a:tc gridSpan="6">
                  <a:txBody>
                    <a:bodyPr/>
                    <a:lstStyle/>
                    <a:p>
                      <a:pPr algn="l"/>
                      <a:r>
                        <a:rPr kumimoji="1" lang="ja-JP" altLang="en-US" sz="1400" dirty="0" smtClean="0">
                          <a:ea typeface="ＤＨＰ特太ゴシック体" pitchFamily="2" charset="-128"/>
                        </a:rPr>
                        <a:t>■ 主な加算</a:t>
                      </a:r>
                      <a:endParaRPr kumimoji="1" lang="ja-JP" altLang="en-US" sz="1400" dirty="0">
                        <a:ea typeface="ＤＨＰ特太ゴシック体" pitchFamily="2" charset="-128"/>
                      </a:endParaRPr>
                    </a:p>
                  </a:txBody>
                  <a:tcPr marL="99071" marR="9907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785380">
                <a:tc>
                  <a:txBody>
                    <a:bodyPr/>
                    <a:lstStyle/>
                    <a:p>
                      <a:r>
                        <a:rPr lang="ja-JP" altLang="en-US" sz="1300" b="1" u="sng" dirty="0" smtClean="0">
                          <a:latin typeface="HGPｺﾞｼｯｸM" pitchFamily="50" charset="-128"/>
                          <a:ea typeface="HGPｺﾞｼｯｸM" pitchFamily="50" charset="-128"/>
                        </a:rPr>
                        <a:t>特定事業所加算</a:t>
                      </a:r>
                      <a:r>
                        <a:rPr lang="en-US" altLang="ja-JP" sz="1300" dirty="0" smtClean="0">
                          <a:latin typeface="HGPｺﾞｼｯｸM" pitchFamily="50" charset="-128"/>
                          <a:ea typeface="HGPｺﾞｼｯｸM" pitchFamily="50" charset="-128"/>
                        </a:rPr>
                        <a:t>(5</a:t>
                      </a:r>
                      <a:r>
                        <a:rPr lang="ja-JP" altLang="en-US" sz="1300" dirty="0" smtClean="0">
                          <a:latin typeface="HGPｺﾞｼｯｸM" pitchFamily="50" charset="-128"/>
                          <a:ea typeface="HGPｺﾞｼｯｸM" pitchFamily="50" charset="-128"/>
                        </a:rPr>
                        <a:t>％、</a:t>
                      </a:r>
                      <a:r>
                        <a:rPr lang="en-US" altLang="ja-JP" sz="1300" dirty="0" smtClean="0">
                          <a:latin typeface="HGPｺﾞｼｯｸM" pitchFamily="50" charset="-128"/>
                          <a:ea typeface="HGPｺﾞｼｯｸM" pitchFamily="50" charset="-128"/>
                        </a:rPr>
                        <a:t>10</a:t>
                      </a:r>
                      <a:r>
                        <a:rPr lang="ja-JP" altLang="en-US" sz="1300" dirty="0" smtClean="0">
                          <a:latin typeface="HGPｺﾞｼｯｸM" pitchFamily="50" charset="-128"/>
                          <a:ea typeface="HGPｺﾞｼｯｸM" pitchFamily="50" charset="-128"/>
                        </a:rPr>
                        <a:t>％又は</a:t>
                      </a:r>
                      <a:r>
                        <a:rPr lang="en-US" altLang="ja-JP" sz="1300" dirty="0" smtClean="0">
                          <a:latin typeface="HGPｺﾞｼｯｸM" pitchFamily="50" charset="-128"/>
                          <a:ea typeface="HGPｺﾞｼｯｸM" pitchFamily="50" charset="-128"/>
                        </a:rPr>
                        <a:t>20</a:t>
                      </a:r>
                      <a:r>
                        <a:rPr lang="ja-JP" altLang="en-US" sz="1300" dirty="0" smtClean="0">
                          <a:latin typeface="HGPｺﾞｼｯｸM" pitchFamily="50" charset="-128"/>
                          <a:ea typeface="HGPｺﾞｼｯｸM" pitchFamily="50" charset="-128"/>
                        </a:rPr>
                        <a:t>％加算</a:t>
                      </a:r>
                      <a:r>
                        <a:rPr lang="en-US" altLang="ja-JP" sz="1300" dirty="0" smtClean="0">
                          <a:latin typeface="HGPｺﾞｼｯｸM" pitchFamily="50" charset="-128"/>
                          <a:ea typeface="HGPｺﾞｼｯｸM" pitchFamily="50" charset="-128"/>
                        </a:rPr>
                        <a:t>)</a:t>
                      </a:r>
                    </a:p>
                    <a:p>
                      <a:r>
                        <a:rPr kumimoji="1" lang="ja-JP" altLang="en-US" sz="1200" dirty="0" smtClean="0">
                          <a:latin typeface="HGPｺﾞｼｯｸM" pitchFamily="50" charset="-128"/>
                          <a:ea typeface="HGPｺﾞｼｯｸM" pitchFamily="50" charset="-128"/>
                        </a:rPr>
                        <a:t>→　</a:t>
                      </a:r>
                      <a:r>
                        <a:rPr kumimoji="1" lang="ja-JP" altLang="en-US" sz="1200" kern="1200" baseline="0" dirty="0" smtClean="0">
                          <a:solidFill>
                            <a:schemeClr val="dk1"/>
                          </a:solidFill>
                          <a:latin typeface="HGPｺﾞｼｯｸM" pitchFamily="50" charset="-128"/>
                          <a:ea typeface="HGPｺﾞｼｯｸM" pitchFamily="50" charset="-128"/>
                          <a:cs typeface="+mn-cs"/>
                        </a:rPr>
                        <a:t>①サービス提供体制の整備、②良質な</a:t>
                      </a:r>
                      <a:endParaRPr kumimoji="1" lang="en-US" altLang="ja-JP" sz="1200" kern="1200" baseline="0" dirty="0" smtClean="0">
                        <a:solidFill>
                          <a:schemeClr val="dk1"/>
                        </a:solidFill>
                        <a:latin typeface="HGPｺﾞｼｯｸM" pitchFamily="50" charset="-128"/>
                        <a:ea typeface="HGPｺﾞｼｯｸM" pitchFamily="50" charset="-128"/>
                        <a:cs typeface="+mn-cs"/>
                      </a:endParaRPr>
                    </a:p>
                    <a:p>
                      <a:r>
                        <a:rPr kumimoji="1" lang="ja-JP" altLang="en-US" sz="1200" kern="1200" baseline="0" dirty="0" smtClean="0">
                          <a:solidFill>
                            <a:schemeClr val="dk1"/>
                          </a:solidFill>
                          <a:latin typeface="HGPｺﾞｼｯｸM" pitchFamily="50" charset="-128"/>
                          <a:ea typeface="HGPｺﾞｼｯｸM" pitchFamily="50" charset="-128"/>
                          <a:cs typeface="+mn-cs"/>
                        </a:rPr>
                        <a:t>　人材の確保、③重度障害者への対応に積</a:t>
                      </a:r>
                      <a:endParaRPr kumimoji="1" lang="en-US" altLang="ja-JP" sz="1200" kern="1200" baseline="0" dirty="0" smtClean="0">
                        <a:solidFill>
                          <a:schemeClr val="dk1"/>
                        </a:solidFill>
                        <a:latin typeface="HGPｺﾞｼｯｸM" pitchFamily="50" charset="-128"/>
                        <a:ea typeface="HGPｺﾞｼｯｸM" pitchFamily="50" charset="-128"/>
                        <a:cs typeface="+mn-cs"/>
                      </a:endParaRPr>
                    </a:p>
                    <a:p>
                      <a:r>
                        <a:rPr kumimoji="1" lang="ja-JP" altLang="en-US" sz="1200" kern="1200" baseline="0" dirty="0" smtClean="0">
                          <a:solidFill>
                            <a:schemeClr val="dk1"/>
                          </a:solidFill>
                          <a:latin typeface="HGPｺﾞｼｯｸM" pitchFamily="50" charset="-128"/>
                          <a:ea typeface="HGPｺﾞｼｯｸM" pitchFamily="50" charset="-128"/>
                          <a:cs typeface="+mn-cs"/>
                        </a:rPr>
                        <a:t>　極的に取り組む事業所のサービスを評価</a:t>
                      </a:r>
                      <a:endParaRPr kumimoji="1" lang="en-US" altLang="ja-JP" sz="1200" dirty="0" smtClean="0">
                        <a:latin typeface="HGPｺﾞｼｯｸM" pitchFamily="50" charset="-128"/>
                        <a:ea typeface="HGPｺﾞｼｯｸM" pitchFamily="50" charset="-128"/>
                      </a:endParaRP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latin typeface="HGPｺﾞｼｯｸM" pitchFamily="50" charset="-128"/>
                          <a:ea typeface="HGPｺﾞｼｯｸM" pitchFamily="50" charset="-128"/>
                        </a:rPr>
                        <a:t>福祉専門職員等連携加算</a:t>
                      </a:r>
                      <a:r>
                        <a:rPr lang="en-US" altLang="ja-JP" sz="1300" dirty="0" smtClean="0">
                          <a:latin typeface="HGPｺﾞｼｯｸM" pitchFamily="50" charset="-128"/>
                          <a:ea typeface="HGPｺﾞｼｯｸM" pitchFamily="50" charset="-128"/>
                        </a:rPr>
                        <a:t>(90</a:t>
                      </a:r>
                      <a:r>
                        <a:rPr lang="ja-JP" altLang="en-US" sz="1300" dirty="0" smtClean="0">
                          <a:latin typeface="HGPｺﾞｼｯｸM" pitchFamily="50" charset="-128"/>
                          <a:ea typeface="HGPｺﾞｼｯｸM" pitchFamily="50" charset="-128"/>
                        </a:rPr>
                        <a:t>日間３回を限度として１回につき</a:t>
                      </a:r>
                      <a:r>
                        <a:rPr lang="en-US" altLang="ja-JP" sz="1300" dirty="0" smtClean="0">
                          <a:latin typeface="HGPｺﾞｼｯｸM" pitchFamily="50" charset="-128"/>
                          <a:ea typeface="HGPｺﾞｼｯｸM" pitchFamily="50" charset="-128"/>
                        </a:rPr>
                        <a:t>564</a:t>
                      </a:r>
                      <a:r>
                        <a:rPr lang="ja-JP" altLang="en-US" sz="1300" dirty="0" smtClean="0">
                          <a:latin typeface="HGPｺﾞｼｯｸM" pitchFamily="50" charset="-128"/>
                          <a:ea typeface="HGPｺﾞｼｯｸM" pitchFamily="50" charset="-128"/>
                        </a:rPr>
                        <a:t>単位加算</a:t>
                      </a:r>
                      <a:r>
                        <a:rPr lang="en-US" altLang="ja-JP" sz="1300" dirty="0" smtClean="0">
                          <a:latin typeface="HGPｺﾞｼｯｸM" pitchFamily="50" charset="-128"/>
                          <a:ea typeface="HGPｺﾞｼｯｸM" pitchFamily="50" charset="-128"/>
                        </a:rPr>
                        <a:t>)</a:t>
                      </a:r>
                      <a:endParaRPr lang="ja-JP" altLang="en-US" sz="1300" dirty="0" smtClean="0">
                        <a:latin typeface="HGPｺﾞｼｯｸM" pitchFamily="50" charset="-128"/>
                        <a:ea typeface="HGPｺﾞｼｯｸM" pitchFamily="50" charset="-128"/>
                      </a:endParaRPr>
                    </a:p>
                    <a:p>
                      <a:r>
                        <a:rPr kumimoji="1" lang="ja-JP" altLang="en-US" sz="1200" dirty="0" smtClean="0">
                          <a:latin typeface="HGPｺﾞｼｯｸM" pitchFamily="50" charset="-128"/>
                          <a:ea typeface="HGPｺﾞｼｯｸM" pitchFamily="50" charset="-128"/>
                        </a:rPr>
                        <a:t>→　サービス提供責任者と精神障害者等の特性</a:t>
                      </a:r>
                      <a:endParaRPr kumimoji="1" lang="en-US" altLang="ja-JP" sz="1200" dirty="0" smtClean="0">
                        <a:latin typeface="HGPｺﾞｼｯｸM" pitchFamily="50" charset="-128"/>
                        <a:ea typeface="HGPｺﾞｼｯｸM" pitchFamily="50" charset="-128"/>
                      </a:endParaRPr>
                    </a:p>
                    <a:p>
                      <a:r>
                        <a:rPr kumimoji="1" lang="ja-JP" altLang="en-US" sz="1200" dirty="0" smtClean="0">
                          <a:latin typeface="HGPｺﾞｼｯｸM" pitchFamily="50" charset="-128"/>
                          <a:ea typeface="HGPｺﾞｼｯｸM" pitchFamily="50" charset="-128"/>
                        </a:rPr>
                        <a:t>　に精通する国家資格を有する者が連携し、利</a:t>
                      </a:r>
                      <a:endParaRPr kumimoji="1" lang="en-US" altLang="ja-JP" sz="1200" dirty="0" smtClean="0">
                        <a:latin typeface="HGPｺﾞｼｯｸM" pitchFamily="50" charset="-128"/>
                        <a:ea typeface="HGPｺﾞｼｯｸM" pitchFamily="50" charset="-128"/>
                      </a:endParaRPr>
                    </a:p>
                    <a:p>
                      <a:r>
                        <a:rPr kumimoji="1" lang="ja-JP" altLang="en-US" sz="1200" dirty="0" smtClean="0">
                          <a:latin typeface="HGPｺﾞｼｯｸM" pitchFamily="50" charset="-128"/>
                          <a:ea typeface="HGPｺﾞｼｯｸM" pitchFamily="50" charset="-128"/>
                        </a:rPr>
                        <a:t>　用者の心身の状況等の評価を共同して行うこと</a:t>
                      </a:r>
                      <a:endParaRPr kumimoji="1" lang="en-US" altLang="ja-JP" sz="1200" dirty="0" smtClean="0">
                        <a:latin typeface="HGPｺﾞｼｯｸM" pitchFamily="50" charset="-128"/>
                        <a:ea typeface="HGPｺﾞｼｯｸM" pitchFamily="50" charset="-128"/>
                      </a:endParaRPr>
                    </a:p>
                    <a:p>
                      <a:r>
                        <a:rPr kumimoji="1" lang="ja-JP" altLang="en-US" sz="1200" kern="1200" baseline="0" dirty="0" smtClean="0">
                          <a:solidFill>
                            <a:schemeClr val="dk1"/>
                          </a:solidFill>
                          <a:latin typeface="HGPｺﾞｼｯｸM" pitchFamily="50" charset="-128"/>
                          <a:ea typeface="HGPｺﾞｼｯｸM" pitchFamily="50" charset="-128"/>
                          <a:cs typeface="+mn-cs"/>
                        </a:rPr>
                        <a:t>　を評価</a:t>
                      </a:r>
                      <a:endParaRPr kumimoji="1" lang="en-US" altLang="ja-JP" sz="1200" dirty="0" smtClean="0">
                        <a:latin typeface="HGPｺﾞｼｯｸM" pitchFamily="50" charset="-128"/>
                        <a:ea typeface="HGPｺﾞｼｯｸM" pitchFamily="50" charset="-128"/>
                      </a:endParaRP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HGPｺﾞｼｯｸM" pitchFamily="50" charset="-128"/>
                        <a:ea typeface="HGPｺﾞｼｯｸM" pitchFamily="50" charset="-128"/>
                      </a:endParaRPr>
                    </a:p>
                  </a:txBody>
                  <a:tcPr marL="99071" marR="99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gridSpan="2">
                  <a:txBody>
                    <a:bodyPr/>
                    <a:lstStyle/>
                    <a:p>
                      <a:r>
                        <a:rPr kumimoji="1" lang="ja-JP" altLang="en-US" sz="1300" b="1" u="sng" dirty="0" smtClean="0">
                          <a:latin typeface="HGPｺﾞｼｯｸM" pitchFamily="50" charset="-128"/>
                          <a:ea typeface="HGPｺﾞｼｯｸM" pitchFamily="50" charset="-128"/>
                        </a:rPr>
                        <a:t>喀痰吸引等支援体制加算</a:t>
                      </a:r>
                      <a:r>
                        <a:rPr kumimoji="1" lang="ja-JP" altLang="en-US" sz="1300" b="0" u="none" dirty="0" smtClean="0">
                          <a:latin typeface="HGPｺﾞｼｯｸM" pitchFamily="50" charset="-128"/>
                          <a:ea typeface="HGPｺﾞｼｯｸM" pitchFamily="50" charset="-128"/>
                        </a:rPr>
                        <a:t>（１日当たり</a:t>
                      </a:r>
                      <a:r>
                        <a:rPr kumimoji="1" lang="en-US" altLang="ja-JP" sz="1300" b="0" u="none" dirty="0" smtClean="0">
                          <a:latin typeface="HGPｺﾞｼｯｸM" pitchFamily="50" charset="-128"/>
                          <a:ea typeface="HGPｺﾞｼｯｸM" pitchFamily="50" charset="-128"/>
                        </a:rPr>
                        <a:t>100</a:t>
                      </a:r>
                      <a:r>
                        <a:rPr kumimoji="1" lang="ja-JP" altLang="en-US" sz="1300" b="0" u="none" dirty="0" smtClean="0">
                          <a:latin typeface="HGPｺﾞｼｯｸM" pitchFamily="50" charset="-128"/>
                          <a:ea typeface="HGPｺﾞｼｯｸM" pitchFamily="50" charset="-128"/>
                        </a:rPr>
                        <a:t>単位加算）</a:t>
                      </a:r>
                      <a:endParaRPr kumimoji="1" lang="en-US" altLang="ja-JP" sz="1300" b="0" u="none" dirty="0" smtClean="0">
                        <a:latin typeface="HGPｺﾞｼｯｸM" pitchFamily="50" charset="-128"/>
                        <a:ea typeface="HGPｺﾞｼｯｸM" pitchFamily="50" charset="-128"/>
                      </a:endParaRPr>
                    </a:p>
                    <a:p>
                      <a:r>
                        <a:rPr kumimoji="1" lang="ja-JP" altLang="en-US" sz="1200" b="0" u="none" dirty="0" smtClean="0">
                          <a:latin typeface="HGPｺﾞｼｯｸM" pitchFamily="50" charset="-128"/>
                          <a:ea typeface="HGPｺﾞｼｯｸM" pitchFamily="50" charset="-128"/>
                        </a:rPr>
                        <a:t>→　特定事業所加算（</a:t>
                      </a:r>
                      <a:r>
                        <a:rPr kumimoji="1" lang="en-US" altLang="ja-JP" sz="1200" b="0" u="none" dirty="0" smtClean="0">
                          <a:latin typeface="HGPｺﾞｼｯｸM" pitchFamily="50" charset="-128"/>
                          <a:ea typeface="HGPｺﾞｼｯｸM" pitchFamily="50" charset="-128"/>
                        </a:rPr>
                        <a:t>20</a:t>
                      </a:r>
                      <a:r>
                        <a:rPr kumimoji="1" lang="ja-JP" altLang="en-US" sz="1200" b="0" u="none" dirty="0" smtClean="0">
                          <a:latin typeface="HGPｺﾞｼｯｸM" pitchFamily="50" charset="-128"/>
                          <a:ea typeface="HGPｺﾞｼｯｸM" pitchFamily="50" charset="-128"/>
                        </a:rPr>
                        <a:t>％加算）の算定が</a:t>
                      </a:r>
                      <a:endParaRPr kumimoji="1" lang="en-US" altLang="ja-JP" sz="1200" b="0" u="none" dirty="0" smtClean="0">
                        <a:latin typeface="HGPｺﾞｼｯｸM" pitchFamily="50" charset="-128"/>
                        <a:ea typeface="HGPｺﾞｼｯｸM" pitchFamily="50" charset="-128"/>
                      </a:endParaRPr>
                    </a:p>
                    <a:p>
                      <a:r>
                        <a:rPr kumimoji="1" lang="ja-JP" altLang="en-US" sz="1200" b="0" u="none" dirty="0" smtClean="0">
                          <a:latin typeface="HGPｺﾞｼｯｸM" pitchFamily="50" charset="-128"/>
                          <a:ea typeface="HGPｺﾞｼｯｸM" pitchFamily="50" charset="-128"/>
                        </a:rPr>
                        <a:t>　困難な事業所に対して、喀痰の吸引等が</a:t>
                      </a:r>
                      <a:endParaRPr kumimoji="1" lang="en-US" altLang="ja-JP" sz="1200" b="0" u="none" dirty="0" smtClean="0">
                        <a:latin typeface="HGPｺﾞｼｯｸM" pitchFamily="50" charset="-128"/>
                        <a:ea typeface="HGPｺﾞｼｯｸM" pitchFamily="50" charset="-128"/>
                      </a:endParaRPr>
                    </a:p>
                    <a:p>
                      <a:r>
                        <a:rPr kumimoji="1" lang="ja-JP" altLang="en-US" sz="1200" b="0" u="none" dirty="0" smtClean="0">
                          <a:latin typeface="HGPｺﾞｼｯｸM" pitchFamily="50" charset="-128"/>
                          <a:ea typeface="HGPｺﾞｼｯｸM" pitchFamily="50" charset="-128"/>
                        </a:rPr>
                        <a:t>　必要な者に対する支援体制を評価</a:t>
                      </a:r>
                      <a:endParaRPr kumimoji="1" lang="en-US" altLang="ja-JP" sz="1200" b="0" u="none" dirty="0" smtClean="0">
                        <a:latin typeface="HGPｺﾞｼｯｸM" pitchFamily="50" charset="-128"/>
                        <a:ea typeface="HGPｺﾞｼｯｸM" pitchFamily="50" charset="-128"/>
                      </a:endParaRP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18" name="Text Box 2"/>
          <p:cNvSpPr txBox="1">
            <a:spLocks noChangeArrowheads="1"/>
          </p:cNvSpPr>
          <p:nvPr/>
        </p:nvSpPr>
        <p:spPr bwMode="auto">
          <a:xfrm>
            <a:off x="90178" y="6561384"/>
            <a:ext cx="47188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事業所数</a:t>
            </a:r>
            <a:r>
              <a:rPr lang="ja-JP" altLang="en-US" sz="14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19,915</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20" name="Text Box 2"/>
          <p:cNvSpPr txBox="1">
            <a:spLocks noChangeArrowheads="1"/>
          </p:cNvSpPr>
          <p:nvPr/>
        </p:nvSpPr>
        <p:spPr bwMode="auto">
          <a:xfrm>
            <a:off x="4953000" y="6561384"/>
            <a:ext cx="45632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ja-JP" altLang="en-US" sz="16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173,254</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15" name="正方形/長方形 14"/>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居宅介護</a:t>
            </a:r>
            <a:endParaRPr kumimoji="1" lang="ja-JP" altLang="en-US" sz="2400" b="1" dirty="0">
              <a:solidFill>
                <a:schemeClr val="tx1"/>
              </a:solidFill>
            </a:endParaRPr>
          </a:p>
        </p:txBody>
      </p:sp>
      <p:grpSp>
        <p:nvGrpSpPr>
          <p:cNvPr id="16" name="グループ化 10"/>
          <p:cNvGrpSpPr>
            <a:grpSpLocks/>
          </p:cNvGrpSpPr>
          <p:nvPr/>
        </p:nvGrpSpPr>
        <p:grpSpPr bwMode="auto">
          <a:xfrm>
            <a:off x="-15553" y="376232"/>
            <a:ext cx="9972000" cy="79114"/>
            <a:chOff x="0" y="188640"/>
            <a:chExt cx="9144000" cy="72008"/>
          </a:xfrm>
        </p:grpSpPr>
        <p:cxnSp>
          <p:nvCxnSpPr>
            <p:cNvPr id="17" name="直線コネクタ 1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CD53DF54-F569-4E3B-83EA-1F8B236A0E85}" type="slidenum">
              <a:rPr lang="en-US" altLang="ja-JP" smtClean="0"/>
              <a:pPr>
                <a:defRPr/>
              </a:pPr>
              <a:t>151</a:t>
            </a:fld>
            <a:endParaRPr lang="en-US" altLang="ja-JP" dirty="0"/>
          </a:p>
        </p:txBody>
      </p:sp>
    </p:spTree>
    <p:extLst>
      <p:ext uri="{BB962C8B-B14F-4D97-AF65-F5344CB8AC3E}">
        <p14:creationId xmlns:p14="http://schemas.microsoft.com/office/powerpoint/2010/main" val="92726224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44516" y="3284982"/>
            <a:ext cx="9431261" cy="1332000"/>
            <a:chOff x="244514" y="2681994"/>
            <a:chExt cx="9431261" cy="1979812"/>
          </a:xfrm>
        </p:grpSpPr>
        <p:sp>
          <p:nvSpPr>
            <p:cNvPr id="4098" name="Rectangle 7"/>
            <p:cNvSpPr>
              <a:spLocks noChangeArrowheads="1"/>
            </p:cNvSpPr>
            <p:nvPr/>
          </p:nvSpPr>
          <p:spPr bwMode="auto">
            <a:xfrm>
              <a:off x="244514" y="2717806"/>
              <a:ext cx="9431261" cy="1944000"/>
            </a:xfrm>
            <a:prstGeom prst="rect">
              <a:avLst/>
            </a:prstGeom>
            <a:solidFill>
              <a:srgbClr val="FFFFCC"/>
            </a:solidFill>
            <a:ln w="3175">
              <a:solidFill>
                <a:schemeClr val="tx1"/>
              </a:solidFill>
              <a:miter lim="800000"/>
              <a:headEnd/>
              <a:tailEnd/>
            </a:ln>
          </p:spPr>
          <p:txBody>
            <a:bodyPr wrap="none" anchor="ctr"/>
            <a:lstStyle/>
            <a:p>
              <a:endParaRPr lang="en-US" altLang="ja-JP" sz="900" smtClean="0">
                <a:solidFill>
                  <a:srgbClr val="000000"/>
                </a:solidFill>
              </a:endParaRPr>
            </a:p>
            <a:p>
              <a:endParaRPr lang="en-US" altLang="ja-JP" sz="900" smtClean="0">
                <a:solidFill>
                  <a:srgbClr val="000000"/>
                </a:solidFill>
              </a:endParaRPr>
            </a:p>
          </p:txBody>
        </p:sp>
        <p:sp>
          <p:nvSpPr>
            <p:cNvPr id="4099" name="Rectangle 8"/>
            <p:cNvSpPr>
              <a:spLocks noChangeArrowheads="1"/>
            </p:cNvSpPr>
            <p:nvPr/>
          </p:nvSpPr>
          <p:spPr bwMode="auto">
            <a:xfrm>
              <a:off x="277857" y="2681994"/>
              <a:ext cx="9397918" cy="5159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ja-JP" altLang="en-US" sz="900" dirty="0" smtClean="0">
                  <a:solidFill>
                    <a:srgbClr val="000000"/>
                  </a:solidFill>
                  <a:latin typeface="HGPｺﾞｼｯｸM" pitchFamily="50" charset="-128"/>
                  <a:ea typeface="HGPｺﾞｼｯｸM" pitchFamily="50" charset="-128"/>
                </a:rPr>
                <a:t>■　１５％加算対象者</a:t>
              </a:r>
              <a:r>
                <a:rPr lang="en-US" altLang="ja-JP" sz="900" dirty="0" smtClean="0">
                  <a:solidFill>
                    <a:srgbClr val="000000"/>
                  </a:solidFill>
                  <a:latin typeface="HGPｺﾞｼｯｸM" pitchFamily="50" charset="-128"/>
                  <a:ea typeface="HGPｺﾞｼｯｸM" pitchFamily="50" charset="-128"/>
                </a:rPr>
                <a:t>…</a:t>
              </a:r>
              <a:r>
                <a:rPr lang="ja-JP" altLang="en-US" sz="900" dirty="0" smtClean="0">
                  <a:solidFill>
                    <a:srgbClr val="000000"/>
                  </a:solidFill>
                  <a:latin typeface="HGPｺﾞｼｯｸM" pitchFamily="50" charset="-128"/>
                  <a:ea typeface="HGPｺﾞｼｯｸM" pitchFamily="50" charset="-128"/>
                </a:rPr>
                <a:t>重度訪問介護の対象者（一）に該当</a:t>
              </a:r>
              <a:r>
                <a:rPr lang="ja-JP" altLang="en-US" sz="900" dirty="0">
                  <a:solidFill>
                    <a:srgbClr val="000000"/>
                  </a:solidFill>
                  <a:latin typeface="HGPｺﾞｼｯｸM" pitchFamily="50" charset="-128"/>
                  <a:ea typeface="HGPｺﾞｼｯｸM" pitchFamily="50" charset="-128"/>
                </a:rPr>
                <a:t>する</a:t>
              </a:r>
              <a:r>
                <a:rPr lang="ja-JP" altLang="en-US" sz="900" dirty="0" smtClean="0">
                  <a:solidFill>
                    <a:srgbClr val="000000"/>
                  </a:solidFill>
                  <a:latin typeface="HGPｺﾞｼｯｸM" pitchFamily="50" charset="-128"/>
                  <a:ea typeface="HGPｺﾞｼｯｸM" pitchFamily="50" charset="-128"/>
                </a:rPr>
                <a:t>者であって、重度</a:t>
              </a:r>
              <a:r>
                <a:rPr lang="ja-JP" altLang="en-US" sz="900" dirty="0">
                  <a:solidFill>
                    <a:srgbClr val="000000"/>
                  </a:solidFill>
                  <a:latin typeface="HGPｺﾞｼｯｸM" pitchFamily="50" charset="-128"/>
                  <a:ea typeface="HGPｺﾞｼｯｸM" pitchFamily="50" charset="-128"/>
                </a:rPr>
                <a:t>障害者等包括支援の対象者の要件に該当する者（障害支援区分６</a:t>
              </a:r>
              <a:r>
                <a:rPr lang="ja-JP" altLang="en-US" sz="900" dirty="0" smtClean="0">
                  <a:solidFill>
                    <a:srgbClr val="000000"/>
                  </a:solidFill>
                  <a:latin typeface="HGPｺﾞｼｯｸM" pitchFamily="50" charset="-128"/>
                  <a:ea typeface="HGPｺﾞｼｯｸM" pitchFamily="50" charset="-128"/>
                </a:rPr>
                <a:t>）</a:t>
              </a:r>
              <a:endParaRPr lang="en-US" altLang="ja-JP" sz="900" dirty="0" smtClean="0">
                <a:solidFill>
                  <a:srgbClr val="000000"/>
                </a:solidFill>
                <a:latin typeface="HGPｺﾞｼｯｸM" pitchFamily="50" charset="-128"/>
                <a:ea typeface="HGPｺﾞｼｯｸM" pitchFamily="50" charset="-128"/>
              </a:endParaRPr>
            </a:p>
            <a:p>
              <a:r>
                <a:rPr lang="ja-JP" altLang="en-US" sz="900" dirty="0">
                  <a:solidFill>
                    <a:srgbClr val="000000"/>
                  </a:solidFill>
                  <a:latin typeface="HGPｺﾞｼｯｸM" pitchFamily="50" charset="-128"/>
                  <a:ea typeface="HGPｺﾞｼｯｸM" pitchFamily="50" charset="-128"/>
                </a:rPr>
                <a:t>　</a:t>
              </a:r>
              <a:endParaRPr lang="ja-JP" altLang="en-US" sz="900" dirty="0" smtClean="0">
                <a:solidFill>
                  <a:srgbClr val="000000"/>
                </a:solidFill>
                <a:latin typeface="HGPｺﾞｼｯｸM" pitchFamily="50" charset="-128"/>
                <a:ea typeface="HGPｺﾞｼｯｸM" pitchFamily="50" charset="-128"/>
              </a:endParaRPr>
            </a:p>
          </p:txBody>
        </p:sp>
      </p:grpSp>
      <p:sp>
        <p:nvSpPr>
          <p:cNvPr id="18" name="Text Box 2"/>
          <p:cNvSpPr txBox="1">
            <a:spLocks noChangeArrowheads="1"/>
          </p:cNvSpPr>
          <p:nvPr/>
        </p:nvSpPr>
        <p:spPr bwMode="auto">
          <a:xfrm>
            <a:off x="68274" y="516645"/>
            <a:ext cx="1548060"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対象者</a:t>
            </a:r>
            <a:endParaRPr lang="en-US" altLang="ja-JP" sz="1250" b="1" u="sng" dirty="0">
              <a:solidFill>
                <a:srgbClr val="000000"/>
              </a:solidFill>
              <a:latin typeface="Arial"/>
              <a:ea typeface="ＤＨＰ特太ゴシック体" pitchFamily="2" charset="-128"/>
            </a:endParaRPr>
          </a:p>
        </p:txBody>
      </p:sp>
      <p:sp>
        <p:nvSpPr>
          <p:cNvPr id="19" name="正方形/長方形 18"/>
          <p:cNvSpPr/>
          <p:nvPr/>
        </p:nvSpPr>
        <p:spPr>
          <a:xfrm>
            <a:off x="192154" y="800808"/>
            <a:ext cx="9490007" cy="900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rgbClr val="000000"/>
                </a:solidFill>
                <a:latin typeface="HGPｺﾞｼｯｸM" pitchFamily="50" charset="-128"/>
                <a:ea typeface="HGPｺﾞｼｯｸM" pitchFamily="50" charset="-128"/>
              </a:rPr>
              <a:t>■　重度の肢体不自由者又は重度の知的障害若しくは精神障害により行動上著しい困難を有する者であって、常時介護を要する障害者</a:t>
            </a:r>
          </a:p>
          <a:p>
            <a:pPr>
              <a:defRPr/>
            </a:pPr>
            <a:r>
              <a:rPr lang="ja-JP" altLang="en-US" sz="1200" dirty="0">
                <a:solidFill>
                  <a:srgbClr val="000000"/>
                </a:solidFill>
                <a:latin typeface="HGPｺﾞｼｯｸM" pitchFamily="50" charset="-128"/>
                <a:ea typeface="HGPｺﾞｼｯｸM" pitchFamily="50" charset="-128"/>
              </a:rPr>
              <a:t>　→　</a:t>
            </a:r>
            <a:r>
              <a:rPr lang="ja-JP" altLang="en-US" sz="1050" dirty="0" smtClean="0">
                <a:solidFill>
                  <a:srgbClr val="000000"/>
                </a:solidFill>
                <a:latin typeface="HGPｺﾞｼｯｸM" pitchFamily="50" charset="-128"/>
                <a:ea typeface="HGPｺﾞｼｯｸM" pitchFamily="50" charset="-128"/>
              </a:rPr>
              <a:t>障害支援区分４</a:t>
            </a:r>
            <a:r>
              <a:rPr lang="ja-JP" altLang="en-US" sz="1050" dirty="0">
                <a:solidFill>
                  <a:srgbClr val="000000"/>
                </a:solidFill>
                <a:latin typeface="HGPｺﾞｼｯｸM" pitchFamily="50" charset="-128"/>
                <a:ea typeface="HGPｺﾞｼｯｸM" pitchFamily="50" charset="-128"/>
              </a:rPr>
              <a:t>以上に</a:t>
            </a:r>
            <a:r>
              <a:rPr lang="ja-JP" altLang="en-US" sz="1050" dirty="0" smtClean="0">
                <a:solidFill>
                  <a:srgbClr val="000000"/>
                </a:solidFill>
                <a:latin typeface="HGPｺﾞｼｯｸM" pitchFamily="50" charset="-128"/>
                <a:ea typeface="HGPｺﾞｼｯｸM" pitchFamily="50" charset="-128"/>
              </a:rPr>
              <a:t>該当</a:t>
            </a:r>
            <a:r>
              <a:rPr lang="ja-JP" altLang="en-US" sz="1050" dirty="0">
                <a:solidFill>
                  <a:srgbClr val="000000"/>
                </a:solidFill>
                <a:latin typeface="HGPｺﾞｼｯｸM" pitchFamily="50" charset="-128"/>
                <a:ea typeface="HGPｺﾞｼｯｸM" pitchFamily="50" charset="-128"/>
              </a:rPr>
              <a:t>し、次の（一）又は（二）のいずれかに該当する者</a:t>
            </a:r>
          </a:p>
          <a:p>
            <a:pPr>
              <a:defRPr/>
            </a:pPr>
            <a:r>
              <a:rPr lang="ja-JP" altLang="en-US" sz="1050" dirty="0">
                <a:solidFill>
                  <a:srgbClr val="000000"/>
                </a:solidFill>
                <a:latin typeface="HGPｺﾞｼｯｸM" pitchFamily="50" charset="-128"/>
                <a:ea typeface="HGPｺﾞｼｯｸM" pitchFamily="50" charset="-128"/>
              </a:rPr>
              <a:t>　　　（一）　二肢以上に麻痺等がある者であって</a:t>
            </a:r>
            <a:r>
              <a:rPr lang="ja-JP" altLang="en-US" sz="1050" dirty="0" smtClean="0">
                <a:solidFill>
                  <a:srgbClr val="000000"/>
                </a:solidFill>
                <a:latin typeface="HGPｺﾞｼｯｸM" pitchFamily="50" charset="-128"/>
                <a:ea typeface="HGPｺﾞｼｯｸM" pitchFamily="50" charset="-128"/>
              </a:rPr>
              <a:t>、</a:t>
            </a:r>
            <a:r>
              <a:rPr lang="ja-JP" altLang="en-US" sz="1050" dirty="0">
                <a:latin typeface="HGPｺﾞｼｯｸM" pitchFamily="50" charset="-128"/>
                <a:ea typeface="HGPｺﾞｼｯｸM" pitchFamily="50" charset="-128"/>
              </a:rPr>
              <a:t>障害支援区分の認定調査</a:t>
            </a:r>
            <a:r>
              <a:rPr lang="ja-JP" altLang="en-US" sz="1050" dirty="0" smtClean="0">
                <a:latin typeface="HGPｺﾞｼｯｸM" pitchFamily="50" charset="-128"/>
                <a:ea typeface="HGPｺﾞｼｯｸM" pitchFamily="50" charset="-128"/>
              </a:rPr>
              <a:t>項目</a:t>
            </a:r>
            <a:r>
              <a:rPr lang="ja-JP" altLang="en-US" sz="1050" dirty="0" smtClean="0">
                <a:solidFill>
                  <a:srgbClr val="000000"/>
                </a:solidFill>
                <a:latin typeface="HGPｺﾞｼｯｸM" pitchFamily="50" charset="-128"/>
                <a:ea typeface="HGPｺﾞｼｯｸM" pitchFamily="50" charset="-128"/>
              </a:rPr>
              <a:t>のうち</a:t>
            </a:r>
            <a:r>
              <a:rPr lang="ja-JP" altLang="en-US" sz="1050" dirty="0">
                <a:solidFill>
                  <a:srgbClr val="000000"/>
                </a:solidFill>
                <a:latin typeface="HGPｺﾞｼｯｸM" pitchFamily="50" charset="-128"/>
                <a:ea typeface="HGPｺﾞｼｯｸM" pitchFamily="50" charset="-128"/>
              </a:rPr>
              <a:t>「歩行」、「移乗」、「排尿」、「排便」のいずれもが「支援が不要」以外に</a:t>
            </a:r>
            <a:r>
              <a:rPr lang="ja-JP" altLang="en-US" sz="1050" dirty="0" smtClean="0">
                <a:solidFill>
                  <a:srgbClr val="000000"/>
                </a:solidFill>
                <a:latin typeface="HGPｺﾞｼｯｸM" pitchFamily="50" charset="-128"/>
                <a:ea typeface="HGPｺﾞｼｯｸM" pitchFamily="50" charset="-128"/>
              </a:rPr>
              <a:t>認定されて</a:t>
            </a:r>
            <a:endParaRPr lang="en-US" altLang="ja-JP" sz="1050" dirty="0" smtClean="0">
              <a:solidFill>
                <a:srgbClr val="000000"/>
              </a:solidFill>
              <a:latin typeface="HGPｺﾞｼｯｸM" pitchFamily="50" charset="-128"/>
              <a:ea typeface="HGPｺﾞｼｯｸM" pitchFamily="50" charset="-128"/>
            </a:endParaRPr>
          </a:p>
          <a:p>
            <a:pPr>
              <a:defRPr/>
            </a:pPr>
            <a:r>
              <a:rPr lang="ja-JP" altLang="en-US" sz="1050" dirty="0" smtClean="0">
                <a:solidFill>
                  <a:srgbClr val="000000"/>
                </a:solidFill>
                <a:latin typeface="HGPｺﾞｼｯｸM" pitchFamily="50" charset="-128"/>
                <a:ea typeface="HGPｺﾞｼｯｸM" pitchFamily="50" charset="-128"/>
              </a:rPr>
              <a:t>　　　　　　いる者</a:t>
            </a:r>
          </a:p>
          <a:p>
            <a:pPr>
              <a:defRPr/>
            </a:pPr>
            <a:r>
              <a:rPr lang="ja-JP" altLang="en-US" sz="1050" dirty="0">
                <a:solidFill>
                  <a:srgbClr val="000000"/>
                </a:solidFill>
                <a:latin typeface="HGPｺﾞｼｯｸM" pitchFamily="50" charset="-128"/>
                <a:ea typeface="HGPｺﾞｼｯｸM" pitchFamily="50" charset="-128"/>
              </a:rPr>
              <a:t>　　　（二）　障害支援区分の認定調査項目のうち行動関連項目等（１２項目）の合計点数が１０点以上である者</a:t>
            </a:r>
          </a:p>
        </p:txBody>
      </p:sp>
      <p:sp>
        <p:nvSpPr>
          <p:cNvPr id="4123" name="Rectangle 4"/>
          <p:cNvSpPr>
            <a:spLocks noChangeArrowheads="1"/>
          </p:cNvSpPr>
          <p:nvPr/>
        </p:nvSpPr>
        <p:spPr bwMode="auto">
          <a:xfrm>
            <a:off x="227085" y="1995724"/>
            <a:ext cx="4569557" cy="1080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100" dirty="0" smtClean="0">
                <a:latin typeface="HGPｺﾞｼｯｸM" pitchFamily="50" charset="-128"/>
                <a:ea typeface="HGPｺﾞｼｯｸM" pitchFamily="50" charset="-128"/>
              </a:rPr>
              <a:t>居宅等における　　</a:t>
            </a:r>
            <a:r>
              <a:rPr lang="ja-JP" altLang="en-US" sz="1050" dirty="0" smtClean="0">
                <a:latin typeface="HGPｺﾞｼｯｸM" pitchFamily="50" charset="-128"/>
                <a:ea typeface="HGPｺﾞｼｯｸM" pitchFamily="50" charset="-128"/>
              </a:rPr>
              <a:t>　</a:t>
            </a:r>
            <a:r>
              <a:rPr lang="ja-JP" altLang="en-US" sz="1000" dirty="0" smtClean="0">
                <a:latin typeface="HGPｺﾞｼｯｸM" pitchFamily="50" charset="-128"/>
                <a:ea typeface="HGPｺﾞｼｯｸM" pitchFamily="50" charset="-128"/>
              </a:rPr>
              <a:t>■</a:t>
            </a:r>
            <a:r>
              <a:rPr lang="ja-JP" altLang="en-US" sz="900" dirty="0" smtClean="0">
                <a:latin typeface="HGPｺﾞｼｯｸM" pitchFamily="50" charset="-128"/>
                <a:ea typeface="HGPｺﾞｼｯｸM" pitchFamily="50" charset="-128"/>
              </a:rPr>
              <a:t>　</a:t>
            </a:r>
            <a:r>
              <a:rPr lang="ja-JP" altLang="en-US" sz="1000" dirty="0" smtClean="0">
                <a:latin typeface="HGPｺﾞｼｯｸM" pitchFamily="50" charset="-128"/>
                <a:ea typeface="HGPｺﾞｼｯｸM" pitchFamily="50" charset="-128"/>
              </a:rPr>
              <a:t>入浴、排せつ及び食事等の介護</a:t>
            </a:r>
            <a:endParaRPr lang="en-US" altLang="ja-JP" sz="1000" dirty="0" smtClean="0">
              <a:latin typeface="HGPｺﾞｼｯｸM" pitchFamily="50" charset="-128"/>
              <a:ea typeface="HGPｺﾞｼｯｸM" pitchFamily="50" charset="-128"/>
            </a:endParaRPr>
          </a:p>
          <a:p>
            <a:pPr marL="1168400"/>
            <a:r>
              <a:rPr lang="ja-JP" altLang="en-US" sz="1000" dirty="0" smtClean="0">
                <a:latin typeface="HGPｺﾞｼｯｸM" pitchFamily="50" charset="-128"/>
                <a:ea typeface="HGPｺﾞｼｯｸM" pitchFamily="50" charset="-128"/>
              </a:rPr>
              <a:t>■　調理、洗濯及び掃除等の家事</a:t>
            </a:r>
            <a:endParaRPr lang="en-US" altLang="ja-JP" sz="1000" dirty="0">
              <a:latin typeface="HGPｺﾞｼｯｸM" pitchFamily="50" charset="-128"/>
              <a:ea typeface="HGPｺﾞｼｯｸM" pitchFamily="50" charset="-128"/>
            </a:endParaRPr>
          </a:p>
          <a:p>
            <a:pPr marL="1168400"/>
            <a:r>
              <a:rPr lang="ja-JP" altLang="en-US" sz="1000" dirty="0" smtClean="0">
                <a:latin typeface="HGPｺﾞｼｯｸM" pitchFamily="50" charset="-128"/>
                <a:ea typeface="HGPｺﾞｼｯｸM" pitchFamily="50" charset="-128"/>
              </a:rPr>
              <a:t>■　その他生活全般にわたる援助</a:t>
            </a:r>
            <a:endParaRPr lang="en-US" altLang="ja-JP" sz="1000" dirty="0">
              <a:latin typeface="HGPｺﾞｼｯｸM" pitchFamily="50" charset="-128"/>
              <a:ea typeface="HGPｺﾞｼｯｸM" pitchFamily="50" charset="-128"/>
            </a:endParaRPr>
          </a:p>
          <a:p>
            <a:pPr marL="1168400"/>
            <a:r>
              <a:rPr lang="ja-JP" altLang="en-US" sz="1000" dirty="0" smtClean="0">
                <a:latin typeface="HGPｺﾞｼｯｸM" pitchFamily="50" charset="-128"/>
                <a:ea typeface="HGPｺﾞｼｯｸM" pitchFamily="50" charset="-128"/>
              </a:rPr>
              <a:t>■　外出時における移動中の介護</a:t>
            </a:r>
          </a:p>
          <a:p>
            <a:r>
              <a:rPr lang="en-US" altLang="ja-JP" sz="1000" dirty="0" smtClean="0">
                <a:latin typeface="HGPｺﾞｼｯｸM" pitchFamily="50" charset="-128"/>
                <a:ea typeface="HGPｺﾞｼｯｸM" pitchFamily="50" charset="-128"/>
              </a:rPr>
              <a:t>※</a:t>
            </a:r>
            <a:r>
              <a:rPr lang="ja-JP" altLang="en-US" sz="1000" dirty="0" smtClean="0">
                <a:latin typeface="HGPｺﾞｼｯｸM" pitchFamily="50" charset="-128"/>
                <a:ea typeface="HGPｺﾞｼｯｸM" pitchFamily="50" charset="-128"/>
              </a:rPr>
              <a:t>　日常生活に生じる様々な介護の事態に対応するための見守り等の支援を含む。</a:t>
            </a:r>
            <a:endParaRPr lang="en-US" altLang="ja-JP" sz="1000" dirty="0" smtClean="0">
              <a:latin typeface="HGPｺﾞｼｯｸM" pitchFamily="50" charset="-128"/>
              <a:ea typeface="HGPｺﾞｼｯｸM" pitchFamily="50" charset="-128"/>
            </a:endParaRPr>
          </a:p>
          <a:p>
            <a:r>
              <a:rPr lang="en-US" altLang="ja-JP" sz="1000" dirty="0" smtClean="0">
                <a:latin typeface="HGPｺﾞｼｯｸM" pitchFamily="50" charset="-128"/>
                <a:ea typeface="HGPｺﾞｼｯｸM" pitchFamily="50" charset="-128"/>
              </a:rPr>
              <a:t>※</a:t>
            </a:r>
            <a:r>
              <a:rPr lang="ja-JP" altLang="en-US" sz="1000" dirty="0">
                <a:latin typeface="HGPｺﾞｼｯｸM" pitchFamily="50" charset="-128"/>
                <a:ea typeface="HGPｺﾞｼｯｸM" pitchFamily="50" charset="-128"/>
              </a:rPr>
              <a:t>　</a:t>
            </a:r>
            <a:r>
              <a:rPr lang="ja-JP" altLang="en-US" sz="1000" dirty="0" smtClean="0">
                <a:latin typeface="HGPｺﾞｼｯｸM" pitchFamily="50" charset="-128"/>
                <a:ea typeface="HGPｺﾞｼｯｸM" pitchFamily="50" charset="-128"/>
              </a:rPr>
              <a:t>平成</a:t>
            </a:r>
            <a:r>
              <a:rPr lang="en-US" altLang="ja-JP" sz="1000" dirty="0" smtClean="0">
                <a:latin typeface="HGPｺﾞｼｯｸM" pitchFamily="50" charset="-128"/>
                <a:ea typeface="HGPｺﾞｼｯｸM" pitchFamily="50" charset="-128"/>
              </a:rPr>
              <a:t>30</a:t>
            </a:r>
            <a:r>
              <a:rPr lang="ja-JP" altLang="en-US" sz="1000" dirty="0" smtClean="0">
                <a:latin typeface="HGPｺﾞｼｯｸM" pitchFamily="50" charset="-128"/>
                <a:ea typeface="HGPｺﾞｼｯｸM" pitchFamily="50" charset="-128"/>
              </a:rPr>
              <a:t>年４月より、入院中の病院等におけるコミュニケーション支援等が追加</a:t>
            </a:r>
          </a:p>
        </p:txBody>
      </p:sp>
      <p:sp>
        <p:nvSpPr>
          <p:cNvPr id="21" name="Text Box 2"/>
          <p:cNvSpPr txBox="1">
            <a:spLocks noChangeArrowheads="1"/>
          </p:cNvSpPr>
          <p:nvPr/>
        </p:nvSpPr>
        <p:spPr bwMode="auto">
          <a:xfrm>
            <a:off x="55572" y="1746487"/>
            <a:ext cx="2399096"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サービス内容</a:t>
            </a:r>
            <a:endParaRPr lang="en-US" altLang="ja-JP" sz="1250" b="1" u="sng" dirty="0">
              <a:solidFill>
                <a:srgbClr val="000000"/>
              </a:solidFill>
              <a:latin typeface="Arial"/>
              <a:ea typeface="ＤＨＰ特太ゴシック体" pitchFamily="2" charset="-128"/>
            </a:endParaRPr>
          </a:p>
        </p:txBody>
      </p:sp>
      <p:sp>
        <p:nvSpPr>
          <p:cNvPr id="4125" name="Rectangle 4"/>
          <p:cNvSpPr>
            <a:spLocks noChangeArrowheads="1"/>
          </p:cNvSpPr>
          <p:nvPr/>
        </p:nvSpPr>
        <p:spPr bwMode="auto">
          <a:xfrm>
            <a:off x="5107843" y="1990962"/>
            <a:ext cx="4567969" cy="1080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100" dirty="0" smtClean="0">
                <a:solidFill>
                  <a:srgbClr val="000000"/>
                </a:solidFill>
                <a:latin typeface="HGPｺﾞｼｯｸM" pitchFamily="50" charset="-128"/>
                <a:ea typeface="HGPｺﾞｼｯｸM" pitchFamily="50" charset="-128"/>
              </a:rPr>
              <a:t>■　サービス提供責任者：常勤ヘルパーのうち１名以上</a:t>
            </a:r>
          </a:p>
          <a:p>
            <a:r>
              <a:rPr lang="ja-JP" altLang="en-US" sz="1000" dirty="0" smtClean="0">
                <a:solidFill>
                  <a:srgbClr val="000000"/>
                </a:solidFill>
                <a:latin typeface="HGPｺﾞｼｯｸM" pitchFamily="50" charset="-128"/>
                <a:ea typeface="HGPｺﾞｼｯｸM" pitchFamily="50" charset="-128"/>
              </a:rPr>
              <a:t>　　　・　介護福祉士、実務者研修修了者　等</a:t>
            </a:r>
          </a:p>
          <a:p>
            <a:r>
              <a:rPr lang="ja-JP" altLang="en-US" sz="1000" dirty="0" smtClean="0">
                <a:solidFill>
                  <a:srgbClr val="000000"/>
                </a:solidFill>
                <a:latin typeface="HGPｺﾞｼｯｸM" pitchFamily="50" charset="-128"/>
                <a:ea typeface="HGPｺﾞｼｯｸM" pitchFamily="50" charset="-128"/>
              </a:rPr>
              <a:t>　　　・　居宅介護職員初任者研修修了者等であって３年以上の実務経験がある者</a:t>
            </a:r>
          </a:p>
          <a:p>
            <a:r>
              <a:rPr lang="ja-JP" altLang="en-US" sz="1100" dirty="0" smtClean="0">
                <a:solidFill>
                  <a:srgbClr val="000000"/>
                </a:solidFill>
                <a:latin typeface="HGPｺﾞｼｯｸM" pitchFamily="50" charset="-128"/>
                <a:ea typeface="HGPｺﾞｼｯｸM" pitchFamily="50" charset="-128"/>
              </a:rPr>
              <a:t>■　ヘルパー：常勤換算２．５人以上</a:t>
            </a:r>
          </a:p>
          <a:p>
            <a:r>
              <a:rPr lang="ja-JP" altLang="en-US" sz="1100" dirty="0" smtClean="0">
                <a:solidFill>
                  <a:srgbClr val="000000"/>
                </a:solidFill>
                <a:latin typeface="HGPｺﾞｼｯｸM" pitchFamily="50" charset="-128"/>
                <a:ea typeface="HGPｺﾞｼｯｸM" pitchFamily="50" charset="-128"/>
              </a:rPr>
              <a:t>　　　</a:t>
            </a:r>
            <a:r>
              <a:rPr lang="ja-JP" altLang="en-US" sz="1000" dirty="0" smtClean="0">
                <a:solidFill>
                  <a:srgbClr val="000000"/>
                </a:solidFill>
                <a:latin typeface="HGPｺﾞｼｯｸM" pitchFamily="50" charset="-128"/>
                <a:ea typeface="HGPｺﾞｼｯｸM" pitchFamily="50" charset="-128"/>
              </a:rPr>
              <a:t>・　居宅介護に従事可能な者、重度訪問介護従事者養成研修修了者</a:t>
            </a:r>
          </a:p>
        </p:txBody>
      </p:sp>
      <p:sp>
        <p:nvSpPr>
          <p:cNvPr id="23" name="Text Box 2"/>
          <p:cNvSpPr txBox="1">
            <a:spLocks noChangeArrowheads="1"/>
          </p:cNvSpPr>
          <p:nvPr/>
        </p:nvSpPr>
        <p:spPr bwMode="auto">
          <a:xfrm>
            <a:off x="4953000" y="1736962"/>
            <a:ext cx="2708709"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主な人員配置</a:t>
            </a:r>
            <a:endParaRPr lang="en-US" altLang="ja-JP" sz="1250" b="1" u="sng" dirty="0">
              <a:solidFill>
                <a:srgbClr val="000000"/>
              </a:solidFill>
              <a:latin typeface="Arial"/>
              <a:ea typeface="ＤＨＰ特太ゴシック体" pitchFamily="2" charset="-128"/>
            </a:endParaRPr>
          </a:p>
        </p:txBody>
      </p:sp>
      <p:sp>
        <p:nvSpPr>
          <p:cNvPr id="24" name="Text Box 2"/>
          <p:cNvSpPr txBox="1">
            <a:spLocks noChangeArrowheads="1"/>
          </p:cNvSpPr>
          <p:nvPr/>
        </p:nvSpPr>
        <p:spPr bwMode="auto">
          <a:xfrm>
            <a:off x="78259" y="3068960"/>
            <a:ext cx="2786509" cy="284163"/>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重度訪問介護加算対象者</a:t>
            </a:r>
            <a:endParaRPr lang="en-US" altLang="ja-JP" sz="1250" b="1" u="sng" dirty="0">
              <a:solidFill>
                <a:srgbClr val="000000"/>
              </a:solidFill>
              <a:latin typeface="Arial"/>
              <a:ea typeface="ＤＨＰ特太ゴシック体" pitchFamily="2" charset="-128"/>
            </a:endParaRPr>
          </a:p>
        </p:txBody>
      </p:sp>
      <p:sp>
        <p:nvSpPr>
          <p:cNvPr id="4128" name="正方形/長方形 24"/>
          <p:cNvSpPr>
            <a:spLocks noChangeArrowheads="1"/>
          </p:cNvSpPr>
          <p:nvPr/>
        </p:nvSpPr>
        <p:spPr bwMode="auto">
          <a:xfrm>
            <a:off x="277893" y="4365104"/>
            <a:ext cx="37915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ja-JP" altLang="en-US" sz="900" dirty="0" smtClean="0">
                <a:solidFill>
                  <a:srgbClr val="000000"/>
                </a:solidFill>
                <a:latin typeface="HGPｺﾞｼｯｸM" pitchFamily="50" charset="-128"/>
                <a:ea typeface="HGPｺﾞｼｯｸM" pitchFamily="50" charset="-128"/>
              </a:rPr>
              <a:t>■　</a:t>
            </a:r>
            <a:r>
              <a:rPr lang="ja-JP" altLang="en-US" sz="900" dirty="0">
                <a:solidFill>
                  <a:srgbClr val="000000"/>
                </a:solidFill>
                <a:latin typeface="HGPｺﾞｼｯｸM" pitchFamily="50" charset="-128"/>
                <a:ea typeface="HGPｺﾞｼｯｸM" pitchFamily="50" charset="-128"/>
              </a:rPr>
              <a:t>８．５</a:t>
            </a:r>
            <a:r>
              <a:rPr lang="ja-JP" altLang="en-US" sz="900" dirty="0" smtClean="0">
                <a:solidFill>
                  <a:srgbClr val="000000"/>
                </a:solidFill>
                <a:latin typeface="HGPｺﾞｼｯｸM" pitchFamily="50" charset="-128"/>
                <a:ea typeface="HGPｺﾞｼｯｸM" pitchFamily="50" charset="-128"/>
              </a:rPr>
              <a:t>％加算対象者</a:t>
            </a:r>
            <a:r>
              <a:rPr lang="en-US" altLang="ja-JP" sz="900" dirty="0" smtClean="0">
                <a:solidFill>
                  <a:srgbClr val="000000"/>
                </a:solidFill>
                <a:latin typeface="HGPｺﾞｼｯｸM" pitchFamily="50" charset="-128"/>
                <a:ea typeface="HGPｺﾞｼｯｸM" pitchFamily="50" charset="-128"/>
              </a:rPr>
              <a:t>…</a:t>
            </a:r>
            <a:r>
              <a:rPr lang="ja-JP" altLang="en-US" sz="900" dirty="0" smtClean="0">
                <a:solidFill>
                  <a:srgbClr val="000000"/>
                </a:solidFill>
                <a:latin typeface="HGPｺﾞｼｯｸM" pitchFamily="50" charset="-128"/>
                <a:ea typeface="HGPｺﾞｼｯｸM" pitchFamily="50" charset="-128"/>
              </a:rPr>
              <a:t>障害支援区分６の者</a:t>
            </a:r>
          </a:p>
        </p:txBody>
      </p:sp>
      <p:sp>
        <p:nvSpPr>
          <p:cNvPr id="26" name="Text Box 2"/>
          <p:cNvSpPr txBox="1">
            <a:spLocks noChangeArrowheads="1"/>
          </p:cNvSpPr>
          <p:nvPr/>
        </p:nvSpPr>
        <p:spPr bwMode="auto">
          <a:xfrm>
            <a:off x="78259" y="4631510"/>
            <a:ext cx="2786509" cy="284163"/>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報酬単価</a:t>
            </a:r>
            <a:r>
              <a:rPr lang="ja-JP" altLang="en-US" sz="1250" b="1" u="sng" dirty="0" smtClean="0">
                <a:solidFill>
                  <a:srgbClr val="000000"/>
                </a:solidFill>
                <a:latin typeface="Arial"/>
                <a:ea typeface="ＤＨＰ特太ゴシック体" pitchFamily="2" charset="-128"/>
              </a:rPr>
              <a:t>（平成</a:t>
            </a:r>
            <a:r>
              <a:rPr lang="ja-JP" altLang="en-US" sz="1250" b="1" u="sng" dirty="0">
                <a:solidFill>
                  <a:srgbClr val="000000"/>
                </a:solidFill>
                <a:latin typeface="Arial"/>
                <a:ea typeface="ＤＨＰ特太ゴシック体" pitchFamily="2" charset="-128"/>
              </a:rPr>
              <a:t>３０</a:t>
            </a:r>
            <a:r>
              <a:rPr lang="ja-JP" altLang="en-US" sz="1250" b="1" u="sng" dirty="0" smtClean="0">
                <a:solidFill>
                  <a:srgbClr val="000000"/>
                </a:solidFill>
                <a:latin typeface="Arial"/>
                <a:ea typeface="ＤＨＰ特太ゴシック体" pitchFamily="2" charset="-128"/>
              </a:rPr>
              <a:t>年</a:t>
            </a:r>
            <a:r>
              <a:rPr lang="ja-JP" altLang="en-US" sz="1250" b="1" u="sng" dirty="0">
                <a:solidFill>
                  <a:srgbClr val="000000"/>
                </a:solidFill>
                <a:latin typeface="Arial"/>
                <a:ea typeface="ＤＨＰ特太ゴシック体" pitchFamily="2" charset="-128"/>
              </a:rPr>
              <a:t>４</a:t>
            </a:r>
            <a:r>
              <a:rPr lang="ja-JP" altLang="en-US" sz="1250" b="1" u="sng" dirty="0" smtClean="0">
                <a:solidFill>
                  <a:srgbClr val="000000"/>
                </a:solidFill>
                <a:latin typeface="Arial"/>
                <a:ea typeface="ＤＨＰ特太ゴシック体" pitchFamily="2" charset="-128"/>
              </a:rPr>
              <a:t>月～</a:t>
            </a:r>
            <a:r>
              <a:rPr lang="ja-JP" altLang="en-US" sz="1250" b="1" u="sng" dirty="0">
                <a:solidFill>
                  <a:srgbClr val="000000"/>
                </a:solidFill>
                <a:latin typeface="Arial"/>
                <a:ea typeface="ＤＨＰ特太ゴシック体" pitchFamily="2" charset="-128"/>
              </a:rPr>
              <a:t>）</a:t>
            </a:r>
            <a:endParaRPr lang="en-US" altLang="ja-JP" sz="1250" b="1" u="sng" dirty="0">
              <a:solidFill>
                <a:srgbClr val="000000"/>
              </a:solidFill>
              <a:latin typeface="Arial"/>
              <a:ea typeface="ＤＨＰ特太ゴシック体" pitchFamily="2" charset="-128"/>
            </a:endParaRPr>
          </a:p>
        </p:txBody>
      </p:sp>
      <p:graphicFrame>
        <p:nvGraphicFramePr>
          <p:cNvPr id="28" name="表 27"/>
          <p:cNvGraphicFramePr>
            <a:graphicFrameLocks noGrp="1"/>
          </p:cNvGraphicFramePr>
          <p:nvPr>
            <p:extLst>
              <p:ext uri="{D42A27DB-BD31-4B8C-83A1-F6EECF244321}">
                <p14:modId xmlns:p14="http://schemas.microsoft.com/office/powerpoint/2010/main" val="3319192724"/>
              </p:ext>
            </p:extLst>
          </p:nvPr>
        </p:nvGraphicFramePr>
        <p:xfrm>
          <a:off x="273096" y="4879108"/>
          <a:ext cx="9402682" cy="1646238"/>
        </p:xfrm>
        <a:graphic>
          <a:graphicData uri="http://schemas.openxmlformats.org/drawingml/2006/table">
            <a:tbl>
              <a:tblPr>
                <a:tableStyleId>{F5AB1C69-6EDB-4FF4-983F-18BD219EF322}</a:tableStyleId>
              </a:tblPr>
              <a:tblGrid>
                <a:gridCol w="3118692">
                  <a:extLst>
                    <a:ext uri="{9D8B030D-6E8A-4147-A177-3AD203B41FA5}">
                      <a16:colId xmlns:a16="http://schemas.microsoft.com/office/drawing/2014/main" val="20000"/>
                    </a:ext>
                  </a:extLst>
                </a:gridCol>
                <a:gridCol w="2958627">
                  <a:extLst>
                    <a:ext uri="{9D8B030D-6E8A-4147-A177-3AD203B41FA5}">
                      <a16:colId xmlns:a16="http://schemas.microsoft.com/office/drawing/2014/main" val="20001"/>
                    </a:ext>
                  </a:extLst>
                </a:gridCol>
                <a:gridCol w="3325363">
                  <a:extLst>
                    <a:ext uri="{9D8B030D-6E8A-4147-A177-3AD203B41FA5}">
                      <a16:colId xmlns:a16="http://schemas.microsoft.com/office/drawing/2014/main" val="20002"/>
                    </a:ext>
                  </a:extLst>
                </a:gridCol>
              </a:tblGrid>
              <a:tr h="259130">
                <a:tc gridSpan="3">
                  <a:txBody>
                    <a:bodyPr/>
                    <a:lstStyle/>
                    <a:p>
                      <a:r>
                        <a:rPr kumimoji="1" lang="ja-JP" altLang="en-US" sz="1100" dirty="0" smtClean="0">
                          <a:ea typeface="ＤＨＰ特太ゴシック体" pitchFamily="2" charset="-128"/>
                        </a:rPr>
                        <a:t>■ 基本報酬</a:t>
                      </a:r>
                      <a:endParaRPr kumimoji="1" lang="ja-JP" altLang="en-US" sz="1100" dirty="0">
                        <a:ea typeface="ＤＨＰ特太ゴシック体" pitchFamily="2" charset="-128"/>
                      </a:endParaRPr>
                    </a:p>
                  </a:txBody>
                  <a:tcPr marL="99051" marR="99051" marT="45729" marB="4572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43887">
                <a:tc gridSpan="3">
                  <a:txBody>
                    <a:bodyPr/>
                    <a:lstStyle/>
                    <a:p>
                      <a:r>
                        <a:rPr lang="en-US" altLang="ja-JP" sz="1000" dirty="0" smtClean="0">
                          <a:latin typeface="HGPｺﾞｼｯｸM" pitchFamily="50" charset="-128"/>
                          <a:ea typeface="HGPｺﾞｼｯｸM" pitchFamily="50" charset="-128"/>
                        </a:rPr>
                        <a:t>184</a:t>
                      </a:r>
                      <a:r>
                        <a:rPr lang="ja-JP" altLang="en-US" sz="1000" dirty="0" smtClean="0">
                          <a:latin typeface="HGPｺﾞｼｯｸM" pitchFamily="50" charset="-128"/>
                          <a:ea typeface="HGPｺﾞｼｯｸM" pitchFamily="50" charset="-128"/>
                        </a:rPr>
                        <a:t>単位（１時間未満）～</a:t>
                      </a:r>
                      <a:r>
                        <a:rPr lang="en-US" altLang="ja-JP" sz="1000" dirty="0" smtClean="0">
                          <a:solidFill>
                            <a:schemeClr val="tx1"/>
                          </a:solidFill>
                          <a:latin typeface="HGPｺﾞｼｯｸM" pitchFamily="50" charset="-128"/>
                          <a:ea typeface="HGPｺﾞｼｯｸM" pitchFamily="50" charset="-128"/>
                        </a:rPr>
                        <a:t>1,410</a:t>
                      </a:r>
                      <a:r>
                        <a:rPr lang="ja-JP" altLang="en-US" sz="1000" dirty="0" smtClean="0">
                          <a:solidFill>
                            <a:schemeClr val="tx1"/>
                          </a:solidFill>
                          <a:latin typeface="HGPｺﾞｼｯｸM" pitchFamily="50" charset="-128"/>
                          <a:ea typeface="HGPｺﾞｼｯｸM" pitchFamily="50" charset="-128"/>
                        </a:rPr>
                        <a:t>単位（８時間</a:t>
                      </a:r>
                      <a:r>
                        <a:rPr lang="ja-JP" altLang="en-US" sz="1000" dirty="0" smtClean="0">
                          <a:latin typeface="HGPｺﾞｼｯｸM" pitchFamily="50" charset="-128"/>
                          <a:ea typeface="HGPｺﾞｼｯｸM" pitchFamily="50" charset="-128"/>
                        </a:rPr>
                        <a:t>未満</a:t>
                      </a:r>
                      <a:r>
                        <a:rPr lang="ja-JP" altLang="en-US" sz="1000" dirty="0" smtClean="0">
                          <a:solidFill>
                            <a:schemeClr val="tx1"/>
                          </a:solidFill>
                          <a:latin typeface="HGPｺﾞｼｯｸM" pitchFamily="50" charset="-128"/>
                          <a:ea typeface="HGPｺﾞｼｯｸM" pitchFamily="50" charset="-128"/>
                        </a:rPr>
                        <a:t>）　</a:t>
                      </a:r>
                      <a:r>
                        <a:rPr lang="en-US" altLang="ja-JP" sz="1000" dirty="0" smtClean="0">
                          <a:solidFill>
                            <a:schemeClr val="tx1"/>
                          </a:solidFill>
                          <a:latin typeface="HGPｺﾞｼｯｸM" pitchFamily="50" charset="-128"/>
                          <a:ea typeface="HGPｺﾞｼｯｸM" pitchFamily="50" charset="-128"/>
                        </a:rPr>
                        <a:t>※</a:t>
                      </a:r>
                      <a:r>
                        <a:rPr lang="ja-JP" altLang="en-US" sz="1000" dirty="0" smtClean="0">
                          <a:solidFill>
                            <a:schemeClr val="tx1"/>
                          </a:solidFill>
                          <a:latin typeface="HGPｺﾞｼｯｸM" pitchFamily="50" charset="-128"/>
                          <a:ea typeface="HGPｺﾞｼｯｸM" pitchFamily="50" charset="-128"/>
                        </a:rPr>
                        <a:t>　８時間を超える場合は、８時間までの単価の９５％を算定</a:t>
                      </a:r>
                    </a:p>
                  </a:txBody>
                  <a:tcPr marL="99051" marR="99051" marT="45729" marB="457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9130">
                <a:tc gridSpan="3">
                  <a:txBody>
                    <a:bodyPr/>
                    <a:lstStyle/>
                    <a:p>
                      <a:pPr algn="l"/>
                      <a:r>
                        <a:rPr kumimoji="1" lang="ja-JP" altLang="en-US" sz="1100" dirty="0" smtClean="0">
                          <a:ea typeface="ＤＨＰ特太ゴシック体" pitchFamily="2" charset="-128"/>
                        </a:rPr>
                        <a:t>■ 主な加算</a:t>
                      </a:r>
                      <a:endParaRPr kumimoji="1" lang="ja-JP" altLang="en-US" sz="1100" dirty="0">
                        <a:ea typeface="ＤＨＰ特太ゴシック体" pitchFamily="2" charset="-128"/>
                      </a:endParaRPr>
                    </a:p>
                  </a:txBody>
                  <a:tcPr marL="99051" marR="99051" marT="45729" marB="4572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884091">
                <a:tc>
                  <a:txBody>
                    <a:bodyPr/>
                    <a:lstStyle/>
                    <a:p>
                      <a:r>
                        <a:rPr lang="ja-JP" altLang="en-US" sz="1100" b="1" u="sng" dirty="0" smtClean="0">
                          <a:latin typeface="HGPｺﾞｼｯｸM" pitchFamily="50" charset="-128"/>
                          <a:ea typeface="HGPｺﾞｼｯｸM" pitchFamily="50" charset="-128"/>
                        </a:rPr>
                        <a:t>特定事業所加算</a:t>
                      </a:r>
                      <a:r>
                        <a:rPr lang="en-US" altLang="ja-JP" sz="1100" dirty="0" smtClean="0">
                          <a:latin typeface="HGPｺﾞｼｯｸM" pitchFamily="50" charset="-128"/>
                          <a:ea typeface="HGPｺﾞｼｯｸM" pitchFamily="50" charset="-128"/>
                        </a:rPr>
                        <a:t>(10</a:t>
                      </a:r>
                      <a:r>
                        <a:rPr lang="ja-JP" altLang="en-US" sz="1100" dirty="0" smtClean="0">
                          <a:latin typeface="HGPｺﾞｼｯｸM" pitchFamily="50" charset="-128"/>
                          <a:ea typeface="HGPｺﾞｼｯｸM" pitchFamily="50" charset="-128"/>
                        </a:rPr>
                        <a:t>％又は</a:t>
                      </a:r>
                      <a:r>
                        <a:rPr lang="en-US" altLang="ja-JP" sz="1100" dirty="0" smtClean="0">
                          <a:latin typeface="HGPｺﾞｼｯｸM" pitchFamily="50" charset="-128"/>
                          <a:ea typeface="HGPｺﾞｼｯｸM" pitchFamily="50" charset="-128"/>
                        </a:rPr>
                        <a:t>20</a:t>
                      </a:r>
                      <a:r>
                        <a:rPr lang="ja-JP" altLang="en-US" sz="1100" dirty="0" smtClean="0">
                          <a:latin typeface="HGPｺﾞｼｯｸM" pitchFamily="50" charset="-128"/>
                          <a:ea typeface="HGPｺﾞｼｯｸM" pitchFamily="50" charset="-128"/>
                        </a:rPr>
                        <a:t>％加算</a:t>
                      </a:r>
                      <a:r>
                        <a:rPr lang="en-US" altLang="ja-JP" sz="1100" dirty="0" smtClean="0">
                          <a:latin typeface="HGPｺﾞｼｯｸM" pitchFamily="50" charset="-128"/>
                          <a:ea typeface="HGPｺﾞｼｯｸM" pitchFamily="50" charset="-128"/>
                        </a:rPr>
                        <a:t>)</a:t>
                      </a:r>
                    </a:p>
                    <a:p>
                      <a:r>
                        <a:rPr kumimoji="1" lang="ja-JP" altLang="en-US" sz="1000" dirty="0" smtClean="0">
                          <a:latin typeface="HGPｺﾞｼｯｸM" pitchFamily="50" charset="-128"/>
                          <a:ea typeface="HGPｺﾞｼｯｸM" pitchFamily="50" charset="-128"/>
                        </a:rPr>
                        <a:t>→　</a:t>
                      </a:r>
                      <a:r>
                        <a:rPr kumimoji="1" lang="ja-JP" altLang="en-US" sz="1000" kern="1200" baseline="0" dirty="0" smtClean="0">
                          <a:solidFill>
                            <a:schemeClr val="dk1"/>
                          </a:solidFill>
                          <a:latin typeface="HGPｺﾞｼｯｸM" pitchFamily="50" charset="-128"/>
                          <a:ea typeface="HGPｺﾞｼｯｸM" pitchFamily="50" charset="-128"/>
                          <a:cs typeface="+mn-cs"/>
                        </a:rPr>
                        <a:t>①サービス提供体制の整備、②良質な人材の確保、</a:t>
                      </a:r>
                      <a:endParaRPr kumimoji="1" lang="en-US" altLang="ja-JP" sz="1000" kern="1200" baseline="0" dirty="0" smtClean="0">
                        <a:solidFill>
                          <a:schemeClr val="dk1"/>
                        </a:solidFill>
                        <a:latin typeface="HGPｺﾞｼｯｸM" pitchFamily="50" charset="-128"/>
                        <a:ea typeface="HGPｺﾞｼｯｸM" pitchFamily="50" charset="-128"/>
                        <a:cs typeface="+mn-cs"/>
                      </a:endParaRPr>
                    </a:p>
                    <a:p>
                      <a:r>
                        <a:rPr kumimoji="1" lang="ja-JP" altLang="en-US" sz="1000" kern="1200" baseline="0" dirty="0" smtClean="0">
                          <a:solidFill>
                            <a:schemeClr val="dk1"/>
                          </a:solidFill>
                          <a:latin typeface="HGPｺﾞｼｯｸM" pitchFamily="50" charset="-128"/>
                          <a:ea typeface="HGPｺﾞｼｯｸM" pitchFamily="50" charset="-128"/>
                          <a:cs typeface="+mn-cs"/>
                        </a:rPr>
                        <a:t>　③重度障害者への対応に積極的に取り組む事業所の</a:t>
                      </a:r>
                      <a:endParaRPr kumimoji="1" lang="en-US" altLang="ja-JP" sz="1000" kern="1200" baseline="0" dirty="0" smtClean="0">
                        <a:solidFill>
                          <a:schemeClr val="dk1"/>
                        </a:solidFill>
                        <a:latin typeface="HGPｺﾞｼｯｸM" pitchFamily="50" charset="-128"/>
                        <a:ea typeface="HGPｺﾞｼｯｸM" pitchFamily="50" charset="-128"/>
                        <a:cs typeface="+mn-cs"/>
                      </a:endParaRPr>
                    </a:p>
                    <a:p>
                      <a:r>
                        <a:rPr kumimoji="1" lang="ja-JP" altLang="en-US" sz="1000" kern="1200" baseline="0" dirty="0" smtClean="0">
                          <a:solidFill>
                            <a:schemeClr val="dk1"/>
                          </a:solidFill>
                          <a:latin typeface="HGPｺﾞｼｯｸM" pitchFamily="50" charset="-128"/>
                          <a:ea typeface="HGPｺﾞｼｯｸM" pitchFamily="50" charset="-128"/>
                          <a:cs typeface="+mn-cs"/>
                        </a:rPr>
                        <a:t>　サービスを評価</a:t>
                      </a:r>
                      <a:endParaRPr kumimoji="1" lang="en-US" altLang="ja-JP" sz="1000" dirty="0" smtClean="0">
                        <a:latin typeface="HGPｺﾞｼｯｸM" pitchFamily="50" charset="-128"/>
                        <a:ea typeface="HGPｺﾞｼｯｸM" pitchFamily="50" charset="-128"/>
                      </a:endParaRPr>
                    </a:p>
                  </a:txBody>
                  <a:tcPr marL="99051" marR="99051" marT="45729" marB="457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latin typeface="HGPｺﾞｼｯｸM" pitchFamily="50" charset="-128"/>
                          <a:ea typeface="HGPｺﾞｼｯｸM" pitchFamily="50" charset="-128"/>
                        </a:rPr>
                        <a:t>行動障害支援連携加算</a:t>
                      </a:r>
                      <a:r>
                        <a:rPr lang="en-US" altLang="ja-JP" sz="1100" dirty="0" smtClean="0">
                          <a:latin typeface="HGPｺﾞｼｯｸM" pitchFamily="50" charset="-128"/>
                          <a:ea typeface="HGPｺﾞｼｯｸM" pitchFamily="50" charset="-128"/>
                        </a:rPr>
                        <a:t>(30</a:t>
                      </a:r>
                      <a:r>
                        <a:rPr lang="ja-JP" altLang="en-US" sz="1100" dirty="0" smtClean="0">
                          <a:latin typeface="HGPｺﾞｼｯｸM" pitchFamily="50" charset="-128"/>
                          <a:ea typeface="HGPｺﾞｼｯｸM" pitchFamily="50" charset="-128"/>
                        </a:rPr>
                        <a:t>日間１回を限度として１回につき</a:t>
                      </a:r>
                      <a:r>
                        <a:rPr lang="en-US" altLang="ja-JP" sz="1100" dirty="0" smtClean="0">
                          <a:latin typeface="HGPｺﾞｼｯｸM" pitchFamily="50" charset="-128"/>
                          <a:ea typeface="HGPｺﾞｼｯｸM" pitchFamily="50" charset="-128"/>
                        </a:rPr>
                        <a:t>584</a:t>
                      </a:r>
                      <a:r>
                        <a:rPr lang="ja-JP" altLang="en-US" sz="1100" dirty="0" smtClean="0">
                          <a:latin typeface="HGPｺﾞｼｯｸM" pitchFamily="50" charset="-128"/>
                          <a:ea typeface="HGPｺﾞｼｯｸM" pitchFamily="50" charset="-128"/>
                        </a:rPr>
                        <a:t>単位加算</a:t>
                      </a:r>
                      <a:r>
                        <a:rPr lang="en-US" altLang="ja-JP" sz="1100" dirty="0" smtClean="0">
                          <a:latin typeface="HGPｺﾞｼｯｸM" pitchFamily="50" charset="-128"/>
                          <a:ea typeface="HGPｺﾞｼｯｸM" pitchFamily="50" charset="-128"/>
                        </a:rPr>
                        <a:t>)</a:t>
                      </a:r>
                      <a:endParaRPr lang="ja-JP" altLang="en-US" sz="1100" dirty="0" smtClean="0">
                        <a:latin typeface="HGPｺﾞｼｯｸM" pitchFamily="50" charset="-128"/>
                        <a:ea typeface="HGPｺﾞｼｯｸM" pitchFamily="50" charset="-128"/>
                      </a:endParaRPr>
                    </a:p>
                    <a:p>
                      <a:r>
                        <a:rPr kumimoji="1" lang="ja-JP" altLang="en-US" sz="1000" dirty="0" smtClean="0">
                          <a:latin typeface="HGPｺﾞｼｯｸM" pitchFamily="50" charset="-128"/>
                          <a:ea typeface="HGPｺﾞｼｯｸM" pitchFamily="50" charset="-128"/>
                        </a:rPr>
                        <a:t>→　サービス提供責任者と支援計画シート等作成者</a:t>
                      </a:r>
                      <a:endParaRPr kumimoji="1" lang="en-US" altLang="ja-JP" sz="1000" dirty="0" smtClean="0">
                        <a:latin typeface="HGPｺﾞｼｯｸM" pitchFamily="50" charset="-128"/>
                        <a:ea typeface="HGPｺﾞｼｯｸM" pitchFamily="50" charset="-128"/>
                      </a:endParaRPr>
                    </a:p>
                    <a:p>
                      <a:r>
                        <a:rPr kumimoji="1" lang="ja-JP" altLang="en-US" sz="1000" dirty="0" smtClean="0">
                          <a:latin typeface="HGPｺﾞｼｯｸM" pitchFamily="50" charset="-128"/>
                          <a:ea typeface="HGPｺﾞｼｯｸM" pitchFamily="50" charset="-128"/>
                        </a:rPr>
                        <a:t>　が連携し、利用者の心身の状況等の評価を共同し</a:t>
                      </a:r>
                      <a:endParaRPr kumimoji="1" lang="en-US" altLang="ja-JP" sz="1000" dirty="0" smtClean="0">
                        <a:latin typeface="HGPｺﾞｼｯｸM" pitchFamily="50" charset="-128"/>
                        <a:ea typeface="HGPｺﾞｼｯｸM" pitchFamily="50" charset="-128"/>
                      </a:endParaRPr>
                    </a:p>
                    <a:p>
                      <a:r>
                        <a:rPr kumimoji="1" lang="ja-JP" altLang="en-US" sz="1000" dirty="0" smtClean="0">
                          <a:latin typeface="HGPｺﾞｼｯｸM" pitchFamily="50" charset="-128"/>
                          <a:ea typeface="HGPｺﾞｼｯｸM" pitchFamily="50" charset="-128"/>
                        </a:rPr>
                        <a:t>　</a:t>
                      </a:r>
                      <a:r>
                        <a:rPr kumimoji="1" lang="ja-JP" altLang="en-US" sz="1000" dirty="0" err="1" smtClean="0">
                          <a:latin typeface="HGPｺﾞｼｯｸM" pitchFamily="50" charset="-128"/>
                          <a:ea typeface="HGPｺﾞｼｯｸM" pitchFamily="50" charset="-128"/>
                        </a:rPr>
                        <a:t>て</a:t>
                      </a:r>
                      <a:r>
                        <a:rPr kumimoji="1" lang="ja-JP" altLang="en-US" sz="1000" dirty="0" smtClean="0">
                          <a:latin typeface="HGPｺﾞｼｯｸM" pitchFamily="50" charset="-128"/>
                          <a:ea typeface="HGPｺﾞｼｯｸM" pitchFamily="50" charset="-128"/>
                        </a:rPr>
                        <a:t>行うことを評価</a:t>
                      </a:r>
                      <a:endParaRPr kumimoji="1" lang="en-US" altLang="ja-JP" sz="1100" dirty="0" smtClean="0">
                        <a:latin typeface="HGPｺﾞｼｯｸM" pitchFamily="50" charset="-128"/>
                        <a:ea typeface="HGPｺﾞｼｯｸM" pitchFamily="50" charset="-128"/>
                      </a:endParaRPr>
                    </a:p>
                  </a:txBody>
                  <a:tcPr marL="99051" marR="99051" marT="45729" marB="457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latin typeface="HGPｺﾞｼｯｸM" pitchFamily="50" charset="-128"/>
                          <a:ea typeface="HGPｺﾞｼｯｸM" pitchFamily="50" charset="-128"/>
                        </a:rPr>
                        <a:t>喀痰吸引等支援体制加算</a:t>
                      </a:r>
                      <a:r>
                        <a:rPr kumimoji="1" lang="ja-JP" altLang="en-US" sz="1100" b="0" u="none" dirty="0" smtClean="0">
                          <a:latin typeface="HGPｺﾞｼｯｸM" pitchFamily="50" charset="-128"/>
                          <a:ea typeface="HGPｺﾞｼｯｸM" pitchFamily="50" charset="-128"/>
                        </a:rPr>
                        <a:t>（１日当たり</a:t>
                      </a:r>
                      <a:r>
                        <a:rPr kumimoji="1" lang="en-US" altLang="ja-JP" sz="1100" b="0" u="none" dirty="0" smtClean="0">
                          <a:latin typeface="HGPｺﾞｼｯｸM" pitchFamily="50" charset="-128"/>
                          <a:ea typeface="HGPｺﾞｼｯｸM" pitchFamily="50" charset="-128"/>
                        </a:rPr>
                        <a:t>100</a:t>
                      </a:r>
                      <a:r>
                        <a:rPr kumimoji="1" lang="ja-JP" altLang="en-US" sz="1100" b="0" u="none" dirty="0" smtClean="0">
                          <a:latin typeface="HGPｺﾞｼｯｸM" pitchFamily="50" charset="-128"/>
                          <a:ea typeface="HGPｺﾞｼｯｸM" pitchFamily="50" charset="-128"/>
                        </a:rPr>
                        <a:t>単位加算）</a:t>
                      </a:r>
                      <a:endParaRPr kumimoji="1" lang="en-US" altLang="ja-JP" sz="1100" b="0" u="none" dirty="0" smtClean="0">
                        <a:latin typeface="HGPｺﾞｼｯｸM" pitchFamily="50" charset="-128"/>
                        <a:ea typeface="HGPｺﾞｼｯｸM" pitchFamily="50" charset="-128"/>
                      </a:endParaRPr>
                    </a:p>
                    <a:p>
                      <a:r>
                        <a:rPr kumimoji="1" lang="ja-JP" altLang="en-US" sz="1000" b="0" u="none" dirty="0" smtClean="0">
                          <a:latin typeface="HGPｺﾞｼｯｸM" pitchFamily="50" charset="-128"/>
                          <a:ea typeface="HGPｺﾞｼｯｸM" pitchFamily="50" charset="-128"/>
                        </a:rPr>
                        <a:t>→　特定事業所加算（</a:t>
                      </a:r>
                      <a:r>
                        <a:rPr kumimoji="1" lang="en-US" altLang="ja-JP" sz="1000" b="0" u="none" dirty="0" smtClean="0">
                          <a:latin typeface="HGPｺﾞｼｯｸM" pitchFamily="50" charset="-128"/>
                          <a:ea typeface="HGPｺﾞｼｯｸM" pitchFamily="50" charset="-128"/>
                        </a:rPr>
                        <a:t>20</a:t>
                      </a:r>
                      <a:r>
                        <a:rPr kumimoji="1" lang="ja-JP" altLang="en-US" sz="1000" b="0" u="none" dirty="0" smtClean="0">
                          <a:latin typeface="HGPｺﾞｼｯｸM" pitchFamily="50" charset="-128"/>
                          <a:ea typeface="HGPｺﾞｼｯｸM" pitchFamily="50" charset="-128"/>
                        </a:rPr>
                        <a:t>％加算）の算定が困難な事業所に</a:t>
                      </a:r>
                      <a:endParaRPr kumimoji="1" lang="en-US" altLang="ja-JP" sz="1000" b="0" u="none" dirty="0" smtClean="0">
                        <a:latin typeface="HGPｺﾞｼｯｸM" pitchFamily="50" charset="-128"/>
                        <a:ea typeface="HGPｺﾞｼｯｸM" pitchFamily="50" charset="-128"/>
                      </a:endParaRPr>
                    </a:p>
                    <a:p>
                      <a:r>
                        <a:rPr kumimoji="1" lang="ja-JP" altLang="en-US" sz="1000" b="0" u="none" dirty="0" smtClean="0">
                          <a:latin typeface="HGPｺﾞｼｯｸM" pitchFamily="50" charset="-128"/>
                          <a:ea typeface="HGPｺﾞｼｯｸM" pitchFamily="50" charset="-128"/>
                        </a:rPr>
                        <a:t>　対して、喀痰の吸引等が必要な者に対する支援体制を評</a:t>
                      </a:r>
                      <a:endParaRPr kumimoji="1" lang="en-US" altLang="ja-JP" sz="1000" b="0" u="none" dirty="0" smtClean="0">
                        <a:latin typeface="HGPｺﾞｼｯｸM" pitchFamily="50" charset="-128"/>
                        <a:ea typeface="HGPｺﾞｼｯｸM" pitchFamily="50" charset="-128"/>
                      </a:endParaRPr>
                    </a:p>
                    <a:p>
                      <a:r>
                        <a:rPr kumimoji="1" lang="en-US" altLang="ja-JP" sz="1000" b="0" u="none" dirty="0" smtClean="0">
                          <a:latin typeface="HGPｺﾞｼｯｸM" pitchFamily="50" charset="-128"/>
                          <a:ea typeface="HGPｺﾞｼｯｸM" pitchFamily="50" charset="-128"/>
                        </a:rPr>
                        <a:t>  </a:t>
                      </a:r>
                      <a:r>
                        <a:rPr kumimoji="1" lang="ja-JP" altLang="en-US" sz="1000" b="0" u="none" dirty="0" smtClean="0">
                          <a:latin typeface="HGPｺﾞｼｯｸM" pitchFamily="50" charset="-128"/>
                          <a:ea typeface="HGPｺﾞｼｯｸM" pitchFamily="50" charset="-128"/>
                        </a:rPr>
                        <a:t>価</a:t>
                      </a:r>
                      <a:endParaRPr kumimoji="1" lang="en-US" altLang="ja-JP" sz="1000" dirty="0" smtClean="0">
                        <a:latin typeface="HGPｺﾞｼｯｸM" pitchFamily="50" charset="-128"/>
                        <a:ea typeface="HGPｺﾞｼｯｸM" pitchFamily="50" charset="-128"/>
                      </a:endParaRPr>
                    </a:p>
                  </a:txBody>
                  <a:tcPr marL="99051" marR="99051" marT="45729" marB="457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5" name="Text Box 2"/>
          <p:cNvSpPr txBox="1">
            <a:spLocks noChangeArrowheads="1"/>
          </p:cNvSpPr>
          <p:nvPr/>
        </p:nvSpPr>
        <p:spPr bwMode="auto">
          <a:xfrm>
            <a:off x="366291" y="3501006"/>
            <a:ext cx="9195221" cy="828000"/>
          </a:xfrm>
          <a:prstGeom prst="rect">
            <a:avLst/>
          </a:prstGeom>
          <a:noFill/>
          <a:ln w="9525">
            <a:solidFill>
              <a:schemeClr val="tx1"/>
            </a:solidFill>
            <a:prstDash val="dash"/>
            <a:miter lim="800000"/>
            <a:headEnd/>
            <a:tailEnd/>
          </a:ln>
        </p:spPr>
        <p:txBody>
          <a:bodyPr wrap="square">
            <a:noAutofit/>
          </a:bodyPr>
          <a:lstStyle/>
          <a:p>
            <a:pPr>
              <a:spcBef>
                <a:spcPct val="50000"/>
              </a:spcBef>
              <a:defRPr/>
            </a:pPr>
            <a:r>
              <a:rPr lang="en-US" altLang="ja-JP" sz="1000" dirty="0" smtClean="0">
                <a:solidFill>
                  <a:srgbClr val="000000"/>
                </a:solidFill>
                <a:latin typeface="HGPｺﾞｼｯｸM" panose="020B0600000000000000" pitchFamily="50" charset="-128"/>
                <a:ea typeface="HGPｺﾞｼｯｸM" panose="020B0600000000000000" pitchFamily="50" charset="-128"/>
              </a:rPr>
              <a:t>※</a:t>
            </a:r>
            <a:r>
              <a:rPr lang="ja-JP" altLang="en-US" sz="1000" dirty="0" smtClean="0">
                <a:solidFill>
                  <a:srgbClr val="000000"/>
                </a:solidFill>
                <a:latin typeface="HGPｺﾞｼｯｸM" panose="020B0600000000000000" pitchFamily="50" charset="-128"/>
                <a:ea typeface="HGPｺﾞｼｯｸM" panose="020B0600000000000000" pitchFamily="50" charset="-128"/>
              </a:rPr>
              <a:t>　重度障害者等包括支援対象者</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pPr marL="180975" indent="-180975">
              <a:spcBef>
                <a:spcPct val="50000"/>
              </a:spcBef>
              <a:tabLst>
                <a:tab pos="180975" algn="l"/>
              </a:tabLst>
              <a:defRPr/>
            </a:pPr>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ja-JP" altLang="en-US" sz="1000" dirty="0">
                <a:solidFill>
                  <a:srgbClr val="000000"/>
                </a:solidFill>
                <a:latin typeface="HGPｺﾞｼｯｸM" panose="020B0600000000000000" pitchFamily="50" charset="-128"/>
                <a:ea typeface="HGPｺﾞｼｯｸM" panose="020B0600000000000000" pitchFamily="50" charset="-128"/>
              </a:rPr>
              <a:t>　重度訪問介護の対象であって、四肢全てに麻痺等があり、寝たきり状態にある障害者であって、人工呼吸器による呼吸管理を行っている身体</a:t>
            </a:r>
            <a:r>
              <a:rPr lang="ja-JP" altLang="en-US" sz="1000" dirty="0" smtClean="0">
                <a:solidFill>
                  <a:srgbClr val="000000"/>
                </a:solidFill>
                <a:latin typeface="HGPｺﾞｼｯｸM" panose="020B0600000000000000" pitchFamily="50" charset="-128"/>
                <a:ea typeface="HGPｺﾞｼｯｸM" panose="020B0600000000000000" pitchFamily="50" charset="-128"/>
              </a:rPr>
              <a:t>障害者 </a:t>
            </a:r>
            <a:r>
              <a:rPr lang="ja-JP" altLang="en-US" sz="1000" dirty="0">
                <a:solidFill>
                  <a:srgbClr val="000000"/>
                </a:solidFill>
                <a:latin typeface="HGPｺﾞｼｯｸM" panose="020B0600000000000000" pitchFamily="50" charset="-128"/>
                <a:ea typeface="HGPｺﾞｼｯｸM" panose="020B0600000000000000" pitchFamily="50" charset="-128"/>
              </a:rPr>
              <a:t>（</a:t>
            </a:r>
            <a:r>
              <a:rPr lang="en-US" altLang="ja-JP" sz="1000" dirty="0">
                <a:solidFill>
                  <a:srgbClr val="000000"/>
                </a:solidFill>
                <a:latin typeface="HGPｺﾞｼｯｸM" panose="020B0600000000000000" pitchFamily="50" charset="-128"/>
                <a:ea typeface="HGPｺﾞｼｯｸM" panose="020B0600000000000000" pitchFamily="50" charset="-128"/>
              </a:rPr>
              <a:t>Ⅰ</a:t>
            </a:r>
            <a:r>
              <a:rPr lang="ja-JP" altLang="en-US" sz="1000" dirty="0" smtClean="0">
                <a:solidFill>
                  <a:srgbClr val="000000"/>
                </a:solidFill>
                <a:latin typeface="HGPｺﾞｼｯｸM" panose="020B0600000000000000" pitchFamily="50" charset="-128"/>
                <a:ea typeface="HGPｺﾞｼｯｸM" panose="020B0600000000000000" pitchFamily="50" charset="-128"/>
              </a:rPr>
              <a:t>類型（筋ジス、脊　　椎損傷、ＡＬＳ、遷延性意識障害等を想定））、又は最重度知的障害者</a:t>
            </a:r>
            <a:r>
              <a:rPr lang="zh-TW" altLang="en-US" sz="1000" dirty="0" smtClean="0">
                <a:solidFill>
                  <a:srgbClr val="000000"/>
                </a:solidFill>
                <a:latin typeface="HGPｺﾞｼｯｸM" panose="020B0600000000000000" pitchFamily="50" charset="-128"/>
                <a:ea typeface="HGPｺﾞｼｯｸM" panose="020B0600000000000000" pitchFamily="50" charset="-128"/>
              </a:rPr>
              <a:t>（</a:t>
            </a:r>
            <a:r>
              <a:rPr lang="en-US" altLang="zh-TW" sz="1000" dirty="0">
                <a:solidFill>
                  <a:srgbClr val="000000"/>
                </a:solidFill>
                <a:latin typeface="HGPｺﾞｼｯｸM" panose="020B0600000000000000" pitchFamily="50" charset="-128"/>
                <a:ea typeface="HGPｺﾞｼｯｸM" panose="020B0600000000000000" pitchFamily="50" charset="-128"/>
              </a:rPr>
              <a:t>Ⅱ</a:t>
            </a:r>
            <a:r>
              <a:rPr lang="zh-TW" altLang="en-US" sz="1000" dirty="0" smtClean="0">
                <a:solidFill>
                  <a:srgbClr val="000000"/>
                </a:solidFill>
                <a:latin typeface="HGPｺﾞｼｯｸM" panose="020B0600000000000000" pitchFamily="50" charset="-128"/>
                <a:ea typeface="HGPｺﾞｼｯｸM" panose="020B0600000000000000" pitchFamily="50" charset="-128"/>
              </a:rPr>
              <a:t>類型</a:t>
            </a:r>
            <a:r>
              <a:rPr lang="ja-JP" altLang="en-US" sz="1000" dirty="0" smtClean="0">
                <a:solidFill>
                  <a:srgbClr val="000000"/>
                </a:solidFill>
                <a:latin typeface="HGPｺﾞｼｯｸM" panose="020B0600000000000000" pitchFamily="50" charset="-128"/>
                <a:ea typeface="HGPｺﾞｼｯｸM" panose="020B0600000000000000" pitchFamily="50" charset="-128"/>
              </a:rPr>
              <a:t>（重症心身障害者を想定））</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pPr lvl="0">
              <a:spcBef>
                <a:spcPct val="50000"/>
              </a:spcBef>
              <a:defRPr/>
            </a:pPr>
            <a:r>
              <a:rPr lang="ja-JP" altLang="en-US" sz="1000" dirty="0">
                <a:solidFill>
                  <a:srgbClr val="000000"/>
                </a:solidFill>
                <a:latin typeface="HGPｺﾞｼｯｸM" panose="020B0600000000000000" pitchFamily="50" charset="-128"/>
                <a:ea typeface="HGPｺﾞｼｯｸM" panose="020B0600000000000000" pitchFamily="50" charset="-128"/>
              </a:rPr>
              <a:t>　</a:t>
            </a:r>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ja-JP" altLang="en-US" sz="1000" dirty="0">
                <a:latin typeface="HGPｺﾞｼｯｸM" pitchFamily="50" charset="-128"/>
                <a:ea typeface="HGPｺﾞｼｯｸM" pitchFamily="50" charset="-128"/>
              </a:rPr>
              <a:t>障害支援区分の認定調査項目のうち行動関連項目等（１２項目）の合計点数が１０点以上である者（</a:t>
            </a:r>
            <a:r>
              <a:rPr lang="en-US" altLang="ja-JP" sz="1000" dirty="0">
                <a:latin typeface="HGPｺﾞｼｯｸM" pitchFamily="50" charset="-128"/>
                <a:ea typeface="HGPｺﾞｼｯｸM" pitchFamily="50" charset="-128"/>
              </a:rPr>
              <a:t>Ⅲ</a:t>
            </a:r>
            <a:r>
              <a:rPr lang="ja-JP" altLang="en-US" sz="1000" dirty="0" smtClean="0">
                <a:latin typeface="HGPｺﾞｼｯｸM" pitchFamily="50" charset="-128"/>
                <a:ea typeface="HGPｺﾞｼｯｸM" pitchFamily="50" charset="-128"/>
              </a:rPr>
              <a:t>類型（強度行動障害を想定））</a:t>
            </a:r>
            <a:endParaRPr lang="ja-JP" altLang="en-US" sz="1000" dirty="0">
              <a:latin typeface="HGPｺﾞｼｯｸM" pitchFamily="50" charset="-128"/>
              <a:ea typeface="HGPｺﾞｼｯｸM" pitchFamily="50" charset="-128"/>
            </a:endParaRPr>
          </a:p>
          <a:p>
            <a:pPr>
              <a:spcBef>
                <a:spcPct val="50000"/>
              </a:spcBef>
              <a:defRPr/>
            </a:pPr>
            <a:endParaRPr lang="ja-JP" altLang="en-US" sz="1000" dirty="0">
              <a:solidFill>
                <a:srgbClr val="000000"/>
              </a:solidFill>
              <a:latin typeface="HGPｺﾞｼｯｸM" panose="020B0600000000000000" pitchFamily="50" charset="-128"/>
              <a:ea typeface="HGPｺﾞｼｯｸM" panose="020B0600000000000000" pitchFamily="50" charset="-128"/>
            </a:endParaRPr>
          </a:p>
        </p:txBody>
      </p:sp>
      <p:sp>
        <p:nvSpPr>
          <p:cNvPr id="32" name="Text Box 2"/>
          <p:cNvSpPr txBox="1">
            <a:spLocks noChangeArrowheads="1"/>
          </p:cNvSpPr>
          <p:nvPr/>
        </p:nvSpPr>
        <p:spPr bwMode="auto">
          <a:xfrm>
            <a:off x="132310" y="6525344"/>
            <a:ext cx="4172618"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事業所数</a:t>
            </a:r>
            <a:r>
              <a:rPr lang="ja-JP" altLang="en-US" sz="1250" dirty="0">
                <a:solidFill>
                  <a:srgbClr val="000000"/>
                </a:solidFill>
                <a:latin typeface="HGPｺﾞｼｯｸM" pitchFamily="50" charset="-128"/>
                <a:ea typeface="HGPｺﾞｼｯｸM" pitchFamily="50" charset="-128"/>
              </a:rPr>
              <a:t>　　 </a:t>
            </a:r>
            <a:r>
              <a:rPr lang="en-US" altLang="ja-JP" sz="1250" dirty="0" smtClean="0">
                <a:solidFill>
                  <a:srgbClr val="000000"/>
                </a:solidFill>
                <a:latin typeface="HGPｺﾞｼｯｸM" pitchFamily="50" charset="-128"/>
                <a:ea typeface="HGPｺﾞｼｯｸM" pitchFamily="50" charset="-128"/>
              </a:rPr>
              <a:t>7,415</a:t>
            </a:r>
            <a:r>
              <a:rPr lang="ja-JP" altLang="en-US" sz="1250" dirty="0" smtClean="0">
                <a:solidFill>
                  <a:srgbClr val="000000"/>
                </a:solidFill>
                <a:latin typeface="HGPｺﾞｼｯｸM" pitchFamily="50" charset="-128"/>
                <a:ea typeface="HGPｺﾞｼｯｸM" pitchFamily="50" charset="-128"/>
              </a:rPr>
              <a:t>（</a:t>
            </a:r>
            <a:r>
              <a:rPr lang="zh-TW" altLang="en-US" sz="1250" dirty="0" smtClean="0">
                <a:solidFill>
                  <a:srgbClr val="000000"/>
                </a:solidFill>
                <a:latin typeface="HGPｺﾞｼｯｸM" pitchFamily="50" charset="-128"/>
                <a:ea typeface="HGPｺﾞｼｯｸM" pitchFamily="50" charset="-128"/>
              </a:rPr>
              <a:t>国保連平成</a:t>
            </a:r>
            <a:r>
              <a:rPr lang="en-US" altLang="zh-TW" sz="1250" dirty="0" smtClean="0">
                <a:solidFill>
                  <a:srgbClr val="000000"/>
                </a:solidFill>
                <a:latin typeface="HGPｺﾞｼｯｸM" pitchFamily="50" charset="-128"/>
                <a:ea typeface="HGPｺﾞｼｯｸM" pitchFamily="50" charset="-128"/>
              </a:rPr>
              <a:t>30</a:t>
            </a:r>
            <a:r>
              <a:rPr lang="zh-TW" altLang="en-US" sz="1250" dirty="0" smtClean="0">
                <a:solidFill>
                  <a:srgbClr val="000000"/>
                </a:solidFill>
                <a:latin typeface="HGPｺﾞｼｯｸM" pitchFamily="50" charset="-128"/>
                <a:ea typeface="HGPｺﾞｼｯｸM" pitchFamily="50" charset="-128"/>
              </a:rPr>
              <a:t>年</a:t>
            </a:r>
            <a:r>
              <a:rPr lang="en-US" altLang="ja-JP" sz="1250" dirty="0" smtClean="0">
                <a:solidFill>
                  <a:srgbClr val="000000"/>
                </a:solidFill>
                <a:latin typeface="HGPｺﾞｼｯｸM" pitchFamily="50" charset="-128"/>
                <a:ea typeface="HGPｺﾞｼｯｸM" pitchFamily="50" charset="-128"/>
              </a:rPr>
              <a:t>1</a:t>
            </a:r>
            <a:r>
              <a:rPr lang="ja-JP" altLang="en-US" sz="1250" dirty="0" smtClean="0">
                <a:solidFill>
                  <a:srgbClr val="000000"/>
                </a:solidFill>
                <a:latin typeface="HGPｺﾞｼｯｸM" pitchFamily="50" charset="-128"/>
                <a:ea typeface="HGPｺﾞｼｯｸM" pitchFamily="50" charset="-128"/>
              </a:rPr>
              <a:t>月</a:t>
            </a:r>
            <a:r>
              <a:rPr lang="zh-TW" altLang="en-US" sz="1250" dirty="0" smtClean="0">
                <a:solidFill>
                  <a:srgbClr val="000000"/>
                </a:solidFill>
                <a:latin typeface="HGPｺﾞｼｯｸM" pitchFamily="50" charset="-128"/>
                <a:ea typeface="HGPｺﾞｼｯｸM" pitchFamily="50" charset="-128"/>
              </a:rPr>
              <a:t>実績</a:t>
            </a:r>
            <a:r>
              <a:rPr lang="ja-JP" altLang="en-US" sz="1250" dirty="0">
                <a:solidFill>
                  <a:srgbClr val="000000"/>
                </a:solidFill>
                <a:latin typeface="HGPｺﾞｼｯｸM" pitchFamily="50" charset="-128"/>
                <a:ea typeface="HGPｺﾞｼｯｸM" pitchFamily="50" charset="-128"/>
              </a:rPr>
              <a:t>）</a:t>
            </a:r>
            <a:endParaRPr lang="en-US" altLang="ja-JP" sz="1250" b="1" u="sng" dirty="0">
              <a:solidFill>
                <a:srgbClr val="000000"/>
              </a:solidFill>
              <a:latin typeface="Arial"/>
              <a:ea typeface="ＤＨＰ特太ゴシック体" pitchFamily="2" charset="-128"/>
            </a:endParaRPr>
          </a:p>
        </p:txBody>
      </p:sp>
      <p:sp>
        <p:nvSpPr>
          <p:cNvPr id="33" name="Text Box 2"/>
          <p:cNvSpPr txBox="1">
            <a:spLocks noChangeArrowheads="1"/>
          </p:cNvSpPr>
          <p:nvPr/>
        </p:nvSpPr>
        <p:spPr bwMode="auto">
          <a:xfrm>
            <a:off x="4953000" y="6525344"/>
            <a:ext cx="4564793"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利用者数</a:t>
            </a:r>
            <a:r>
              <a:rPr lang="ja-JP" altLang="en-US" sz="1250" dirty="0">
                <a:solidFill>
                  <a:srgbClr val="000000"/>
                </a:solidFill>
                <a:latin typeface="HGPｺﾞｼｯｸM" pitchFamily="50" charset="-128"/>
                <a:ea typeface="HGPｺﾞｼｯｸM" pitchFamily="50" charset="-128"/>
              </a:rPr>
              <a:t>　　</a:t>
            </a:r>
            <a:r>
              <a:rPr lang="en-US" altLang="ja-JP" sz="1250" dirty="0" smtClean="0">
                <a:solidFill>
                  <a:srgbClr val="000000"/>
                </a:solidFill>
                <a:latin typeface="HGPｺﾞｼｯｸM" pitchFamily="50" charset="-128"/>
                <a:ea typeface="HGPｺﾞｼｯｸM" pitchFamily="50" charset="-128"/>
              </a:rPr>
              <a:t>10,784</a:t>
            </a:r>
            <a:r>
              <a:rPr lang="ja-JP" altLang="en-US" sz="1250" dirty="0" smtClean="0">
                <a:solidFill>
                  <a:srgbClr val="000000"/>
                </a:solidFill>
                <a:latin typeface="HGPｺﾞｼｯｸM" pitchFamily="50" charset="-128"/>
                <a:ea typeface="HGPｺﾞｼｯｸM" pitchFamily="50" charset="-128"/>
              </a:rPr>
              <a:t>（</a:t>
            </a:r>
            <a:r>
              <a:rPr lang="zh-TW" altLang="en-US" sz="1250" dirty="0" smtClean="0">
                <a:solidFill>
                  <a:srgbClr val="000000"/>
                </a:solidFill>
                <a:latin typeface="HGPｺﾞｼｯｸM" pitchFamily="50" charset="-128"/>
                <a:ea typeface="HGPｺﾞｼｯｸM" pitchFamily="50" charset="-128"/>
              </a:rPr>
              <a:t>国保連平成</a:t>
            </a:r>
            <a:r>
              <a:rPr lang="en-US" altLang="zh-TW" sz="1250" dirty="0" smtClean="0">
                <a:solidFill>
                  <a:srgbClr val="000000"/>
                </a:solidFill>
                <a:latin typeface="HGPｺﾞｼｯｸM" pitchFamily="50" charset="-128"/>
                <a:ea typeface="HGPｺﾞｼｯｸM" pitchFamily="50" charset="-128"/>
              </a:rPr>
              <a:t>30</a:t>
            </a:r>
            <a:r>
              <a:rPr lang="zh-TW" altLang="en-US" sz="1250" dirty="0" smtClean="0">
                <a:solidFill>
                  <a:srgbClr val="000000"/>
                </a:solidFill>
                <a:latin typeface="HGPｺﾞｼｯｸM" pitchFamily="50" charset="-128"/>
                <a:ea typeface="HGPｺﾞｼｯｸM" pitchFamily="50" charset="-128"/>
              </a:rPr>
              <a:t>年</a:t>
            </a:r>
            <a:r>
              <a:rPr lang="en-US" altLang="ja-JP" sz="1250" dirty="0" smtClean="0">
                <a:solidFill>
                  <a:srgbClr val="000000"/>
                </a:solidFill>
                <a:latin typeface="HGPｺﾞｼｯｸM" pitchFamily="50" charset="-128"/>
                <a:ea typeface="HGPｺﾞｼｯｸM" pitchFamily="50" charset="-128"/>
              </a:rPr>
              <a:t>1</a:t>
            </a:r>
            <a:r>
              <a:rPr lang="zh-TW" altLang="en-US" sz="1250" dirty="0" smtClean="0">
                <a:solidFill>
                  <a:srgbClr val="000000"/>
                </a:solidFill>
                <a:latin typeface="HGPｺﾞｼｯｸM" pitchFamily="50" charset="-128"/>
                <a:ea typeface="HGPｺﾞｼｯｸM" pitchFamily="50" charset="-128"/>
              </a:rPr>
              <a:t>月実績</a:t>
            </a:r>
            <a:r>
              <a:rPr lang="ja-JP" altLang="en-US" sz="1250" dirty="0">
                <a:solidFill>
                  <a:srgbClr val="000000"/>
                </a:solidFill>
                <a:latin typeface="HGPｺﾞｼｯｸM" pitchFamily="50" charset="-128"/>
                <a:ea typeface="HGPｺﾞｼｯｸM" pitchFamily="50" charset="-128"/>
              </a:rPr>
              <a:t>）</a:t>
            </a:r>
            <a:endParaRPr lang="en-US" altLang="ja-JP" sz="1250" b="1" u="sng" dirty="0">
              <a:solidFill>
                <a:srgbClr val="000000"/>
              </a:solidFill>
              <a:latin typeface="Arial"/>
              <a:ea typeface="ＤＨＰ特太ゴシック体" pitchFamily="2" charset="-128"/>
            </a:endParaRPr>
          </a:p>
        </p:txBody>
      </p:sp>
      <p:sp>
        <p:nvSpPr>
          <p:cNvPr id="20" name="正方形/長方形 19"/>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重度訪問介護</a:t>
            </a:r>
            <a:endParaRPr kumimoji="1" lang="ja-JP" altLang="en-US" sz="2400" b="1" dirty="0">
              <a:solidFill>
                <a:schemeClr val="tx1"/>
              </a:solidFill>
            </a:endParaRPr>
          </a:p>
        </p:txBody>
      </p:sp>
      <p:grpSp>
        <p:nvGrpSpPr>
          <p:cNvPr id="22" name="グループ化 10"/>
          <p:cNvGrpSpPr>
            <a:grpSpLocks/>
          </p:cNvGrpSpPr>
          <p:nvPr/>
        </p:nvGrpSpPr>
        <p:grpSpPr bwMode="auto">
          <a:xfrm>
            <a:off x="-15553" y="376232"/>
            <a:ext cx="9972000" cy="79114"/>
            <a:chOff x="0" y="188640"/>
            <a:chExt cx="9144000" cy="72008"/>
          </a:xfrm>
        </p:grpSpPr>
        <p:cxnSp>
          <p:nvCxnSpPr>
            <p:cNvPr id="29" name="直線コネクタ 2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CD53DF54-F569-4E3B-83EA-1F8B236A0E85}" type="slidenum">
              <a:rPr lang="en-US" altLang="ja-JP" smtClean="0"/>
              <a:pPr>
                <a:defRPr/>
              </a:pPr>
              <a:t>152</a:t>
            </a:fld>
            <a:endParaRPr lang="en-US" altLang="ja-JP" dirty="0"/>
          </a:p>
        </p:txBody>
      </p:sp>
    </p:spTree>
    <p:extLst>
      <p:ext uri="{BB962C8B-B14F-4D97-AF65-F5344CB8AC3E}">
        <p14:creationId xmlns:p14="http://schemas.microsoft.com/office/powerpoint/2010/main" val="159261719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795" y="498574"/>
            <a:ext cx="154806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対象者</a:t>
            </a:r>
            <a:endParaRPr lang="en-US" altLang="ja-JP" sz="1600" b="1" u="sng" dirty="0" smtClean="0">
              <a:solidFill>
                <a:srgbClr val="000000"/>
              </a:solidFill>
              <a:ea typeface="ＤＨＰ特太ゴシック体" pitchFamily="2" charset="-128"/>
            </a:endParaRPr>
          </a:p>
        </p:txBody>
      </p:sp>
      <p:sp>
        <p:nvSpPr>
          <p:cNvPr id="5123" name="Text Box 2"/>
          <p:cNvSpPr txBox="1">
            <a:spLocks noChangeArrowheads="1"/>
          </p:cNvSpPr>
          <p:nvPr/>
        </p:nvSpPr>
        <p:spPr bwMode="auto">
          <a:xfrm>
            <a:off x="4808985" y="1592880"/>
            <a:ext cx="255469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主な人員配置</a:t>
            </a:r>
            <a:endParaRPr lang="en-US" altLang="ja-JP" sz="1600" b="1" u="sng" smtClean="0">
              <a:solidFill>
                <a:srgbClr val="000000"/>
              </a:solidFill>
              <a:ea typeface="ＤＨＰ特太ゴシック体" pitchFamily="2" charset="-128"/>
            </a:endParaRPr>
          </a:p>
        </p:txBody>
      </p:sp>
      <p:sp>
        <p:nvSpPr>
          <p:cNvPr id="5124" name="Text Box 2"/>
          <p:cNvSpPr txBox="1">
            <a:spLocks noChangeArrowheads="1"/>
          </p:cNvSpPr>
          <p:nvPr/>
        </p:nvSpPr>
        <p:spPr bwMode="auto">
          <a:xfrm>
            <a:off x="26" y="1592880"/>
            <a:ext cx="208948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サービス内容</a:t>
            </a:r>
            <a:endParaRPr lang="en-US" altLang="ja-JP" sz="1600" b="1" u="sng" smtClean="0">
              <a:solidFill>
                <a:srgbClr val="000000"/>
              </a:solidFill>
              <a:ea typeface="ＤＨＰ特太ゴシック体" pitchFamily="2" charset="-128"/>
            </a:endParaRPr>
          </a:p>
        </p:txBody>
      </p:sp>
      <p:sp>
        <p:nvSpPr>
          <p:cNvPr id="5125" name="Text Box 2"/>
          <p:cNvSpPr txBox="1">
            <a:spLocks noChangeArrowheads="1"/>
          </p:cNvSpPr>
          <p:nvPr/>
        </p:nvSpPr>
        <p:spPr bwMode="auto">
          <a:xfrm>
            <a:off x="27" y="3762752"/>
            <a:ext cx="3626431"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報酬単価（平成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en-US" altLang="ja-JP" sz="1600" b="1" u="sng" dirty="0" smtClean="0">
                <a:solidFill>
                  <a:srgbClr val="000000"/>
                </a:solidFill>
                <a:ea typeface="ＤＨＰ特太ゴシック体" pitchFamily="2" charset="-128"/>
              </a:rPr>
              <a:t>4</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19" name="正方形/長方形 18"/>
          <p:cNvSpPr/>
          <p:nvPr/>
        </p:nvSpPr>
        <p:spPr>
          <a:xfrm>
            <a:off x="200083" y="800792"/>
            <a:ext cx="9434211" cy="756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endParaRPr lang="en-US" altLang="ja-JP" sz="1200" dirty="0">
              <a:solidFill>
                <a:schemeClr val="tx1"/>
              </a:solidFill>
              <a:latin typeface="HGPｺﾞｼｯｸM" pitchFamily="50" charset="-128"/>
              <a:ea typeface="HGPｺﾞｼｯｸM" pitchFamily="50" charset="-128"/>
            </a:endParaRPr>
          </a:p>
          <a:p>
            <a:pPr>
              <a:defRPr/>
            </a:pPr>
            <a:endParaRPr lang="en-US" altLang="ja-JP" sz="1200" dirty="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視覚障害により、移動に著しい困難を有する障害者等</a:t>
            </a:r>
            <a:endParaRPr lang="en-US" altLang="ja-JP" sz="1200" dirty="0">
              <a:solidFill>
                <a:schemeClr val="tx1"/>
              </a:solidFill>
              <a:latin typeface="HGPｺﾞｼｯｸM" pitchFamily="50" charset="-128"/>
              <a:ea typeface="HGPｺﾞｼｯｸM" pitchFamily="50" charset="-128"/>
            </a:endParaRPr>
          </a:p>
          <a:p>
            <a:pPr marL="266700" indent="-266700">
              <a:defRPr/>
            </a:pPr>
            <a:r>
              <a:rPr lang="ja-JP" altLang="en-US" sz="1200" dirty="0">
                <a:solidFill>
                  <a:schemeClr val="tx1"/>
                </a:solidFill>
                <a:latin typeface="HGPｺﾞｼｯｸM" pitchFamily="50" charset="-128"/>
                <a:ea typeface="HGPｺﾞｼｯｸM" pitchFamily="50" charset="-128"/>
              </a:rPr>
              <a:t>　→　同行援護アセスメント票の調査</a:t>
            </a:r>
            <a:r>
              <a:rPr lang="ja-JP" altLang="en-US" sz="1200" dirty="0" smtClean="0">
                <a:solidFill>
                  <a:schemeClr val="tx1"/>
                </a:solidFill>
                <a:latin typeface="HGPｺﾞｼｯｸM" pitchFamily="50" charset="-128"/>
                <a:ea typeface="HGPｺﾞｼｯｸM" pitchFamily="50" charset="-128"/>
              </a:rPr>
              <a:t>項目（視力障害、視野障害、夜盲、移動障害）において、移動障害以外で１点以上かつ移動障害で１点以上に該当</a:t>
            </a:r>
            <a:r>
              <a:rPr lang="ja-JP" altLang="en-US" sz="1200" dirty="0">
                <a:solidFill>
                  <a:schemeClr val="tx1"/>
                </a:solidFill>
                <a:latin typeface="HGPｺﾞｼｯｸM" pitchFamily="50" charset="-128"/>
                <a:ea typeface="HGPｺﾞｼｯｸM" pitchFamily="50" charset="-128"/>
              </a:rPr>
              <a:t>している</a:t>
            </a:r>
            <a:r>
              <a:rPr lang="ja-JP" altLang="en-US" sz="1200" dirty="0" smtClean="0">
                <a:solidFill>
                  <a:schemeClr val="tx1"/>
                </a:solidFill>
                <a:latin typeface="HGPｺﾞｼｯｸM" pitchFamily="50" charset="-128"/>
                <a:ea typeface="HGPｺﾞｼｯｸM" pitchFamily="50" charset="-128"/>
              </a:rPr>
              <a:t>こと</a:t>
            </a:r>
            <a:endParaRPr lang="en-US" altLang="ja-JP" sz="1200" dirty="0" smtClean="0">
              <a:solidFill>
                <a:schemeClr val="tx1"/>
              </a:solidFill>
              <a:latin typeface="HGPｺﾞｼｯｸM" pitchFamily="50" charset="-128"/>
              <a:ea typeface="HGPｺﾞｼｯｸM" pitchFamily="50" charset="-128"/>
            </a:endParaRPr>
          </a:p>
          <a:p>
            <a:pPr>
              <a:defRPr/>
            </a:pPr>
            <a:endParaRPr lang="ja-JP" altLang="en-US" sz="1200" dirty="0">
              <a:solidFill>
                <a:schemeClr val="tx1"/>
              </a:solidFill>
              <a:latin typeface="HGPｺﾞｼｯｸM" pitchFamily="50" charset="-128"/>
              <a:ea typeface="HGPｺﾞｼｯｸM" pitchFamily="50" charset="-128"/>
            </a:endParaRPr>
          </a:p>
          <a:p>
            <a:pPr>
              <a:defRPr/>
            </a:pPr>
            <a:endParaRPr lang="ja-JP" altLang="en-US" sz="1200" dirty="0">
              <a:solidFill>
                <a:schemeClr val="tx1"/>
              </a:solidFill>
              <a:latin typeface="HGPｺﾞｼｯｸM" pitchFamily="50" charset="-128"/>
              <a:ea typeface="HGPｺﾞｼｯｸM" pitchFamily="50" charset="-128"/>
            </a:endParaRPr>
          </a:p>
        </p:txBody>
      </p:sp>
      <p:sp>
        <p:nvSpPr>
          <p:cNvPr id="5127" name="Rectangle 4"/>
          <p:cNvSpPr>
            <a:spLocks noChangeArrowheads="1"/>
          </p:cNvSpPr>
          <p:nvPr/>
        </p:nvSpPr>
        <p:spPr bwMode="auto">
          <a:xfrm>
            <a:off x="200083" y="1908096"/>
            <a:ext cx="4564794" cy="1800000"/>
          </a:xfrm>
          <a:prstGeom prst="rect">
            <a:avLst/>
          </a:prstGeom>
          <a:solidFill>
            <a:srgbClr val="9EF9FE">
              <a:alpha val="49803"/>
            </a:srgbClr>
          </a:solidFill>
          <a:ln w="3175" algn="ctr">
            <a:solidFill>
              <a:schemeClr val="tx1"/>
            </a:solidFill>
            <a:miter lim="800000"/>
            <a:headEnd/>
            <a:tailEnd/>
          </a:ln>
        </p:spPr>
        <p:txBody>
          <a:bodyPr anchor="ctr"/>
          <a:lstStyle/>
          <a:p>
            <a:endParaRPr lang="en-US" altLang="ja-JP" sz="1300" dirty="0" smtClean="0">
              <a:solidFill>
                <a:srgbClr val="000000"/>
              </a:solidFill>
              <a:latin typeface="HGPｺﾞｼｯｸM" pitchFamily="50" charset="-128"/>
              <a:ea typeface="HGPｺﾞｼｯｸM" pitchFamily="50" charset="-128"/>
            </a:endParaRPr>
          </a:p>
          <a:p>
            <a:r>
              <a:rPr lang="ja-JP" altLang="en-US" sz="1300" dirty="0" smtClean="0">
                <a:solidFill>
                  <a:srgbClr val="000000"/>
                </a:solidFill>
                <a:latin typeface="HGPｺﾞｼｯｸM" pitchFamily="50" charset="-128"/>
                <a:ea typeface="HGPｺﾞｼｯｸM" pitchFamily="50" charset="-128"/>
              </a:rPr>
              <a:t>外出時において、</a:t>
            </a:r>
            <a:endParaRPr lang="en-US" altLang="ja-JP" sz="1300" dirty="0" smtClean="0">
              <a:solidFill>
                <a:srgbClr val="000000"/>
              </a:solidFill>
              <a:latin typeface="HGPｺﾞｼｯｸM" pitchFamily="50" charset="-128"/>
              <a:ea typeface="HGPｺﾞｼｯｸM" pitchFamily="50" charset="-128"/>
            </a:endParaRPr>
          </a:p>
          <a:p>
            <a:endParaRPr lang="ja-JP" altLang="en-US" sz="6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　移動に必要な情報の提供（代筆・代読を含む。）</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　移動の援護、排せつ及び食事等の介護</a:t>
            </a:r>
          </a:p>
          <a:p>
            <a:r>
              <a:rPr lang="ja-JP" altLang="en-US" sz="1200" dirty="0" smtClean="0">
                <a:solidFill>
                  <a:srgbClr val="000000"/>
                </a:solidFill>
                <a:latin typeface="HGPｺﾞｼｯｸM" pitchFamily="50" charset="-128"/>
                <a:ea typeface="HGPｺﾞｼｯｸM" pitchFamily="50" charset="-128"/>
              </a:rPr>
              <a:t>　　■　その他外出時に必要な援助</a:t>
            </a:r>
            <a:endParaRPr lang="en-US" altLang="ja-JP" sz="1200" dirty="0" smtClean="0">
              <a:solidFill>
                <a:srgbClr val="000000"/>
              </a:solidFill>
              <a:latin typeface="HGPｺﾞｼｯｸM" pitchFamily="50" charset="-128"/>
              <a:ea typeface="HGPｺﾞｼｯｸM" pitchFamily="50" charset="-128"/>
            </a:endParaRPr>
          </a:p>
          <a:p>
            <a:endParaRPr lang="en-US" altLang="ja-JP" sz="1200" dirty="0" smtClean="0">
              <a:solidFill>
                <a:srgbClr val="000000"/>
              </a:solidFill>
              <a:latin typeface="HGPｺﾞｼｯｸM" pitchFamily="50" charset="-128"/>
              <a:ea typeface="HGPｺﾞｼｯｸM" pitchFamily="50" charset="-128"/>
            </a:endParaRPr>
          </a:p>
          <a:p>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　外出について</a:t>
            </a:r>
            <a:endParaRPr lang="en-US" altLang="ja-JP" sz="1100" dirty="0" smtClean="0">
              <a:solidFill>
                <a:srgbClr val="000000"/>
              </a:solidFill>
              <a:latin typeface="HGPｺﾞｼｯｸM" pitchFamily="50" charset="-128"/>
              <a:ea typeface="HGPｺﾞｼｯｸM" pitchFamily="50" charset="-128"/>
            </a:endParaRPr>
          </a:p>
          <a:p>
            <a:pPr marL="180975" indent="-180975">
              <a:tabLst>
                <a:tab pos="180975" algn="l"/>
              </a:tabLst>
            </a:pPr>
            <a:r>
              <a:rPr lang="ja-JP" altLang="en-US" sz="1100" dirty="0" smtClean="0">
                <a:solidFill>
                  <a:srgbClr val="000000"/>
                </a:solidFill>
                <a:latin typeface="HGPｺﾞｼｯｸM" pitchFamily="50" charset="-128"/>
                <a:ea typeface="HGPｺﾞｼｯｸM" pitchFamily="50" charset="-128"/>
              </a:rPr>
              <a:t>　 　通勤、営業活動等の経済活動に係る外出、通年かつ長期にわたる外出及び社会通念上適当でない外出を除く。</a:t>
            </a:r>
            <a:endParaRPr lang="en-US" altLang="ja-JP" sz="1100" dirty="0" smtClean="0">
              <a:solidFill>
                <a:srgbClr val="000000"/>
              </a:solidFill>
              <a:latin typeface="HGPｺﾞｼｯｸM" pitchFamily="50" charset="-128"/>
              <a:ea typeface="HGPｺﾞｼｯｸM" pitchFamily="50" charset="-128"/>
            </a:endParaRPr>
          </a:p>
          <a:p>
            <a:endParaRPr lang="ja-JP" altLang="en-US" sz="1100" dirty="0" smtClean="0">
              <a:solidFill>
                <a:srgbClr val="000000"/>
              </a:solidFill>
              <a:latin typeface="HGPｺﾞｼｯｸM" pitchFamily="50" charset="-128"/>
              <a:ea typeface="HGPｺﾞｼｯｸM" pitchFamily="50" charset="-128"/>
            </a:endParaRPr>
          </a:p>
          <a:p>
            <a:endParaRPr lang="ja-JP" altLang="en-US" sz="1300" dirty="0" smtClean="0">
              <a:solidFill>
                <a:srgbClr val="000000"/>
              </a:solidFill>
              <a:latin typeface="HGPｺﾞｼｯｸM" pitchFamily="50" charset="-128"/>
              <a:ea typeface="HGPｺﾞｼｯｸM" pitchFamily="50" charset="-128"/>
            </a:endParaRPr>
          </a:p>
        </p:txBody>
      </p:sp>
      <p:sp>
        <p:nvSpPr>
          <p:cNvPr id="21" name="大かっこ 20"/>
          <p:cNvSpPr/>
          <p:nvPr/>
        </p:nvSpPr>
        <p:spPr>
          <a:xfrm>
            <a:off x="361605" y="2205024"/>
            <a:ext cx="3564000" cy="684000"/>
          </a:xfrm>
          <a:prstGeom prst="bracketPair">
            <a:avLst>
              <a:gd name="adj" fmla="val 8472"/>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solidFill>
                <a:srgbClr val="000000"/>
              </a:solidFill>
            </a:endParaRPr>
          </a:p>
        </p:txBody>
      </p:sp>
      <p:sp>
        <p:nvSpPr>
          <p:cNvPr id="5129" name="Rectangle 4"/>
          <p:cNvSpPr>
            <a:spLocks noChangeArrowheads="1"/>
          </p:cNvSpPr>
          <p:nvPr/>
        </p:nvSpPr>
        <p:spPr bwMode="auto">
          <a:xfrm>
            <a:off x="4953795" y="1908096"/>
            <a:ext cx="4680476" cy="1800000"/>
          </a:xfrm>
          <a:prstGeom prst="rect">
            <a:avLst/>
          </a:prstGeom>
          <a:solidFill>
            <a:srgbClr val="9EF9FE">
              <a:alpha val="49803"/>
            </a:srgbClr>
          </a:solidFill>
          <a:ln w="3175" algn="ctr">
            <a:solidFill>
              <a:schemeClr val="tx1"/>
            </a:solidFill>
            <a:miter lim="800000"/>
            <a:headEnd/>
            <a:tailEnd/>
          </a:ln>
        </p:spPr>
        <p:txBody>
          <a:bodyPr anchor="ctr"/>
          <a:lstStyle/>
          <a:p>
            <a:pPr>
              <a:lnSpc>
                <a:spcPts val="1100"/>
              </a:lnSpc>
            </a:pPr>
            <a:endParaRPr lang="en-US" altLang="ja-JP" sz="1100" dirty="0" smtClean="0">
              <a:solidFill>
                <a:srgbClr val="000000"/>
              </a:solidFill>
              <a:latin typeface="HGPｺﾞｼｯｸM" pitchFamily="50" charset="-128"/>
              <a:ea typeface="HGPｺﾞｼｯｸM" pitchFamily="50" charset="-128"/>
            </a:endParaRPr>
          </a:p>
          <a:p>
            <a:pPr>
              <a:lnSpc>
                <a:spcPts val="1100"/>
              </a:lnSpc>
            </a:pPr>
            <a:r>
              <a:rPr lang="ja-JP" altLang="en-US" sz="1100" dirty="0" smtClean="0">
                <a:solidFill>
                  <a:srgbClr val="000000"/>
                </a:solidFill>
                <a:latin typeface="HGPｺﾞｼｯｸM" pitchFamily="50" charset="-128"/>
                <a:ea typeface="HGPｺﾞｼｯｸM" pitchFamily="50" charset="-128"/>
              </a:rPr>
              <a:t>■　サービス提供責任者：常勤ヘルパーのうち１名以上</a:t>
            </a:r>
          </a:p>
          <a:p>
            <a:pPr marL="263525" indent="-263525">
              <a:lnSpc>
                <a:spcPts val="1100"/>
              </a:lnSpc>
            </a:pPr>
            <a:r>
              <a:rPr lang="ja-JP" altLang="en-US" sz="1100" dirty="0" smtClean="0">
                <a:solidFill>
                  <a:srgbClr val="000000"/>
                </a:solidFill>
                <a:latin typeface="HGPｺﾞｼｯｸM" pitchFamily="50" charset="-128"/>
                <a:ea typeface="HGPｺﾞｼｯｸM" pitchFamily="50" charset="-128"/>
              </a:rPr>
              <a:t>　　・  同行</a:t>
            </a:r>
            <a:r>
              <a:rPr lang="ja-JP" altLang="en-US" sz="1100" dirty="0">
                <a:solidFill>
                  <a:srgbClr val="000000"/>
                </a:solidFill>
                <a:latin typeface="HGPｺﾞｼｯｸM" pitchFamily="50" charset="-128"/>
                <a:ea typeface="HGPｺﾞｼｯｸM" pitchFamily="50" charset="-128"/>
              </a:rPr>
              <a:t>援護従業者養成研修応用課程</a:t>
            </a:r>
            <a:r>
              <a:rPr lang="ja-JP" altLang="en-US" sz="1100" dirty="0" smtClean="0">
                <a:solidFill>
                  <a:srgbClr val="000000"/>
                </a:solidFill>
                <a:latin typeface="HGPｺﾞｼｯｸM" pitchFamily="50" charset="-128"/>
                <a:ea typeface="HGPｺﾞｼｯｸM" pitchFamily="50" charset="-128"/>
              </a:rPr>
              <a:t>修了者であり、かつ、介護</a:t>
            </a:r>
            <a:r>
              <a:rPr lang="ja-JP" altLang="en-US" sz="1100" dirty="0">
                <a:solidFill>
                  <a:srgbClr val="000000"/>
                </a:solidFill>
                <a:latin typeface="HGPｺﾞｼｯｸM" pitchFamily="50" charset="-128"/>
                <a:ea typeface="HGPｺﾞｼｯｸM" pitchFamily="50" charset="-128"/>
              </a:rPr>
              <a:t>福祉士、実務者研修修了者、介護職員基礎研修修了者、居宅介護職員初任者研修修了者等であって３年以上の実務経験がある者</a:t>
            </a:r>
            <a:endParaRPr lang="en-US" altLang="ja-JP" sz="1100" dirty="0">
              <a:solidFill>
                <a:srgbClr val="000000"/>
              </a:solidFill>
              <a:latin typeface="HGPｺﾞｼｯｸM" pitchFamily="50" charset="-128"/>
              <a:ea typeface="HGPｺﾞｼｯｸM" pitchFamily="50" charset="-128"/>
            </a:endParaRPr>
          </a:p>
          <a:p>
            <a:pPr>
              <a:lnSpc>
                <a:spcPts val="1100"/>
              </a:lnSpc>
            </a:pPr>
            <a:endParaRPr lang="ja-JP" altLang="en-US" sz="1100" dirty="0" smtClean="0">
              <a:solidFill>
                <a:srgbClr val="000000"/>
              </a:solidFill>
              <a:latin typeface="HGPｺﾞｼｯｸM" pitchFamily="50" charset="-128"/>
              <a:ea typeface="HGPｺﾞｼｯｸM" pitchFamily="50" charset="-128"/>
            </a:endParaRPr>
          </a:p>
          <a:p>
            <a:pPr>
              <a:lnSpc>
                <a:spcPts val="1100"/>
              </a:lnSpc>
            </a:pPr>
            <a:r>
              <a:rPr lang="ja-JP" altLang="en-US" sz="1100" dirty="0" smtClean="0">
                <a:solidFill>
                  <a:srgbClr val="000000"/>
                </a:solidFill>
                <a:latin typeface="HGPｺﾞｼｯｸM" pitchFamily="50" charset="-128"/>
                <a:ea typeface="HGPｺﾞｼｯｸM" pitchFamily="50" charset="-128"/>
              </a:rPr>
              <a:t>■　ヘルパー：常勤換算２．５人以上</a:t>
            </a:r>
          </a:p>
          <a:p>
            <a:pPr marL="266700" indent="-266700">
              <a:lnSpc>
                <a:spcPts val="1100"/>
              </a:lnSpc>
            </a:pPr>
            <a:r>
              <a:rPr lang="ja-JP" altLang="en-US" sz="1100" dirty="0" smtClean="0">
                <a:solidFill>
                  <a:srgbClr val="000000"/>
                </a:solidFill>
                <a:latin typeface="HGPｺﾞｼｯｸM" pitchFamily="50" charset="-128"/>
                <a:ea typeface="HGPｺﾞｼｯｸM" pitchFamily="50" charset="-128"/>
              </a:rPr>
              <a:t>  </a:t>
            </a: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同行</a:t>
            </a:r>
            <a:r>
              <a:rPr lang="ja-JP" altLang="en-US" sz="1100" dirty="0">
                <a:solidFill>
                  <a:srgbClr val="000000"/>
                </a:solidFill>
                <a:latin typeface="HGPｺﾞｼｯｸM" pitchFamily="50" charset="-128"/>
                <a:ea typeface="HGPｺﾞｼｯｸM" pitchFamily="50" charset="-128"/>
              </a:rPr>
              <a:t>援護従業者養成研修一般課程</a:t>
            </a:r>
            <a:r>
              <a:rPr lang="ja-JP" altLang="en-US" sz="1100" dirty="0" smtClean="0">
                <a:solidFill>
                  <a:srgbClr val="000000"/>
                </a:solidFill>
                <a:latin typeface="HGPｺﾞｼｯｸM" pitchFamily="50" charset="-128"/>
                <a:ea typeface="HGPｺﾞｼｯｸM" pitchFamily="50" charset="-128"/>
              </a:rPr>
              <a:t>修了者（盲</a:t>
            </a:r>
            <a:r>
              <a:rPr lang="ja-JP" altLang="en-US" sz="1100" dirty="0" err="1" smtClean="0">
                <a:solidFill>
                  <a:srgbClr val="000000"/>
                </a:solidFill>
                <a:latin typeface="HGPｺﾞｼｯｸM" pitchFamily="50" charset="-128"/>
                <a:ea typeface="HGPｺﾞｼｯｸM" pitchFamily="50" charset="-128"/>
              </a:rPr>
              <a:t>ろう</a:t>
            </a:r>
            <a:r>
              <a:rPr lang="ja-JP" altLang="en-US" sz="1100" dirty="0" smtClean="0">
                <a:solidFill>
                  <a:srgbClr val="000000"/>
                </a:solidFill>
                <a:latin typeface="HGPｺﾞｼｯｸM" pitchFamily="50" charset="-128"/>
                <a:ea typeface="HGPｺﾞｼｯｸM" pitchFamily="50" charset="-128"/>
              </a:rPr>
              <a:t>者向け・通訳介助員は、平成</a:t>
            </a:r>
            <a:r>
              <a:rPr lang="en-US" altLang="ja-JP" sz="1100" dirty="0" smtClean="0">
                <a:solidFill>
                  <a:srgbClr val="000000"/>
                </a:solidFill>
                <a:latin typeface="HGPｺﾞｼｯｸM" pitchFamily="50" charset="-128"/>
                <a:ea typeface="HGPｺﾞｼｯｸM" pitchFamily="50" charset="-128"/>
              </a:rPr>
              <a:t>33</a:t>
            </a:r>
            <a:r>
              <a:rPr lang="ja-JP" altLang="en-US" sz="1100" dirty="0" smtClean="0">
                <a:solidFill>
                  <a:srgbClr val="000000"/>
                </a:solidFill>
                <a:latin typeface="HGPｺﾞｼｯｸM" pitchFamily="50" charset="-128"/>
                <a:ea typeface="HGPｺﾞｼｯｸM" pitchFamily="50" charset="-128"/>
              </a:rPr>
              <a:t>年３月</a:t>
            </a:r>
            <a:r>
              <a:rPr lang="en-US" altLang="ja-JP" sz="1100" dirty="0" smtClean="0">
                <a:solidFill>
                  <a:srgbClr val="000000"/>
                </a:solidFill>
                <a:latin typeface="HGPｺﾞｼｯｸM" pitchFamily="50" charset="-128"/>
                <a:ea typeface="HGPｺﾞｼｯｸM" pitchFamily="50" charset="-128"/>
              </a:rPr>
              <a:t>31</a:t>
            </a:r>
            <a:r>
              <a:rPr lang="ja-JP" altLang="en-US" sz="1100" dirty="0" smtClean="0">
                <a:solidFill>
                  <a:srgbClr val="000000"/>
                </a:solidFill>
                <a:latin typeface="HGPｺﾞｼｯｸM" pitchFamily="50" charset="-128"/>
                <a:ea typeface="HGPｺﾞｼｯｸM" pitchFamily="50" charset="-128"/>
              </a:rPr>
              <a:t>日まで、暫定的な措置として、当該研修を修了したものと見なす。）</a:t>
            </a:r>
            <a:endParaRPr lang="en-US" altLang="ja-JP" sz="1100" dirty="0">
              <a:solidFill>
                <a:srgbClr val="000000"/>
              </a:solidFill>
              <a:latin typeface="HGPｺﾞｼｯｸM" pitchFamily="50" charset="-128"/>
              <a:ea typeface="HGPｺﾞｼｯｸM" pitchFamily="50" charset="-128"/>
            </a:endParaRPr>
          </a:p>
          <a:p>
            <a:pPr marL="263525" indent="-263525">
              <a:lnSpc>
                <a:spcPts val="1100"/>
              </a:lnSpc>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a:t>
            </a:r>
            <a:r>
              <a:rPr lang="zh-TW" altLang="en-US" sz="1100" dirty="0" smtClean="0">
                <a:solidFill>
                  <a:srgbClr val="000000"/>
                </a:solidFill>
                <a:latin typeface="HGPｺﾞｼｯｸM" pitchFamily="50" charset="-128"/>
                <a:ea typeface="HGPｺﾞｼｯｸM" pitchFamily="50" charset="-128"/>
              </a:rPr>
              <a:t>居宅</a:t>
            </a:r>
            <a:r>
              <a:rPr lang="zh-TW" altLang="en-US" sz="1100" dirty="0">
                <a:solidFill>
                  <a:srgbClr val="000000"/>
                </a:solidFill>
                <a:latin typeface="HGPｺﾞｼｯｸM" pitchFamily="50" charset="-128"/>
                <a:ea typeface="HGPｺﾞｼｯｸM" pitchFamily="50" charset="-128"/>
              </a:rPr>
              <a:t>介護職員初任者研修修了者等</a:t>
            </a:r>
            <a:r>
              <a:rPr lang="ja-JP" altLang="en-US" sz="1100" dirty="0">
                <a:solidFill>
                  <a:srgbClr val="000000"/>
                </a:solidFill>
                <a:latin typeface="HGPｺﾞｼｯｸM" pitchFamily="50" charset="-128"/>
                <a:ea typeface="HGPｺﾞｼｯｸM" pitchFamily="50" charset="-128"/>
              </a:rPr>
              <a:t>であって、</a:t>
            </a:r>
            <a:r>
              <a:rPr lang="en-US" altLang="ja-JP" sz="1100" dirty="0">
                <a:solidFill>
                  <a:srgbClr val="000000"/>
                </a:solidFill>
                <a:latin typeface="HGPｺﾞｼｯｸM" pitchFamily="50" charset="-128"/>
                <a:ea typeface="HGPｺﾞｼｯｸM" pitchFamily="50" charset="-128"/>
              </a:rPr>
              <a:t>1</a:t>
            </a:r>
            <a:r>
              <a:rPr lang="ja-JP" altLang="en-US" sz="1100" dirty="0">
                <a:solidFill>
                  <a:srgbClr val="000000"/>
                </a:solidFill>
                <a:latin typeface="HGPｺﾞｼｯｸM" pitchFamily="50" charset="-128"/>
                <a:ea typeface="HGPｺﾞｼｯｸM" pitchFamily="50" charset="-128"/>
              </a:rPr>
              <a:t>年以上の直接処遇経験を有する</a:t>
            </a:r>
            <a:r>
              <a:rPr lang="ja-JP" altLang="en-US" sz="1100" dirty="0" smtClean="0">
                <a:solidFill>
                  <a:srgbClr val="000000"/>
                </a:solidFill>
                <a:latin typeface="HGPｺﾞｼｯｸM" pitchFamily="50" charset="-128"/>
                <a:ea typeface="HGPｺﾞｼｯｸM" pitchFamily="50" charset="-128"/>
              </a:rPr>
              <a:t>者</a:t>
            </a:r>
            <a:r>
              <a:rPr lang="ja-JP" altLang="en-US" sz="1100" dirty="0">
                <a:solidFill>
                  <a:srgbClr val="000000"/>
                </a:solidFill>
                <a:latin typeface="HGPｺﾞｼｯｸM" pitchFamily="50" charset="-128"/>
                <a:ea typeface="HGPｺﾞｼｯｸM" pitchFamily="50" charset="-128"/>
              </a:rPr>
              <a:t>　等　</a:t>
            </a:r>
          </a:p>
          <a:p>
            <a:pPr>
              <a:lnSpc>
                <a:spcPts val="1200"/>
              </a:lnSpc>
            </a:pPr>
            <a:r>
              <a:rPr lang="ja-JP" altLang="en-US" sz="1100" dirty="0" smtClean="0">
                <a:solidFill>
                  <a:srgbClr val="000000"/>
                </a:solidFill>
                <a:latin typeface="HGPｺﾞｼｯｸM" pitchFamily="50" charset="-128"/>
                <a:ea typeface="HGPｺﾞｼｯｸM" pitchFamily="50" charset="-128"/>
              </a:rPr>
              <a:t>　</a:t>
            </a:r>
          </a:p>
        </p:txBody>
      </p:sp>
      <p:graphicFrame>
        <p:nvGraphicFramePr>
          <p:cNvPr id="24" name="表 23"/>
          <p:cNvGraphicFramePr>
            <a:graphicFrameLocks noGrp="1"/>
          </p:cNvGraphicFramePr>
          <p:nvPr>
            <p:extLst>
              <p:ext uri="{D42A27DB-BD31-4B8C-83A1-F6EECF244321}">
                <p14:modId xmlns:p14="http://schemas.microsoft.com/office/powerpoint/2010/main" val="1780589566"/>
              </p:ext>
            </p:extLst>
          </p:nvPr>
        </p:nvGraphicFramePr>
        <p:xfrm>
          <a:off x="193708" y="4123164"/>
          <a:ext cx="9440564" cy="2402180"/>
        </p:xfrm>
        <a:graphic>
          <a:graphicData uri="http://schemas.openxmlformats.org/drawingml/2006/table">
            <a:tbl>
              <a:tblPr>
                <a:tableStyleId>{F5AB1C69-6EDB-4FF4-983F-18BD219EF322}</a:tableStyleId>
              </a:tblPr>
              <a:tblGrid>
                <a:gridCol w="3330932">
                  <a:extLst>
                    <a:ext uri="{9D8B030D-6E8A-4147-A177-3AD203B41FA5}">
                      <a16:colId xmlns:a16="http://schemas.microsoft.com/office/drawing/2014/main" val="20000"/>
                    </a:ext>
                  </a:extLst>
                </a:gridCol>
                <a:gridCol w="2537855">
                  <a:extLst>
                    <a:ext uri="{9D8B030D-6E8A-4147-A177-3AD203B41FA5}">
                      <a16:colId xmlns:a16="http://schemas.microsoft.com/office/drawing/2014/main" val="20001"/>
                    </a:ext>
                  </a:extLst>
                </a:gridCol>
                <a:gridCol w="3571777">
                  <a:extLst>
                    <a:ext uri="{9D8B030D-6E8A-4147-A177-3AD203B41FA5}">
                      <a16:colId xmlns:a16="http://schemas.microsoft.com/office/drawing/2014/main" val="20002"/>
                    </a:ext>
                  </a:extLst>
                </a:gridCol>
              </a:tblGrid>
              <a:tr h="304900">
                <a:tc gridSpan="3">
                  <a:txBody>
                    <a:bodyPr/>
                    <a:lstStyle/>
                    <a:p>
                      <a:r>
                        <a:rPr kumimoji="1" lang="ja-JP" altLang="en-US" sz="1400" dirty="0" smtClean="0">
                          <a:ea typeface="ＤＨＰ特太ゴシック体" pitchFamily="2" charset="-128"/>
                        </a:rPr>
                        <a:t>■ 基本報酬</a:t>
                      </a:r>
                      <a:endParaRPr kumimoji="1" lang="ja-JP" altLang="en-US" sz="1400" dirty="0">
                        <a:ea typeface="ＤＨＰ特太ゴシック体" pitchFamily="2" charset="-128"/>
                      </a:endParaRPr>
                    </a:p>
                  </a:txBody>
                  <a:tcPr marL="99069" marR="99069" marT="45735" marB="4573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3">
                  <a:txBody>
                    <a:bodyPr/>
                    <a:lstStyle/>
                    <a:p>
                      <a:r>
                        <a:rPr lang="ja-JP" altLang="en-US" sz="1100" dirty="0" smtClean="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184</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30</a:t>
                      </a:r>
                      <a:r>
                        <a:rPr lang="ja-JP" altLang="en-US" sz="1100" dirty="0" smtClean="0">
                          <a:latin typeface="HGPｺﾞｼｯｸM" pitchFamily="50" charset="-128"/>
                          <a:ea typeface="HGPｺﾞｼｯｸM" pitchFamily="50" charset="-128"/>
                        </a:rPr>
                        <a:t>分未満）～</a:t>
                      </a:r>
                      <a:r>
                        <a:rPr lang="en-US" altLang="ja-JP" sz="1100" dirty="0" smtClean="0">
                          <a:latin typeface="HGPｺﾞｼｯｸM" pitchFamily="50" charset="-128"/>
                          <a:ea typeface="HGPｺﾞｼｯｸM" pitchFamily="50" charset="-128"/>
                        </a:rPr>
                        <a:t>610</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3</a:t>
                      </a:r>
                      <a:r>
                        <a:rPr lang="ja-JP" altLang="en-US" sz="1100" dirty="0" smtClean="0">
                          <a:latin typeface="HGPｺﾞｼｯｸM" pitchFamily="50" charset="-128"/>
                          <a:ea typeface="HGPｺﾞｼｯｸM" pitchFamily="50" charset="-128"/>
                        </a:rPr>
                        <a:t>時間未満）　</a:t>
                      </a:r>
                      <a:r>
                        <a:rPr lang="en-US" altLang="ja-JP" sz="1100" dirty="0" smtClean="0">
                          <a:latin typeface="HGPｺﾞｼｯｸM" pitchFamily="50" charset="-128"/>
                          <a:ea typeface="HGPｺﾞｼｯｸM" pitchFamily="50" charset="-128"/>
                        </a:rPr>
                        <a:t>3</a:t>
                      </a:r>
                      <a:r>
                        <a:rPr lang="ja-JP" altLang="en-US" sz="1100" dirty="0" smtClean="0">
                          <a:latin typeface="HGPｺﾞｼｯｸM" pitchFamily="50" charset="-128"/>
                          <a:ea typeface="HGPｺﾞｼｯｸM" pitchFamily="50" charset="-128"/>
                        </a:rPr>
                        <a:t>時間以降、</a:t>
                      </a:r>
                      <a:r>
                        <a:rPr lang="en-US" altLang="ja-JP" sz="1100" dirty="0" smtClean="0">
                          <a:latin typeface="HGPｺﾞｼｯｸM" pitchFamily="50" charset="-128"/>
                          <a:ea typeface="HGPｺﾞｼｯｸM" pitchFamily="50" charset="-128"/>
                        </a:rPr>
                        <a:t>30</a:t>
                      </a:r>
                      <a:r>
                        <a:rPr lang="ja-JP" altLang="en-US" sz="1100" dirty="0" smtClean="0">
                          <a:latin typeface="HGPｺﾞｼｯｸM" pitchFamily="50" charset="-128"/>
                          <a:ea typeface="HGPｺﾞｼｯｸM" pitchFamily="50" charset="-128"/>
                        </a:rPr>
                        <a:t>分を増す毎に</a:t>
                      </a:r>
                      <a:r>
                        <a:rPr lang="en-US" altLang="ja-JP" sz="1100" dirty="0" smtClean="0">
                          <a:latin typeface="HGPｺﾞｼｯｸM" pitchFamily="50" charset="-128"/>
                          <a:ea typeface="HGPｺﾞｼｯｸM" pitchFamily="50" charset="-128"/>
                        </a:rPr>
                        <a:t>63</a:t>
                      </a:r>
                      <a:r>
                        <a:rPr lang="ja-JP" altLang="en-US" sz="1100" dirty="0" smtClean="0">
                          <a:latin typeface="HGPｺﾞｼｯｸM" pitchFamily="50" charset="-128"/>
                          <a:ea typeface="HGPｺﾞｼｯｸM" pitchFamily="50" charset="-128"/>
                        </a:rPr>
                        <a:t>単位加算</a:t>
                      </a:r>
                    </a:p>
                  </a:txBody>
                  <a:tcPr marL="99069" marR="99069"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100" dirty="0" smtClean="0">
                        <a:latin typeface="HGPｺﾞｼｯｸM" pitchFamily="50" charset="-128"/>
                        <a:ea typeface="HGPｺﾞｼｯｸM" pitchFamily="50" charset="-128"/>
                      </a:endParaRPr>
                    </a:p>
                  </a:txBody>
                  <a:tcPr/>
                </a:tc>
                <a:tc hMerge="1">
                  <a:txBody>
                    <a:bodyPr/>
                    <a:lstStyle/>
                    <a:p>
                      <a:endParaRPr kumimoji="1" lang="ja-JP" altLang="en-US"/>
                    </a:p>
                  </a:txBody>
                  <a:tcPr/>
                </a:tc>
                <a:extLst>
                  <a:ext uri="{0D108BD9-81ED-4DB2-BD59-A6C34878D82A}">
                    <a16:rowId xmlns:a16="http://schemas.microsoft.com/office/drawing/2014/main" val="10001"/>
                  </a:ext>
                </a:extLst>
              </a:tr>
              <a:tr h="304900">
                <a:tc gridSpan="3">
                  <a:txBody>
                    <a:bodyPr/>
                    <a:lstStyle/>
                    <a:p>
                      <a:pPr algn="l"/>
                      <a:r>
                        <a:rPr kumimoji="1" lang="ja-JP" altLang="en-US" sz="1400" dirty="0" smtClean="0">
                          <a:ea typeface="ＤＨＰ特太ゴシック体" pitchFamily="2" charset="-128"/>
                        </a:rPr>
                        <a:t>■ 主な加算</a:t>
                      </a:r>
                      <a:endParaRPr kumimoji="1" lang="ja-JP" altLang="en-US" sz="1400" dirty="0">
                        <a:ea typeface="ＤＨＰ特太ゴシック体" pitchFamily="2" charset="-128"/>
                      </a:endParaRPr>
                    </a:p>
                  </a:txBody>
                  <a:tcPr marL="99069" marR="99069" marT="45735" marB="4573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756000">
                <a:tc>
                  <a:txBody>
                    <a:bodyPr/>
                    <a:lstStyle/>
                    <a:p>
                      <a:r>
                        <a:rPr lang="ja-JP" altLang="en-US" sz="1200" b="1" u="sng" dirty="0" smtClean="0">
                          <a:latin typeface="HGPｺﾞｼｯｸM" pitchFamily="50" charset="-128"/>
                          <a:ea typeface="HGPｺﾞｼｯｸM" pitchFamily="50" charset="-128"/>
                        </a:rPr>
                        <a:t>盲</a:t>
                      </a:r>
                      <a:r>
                        <a:rPr lang="ja-JP" altLang="en-US" sz="1200" b="1" u="sng" dirty="0" err="1" smtClean="0">
                          <a:latin typeface="HGPｺﾞｼｯｸM" pitchFamily="50" charset="-128"/>
                          <a:ea typeface="HGPｺﾞｼｯｸM" pitchFamily="50" charset="-128"/>
                        </a:rPr>
                        <a:t>ろう</a:t>
                      </a:r>
                      <a:r>
                        <a:rPr lang="ja-JP" altLang="en-US" sz="1200" b="1" u="sng" dirty="0" smtClean="0">
                          <a:latin typeface="HGPｺﾞｼｯｸM" pitchFamily="50" charset="-128"/>
                          <a:ea typeface="HGPｺﾞｼｯｸM" pitchFamily="50" charset="-128"/>
                        </a:rPr>
                        <a:t>者支援加算</a:t>
                      </a:r>
                      <a:r>
                        <a:rPr lang="en-US" altLang="ja-JP" sz="1200" dirty="0" smtClean="0">
                          <a:latin typeface="HGPｺﾞｼｯｸM" pitchFamily="50" charset="-128"/>
                          <a:ea typeface="HGPｺﾞｼｯｸM" pitchFamily="50" charset="-128"/>
                        </a:rPr>
                        <a:t>(25</a:t>
                      </a:r>
                      <a:r>
                        <a:rPr lang="ja-JP" altLang="en-US" sz="1200" dirty="0" smtClean="0">
                          <a:latin typeface="HGPｺﾞｼｯｸM" pitchFamily="50" charset="-128"/>
                          <a:ea typeface="HGPｺﾞｼｯｸM" pitchFamily="50" charset="-128"/>
                        </a:rPr>
                        <a:t>％加算</a:t>
                      </a:r>
                      <a:r>
                        <a:rPr lang="en-US" altLang="ja-JP" sz="1200" dirty="0" smtClean="0">
                          <a:latin typeface="HGPｺﾞｼｯｸM" pitchFamily="50" charset="-128"/>
                          <a:ea typeface="HGPｺﾞｼｯｸM" pitchFamily="50" charset="-128"/>
                        </a:rPr>
                        <a:t>)</a:t>
                      </a:r>
                    </a:p>
                    <a:p>
                      <a:r>
                        <a:rPr kumimoji="1" lang="ja-JP" altLang="en-US" sz="1100" dirty="0" smtClean="0">
                          <a:latin typeface="HGPｺﾞｼｯｸM" pitchFamily="50" charset="-128"/>
                          <a:ea typeface="HGPｺﾞｼｯｸM" pitchFamily="50" charset="-128"/>
                        </a:rPr>
                        <a:t>→　</a:t>
                      </a:r>
                      <a:r>
                        <a:rPr kumimoji="1" lang="ja-JP" altLang="en-US" sz="1100" kern="1200" baseline="0" dirty="0" smtClean="0">
                          <a:solidFill>
                            <a:schemeClr val="dk1"/>
                          </a:solidFill>
                          <a:latin typeface="HGPｺﾞｼｯｸM" pitchFamily="50" charset="-128"/>
                          <a:ea typeface="HGPｺﾞｼｯｸM" pitchFamily="50" charset="-128"/>
                          <a:cs typeface="+mn-cs"/>
                        </a:rPr>
                        <a:t>盲</a:t>
                      </a:r>
                      <a:r>
                        <a:rPr kumimoji="1" lang="ja-JP" altLang="en-US" sz="1100" kern="1200" baseline="0" dirty="0" err="1" smtClean="0">
                          <a:solidFill>
                            <a:schemeClr val="dk1"/>
                          </a:solidFill>
                          <a:latin typeface="HGPｺﾞｼｯｸM" pitchFamily="50" charset="-128"/>
                          <a:ea typeface="HGPｺﾞｼｯｸM" pitchFamily="50" charset="-128"/>
                          <a:cs typeface="+mn-cs"/>
                        </a:rPr>
                        <a:t>ろう</a:t>
                      </a:r>
                      <a:r>
                        <a:rPr kumimoji="1" lang="ja-JP" altLang="en-US" sz="1100" kern="1200" baseline="0" dirty="0" smtClean="0">
                          <a:solidFill>
                            <a:schemeClr val="dk1"/>
                          </a:solidFill>
                          <a:latin typeface="HGPｺﾞｼｯｸM" pitchFamily="50" charset="-128"/>
                          <a:ea typeface="HGPｺﾞｼｯｸM" pitchFamily="50" charset="-128"/>
                          <a:cs typeface="+mn-cs"/>
                        </a:rPr>
                        <a:t>者向け・通訳介助員が、盲ろう者（視覚障害</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者かつ聴覚障害者）に支援することを評価</a:t>
                      </a:r>
                      <a:endParaRPr kumimoji="1" lang="en-US" altLang="ja-JP" sz="1100" dirty="0" smtClean="0">
                        <a:latin typeface="HGPｺﾞｼｯｸM" pitchFamily="50" charset="-128"/>
                        <a:ea typeface="HGPｺﾞｼｯｸM" pitchFamily="50" charset="-128"/>
                      </a:endParaRPr>
                    </a:p>
                  </a:txBody>
                  <a:tcPr marL="99069" marR="99069" marT="45735" marB="45735">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200" b="1" u="sng" dirty="0" smtClean="0">
                          <a:latin typeface="HGPｺﾞｼｯｸM" pitchFamily="50" charset="-128"/>
                          <a:ea typeface="HGPｺﾞｼｯｸM" pitchFamily="50" charset="-128"/>
                        </a:rPr>
                        <a:t>区分３の者に提供したときの加算</a:t>
                      </a:r>
                      <a:r>
                        <a:rPr lang="en-US" altLang="ja-JP" sz="1200" dirty="0" smtClean="0">
                          <a:latin typeface="HGPｺﾞｼｯｸM" pitchFamily="50" charset="-128"/>
                          <a:ea typeface="HGPｺﾞｼｯｸM" pitchFamily="50" charset="-128"/>
                        </a:rPr>
                        <a:t>(20</a:t>
                      </a:r>
                      <a:r>
                        <a:rPr lang="ja-JP" altLang="en-US" sz="1200" dirty="0" smtClean="0">
                          <a:latin typeface="HGPｺﾞｼｯｸM" pitchFamily="50" charset="-128"/>
                          <a:ea typeface="HGPｺﾞｼｯｸM" pitchFamily="50" charset="-128"/>
                        </a:rPr>
                        <a:t>％加算</a:t>
                      </a:r>
                      <a:r>
                        <a:rPr lang="en-US" altLang="ja-JP" sz="1200" dirty="0" smtClean="0">
                          <a:latin typeface="HGPｺﾞｼｯｸM" pitchFamily="50" charset="-128"/>
                          <a:ea typeface="HGPｺﾞｼｯｸM" pitchFamily="50" charset="-128"/>
                        </a:rPr>
                        <a:t>)</a:t>
                      </a:r>
                    </a:p>
                    <a:p>
                      <a:r>
                        <a:rPr kumimoji="1" lang="ja-JP" altLang="en-US" sz="1100" dirty="0" smtClean="0">
                          <a:latin typeface="HGPｺﾞｼｯｸM" pitchFamily="50" charset="-128"/>
                          <a:ea typeface="HGPｺﾞｼｯｸM" pitchFamily="50" charset="-128"/>
                        </a:rPr>
                        <a:t>→ 障害支援区分３の者への支援を評価</a:t>
                      </a:r>
                      <a:endParaRPr kumimoji="1" lang="en-US" altLang="ja-JP" sz="1100" dirty="0" smtClean="0">
                        <a:latin typeface="HGPｺﾞｼｯｸM" pitchFamily="50" charset="-128"/>
                        <a:ea typeface="HGPｺﾞｼｯｸM" pitchFamily="50" charset="-128"/>
                      </a:endParaRPr>
                    </a:p>
                  </a:txBody>
                  <a:tcPr marL="99069" marR="99069" marT="45735" marB="4573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100" b="1" u="sng" dirty="0" smtClean="0">
                          <a:latin typeface="HGPｺﾞｼｯｸM" pitchFamily="50" charset="-128"/>
                          <a:ea typeface="HGPｺﾞｼｯｸM" pitchFamily="50" charset="-128"/>
                        </a:rPr>
                        <a:t>区分４以上の者に提供したときの加算</a:t>
                      </a:r>
                      <a:r>
                        <a:rPr lang="en-US" altLang="ja-JP" sz="1100" dirty="0" smtClean="0">
                          <a:latin typeface="HGPｺﾞｼｯｸM" pitchFamily="50" charset="-128"/>
                          <a:ea typeface="HGPｺﾞｼｯｸM" pitchFamily="50" charset="-128"/>
                        </a:rPr>
                        <a:t>(40</a:t>
                      </a:r>
                      <a:r>
                        <a:rPr lang="ja-JP" altLang="en-US" sz="1100" dirty="0" smtClean="0">
                          <a:latin typeface="HGPｺﾞｼｯｸM" pitchFamily="50" charset="-128"/>
                          <a:ea typeface="HGPｺﾞｼｯｸM" pitchFamily="50" charset="-128"/>
                        </a:rPr>
                        <a:t>％加算</a:t>
                      </a:r>
                      <a:r>
                        <a:rPr lang="en-US" altLang="ja-JP" sz="1100" dirty="0" smtClean="0">
                          <a:latin typeface="HGPｺﾞｼｯｸM" pitchFamily="50" charset="-128"/>
                          <a:ea typeface="HGPｺﾞｼｯｸM" pitchFamily="50" charset="-128"/>
                        </a:rPr>
                        <a:t>)</a:t>
                      </a:r>
                    </a:p>
                    <a:p>
                      <a:r>
                        <a:rPr kumimoji="1" lang="ja-JP" altLang="en-US" sz="1100" dirty="0" smtClean="0">
                          <a:latin typeface="HGPｺﾞｼｯｸM" pitchFamily="50" charset="-128"/>
                          <a:ea typeface="HGPｺﾞｼｯｸM" pitchFamily="50" charset="-128"/>
                        </a:rPr>
                        <a:t>→　障害支援区分４以上の者への支援を評価</a:t>
                      </a:r>
                      <a:endParaRPr kumimoji="1" lang="en-US" altLang="ja-JP" sz="1100" dirty="0" smtClean="0">
                        <a:latin typeface="HGPｺﾞｼｯｸM" pitchFamily="50" charset="-128"/>
                        <a:ea typeface="HGPｺﾞｼｯｸM" pitchFamily="50" charset="-128"/>
                      </a:endParaRPr>
                    </a:p>
                  </a:txBody>
                  <a:tcPr marL="99069" marR="99069" marT="45735" marB="45735">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56000">
                <a:tc>
                  <a:txBody>
                    <a:bodyPr/>
                    <a:lstStyle/>
                    <a:p>
                      <a:r>
                        <a:rPr lang="ja-JP" altLang="en-US" sz="1200" b="1" u="sng" dirty="0" smtClean="0">
                          <a:latin typeface="HGPｺﾞｼｯｸM" pitchFamily="50" charset="-128"/>
                          <a:ea typeface="HGPｺﾞｼｯｸM" pitchFamily="50" charset="-128"/>
                        </a:rPr>
                        <a:t>特定事業所加算</a:t>
                      </a:r>
                      <a:r>
                        <a:rPr lang="en-US" altLang="ja-JP" sz="1200" dirty="0" smtClean="0">
                          <a:latin typeface="HGPｺﾞｼｯｸM" pitchFamily="50" charset="-128"/>
                          <a:ea typeface="HGPｺﾞｼｯｸM" pitchFamily="50" charset="-128"/>
                        </a:rPr>
                        <a:t>(5</a:t>
                      </a:r>
                      <a:r>
                        <a:rPr lang="ja-JP" altLang="en-US" sz="1200" dirty="0" smtClean="0">
                          <a:latin typeface="HGPｺﾞｼｯｸM" pitchFamily="50" charset="-128"/>
                          <a:ea typeface="HGPｺﾞｼｯｸM" pitchFamily="50" charset="-128"/>
                        </a:rPr>
                        <a:t>％、</a:t>
                      </a:r>
                      <a:r>
                        <a:rPr lang="en-US" altLang="ja-JP" sz="1200" dirty="0" smtClean="0">
                          <a:latin typeface="HGPｺﾞｼｯｸM" pitchFamily="50" charset="-128"/>
                          <a:ea typeface="HGPｺﾞｼｯｸM" pitchFamily="50" charset="-128"/>
                        </a:rPr>
                        <a:t>10</a:t>
                      </a:r>
                      <a:r>
                        <a:rPr lang="ja-JP" altLang="en-US" sz="1200" dirty="0" smtClean="0">
                          <a:latin typeface="HGPｺﾞｼｯｸM" pitchFamily="50" charset="-128"/>
                          <a:ea typeface="HGPｺﾞｼｯｸM" pitchFamily="50" charset="-128"/>
                        </a:rPr>
                        <a:t>％又は</a:t>
                      </a:r>
                      <a:r>
                        <a:rPr lang="en-US" altLang="ja-JP" sz="1200" dirty="0" smtClean="0">
                          <a:latin typeface="HGPｺﾞｼｯｸM" pitchFamily="50" charset="-128"/>
                          <a:ea typeface="HGPｺﾞｼｯｸM" pitchFamily="50" charset="-128"/>
                        </a:rPr>
                        <a:t>20</a:t>
                      </a:r>
                      <a:r>
                        <a:rPr lang="ja-JP" altLang="en-US" sz="1200" dirty="0" smtClean="0">
                          <a:latin typeface="HGPｺﾞｼｯｸM" pitchFamily="50" charset="-128"/>
                          <a:ea typeface="HGPｺﾞｼｯｸM" pitchFamily="50" charset="-128"/>
                        </a:rPr>
                        <a:t>％加算</a:t>
                      </a:r>
                      <a:r>
                        <a:rPr lang="en-US" altLang="ja-JP" sz="1200" dirty="0" smtClean="0">
                          <a:latin typeface="HGPｺﾞｼｯｸM" pitchFamily="50" charset="-128"/>
                          <a:ea typeface="HGPｺﾞｼｯｸM" pitchFamily="50" charset="-128"/>
                        </a:rPr>
                        <a:t>)</a:t>
                      </a:r>
                    </a:p>
                    <a:p>
                      <a:r>
                        <a:rPr kumimoji="1" lang="ja-JP" altLang="en-US" sz="1100" dirty="0" smtClean="0">
                          <a:latin typeface="HGPｺﾞｼｯｸM" pitchFamily="50" charset="-128"/>
                          <a:ea typeface="HGPｺﾞｼｯｸM" pitchFamily="50" charset="-128"/>
                        </a:rPr>
                        <a:t>→　</a:t>
                      </a:r>
                      <a:r>
                        <a:rPr kumimoji="1" lang="ja-JP" altLang="en-US" sz="1100" kern="1200" baseline="0" dirty="0" smtClean="0">
                          <a:solidFill>
                            <a:schemeClr val="dk1"/>
                          </a:solidFill>
                          <a:latin typeface="HGPｺﾞｼｯｸM" pitchFamily="50" charset="-128"/>
                          <a:ea typeface="HGPｺﾞｼｯｸM" pitchFamily="50" charset="-128"/>
                          <a:cs typeface="+mn-cs"/>
                        </a:rPr>
                        <a:t>①サービス提供体制の整備、②良質な人材の確</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保、③重度障害者への対応に積極的に取り組む事業</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所のサービスを評価</a:t>
                      </a:r>
                      <a:endParaRPr kumimoji="1" lang="en-US" altLang="ja-JP" sz="1100" dirty="0" smtClean="0">
                        <a:latin typeface="HGPｺﾞｼｯｸM" pitchFamily="50" charset="-128"/>
                        <a:ea typeface="HGPｺﾞｼｯｸM" pitchFamily="50" charset="-128"/>
                      </a:endParaRPr>
                    </a:p>
                  </a:txBody>
                  <a:tcPr marL="99069" marR="99069" marT="45735" marB="45735">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latin typeface="HGPｺﾞｼｯｸM" pitchFamily="50" charset="-128"/>
                          <a:ea typeface="HGPｺﾞｼｯｸM" pitchFamily="50" charset="-128"/>
                        </a:rPr>
                        <a:t>特別地域加算</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％加算</a:t>
                      </a:r>
                      <a:r>
                        <a:rPr lang="en-US" altLang="ja-JP" sz="1200" dirty="0" smtClean="0">
                          <a:latin typeface="HGPｺﾞｼｯｸM" pitchFamily="50" charset="-128"/>
                          <a:ea typeface="HGPｺﾞｼｯｸM" pitchFamily="50" charset="-128"/>
                        </a:rPr>
                        <a:t>)</a:t>
                      </a:r>
                      <a:endParaRPr lang="ja-JP" altLang="en-US" sz="12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　</a:t>
                      </a:r>
                      <a:r>
                        <a:rPr kumimoji="1" lang="ja-JP" altLang="en-US" sz="1100" kern="1200" baseline="0" dirty="0" smtClean="0">
                          <a:solidFill>
                            <a:schemeClr val="dk1"/>
                          </a:solidFill>
                          <a:latin typeface="HGPｺﾞｼｯｸM" pitchFamily="50" charset="-128"/>
                          <a:ea typeface="HGPｺﾞｼｯｸM" pitchFamily="50" charset="-128"/>
                          <a:cs typeface="+mn-cs"/>
                        </a:rPr>
                        <a:t>中山間地域等に居住している者に対</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して提供されるサービスを評価</a:t>
                      </a:r>
                      <a:endParaRPr kumimoji="1" lang="en-US" altLang="ja-JP" sz="1100" dirty="0" smtClean="0">
                        <a:latin typeface="HGPｺﾞｼｯｸM" pitchFamily="50" charset="-128"/>
                        <a:ea typeface="HGPｺﾞｼｯｸM" pitchFamily="50" charset="-128"/>
                      </a:endParaRPr>
                    </a:p>
                  </a:txBody>
                  <a:tcPr marL="99069" marR="99069" marT="45735" marB="4573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u="sng" dirty="0" smtClean="0">
                          <a:latin typeface="HGPｺﾞｼｯｸM" pitchFamily="50" charset="-128"/>
                          <a:ea typeface="HGPｺﾞｼｯｸM" pitchFamily="50" charset="-128"/>
                        </a:rPr>
                        <a:t>喀痰吸引等支援体制加算</a:t>
                      </a:r>
                      <a:r>
                        <a:rPr kumimoji="1" lang="ja-JP" altLang="en-US" sz="1200" b="0" u="none" dirty="0" smtClean="0">
                          <a:latin typeface="HGPｺﾞｼｯｸM" pitchFamily="50" charset="-128"/>
                          <a:ea typeface="HGPｺﾞｼｯｸM" pitchFamily="50" charset="-128"/>
                        </a:rPr>
                        <a:t>（１日当たり</a:t>
                      </a:r>
                      <a:r>
                        <a:rPr kumimoji="1" lang="en-US" altLang="ja-JP" sz="1200" b="0" u="none" dirty="0" smtClean="0">
                          <a:latin typeface="HGPｺﾞｼｯｸM" pitchFamily="50" charset="-128"/>
                          <a:ea typeface="HGPｺﾞｼｯｸM" pitchFamily="50" charset="-128"/>
                        </a:rPr>
                        <a:t>100</a:t>
                      </a:r>
                      <a:r>
                        <a:rPr kumimoji="1" lang="ja-JP" altLang="en-US" sz="1200" b="0" u="none" dirty="0" smtClean="0">
                          <a:latin typeface="HGPｺﾞｼｯｸM" pitchFamily="50" charset="-128"/>
                          <a:ea typeface="HGPｺﾞｼｯｸM" pitchFamily="50" charset="-128"/>
                        </a:rPr>
                        <a:t>単位加算）</a:t>
                      </a:r>
                      <a:endParaRPr kumimoji="1" lang="en-US" altLang="ja-JP" sz="12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特定事業所加算（</a:t>
                      </a:r>
                      <a:r>
                        <a:rPr kumimoji="1" lang="en-US" altLang="ja-JP" sz="1100" b="0" u="none" dirty="0" smtClean="0">
                          <a:latin typeface="HGPｺﾞｼｯｸM" pitchFamily="50" charset="-128"/>
                          <a:ea typeface="HGPｺﾞｼｯｸM" pitchFamily="50" charset="-128"/>
                        </a:rPr>
                        <a:t>20</a:t>
                      </a:r>
                      <a:r>
                        <a:rPr kumimoji="1" lang="ja-JP" altLang="en-US" sz="1100" b="0" u="none" dirty="0" smtClean="0">
                          <a:latin typeface="HGPｺﾞｼｯｸM" pitchFamily="50" charset="-128"/>
                          <a:ea typeface="HGPｺﾞｼｯｸM" pitchFamily="50" charset="-128"/>
                        </a:rPr>
                        <a:t>％加算）の算定が困難な事業所</a:t>
                      </a:r>
                      <a:endParaRPr kumimoji="1" lang="en-US" altLang="ja-JP" sz="11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に対して、喀痰の吸引等が必要な者に対する支援体制を</a:t>
                      </a:r>
                      <a:endParaRPr kumimoji="1" lang="en-US" altLang="ja-JP" sz="11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評価</a:t>
                      </a:r>
                      <a:endParaRPr kumimoji="1" lang="en-US" altLang="ja-JP" sz="1100" dirty="0" smtClean="0">
                        <a:latin typeface="HGPｺﾞｼｯｸM" pitchFamily="50" charset="-128"/>
                        <a:ea typeface="HGPｺﾞｼｯｸM" pitchFamily="50" charset="-128"/>
                      </a:endParaRPr>
                    </a:p>
                  </a:txBody>
                  <a:tcPr marL="99069" marR="99069" marT="45735" marB="45735">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20" name="Text Box 2"/>
          <p:cNvSpPr txBox="1">
            <a:spLocks noChangeArrowheads="1"/>
          </p:cNvSpPr>
          <p:nvPr/>
        </p:nvSpPr>
        <p:spPr bwMode="auto">
          <a:xfrm>
            <a:off x="1" y="6525346"/>
            <a:ext cx="4486994"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事業所数</a:t>
            </a:r>
            <a:r>
              <a:rPr lang="ja-JP" altLang="en-US" sz="1400" dirty="0" smtClean="0">
                <a:solidFill>
                  <a:srgbClr val="000000"/>
                </a:solidFill>
                <a:latin typeface="HGPｺﾞｼｯｸM" pitchFamily="50" charset="-128"/>
                <a:ea typeface="HGPｺﾞｼｯｸM" pitchFamily="50" charset="-128"/>
              </a:rPr>
              <a:t>　　</a:t>
            </a:r>
            <a:r>
              <a:rPr lang="ja-JP" altLang="en-US" sz="16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6,281</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22" name="Text Box 2"/>
          <p:cNvSpPr txBox="1">
            <a:spLocks noChangeArrowheads="1"/>
          </p:cNvSpPr>
          <p:nvPr/>
        </p:nvSpPr>
        <p:spPr bwMode="auto">
          <a:xfrm>
            <a:off x="4953000" y="6525346"/>
            <a:ext cx="44076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 24,611</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同行援護</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6" name="直線コネクタ 1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CD53DF54-F569-4E3B-83EA-1F8B236A0E85}" type="slidenum">
              <a:rPr lang="en-US" altLang="ja-JP" smtClean="0"/>
              <a:pPr>
                <a:defRPr/>
              </a:pPr>
              <a:t>153</a:t>
            </a:fld>
            <a:endParaRPr lang="en-US" altLang="ja-JP" dirty="0"/>
          </a:p>
        </p:txBody>
      </p:sp>
    </p:spTree>
    <p:extLst>
      <p:ext uri="{BB962C8B-B14F-4D97-AF65-F5344CB8AC3E}">
        <p14:creationId xmlns:p14="http://schemas.microsoft.com/office/powerpoint/2010/main" val="388342697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93711" y="1772129"/>
            <a:ext cx="4327245" cy="2376000"/>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行動する際に生じ得る危険を回避するために必要な援護</a:t>
            </a:r>
          </a:p>
          <a:p>
            <a:pPr fontAlgn="base">
              <a:lnSpc>
                <a:spcPts val="500"/>
              </a:lnSpc>
              <a:spcBef>
                <a:spcPct val="0"/>
              </a:spcBef>
              <a:spcAft>
                <a:spcPct val="0"/>
              </a:spcAft>
            </a:pP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外出時における移動中の介護</a:t>
            </a:r>
          </a:p>
          <a:p>
            <a:pPr fontAlgn="base">
              <a:lnSpc>
                <a:spcPts val="500"/>
              </a:lnSpc>
              <a:spcBef>
                <a:spcPct val="0"/>
              </a:spcBef>
              <a:spcAft>
                <a:spcPct val="0"/>
              </a:spcAft>
            </a:pP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排せつ及び食事等の介護その他の行動する際に必要な援助</a:t>
            </a:r>
          </a:p>
          <a:p>
            <a:pPr fontAlgn="base">
              <a:spcBef>
                <a:spcPct val="0"/>
              </a:spcBef>
              <a:spcAft>
                <a:spcPct val="0"/>
              </a:spcAft>
            </a:pPr>
            <a:endParaRPr lang="en-US" altLang="ja-JP" sz="600" dirty="0">
              <a:solidFill>
                <a:srgbClr val="000000"/>
              </a:solidFill>
              <a:latin typeface="HGPｺﾞｼｯｸM" pitchFamily="50" charset="-128"/>
              <a:ea typeface="HGPｺﾞｼｯｸM" pitchFamily="50" charset="-128"/>
            </a:endParaRPr>
          </a:p>
          <a:p>
            <a:pPr fontAlgn="base">
              <a:lnSpc>
                <a:spcPts val="1500"/>
              </a:lnSpc>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予防的</a:t>
            </a:r>
            <a:r>
              <a:rPr lang="ja-JP" altLang="en-US" sz="1200" dirty="0">
                <a:solidFill>
                  <a:srgbClr val="000000"/>
                </a:solidFill>
                <a:latin typeface="HGPｺﾞｼｯｸM" pitchFamily="50" charset="-128"/>
                <a:ea typeface="HGPｺﾞｼｯｸM" pitchFamily="50" charset="-128"/>
              </a:rPr>
              <a:t>対応</a:t>
            </a:r>
          </a:p>
          <a:p>
            <a:pPr fontAlgn="base">
              <a:lnSpc>
                <a:spcPts val="1500"/>
              </a:lnSpc>
              <a:spcBef>
                <a:spcPct val="0"/>
              </a:spcBef>
              <a:spcAft>
                <a:spcPct val="0"/>
              </a:spcAft>
            </a:pPr>
            <a:r>
              <a:rPr lang="ja-JP" altLang="en-US"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行動</a:t>
            </a:r>
            <a:r>
              <a:rPr lang="ja-JP" altLang="en-US" sz="1100" dirty="0">
                <a:solidFill>
                  <a:srgbClr val="000000"/>
                </a:solidFill>
                <a:latin typeface="HGPｺﾞｼｯｸM" pitchFamily="50" charset="-128"/>
                <a:ea typeface="HGPｺﾞｼｯｸM" pitchFamily="50" charset="-128"/>
              </a:rPr>
              <a:t>の予定が分からない等のため、不安定になり、不適切な行動</a:t>
            </a:r>
            <a:endParaRPr lang="en-US" altLang="ja-JP" sz="1100" dirty="0">
              <a:solidFill>
                <a:srgbClr val="000000"/>
              </a:solidFill>
              <a:latin typeface="HGPｺﾞｼｯｸM" pitchFamily="50" charset="-128"/>
              <a:ea typeface="HGPｺﾞｼｯｸM" pitchFamily="50" charset="-128"/>
            </a:endParaRPr>
          </a:p>
          <a:p>
            <a:pPr fontAlgn="base">
              <a:lnSpc>
                <a:spcPts val="1500"/>
              </a:lnSpc>
              <a:spcBef>
                <a:spcPct val="0"/>
              </a:spcBef>
              <a:spcAft>
                <a:spcPct val="0"/>
              </a:spcAft>
            </a:pPr>
            <a:r>
              <a:rPr lang="ja-JP" altLang="en-US" sz="1100" dirty="0">
                <a:solidFill>
                  <a:srgbClr val="000000"/>
                </a:solidFill>
                <a:latin typeface="HGPｺﾞｼｯｸM" pitchFamily="50" charset="-128"/>
                <a:ea typeface="HGPｺﾞｼｯｸM" pitchFamily="50" charset="-128"/>
              </a:rPr>
              <a:t>　　　 がでないよう、予め行動の順番や、外出する場合の目的地での行</a:t>
            </a:r>
            <a:endParaRPr lang="en-US" altLang="ja-JP" sz="1100" dirty="0">
              <a:solidFill>
                <a:srgbClr val="000000"/>
              </a:solidFill>
              <a:latin typeface="HGPｺﾞｼｯｸM" pitchFamily="50" charset="-128"/>
              <a:ea typeface="HGPｺﾞｼｯｸM" pitchFamily="50" charset="-128"/>
            </a:endParaRPr>
          </a:p>
          <a:p>
            <a:pPr fontAlgn="base">
              <a:lnSpc>
                <a:spcPts val="1500"/>
              </a:lnSpc>
              <a:spcBef>
                <a:spcPct val="0"/>
              </a:spcBef>
              <a:spcAft>
                <a:spcPct val="0"/>
              </a:spcAft>
            </a:pPr>
            <a:r>
              <a:rPr lang="en-US" altLang="ja-JP" sz="1100" dirty="0">
                <a:solidFill>
                  <a:srgbClr val="000000"/>
                </a:solidFill>
                <a:latin typeface="HGPｺﾞｼｯｸM" pitchFamily="50" charset="-128"/>
                <a:ea typeface="HGPｺﾞｼｯｸM" pitchFamily="50" charset="-128"/>
              </a:rPr>
              <a:t>       </a:t>
            </a:r>
            <a:r>
              <a:rPr lang="ja-JP" altLang="en-US" sz="1100" dirty="0">
                <a:solidFill>
                  <a:srgbClr val="000000"/>
                </a:solidFill>
                <a:latin typeface="HGPｺﾞｼｯｸM" pitchFamily="50" charset="-128"/>
                <a:ea typeface="HGPｺﾞｼｯｸM" pitchFamily="50" charset="-128"/>
              </a:rPr>
              <a:t>動等を理解させる等</a:t>
            </a:r>
          </a:p>
          <a:p>
            <a:pPr fontAlgn="base">
              <a:lnSpc>
                <a:spcPts val="1500"/>
              </a:lnSpc>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制御的</a:t>
            </a:r>
            <a:r>
              <a:rPr lang="ja-JP" altLang="en-US" sz="1200" dirty="0">
                <a:solidFill>
                  <a:srgbClr val="000000"/>
                </a:solidFill>
                <a:latin typeface="HGPｺﾞｼｯｸM" pitchFamily="50" charset="-128"/>
                <a:ea typeface="HGPｺﾞｼｯｸM" pitchFamily="50" charset="-128"/>
              </a:rPr>
              <a:t>対応</a:t>
            </a:r>
          </a:p>
          <a:p>
            <a:pPr fontAlgn="base">
              <a:lnSpc>
                <a:spcPts val="1500"/>
              </a:lnSpc>
              <a:spcBef>
                <a:spcPct val="0"/>
              </a:spcBef>
              <a:spcAft>
                <a:spcPct val="0"/>
              </a:spcAft>
            </a:pPr>
            <a:r>
              <a:rPr lang="ja-JP" altLang="en-US"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行動</a:t>
            </a:r>
            <a:r>
              <a:rPr lang="ja-JP" altLang="en-US" sz="1100" dirty="0">
                <a:solidFill>
                  <a:srgbClr val="000000"/>
                </a:solidFill>
                <a:latin typeface="HGPｺﾞｼｯｸM" pitchFamily="50" charset="-128"/>
                <a:ea typeface="HGPｺﾞｼｯｸM" pitchFamily="50" charset="-128"/>
              </a:rPr>
              <a:t>障害を起こしてしまった時の問題行動を適切におさめること等</a:t>
            </a:r>
          </a:p>
          <a:p>
            <a:pPr fontAlgn="base">
              <a:lnSpc>
                <a:spcPts val="1500"/>
              </a:lnSpc>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身体</a:t>
            </a:r>
            <a:r>
              <a:rPr lang="ja-JP" altLang="en-US" sz="1200" dirty="0">
                <a:solidFill>
                  <a:srgbClr val="000000"/>
                </a:solidFill>
                <a:latin typeface="HGPｺﾞｼｯｸM" pitchFamily="50" charset="-128"/>
                <a:ea typeface="HGPｺﾞｼｯｸM" pitchFamily="50" charset="-128"/>
              </a:rPr>
              <a:t>介護的対応</a:t>
            </a:r>
          </a:p>
          <a:p>
            <a:pPr fontAlgn="base">
              <a:lnSpc>
                <a:spcPts val="1500"/>
              </a:lnSpc>
              <a:spcBef>
                <a:spcPct val="0"/>
              </a:spcBef>
              <a:spcAft>
                <a:spcPct val="0"/>
              </a:spcAft>
            </a:pPr>
            <a:r>
              <a:rPr lang="ja-JP" altLang="en-US" sz="1100" dirty="0">
                <a:solidFill>
                  <a:srgbClr val="000000"/>
                </a:solidFill>
                <a:latin typeface="HGPｺﾞｼｯｸM" pitchFamily="50" charset="-128"/>
                <a:ea typeface="HGPｺﾞｼｯｸM" pitchFamily="50" charset="-128"/>
              </a:rPr>
              <a:t>　　</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便意の認識ができない者の介助等</a:t>
            </a:r>
          </a:p>
        </p:txBody>
      </p:sp>
      <p:sp>
        <p:nvSpPr>
          <p:cNvPr id="6148" name="Text Box 2"/>
          <p:cNvSpPr txBox="1">
            <a:spLocks noChangeArrowheads="1"/>
          </p:cNvSpPr>
          <p:nvPr/>
        </p:nvSpPr>
        <p:spPr bwMode="auto">
          <a:xfrm>
            <a:off x="38" y="490321"/>
            <a:ext cx="15480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600" b="1" u="sng" dirty="0" smtClean="0">
                <a:solidFill>
                  <a:srgbClr val="000000"/>
                </a:solidFill>
                <a:ea typeface="ＤＨＰ特太ゴシック体" pitchFamily="2" charset="-128"/>
              </a:rPr>
              <a:t>○ 対象者</a:t>
            </a:r>
            <a:endParaRPr lang="en-US" altLang="ja-JP" sz="1600" b="1" u="sng" dirty="0" smtClean="0">
              <a:solidFill>
                <a:srgbClr val="000000"/>
              </a:solidFill>
              <a:ea typeface="ＤＨＰ特太ゴシック体" pitchFamily="2" charset="-128"/>
            </a:endParaRPr>
          </a:p>
        </p:txBody>
      </p:sp>
      <p:sp>
        <p:nvSpPr>
          <p:cNvPr id="6149" name="Text Box 2"/>
          <p:cNvSpPr txBox="1">
            <a:spLocks noChangeArrowheads="1"/>
          </p:cNvSpPr>
          <p:nvPr/>
        </p:nvSpPr>
        <p:spPr bwMode="auto">
          <a:xfrm>
            <a:off x="34" y="1484784"/>
            <a:ext cx="23990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600" b="1" u="sng" dirty="0" smtClean="0">
                <a:solidFill>
                  <a:srgbClr val="000000"/>
                </a:solidFill>
                <a:ea typeface="ＤＨＰ特太ゴシック体" pitchFamily="2" charset="-128"/>
              </a:rPr>
              <a:t>○ サービス内容</a:t>
            </a:r>
            <a:endParaRPr lang="en-US" altLang="ja-JP" sz="1600" b="1" u="sng" dirty="0" smtClean="0">
              <a:solidFill>
                <a:srgbClr val="000000"/>
              </a:solidFill>
              <a:ea typeface="ＤＨＰ特太ゴシック体" pitchFamily="2" charset="-128"/>
            </a:endParaRPr>
          </a:p>
        </p:txBody>
      </p:sp>
      <p:sp>
        <p:nvSpPr>
          <p:cNvPr id="6150" name="Text Box 2"/>
          <p:cNvSpPr txBox="1">
            <a:spLocks noChangeArrowheads="1"/>
          </p:cNvSpPr>
          <p:nvPr/>
        </p:nvSpPr>
        <p:spPr bwMode="auto">
          <a:xfrm>
            <a:off x="4641053" y="1484784"/>
            <a:ext cx="27087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600" b="1" u="sng" smtClean="0">
                <a:solidFill>
                  <a:srgbClr val="000000"/>
                </a:solidFill>
                <a:ea typeface="ＤＨＰ特太ゴシック体" pitchFamily="2" charset="-128"/>
              </a:rPr>
              <a:t>○ 主な人員配置</a:t>
            </a:r>
            <a:endParaRPr lang="en-US" altLang="ja-JP" sz="1600" b="1" u="sng" smtClean="0">
              <a:solidFill>
                <a:srgbClr val="000000"/>
              </a:solidFill>
              <a:ea typeface="ＤＨＰ特太ゴシック体" pitchFamily="2" charset="-128"/>
            </a:endParaRPr>
          </a:p>
        </p:txBody>
      </p:sp>
      <p:sp>
        <p:nvSpPr>
          <p:cNvPr id="6151" name="Text Box 2"/>
          <p:cNvSpPr txBox="1">
            <a:spLocks noChangeArrowheads="1"/>
          </p:cNvSpPr>
          <p:nvPr/>
        </p:nvSpPr>
        <p:spPr bwMode="auto">
          <a:xfrm>
            <a:off x="25" y="4171487"/>
            <a:ext cx="38614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600" b="1" u="sng" dirty="0" smtClean="0">
                <a:solidFill>
                  <a:srgbClr val="000000"/>
                </a:solidFill>
                <a:ea typeface="ＤＨＰ特太ゴシック体" pitchFamily="2" charset="-128"/>
              </a:rPr>
              <a:t>○ 報酬単価（平成３０年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26" name="正方形/長方形 25"/>
          <p:cNvSpPr/>
          <p:nvPr/>
        </p:nvSpPr>
        <p:spPr>
          <a:xfrm>
            <a:off x="193729" y="828875"/>
            <a:ext cx="9432001" cy="583901"/>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base">
              <a:spcBef>
                <a:spcPct val="0"/>
              </a:spcBef>
              <a:spcAft>
                <a:spcPct val="0"/>
              </a:spcAft>
              <a:defRPr/>
            </a:pPr>
            <a:r>
              <a:rPr lang="ja-JP" altLang="en-US" sz="1200" dirty="0">
                <a:solidFill>
                  <a:srgbClr val="000000"/>
                </a:solidFill>
                <a:latin typeface="HGPｺﾞｼｯｸM" pitchFamily="50" charset="-128"/>
                <a:ea typeface="HGPｺﾞｼｯｸM" pitchFamily="50" charset="-128"/>
              </a:rPr>
              <a:t>■　知的障害又は精神障害により行動上著しい困難を有する障害者等であって常時介護を有する者</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200" dirty="0">
                <a:solidFill>
                  <a:srgbClr val="000000"/>
                </a:solidFill>
                <a:latin typeface="HGPｺﾞｼｯｸM" pitchFamily="50" charset="-128"/>
                <a:ea typeface="HGPｺﾞｼｯｸM" pitchFamily="50" charset="-128"/>
              </a:rPr>
              <a:t>　→　障害支援区分３以上であって、障害支援区分の認定調査項目のうち行動関連項目等（１２項目）の合計点数が１０点以上である者</a:t>
            </a:r>
          </a:p>
        </p:txBody>
      </p:sp>
      <p:sp>
        <p:nvSpPr>
          <p:cNvPr id="28" name="大かっこ 27"/>
          <p:cNvSpPr/>
          <p:nvPr/>
        </p:nvSpPr>
        <p:spPr>
          <a:xfrm>
            <a:off x="272496" y="2564348"/>
            <a:ext cx="4156395" cy="1512168"/>
          </a:xfrm>
          <a:prstGeom prst="bracketPair">
            <a:avLst>
              <a:gd name="adj" fmla="val 7653"/>
            </a:avLst>
          </a:prstGeom>
        </p:spPr>
        <p:style>
          <a:lnRef idx="1">
            <a:schemeClr val="dk1"/>
          </a:lnRef>
          <a:fillRef idx="0">
            <a:schemeClr val="dk1"/>
          </a:fillRef>
          <a:effectRef idx="0">
            <a:schemeClr val="dk1"/>
          </a:effectRef>
          <a:fontRef idx="minor">
            <a:schemeClr val="tx1"/>
          </a:fontRef>
        </p:style>
        <p:txBody>
          <a:bodyPr anchor="ctr"/>
          <a:lstStyle/>
          <a:p>
            <a:pPr algn="ctr" fontAlgn="base">
              <a:spcBef>
                <a:spcPct val="0"/>
              </a:spcBef>
              <a:spcAft>
                <a:spcPct val="0"/>
              </a:spcAft>
              <a:defRPr/>
            </a:pPr>
            <a:endParaRPr lang="ja-JP" altLang="en-US" sz="2800">
              <a:solidFill>
                <a:srgbClr val="000000"/>
              </a:solidFill>
            </a:endParaRPr>
          </a:p>
        </p:txBody>
      </p:sp>
      <p:sp>
        <p:nvSpPr>
          <p:cNvPr id="6155" name="Rectangle 4"/>
          <p:cNvSpPr>
            <a:spLocks noChangeArrowheads="1"/>
          </p:cNvSpPr>
          <p:nvPr/>
        </p:nvSpPr>
        <p:spPr bwMode="auto">
          <a:xfrm>
            <a:off x="4796609" y="1772169"/>
            <a:ext cx="4824000" cy="2376000"/>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defRPr/>
            </a:pPr>
            <a:r>
              <a:rPr lang="ja-JP" altLang="en-US" sz="1200" dirty="0">
                <a:solidFill>
                  <a:srgbClr val="000000"/>
                </a:solidFill>
                <a:latin typeface="HGPｺﾞｼｯｸM" pitchFamily="50" charset="-128"/>
                <a:ea typeface="HGPｺﾞｼｯｸM" pitchFamily="50" charset="-128"/>
              </a:rPr>
              <a:t>■　サービス提供責任者：常勤ヘルパーのうち１名以上</a:t>
            </a:r>
          </a:p>
          <a:p>
            <a:pPr marL="266700" indent="-266700" fontAlgn="base">
              <a:spcBef>
                <a:spcPct val="0"/>
              </a:spcBef>
              <a:spcAft>
                <a:spcPct val="0"/>
              </a:spcAft>
              <a:defRPr/>
            </a:pPr>
            <a:r>
              <a:rPr lang="ja-JP" altLang="en-US" sz="1050" dirty="0">
                <a:solidFill>
                  <a:srgbClr val="000000"/>
                </a:solidFill>
                <a:latin typeface="HGPｺﾞｼｯｸM" pitchFamily="50" charset="-128"/>
                <a:ea typeface="HGPｺﾞｼｯｸM" pitchFamily="50" charset="-128"/>
              </a:rPr>
              <a:t>　　</a:t>
            </a:r>
            <a:r>
              <a:rPr lang="ja-JP" altLang="en-US" sz="1050" dirty="0" smtClean="0">
                <a:solidFill>
                  <a:srgbClr val="000000"/>
                </a:solidFill>
                <a:latin typeface="HGPｺﾞｼｯｸM" pitchFamily="50" charset="-128"/>
                <a:ea typeface="HGPｺﾞｼｯｸM" pitchFamily="50" charset="-128"/>
              </a:rPr>
              <a:t>・　行動</a:t>
            </a:r>
            <a:r>
              <a:rPr lang="ja-JP" altLang="en-US" sz="1050" dirty="0">
                <a:solidFill>
                  <a:srgbClr val="000000"/>
                </a:solidFill>
                <a:latin typeface="HGPｺﾞｼｯｸM" pitchFamily="50" charset="-128"/>
                <a:ea typeface="HGPｺﾞｼｯｸM" pitchFamily="50" charset="-128"/>
              </a:rPr>
              <a:t>援護従業者養成研修課程修了者又は強度行動障害支援者養成研修</a:t>
            </a:r>
            <a:r>
              <a:rPr lang="en-US" altLang="ja-JP" sz="1050" dirty="0">
                <a:solidFill>
                  <a:srgbClr val="000000"/>
                </a:solidFill>
                <a:latin typeface="HGPｺﾞｼｯｸM" pitchFamily="50" charset="-128"/>
                <a:ea typeface="HGPｺﾞｼｯｸM" pitchFamily="50" charset="-128"/>
              </a:rPr>
              <a:t>(</a:t>
            </a:r>
            <a:r>
              <a:rPr lang="ja-JP" altLang="en-US" sz="1050" dirty="0">
                <a:solidFill>
                  <a:srgbClr val="000000"/>
                </a:solidFill>
                <a:latin typeface="HGPｺﾞｼｯｸM" pitchFamily="50" charset="-128"/>
                <a:ea typeface="HGPｺﾞｼｯｸM" pitchFamily="50" charset="-128"/>
              </a:rPr>
              <a:t>実践研修）修了者であって</a:t>
            </a:r>
            <a:r>
              <a:rPr lang="en-US" altLang="ja-JP" sz="1050" dirty="0">
                <a:solidFill>
                  <a:srgbClr val="000000"/>
                </a:solidFill>
                <a:latin typeface="HGPｺﾞｼｯｸM" pitchFamily="50" charset="-128"/>
                <a:ea typeface="HGPｺﾞｼｯｸM" pitchFamily="50" charset="-128"/>
              </a:rPr>
              <a:t>3</a:t>
            </a:r>
            <a:r>
              <a:rPr lang="ja-JP" altLang="en-US" sz="1050" dirty="0">
                <a:solidFill>
                  <a:srgbClr val="000000"/>
                </a:solidFill>
                <a:latin typeface="HGPｺﾞｼｯｸM" pitchFamily="50" charset="-128"/>
                <a:ea typeface="HGPｺﾞｼｯｸM" pitchFamily="50" charset="-128"/>
              </a:rPr>
              <a:t>年以上の直接処遇経験（知的障害・精神障害等）</a:t>
            </a:r>
          </a:p>
          <a:p>
            <a:pPr marL="447675" indent="-447675" fontAlgn="base">
              <a:spcBef>
                <a:spcPct val="0"/>
              </a:spcBef>
              <a:spcAft>
                <a:spcPct val="0"/>
              </a:spcAft>
              <a:defRPr/>
            </a:pPr>
            <a:r>
              <a:rPr lang="ja-JP" altLang="en-US" sz="1050" dirty="0">
                <a:solidFill>
                  <a:srgbClr val="000000"/>
                </a:solidFill>
                <a:latin typeface="HGPｺﾞｼｯｸM" pitchFamily="50" charset="-128"/>
                <a:ea typeface="HGPｺﾞｼｯｸM" pitchFamily="50" charset="-128"/>
              </a:rPr>
              <a:t>　　　　</a:t>
            </a:r>
            <a:r>
              <a:rPr lang="en-US" altLang="ja-JP" sz="1050" dirty="0" smtClean="0">
                <a:solidFill>
                  <a:srgbClr val="000000"/>
                </a:solidFill>
                <a:latin typeface="HGPｺﾞｼｯｸM" pitchFamily="50" charset="-128"/>
                <a:ea typeface="HGPｺﾞｼｯｸM" pitchFamily="50" charset="-128"/>
              </a:rPr>
              <a:t>※</a:t>
            </a:r>
            <a:r>
              <a:rPr lang="ja-JP" altLang="en-US" sz="1050" dirty="0" smtClean="0">
                <a:solidFill>
                  <a:srgbClr val="000000"/>
                </a:solidFill>
                <a:latin typeface="HGPｺﾞｼｯｸM" pitchFamily="50" charset="-128"/>
                <a:ea typeface="HGPｺﾞｼｯｸM" pitchFamily="50" charset="-128"/>
              </a:rPr>
              <a:t>　介護</a:t>
            </a:r>
            <a:r>
              <a:rPr lang="ja-JP" altLang="en-US" sz="1050" dirty="0">
                <a:solidFill>
                  <a:srgbClr val="000000"/>
                </a:solidFill>
                <a:latin typeface="HGPｺﾞｼｯｸM" pitchFamily="50" charset="-128"/>
                <a:ea typeface="HGPｺﾞｼｯｸM" pitchFamily="50" charset="-128"/>
              </a:rPr>
              <a:t>福祉士、実務者研修修了者、介護職員基礎研修修了者、居宅介護職員初任者研修修了者等であって</a:t>
            </a:r>
            <a:r>
              <a:rPr lang="en-US" altLang="ja-JP" sz="1050" dirty="0">
                <a:solidFill>
                  <a:srgbClr val="000000"/>
                </a:solidFill>
                <a:latin typeface="HGPｺﾞｼｯｸM" pitchFamily="50" charset="-128"/>
                <a:ea typeface="HGPｺﾞｼｯｸM" pitchFamily="50" charset="-128"/>
              </a:rPr>
              <a:t>5</a:t>
            </a:r>
            <a:r>
              <a:rPr lang="ja-JP" altLang="en-US" sz="1050" dirty="0">
                <a:solidFill>
                  <a:srgbClr val="000000"/>
                </a:solidFill>
                <a:latin typeface="HGPｺﾞｼｯｸM" pitchFamily="50" charset="-128"/>
                <a:ea typeface="HGPｺﾞｼｯｸM" pitchFamily="50" charset="-128"/>
              </a:rPr>
              <a:t>年以上の実務経験（平成</a:t>
            </a:r>
            <a:r>
              <a:rPr lang="en-US" altLang="ja-JP" sz="1050" dirty="0" smtClean="0">
                <a:solidFill>
                  <a:srgbClr val="000000"/>
                </a:solidFill>
                <a:latin typeface="HGPｺﾞｼｯｸM" pitchFamily="50" charset="-128"/>
                <a:ea typeface="HGPｺﾞｼｯｸM" pitchFamily="50" charset="-128"/>
              </a:rPr>
              <a:t>33</a:t>
            </a:r>
            <a:r>
              <a:rPr lang="ja-JP" altLang="en-US" sz="1050" dirty="0" smtClean="0">
                <a:solidFill>
                  <a:srgbClr val="000000"/>
                </a:solidFill>
                <a:latin typeface="HGPｺﾞｼｯｸM" pitchFamily="50" charset="-128"/>
                <a:ea typeface="HGPｺﾞｼｯｸM" pitchFamily="50" charset="-128"/>
              </a:rPr>
              <a:t>年</a:t>
            </a:r>
            <a:r>
              <a:rPr lang="ja-JP" altLang="en-US" sz="1050" dirty="0">
                <a:solidFill>
                  <a:srgbClr val="000000"/>
                </a:solidFill>
                <a:latin typeface="HGPｺﾞｼｯｸM" pitchFamily="50" charset="-128"/>
                <a:ea typeface="HGPｺﾞｼｯｸM" pitchFamily="50" charset="-128"/>
              </a:rPr>
              <a:t>３月</a:t>
            </a:r>
            <a:r>
              <a:rPr lang="en-US" altLang="ja-JP" sz="1050" dirty="0">
                <a:solidFill>
                  <a:srgbClr val="000000"/>
                </a:solidFill>
                <a:latin typeface="HGPｺﾞｼｯｸM" pitchFamily="50" charset="-128"/>
                <a:ea typeface="HGPｺﾞｼｯｸM" pitchFamily="50" charset="-128"/>
              </a:rPr>
              <a:t>31</a:t>
            </a:r>
            <a:r>
              <a:rPr lang="ja-JP" altLang="en-US" sz="1050" dirty="0">
                <a:solidFill>
                  <a:srgbClr val="000000"/>
                </a:solidFill>
                <a:latin typeface="HGPｺﾞｼｯｸM" pitchFamily="50" charset="-128"/>
                <a:ea typeface="HGPｺﾞｼｯｸM" pitchFamily="50" charset="-128"/>
              </a:rPr>
              <a:t>日までの経過措置）</a:t>
            </a:r>
            <a:endParaRPr lang="en-US" altLang="ja-JP" sz="1050" dirty="0">
              <a:solidFill>
                <a:srgbClr val="000000"/>
              </a:solidFill>
              <a:latin typeface="HGPｺﾞｼｯｸM" pitchFamily="50" charset="-128"/>
              <a:ea typeface="HGPｺﾞｼｯｸM" pitchFamily="50" charset="-128"/>
            </a:endParaRPr>
          </a:p>
          <a:p>
            <a:pPr marL="447675" indent="-447675" fontAlgn="base">
              <a:spcBef>
                <a:spcPct val="0"/>
              </a:spcBef>
              <a:spcAft>
                <a:spcPct val="0"/>
              </a:spcAft>
              <a:defRPr/>
            </a:pP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200" dirty="0">
                <a:solidFill>
                  <a:srgbClr val="000000"/>
                </a:solidFill>
                <a:latin typeface="HGPｺﾞｼｯｸM" pitchFamily="50" charset="-128"/>
                <a:ea typeface="HGPｺﾞｼｯｸM" pitchFamily="50" charset="-128"/>
              </a:rPr>
              <a:t>■　ヘルパー：常勤換算２．５人以上</a:t>
            </a:r>
            <a:r>
              <a:rPr lang="ja-JP" altLang="en-US" sz="1050" dirty="0">
                <a:solidFill>
                  <a:srgbClr val="000000"/>
                </a:solidFill>
                <a:latin typeface="HGPｺﾞｼｯｸM" pitchFamily="50" charset="-128"/>
                <a:ea typeface="HGPｺﾞｼｯｸM" pitchFamily="50" charset="-128"/>
              </a:rPr>
              <a:t>　</a:t>
            </a:r>
            <a:endParaRPr lang="en-US" altLang="ja-JP" sz="1050" dirty="0">
              <a:solidFill>
                <a:srgbClr val="000000"/>
              </a:solidFill>
              <a:latin typeface="HGPｺﾞｼｯｸM" pitchFamily="50" charset="-128"/>
              <a:ea typeface="HGPｺﾞｼｯｸM" pitchFamily="50" charset="-128"/>
            </a:endParaRPr>
          </a:p>
          <a:p>
            <a:pPr marL="266700" indent="-266700" fontAlgn="base">
              <a:spcBef>
                <a:spcPct val="0"/>
              </a:spcBef>
              <a:spcAft>
                <a:spcPct val="0"/>
              </a:spcAft>
              <a:defRPr/>
            </a:pPr>
            <a:r>
              <a:rPr lang="ja-JP" altLang="en-US" sz="1050" dirty="0">
                <a:solidFill>
                  <a:srgbClr val="000000"/>
                </a:solidFill>
                <a:latin typeface="HGPｺﾞｼｯｸM" pitchFamily="50" charset="-128"/>
                <a:ea typeface="HGPｺﾞｼｯｸM" pitchFamily="50" charset="-128"/>
              </a:rPr>
              <a:t>　　</a:t>
            </a:r>
            <a:r>
              <a:rPr lang="ja-JP" altLang="en-US" sz="1050" dirty="0" smtClean="0">
                <a:solidFill>
                  <a:srgbClr val="000000"/>
                </a:solidFill>
                <a:latin typeface="HGPｺﾞｼｯｸM" pitchFamily="50" charset="-128"/>
                <a:ea typeface="HGPｺﾞｼｯｸM" pitchFamily="50" charset="-128"/>
              </a:rPr>
              <a:t>・　行動</a:t>
            </a:r>
            <a:r>
              <a:rPr lang="ja-JP" altLang="en-US" sz="1050" dirty="0">
                <a:solidFill>
                  <a:srgbClr val="000000"/>
                </a:solidFill>
                <a:latin typeface="HGPｺﾞｼｯｸM" pitchFamily="50" charset="-128"/>
                <a:ea typeface="HGPｺﾞｼｯｸM" pitchFamily="50" charset="-128"/>
              </a:rPr>
              <a:t>援護従業者養成研修修了者又は強度行動障害支援者養成研修（実践研修）修了者であって</a:t>
            </a:r>
            <a:r>
              <a:rPr lang="en-US" altLang="ja-JP" sz="1050" dirty="0">
                <a:solidFill>
                  <a:srgbClr val="000000"/>
                </a:solidFill>
                <a:latin typeface="HGPｺﾞｼｯｸM" pitchFamily="50" charset="-128"/>
                <a:ea typeface="HGPｺﾞｼｯｸM" pitchFamily="50" charset="-128"/>
              </a:rPr>
              <a:t>1</a:t>
            </a:r>
            <a:r>
              <a:rPr lang="ja-JP" altLang="en-US" sz="1050" dirty="0">
                <a:solidFill>
                  <a:srgbClr val="000000"/>
                </a:solidFill>
                <a:latin typeface="HGPｺﾞｼｯｸM" pitchFamily="50" charset="-128"/>
                <a:ea typeface="HGPｺﾞｼｯｸM" pitchFamily="50" charset="-128"/>
              </a:rPr>
              <a:t>年以上の直接処遇経験（知的障害・精神障害者等）</a:t>
            </a:r>
          </a:p>
          <a:p>
            <a:pPr marL="447675" indent="-447675" fontAlgn="base">
              <a:spcBef>
                <a:spcPct val="0"/>
              </a:spcBef>
              <a:spcAft>
                <a:spcPct val="0"/>
              </a:spcAft>
              <a:defRPr/>
            </a:pPr>
            <a:r>
              <a:rPr lang="ja-JP" altLang="en-US" sz="1050" dirty="0">
                <a:solidFill>
                  <a:srgbClr val="000000"/>
                </a:solidFill>
                <a:latin typeface="HGPｺﾞｼｯｸM" pitchFamily="50" charset="-128"/>
                <a:ea typeface="HGPｺﾞｼｯｸM" pitchFamily="50" charset="-128"/>
              </a:rPr>
              <a:t>　　　  </a:t>
            </a:r>
            <a:r>
              <a:rPr lang="en-US" altLang="ja-JP" sz="1050" dirty="0" smtClean="0">
                <a:solidFill>
                  <a:srgbClr val="000000"/>
                </a:solidFill>
                <a:latin typeface="HGPｺﾞｼｯｸM" pitchFamily="50" charset="-128"/>
                <a:ea typeface="HGPｺﾞｼｯｸM" pitchFamily="50" charset="-128"/>
              </a:rPr>
              <a:t>※</a:t>
            </a:r>
            <a:r>
              <a:rPr lang="ja-JP" altLang="en-US" sz="1050" dirty="0" smtClean="0">
                <a:solidFill>
                  <a:srgbClr val="000000"/>
                </a:solidFill>
                <a:latin typeface="HGPｺﾞｼｯｸM" pitchFamily="50" charset="-128"/>
                <a:ea typeface="HGPｺﾞｼｯｸM" pitchFamily="50" charset="-128"/>
              </a:rPr>
              <a:t>　</a:t>
            </a:r>
            <a:r>
              <a:rPr lang="zh-TW" altLang="en-US" sz="1050" dirty="0" smtClean="0">
                <a:solidFill>
                  <a:srgbClr val="000000"/>
                </a:solidFill>
                <a:latin typeface="HGPｺﾞｼｯｸM" pitchFamily="50" charset="-128"/>
                <a:ea typeface="HGPｺﾞｼｯｸM" pitchFamily="50" charset="-128"/>
              </a:rPr>
              <a:t>介護</a:t>
            </a:r>
            <a:r>
              <a:rPr lang="zh-TW" altLang="en-US" sz="1050" dirty="0">
                <a:solidFill>
                  <a:srgbClr val="000000"/>
                </a:solidFill>
                <a:latin typeface="HGPｺﾞｼｯｸM" pitchFamily="50" charset="-128"/>
                <a:ea typeface="HGPｺﾞｼｯｸM" pitchFamily="50" charset="-128"/>
              </a:rPr>
              <a:t>福祉士、介護職員基礎研修修了者、居宅介護職員初任者研修修了者等</a:t>
            </a:r>
            <a:r>
              <a:rPr lang="ja-JP" altLang="en-US" sz="1050" dirty="0">
                <a:solidFill>
                  <a:srgbClr val="000000"/>
                </a:solidFill>
                <a:latin typeface="HGPｺﾞｼｯｸM" pitchFamily="50" charset="-128"/>
                <a:ea typeface="HGPｺﾞｼｯｸM" pitchFamily="50" charset="-128"/>
              </a:rPr>
              <a:t>であって</a:t>
            </a:r>
            <a:r>
              <a:rPr lang="en-US" altLang="ja-JP" sz="1050" dirty="0">
                <a:solidFill>
                  <a:srgbClr val="000000"/>
                </a:solidFill>
                <a:latin typeface="HGPｺﾞｼｯｸM" pitchFamily="50" charset="-128"/>
                <a:ea typeface="HGPｺﾞｼｯｸM" pitchFamily="50" charset="-128"/>
              </a:rPr>
              <a:t>2</a:t>
            </a:r>
            <a:r>
              <a:rPr lang="ja-JP" altLang="en-US" sz="1050" dirty="0">
                <a:solidFill>
                  <a:srgbClr val="000000"/>
                </a:solidFill>
                <a:latin typeface="HGPｺﾞｼｯｸM" pitchFamily="50" charset="-128"/>
                <a:ea typeface="HGPｺﾞｼｯｸM" pitchFamily="50" charset="-128"/>
              </a:rPr>
              <a:t>年以上の実務経験（平成</a:t>
            </a:r>
            <a:r>
              <a:rPr lang="en-US" altLang="ja-JP" sz="1050" dirty="0" smtClean="0">
                <a:solidFill>
                  <a:srgbClr val="000000"/>
                </a:solidFill>
                <a:latin typeface="HGPｺﾞｼｯｸM" pitchFamily="50" charset="-128"/>
                <a:ea typeface="HGPｺﾞｼｯｸM" pitchFamily="50" charset="-128"/>
              </a:rPr>
              <a:t>33</a:t>
            </a:r>
            <a:r>
              <a:rPr lang="ja-JP" altLang="en-US" sz="1050" dirty="0" smtClean="0">
                <a:solidFill>
                  <a:srgbClr val="000000"/>
                </a:solidFill>
                <a:latin typeface="HGPｺﾞｼｯｸM" pitchFamily="50" charset="-128"/>
                <a:ea typeface="HGPｺﾞｼｯｸM" pitchFamily="50" charset="-128"/>
              </a:rPr>
              <a:t>年</a:t>
            </a:r>
            <a:r>
              <a:rPr lang="en-US" altLang="ja-JP" sz="1050" dirty="0">
                <a:solidFill>
                  <a:srgbClr val="000000"/>
                </a:solidFill>
                <a:latin typeface="HGPｺﾞｼｯｸM" pitchFamily="50" charset="-128"/>
                <a:ea typeface="HGPｺﾞｼｯｸM" pitchFamily="50" charset="-128"/>
              </a:rPr>
              <a:t>3</a:t>
            </a:r>
            <a:r>
              <a:rPr lang="ja-JP" altLang="en-US" sz="1050" dirty="0">
                <a:solidFill>
                  <a:srgbClr val="000000"/>
                </a:solidFill>
                <a:latin typeface="HGPｺﾞｼｯｸM" pitchFamily="50" charset="-128"/>
                <a:ea typeface="HGPｺﾞｼｯｸM" pitchFamily="50" charset="-128"/>
              </a:rPr>
              <a:t>月</a:t>
            </a:r>
            <a:r>
              <a:rPr lang="en-US" altLang="ja-JP" sz="1050" dirty="0">
                <a:solidFill>
                  <a:srgbClr val="000000"/>
                </a:solidFill>
                <a:latin typeface="HGPｺﾞｼｯｸM" pitchFamily="50" charset="-128"/>
                <a:ea typeface="HGPｺﾞｼｯｸM" pitchFamily="50" charset="-128"/>
              </a:rPr>
              <a:t>31</a:t>
            </a:r>
            <a:r>
              <a:rPr lang="ja-JP" altLang="en-US" sz="1050" dirty="0">
                <a:solidFill>
                  <a:srgbClr val="000000"/>
                </a:solidFill>
                <a:latin typeface="HGPｺﾞｼｯｸM" pitchFamily="50" charset="-128"/>
                <a:ea typeface="HGPｺﾞｼｯｸM" pitchFamily="50" charset="-128"/>
              </a:rPr>
              <a:t>日までの経過措置）</a:t>
            </a:r>
          </a:p>
        </p:txBody>
      </p:sp>
      <p:graphicFrame>
        <p:nvGraphicFramePr>
          <p:cNvPr id="30" name="表 29"/>
          <p:cNvGraphicFramePr>
            <a:graphicFrameLocks noGrp="1"/>
          </p:cNvGraphicFramePr>
          <p:nvPr>
            <p:extLst>
              <p:ext uri="{D42A27DB-BD31-4B8C-83A1-F6EECF244321}">
                <p14:modId xmlns:p14="http://schemas.microsoft.com/office/powerpoint/2010/main" val="3281251363"/>
              </p:ext>
            </p:extLst>
          </p:nvPr>
        </p:nvGraphicFramePr>
        <p:xfrm>
          <a:off x="193714" y="4509626"/>
          <a:ext cx="9432000" cy="2035514"/>
        </p:xfrm>
        <a:graphic>
          <a:graphicData uri="http://schemas.openxmlformats.org/drawingml/2006/table">
            <a:tbl>
              <a:tblPr>
                <a:tableStyleId>{F5AB1C69-6EDB-4FF4-983F-18BD219EF322}</a:tableStyleId>
              </a:tblPr>
              <a:tblGrid>
                <a:gridCol w="3247118">
                  <a:extLst>
                    <a:ext uri="{9D8B030D-6E8A-4147-A177-3AD203B41FA5}">
                      <a16:colId xmlns:a16="http://schemas.microsoft.com/office/drawing/2014/main" val="20000"/>
                    </a:ext>
                  </a:extLst>
                </a:gridCol>
                <a:gridCol w="2984529">
                  <a:extLst>
                    <a:ext uri="{9D8B030D-6E8A-4147-A177-3AD203B41FA5}">
                      <a16:colId xmlns:a16="http://schemas.microsoft.com/office/drawing/2014/main" val="20001"/>
                    </a:ext>
                  </a:extLst>
                </a:gridCol>
                <a:gridCol w="3200353">
                  <a:extLst>
                    <a:ext uri="{9D8B030D-6E8A-4147-A177-3AD203B41FA5}">
                      <a16:colId xmlns:a16="http://schemas.microsoft.com/office/drawing/2014/main" val="20002"/>
                    </a:ext>
                  </a:extLst>
                </a:gridCol>
              </a:tblGrid>
              <a:tr h="257057">
                <a:tc gridSpan="3">
                  <a:txBody>
                    <a:bodyPr/>
                    <a:lstStyle/>
                    <a:p>
                      <a:r>
                        <a:rPr kumimoji="1" lang="ja-JP" altLang="en-US" sz="1100" dirty="0" smtClean="0">
                          <a:ea typeface="ＤＨＰ特太ゴシック体" pitchFamily="2" charset="-128"/>
                        </a:rPr>
                        <a:t>■ 基本報酬</a:t>
                      </a:r>
                      <a:endParaRPr kumimoji="1" lang="ja-JP" altLang="en-US" sz="1100" dirty="0">
                        <a:ea typeface="ＤＨＰ特太ゴシック体" pitchFamily="2" charset="-128"/>
                      </a:endParaRPr>
                    </a:p>
                  </a:txBody>
                  <a:tcPr marL="99054" marR="99054" marT="45668" marB="4566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43523">
                <a:tc gridSpan="3">
                  <a:txBody>
                    <a:bodyPr/>
                    <a:lstStyle/>
                    <a:p>
                      <a:r>
                        <a:rPr lang="en-US" altLang="ja-JP" sz="1100" dirty="0" smtClean="0">
                          <a:latin typeface="HGPｺﾞｼｯｸM" pitchFamily="50" charset="-128"/>
                          <a:ea typeface="HGPｺﾞｼｯｸM" pitchFamily="50" charset="-128"/>
                        </a:rPr>
                        <a:t>254</a:t>
                      </a:r>
                      <a:r>
                        <a:rPr lang="ja-JP" altLang="en-US" sz="1100" dirty="0" smtClean="0">
                          <a:latin typeface="HGPｺﾞｼｯｸM" pitchFamily="50" charset="-128"/>
                          <a:ea typeface="HGPｺﾞｼｯｸM" pitchFamily="50" charset="-128"/>
                        </a:rPr>
                        <a:t>単位（３０分未満）～</a:t>
                      </a:r>
                      <a:r>
                        <a:rPr lang="en-US" altLang="ja-JP" sz="1100" dirty="0" smtClean="0">
                          <a:latin typeface="HGPｺﾞｼｯｸM" pitchFamily="50" charset="-128"/>
                          <a:ea typeface="HGPｺﾞｼｯｸM" pitchFamily="50" charset="-128"/>
                        </a:rPr>
                        <a:t>2,514</a:t>
                      </a:r>
                      <a:r>
                        <a:rPr lang="ja-JP" altLang="en-US" sz="1100" dirty="0" smtClean="0">
                          <a:latin typeface="HGPｺﾞｼｯｸM" pitchFamily="50" charset="-128"/>
                          <a:ea typeface="HGPｺﾞｼｯｸM" pitchFamily="50" charset="-128"/>
                        </a:rPr>
                        <a:t>単位（７．５時間以上）</a:t>
                      </a:r>
                    </a:p>
                  </a:txBody>
                  <a:tcPr marL="99054" marR="99054" marT="45668" marB="4566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7057">
                <a:tc gridSpan="3">
                  <a:txBody>
                    <a:bodyPr/>
                    <a:lstStyle/>
                    <a:p>
                      <a:pPr algn="l"/>
                      <a:r>
                        <a:rPr kumimoji="1" lang="ja-JP" altLang="en-US" sz="1100" dirty="0" smtClean="0">
                          <a:ea typeface="ＤＨＰ特太ゴシック体" pitchFamily="2" charset="-128"/>
                        </a:rPr>
                        <a:t>■ 主な加算</a:t>
                      </a:r>
                      <a:endParaRPr kumimoji="1" lang="ja-JP" altLang="en-US" sz="1100" dirty="0">
                        <a:ea typeface="ＤＨＰ特太ゴシック体" pitchFamily="2" charset="-128"/>
                      </a:endParaRPr>
                    </a:p>
                  </a:txBody>
                  <a:tcPr marL="99054" marR="99054" marT="45668" marB="4566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1258586">
                <a:tc>
                  <a:txBody>
                    <a:bodyPr/>
                    <a:lstStyle/>
                    <a:p>
                      <a:r>
                        <a:rPr lang="ja-JP" altLang="en-US" sz="1100" b="1" u="sng" dirty="0" smtClean="0">
                          <a:latin typeface="HGPｺﾞｼｯｸM" pitchFamily="50" charset="-128"/>
                          <a:ea typeface="HGPｺﾞｼｯｸM" pitchFamily="50" charset="-128"/>
                        </a:rPr>
                        <a:t>特定事業所加算</a:t>
                      </a:r>
                      <a:r>
                        <a:rPr lang="en-US" altLang="ja-JP" sz="1100" dirty="0" smtClean="0">
                          <a:latin typeface="HGPｺﾞｼｯｸM" pitchFamily="50" charset="-128"/>
                          <a:ea typeface="HGPｺﾞｼｯｸM" pitchFamily="50" charset="-128"/>
                        </a:rPr>
                        <a:t>(5</a:t>
                      </a:r>
                      <a:r>
                        <a:rPr lang="ja-JP" altLang="en-US" sz="1100" dirty="0" smtClean="0">
                          <a:latin typeface="HGPｺﾞｼｯｸM" pitchFamily="50" charset="-128"/>
                          <a:ea typeface="HGPｺﾞｼｯｸM" pitchFamily="50" charset="-128"/>
                        </a:rPr>
                        <a:t>％、</a:t>
                      </a:r>
                      <a:r>
                        <a:rPr lang="en-US" altLang="ja-JP" sz="1100" dirty="0" smtClean="0">
                          <a:latin typeface="HGPｺﾞｼｯｸM" pitchFamily="50" charset="-128"/>
                          <a:ea typeface="HGPｺﾞｼｯｸM" pitchFamily="50" charset="-128"/>
                        </a:rPr>
                        <a:t>10</a:t>
                      </a:r>
                      <a:r>
                        <a:rPr lang="ja-JP" altLang="en-US" sz="1100" dirty="0" smtClean="0">
                          <a:latin typeface="HGPｺﾞｼｯｸM" pitchFamily="50" charset="-128"/>
                          <a:ea typeface="HGPｺﾞｼｯｸM" pitchFamily="50" charset="-128"/>
                        </a:rPr>
                        <a:t>％又は</a:t>
                      </a:r>
                      <a:r>
                        <a:rPr lang="en-US" altLang="ja-JP" sz="1100" dirty="0" smtClean="0">
                          <a:latin typeface="HGPｺﾞｼｯｸM" pitchFamily="50" charset="-128"/>
                          <a:ea typeface="HGPｺﾞｼｯｸM" pitchFamily="50" charset="-128"/>
                        </a:rPr>
                        <a:t>20</a:t>
                      </a:r>
                      <a:r>
                        <a:rPr lang="ja-JP" altLang="en-US" sz="1100" dirty="0" smtClean="0">
                          <a:latin typeface="HGPｺﾞｼｯｸM" pitchFamily="50" charset="-128"/>
                          <a:ea typeface="HGPｺﾞｼｯｸM" pitchFamily="50" charset="-128"/>
                        </a:rPr>
                        <a:t>％加算</a:t>
                      </a:r>
                      <a:r>
                        <a:rPr lang="en-US" altLang="ja-JP" sz="1100" dirty="0" smtClean="0">
                          <a:latin typeface="HGPｺﾞｼｯｸM" pitchFamily="50" charset="-128"/>
                          <a:ea typeface="HGPｺﾞｼｯｸM" pitchFamily="50" charset="-128"/>
                        </a:rPr>
                        <a:t>)</a:t>
                      </a:r>
                    </a:p>
                    <a:p>
                      <a:r>
                        <a:rPr kumimoji="1" lang="ja-JP" altLang="en-US" sz="1100" dirty="0" smtClean="0">
                          <a:latin typeface="HGPｺﾞｼｯｸM" pitchFamily="50" charset="-128"/>
                          <a:ea typeface="HGPｺﾞｼｯｸM" pitchFamily="50" charset="-128"/>
                        </a:rPr>
                        <a:t>→　</a:t>
                      </a:r>
                      <a:r>
                        <a:rPr kumimoji="1" lang="ja-JP" altLang="en-US" sz="1100" kern="1200" baseline="0" dirty="0" smtClean="0">
                          <a:solidFill>
                            <a:schemeClr val="dk1"/>
                          </a:solidFill>
                          <a:latin typeface="HGPｺﾞｼｯｸM" pitchFamily="50" charset="-128"/>
                          <a:ea typeface="HGPｺﾞｼｯｸM" pitchFamily="50" charset="-128"/>
                          <a:cs typeface="+mn-cs"/>
                        </a:rPr>
                        <a:t>①サービス提供体制の整備、②良質な人材の確</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保、③重度障害者への対応に積極的に取り組む事</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業所のサービスを評価</a:t>
                      </a:r>
                      <a:endParaRPr kumimoji="1" lang="en-US" altLang="ja-JP" sz="1100" dirty="0" smtClean="0">
                        <a:latin typeface="HGPｺﾞｼｯｸM" pitchFamily="50" charset="-128"/>
                        <a:ea typeface="HGPｺﾞｼｯｸM" pitchFamily="50" charset="-128"/>
                      </a:endParaRPr>
                    </a:p>
                  </a:txBody>
                  <a:tcPr marL="99054" marR="99054" marT="45668" marB="4566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latin typeface="HGPｺﾞｼｯｸM" pitchFamily="50" charset="-128"/>
                          <a:ea typeface="HGPｺﾞｼｯｸM" pitchFamily="50" charset="-128"/>
                        </a:rPr>
                        <a:t>行動障害支援指導連携加算</a:t>
                      </a:r>
                      <a:r>
                        <a:rPr lang="en-US" altLang="ja-JP" sz="1100" dirty="0" smtClean="0">
                          <a:latin typeface="HGPｺﾞｼｯｸM" pitchFamily="50" charset="-128"/>
                          <a:ea typeface="HGPｺﾞｼｯｸM" pitchFamily="50" charset="-128"/>
                        </a:rPr>
                        <a:t>(</a:t>
                      </a:r>
                      <a:r>
                        <a:rPr lang="ja-JP" altLang="en-US" sz="1100" dirty="0" smtClean="0">
                          <a:latin typeface="HGPｺﾞｼｯｸM" pitchFamily="50" charset="-128"/>
                          <a:ea typeface="HGPｺﾞｼｯｸM" pitchFamily="50" charset="-128"/>
                        </a:rPr>
                        <a:t>重度訪問介護に移行する月につき１回を限度として１回につき</a:t>
                      </a:r>
                      <a:r>
                        <a:rPr lang="en-US" altLang="ja-JP" sz="1100" dirty="0" smtClean="0">
                          <a:latin typeface="HGPｺﾞｼｯｸM" pitchFamily="50" charset="-128"/>
                          <a:ea typeface="HGPｺﾞｼｯｸM" pitchFamily="50" charset="-128"/>
                        </a:rPr>
                        <a:t>273</a:t>
                      </a:r>
                      <a:r>
                        <a:rPr lang="ja-JP" altLang="en-US" sz="1100" dirty="0" smtClean="0">
                          <a:latin typeface="HGPｺﾞｼｯｸM" pitchFamily="50" charset="-128"/>
                          <a:ea typeface="HGPｺﾞｼｯｸM" pitchFamily="50" charset="-128"/>
                        </a:rPr>
                        <a:t>単位加算</a:t>
                      </a:r>
                      <a:r>
                        <a:rPr lang="en-US" altLang="ja-JP" sz="1100" dirty="0" smtClean="0">
                          <a:latin typeface="HGPｺﾞｼｯｸM" pitchFamily="50" charset="-128"/>
                          <a:ea typeface="HGPｺﾞｼｯｸM" pitchFamily="50" charset="-128"/>
                        </a:rPr>
                        <a:t>)</a:t>
                      </a:r>
                      <a:endParaRPr lang="ja-JP" altLang="en-US" sz="11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　支援計画シート等作成者と重度訪問介護の</a:t>
                      </a:r>
                      <a:endParaRPr kumimoji="1" lang="en-US" altLang="ja-JP" sz="11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　サービス提供責任者が連携し、利用者の心身</a:t>
                      </a:r>
                      <a:endParaRPr kumimoji="1" lang="en-US" altLang="ja-JP" sz="11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　の状況等の評価を共同して行うこと</a:t>
                      </a:r>
                      <a:r>
                        <a:rPr kumimoji="1" lang="ja-JP" altLang="en-US" sz="1100" kern="1200" baseline="0" dirty="0" smtClean="0">
                          <a:solidFill>
                            <a:schemeClr val="dk1"/>
                          </a:solidFill>
                          <a:latin typeface="HGPｺﾞｼｯｸM" pitchFamily="50" charset="-128"/>
                          <a:ea typeface="HGPｺﾞｼｯｸM" pitchFamily="50" charset="-128"/>
                          <a:cs typeface="+mn-cs"/>
                        </a:rPr>
                        <a:t>を評価</a:t>
                      </a:r>
                      <a:endParaRPr kumimoji="1" lang="en-US" altLang="ja-JP" sz="1100" dirty="0" smtClean="0">
                        <a:latin typeface="HGPｺﾞｼｯｸM" pitchFamily="50" charset="-128"/>
                        <a:ea typeface="HGPｺﾞｼｯｸM" pitchFamily="50" charset="-128"/>
                      </a:endParaRPr>
                    </a:p>
                  </a:txBody>
                  <a:tcPr marL="99054" marR="99054" marT="45668" marB="4566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latin typeface="HGPｺﾞｼｯｸM" pitchFamily="50" charset="-128"/>
                          <a:ea typeface="HGPｺﾞｼｯｸM" pitchFamily="50" charset="-128"/>
                        </a:rPr>
                        <a:t>喀痰吸引等支援体制加算</a:t>
                      </a:r>
                      <a:r>
                        <a:rPr kumimoji="1" lang="ja-JP" altLang="en-US" sz="1100" b="0" u="none" dirty="0" smtClean="0">
                          <a:latin typeface="HGPｺﾞｼｯｸM" pitchFamily="50" charset="-128"/>
                          <a:ea typeface="HGPｺﾞｼｯｸM" pitchFamily="50" charset="-128"/>
                        </a:rPr>
                        <a:t>（１日当たり</a:t>
                      </a:r>
                      <a:r>
                        <a:rPr kumimoji="1" lang="en-US" altLang="ja-JP" sz="1100" b="0" u="none" dirty="0" smtClean="0">
                          <a:latin typeface="HGPｺﾞｼｯｸM" pitchFamily="50" charset="-128"/>
                          <a:ea typeface="HGPｺﾞｼｯｸM" pitchFamily="50" charset="-128"/>
                        </a:rPr>
                        <a:t>100</a:t>
                      </a:r>
                      <a:r>
                        <a:rPr kumimoji="1" lang="ja-JP" altLang="en-US" sz="1100" b="0" u="none" dirty="0" smtClean="0">
                          <a:latin typeface="HGPｺﾞｼｯｸM" pitchFamily="50" charset="-128"/>
                          <a:ea typeface="HGPｺﾞｼｯｸM" pitchFamily="50" charset="-128"/>
                        </a:rPr>
                        <a:t>単位加算）</a:t>
                      </a:r>
                      <a:endParaRPr kumimoji="1" lang="en-US" altLang="ja-JP" sz="11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特定事業所加算（</a:t>
                      </a:r>
                      <a:r>
                        <a:rPr kumimoji="1" lang="en-US" altLang="ja-JP" sz="1100" b="0" u="none" dirty="0" smtClean="0">
                          <a:latin typeface="HGPｺﾞｼｯｸM" pitchFamily="50" charset="-128"/>
                          <a:ea typeface="HGPｺﾞｼｯｸM" pitchFamily="50" charset="-128"/>
                        </a:rPr>
                        <a:t>20</a:t>
                      </a:r>
                      <a:r>
                        <a:rPr kumimoji="1" lang="ja-JP" altLang="en-US" sz="1100" b="0" u="none" dirty="0" smtClean="0">
                          <a:latin typeface="HGPｺﾞｼｯｸM" pitchFamily="50" charset="-128"/>
                          <a:ea typeface="HGPｺﾞｼｯｸM" pitchFamily="50" charset="-128"/>
                        </a:rPr>
                        <a:t>％加算）の算定が困難な</a:t>
                      </a:r>
                      <a:endParaRPr kumimoji="1" lang="en-US" altLang="ja-JP" sz="11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事業所に対して、喀痰の吸引等が必要な者に対す</a:t>
                      </a:r>
                      <a:endParaRPr kumimoji="1" lang="en-US" altLang="ja-JP" sz="11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a:t>
                      </a:r>
                      <a:r>
                        <a:rPr kumimoji="1" lang="ja-JP" altLang="en-US" sz="1100" b="0" u="none" dirty="0" err="1" smtClean="0">
                          <a:latin typeface="HGPｺﾞｼｯｸM" pitchFamily="50" charset="-128"/>
                          <a:ea typeface="HGPｺﾞｼｯｸM" pitchFamily="50" charset="-128"/>
                        </a:rPr>
                        <a:t>る</a:t>
                      </a:r>
                      <a:r>
                        <a:rPr kumimoji="1" lang="ja-JP" altLang="en-US" sz="1100" b="0" u="none" dirty="0" smtClean="0">
                          <a:latin typeface="HGPｺﾞｼｯｸM" pitchFamily="50" charset="-128"/>
                          <a:ea typeface="HGPｺﾞｼｯｸM" pitchFamily="50" charset="-128"/>
                        </a:rPr>
                        <a:t>支援体制を評価</a:t>
                      </a:r>
                      <a:endParaRPr kumimoji="1" lang="en-US" altLang="ja-JP" sz="1100" dirty="0" smtClean="0">
                        <a:latin typeface="HGPｺﾞｼｯｸM" pitchFamily="50" charset="-128"/>
                        <a:ea typeface="HGPｺﾞｼｯｸM" pitchFamily="50" charset="-128"/>
                      </a:endParaRPr>
                    </a:p>
                  </a:txBody>
                  <a:tcPr marL="99054" marR="99054" marT="45668" marB="4566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8" name="Text Box 2"/>
          <p:cNvSpPr txBox="1">
            <a:spLocks noChangeArrowheads="1"/>
          </p:cNvSpPr>
          <p:nvPr/>
        </p:nvSpPr>
        <p:spPr bwMode="auto">
          <a:xfrm>
            <a:off x="1" y="6525344"/>
            <a:ext cx="4486994"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事業所数</a:t>
            </a:r>
            <a:r>
              <a:rPr lang="ja-JP" altLang="en-US" sz="1600" dirty="0" smtClean="0">
                <a:solidFill>
                  <a:srgbClr val="000000"/>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　</a:t>
            </a:r>
            <a:r>
              <a:rPr lang="ja-JP" altLang="en-US" sz="16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1,636</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ja-JP" altLang="en-US" sz="1400" dirty="0">
                <a:solidFill>
                  <a:srgbClr val="000000"/>
                </a:solidFill>
                <a:latin typeface="HGPｺﾞｼｯｸM" pitchFamily="50" charset="-128"/>
                <a:ea typeface="HGPｺﾞｼｯｸM" pitchFamily="50" charset="-128"/>
              </a:rPr>
              <a:t>１</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19" name="Text Box 2"/>
          <p:cNvSpPr txBox="1">
            <a:spLocks noChangeArrowheads="1"/>
          </p:cNvSpPr>
          <p:nvPr/>
        </p:nvSpPr>
        <p:spPr bwMode="auto">
          <a:xfrm>
            <a:off x="4874426" y="6547246"/>
            <a:ext cx="4564794"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10,144</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行動</a:t>
            </a:r>
            <a:r>
              <a:rPr lang="ja-JP" altLang="en-US" sz="2400" b="1" dirty="0">
                <a:solidFill>
                  <a:schemeClr val="tx1"/>
                </a:solidFill>
              </a:rPr>
              <a:t>援護</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6" name="直線コネクタ 1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CD53DF54-F569-4E3B-83EA-1F8B236A0E85}" type="slidenum">
              <a:rPr lang="en-US" altLang="ja-JP" smtClean="0"/>
              <a:pPr>
                <a:defRPr/>
              </a:pPr>
              <a:t>154</a:t>
            </a:fld>
            <a:endParaRPr lang="en-US" altLang="ja-JP" dirty="0"/>
          </a:p>
        </p:txBody>
      </p:sp>
    </p:spTree>
    <p:extLst>
      <p:ext uri="{BB962C8B-B14F-4D97-AF65-F5344CB8AC3E}">
        <p14:creationId xmlns:p14="http://schemas.microsoft.com/office/powerpoint/2010/main" val="17363468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ChangeArrowheads="1"/>
          </p:cNvSpPr>
          <p:nvPr/>
        </p:nvSpPr>
        <p:spPr bwMode="auto">
          <a:xfrm>
            <a:off x="428694" y="1370061"/>
            <a:ext cx="91264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ja-JP" altLang="en-US" sz="1200" smtClean="0">
              <a:solidFill>
                <a:srgbClr val="000000"/>
              </a:solidFill>
            </a:endParaRPr>
          </a:p>
        </p:txBody>
      </p:sp>
      <p:sp>
        <p:nvSpPr>
          <p:cNvPr id="7172" name="Text Box 2"/>
          <p:cNvSpPr txBox="1">
            <a:spLocks noChangeArrowheads="1"/>
          </p:cNvSpPr>
          <p:nvPr/>
        </p:nvSpPr>
        <p:spPr bwMode="auto">
          <a:xfrm>
            <a:off x="-15552" y="476672"/>
            <a:ext cx="154806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dirty="0" smtClean="0">
                <a:solidFill>
                  <a:srgbClr val="000000"/>
                </a:solidFill>
                <a:ea typeface="ＤＨＰ特太ゴシック体" pitchFamily="2" charset="-128"/>
              </a:rPr>
              <a:t>○ 対象者</a:t>
            </a:r>
            <a:endParaRPr lang="en-US" altLang="ja-JP" sz="1400" b="1" u="sng" dirty="0" smtClean="0">
              <a:solidFill>
                <a:srgbClr val="000000"/>
              </a:solidFill>
              <a:ea typeface="ＤＨＰ特太ゴシック体" pitchFamily="2" charset="-128"/>
            </a:endParaRPr>
          </a:p>
        </p:txBody>
      </p:sp>
      <p:sp>
        <p:nvSpPr>
          <p:cNvPr id="7173" name="Text Box 2"/>
          <p:cNvSpPr txBox="1">
            <a:spLocks noChangeArrowheads="1"/>
          </p:cNvSpPr>
          <p:nvPr/>
        </p:nvSpPr>
        <p:spPr bwMode="auto">
          <a:xfrm>
            <a:off x="6" y="2887715"/>
            <a:ext cx="239909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smtClean="0">
                <a:solidFill>
                  <a:srgbClr val="000000"/>
                </a:solidFill>
                <a:ea typeface="ＤＨＰ特太ゴシック体" pitchFamily="2" charset="-128"/>
              </a:rPr>
              <a:t>○ サービス内容</a:t>
            </a:r>
            <a:endParaRPr lang="en-US" altLang="ja-JP" sz="1400" b="1" u="sng" smtClean="0">
              <a:solidFill>
                <a:srgbClr val="000000"/>
              </a:solidFill>
              <a:ea typeface="ＤＨＰ特太ゴシック体" pitchFamily="2" charset="-128"/>
            </a:endParaRPr>
          </a:p>
        </p:txBody>
      </p:sp>
      <p:sp>
        <p:nvSpPr>
          <p:cNvPr id="7174" name="Text Box 2"/>
          <p:cNvSpPr txBox="1">
            <a:spLocks noChangeArrowheads="1"/>
          </p:cNvSpPr>
          <p:nvPr/>
        </p:nvSpPr>
        <p:spPr bwMode="auto">
          <a:xfrm>
            <a:off x="4644188" y="2887715"/>
            <a:ext cx="270870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smtClean="0">
                <a:solidFill>
                  <a:srgbClr val="000000"/>
                </a:solidFill>
                <a:ea typeface="ＤＨＰ特太ゴシック体" pitchFamily="2" charset="-128"/>
              </a:rPr>
              <a:t>○ 主な人員配置</a:t>
            </a:r>
            <a:endParaRPr lang="en-US" altLang="ja-JP" sz="1400" b="1" u="sng" smtClean="0">
              <a:solidFill>
                <a:srgbClr val="000000"/>
              </a:solidFill>
              <a:ea typeface="ＤＨＰ特太ゴシック体" pitchFamily="2" charset="-128"/>
            </a:endParaRPr>
          </a:p>
        </p:txBody>
      </p:sp>
      <p:sp>
        <p:nvSpPr>
          <p:cNvPr id="7175" name="Rectangle 7"/>
          <p:cNvSpPr>
            <a:spLocks noChangeArrowheads="1"/>
          </p:cNvSpPr>
          <p:nvPr/>
        </p:nvSpPr>
        <p:spPr bwMode="auto">
          <a:xfrm>
            <a:off x="154013" y="784647"/>
            <a:ext cx="9551930" cy="2103064"/>
          </a:xfrm>
          <a:prstGeom prst="rect">
            <a:avLst/>
          </a:prstGeom>
          <a:solidFill>
            <a:srgbClr val="FFFFCC"/>
          </a:solidFill>
          <a:ln w="3175">
            <a:solidFill>
              <a:schemeClr val="tx1"/>
            </a:solidFill>
            <a:miter lim="800000"/>
            <a:headEnd/>
            <a:tailEnd/>
          </a:ln>
        </p:spPr>
        <p:txBody>
          <a:bodyPr wrap="none" anchor="ctr"/>
          <a:lstStyle/>
          <a:p>
            <a:pPr fontAlgn="base">
              <a:spcBef>
                <a:spcPct val="0"/>
              </a:spcBef>
              <a:spcAft>
                <a:spcPct val="0"/>
              </a:spcAft>
            </a:pPr>
            <a:endParaRPr lang="en-US" altLang="ja-JP" sz="1200" smtClean="0">
              <a:solidFill>
                <a:srgbClr val="000000"/>
              </a:solidFill>
            </a:endParaRPr>
          </a:p>
          <a:p>
            <a:pPr fontAlgn="base">
              <a:spcBef>
                <a:spcPct val="0"/>
              </a:spcBef>
              <a:spcAft>
                <a:spcPct val="0"/>
              </a:spcAft>
            </a:pPr>
            <a:endParaRPr lang="en-US" altLang="ja-JP" sz="1200" smtClean="0">
              <a:solidFill>
                <a:srgbClr val="000000"/>
              </a:solidFill>
            </a:endParaRPr>
          </a:p>
        </p:txBody>
      </p:sp>
      <p:sp>
        <p:nvSpPr>
          <p:cNvPr id="7176" name="Rectangle 8"/>
          <p:cNvSpPr>
            <a:spLocks noChangeArrowheads="1"/>
          </p:cNvSpPr>
          <p:nvPr/>
        </p:nvSpPr>
        <p:spPr bwMode="auto">
          <a:xfrm>
            <a:off x="231816" y="630659"/>
            <a:ext cx="8977163" cy="82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常時介護を要する障害者等であって、その介護の必要の程度が著しく高い者</a:t>
            </a:r>
            <a:endParaRPr lang="en-US" altLang="ja-JP" sz="11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 障害支援区分６であって、意思疎通を図ることに著しい支障がある者であって、下記のいずれかに該当する者</a:t>
            </a:r>
          </a:p>
        </p:txBody>
      </p:sp>
      <p:graphicFrame>
        <p:nvGraphicFramePr>
          <p:cNvPr id="24" name="Group 9"/>
          <p:cNvGraphicFramePr>
            <a:graphicFrameLocks/>
          </p:cNvGraphicFramePr>
          <p:nvPr>
            <p:extLst>
              <p:ext uri="{D42A27DB-BD31-4B8C-83A1-F6EECF244321}">
                <p14:modId xmlns:p14="http://schemas.microsoft.com/office/powerpoint/2010/main" val="3290262916"/>
              </p:ext>
            </p:extLst>
          </p:nvPr>
        </p:nvGraphicFramePr>
        <p:xfrm>
          <a:off x="309618" y="1268760"/>
          <a:ext cx="9245493" cy="1819454"/>
        </p:xfrm>
        <a:graphic>
          <a:graphicData uri="http://schemas.openxmlformats.org/drawingml/2006/table">
            <a:tbl>
              <a:tblPr/>
              <a:tblGrid>
                <a:gridCol w="2874649">
                  <a:extLst>
                    <a:ext uri="{9D8B030D-6E8A-4147-A177-3AD203B41FA5}">
                      <a16:colId xmlns:a16="http://schemas.microsoft.com/office/drawing/2014/main" val="20000"/>
                    </a:ext>
                  </a:extLst>
                </a:gridCol>
                <a:gridCol w="3340808">
                  <a:extLst>
                    <a:ext uri="{9D8B030D-6E8A-4147-A177-3AD203B41FA5}">
                      <a16:colId xmlns:a16="http://schemas.microsoft.com/office/drawing/2014/main" val="20001"/>
                    </a:ext>
                  </a:extLst>
                </a:gridCol>
                <a:gridCol w="3030036">
                  <a:extLst>
                    <a:ext uri="{9D8B030D-6E8A-4147-A177-3AD203B41FA5}">
                      <a16:colId xmlns:a16="http://schemas.microsoft.com/office/drawing/2014/main" val="20002"/>
                    </a:ext>
                  </a:extLst>
                </a:gridCol>
              </a:tblGrid>
              <a:tr h="27660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smtClean="0">
                          <a:ln>
                            <a:noFill/>
                          </a:ln>
                          <a:solidFill>
                            <a:schemeClr val="tx1"/>
                          </a:solidFill>
                          <a:effectLst/>
                          <a:latin typeface="HGPｺﾞｼｯｸM" pitchFamily="50" charset="-128"/>
                          <a:ea typeface="HGPｺﾞｼｯｸM" pitchFamily="50" charset="-128"/>
                        </a:rPr>
                        <a:t>類　型</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smtClean="0">
                          <a:ln>
                            <a:noFill/>
                          </a:ln>
                          <a:solidFill>
                            <a:schemeClr val="tx1"/>
                          </a:solidFill>
                          <a:effectLst/>
                          <a:latin typeface="HGPｺﾞｼｯｸM" pitchFamily="50" charset="-128"/>
                          <a:ea typeface="HGPｺﾞｼｯｸM" pitchFamily="50" charset="-128"/>
                        </a:rPr>
                        <a:t>状態像</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8412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重度訪問介護の対象であって、四肢すべてに麻痺等があり、寝たきり状態にある障害者のうち、右のいずれかに該当する者</a:t>
                      </a:r>
                    </a:p>
                  </a:txBody>
                  <a:tcPr marL="99062" marR="99062" marT="45680" marB="4568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人工呼吸器による呼吸管理を行っている身体障害者</a:t>
                      </a:r>
                      <a:endParaRPr kumimoji="1" lang="en-US" altLang="ja-JP" sz="1000" b="0" i="0" u="none" strike="noStrike" cap="none" normalizeH="0" baseline="0" dirty="0" smtClean="0">
                        <a:ln>
                          <a:noFill/>
                        </a:ln>
                        <a:solidFill>
                          <a:schemeClr val="tx1"/>
                        </a:solidFill>
                        <a:effectLst/>
                        <a:latin typeface="HGPｺﾞｼｯｸM" pitchFamily="50" charset="-128"/>
                        <a:ea typeface="HGPｺﾞｼｯｸM"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 </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Ⅰ</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・筋ジストロフィー　・脊椎損傷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・ＡＬＳ　　　　　　　　・遷延性意識障害 　等</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76601">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最重度知的障害者 </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Ⅱ</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・重症心身障害者　　　　　　　　　　　　　 等</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8412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障害支援区分の認定調査項目のうち行動関連項目等（１２項目）の合計点数が１０点以上である者</a:t>
                      </a:r>
                      <a:endParaRPr kumimoji="1" lang="en-US" altLang="ja-JP" sz="1000" b="0" i="0" u="none" strike="noStrike" cap="none" normalizeH="0" baseline="0" dirty="0" smtClean="0">
                        <a:ln>
                          <a:noFill/>
                        </a:ln>
                        <a:solidFill>
                          <a:schemeClr val="tx1"/>
                        </a:solidFill>
                        <a:effectLst/>
                        <a:latin typeface="HGPｺﾞｼｯｸM" pitchFamily="50" charset="-128"/>
                        <a:ea typeface="HGPｺﾞｼｯｸM"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Ⅲ</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endPar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endParaRPr>
                    </a:p>
                  </a:txBody>
                  <a:tcPr marL="99062" marR="99062" marT="45680" marB="4568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・強度行動障害　　　　　　　　　　　　　　　等</a:t>
                      </a:r>
                    </a:p>
                  </a:txBody>
                  <a:tcPr marL="99062" marR="99062" marT="45680" marB="4568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8012">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endParaRPr>
                    </a:p>
                  </a:txBody>
                  <a:tcPr marL="99062" marR="99062" marT="45680" marB="45680" horzOverflow="overflow">
                    <a:lnL cap="flat">
                      <a:noFill/>
                    </a:lnL>
                    <a:lnR cap="flat">
                      <a:noFill/>
                    </a:lnR>
                    <a:lnT w="3175"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
        <p:nvSpPr>
          <p:cNvPr id="7197" name="Rectangle 4"/>
          <p:cNvSpPr>
            <a:spLocks noChangeArrowheads="1"/>
          </p:cNvSpPr>
          <p:nvPr/>
        </p:nvSpPr>
        <p:spPr bwMode="auto">
          <a:xfrm>
            <a:off x="154016" y="3175747"/>
            <a:ext cx="4392000" cy="714375"/>
          </a:xfrm>
          <a:prstGeom prst="rect">
            <a:avLst/>
          </a:prstGeom>
          <a:solidFill>
            <a:srgbClr val="9EF9FE">
              <a:alpha val="49803"/>
            </a:srgbClr>
          </a:solidFill>
          <a:ln w="3175" algn="ctr">
            <a:solidFill>
              <a:schemeClr val="tx1"/>
            </a:solidFill>
            <a:miter lim="800000"/>
            <a:headEnd/>
            <a:tailEnd/>
          </a:ln>
        </p:spPr>
        <p:txBody>
          <a:bodyPr anchor="ctr"/>
          <a:lstStyle/>
          <a:p>
            <a:pPr marL="177800" indent="-177800"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訪問系サービス（重度障害者等包括支援、重度訪問介護等）や通所サービス（生活介護、短期入所等）等を組み合わせて、包括的に提供</a:t>
            </a:r>
          </a:p>
        </p:txBody>
      </p:sp>
      <p:sp>
        <p:nvSpPr>
          <p:cNvPr id="7198" name="Rectangle 4"/>
          <p:cNvSpPr>
            <a:spLocks noChangeArrowheads="1"/>
          </p:cNvSpPr>
          <p:nvPr/>
        </p:nvSpPr>
        <p:spPr bwMode="auto">
          <a:xfrm>
            <a:off x="4875996" y="3175747"/>
            <a:ext cx="4829949" cy="714375"/>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サービス提供責任者：１人以上（１人以上は常勤）　　</a:t>
            </a:r>
          </a:p>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（下記のいずれにも該当）</a:t>
            </a:r>
          </a:p>
          <a:p>
            <a:pPr fontAlgn="base">
              <a:spcBef>
                <a:spcPct val="0"/>
              </a:spcBef>
              <a:spcAft>
                <a:spcPct val="0"/>
              </a:spcAft>
            </a:pPr>
            <a:r>
              <a:rPr lang="ja-JP" altLang="en-US" sz="1000" dirty="0" smtClean="0">
                <a:solidFill>
                  <a:srgbClr val="000000"/>
                </a:solidFill>
                <a:latin typeface="HGPｺﾞｼｯｸM" pitchFamily="50" charset="-128"/>
                <a:ea typeface="HGPｺﾞｼｯｸM" pitchFamily="50" charset="-128"/>
              </a:rPr>
              <a:t>　　・　相談支援専門員の資格を有する者</a:t>
            </a:r>
          </a:p>
          <a:p>
            <a:pPr fontAlgn="base">
              <a:spcBef>
                <a:spcPct val="0"/>
              </a:spcBef>
              <a:spcAft>
                <a:spcPct val="0"/>
              </a:spcAft>
            </a:pPr>
            <a:r>
              <a:rPr lang="ja-JP" altLang="en-US" sz="1000" dirty="0" smtClean="0">
                <a:solidFill>
                  <a:srgbClr val="000000"/>
                </a:solidFill>
                <a:latin typeface="HGPｺﾞｼｯｸM" pitchFamily="50" charset="-128"/>
                <a:ea typeface="HGPｺﾞｼｯｸM" pitchFamily="50" charset="-128"/>
              </a:rPr>
              <a:t>　　・　重度障害者等包括支援対象者の直接処遇に３年以上従事した者</a:t>
            </a:r>
          </a:p>
        </p:txBody>
      </p:sp>
      <p:sp>
        <p:nvSpPr>
          <p:cNvPr id="7199" name="Text Box 2"/>
          <p:cNvSpPr txBox="1">
            <a:spLocks noChangeArrowheads="1"/>
          </p:cNvSpPr>
          <p:nvPr/>
        </p:nvSpPr>
        <p:spPr bwMode="auto">
          <a:xfrm>
            <a:off x="0" y="3895827"/>
            <a:ext cx="177987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smtClean="0">
                <a:solidFill>
                  <a:srgbClr val="000000"/>
                </a:solidFill>
                <a:ea typeface="ＤＨＰ特太ゴシック体" pitchFamily="2" charset="-128"/>
              </a:rPr>
              <a:t>○ 運営基準</a:t>
            </a:r>
            <a:endParaRPr lang="en-US" altLang="ja-JP" sz="1400" b="1" u="sng" smtClean="0">
              <a:solidFill>
                <a:srgbClr val="000000"/>
              </a:solidFill>
              <a:ea typeface="ＤＨＰ特太ゴシック体" pitchFamily="2" charset="-128"/>
            </a:endParaRPr>
          </a:p>
        </p:txBody>
      </p:sp>
      <p:sp>
        <p:nvSpPr>
          <p:cNvPr id="7200" name="Rectangle 7"/>
          <p:cNvSpPr>
            <a:spLocks noChangeArrowheads="1"/>
          </p:cNvSpPr>
          <p:nvPr/>
        </p:nvSpPr>
        <p:spPr bwMode="auto">
          <a:xfrm>
            <a:off x="154013" y="4181567"/>
            <a:ext cx="9551930" cy="432000"/>
          </a:xfrm>
          <a:prstGeom prst="rect">
            <a:avLst/>
          </a:prstGeom>
          <a:solidFill>
            <a:srgbClr val="FFFFCC"/>
          </a:solidFill>
          <a:ln w="3175">
            <a:solidFill>
              <a:schemeClr val="tx1"/>
            </a:solidFill>
            <a:miter lim="800000"/>
            <a:headEnd/>
            <a:tailEnd/>
          </a:ln>
        </p:spPr>
        <p:txBody>
          <a:bodyPr wrap="none" anchor="ctr"/>
          <a:lstStyle/>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利用者と２４時間連絡対応可能な体制の確保　　　　　　　　　■　２以上の障害福祉サービスを提供できる体制を確保（第３者への委託も可）</a:t>
            </a:r>
          </a:p>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専門医を有する医療機関との協力体制がある　　　　　　　　　■　提供されるサービスにより、最低基準や指定基準を満たす </a:t>
            </a:r>
            <a:endParaRPr lang="en-US" altLang="ja-JP" sz="1100" dirty="0" smtClean="0">
              <a:solidFill>
                <a:srgbClr val="000000"/>
              </a:solidFill>
              <a:latin typeface="HGPｺﾞｼｯｸM" pitchFamily="50" charset="-128"/>
              <a:ea typeface="HGPｺﾞｼｯｸM" pitchFamily="50" charset="-128"/>
            </a:endParaRPr>
          </a:p>
        </p:txBody>
      </p:sp>
      <p:sp>
        <p:nvSpPr>
          <p:cNvPr id="7201" name="Text Box 2"/>
          <p:cNvSpPr txBox="1">
            <a:spLocks noChangeArrowheads="1"/>
          </p:cNvSpPr>
          <p:nvPr/>
        </p:nvSpPr>
        <p:spPr bwMode="auto">
          <a:xfrm>
            <a:off x="14006" y="4687915"/>
            <a:ext cx="315804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dirty="0" smtClean="0">
                <a:solidFill>
                  <a:srgbClr val="000000"/>
                </a:solidFill>
                <a:ea typeface="ＤＨＰ特太ゴシック体" pitchFamily="2" charset="-128"/>
              </a:rPr>
              <a:t>○ 報酬単価（平成３０年</a:t>
            </a:r>
            <a:r>
              <a:rPr lang="ja-JP" altLang="en-US" sz="1400" b="1" u="sng" dirty="0">
                <a:solidFill>
                  <a:srgbClr val="000000"/>
                </a:solidFill>
                <a:ea typeface="ＤＨＰ特太ゴシック体" pitchFamily="2" charset="-128"/>
              </a:rPr>
              <a:t>４</a:t>
            </a:r>
            <a:r>
              <a:rPr lang="ja-JP" altLang="en-US" sz="1400" b="1" u="sng" dirty="0" smtClean="0">
                <a:solidFill>
                  <a:srgbClr val="000000"/>
                </a:solidFill>
                <a:ea typeface="ＤＨＰ特太ゴシック体" pitchFamily="2" charset="-128"/>
              </a:rPr>
              <a:t>月～）</a:t>
            </a:r>
            <a:endParaRPr lang="en-US" altLang="ja-JP" sz="1400" b="1" u="sng" dirty="0" smtClean="0">
              <a:solidFill>
                <a:srgbClr val="000000"/>
              </a:solidFill>
              <a:ea typeface="ＤＨＰ特太ゴシック体" pitchFamily="2"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2692254150"/>
              </p:ext>
            </p:extLst>
          </p:nvPr>
        </p:nvGraphicFramePr>
        <p:xfrm>
          <a:off x="132006" y="4995888"/>
          <a:ext cx="9591978" cy="1582448"/>
        </p:xfrm>
        <a:graphic>
          <a:graphicData uri="http://schemas.openxmlformats.org/drawingml/2006/table">
            <a:tbl>
              <a:tblPr>
                <a:tableStyleId>{F5AB1C69-6EDB-4FF4-983F-18BD219EF322}</a:tableStyleId>
              </a:tblPr>
              <a:tblGrid>
                <a:gridCol w="3183977">
                  <a:extLst>
                    <a:ext uri="{9D8B030D-6E8A-4147-A177-3AD203B41FA5}">
                      <a16:colId xmlns:a16="http://schemas.microsoft.com/office/drawing/2014/main" val="20000"/>
                    </a:ext>
                  </a:extLst>
                </a:gridCol>
                <a:gridCol w="3437217">
                  <a:extLst>
                    <a:ext uri="{9D8B030D-6E8A-4147-A177-3AD203B41FA5}">
                      <a16:colId xmlns:a16="http://schemas.microsoft.com/office/drawing/2014/main" val="20001"/>
                    </a:ext>
                  </a:extLst>
                </a:gridCol>
                <a:gridCol w="2970784">
                  <a:extLst>
                    <a:ext uri="{9D8B030D-6E8A-4147-A177-3AD203B41FA5}">
                      <a16:colId xmlns:a16="http://schemas.microsoft.com/office/drawing/2014/main" val="20002"/>
                    </a:ext>
                  </a:extLst>
                </a:gridCol>
              </a:tblGrid>
              <a:tr h="277896">
                <a:tc gridSpan="3">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32266">
                <a:tc gridSpan="3">
                  <a:txBody>
                    <a:bodyPr/>
                    <a:lstStyle/>
                    <a:p>
                      <a:r>
                        <a:rPr lang="ja-JP" altLang="en-US" sz="1100" dirty="0" smtClean="0">
                          <a:latin typeface="HGPｺﾞｼｯｸM" pitchFamily="50" charset="-128"/>
                          <a:ea typeface="HGPｺﾞｼｯｸM" pitchFamily="50" charset="-128"/>
                        </a:rPr>
                        <a:t>○　居宅介護、重度訪問介護、生活介護等　</a:t>
                      </a:r>
                      <a:r>
                        <a:rPr lang="en-US" altLang="ja-JP" sz="1100" dirty="0" smtClean="0">
                          <a:latin typeface="HGPｺﾞｼｯｸM" pitchFamily="50" charset="-128"/>
                          <a:ea typeface="HGPｺﾞｼｯｸM" pitchFamily="50" charset="-128"/>
                        </a:rPr>
                        <a:t>201</a:t>
                      </a:r>
                      <a:r>
                        <a:rPr lang="ja-JP" altLang="en-US" sz="1100" dirty="0" smtClean="0">
                          <a:latin typeface="HGPｺﾞｼｯｸM" pitchFamily="50" charset="-128"/>
                          <a:ea typeface="HGPｺﾞｼｯｸM" pitchFamily="50" charset="-128"/>
                        </a:rPr>
                        <a:t>単位（１時間未満）～</a:t>
                      </a:r>
                      <a:r>
                        <a:rPr lang="en-US" altLang="ja-JP" sz="1100" dirty="0" smtClean="0">
                          <a:latin typeface="HGPｺﾞｼｯｸM" pitchFamily="50" charset="-128"/>
                          <a:ea typeface="HGPｺﾞｼｯｸM" pitchFamily="50" charset="-128"/>
                        </a:rPr>
                        <a:t>2,401</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12</a:t>
                      </a:r>
                      <a:r>
                        <a:rPr lang="ja-JP" altLang="en-US" sz="1100" dirty="0" smtClean="0">
                          <a:latin typeface="HGPｺﾞｼｯｸM" pitchFamily="50" charset="-128"/>
                          <a:ea typeface="HGPｺﾞｼｯｸM" pitchFamily="50" charset="-128"/>
                        </a:rPr>
                        <a:t>時間未満）　</a:t>
                      </a:r>
                      <a:r>
                        <a:rPr lang="en-US" altLang="ja-JP" sz="1100" dirty="0" smtClean="0">
                          <a:latin typeface="HGPｺﾞｼｯｸM" pitchFamily="50" charset="-128"/>
                          <a:ea typeface="HGPｺﾞｼｯｸM" pitchFamily="50" charset="-128"/>
                        </a:rPr>
                        <a:t>※</a:t>
                      </a:r>
                      <a:r>
                        <a:rPr lang="ja-JP" altLang="en-US" sz="1100" dirty="0" smtClean="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12</a:t>
                      </a:r>
                      <a:r>
                        <a:rPr lang="ja-JP" altLang="en-US" sz="1100" dirty="0" smtClean="0">
                          <a:latin typeface="HGPｺﾞｼｯｸM" pitchFamily="50" charset="-128"/>
                          <a:ea typeface="HGPｺﾞｼｯｸM" pitchFamily="50" charset="-128"/>
                        </a:rPr>
                        <a:t>時間を超える場合は、</a:t>
                      </a:r>
                      <a:r>
                        <a:rPr lang="en-US" altLang="ja-JP" sz="1100" dirty="0" smtClean="0">
                          <a:latin typeface="HGPｺﾞｼｯｸM" pitchFamily="50" charset="-128"/>
                          <a:ea typeface="HGPｺﾞｼｯｸM" pitchFamily="50" charset="-128"/>
                        </a:rPr>
                        <a:t>12</a:t>
                      </a:r>
                      <a:r>
                        <a:rPr lang="ja-JP" altLang="en-US" sz="1100" dirty="0" smtClean="0">
                          <a:latin typeface="HGPｺﾞｼｯｸM" pitchFamily="50" charset="-128"/>
                          <a:ea typeface="HGPｺﾞｼｯｸM" pitchFamily="50" charset="-128"/>
                        </a:rPr>
                        <a:t>時間までの単価の</a:t>
                      </a:r>
                      <a:r>
                        <a:rPr lang="en-US" altLang="ja-JP" sz="1100" dirty="0" smtClean="0">
                          <a:latin typeface="HGPｺﾞｼｯｸM" pitchFamily="50" charset="-128"/>
                          <a:ea typeface="HGPｺﾞｼｯｸM" pitchFamily="50" charset="-128"/>
                        </a:rPr>
                        <a:t>98</a:t>
                      </a:r>
                      <a:r>
                        <a:rPr lang="ja-JP" altLang="en-US" sz="1100" dirty="0" smtClean="0">
                          <a:latin typeface="HGPｺﾞｼｯｸM" pitchFamily="50" charset="-128"/>
                          <a:ea typeface="HGPｺﾞｼｯｸM" pitchFamily="50" charset="-128"/>
                        </a:rPr>
                        <a:t>％を算定</a:t>
                      </a:r>
                    </a:p>
                    <a:p>
                      <a:r>
                        <a:rPr lang="ja-JP" altLang="en-US" sz="1100" dirty="0" smtClean="0">
                          <a:latin typeface="HGPｺﾞｼｯｸM" pitchFamily="50" charset="-128"/>
                          <a:ea typeface="HGPｺﾞｼｯｸM" pitchFamily="50" charset="-128"/>
                        </a:rPr>
                        <a:t>○　短期入所　</a:t>
                      </a:r>
                      <a:r>
                        <a:rPr lang="en-US" altLang="ja-JP" sz="1100" dirty="0" smtClean="0">
                          <a:latin typeface="HGPｺﾞｼｯｸM" pitchFamily="50" charset="-128"/>
                          <a:ea typeface="HGPｺﾞｼｯｸM" pitchFamily="50" charset="-128"/>
                        </a:rPr>
                        <a:t>946</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a:t>
                      </a:r>
                      <a:r>
                        <a:rPr lang="ja-JP" altLang="en-US" sz="1100" dirty="0" smtClean="0">
                          <a:latin typeface="HGPｺﾞｼｯｸM" pitchFamily="50" charset="-128"/>
                          <a:ea typeface="HGPｺﾞｼｯｸM" pitchFamily="50" charset="-128"/>
                        </a:rPr>
                        <a:t>日　○共同生活介護　</a:t>
                      </a:r>
                      <a:r>
                        <a:rPr lang="en-US" altLang="ja-JP" sz="1100" dirty="0" smtClean="0">
                          <a:latin typeface="HGPｺﾞｼｯｸM" pitchFamily="50" charset="-128"/>
                          <a:ea typeface="HGPｺﾞｼｯｸM" pitchFamily="50" charset="-128"/>
                        </a:rPr>
                        <a:t>997</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a:t>
                      </a:r>
                      <a:r>
                        <a:rPr lang="ja-JP" altLang="en-US" sz="1100" dirty="0" smtClean="0">
                          <a:latin typeface="HGPｺﾞｼｯｸM" pitchFamily="50" charset="-128"/>
                          <a:ea typeface="HGPｺﾞｼｯｸM" pitchFamily="50" charset="-128"/>
                        </a:rPr>
                        <a:t>日</a:t>
                      </a:r>
                      <a:endParaRPr lang="ja-JP" altLang="en-US" sz="1100" dirty="0">
                        <a:latin typeface="HGPｺﾞｼｯｸM" pitchFamily="50" charset="-128"/>
                        <a:ea typeface="HGPｺﾞｼｯｸM" pitchFamily="50"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77896">
                <a:tc gridSpan="3">
                  <a:txBody>
                    <a:bodyPr/>
                    <a:lstStyle/>
                    <a:p>
                      <a:pPr algn="l"/>
                      <a:r>
                        <a:rPr kumimoji="1" lang="ja-JP" altLang="en-US" sz="1200" dirty="0" smtClean="0">
                          <a:ea typeface="ＤＨＰ特太ゴシック体" pitchFamily="2" charset="-128"/>
                        </a:rPr>
                        <a:t>■ 主な加算</a:t>
                      </a:r>
                      <a:endParaRPr kumimoji="1" lang="ja-JP" altLang="en-US" sz="1200" dirty="0">
                        <a:ea typeface="ＤＨＰ特太ゴシック体" pitchFamily="2"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57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latin typeface="HGPｺﾞｼｯｸM" pitchFamily="50" charset="-128"/>
                          <a:ea typeface="HGPｺﾞｼｯｸM" pitchFamily="50" charset="-128"/>
                        </a:rPr>
                        <a:t>特別地域加算</a:t>
                      </a:r>
                      <a:r>
                        <a:rPr lang="en-US" altLang="ja-JP" sz="1100" dirty="0" smtClean="0">
                          <a:latin typeface="HGPｺﾞｼｯｸM" pitchFamily="50" charset="-128"/>
                          <a:ea typeface="HGPｺﾞｼｯｸM" pitchFamily="50" charset="-128"/>
                        </a:rPr>
                        <a:t>(15</a:t>
                      </a:r>
                      <a:r>
                        <a:rPr lang="ja-JP" altLang="en-US" sz="1100" dirty="0" smtClean="0">
                          <a:latin typeface="HGPｺﾞｼｯｸM" pitchFamily="50" charset="-128"/>
                          <a:ea typeface="HGPｺﾞｼｯｸM" pitchFamily="50" charset="-128"/>
                        </a:rPr>
                        <a:t>％加算</a:t>
                      </a:r>
                      <a:r>
                        <a:rPr lang="en-US" altLang="ja-JP" sz="1100" dirty="0" smtClean="0">
                          <a:latin typeface="HGPｺﾞｼｯｸM" pitchFamily="50" charset="-128"/>
                          <a:ea typeface="HGPｺﾞｼｯｸM" pitchFamily="50" charset="-128"/>
                        </a:rPr>
                        <a:t>)</a:t>
                      </a:r>
                      <a:endParaRPr lang="ja-JP" altLang="en-US" sz="11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　</a:t>
                      </a:r>
                      <a:r>
                        <a:rPr kumimoji="1" lang="ja-JP" altLang="en-US" sz="1100" kern="1200" baseline="0" dirty="0" smtClean="0">
                          <a:solidFill>
                            <a:schemeClr val="dk1"/>
                          </a:solidFill>
                          <a:latin typeface="HGPｺﾞｼｯｸM" pitchFamily="50" charset="-128"/>
                          <a:ea typeface="HGPｺﾞｼｯｸM" pitchFamily="50" charset="-128"/>
                          <a:cs typeface="+mn-cs"/>
                        </a:rPr>
                        <a:t>中山間地域等に居住している者に対して提供さ</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a:t>
                      </a:r>
                      <a:r>
                        <a:rPr kumimoji="1" lang="ja-JP" altLang="en-US" sz="1100" kern="1200" baseline="0" dirty="0" err="1" smtClean="0">
                          <a:solidFill>
                            <a:schemeClr val="dk1"/>
                          </a:solidFill>
                          <a:latin typeface="HGPｺﾞｼｯｸM" pitchFamily="50" charset="-128"/>
                          <a:ea typeface="HGPｺﾞｼｯｸM" pitchFamily="50" charset="-128"/>
                          <a:cs typeface="+mn-cs"/>
                        </a:rPr>
                        <a:t>れる</a:t>
                      </a:r>
                      <a:r>
                        <a:rPr kumimoji="1" lang="ja-JP" altLang="en-US" sz="1100" kern="1200" baseline="0" dirty="0" smtClean="0">
                          <a:solidFill>
                            <a:schemeClr val="dk1"/>
                          </a:solidFill>
                          <a:latin typeface="HGPｺﾞｼｯｸM" pitchFamily="50" charset="-128"/>
                          <a:ea typeface="HGPｺﾞｼｯｸM" pitchFamily="50" charset="-128"/>
                          <a:cs typeface="+mn-cs"/>
                        </a:rPr>
                        <a:t>サービスを評価</a:t>
                      </a:r>
                      <a:endParaRPr kumimoji="1" lang="en-US" altLang="ja-JP" sz="1100" dirty="0" smtClean="0">
                        <a:latin typeface="HGPｺﾞｼｯｸM" pitchFamily="50" charset="-128"/>
                        <a:ea typeface="HGPｺﾞｼｯｸM" pitchFamily="50"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rPr>
                        <a:t>喀痰吸引等支援体制加算</a:t>
                      </a:r>
                      <a:r>
                        <a:rPr kumimoji="1" lang="ja-JP" altLang="en-US"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rPr>
                        <a:t>（１日当たり</a:t>
                      </a:r>
                      <a:r>
                        <a:rPr kumimoji="1" lang="en-US" altLang="ja-JP"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rPr>
                        <a:t>100</a:t>
                      </a:r>
                      <a:r>
                        <a:rPr kumimoji="1" lang="ja-JP" altLang="en-US"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rPr>
                        <a:t>単位加算）</a:t>
                      </a:r>
                      <a:endParaRPr kumimoji="1" lang="en-US" altLang="ja-JP"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91429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rPr>
                        <a:t>→　喀痰の吸引等が必要な者に対する支援体制を評価</a:t>
                      </a:r>
                      <a:endParaRPr kumimoji="1" lang="en-US" altLang="ja-JP"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endParaRPr>
                    </a:p>
                  </a:txBody>
                  <a:tcPr marL="99067" marR="99067" marT="45735" marB="4573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100" dirty="0" smtClean="0">
                          <a:latin typeface="HGPｺﾞｼｯｸM" pitchFamily="50" charset="-128"/>
                          <a:ea typeface="HGPｺﾞｼｯｸM" pitchFamily="50" charset="-128"/>
                        </a:rPr>
                        <a:t>短期入所利用者で、低所得である場合は１日当たり（</a:t>
                      </a:r>
                      <a:r>
                        <a:rPr lang="en-US" altLang="ja-JP" sz="1100" dirty="0" smtClean="0">
                          <a:solidFill>
                            <a:schemeClr val="tx1"/>
                          </a:solidFill>
                          <a:latin typeface="HGPｺﾞｼｯｸM" pitchFamily="50" charset="-128"/>
                          <a:ea typeface="HGPｺﾞｼｯｸM" pitchFamily="50" charset="-128"/>
                        </a:rPr>
                        <a:t>48</a:t>
                      </a:r>
                      <a:r>
                        <a:rPr lang="ja-JP" altLang="en-US" sz="1100" dirty="0" smtClean="0">
                          <a:latin typeface="HGPｺﾞｼｯｸM" pitchFamily="50" charset="-128"/>
                          <a:ea typeface="HGPｺﾞｼｯｸM" pitchFamily="50" charset="-128"/>
                        </a:rPr>
                        <a:t>単位加算）</a:t>
                      </a:r>
                      <a:endParaRPr lang="en-US" altLang="ja-JP" sz="1100" dirty="0" smtClean="0">
                        <a:latin typeface="HGPｺﾞｼｯｸM" pitchFamily="50" charset="-128"/>
                        <a:ea typeface="HGPｺﾞｼｯｸM" pitchFamily="50"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7216" name="Text Box 2"/>
          <p:cNvSpPr txBox="1">
            <a:spLocks noChangeArrowheads="1"/>
          </p:cNvSpPr>
          <p:nvPr/>
        </p:nvSpPr>
        <p:spPr bwMode="auto">
          <a:xfrm>
            <a:off x="22233" y="6576022"/>
            <a:ext cx="4406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dirty="0" smtClean="0">
                <a:solidFill>
                  <a:srgbClr val="000000"/>
                </a:solidFill>
                <a:ea typeface="ＤＨＰ特太ゴシック体" pitchFamily="2" charset="-128"/>
              </a:rPr>
              <a:t>○ 事業所数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11</a:t>
            </a:r>
            <a:r>
              <a:rPr lang="ja-JP" altLang="en-US" sz="14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30</a:t>
            </a:r>
            <a:r>
              <a:rPr lang="ja-JP" altLang="en-US" sz="1200" dirty="0" smtClean="0">
                <a:solidFill>
                  <a:srgbClr val="000000"/>
                </a:solidFill>
                <a:latin typeface="HGPｺﾞｼｯｸM" pitchFamily="50" charset="-128"/>
                <a:ea typeface="HGPｺﾞｼｯｸM" pitchFamily="50" charset="-128"/>
              </a:rPr>
              <a:t>年</a:t>
            </a:r>
            <a:r>
              <a:rPr lang="en-US" altLang="ja-JP" sz="1200" dirty="0" smtClean="0">
                <a:solidFill>
                  <a:srgbClr val="000000"/>
                </a:solidFill>
                <a:latin typeface="HGPｺﾞｼｯｸM" pitchFamily="50" charset="-128"/>
                <a:ea typeface="HGPｺﾞｼｯｸM" pitchFamily="50" charset="-128"/>
              </a:rPr>
              <a:t>1</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7217" name="Text Box 2"/>
          <p:cNvSpPr txBox="1">
            <a:spLocks noChangeArrowheads="1"/>
          </p:cNvSpPr>
          <p:nvPr/>
        </p:nvSpPr>
        <p:spPr bwMode="auto">
          <a:xfrm>
            <a:off x="4980790" y="6577609"/>
            <a:ext cx="44076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37</a:t>
            </a:r>
            <a:r>
              <a:rPr lang="ja-JP" altLang="en-US" sz="14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30</a:t>
            </a:r>
            <a:r>
              <a:rPr lang="zh-TW" altLang="en-US" sz="1200" dirty="0" smtClean="0">
                <a:solidFill>
                  <a:srgbClr val="000000"/>
                </a:solidFill>
                <a:latin typeface="HGPｺﾞｼｯｸM" pitchFamily="50" charset="-128"/>
                <a:ea typeface="HGPｺﾞｼｯｸM" pitchFamily="50" charset="-128"/>
              </a:rPr>
              <a:t>年</a:t>
            </a:r>
            <a:r>
              <a:rPr lang="en-US" altLang="zh-TW" sz="1200" dirty="0" smtClean="0">
                <a:solidFill>
                  <a:srgbClr val="000000"/>
                </a:solidFill>
                <a:latin typeface="HGPｺﾞｼｯｸM" pitchFamily="50" charset="-128"/>
                <a:ea typeface="HGPｺﾞｼｯｸM" pitchFamily="50" charset="-128"/>
              </a:rPr>
              <a:t>1</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18" name="正方形/長方形 17"/>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重度障害者等包括支援</a:t>
            </a:r>
            <a:endParaRPr kumimoji="1" lang="ja-JP" altLang="en-US" sz="2400" b="1" dirty="0">
              <a:solidFill>
                <a:schemeClr val="tx1"/>
              </a:solidFill>
            </a:endParaRPr>
          </a:p>
        </p:txBody>
      </p:sp>
      <p:grpSp>
        <p:nvGrpSpPr>
          <p:cNvPr id="19" name="グループ化 10"/>
          <p:cNvGrpSpPr>
            <a:grpSpLocks/>
          </p:cNvGrpSpPr>
          <p:nvPr/>
        </p:nvGrpSpPr>
        <p:grpSpPr bwMode="auto">
          <a:xfrm>
            <a:off x="-15553" y="376232"/>
            <a:ext cx="9972000" cy="79114"/>
            <a:chOff x="0" y="188640"/>
            <a:chExt cx="9144000" cy="72008"/>
          </a:xfrm>
        </p:grpSpPr>
        <p:cxnSp>
          <p:nvCxnSpPr>
            <p:cNvPr id="20" name="直線コネクタ 19"/>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CD53DF54-F569-4E3B-83EA-1F8B236A0E85}" type="slidenum">
              <a:rPr lang="en-US" altLang="ja-JP" smtClean="0"/>
              <a:pPr>
                <a:defRPr/>
              </a:pPr>
              <a:t>155</a:t>
            </a:fld>
            <a:endParaRPr lang="en-US" altLang="ja-JP" dirty="0"/>
          </a:p>
        </p:txBody>
      </p:sp>
    </p:spTree>
    <p:extLst>
      <p:ext uri="{BB962C8B-B14F-4D97-AF65-F5344CB8AC3E}">
        <p14:creationId xmlns:p14="http://schemas.microsoft.com/office/powerpoint/2010/main" val="289263077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44488" y="783770"/>
            <a:ext cx="9277298" cy="1709126"/>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00" dirty="0">
                <a:solidFill>
                  <a:schemeClr val="tx1"/>
                </a:solidFill>
                <a:latin typeface="HGPｺﾞｼｯｸM" pitchFamily="50" charset="-128"/>
                <a:ea typeface="HGPｺﾞｼｯｸM" pitchFamily="50" charset="-128"/>
              </a:rPr>
              <a:t>居宅においてその介護を行う者の疾病その他の理由により、障害者支援施設等への短期間の入所が必要な者</a:t>
            </a:r>
            <a:endParaRPr lang="en-US" altLang="ja-JP" sz="1300" dirty="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u="sng" dirty="0">
                <a:solidFill>
                  <a:schemeClr val="tx1"/>
                </a:solidFill>
                <a:latin typeface="HGPｺﾞｼｯｸM" pitchFamily="50" charset="-128"/>
                <a:ea typeface="HGPｺﾞｼｯｸM" pitchFamily="50" charset="-128"/>
              </a:rPr>
              <a:t>■　福祉型（障害者支援施設等において実施可能）</a:t>
            </a: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　障害支援区分１</a:t>
            </a:r>
            <a:r>
              <a:rPr lang="ja-JP" altLang="en-US" sz="1200" dirty="0">
                <a:solidFill>
                  <a:schemeClr val="tx1"/>
                </a:solidFill>
                <a:latin typeface="HGPｺﾞｼｯｸM" pitchFamily="50" charset="-128"/>
                <a:ea typeface="HGPｺﾞｼｯｸM" pitchFamily="50" charset="-128"/>
              </a:rPr>
              <a:t>以上である</a:t>
            </a:r>
            <a:r>
              <a:rPr lang="ja-JP" altLang="en-US" sz="1200" dirty="0" smtClean="0">
                <a:solidFill>
                  <a:schemeClr val="tx1"/>
                </a:solidFill>
                <a:latin typeface="HGPｺﾞｼｯｸM" pitchFamily="50" charset="-128"/>
                <a:ea typeface="HGPｺﾞｼｯｸM" pitchFamily="50" charset="-128"/>
              </a:rPr>
              <a:t>障害者</a:t>
            </a:r>
            <a:r>
              <a:rPr lang="ja-JP" altLang="en-US" sz="1200" dirty="0">
                <a:solidFill>
                  <a:schemeClr val="tx1"/>
                </a:solidFill>
                <a:latin typeface="HGPｺﾞｼｯｸM" pitchFamily="50" charset="-128"/>
                <a:ea typeface="HGPｺﾞｼｯｸM" pitchFamily="50" charset="-128"/>
              </a:rPr>
              <a:t>又</a:t>
            </a:r>
            <a:r>
              <a:rPr lang="ja-JP" altLang="en-US" sz="1200" dirty="0" smtClean="0">
                <a:solidFill>
                  <a:schemeClr val="tx1"/>
                </a:solidFill>
                <a:latin typeface="HGPｺﾞｼｯｸM" pitchFamily="50" charset="-128"/>
                <a:ea typeface="HGPｺﾞｼｯｸM" pitchFamily="50" charset="-128"/>
              </a:rPr>
              <a:t>は障害児</a:t>
            </a:r>
            <a:r>
              <a:rPr lang="ja-JP" altLang="en-US" sz="1200" dirty="0">
                <a:solidFill>
                  <a:schemeClr val="tx1"/>
                </a:solidFill>
                <a:latin typeface="HGPｺﾞｼｯｸM" pitchFamily="50" charset="-128"/>
                <a:ea typeface="HGPｺﾞｼｯｸM" pitchFamily="50" charset="-128"/>
              </a:rPr>
              <a:t>の障害の程度に応じて厚生労働大臣が定める区分における区分１以上に該当する</a:t>
            </a:r>
            <a:r>
              <a:rPr lang="ja-JP" altLang="en-US" sz="1200" dirty="0" smtClean="0">
                <a:solidFill>
                  <a:schemeClr val="tx1"/>
                </a:solidFill>
                <a:latin typeface="HGPｺﾞｼｯｸM" pitchFamily="50" charset="-128"/>
                <a:ea typeface="HGPｺﾞｼｯｸM" pitchFamily="50" charset="-128"/>
              </a:rPr>
              <a:t>障害児</a:t>
            </a: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a:t>
            </a:r>
            <a:r>
              <a:rPr lang="ja-JP" altLang="en-US" sz="1200" u="sng" dirty="0" smtClean="0">
                <a:solidFill>
                  <a:schemeClr val="tx1"/>
                </a:solidFill>
                <a:latin typeface="HGPｺﾞｼｯｸM" pitchFamily="50" charset="-128"/>
                <a:ea typeface="HGPｺﾞｼｯｸM" pitchFamily="50" charset="-128"/>
              </a:rPr>
              <a:t>■</a:t>
            </a:r>
            <a:r>
              <a:rPr lang="ja-JP" altLang="en-US" sz="1200" u="sng" dirty="0">
                <a:solidFill>
                  <a:schemeClr val="tx1"/>
                </a:solidFill>
                <a:latin typeface="HGPｺﾞｼｯｸM" pitchFamily="50" charset="-128"/>
                <a:ea typeface="HGPｺﾞｼｯｸM" pitchFamily="50" charset="-128"/>
              </a:rPr>
              <a:t>　</a:t>
            </a:r>
            <a:r>
              <a:rPr lang="ja-JP" altLang="en-US" sz="1200" u="sng" dirty="0" smtClean="0">
                <a:solidFill>
                  <a:schemeClr val="tx1"/>
                </a:solidFill>
                <a:latin typeface="HGPｺﾞｼｯｸM" pitchFamily="50" charset="-128"/>
                <a:ea typeface="HGPｺﾞｼｯｸM" pitchFamily="50" charset="-128"/>
              </a:rPr>
              <a:t>福祉型強化（</a:t>
            </a:r>
            <a:r>
              <a:rPr lang="ja-JP" altLang="en-US" sz="1200" u="sng" dirty="0">
                <a:solidFill>
                  <a:schemeClr val="tx1"/>
                </a:solidFill>
                <a:latin typeface="HGPｺﾞｼｯｸM" pitchFamily="50" charset="-128"/>
                <a:ea typeface="HGPｺﾞｼｯｸM" pitchFamily="50" charset="-128"/>
              </a:rPr>
              <a:t>障害者支援施設等に</a:t>
            </a:r>
            <a:r>
              <a:rPr lang="ja-JP" altLang="en-US" sz="1200" u="sng" dirty="0" smtClean="0">
                <a:solidFill>
                  <a:schemeClr val="tx1"/>
                </a:solidFill>
                <a:latin typeface="HGPｺﾞｼｯｸM" pitchFamily="50" charset="-128"/>
                <a:ea typeface="HGPｺﾞｼｯｸM" pitchFamily="50" charset="-128"/>
              </a:rPr>
              <a:t>おいて実施可能）（</a:t>
            </a:r>
            <a:r>
              <a:rPr lang="en-US" altLang="ja-JP" sz="1200" u="sng" dirty="0" smtClean="0">
                <a:solidFill>
                  <a:schemeClr val="tx1"/>
                </a:solidFill>
                <a:latin typeface="HGPｺﾞｼｯｸM" pitchFamily="50" charset="-128"/>
                <a:ea typeface="HGPｺﾞｼｯｸM" pitchFamily="50" charset="-128"/>
              </a:rPr>
              <a:t>※</a:t>
            </a:r>
            <a:r>
              <a:rPr lang="ja-JP" altLang="en-US" sz="1200" u="sng" dirty="0" smtClean="0">
                <a:solidFill>
                  <a:schemeClr val="tx1"/>
                </a:solidFill>
                <a:latin typeface="HGPｺﾞｼｯｸM" pitchFamily="50" charset="-128"/>
                <a:ea typeface="HGPｺﾞｼｯｸM" pitchFamily="50" charset="-128"/>
              </a:rPr>
              <a:t>）</a:t>
            </a:r>
            <a:endParaRPr lang="en-US" altLang="ja-JP" sz="1200" u="sng" dirty="0" smtClean="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　看護職員を常勤で１人以上配置　</a:t>
            </a: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　 ・　厚生労働大臣が定める状態に該当する医療的ケアが必要な障害者</a:t>
            </a:r>
            <a:r>
              <a:rPr lang="ja-JP" altLang="en-US" sz="1200" dirty="0">
                <a:solidFill>
                  <a:schemeClr val="tx1"/>
                </a:solidFill>
                <a:latin typeface="HGPｺﾞｼｯｸM" pitchFamily="50" charset="-128"/>
                <a:ea typeface="HGPｺﾞｼｯｸM" pitchFamily="50" charset="-128"/>
              </a:rPr>
              <a:t>及び</a:t>
            </a:r>
            <a:r>
              <a:rPr lang="ja-JP" altLang="en-US" sz="1200" dirty="0" smtClean="0">
                <a:solidFill>
                  <a:schemeClr val="tx1"/>
                </a:solidFill>
                <a:latin typeface="HGPｺﾞｼｯｸM" pitchFamily="50" charset="-128"/>
                <a:ea typeface="HGPｺﾞｼｯｸM" pitchFamily="50" charset="-128"/>
              </a:rPr>
              <a:t>障害児</a:t>
            </a:r>
            <a:endParaRPr lang="ja-JP" altLang="en-US" sz="1200" dirty="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u="sng" dirty="0">
                <a:solidFill>
                  <a:schemeClr val="tx1"/>
                </a:solidFill>
                <a:latin typeface="HGPｺﾞｼｯｸM" pitchFamily="50" charset="-128"/>
                <a:ea typeface="HGPｺﾞｼｯｸM" pitchFamily="50" charset="-128"/>
              </a:rPr>
              <a:t>■　医療型（病院、</a:t>
            </a:r>
            <a:r>
              <a:rPr lang="ja-JP" altLang="en-US" sz="1200" u="sng" dirty="0" smtClean="0">
                <a:solidFill>
                  <a:schemeClr val="tx1"/>
                </a:solidFill>
                <a:latin typeface="HGPｺﾞｼｯｸM" pitchFamily="50" charset="-128"/>
                <a:ea typeface="HGPｺﾞｼｯｸM" pitchFamily="50" charset="-128"/>
              </a:rPr>
              <a:t>診療所、</a:t>
            </a:r>
            <a:r>
              <a:rPr lang="ja-JP" altLang="en-US" sz="1200" u="sng" dirty="0">
                <a:solidFill>
                  <a:schemeClr val="tx1"/>
                </a:solidFill>
                <a:latin typeface="HGPｺﾞｼｯｸM" pitchFamily="50" charset="-128"/>
                <a:ea typeface="HGPｺﾞｼｯｸM" pitchFamily="50" charset="-128"/>
              </a:rPr>
              <a:t>介護老人保健</a:t>
            </a:r>
            <a:r>
              <a:rPr lang="ja-JP" altLang="en-US" sz="1200" u="sng" dirty="0" smtClean="0">
                <a:solidFill>
                  <a:schemeClr val="tx1"/>
                </a:solidFill>
                <a:latin typeface="HGPｺﾞｼｯｸM" pitchFamily="50" charset="-128"/>
                <a:ea typeface="HGPｺﾞｼｯｸM" pitchFamily="50" charset="-128"/>
              </a:rPr>
              <a:t>施設、介護医療院に</a:t>
            </a:r>
            <a:r>
              <a:rPr lang="ja-JP" altLang="en-US" sz="1200" u="sng" dirty="0">
                <a:solidFill>
                  <a:schemeClr val="tx1"/>
                </a:solidFill>
                <a:latin typeface="HGPｺﾞｼｯｸM" pitchFamily="50" charset="-128"/>
                <a:ea typeface="HGPｺﾞｼｯｸM" pitchFamily="50" charset="-128"/>
              </a:rPr>
              <a:t>おいて実施可能</a:t>
            </a:r>
            <a:r>
              <a:rPr lang="ja-JP" altLang="en-US" sz="1200" u="sng" dirty="0" smtClean="0">
                <a:solidFill>
                  <a:schemeClr val="tx1"/>
                </a:solidFill>
                <a:latin typeface="HGPｺﾞｼｯｸM" pitchFamily="50" charset="-128"/>
                <a:ea typeface="HGPｺﾞｼｯｸM" pitchFamily="50" charset="-128"/>
              </a:rPr>
              <a:t>）（</a:t>
            </a:r>
            <a:r>
              <a:rPr lang="en-US" altLang="ja-JP" sz="1200" u="sng" dirty="0" smtClean="0">
                <a:solidFill>
                  <a:schemeClr val="tx1"/>
                </a:solidFill>
                <a:latin typeface="HGPｺﾞｼｯｸM" pitchFamily="50" charset="-128"/>
                <a:ea typeface="HGPｺﾞｼｯｸM" pitchFamily="50" charset="-128"/>
              </a:rPr>
              <a:t>※</a:t>
            </a:r>
            <a:r>
              <a:rPr lang="ja-JP" altLang="en-US" sz="1200" u="sng" dirty="0" smtClean="0">
                <a:solidFill>
                  <a:schemeClr val="tx1"/>
                </a:solidFill>
                <a:latin typeface="HGPｺﾞｼｯｸM" pitchFamily="50" charset="-128"/>
                <a:ea typeface="HGPｺﾞｼｯｸM" pitchFamily="50" charset="-128"/>
              </a:rPr>
              <a:t>）</a:t>
            </a:r>
            <a:endParaRPr lang="en-US" altLang="ja-JP" sz="1200" u="sng"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　病院、診療所については、法人格を有さない医療機関を含む。また、宿泊を伴わない場合は無床診療所も実施可能</a:t>
            </a:r>
            <a:endParaRPr lang="ja-JP" altLang="en-US" sz="1200" dirty="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 ・　遷延性</a:t>
            </a:r>
            <a:r>
              <a:rPr lang="ja-JP" altLang="en-US" sz="1200" dirty="0">
                <a:solidFill>
                  <a:schemeClr val="tx1"/>
                </a:solidFill>
                <a:latin typeface="HGPｺﾞｼｯｸM" pitchFamily="50" charset="-128"/>
                <a:ea typeface="HGPｺﾞｼｯｸM" pitchFamily="50" charset="-128"/>
              </a:rPr>
              <a:t>意識障害児・者、筋萎縮性側索硬化症等の運動ニューロン疾患の分類に属する疾患を有する者</a:t>
            </a:r>
            <a:r>
              <a:rPr lang="ja-JP" altLang="en-US" sz="1200" dirty="0" smtClean="0">
                <a:solidFill>
                  <a:schemeClr val="tx1"/>
                </a:solidFill>
                <a:latin typeface="HGPｺﾞｼｯｸM" pitchFamily="50" charset="-128"/>
                <a:ea typeface="HGPｺﾞｼｯｸM" pitchFamily="50" charset="-128"/>
              </a:rPr>
              <a:t>及び重症</a:t>
            </a:r>
            <a:r>
              <a:rPr lang="ja-JP" altLang="en-US" sz="1200" dirty="0">
                <a:solidFill>
                  <a:schemeClr val="tx1"/>
                </a:solidFill>
                <a:latin typeface="HGPｺﾞｼｯｸM" pitchFamily="50" charset="-128"/>
                <a:ea typeface="HGPｺﾞｼｯｸM" pitchFamily="50" charset="-128"/>
              </a:rPr>
              <a:t>心身障害児・者等</a:t>
            </a:r>
            <a:endParaRPr lang="ja-JP" altLang="en-US" sz="1200" b="1" dirty="0">
              <a:solidFill>
                <a:schemeClr val="tx1"/>
              </a:solidFill>
              <a:latin typeface="HGPｺﾞｼｯｸM" pitchFamily="50" charset="-128"/>
              <a:ea typeface="HGPｺﾞｼｯｸM" pitchFamily="50" charset="-128"/>
            </a:endParaRPr>
          </a:p>
        </p:txBody>
      </p:sp>
      <p:sp>
        <p:nvSpPr>
          <p:cNvPr id="9220" name="Text Box 2"/>
          <p:cNvSpPr txBox="1">
            <a:spLocks noChangeArrowheads="1"/>
          </p:cNvSpPr>
          <p:nvPr/>
        </p:nvSpPr>
        <p:spPr bwMode="auto">
          <a:xfrm>
            <a:off x="154819" y="476672"/>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9221" name="Text Box 2"/>
          <p:cNvSpPr txBox="1">
            <a:spLocks noChangeArrowheads="1"/>
          </p:cNvSpPr>
          <p:nvPr/>
        </p:nvSpPr>
        <p:spPr bwMode="auto">
          <a:xfrm>
            <a:off x="154783" y="2497399"/>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9222" name="Text Box 2"/>
          <p:cNvSpPr txBox="1">
            <a:spLocks noChangeArrowheads="1"/>
          </p:cNvSpPr>
          <p:nvPr/>
        </p:nvSpPr>
        <p:spPr bwMode="auto">
          <a:xfrm>
            <a:off x="5097016" y="2497399"/>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9223" name="Rectangle 4"/>
          <p:cNvSpPr>
            <a:spLocks noChangeArrowheads="1"/>
          </p:cNvSpPr>
          <p:nvPr/>
        </p:nvSpPr>
        <p:spPr bwMode="auto">
          <a:xfrm>
            <a:off x="344488" y="2780572"/>
            <a:ext cx="4720829" cy="792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当該施設に短期間の入所をさせ、入浴、排せつ及び食事の</a:t>
            </a:r>
            <a:r>
              <a:rPr lang="ja-JP" altLang="en-US" sz="1200" dirty="0" smtClean="0">
                <a:latin typeface="HGPｺﾞｼｯｸM" pitchFamily="50" charset="-128"/>
                <a:ea typeface="HGPｺﾞｼｯｸM" pitchFamily="50" charset="-128"/>
              </a:rPr>
              <a:t>介護</a:t>
            </a:r>
            <a:endParaRPr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その他</a:t>
            </a:r>
            <a:r>
              <a:rPr lang="ja-JP" altLang="en-US" sz="1200" dirty="0">
                <a:latin typeface="HGPｺﾞｼｯｸM" pitchFamily="50" charset="-128"/>
                <a:ea typeface="HGPｺﾞｼｯｸM" pitchFamily="50" charset="-128"/>
              </a:rPr>
              <a:t>の必要な</a:t>
            </a:r>
            <a:r>
              <a:rPr lang="ja-JP" altLang="en-US" sz="1200" dirty="0" smtClean="0">
                <a:latin typeface="HGPｺﾞｼｯｸM" pitchFamily="50" charset="-128"/>
                <a:ea typeface="HGPｺﾞｼｯｸM" pitchFamily="50" charset="-128"/>
              </a:rPr>
              <a:t>支援</a:t>
            </a:r>
            <a:endParaRPr lang="ja-JP" altLang="en-US" sz="1200" dirty="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　本体施設の利用者とみなした上で、本体施設として必要と</a:t>
            </a:r>
            <a:r>
              <a:rPr lang="ja-JP" altLang="en-US" sz="1200" dirty="0" smtClean="0">
                <a:latin typeface="HGPｺﾞｼｯｸM" pitchFamily="50" charset="-128"/>
                <a:ea typeface="HGPｺﾞｼｯｸM" pitchFamily="50" charset="-128"/>
              </a:rPr>
              <a:t>される以上</a:t>
            </a:r>
            <a:endParaRPr lang="en-US" altLang="ja-JP" sz="1200" dirty="0" smtClean="0">
              <a:latin typeface="HGPｺﾞｼｯｸM" pitchFamily="50" charset="-128"/>
              <a:ea typeface="HGPｺﾞｼｯｸM" pitchFamily="50" charset="-128"/>
            </a:endParaRPr>
          </a:p>
          <a:p>
            <a:r>
              <a:rPr lang="en-US" altLang="ja-JP" sz="1200" dirty="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の</a:t>
            </a:r>
            <a:r>
              <a:rPr lang="ja-JP" altLang="en-US" sz="1200" dirty="0">
                <a:latin typeface="HGPｺﾞｼｯｸM" pitchFamily="50" charset="-128"/>
                <a:ea typeface="HGPｺﾞｼｯｸM" pitchFamily="50" charset="-128"/>
              </a:rPr>
              <a:t>職員を配置し、これに応じた報酬単価を設定</a:t>
            </a:r>
          </a:p>
        </p:txBody>
      </p:sp>
      <p:sp>
        <p:nvSpPr>
          <p:cNvPr id="9224" name="Rectangle 4"/>
          <p:cNvSpPr>
            <a:spLocks noChangeArrowheads="1"/>
          </p:cNvSpPr>
          <p:nvPr/>
        </p:nvSpPr>
        <p:spPr bwMode="auto">
          <a:xfrm>
            <a:off x="5262563" y="2781016"/>
            <a:ext cx="4359223" cy="792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併設型・空</a:t>
            </a:r>
            <a:r>
              <a:rPr lang="ja-JP" altLang="en-US" sz="1200" dirty="0" smtClean="0">
                <a:latin typeface="HGPｺﾞｼｯｸM" pitchFamily="50" charset="-128"/>
                <a:ea typeface="HGPｺﾞｼｯｸM" pitchFamily="50" charset="-128"/>
              </a:rPr>
              <a:t>床型</a:t>
            </a:r>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本体</a:t>
            </a:r>
            <a:r>
              <a:rPr lang="ja-JP" altLang="en-US" sz="1200" dirty="0">
                <a:latin typeface="HGPｺﾞｼｯｸM" pitchFamily="50" charset="-128"/>
                <a:ea typeface="HGPｺﾞｼｯｸM" pitchFamily="50" charset="-128"/>
              </a:rPr>
              <a:t>施設の配置基準に準じる</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単独型</a:t>
            </a:r>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当該</a:t>
            </a:r>
            <a:r>
              <a:rPr lang="ja-JP" altLang="en-US" sz="1200" dirty="0">
                <a:latin typeface="HGPｺﾞｼｯｸM" pitchFamily="50" charset="-128"/>
                <a:ea typeface="HGPｺﾞｼｯｸM" pitchFamily="50" charset="-128"/>
              </a:rPr>
              <a:t>利用日の利用者数に対し６人につき１人</a:t>
            </a:r>
          </a:p>
        </p:txBody>
      </p:sp>
      <p:sp>
        <p:nvSpPr>
          <p:cNvPr id="9225" name="Text Box 2"/>
          <p:cNvSpPr txBox="1">
            <a:spLocks noChangeArrowheads="1"/>
          </p:cNvSpPr>
          <p:nvPr/>
        </p:nvSpPr>
        <p:spPr bwMode="auto">
          <a:xfrm>
            <a:off x="154820" y="3568080"/>
            <a:ext cx="3394063" cy="338554"/>
          </a:xfrm>
          <a:prstGeom prst="rect">
            <a:avLst/>
          </a:prstGeom>
          <a:noFill/>
          <a:ln w="9525">
            <a:noFill/>
            <a:miter lim="800000"/>
            <a:headEnd/>
            <a:tailEnd/>
          </a:ln>
        </p:spPr>
        <p:txBody>
          <a:bodyPr wrap="square">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sp>
        <p:nvSpPr>
          <p:cNvPr id="9226" name="Text Box 2"/>
          <p:cNvSpPr txBox="1">
            <a:spLocks noChangeArrowheads="1"/>
          </p:cNvSpPr>
          <p:nvPr/>
        </p:nvSpPr>
        <p:spPr bwMode="auto">
          <a:xfrm>
            <a:off x="128464" y="6525344"/>
            <a:ext cx="8230923"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a:t>
            </a:r>
            <a:r>
              <a:rPr lang="ja-JP" altLang="en-US" sz="1600" b="1" u="sng" dirty="0" smtClean="0">
                <a:ea typeface="ＤＨＰ特太ゴシック体" pitchFamily="2" charset="-128"/>
              </a:rPr>
              <a:t>事業所数</a:t>
            </a:r>
            <a:r>
              <a:rPr lang="ja-JP" altLang="en-US" sz="1600" b="1" dirty="0" smtClean="0">
                <a:ea typeface="ＤＨＰ特太ゴシック体" pitchFamily="2" charset="-128"/>
              </a:rPr>
              <a:t>　</a:t>
            </a:r>
            <a:r>
              <a:rPr lang="en-US" altLang="ja-JP" sz="1400" dirty="0" smtClean="0">
                <a:latin typeface="HGPｺﾞｼｯｸM" pitchFamily="50" charset="-128"/>
                <a:ea typeface="HGPｺﾞｼｯｸM" pitchFamily="50" charset="-128"/>
              </a:rPr>
              <a:t>4,591</a:t>
            </a:r>
            <a:r>
              <a:rPr lang="ja-JP" altLang="en-US" sz="1200" dirty="0" smtClean="0">
                <a:latin typeface="HGPｺﾞｼｯｸM" pitchFamily="50" charset="-128"/>
                <a:ea typeface="HGPｺﾞｼｯｸM" pitchFamily="50" charset="-128"/>
              </a:rPr>
              <a:t>（うち福祉型：</a:t>
            </a:r>
            <a:r>
              <a:rPr lang="en-US" altLang="ja-JP" sz="1200" dirty="0" smtClean="0">
                <a:latin typeface="HGPｺﾞｼｯｸM" pitchFamily="50" charset="-128"/>
                <a:ea typeface="HGPｺﾞｼｯｸM" pitchFamily="50" charset="-128"/>
              </a:rPr>
              <a:t>4,261</a:t>
            </a:r>
            <a:r>
              <a:rPr lang="ja-JP" altLang="en-US" sz="1200" dirty="0" smtClean="0">
                <a:latin typeface="HGPｺﾞｼｯｸM" pitchFamily="50" charset="-128"/>
                <a:ea typeface="HGPｺﾞｼｯｸM" pitchFamily="50" charset="-128"/>
              </a:rPr>
              <a:t>　医療型：</a:t>
            </a:r>
            <a:r>
              <a:rPr lang="en-US" altLang="ja-JP" sz="1200" dirty="0">
                <a:latin typeface="HGPｺﾞｼｯｸM" pitchFamily="50" charset="-128"/>
                <a:ea typeface="HGPｺﾞｼｯｸM" pitchFamily="50" charset="-128"/>
              </a:rPr>
              <a:t>330</a:t>
            </a:r>
            <a:r>
              <a:rPr lang="ja-JP" altLang="en-US" sz="1200" dirty="0" smtClean="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a:t>
            </a:r>
            <a:r>
              <a:rPr lang="zh-TW" altLang="en-US" sz="1200" dirty="0">
                <a:latin typeface="HGPｺﾞｼｯｸM" pitchFamily="50" charset="-128"/>
                <a:ea typeface="HGPｺﾞｼｯｸM" pitchFamily="50" charset="-128"/>
              </a:rPr>
              <a:t>国保連</a:t>
            </a:r>
            <a:r>
              <a:rPr lang="zh-TW" altLang="en-US" sz="1200" dirty="0" smtClean="0">
                <a:latin typeface="HGPｺﾞｼｯｸM" pitchFamily="50" charset="-128"/>
                <a:ea typeface="HGPｺﾞｼｯｸM" pitchFamily="50" charset="-128"/>
              </a:rPr>
              <a:t>平成</a:t>
            </a:r>
            <a:r>
              <a:rPr lang="en-US" altLang="zh-TW" sz="1200" dirty="0" smtClean="0">
                <a:latin typeface="HGPｺﾞｼｯｸM" pitchFamily="50" charset="-128"/>
                <a:ea typeface="HGPｺﾞｼｯｸM" pitchFamily="50" charset="-128"/>
              </a:rPr>
              <a:t>30</a:t>
            </a:r>
            <a:r>
              <a:rPr lang="zh-TW" altLang="en-US" sz="1200" dirty="0" smtClean="0">
                <a:latin typeface="HGPｺﾞｼｯｸM" pitchFamily="50" charset="-128"/>
                <a:ea typeface="HGPｺﾞｼｯｸM" pitchFamily="50" charset="-128"/>
              </a:rPr>
              <a:t>年</a:t>
            </a:r>
            <a:r>
              <a:rPr lang="ja-JP" altLang="en-US" sz="1200" dirty="0">
                <a:latin typeface="HGPｺﾞｼｯｸM" pitchFamily="50" charset="-128"/>
                <a:ea typeface="HGPｺﾞｼｯｸM" pitchFamily="50" charset="-128"/>
              </a:rPr>
              <a:t>１</a:t>
            </a:r>
            <a:r>
              <a:rPr lang="zh-TW" altLang="en-US" sz="1200" dirty="0" smtClean="0">
                <a:latin typeface="HGPｺﾞｼｯｸM" pitchFamily="50" charset="-128"/>
                <a:ea typeface="HGPｺﾞｼｯｸM" pitchFamily="50" charset="-128"/>
              </a:rPr>
              <a:t>月</a:t>
            </a:r>
            <a:r>
              <a:rPr lang="zh-TW" altLang="en-US" sz="1200" dirty="0">
                <a:latin typeface="HGPｺﾞｼｯｸM" pitchFamily="50" charset="-128"/>
                <a:ea typeface="HGPｺﾞｼｯｸM" pitchFamily="50" charset="-128"/>
              </a:rPr>
              <a:t>実績</a:t>
            </a:r>
            <a:r>
              <a:rPr lang="ja-JP" altLang="en-US" sz="1200" dirty="0">
                <a:latin typeface="HGPｺﾞｼｯｸM" pitchFamily="50" charset="-128"/>
                <a:ea typeface="HGPｺﾞｼｯｸM" pitchFamily="50" charset="-128"/>
              </a:rPr>
              <a:t>）</a:t>
            </a:r>
            <a:endParaRPr lang="en-US" altLang="ja-JP" sz="1200" dirty="0">
              <a:latin typeface="HGPｺﾞｼｯｸM" pitchFamily="50" charset="-128"/>
              <a:ea typeface="HGPｺﾞｼｯｸM"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805585609"/>
              </p:ext>
            </p:extLst>
          </p:nvPr>
        </p:nvGraphicFramePr>
        <p:xfrm>
          <a:off x="344488" y="3856112"/>
          <a:ext cx="9277298" cy="2717304"/>
        </p:xfrm>
        <a:graphic>
          <a:graphicData uri="http://schemas.openxmlformats.org/drawingml/2006/table">
            <a:tbl>
              <a:tblPr>
                <a:tableStyleId>{F5AB1C69-6EDB-4FF4-983F-18BD219EF322}</a:tableStyleId>
              </a:tblPr>
              <a:tblGrid>
                <a:gridCol w="2352546">
                  <a:extLst>
                    <a:ext uri="{9D8B030D-6E8A-4147-A177-3AD203B41FA5}">
                      <a16:colId xmlns:a16="http://schemas.microsoft.com/office/drawing/2014/main" val="20000"/>
                    </a:ext>
                  </a:extLst>
                </a:gridCol>
                <a:gridCol w="509288">
                  <a:extLst>
                    <a:ext uri="{9D8B030D-6E8A-4147-A177-3AD203B41FA5}">
                      <a16:colId xmlns:a16="http://schemas.microsoft.com/office/drawing/2014/main" val="20001"/>
                    </a:ext>
                  </a:extLst>
                </a:gridCol>
                <a:gridCol w="1746130">
                  <a:extLst>
                    <a:ext uri="{9D8B030D-6E8A-4147-A177-3AD203B41FA5}">
                      <a16:colId xmlns:a16="http://schemas.microsoft.com/office/drawing/2014/main" val="20002"/>
                    </a:ext>
                  </a:extLst>
                </a:gridCol>
                <a:gridCol w="2273385">
                  <a:extLst>
                    <a:ext uri="{9D8B030D-6E8A-4147-A177-3AD203B41FA5}">
                      <a16:colId xmlns:a16="http://schemas.microsoft.com/office/drawing/2014/main" val="20003"/>
                    </a:ext>
                  </a:extLst>
                </a:gridCol>
                <a:gridCol w="2395949">
                  <a:extLst>
                    <a:ext uri="{9D8B030D-6E8A-4147-A177-3AD203B41FA5}">
                      <a16:colId xmlns:a16="http://schemas.microsoft.com/office/drawing/2014/main" val="20004"/>
                    </a:ext>
                  </a:extLst>
                </a:gridCol>
              </a:tblGrid>
              <a:tr h="277992">
                <a:tc gridSpan="5">
                  <a:txBody>
                    <a:bodyPr/>
                    <a:lstStyle/>
                    <a:p>
                      <a:r>
                        <a:rPr kumimoji="1" lang="ja-JP" altLang="en-US" sz="1300" dirty="0" smtClean="0">
                          <a:solidFill>
                            <a:schemeClr val="tx1"/>
                          </a:solidFill>
                          <a:ea typeface="ＤＨＰ特太ゴシック体" pitchFamily="2" charset="-128"/>
                        </a:rPr>
                        <a:t>■ 基本報酬</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376184">
                <a:tc>
                  <a:txBody>
                    <a:bodyPr/>
                    <a:lstStyle/>
                    <a:p>
                      <a:r>
                        <a:rPr lang="ja-JP" altLang="en-US" sz="1200" b="1" u="sng" dirty="0" smtClean="0">
                          <a:solidFill>
                            <a:schemeClr val="tx1"/>
                          </a:solidFill>
                          <a:latin typeface="HGPｺﾞｼｯｸM" pitchFamily="50" charset="-128"/>
                          <a:ea typeface="HGPｺﾞｼｯｸM" pitchFamily="50" charset="-128"/>
                        </a:rPr>
                        <a:t>福祉型短期入所サービス費</a:t>
                      </a:r>
                      <a:endParaRPr lang="en-US" altLang="ja-JP" sz="1200" b="1" u="sng" dirty="0" smtClean="0">
                        <a:solidFill>
                          <a:schemeClr val="tx1"/>
                        </a:solidFill>
                        <a:latin typeface="HGPｺﾞｼｯｸM" pitchFamily="50" charset="-128"/>
                        <a:ea typeface="HGPｺﾞｼｯｸM" pitchFamily="50" charset="-128"/>
                      </a:endParaRPr>
                    </a:p>
                    <a:p>
                      <a:r>
                        <a:rPr lang="en-US" altLang="ja-JP" sz="1200" b="1" u="sng" dirty="0" smtClean="0">
                          <a:solidFill>
                            <a:schemeClr val="tx1"/>
                          </a:solidFill>
                          <a:latin typeface="HGPｺﾞｼｯｸM" pitchFamily="50" charset="-128"/>
                          <a:ea typeface="HGPｺﾞｼｯｸM" pitchFamily="50" charset="-128"/>
                        </a:rPr>
                        <a:t>(Ⅰ)</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(Ⅳ)</a:t>
                      </a:r>
                      <a:endParaRPr lang="ja-JP" altLang="en-US" sz="1200" b="1" u="sng"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　障害者</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児</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について、障害支援区分に応じた単位の設定</a:t>
                      </a:r>
                      <a:endParaRPr lang="en-US" altLang="ja-JP" sz="1200" dirty="0" smtClean="0">
                        <a:solidFill>
                          <a:schemeClr val="tx1"/>
                        </a:solidFill>
                        <a:latin typeface="HGPｺﾞｼｯｸM" pitchFamily="50" charset="-128"/>
                        <a:ea typeface="HGPｺﾞｼｯｸM" pitchFamily="50" charset="-128"/>
                      </a:endParaRPr>
                    </a:p>
                    <a:p>
                      <a:endParaRPr lang="en-US" altLang="ja-JP" sz="1200" dirty="0" smtClean="0">
                        <a:solidFill>
                          <a:schemeClr val="tx1"/>
                        </a:solidFill>
                        <a:latin typeface="HGPｺﾞｼｯｸM" pitchFamily="50" charset="-128"/>
                        <a:ea typeface="HGPｺﾞｼｯｸM" pitchFamily="50" charset="-128"/>
                      </a:endParaRPr>
                    </a:p>
                    <a:p>
                      <a:endParaRPr lang="en-US" altLang="ja-JP"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167</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896</a:t>
                      </a:r>
                      <a:r>
                        <a:rPr lang="ja-JP" altLang="en-US" sz="1200" dirty="0" smtClean="0">
                          <a:solidFill>
                            <a:schemeClr val="tx1"/>
                          </a:solidFill>
                          <a:latin typeface="HGPｺﾞｼｯｸM" pitchFamily="50" charset="-128"/>
                          <a:ea typeface="HGPｺﾞｼｯｸM" pitchFamily="50" charset="-128"/>
                        </a:rPr>
                        <a:t>単位</a:t>
                      </a:r>
                      <a:endParaRPr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ja-JP" altLang="en-US" sz="1200" b="1" u="sng" dirty="0" smtClean="0">
                          <a:solidFill>
                            <a:schemeClr val="tx1"/>
                          </a:solidFill>
                          <a:latin typeface="HGPｺﾞｼｯｸM" pitchFamily="50" charset="-128"/>
                          <a:ea typeface="HGPｺﾞｼｯｸM" pitchFamily="50" charset="-128"/>
                        </a:rPr>
                        <a:t>福祉型強化短期入所サービス費</a:t>
                      </a:r>
                      <a:r>
                        <a:rPr lang="en-US" altLang="ja-JP" sz="1200" b="1" u="sng" dirty="0" smtClean="0">
                          <a:solidFill>
                            <a:schemeClr val="tx1"/>
                          </a:solidFill>
                          <a:latin typeface="HGPｺﾞｼｯｸM" pitchFamily="50" charset="-128"/>
                          <a:ea typeface="HGPｺﾞｼｯｸM" pitchFamily="50" charset="-128"/>
                        </a:rPr>
                        <a:t>(Ⅰ)</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(Ⅳ)</a:t>
                      </a:r>
                      <a:r>
                        <a:rPr lang="ja-JP" altLang="en-US" sz="1200" dirty="0" smtClean="0">
                          <a:solidFill>
                            <a:schemeClr val="tx1"/>
                          </a:solidFill>
                          <a:latin typeface="HGPｺﾞｼｯｸM" pitchFamily="50" charset="-128"/>
                          <a:ea typeface="HGPｺﾞｼｯｸM" pitchFamily="50" charset="-128"/>
                        </a:rPr>
                        <a:t> </a:t>
                      </a:r>
                      <a:endParaRPr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HGPｺﾞｼｯｸM" pitchFamily="50" charset="-128"/>
                          <a:ea typeface="HGPｺﾞｼｯｸM" pitchFamily="50" charset="-128"/>
                        </a:rPr>
                        <a:t>→　看護職員を配置し、厚生労働大臣が定める状態に該当する医療的ケアが必要な障害者</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児</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に対し、支援を行う場合</a:t>
                      </a:r>
                      <a:endParaRPr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367</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1,096</a:t>
                      </a:r>
                      <a:r>
                        <a:rPr lang="ja-JP" altLang="en-US" sz="1200" dirty="0" smtClean="0">
                          <a:solidFill>
                            <a:schemeClr val="tx1"/>
                          </a:solidFill>
                          <a:latin typeface="HGPｺﾞｼｯｸM" pitchFamily="50" charset="-128"/>
                          <a:ea typeface="HGPｺﾞｼｯｸM" pitchFamily="50" charset="-128"/>
                        </a:rPr>
                        <a:t>単位</a:t>
                      </a:r>
                      <a:endParaRPr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r>
                        <a:rPr lang="ja-JP" altLang="en-US" sz="1200" b="1" u="sng" dirty="0" smtClean="0">
                          <a:solidFill>
                            <a:schemeClr val="tx1"/>
                          </a:solidFill>
                          <a:latin typeface="HGPｺﾞｼｯｸM" pitchFamily="50" charset="-128"/>
                          <a:ea typeface="HGPｺﾞｼｯｸM" pitchFamily="50" charset="-128"/>
                        </a:rPr>
                        <a:t>医療型短期入所サービス費</a:t>
                      </a:r>
                      <a:endParaRPr lang="en-US" altLang="ja-JP" sz="1200" b="1" u="sng" dirty="0" smtClean="0">
                        <a:solidFill>
                          <a:schemeClr val="tx1"/>
                        </a:solidFill>
                        <a:latin typeface="HGPｺﾞｼｯｸM" pitchFamily="50" charset="-128"/>
                        <a:ea typeface="HGPｺﾞｼｯｸM" pitchFamily="50" charset="-128"/>
                      </a:endParaRPr>
                    </a:p>
                    <a:p>
                      <a:r>
                        <a:rPr lang="en-US" altLang="ja-JP" sz="1200" b="1" u="sng" dirty="0" smtClean="0">
                          <a:solidFill>
                            <a:schemeClr val="tx1"/>
                          </a:solidFill>
                          <a:latin typeface="HGPｺﾞｼｯｸM" pitchFamily="50" charset="-128"/>
                          <a:ea typeface="HGPｺﾞｼｯｸM" pitchFamily="50" charset="-128"/>
                        </a:rPr>
                        <a:t>(Ⅰ)</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(Ⅲ)</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宿泊を伴う場合</a:t>
                      </a:r>
                      <a:r>
                        <a:rPr lang="en-US" altLang="ja-JP" sz="1200" dirty="0" smtClean="0">
                          <a:solidFill>
                            <a:schemeClr val="tx1"/>
                          </a:solidFill>
                          <a:latin typeface="HGPｺﾞｼｯｸM" pitchFamily="50" charset="-128"/>
                          <a:ea typeface="HGPｺﾞｼｯｸM" pitchFamily="50" charset="-128"/>
                        </a:rPr>
                        <a:t>)</a:t>
                      </a:r>
                      <a:endParaRPr lang="ja-JP" altLang="en-US"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　区分６の気管切開を伴う人工呼吸器</a:t>
                      </a:r>
                      <a:r>
                        <a:rPr lang="ja-JP" altLang="en-US" sz="1200" baseline="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による呼吸管理を行っている者、重症心身障害児・者等に対し、支援を行う場合</a:t>
                      </a:r>
                      <a:endParaRPr lang="en-US" altLang="ja-JP"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1,679</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2,889</a:t>
                      </a:r>
                      <a:r>
                        <a:rPr lang="ja-JP" altLang="en-US" sz="12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200" b="1" u="sng" dirty="0" smtClean="0">
                          <a:solidFill>
                            <a:schemeClr val="tx1"/>
                          </a:solidFill>
                          <a:latin typeface="HGPｺﾞｼｯｸM" pitchFamily="50" charset="-128"/>
                          <a:ea typeface="HGPｺﾞｼｯｸM" pitchFamily="50" charset="-128"/>
                        </a:rPr>
                        <a:t>医療型特定短期入所サービス費</a:t>
                      </a:r>
                      <a:endParaRPr lang="en-US" altLang="ja-JP" sz="1200" b="1" u="sng" dirty="0" smtClean="0">
                        <a:solidFill>
                          <a:schemeClr val="tx1"/>
                        </a:solidFill>
                        <a:latin typeface="HGPｺﾞｼｯｸM" pitchFamily="50" charset="-128"/>
                        <a:ea typeface="HGPｺﾞｼｯｸM" pitchFamily="50" charset="-128"/>
                      </a:endParaRPr>
                    </a:p>
                    <a:p>
                      <a:r>
                        <a:rPr lang="en-US" altLang="ja-JP" sz="1200" b="1" u="sng" dirty="0" smtClean="0">
                          <a:solidFill>
                            <a:schemeClr val="tx1"/>
                          </a:solidFill>
                          <a:latin typeface="HGPｺﾞｼｯｸM" pitchFamily="50" charset="-128"/>
                          <a:ea typeface="HGPｺﾞｼｯｸM" pitchFamily="50" charset="-128"/>
                        </a:rPr>
                        <a:t>(Ⅰ)</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(Ⅲ)</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宿泊を伴わない場合</a:t>
                      </a:r>
                      <a:r>
                        <a:rPr lang="en-US" altLang="ja-JP" sz="1200" dirty="0" smtClean="0">
                          <a:solidFill>
                            <a:schemeClr val="tx1"/>
                          </a:solidFill>
                          <a:latin typeface="HGPｺﾞｼｯｸM" pitchFamily="50" charset="-128"/>
                          <a:ea typeface="HGPｺﾞｼｯｸM"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u="sng" dirty="0" smtClean="0">
                          <a:solidFill>
                            <a:schemeClr val="tx1"/>
                          </a:solidFill>
                          <a:latin typeface="HGPｺﾞｼｯｸM" pitchFamily="50" charset="-128"/>
                          <a:ea typeface="HGPｺﾞｼｯｸM" pitchFamily="50" charset="-128"/>
                        </a:rPr>
                        <a:t>(Ⅳ)</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(Ⅵ)</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宿泊のみの場合</a:t>
                      </a:r>
                      <a:r>
                        <a:rPr lang="en-US" altLang="ja-JP" sz="1200" dirty="0" smtClean="0">
                          <a:solidFill>
                            <a:schemeClr val="tx1"/>
                          </a:solidFill>
                          <a:latin typeface="HGPｺﾞｼｯｸM" pitchFamily="50" charset="-128"/>
                          <a:ea typeface="HGPｺﾞｼｯｸM" pitchFamily="50" charset="-128"/>
                        </a:rPr>
                        <a:t>)</a:t>
                      </a:r>
                    </a:p>
                    <a:p>
                      <a:r>
                        <a:rPr lang="ja-JP" altLang="en-US" sz="1200" dirty="0" smtClean="0">
                          <a:solidFill>
                            <a:schemeClr val="tx1"/>
                          </a:solidFill>
                          <a:latin typeface="HGPｺﾞｼｯｸM" pitchFamily="50" charset="-128"/>
                          <a:ea typeface="HGPｺﾞｼｯｸM" pitchFamily="50" charset="-128"/>
                        </a:rPr>
                        <a:t>→　左記と同様の対象者に対し支援を行う場合</a:t>
                      </a:r>
                      <a:endParaRPr lang="en-US" altLang="ja-JP" sz="1200" dirty="0" smtClean="0">
                        <a:solidFill>
                          <a:schemeClr val="tx1"/>
                        </a:solidFill>
                        <a:latin typeface="HGPｺﾞｼｯｸM" pitchFamily="50" charset="-128"/>
                        <a:ea typeface="HGPｺﾞｼｯｸM" pitchFamily="50" charset="-128"/>
                      </a:endParaRPr>
                    </a:p>
                    <a:p>
                      <a:endParaRPr lang="en-US" altLang="ja-JP"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　　　　　</a:t>
                      </a:r>
                      <a:r>
                        <a:rPr lang="en-US" altLang="ja-JP" sz="1200" baseline="0" dirty="0" smtClean="0">
                          <a:solidFill>
                            <a:schemeClr val="tx1"/>
                          </a:solidFill>
                          <a:latin typeface="HGPｺﾞｼｯｸM" pitchFamily="50" charset="-128"/>
                          <a:ea typeface="HGPｺﾞｼｯｸM" pitchFamily="50" charset="-128"/>
                        </a:rPr>
                        <a:t> 1,209</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2,768</a:t>
                      </a:r>
                      <a:r>
                        <a:rPr lang="ja-JP" altLang="en-US" sz="12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gridSpan="5">
                  <a:txBody>
                    <a:bodyPr/>
                    <a:lstStyle/>
                    <a:p>
                      <a:pPr algn="l"/>
                      <a:r>
                        <a:rPr kumimoji="1" lang="ja-JP" altLang="en-US" sz="1300" dirty="0" smtClean="0">
                          <a:solidFill>
                            <a:schemeClr val="tx1"/>
                          </a:solidFill>
                          <a:ea typeface="ＤＨＰ特太ゴシック体" pitchFamily="2" charset="-128"/>
                        </a:rPr>
                        <a:t>■ 主な加算</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570615">
                <a:tc gridSpan="2">
                  <a:txBody>
                    <a:bodyPr/>
                    <a:lstStyle/>
                    <a:p>
                      <a:r>
                        <a:rPr kumimoji="1" lang="ja-JP" altLang="en-US" sz="1100" b="1" u="sng" dirty="0" smtClean="0">
                          <a:solidFill>
                            <a:schemeClr val="tx1"/>
                          </a:solidFill>
                          <a:latin typeface="HGPｺﾞｼｯｸM" pitchFamily="50" charset="-128"/>
                          <a:ea typeface="HGPｺﾞｼｯｸM" pitchFamily="50" charset="-128"/>
                        </a:rPr>
                        <a:t>単独型加算</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320</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併設型・空床型ではない指定短期入所事業所にて、指定短期入所を行った場合</a:t>
                      </a:r>
                      <a:endParaRPr kumimoji="1" lang="en-US" altLang="ja-JP" sz="11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kumimoji="1" lang="ja-JP" altLang="en-US" sz="1100" b="1" u="sng" dirty="0" smtClean="0">
                          <a:solidFill>
                            <a:schemeClr val="tx1"/>
                          </a:solidFill>
                          <a:latin typeface="HGPｺﾞｼｯｸM" pitchFamily="50" charset="-128"/>
                          <a:ea typeface="HGPｺﾞｼｯｸM" pitchFamily="50" charset="-128"/>
                        </a:rPr>
                        <a:t>緊急短期入所受入加算</a:t>
                      </a:r>
                      <a:r>
                        <a:rPr kumimoji="1" lang="ja-JP" altLang="en-US" sz="1100" dirty="0" smtClean="0">
                          <a:solidFill>
                            <a:schemeClr val="tx1"/>
                          </a:solidFill>
                          <a:latin typeface="HGPｺﾞｼｯｸM" pitchFamily="50" charset="-128"/>
                          <a:ea typeface="HGPｺﾞｼｯｸM" pitchFamily="50" charset="-128"/>
                        </a:rPr>
                        <a:t>（福祉型</a:t>
                      </a:r>
                      <a:r>
                        <a:rPr kumimoji="1" lang="en-US" altLang="ja-JP" sz="1100" dirty="0" smtClean="0">
                          <a:solidFill>
                            <a:schemeClr val="tx1"/>
                          </a:solidFill>
                          <a:latin typeface="HGPｺﾞｼｯｸM" pitchFamily="50" charset="-128"/>
                          <a:ea typeface="HGPｺﾞｼｯｸM" pitchFamily="50" charset="-128"/>
                        </a:rPr>
                        <a:t>180</a:t>
                      </a:r>
                      <a:r>
                        <a:rPr kumimoji="1" lang="ja-JP" altLang="en-US" sz="1100" dirty="0" smtClean="0">
                          <a:solidFill>
                            <a:schemeClr val="tx1"/>
                          </a:solidFill>
                          <a:latin typeface="HGPｺﾞｼｯｸM" pitchFamily="50" charset="-128"/>
                          <a:ea typeface="HGPｺﾞｼｯｸM" pitchFamily="50" charset="-128"/>
                        </a:rPr>
                        <a:t>単位、医療型</a:t>
                      </a:r>
                      <a:r>
                        <a:rPr kumimoji="1" lang="en-US" altLang="ja-JP" sz="1100" dirty="0" smtClean="0">
                          <a:solidFill>
                            <a:schemeClr val="tx1"/>
                          </a:solidFill>
                          <a:latin typeface="HGPｺﾞｼｯｸM" pitchFamily="50" charset="-128"/>
                          <a:ea typeface="HGPｺﾞｼｯｸM" pitchFamily="50" charset="-128"/>
                        </a:rPr>
                        <a:t>270</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空床の確保や緊急時の受入れを行った場合</a:t>
                      </a:r>
                      <a:endParaRPr kumimoji="1" lang="en-US" altLang="ja-JP" sz="11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sng" dirty="0" smtClean="0">
                          <a:solidFill>
                            <a:schemeClr val="tx1"/>
                          </a:solidFill>
                          <a:latin typeface="HGPｺﾞｼｯｸM" pitchFamily="50" charset="-128"/>
                          <a:ea typeface="HGPｺﾞｼｯｸM" pitchFamily="50" charset="-128"/>
                        </a:rPr>
                        <a:t>定員超過特例加算</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50</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緊急時に定員を超えて受入を行った場合（</a:t>
                      </a:r>
                      <a:r>
                        <a:rPr kumimoji="1" lang="en-US" altLang="ja-JP" sz="1100" dirty="0" smtClean="0">
                          <a:solidFill>
                            <a:schemeClr val="tx1"/>
                          </a:solidFill>
                          <a:latin typeface="HGPｺﾞｼｯｸM" pitchFamily="50" charset="-128"/>
                          <a:ea typeface="HGPｺﾞｼｯｸM" pitchFamily="50" charset="-128"/>
                        </a:rPr>
                        <a:t>10</a:t>
                      </a:r>
                      <a:r>
                        <a:rPr kumimoji="1" lang="ja-JP" altLang="en-US" sz="1100" dirty="0" smtClean="0">
                          <a:solidFill>
                            <a:schemeClr val="tx1"/>
                          </a:solidFill>
                          <a:latin typeface="HGPｺﾞｼｯｸM" pitchFamily="50" charset="-128"/>
                          <a:ea typeface="HGPｺﾞｼｯｸM" pitchFamily="50" charset="-128"/>
                        </a:rPr>
                        <a:t>日限度で算定）</a:t>
                      </a:r>
                      <a:endParaRPr kumimoji="1" lang="ja-JP" altLang="en-US" sz="1100" dirty="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r>
                        <a:rPr kumimoji="1" lang="ja-JP" altLang="en-US" sz="1100" b="1" u="sng" dirty="0" smtClean="0">
                          <a:solidFill>
                            <a:schemeClr val="tx1"/>
                          </a:solidFill>
                          <a:latin typeface="HGPｺﾞｼｯｸM" pitchFamily="50" charset="-128"/>
                          <a:ea typeface="HGPｺﾞｼｯｸM" pitchFamily="50" charset="-128"/>
                        </a:rPr>
                        <a:t>特別重度支援加算</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120</a:t>
                      </a:r>
                      <a:r>
                        <a:rPr kumimoji="1" lang="ja-JP" altLang="en-US" sz="1100" dirty="0" smtClean="0">
                          <a:solidFill>
                            <a:schemeClr val="tx1"/>
                          </a:solidFill>
                          <a:latin typeface="HGPｺﾞｼｯｸM" pitchFamily="50" charset="-128"/>
                          <a:ea typeface="HGPｺﾞｼｯｸM" pitchFamily="50" charset="-128"/>
                        </a:rPr>
                        <a:t>単位／</a:t>
                      </a:r>
                      <a:r>
                        <a:rPr kumimoji="1" lang="en-US" altLang="ja-JP" sz="1100" dirty="0" smtClean="0">
                          <a:solidFill>
                            <a:schemeClr val="tx1"/>
                          </a:solidFill>
                          <a:latin typeface="HGPｺﾞｼｯｸM" pitchFamily="50" charset="-128"/>
                          <a:ea typeface="HGPｺﾞｼｯｸM" pitchFamily="50" charset="-128"/>
                        </a:rPr>
                        <a:t>388</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医療ニーズの高い障害児・者に対しサービスを提供した場合</a:t>
                      </a:r>
                      <a:endParaRPr kumimoji="1" lang="ja-JP" altLang="en-US" sz="1100" dirty="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9248" name="Text Box 2"/>
          <p:cNvSpPr txBox="1">
            <a:spLocks noChangeArrowheads="1"/>
          </p:cNvSpPr>
          <p:nvPr/>
        </p:nvSpPr>
        <p:spPr bwMode="auto">
          <a:xfrm>
            <a:off x="5945773" y="6547247"/>
            <a:ext cx="4407827"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a:t>
            </a:r>
            <a:r>
              <a:rPr lang="ja-JP" altLang="en-US" sz="1600" b="1" u="sng" dirty="0" smtClean="0">
                <a:ea typeface="ＤＨＰ特太ゴシック体" pitchFamily="2" charset="-128"/>
              </a:rPr>
              <a:t>利用者数</a:t>
            </a:r>
            <a:r>
              <a:rPr lang="ja-JP" altLang="en-US" sz="1400" dirty="0">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48,124</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30</a:t>
            </a:r>
            <a:r>
              <a:rPr lang="zh-TW" altLang="en-US" sz="1200" dirty="0" smtClean="0">
                <a:latin typeface="HGPｺﾞｼｯｸM" pitchFamily="50" charset="-128"/>
                <a:ea typeface="HGPｺﾞｼｯｸM" pitchFamily="50" charset="-128"/>
              </a:rPr>
              <a:t>年</a:t>
            </a:r>
            <a:r>
              <a:rPr lang="ja-JP" altLang="en-US" sz="1200" dirty="0">
                <a:latin typeface="HGPｺﾞｼｯｸM" pitchFamily="50" charset="-128"/>
                <a:ea typeface="HGPｺﾞｼｯｸM" pitchFamily="50" charset="-128"/>
              </a:rPr>
              <a:t>１</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23" name="正方形/長方形 22"/>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短期入所</a:t>
            </a:r>
            <a:endParaRPr kumimoji="1" lang="ja-JP" altLang="en-US" sz="2400" b="1" dirty="0">
              <a:solidFill>
                <a:schemeClr val="tx1"/>
              </a:solidFill>
            </a:endParaRPr>
          </a:p>
        </p:txBody>
      </p:sp>
      <p:grpSp>
        <p:nvGrpSpPr>
          <p:cNvPr id="25" name="グループ化 10"/>
          <p:cNvGrpSpPr>
            <a:grpSpLocks/>
          </p:cNvGrpSpPr>
          <p:nvPr/>
        </p:nvGrpSpPr>
        <p:grpSpPr bwMode="auto">
          <a:xfrm>
            <a:off x="-15553" y="376232"/>
            <a:ext cx="9972000" cy="79114"/>
            <a:chOff x="0" y="188640"/>
            <a:chExt cx="9144000" cy="72008"/>
          </a:xfrm>
        </p:grpSpPr>
        <p:cxnSp>
          <p:nvCxnSpPr>
            <p:cNvPr id="26" name="直線コネクタ 2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2525044B-F283-40BF-9A1F-E872E8450C33}" type="slidenum">
              <a:rPr lang="en-US" altLang="ja-JP" smtClean="0"/>
              <a:pPr>
                <a:defRPr/>
              </a:pPr>
              <a:t>156</a:t>
            </a:fld>
            <a:endParaRPr lang="en-US" altLang="ja-JP" dirty="0"/>
          </a:p>
        </p:txBody>
      </p:sp>
    </p:spTree>
    <p:extLst>
      <p:ext uri="{BB962C8B-B14F-4D97-AF65-F5344CB8AC3E}">
        <p14:creationId xmlns:p14="http://schemas.microsoft.com/office/powerpoint/2010/main" val="402133315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2"/>
          <p:cNvSpPr txBox="1">
            <a:spLocks noChangeArrowheads="1"/>
          </p:cNvSpPr>
          <p:nvPr/>
        </p:nvSpPr>
        <p:spPr bwMode="auto">
          <a:xfrm>
            <a:off x="200472" y="498575"/>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0245" name="Text Box 2"/>
          <p:cNvSpPr txBox="1">
            <a:spLocks noChangeArrowheads="1"/>
          </p:cNvSpPr>
          <p:nvPr/>
        </p:nvSpPr>
        <p:spPr bwMode="auto">
          <a:xfrm>
            <a:off x="200472" y="2060848"/>
            <a:ext cx="2399110"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10246" name="Text Box 2"/>
          <p:cNvSpPr txBox="1">
            <a:spLocks noChangeArrowheads="1"/>
          </p:cNvSpPr>
          <p:nvPr/>
        </p:nvSpPr>
        <p:spPr bwMode="auto">
          <a:xfrm>
            <a:off x="5339991" y="2060848"/>
            <a:ext cx="2708671"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19" name="正方形/長方形 18"/>
          <p:cNvSpPr/>
          <p:nvPr/>
        </p:nvSpPr>
        <p:spPr>
          <a:xfrm>
            <a:off x="365760" y="800848"/>
            <a:ext cx="8987246" cy="1260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00" dirty="0" smtClean="0">
                <a:solidFill>
                  <a:schemeClr val="tx1"/>
                </a:solidFill>
                <a:latin typeface="HGPｺﾞｼｯｸM" pitchFamily="50" charset="-128"/>
                <a:ea typeface="HGPｺﾞｼｯｸM" pitchFamily="50" charset="-128"/>
              </a:rPr>
              <a:t>■　病院</a:t>
            </a:r>
            <a:r>
              <a:rPr lang="ja-JP" altLang="en-US" sz="1300" dirty="0">
                <a:solidFill>
                  <a:schemeClr val="tx1"/>
                </a:solidFill>
                <a:latin typeface="HGPｺﾞｼｯｸM" pitchFamily="50" charset="-128"/>
                <a:ea typeface="HGPｺﾞｼｯｸM" pitchFamily="50" charset="-128"/>
              </a:rPr>
              <a:t>等への長期の入院による医療的ケアに加え、常時の介護を必要とする身体・知的障害者</a:t>
            </a:r>
            <a:endParaRPr lang="en-US" altLang="ja-JP" sz="1300" dirty="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①　筋</a:t>
            </a:r>
            <a:r>
              <a:rPr lang="ja-JP" altLang="en-US" sz="1200" dirty="0">
                <a:solidFill>
                  <a:schemeClr val="tx1"/>
                </a:solidFill>
                <a:latin typeface="HGPｺﾞｼｯｸM" pitchFamily="50" charset="-128"/>
                <a:ea typeface="HGPｺﾞｼｯｸM" pitchFamily="50" charset="-128"/>
              </a:rPr>
              <a:t>萎縮性側索硬化症（ＡＬＳ）患者等気管切開を伴う人工呼吸器による呼吸管理を行っている者であって</a:t>
            </a:r>
            <a:r>
              <a:rPr lang="ja-JP" altLang="en-US" sz="1200" dirty="0" smtClean="0">
                <a:solidFill>
                  <a:schemeClr val="tx1"/>
                </a:solidFill>
                <a:latin typeface="HGPｺﾞｼｯｸM" pitchFamily="50" charset="-128"/>
                <a:ea typeface="HGPｺﾞｼｯｸM" pitchFamily="50" charset="-128"/>
              </a:rPr>
              <a:t>、障害支援区分６</a:t>
            </a:r>
            <a:r>
              <a:rPr lang="ja-JP" altLang="en-US" sz="1200" dirty="0">
                <a:solidFill>
                  <a:schemeClr val="tx1"/>
                </a:solidFill>
                <a:latin typeface="HGPｺﾞｼｯｸM" pitchFamily="50" charset="-128"/>
                <a:ea typeface="HGPｺﾞｼｯｸM" pitchFamily="50" charset="-128"/>
              </a:rPr>
              <a:t>の者</a:t>
            </a:r>
            <a:endParaRPr lang="en-US" altLang="ja-JP" sz="1200" dirty="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②  筋</a:t>
            </a:r>
            <a:r>
              <a:rPr lang="ja-JP" altLang="en-US" sz="1200" dirty="0">
                <a:solidFill>
                  <a:schemeClr val="tx1"/>
                </a:solidFill>
                <a:latin typeface="HGPｺﾞｼｯｸM" pitchFamily="50" charset="-128"/>
                <a:ea typeface="HGPｺﾞｼｯｸM" pitchFamily="50" charset="-128"/>
              </a:rPr>
              <a:t>ジストロフィー患者又は重症心身障害者であって、</a:t>
            </a:r>
            <a:r>
              <a:rPr lang="ja-JP" altLang="en-US" sz="1200" dirty="0" smtClean="0">
                <a:solidFill>
                  <a:schemeClr val="tx1"/>
                </a:solidFill>
                <a:latin typeface="HGPｺﾞｼｯｸM" pitchFamily="50" charset="-128"/>
                <a:ea typeface="HGPｺﾞｼｯｸM" pitchFamily="50" charset="-128"/>
              </a:rPr>
              <a:t>障害支援区分５</a:t>
            </a:r>
            <a:r>
              <a:rPr lang="ja-JP" altLang="en-US" sz="1200" dirty="0">
                <a:solidFill>
                  <a:schemeClr val="tx1"/>
                </a:solidFill>
                <a:latin typeface="HGPｺﾞｼｯｸM" pitchFamily="50" charset="-128"/>
                <a:ea typeface="HGPｺﾞｼｯｸM" pitchFamily="50" charset="-128"/>
              </a:rPr>
              <a:t>以上の</a:t>
            </a:r>
            <a:r>
              <a:rPr lang="ja-JP" altLang="en-US" sz="1200" dirty="0" smtClean="0">
                <a:solidFill>
                  <a:schemeClr val="tx1"/>
                </a:solidFill>
                <a:latin typeface="HGPｺﾞｼｯｸM" pitchFamily="50" charset="-128"/>
                <a:ea typeface="HGPｺﾞｼｯｸM" pitchFamily="50" charset="-128"/>
              </a:rPr>
              <a:t>者</a:t>
            </a:r>
            <a:endParaRPr lang="en-US" altLang="ja-JP" sz="1200" dirty="0" smtClean="0">
              <a:solidFill>
                <a:schemeClr val="tx1"/>
              </a:solidFill>
              <a:latin typeface="HGPｺﾞｼｯｸM" pitchFamily="50" charset="-128"/>
              <a:ea typeface="HGPｺﾞｼｯｸM" pitchFamily="50" charset="-128"/>
            </a:endParaRPr>
          </a:p>
          <a:p>
            <a:pPr>
              <a:defRPr/>
            </a:pP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ja-JP" altLang="en-US" sz="1200" dirty="0">
                <a:solidFill>
                  <a:schemeClr val="tx1"/>
                </a:solidFill>
                <a:latin typeface="HGPｺﾞｼｯｸM" pitchFamily="50" charset="-128"/>
                <a:ea typeface="HGPｺﾞｼｯｸM" pitchFamily="50" charset="-128"/>
              </a:rPr>
              <a:t>３</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31</a:t>
            </a:r>
            <a:r>
              <a:rPr lang="ja-JP" altLang="en-US" sz="1200" dirty="0" smtClean="0">
                <a:solidFill>
                  <a:schemeClr val="tx1"/>
                </a:solidFill>
                <a:latin typeface="HGPｺﾞｼｯｸM" pitchFamily="50" charset="-128"/>
                <a:ea typeface="HGPｺﾞｼｯｸM" pitchFamily="50" charset="-128"/>
              </a:rPr>
              <a:t>日において現に重症心身障害児施設又は指定医療機関に入院している者であって、平成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ja-JP" altLang="en-US" sz="1200" dirty="0">
                <a:solidFill>
                  <a:schemeClr val="tx1"/>
                </a:solidFill>
                <a:latin typeface="HGPｺﾞｼｯｸM" pitchFamily="50" charset="-128"/>
                <a:ea typeface="HGPｺﾞｼｯｸM" pitchFamily="50" charset="-128"/>
              </a:rPr>
              <a:t>４</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1</a:t>
            </a:r>
            <a:r>
              <a:rPr lang="ja-JP" altLang="en-US" sz="1200" dirty="0" smtClean="0">
                <a:solidFill>
                  <a:schemeClr val="tx1"/>
                </a:solidFill>
                <a:latin typeface="HGPｺﾞｼｯｸM" pitchFamily="50" charset="-128"/>
                <a:ea typeface="HGPｺﾞｼｯｸM" pitchFamily="50" charset="-128"/>
              </a:rPr>
              <a:t>日以降療養介護を</a:t>
            </a: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利用する者</a:t>
            </a:r>
            <a:endParaRPr lang="ja-JP" altLang="en-US" sz="1200" dirty="0">
              <a:solidFill>
                <a:schemeClr val="tx1"/>
              </a:solidFill>
              <a:latin typeface="HGPｺﾞｼｯｸM" pitchFamily="50" charset="-128"/>
              <a:ea typeface="HGPｺﾞｼｯｸM" pitchFamily="50" charset="-128"/>
            </a:endParaRPr>
          </a:p>
        </p:txBody>
      </p:sp>
      <p:sp>
        <p:nvSpPr>
          <p:cNvPr id="10248" name="Rectangle 4"/>
          <p:cNvSpPr>
            <a:spLocks noChangeArrowheads="1"/>
          </p:cNvSpPr>
          <p:nvPr/>
        </p:nvSpPr>
        <p:spPr bwMode="auto">
          <a:xfrm>
            <a:off x="365760" y="2365770"/>
            <a:ext cx="4664669" cy="1116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病院等への長期入院による医学的管理の下、食事や入浴</a:t>
            </a:r>
            <a:r>
              <a:rPr lang="ja-JP" altLang="en-US" sz="1200" dirty="0" smtClean="0">
                <a:latin typeface="HGPｺﾞｼｯｸM" pitchFamily="50" charset="-128"/>
                <a:ea typeface="HGPｺﾞｼｯｸM" pitchFamily="50" charset="-128"/>
              </a:rPr>
              <a:t>、排せつ</a:t>
            </a:r>
            <a:endParaRPr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等</a:t>
            </a:r>
            <a:r>
              <a:rPr lang="ja-JP" altLang="en-US" sz="1200" dirty="0">
                <a:latin typeface="HGPｺﾞｼｯｸM" pitchFamily="50" charset="-128"/>
                <a:ea typeface="HGPｺﾞｼｯｸM" pitchFamily="50" charset="-128"/>
              </a:rPr>
              <a:t>の介護や、日常生活上の相談支援等を</a:t>
            </a:r>
            <a:r>
              <a:rPr lang="ja-JP" altLang="en-US" sz="1200" dirty="0" smtClean="0">
                <a:latin typeface="HGPｺﾞｼｯｸM" pitchFamily="50" charset="-128"/>
                <a:ea typeface="HGPｺﾞｼｯｸM" pitchFamily="50" charset="-128"/>
              </a:rPr>
              <a:t>提供</a:t>
            </a:r>
            <a:endParaRPr lang="ja-JP" altLang="en-US" sz="1200" dirty="0">
              <a:latin typeface="HGPｺﾞｼｯｸM" pitchFamily="50" charset="-128"/>
              <a:ea typeface="HGPｺﾞｼｯｸM" pitchFamily="50" charset="-128"/>
            </a:endParaRPr>
          </a:p>
          <a:p>
            <a:pPr>
              <a:lnSpc>
                <a:spcPct val="50000"/>
              </a:lnSpc>
            </a:pPr>
            <a:endParaRPr lang="ja-JP" altLang="en-US"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利用者の障害程度に応じて、相応しいサービスの提供</a:t>
            </a:r>
            <a:r>
              <a:rPr lang="ja-JP" altLang="en-US" sz="1200" dirty="0" smtClean="0">
                <a:latin typeface="HGPｺﾞｼｯｸM" pitchFamily="50" charset="-128"/>
                <a:ea typeface="HGPｺﾞｼｯｸM" pitchFamily="50" charset="-128"/>
              </a:rPr>
              <a:t>体制が</a:t>
            </a:r>
            <a:r>
              <a:rPr lang="ja-JP" altLang="en-US" sz="1200" dirty="0">
                <a:latin typeface="HGPｺﾞｼｯｸM" pitchFamily="50" charset="-128"/>
                <a:ea typeface="HGPｺﾞｼｯｸM" pitchFamily="50" charset="-128"/>
              </a:rPr>
              <a:t>確保</a:t>
            </a:r>
            <a:r>
              <a:rPr lang="ja-JP" altLang="en-US" sz="1200" dirty="0" smtClean="0">
                <a:latin typeface="HGPｺﾞｼｯｸM" pitchFamily="50" charset="-128"/>
                <a:ea typeface="HGPｺﾞｼｯｸM" pitchFamily="50" charset="-128"/>
              </a:rPr>
              <a:t>さ</a:t>
            </a:r>
            <a:endParaRPr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れるよう</a:t>
            </a:r>
            <a:r>
              <a:rPr lang="ja-JP" altLang="en-US" sz="1200" dirty="0">
                <a:latin typeface="HGPｺﾞｼｯｸM" pitchFamily="50" charset="-128"/>
                <a:ea typeface="HGPｺﾞｼｯｸM" pitchFamily="50" charset="-128"/>
              </a:rPr>
              <a:t>、事業者ごとの利用者の平均</a:t>
            </a:r>
            <a:r>
              <a:rPr lang="ja-JP" altLang="en-US" sz="1200" dirty="0" smtClean="0">
                <a:latin typeface="HGPｺﾞｼｯｸM" pitchFamily="50" charset="-128"/>
                <a:ea typeface="HGPｺﾞｼｯｸM" pitchFamily="50" charset="-128"/>
              </a:rPr>
              <a:t>障害支援区分に応じた人員配置</a:t>
            </a:r>
            <a:endParaRPr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の基準を設け、これに応じた報酬単価を</a:t>
            </a:r>
            <a:r>
              <a:rPr lang="ja-JP" altLang="en-US" sz="1200" dirty="0">
                <a:latin typeface="HGPｺﾞｼｯｸM" pitchFamily="50" charset="-128"/>
                <a:ea typeface="HGPｺﾞｼｯｸM" pitchFamily="50" charset="-128"/>
              </a:rPr>
              <a:t>設定</a:t>
            </a:r>
          </a:p>
        </p:txBody>
      </p:sp>
      <p:sp>
        <p:nvSpPr>
          <p:cNvPr id="10249" name="Rectangle 4"/>
          <p:cNvSpPr>
            <a:spLocks noChangeArrowheads="1"/>
          </p:cNvSpPr>
          <p:nvPr/>
        </p:nvSpPr>
        <p:spPr bwMode="auto">
          <a:xfrm>
            <a:off x="5572162" y="2354360"/>
            <a:ext cx="3780844" cy="1116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サービス管理責任者</a:t>
            </a:r>
          </a:p>
          <a:p>
            <a:pPr>
              <a:lnSpc>
                <a:spcPct val="50000"/>
              </a:lnSpc>
            </a:pPr>
            <a:endParaRPr lang="ja-JP" altLang="en-US" sz="1200" dirty="0">
              <a:latin typeface="HGPｺﾞｼｯｸM" pitchFamily="50" charset="-128"/>
              <a:ea typeface="HGPｺﾞｼｯｸM" pitchFamily="50" charset="-128"/>
            </a:endParaRPr>
          </a:p>
          <a:p>
            <a:endParaRPr lang="ja-JP" altLang="en-US"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生活支援員　等　４：１～２：１以上</a:t>
            </a:r>
          </a:p>
        </p:txBody>
      </p:sp>
      <p:sp>
        <p:nvSpPr>
          <p:cNvPr id="10250" name="Text Box 2"/>
          <p:cNvSpPr txBox="1">
            <a:spLocks noChangeArrowheads="1"/>
          </p:cNvSpPr>
          <p:nvPr/>
        </p:nvSpPr>
        <p:spPr bwMode="auto">
          <a:xfrm>
            <a:off x="200472" y="3501008"/>
            <a:ext cx="3472690" cy="338554"/>
          </a:xfrm>
          <a:prstGeom prst="rect">
            <a:avLst/>
          </a:prstGeom>
          <a:noFill/>
          <a:ln w="9525">
            <a:noFill/>
            <a:miter lim="800000"/>
            <a:headEnd/>
            <a:tailEnd/>
          </a:ln>
        </p:spPr>
        <p:txBody>
          <a:bodyPr wrap="square">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1832458436"/>
              </p:ext>
            </p:extLst>
          </p:nvPr>
        </p:nvGraphicFramePr>
        <p:xfrm>
          <a:off x="386991" y="3839562"/>
          <a:ext cx="8977375" cy="2675740"/>
        </p:xfrm>
        <a:graphic>
          <a:graphicData uri="http://schemas.openxmlformats.org/drawingml/2006/table">
            <a:tbl>
              <a:tblPr>
                <a:tableStyleId>{F5AB1C69-6EDB-4FF4-983F-18BD219EF322}</a:tableStyleId>
              </a:tblPr>
              <a:tblGrid>
                <a:gridCol w="8977375">
                  <a:extLst>
                    <a:ext uri="{9D8B030D-6E8A-4147-A177-3AD203B41FA5}">
                      <a16:colId xmlns:a16="http://schemas.microsoft.com/office/drawing/2014/main" val="20000"/>
                    </a:ext>
                  </a:extLst>
                </a:gridCol>
              </a:tblGrid>
              <a:tr h="274519">
                <a:tc>
                  <a:txBody>
                    <a:bodyPr/>
                    <a:lstStyle/>
                    <a:p>
                      <a:r>
                        <a:rPr kumimoji="1" lang="ja-JP" altLang="en-US" sz="1300" dirty="0" smtClean="0">
                          <a:solidFill>
                            <a:schemeClr val="tx1"/>
                          </a:solidFill>
                          <a:ea typeface="ＤＨＰ特太ゴシック体" pitchFamily="2" charset="-128"/>
                        </a:rPr>
                        <a:t>■ 基本報酬</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1366623">
                <a:tc>
                  <a:txBody>
                    <a:bodyPr/>
                    <a:lstStyle/>
                    <a:p>
                      <a:r>
                        <a:rPr lang="ja-JP" altLang="en-US" sz="1300" dirty="0" smtClean="0">
                          <a:solidFill>
                            <a:schemeClr val="tx1"/>
                          </a:solidFill>
                          <a:latin typeface="HGPｺﾞｼｯｸM" pitchFamily="50" charset="-128"/>
                          <a:ea typeface="HGPｺﾞｼｯｸM" pitchFamily="50" charset="-128"/>
                        </a:rPr>
                        <a:t>利用定員及び別に定める人員配置に応じた単位の設定（定員</a:t>
                      </a:r>
                      <a:r>
                        <a:rPr lang="en-US" altLang="ja-JP" sz="1300" dirty="0" smtClean="0">
                          <a:solidFill>
                            <a:schemeClr val="tx1"/>
                          </a:solidFill>
                          <a:latin typeface="HGPｺﾞｼｯｸM" pitchFamily="50" charset="-128"/>
                          <a:ea typeface="HGPｺﾞｼｯｸM" pitchFamily="50" charset="-128"/>
                        </a:rPr>
                        <a:t>40</a:t>
                      </a:r>
                      <a:r>
                        <a:rPr lang="ja-JP" altLang="en-US" sz="1300" dirty="0" smtClean="0">
                          <a:solidFill>
                            <a:schemeClr val="tx1"/>
                          </a:solidFill>
                          <a:latin typeface="HGPｺﾞｼｯｸM" pitchFamily="50" charset="-128"/>
                          <a:ea typeface="HGPｺﾞｼｯｸM" pitchFamily="50" charset="-128"/>
                        </a:rPr>
                        <a:t>人以下の場合）</a:t>
                      </a:r>
                      <a:endParaRPr lang="en-US" altLang="ja-JP" sz="1300" dirty="0" smtClean="0">
                        <a:solidFill>
                          <a:schemeClr val="tx1"/>
                        </a:solidFill>
                        <a:latin typeface="HGPｺﾞｼｯｸM" pitchFamily="50" charset="-128"/>
                        <a:ea typeface="HGPｺﾞｼｯｸM" pitchFamily="50" charset="-128"/>
                      </a:endParaRPr>
                    </a:p>
                    <a:p>
                      <a:r>
                        <a:rPr lang="ja-JP" altLang="en-US" sz="1300" dirty="0" smtClean="0">
                          <a:solidFill>
                            <a:schemeClr val="tx1"/>
                          </a:solidFill>
                          <a:latin typeface="HGPｺﾞｼｯｸM" pitchFamily="50" charset="-128"/>
                          <a:ea typeface="HGPｺﾞｼｯｸM" pitchFamily="50" charset="-128"/>
                        </a:rPr>
                        <a:t>　○　療養介護サービス費</a:t>
                      </a:r>
                      <a:endParaRPr lang="en-US" altLang="ja-JP" sz="1300" dirty="0" smtClean="0">
                        <a:solidFill>
                          <a:schemeClr val="tx1"/>
                        </a:solidFill>
                        <a:latin typeface="HGPｺﾞｼｯｸM" pitchFamily="50" charset="-128"/>
                        <a:ea typeface="HGPｺﾞｼｯｸM" pitchFamily="50" charset="-128"/>
                      </a:endParaRPr>
                    </a:p>
                    <a:p>
                      <a:r>
                        <a:rPr lang="ja-JP" altLang="en-US" sz="1300" dirty="0" smtClean="0">
                          <a:solidFill>
                            <a:schemeClr val="tx1"/>
                          </a:solidFill>
                          <a:latin typeface="HGPｺﾞｼｯｸM" pitchFamily="50" charset="-128"/>
                          <a:ea typeface="HGPｺﾞｼｯｸM" pitchFamily="50" charset="-128"/>
                        </a:rPr>
                        <a:t>　　</a:t>
                      </a:r>
                      <a:r>
                        <a:rPr lang="ja-JP" altLang="en-US" sz="1300" baseline="0" dirty="0" smtClean="0">
                          <a:solidFill>
                            <a:schemeClr val="tx1"/>
                          </a:solidFill>
                          <a:latin typeface="HGPｺﾞｼｯｸM" pitchFamily="50" charset="-128"/>
                          <a:ea typeface="HGPｺﾞｼｯｸM" pitchFamily="50" charset="-128"/>
                        </a:rPr>
                        <a:t> 　</a:t>
                      </a:r>
                      <a:r>
                        <a:rPr lang="en-US" altLang="ja-JP" sz="1300" dirty="0" smtClean="0">
                          <a:solidFill>
                            <a:schemeClr val="tx1"/>
                          </a:solidFill>
                          <a:latin typeface="HGPｺﾞｼｯｸM" pitchFamily="50" charset="-128"/>
                          <a:ea typeface="HGPｺﾞｼｯｸM" pitchFamily="50" charset="-128"/>
                        </a:rPr>
                        <a:t>543</a:t>
                      </a:r>
                      <a:r>
                        <a:rPr lang="ja-JP" altLang="en-US" sz="1300" dirty="0" smtClean="0">
                          <a:solidFill>
                            <a:schemeClr val="tx1"/>
                          </a:solidFill>
                          <a:latin typeface="HGPｺﾞｼｯｸM" pitchFamily="50" charset="-128"/>
                          <a:ea typeface="HGPｺﾞｼｯｸM" pitchFamily="50" charset="-128"/>
                        </a:rPr>
                        <a:t>単位（</a:t>
                      </a:r>
                      <a:r>
                        <a:rPr lang="en-US" altLang="ja-JP" sz="1300" dirty="0" smtClean="0">
                          <a:solidFill>
                            <a:schemeClr val="tx1"/>
                          </a:solidFill>
                          <a:latin typeface="HGPｺﾞｼｯｸM" pitchFamily="50" charset="-128"/>
                          <a:ea typeface="HGPｺﾞｼｯｸM" pitchFamily="50" charset="-128"/>
                        </a:rPr>
                        <a:t>4:1</a:t>
                      </a:r>
                      <a:r>
                        <a:rPr lang="ja-JP" altLang="en-US" sz="1300" dirty="0" smtClean="0">
                          <a:solidFill>
                            <a:schemeClr val="tx1"/>
                          </a:solidFill>
                          <a:latin typeface="HGPｺﾞｼｯｸM" pitchFamily="50" charset="-128"/>
                          <a:ea typeface="HGPｺﾞｼｯｸM" pitchFamily="50" charset="-128"/>
                        </a:rPr>
                        <a:t>）～</a:t>
                      </a:r>
                      <a:r>
                        <a:rPr lang="en-US" altLang="ja-JP" sz="1300" dirty="0" smtClean="0">
                          <a:solidFill>
                            <a:schemeClr val="tx1"/>
                          </a:solidFill>
                          <a:latin typeface="HGPｺﾞｼｯｸM" pitchFamily="50" charset="-128"/>
                          <a:ea typeface="HGPｺﾞｼｯｸM" pitchFamily="50" charset="-128"/>
                        </a:rPr>
                        <a:t> 943</a:t>
                      </a:r>
                      <a:r>
                        <a:rPr lang="ja-JP" altLang="en-US" sz="1300" dirty="0" smtClean="0">
                          <a:solidFill>
                            <a:schemeClr val="tx1"/>
                          </a:solidFill>
                          <a:latin typeface="HGPｺﾞｼｯｸM" pitchFamily="50" charset="-128"/>
                          <a:ea typeface="HGPｺﾞｼｯｸM" pitchFamily="50" charset="-128"/>
                        </a:rPr>
                        <a:t>単位（</a:t>
                      </a:r>
                      <a:r>
                        <a:rPr lang="en-US" altLang="ja-JP" sz="1300" dirty="0" smtClean="0">
                          <a:solidFill>
                            <a:schemeClr val="tx1"/>
                          </a:solidFill>
                          <a:latin typeface="HGPｺﾞｼｯｸM" pitchFamily="50" charset="-128"/>
                          <a:ea typeface="HGPｺﾞｼｯｸM" pitchFamily="50" charset="-128"/>
                        </a:rPr>
                        <a:t>2:1</a:t>
                      </a:r>
                      <a:r>
                        <a:rPr lang="ja-JP" altLang="en-US" sz="13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経過措置利用者等については６：１を設定</a:t>
                      </a:r>
                      <a:endParaRPr lang="en-US" altLang="ja-JP" sz="1200" dirty="0" smtClean="0">
                        <a:solidFill>
                          <a:schemeClr val="tx1"/>
                        </a:solidFill>
                        <a:latin typeface="HGPｺﾞｼｯｸM" pitchFamily="50" charset="-128"/>
                        <a:ea typeface="HGPｺﾞｼｯｸM" pitchFamily="50" charset="-128"/>
                      </a:endParaRPr>
                    </a:p>
                    <a:p>
                      <a:endParaRPr lang="en-US" altLang="ja-JP" sz="1300" dirty="0" smtClean="0">
                        <a:solidFill>
                          <a:schemeClr val="tx1"/>
                        </a:solidFill>
                        <a:latin typeface="HGPｺﾞｼｯｸM" pitchFamily="50" charset="-128"/>
                        <a:ea typeface="HGPｺﾞｼｯｸM" pitchFamily="50" charset="-128"/>
                      </a:endParaRPr>
                    </a:p>
                    <a:p>
                      <a:pPr>
                        <a:defRPr/>
                      </a:pP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　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en-US" altLang="ja-JP" sz="1200" dirty="0" smtClean="0">
                          <a:solidFill>
                            <a:schemeClr val="tx1"/>
                          </a:solidFill>
                          <a:latin typeface="HGPｺﾞｼｯｸM" pitchFamily="50" charset="-128"/>
                          <a:ea typeface="HGPｺﾞｼｯｸM" pitchFamily="50" charset="-128"/>
                        </a:rPr>
                        <a:t>3</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31</a:t>
                      </a:r>
                      <a:r>
                        <a:rPr lang="ja-JP" altLang="en-US" sz="1200" dirty="0" smtClean="0">
                          <a:solidFill>
                            <a:schemeClr val="tx1"/>
                          </a:solidFill>
                          <a:latin typeface="HGPｺﾞｼｯｸM" pitchFamily="50" charset="-128"/>
                          <a:ea typeface="HGPｺﾞｼｯｸM" pitchFamily="50" charset="-128"/>
                        </a:rPr>
                        <a:t>日において現に重症心身障害児施設等に入院している者であって、平成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en-US" altLang="ja-JP" sz="1200" dirty="0" smtClean="0">
                          <a:solidFill>
                            <a:schemeClr val="tx1"/>
                          </a:solidFill>
                          <a:latin typeface="HGPｺﾞｼｯｸM" pitchFamily="50" charset="-128"/>
                          <a:ea typeface="HGPｺﾞｼｯｸM" pitchFamily="50" charset="-128"/>
                        </a:rPr>
                        <a:t>4</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1</a:t>
                      </a:r>
                      <a:r>
                        <a:rPr lang="ja-JP" altLang="en-US" sz="1200" dirty="0" smtClean="0">
                          <a:solidFill>
                            <a:schemeClr val="tx1"/>
                          </a:solidFill>
                          <a:latin typeface="HGPｺﾞｼｯｸM" pitchFamily="50" charset="-128"/>
                          <a:ea typeface="HGPｺﾞｼｯｸM" pitchFamily="50" charset="-128"/>
                        </a:rPr>
                        <a:t>日以降療養介護を利用する者に</a:t>
                      </a: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ついては、経過的なサービス費の適用有り</a:t>
                      </a:r>
                    </a:p>
                    <a:p>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　医療に要する費用及び食費等については、医療保険より給付</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519">
                <a:tc>
                  <a:txBody>
                    <a:bodyPr/>
                    <a:lstStyle/>
                    <a:p>
                      <a:pPr algn="l"/>
                      <a:r>
                        <a:rPr kumimoji="1" lang="ja-JP" altLang="en-US" sz="1300" dirty="0" smtClean="0">
                          <a:solidFill>
                            <a:schemeClr val="tx1"/>
                          </a:solidFill>
                          <a:ea typeface="ＤＨＰ特太ゴシック体" pitchFamily="2" charset="-128"/>
                        </a:rPr>
                        <a:t>■ 主な加算</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2"/>
                  </a:ext>
                </a:extLst>
              </a:tr>
              <a:tr h="664060">
                <a:tc>
                  <a:txBody>
                    <a:bodyPr/>
                    <a:lstStyle/>
                    <a:p>
                      <a:r>
                        <a:rPr kumimoji="1" lang="ja-JP" altLang="en-US" sz="1300" b="1" u="sng" dirty="0" smtClean="0">
                          <a:solidFill>
                            <a:schemeClr val="tx1"/>
                          </a:solidFill>
                          <a:latin typeface="HGPｺﾞｼｯｸM" pitchFamily="50" charset="-128"/>
                          <a:ea typeface="HGPｺﾞｼｯｸM" pitchFamily="50" charset="-128"/>
                        </a:rPr>
                        <a:t>地域移行加算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500</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利用者の退院後の生活についての相談援助を行う場合、退院後３０日以内に当該利用者の居宅にて相談援助を行う場合、</a:t>
                      </a:r>
                      <a:r>
                        <a:rPr kumimoji="1" lang="ja-JP" altLang="en-US" sz="1200" baseline="0" dirty="0" smtClean="0">
                          <a:solidFill>
                            <a:schemeClr val="tx1"/>
                          </a:solidFill>
                          <a:latin typeface="HGPｺﾞｼｯｸM" pitchFamily="50" charset="-128"/>
                          <a:ea typeface="HGPｺﾞｼｯｸM" pitchFamily="50" charset="-128"/>
                        </a:rPr>
                        <a:t>それぞれ、</a:t>
                      </a:r>
                      <a:endParaRPr kumimoji="1" lang="en-US" altLang="ja-JP" sz="1200" baseline="0" dirty="0" smtClean="0">
                        <a:solidFill>
                          <a:schemeClr val="tx1"/>
                        </a:solidFill>
                        <a:latin typeface="HGPｺﾞｼｯｸM" pitchFamily="50" charset="-128"/>
                        <a:ea typeface="HGPｺﾞｼｯｸM" pitchFamily="50" charset="-128"/>
                      </a:endParaRPr>
                    </a:p>
                    <a:p>
                      <a:r>
                        <a:rPr kumimoji="1" lang="ja-JP" altLang="en-US" sz="1200" baseline="0" dirty="0" smtClean="0">
                          <a:solidFill>
                            <a:schemeClr val="tx1"/>
                          </a:solidFill>
                          <a:latin typeface="HGPｺﾞｼｯｸM" pitchFamily="50" charset="-128"/>
                          <a:ea typeface="HGPｺﾞｼｯｸM" pitchFamily="50" charset="-128"/>
                        </a:rPr>
                        <a:t>　入院中２回・退院後１回を限度に算定</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0263" name="Text Box 2"/>
          <p:cNvSpPr txBox="1">
            <a:spLocks noChangeArrowheads="1"/>
          </p:cNvSpPr>
          <p:nvPr/>
        </p:nvSpPr>
        <p:spPr bwMode="auto">
          <a:xfrm>
            <a:off x="272480" y="6547246"/>
            <a:ext cx="5572125"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en-US" altLang="ja-JP" sz="1400" dirty="0">
                <a:latin typeface="HGPｺﾞｼｯｸM" pitchFamily="50" charset="-128"/>
                <a:ea typeface="HGPｺﾞｼｯｸM" pitchFamily="50" charset="-128"/>
              </a:rPr>
              <a:t>251</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30</a:t>
            </a:r>
            <a:r>
              <a:rPr lang="zh-TW" altLang="en-US" sz="1200" dirty="0" smtClean="0">
                <a:latin typeface="HGPｺﾞｼｯｸM" pitchFamily="50" charset="-128"/>
                <a:ea typeface="HGPｺﾞｼｯｸM" pitchFamily="50" charset="-128"/>
              </a:rPr>
              <a:t>年</a:t>
            </a:r>
            <a:r>
              <a:rPr lang="ja-JP" altLang="en-US" sz="1200" dirty="0">
                <a:latin typeface="HGPｺﾞｼｯｸM" pitchFamily="50" charset="-128"/>
                <a:ea typeface="HGPｺﾞｼｯｸM" pitchFamily="50" charset="-128"/>
              </a:rPr>
              <a:t>１</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0264" name="Text Box 2"/>
          <p:cNvSpPr txBox="1">
            <a:spLocks noChangeArrowheads="1"/>
          </p:cNvSpPr>
          <p:nvPr/>
        </p:nvSpPr>
        <p:spPr bwMode="auto">
          <a:xfrm>
            <a:off x="4875610" y="6545734"/>
            <a:ext cx="4407826" cy="339725"/>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20,252</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30</a:t>
            </a:r>
            <a:r>
              <a:rPr lang="zh-TW" altLang="en-US" sz="1200" dirty="0" smtClean="0">
                <a:latin typeface="HGPｺﾞｼｯｸM" pitchFamily="50" charset="-128"/>
                <a:ea typeface="HGPｺﾞｼｯｸM" pitchFamily="50" charset="-128"/>
              </a:rPr>
              <a:t>年</a:t>
            </a:r>
            <a:r>
              <a:rPr lang="ja-JP" altLang="en-US" sz="1200" dirty="0">
                <a:latin typeface="HGPｺﾞｼｯｸM" pitchFamily="50" charset="-128"/>
                <a:ea typeface="HGPｺﾞｼｯｸM" pitchFamily="50" charset="-128"/>
              </a:rPr>
              <a:t>１</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療養介護</a:t>
            </a:r>
            <a:endParaRPr kumimoji="1" lang="ja-JP" altLang="en-US" sz="2400" b="1" dirty="0">
              <a:solidFill>
                <a:schemeClr val="tx1"/>
              </a:solidFill>
            </a:endParaRPr>
          </a:p>
        </p:txBody>
      </p:sp>
      <p:grpSp>
        <p:nvGrpSpPr>
          <p:cNvPr id="17" name="グループ化 10"/>
          <p:cNvGrpSpPr>
            <a:grpSpLocks/>
          </p:cNvGrpSpPr>
          <p:nvPr/>
        </p:nvGrpSpPr>
        <p:grpSpPr bwMode="auto">
          <a:xfrm>
            <a:off x="-15553" y="376232"/>
            <a:ext cx="9972000" cy="79114"/>
            <a:chOff x="0" y="188640"/>
            <a:chExt cx="9144000" cy="72008"/>
          </a:xfrm>
        </p:grpSpPr>
        <p:cxnSp>
          <p:nvCxnSpPr>
            <p:cNvPr id="18" name="直線コネクタ 17"/>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2525044B-F283-40BF-9A1F-E872E8450C33}" type="slidenum">
              <a:rPr lang="en-US" altLang="ja-JP" smtClean="0"/>
              <a:pPr>
                <a:defRPr/>
              </a:pPr>
              <a:t>157</a:t>
            </a:fld>
            <a:endParaRPr lang="en-US" altLang="ja-JP" dirty="0"/>
          </a:p>
        </p:txBody>
      </p:sp>
    </p:spTree>
    <p:extLst>
      <p:ext uri="{BB962C8B-B14F-4D97-AF65-F5344CB8AC3E}">
        <p14:creationId xmlns:p14="http://schemas.microsoft.com/office/powerpoint/2010/main" val="55517895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09563" y="879378"/>
            <a:ext cx="9213260" cy="714375"/>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endParaRPr lang="en-US" altLang="ja-JP" sz="1400" dirty="0">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地域</a:t>
            </a:r>
            <a:r>
              <a:rPr lang="ja-JP" altLang="en-US" sz="1200" dirty="0">
                <a:latin typeface="HGPｺﾞｼｯｸM" pitchFamily="50" charset="-128"/>
                <a:ea typeface="HGPｺﾞｼｯｸM" pitchFamily="50" charset="-128"/>
              </a:rPr>
              <a:t>や入所施設において、安定した生活を営むため、常時介護等の支援が必要な者</a:t>
            </a:r>
          </a:p>
          <a:p>
            <a:pPr>
              <a:defRPr/>
            </a:pPr>
            <a:r>
              <a:rPr lang="ja-JP" altLang="en-US" sz="1200" dirty="0">
                <a:latin typeface="HGPｺﾞｼｯｸM" pitchFamily="50" charset="-128"/>
                <a:ea typeface="HGPｺﾞｼｯｸM" pitchFamily="50" charset="-128"/>
              </a:rPr>
              <a:t>　①　</a:t>
            </a:r>
            <a:r>
              <a:rPr lang="ja-JP" altLang="en-US" sz="1200" dirty="0" smtClean="0">
                <a:latin typeface="HGPｺﾞｼｯｸM" pitchFamily="50" charset="-128"/>
                <a:ea typeface="HGPｺﾞｼｯｸM" pitchFamily="50" charset="-128"/>
              </a:rPr>
              <a:t>障害支援区分が</a:t>
            </a:r>
            <a:r>
              <a:rPr lang="ja-JP" altLang="en-US" sz="1200" dirty="0">
                <a:latin typeface="HGPｺﾞｼｯｸM" pitchFamily="50" charset="-128"/>
                <a:ea typeface="HGPｺﾞｼｯｸM" pitchFamily="50" charset="-128"/>
              </a:rPr>
              <a:t>区分３</a:t>
            </a:r>
            <a:r>
              <a:rPr lang="en-US" altLang="ja-JP" sz="1200" dirty="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障害者支援施設等に入所する場合は区分４</a:t>
            </a:r>
            <a:r>
              <a:rPr lang="en-US" altLang="ja-JP" sz="1200" dirty="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以上である者</a:t>
            </a:r>
            <a:endParaRPr lang="en-US" altLang="ja-JP" sz="1200" dirty="0">
              <a:latin typeface="HGPｺﾞｼｯｸM" pitchFamily="50" charset="-128"/>
              <a:ea typeface="HGPｺﾞｼｯｸM" pitchFamily="50" charset="-128"/>
            </a:endParaRPr>
          </a:p>
          <a:p>
            <a:pPr>
              <a:defRPr/>
            </a:pPr>
            <a:r>
              <a:rPr lang="ja-JP" altLang="en-US" sz="1200" dirty="0">
                <a:latin typeface="HGPｺﾞｼｯｸM" pitchFamily="50" charset="-128"/>
                <a:ea typeface="HGPｺﾞｼｯｸM" pitchFamily="50" charset="-128"/>
              </a:rPr>
              <a:t>　②　年齢が５０歳以上の場合は、</a:t>
            </a:r>
            <a:r>
              <a:rPr lang="ja-JP" altLang="en-US" sz="1200" dirty="0" smtClean="0">
                <a:latin typeface="HGPｺﾞｼｯｸM" pitchFamily="50" charset="-128"/>
                <a:ea typeface="HGPｺﾞｼｯｸM" pitchFamily="50" charset="-128"/>
              </a:rPr>
              <a:t>障害支援区分が</a:t>
            </a:r>
            <a:r>
              <a:rPr lang="ja-JP" altLang="en-US" sz="1200" dirty="0">
                <a:latin typeface="HGPｺﾞｼｯｸM" pitchFamily="50" charset="-128"/>
                <a:ea typeface="HGPｺﾞｼｯｸM" pitchFamily="50" charset="-128"/>
              </a:rPr>
              <a:t>区分２</a:t>
            </a:r>
            <a:r>
              <a:rPr lang="en-US" altLang="ja-JP" sz="1200" dirty="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障害者支援施設等に入所する場合は区分３</a:t>
            </a:r>
            <a:r>
              <a:rPr lang="en-US" altLang="ja-JP" sz="1200" dirty="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以上である者</a:t>
            </a:r>
            <a:r>
              <a:rPr lang="ja-JP" altLang="en-US" sz="1300" dirty="0">
                <a:latin typeface="HGPｺﾞｼｯｸM" pitchFamily="50" charset="-128"/>
                <a:ea typeface="HGPｺﾞｼｯｸM" pitchFamily="50" charset="-128"/>
              </a:rPr>
              <a:t>　</a:t>
            </a:r>
          </a:p>
          <a:p>
            <a:pPr>
              <a:defRPr/>
            </a:pPr>
            <a:endParaRPr lang="ja-JP" altLang="en-US" sz="1300" dirty="0">
              <a:latin typeface="HGPｺﾞｼｯｸM" pitchFamily="50" charset="-128"/>
              <a:ea typeface="HGPｺﾞｼｯｸM" pitchFamily="50" charset="-128"/>
            </a:endParaRPr>
          </a:p>
        </p:txBody>
      </p:sp>
      <p:sp>
        <p:nvSpPr>
          <p:cNvPr id="11267" name="Text Box 2"/>
          <p:cNvSpPr txBox="1">
            <a:spLocks noChangeArrowheads="1"/>
          </p:cNvSpPr>
          <p:nvPr/>
        </p:nvSpPr>
        <p:spPr bwMode="auto">
          <a:xfrm>
            <a:off x="128464" y="570583"/>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1269" name="Rectangle 4"/>
          <p:cNvSpPr>
            <a:spLocks noChangeArrowheads="1"/>
          </p:cNvSpPr>
          <p:nvPr/>
        </p:nvSpPr>
        <p:spPr bwMode="auto">
          <a:xfrm>
            <a:off x="309562" y="2022301"/>
            <a:ext cx="4179096" cy="1143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400" dirty="0">
                <a:solidFill>
                  <a:prstClr val="black"/>
                </a:solidFill>
                <a:latin typeface="HGPｺﾞｼｯｸM" pitchFamily="50" charset="-128"/>
                <a:ea typeface="HGPｺﾞｼｯｸM" pitchFamily="50" charset="-128"/>
              </a:rPr>
              <a:t>■　</a:t>
            </a:r>
            <a:r>
              <a:rPr lang="ja-JP" altLang="en-US" sz="1300" dirty="0" smtClean="0">
                <a:latin typeface="HGPｺﾞｼｯｸM" pitchFamily="50" charset="-128"/>
                <a:ea typeface="HGPｺﾞｼｯｸM" pitchFamily="50" charset="-128"/>
              </a:rPr>
              <a:t>主</a:t>
            </a:r>
            <a:r>
              <a:rPr lang="ja-JP" altLang="en-US" sz="1300" dirty="0">
                <a:latin typeface="HGPｺﾞｼｯｸM" pitchFamily="50" charset="-128"/>
                <a:ea typeface="HGPｺﾞｼｯｸM" pitchFamily="50" charset="-128"/>
              </a:rPr>
              <a:t>として昼間において、入浴、排せつ及び食事等</a:t>
            </a:r>
            <a:r>
              <a:rPr lang="ja-JP" altLang="en-US" sz="1300" dirty="0" smtClean="0">
                <a:latin typeface="HGPｺﾞｼｯｸM" pitchFamily="50" charset="-128"/>
                <a:ea typeface="HGPｺﾞｼｯｸM" pitchFamily="50" charset="-128"/>
              </a:rPr>
              <a:t>の</a:t>
            </a:r>
            <a:endParaRPr lang="en-US" altLang="ja-JP" sz="1300" dirty="0" smtClean="0">
              <a:latin typeface="HGPｺﾞｼｯｸM" pitchFamily="50" charset="-128"/>
              <a:ea typeface="HGPｺﾞｼｯｸM" pitchFamily="50" charset="-128"/>
            </a:endParaRPr>
          </a:p>
          <a:p>
            <a:r>
              <a:rPr lang="ja-JP" altLang="en-US" sz="1300" dirty="0">
                <a:latin typeface="HGPｺﾞｼｯｸM" pitchFamily="50" charset="-128"/>
                <a:ea typeface="HGPｺﾞｼｯｸM" pitchFamily="50" charset="-128"/>
              </a:rPr>
              <a:t>　</a:t>
            </a:r>
            <a:r>
              <a:rPr lang="ja-JP" altLang="en-US" sz="1300" dirty="0" smtClean="0">
                <a:latin typeface="HGPｺﾞｼｯｸM" pitchFamily="50" charset="-128"/>
                <a:ea typeface="HGPｺﾞｼｯｸM" pitchFamily="50" charset="-128"/>
              </a:rPr>
              <a:t>介護</a:t>
            </a:r>
            <a:r>
              <a:rPr lang="ja-JP" altLang="en-US" sz="1300" dirty="0">
                <a:latin typeface="HGPｺﾞｼｯｸM" pitchFamily="50" charset="-128"/>
                <a:ea typeface="HGPｺﾞｼｯｸM" pitchFamily="50" charset="-128"/>
              </a:rPr>
              <a:t>や、日常生活上の支援、生産活動の機会等の提供</a:t>
            </a:r>
          </a:p>
        </p:txBody>
      </p:sp>
      <p:sp>
        <p:nvSpPr>
          <p:cNvPr id="11270" name="Text Box 2"/>
          <p:cNvSpPr txBox="1">
            <a:spLocks noChangeArrowheads="1"/>
          </p:cNvSpPr>
          <p:nvPr/>
        </p:nvSpPr>
        <p:spPr bwMode="auto">
          <a:xfrm>
            <a:off x="154783" y="1665113"/>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11271" name="Rectangle 4"/>
          <p:cNvSpPr>
            <a:spLocks noChangeArrowheads="1"/>
          </p:cNvSpPr>
          <p:nvPr/>
        </p:nvSpPr>
        <p:spPr bwMode="auto">
          <a:xfrm>
            <a:off x="4643476" y="2022378"/>
            <a:ext cx="4879347" cy="1142923"/>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dirty="0" smtClean="0">
                <a:latin typeface="HGPｺﾞｼｯｸM" pitchFamily="50" charset="-128"/>
                <a:ea typeface="HGPｺﾞｼｯｸM" pitchFamily="50" charset="-128"/>
              </a:rPr>
              <a:t>　利用者</a:t>
            </a:r>
            <a:r>
              <a:rPr lang="ja-JP" altLang="en-US" sz="1300" dirty="0">
                <a:latin typeface="HGPｺﾞｼｯｸM" pitchFamily="50" charset="-128"/>
                <a:ea typeface="HGPｺﾞｼｯｸM" pitchFamily="50" charset="-128"/>
              </a:rPr>
              <a:t>の障害程度に応じて、相応しいサービスの提供体制が確保されるよう、利用者の平均</a:t>
            </a:r>
            <a:r>
              <a:rPr lang="ja-JP" altLang="en-US" sz="1300" dirty="0" smtClean="0">
                <a:latin typeface="HGPｺﾞｼｯｸM" pitchFamily="50" charset="-128"/>
                <a:ea typeface="HGPｺﾞｼｯｸM" pitchFamily="50" charset="-128"/>
              </a:rPr>
              <a:t>障害支援区分等</a:t>
            </a:r>
            <a:r>
              <a:rPr lang="ja-JP" altLang="en-US" sz="1300" dirty="0">
                <a:latin typeface="HGPｺﾞｼｯｸM" pitchFamily="50" charset="-128"/>
                <a:ea typeface="HGPｺﾞｼｯｸM" pitchFamily="50" charset="-128"/>
              </a:rPr>
              <a:t>に応じた人員配置の基準を</a:t>
            </a:r>
            <a:r>
              <a:rPr lang="ja-JP" altLang="en-US" sz="1300" dirty="0" smtClean="0">
                <a:latin typeface="HGPｺﾞｼｯｸM" pitchFamily="50" charset="-128"/>
                <a:ea typeface="HGPｺﾞｼｯｸM" pitchFamily="50" charset="-128"/>
              </a:rPr>
              <a:t>設定</a:t>
            </a:r>
            <a:endParaRPr lang="en-US" altLang="ja-JP" sz="8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サービス管理責任者</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生活支援員等　６：１～３：１</a:t>
            </a:r>
          </a:p>
        </p:txBody>
      </p:sp>
      <p:sp>
        <p:nvSpPr>
          <p:cNvPr id="11272" name="Text Box 2"/>
          <p:cNvSpPr txBox="1">
            <a:spLocks noChangeArrowheads="1"/>
          </p:cNvSpPr>
          <p:nvPr/>
        </p:nvSpPr>
        <p:spPr bwMode="auto">
          <a:xfrm>
            <a:off x="4488658" y="1665113"/>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11273" name="Text Box 2"/>
          <p:cNvSpPr txBox="1">
            <a:spLocks noChangeArrowheads="1"/>
          </p:cNvSpPr>
          <p:nvPr/>
        </p:nvSpPr>
        <p:spPr bwMode="auto">
          <a:xfrm>
            <a:off x="154820" y="3308176"/>
            <a:ext cx="3472071" cy="338554"/>
          </a:xfrm>
          <a:prstGeom prst="rect">
            <a:avLst/>
          </a:prstGeom>
          <a:noFill/>
          <a:ln w="9525">
            <a:noFill/>
            <a:miter lim="800000"/>
            <a:headEnd/>
            <a:tailEnd/>
          </a:ln>
        </p:spPr>
        <p:txBody>
          <a:bodyPr wrap="square">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82681645"/>
              </p:ext>
            </p:extLst>
          </p:nvPr>
        </p:nvGraphicFramePr>
        <p:xfrm>
          <a:off x="309562" y="3665363"/>
          <a:ext cx="9209548" cy="2682240"/>
        </p:xfrm>
        <a:graphic>
          <a:graphicData uri="http://schemas.openxmlformats.org/drawingml/2006/table">
            <a:tbl>
              <a:tblPr>
                <a:tableStyleId>{F5AB1C69-6EDB-4FF4-983F-18BD219EF322}</a:tableStyleId>
              </a:tblPr>
              <a:tblGrid>
                <a:gridCol w="2940864">
                  <a:extLst>
                    <a:ext uri="{9D8B030D-6E8A-4147-A177-3AD203B41FA5}">
                      <a16:colId xmlns:a16="http://schemas.microsoft.com/office/drawing/2014/main" val="20000"/>
                    </a:ext>
                  </a:extLst>
                </a:gridCol>
                <a:gridCol w="3405211">
                  <a:extLst>
                    <a:ext uri="{9D8B030D-6E8A-4147-A177-3AD203B41FA5}">
                      <a16:colId xmlns:a16="http://schemas.microsoft.com/office/drawing/2014/main" val="20001"/>
                    </a:ext>
                  </a:extLst>
                </a:gridCol>
                <a:gridCol w="2863473">
                  <a:extLst>
                    <a:ext uri="{9D8B030D-6E8A-4147-A177-3AD203B41FA5}">
                      <a16:colId xmlns:a16="http://schemas.microsoft.com/office/drawing/2014/main" val="20002"/>
                    </a:ext>
                  </a:extLst>
                </a:gridCol>
              </a:tblGrid>
              <a:tr h="214316">
                <a:tc gridSpan="3">
                  <a:txBody>
                    <a:bodyPr/>
                    <a:lstStyle/>
                    <a:p>
                      <a:r>
                        <a:rPr kumimoji="1" lang="ja-JP" altLang="en-US" sz="1400" dirty="0" smtClean="0">
                          <a:solidFill>
                            <a:schemeClr val="tx1"/>
                          </a:solidFill>
                          <a:ea typeface="ＤＨＰ特太ゴシック体" pitchFamily="2" charset="-128"/>
                        </a:rPr>
                        <a:t>■ 基本報酬</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909648">
                <a:tc gridSpan="3">
                  <a:txBody>
                    <a:bodyPr/>
                    <a:lstStyle/>
                    <a:p>
                      <a:r>
                        <a:rPr lang="ja-JP" altLang="en-US" sz="1300" dirty="0" smtClean="0">
                          <a:solidFill>
                            <a:schemeClr val="tx1"/>
                          </a:solidFill>
                          <a:latin typeface="HGPｺﾞｼｯｸM" pitchFamily="50" charset="-128"/>
                          <a:ea typeface="HGPｺﾞｼｯｸM" pitchFamily="50" charset="-128"/>
                        </a:rPr>
                        <a:t>　基本単位数は、事業者ごとに利用者の①利用定員の合計数及び②障害支援区分に応じ所定単位数を算定</a:t>
                      </a:r>
                      <a:endParaRPr lang="en-US" altLang="ja-JP" sz="1300" dirty="0" smtClean="0">
                        <a:solidFill>
                          <a:schemeClr val="tx1"/>
                        </a:solidFill>
                        <a:latin typeface="HGPｺﾞｼｯｸM" pitchFamily="50" charset="-128"/>
                        <a:ea typeface="HGPｺﾞｼｯｸM" pitchFamily="50" charset="-128"/>
                      </a:endParaRPr>
                    </a:p>
                    <a:p>
                      <a:endParaRPr lang="en-US" altLang="ja-JP" sz="500" dirty="0" smtClean="0">
                        <a:solidFill>
                          <a:schemeClr val="tx1"/>
                        </a:solidFill>
                        <a:latin typeface="HGPｺﾞｼｯｸM" pitchFamily="50" charset="-128"/>
                        <a:ea typeface="HGPｺﾞｼｯｸM" pitchFamily="50" charset="-128"/>
                      </a:endParaRPr>
                    </a:p>
                    <a:p>
                      <a:r>
                        <a:rPr lang="ja-JP" altLang="en-US" sz="1300" b="1" u="sng" dirty="0" smtClean="0">
                          <a:solidFill>
                            <a:schemeClr val="tx1"/>
                          </a:solidFill>
                          <a:latin typeface="HGPｺﾞｼｯｸM" pitchFamily="50" charset="-128"/>
                          <a:ea typeface="HGPｺﾞｼｯｸM" pitchFamily="50" charset="-128"/>
                        </a:rPr>
                        <a:t>■　定員２１人以上４０人以下の場合</a:t>
                      </a:r>
                      <a:endParaRPr lang="en-US" altLang="ja-JP" sz="1300" b="1" u="sng" dirty="0" smtClean="0">
                        <a:solidFill>
                          <a:schemeClr val="tx1"/>
                        </a:solidFill>
                        <a:latin typeface="HGPｺﾞｼｯｸM" pitchFamily="50" charset="-128"/>
                        <a:ea typeface="HGPｺﾞｼｯｸM" pitchFamily="50" charset="-128"/>
                      </a:endParaRPr>
                    </a:p>
                    <a:p>
                      <a:endParaRPr lang="ja-JP" altLang="en-US" sz="500" b="1" u="sng" dirty="0" smtClean="0">
                        <a:solidFill>
                          <a:schemeClr val="tx1"/>
                        </a:solidFill>
                        <a:latin typeface="HGPｺﾞｼｯｸM" pitchFamily="50" charset="-128"/>
                        <a:ea typeface="HGPｺﾞｼｯｸM" pitchFamily="50" charset="-128"/>
                      </a:endParaRPr>
                    </a:p>
                    <a:p>
                      <a:r>
                        <a:rPr lang="ja-JP" altLang="en-US" sz="1300" dirty="0" smtClean="0">
                          <a:solidFill>
                            <a:schemeClr val="tx1"/>
                          </a:solidFill>
                          <a:latin typeface="HGPｺﾞｼｯｸM" pitchFamily="50" charset="-128"/>
                          <a:ea typeface="HGPｺﾞｼｯｸM" pitchFamily="50" charset="-128"/>
                        </a:rPr>
                        <a:t>　　（区分６）　　　（区分５）　　　（区分４） 　　　（区分３）　　　（区分２以下）</a:t>
                      </a:r>
                      <a:r>
                        <a:rPr lang="en-US" altLang="ja-JP" sz="1300" dirty="0" smtClean="0">
                          <a:solidFill>
                            <a:schemeClr val="tx1"/>
                          </a:solidFill>
                          <a:latin typeface="HGPｺﾞｼｯｸM" pitchFamily="50" charset="-128"/>
                          <a:ea typeface="HGPｺﾞｼｯｸM" pitchFamily="50" charset="-128"/>
                        </a:rPr>
                        <a:t>※</a:t>
                      </a:r>
                      <a:r>
                        <a:rPr lang="ja-JP" altLang="en-US" sz="1300" dirty="0" smtClean="0">
                          <a:solidFill>
                            <a:schemeClr val="tx1"/>
                          </a:solidFill>
                          <a:latin typeface="HGPｺﾞｼｯｸM" pitchFamily="50" charset="-128"/>
                          <a:ea typeface="HGPｺﾞｼｯｸM" pitchFamily="50" charset="-128"/>
                        </a:rPr>
                        <a:t>　未判定の者を含む</a:t>
                      </a:r>
                    </a:p>
                    <a:p>
                      <a:r>
                        <a:rPr lang="ja-JP" altLang="en-US" sz="1300" dirty="0" smtClean="0">
                          <a:solidFill>
                            <a:schemeClr val="tx1"/>
                          </a:solidFill>
                          <a:latin typeface="HGPｺﾞｼｯｸM" pitchFamily="50" charset="-128"/>
                          <a:ea typeface="HGPｺﾞｼｯｸM" pitchFamily="50" charset="-128"/>
                        </a:rPr>
                        <a:t>　</a:t>
                      </a:r>
                      <a:r>
                        <a:rPr lang="en-US" altLang="ja-JP" sz="1300" dirty="0" smtClean="0">
                          <a:solidFill>
                            <a:schemeClr val="tx1">
                              <a:lumMod val="95000"/>
                              <a:lumOff val="5000"/>
                            </a:schemeClr>
                          </a:solidFill>
                          <a:latin typeface="HGPｺﾞｼｯｸM" pitchFamily="50" charset="-128"/>
                          <a:ea typeface="HGPｺﾞｼｯｸM" pitchFamily="50" charset="-128"/>
                        </a:rPr>
                        <a:t>1,144</a:t>
                      </a:r>
                      <a:r>
                        <a:rPr lang="ja-JP" altLang="en-US" sz="1300" dirty="0" smtClean="0">
                          <a:solidFill>
                            <a:schemeClr val="tx1">
                              <a:lumMod val="95000"/>
                              <a:lumOff val="5000"/>
                            </a:schemeClr>
                          </a:solidFill>
                          <a:latin typeface="HGPｺﾞｼｯｸM" pitchFamily="50" charset="-128"/>
                          <a:ea typeface="HGPｺﾞｼｯｸM" pitchFamily="50" charset="-128"/>
                        </a:rPr>
                        <a:t>単位　　 </a:t>
                      </a:r>
                      <a:r>
                        <a:rPr lang="en-US" altLang="ja-JP" sz="1300" dirty="0" smtClean="0">
                          <a:solidFill>
                            <a:schemeClr val="tx1">
                              <a:lumMod val="95000"/>
                              <a:lumOff val="5000"/>
                            </a:schemeClr>
                          </a:solidFill>
                          <a:latin typeface="HGPｺﾞｼｯｸM" pitchFamily="50" charset="-128"/>
                          <a:ea typeface="HGPｺﾞｼｯｸM" pitchFamily="50" charset="-128"/>
                        </a:rPr>
                        <a:t>854</a:t>
                      </a:r>
                      <a:r>
                        <a:rPr lang="ja-JP" altLang="en-US" sz="1300" dirty="0" smtClean="0">
                          <a:solidFill>
                            <a:schemeClr val="tx1">
                              <a:lumMod val="95000"/>
                              <a:lumOff val="5000"/>
                            </a:schemeClr>
                          </a:solidFill>
                          <a:latin typeface="HGPｺﾞｼｯｸM" pitchFamily="50" charset="-128"/>
                          <a:ea typeface="HGPｺﾞｼｯｸM" pitchFamily="50" charset="-128"/>
                        </a:rPr>
                        <a:t>単位　　　</a:t>
                      </a:r>
                      <a:r>
                        <a:rPr lang="en-US" altLang="ja-JP" sz="1300" dirty="0" smtClean="0">
                          <a:solidFill>
                            <a:schemeClr val="tx1">
                              <a:lumMod val="95000"/>
                              <a:lumOff val="5000"/>
                            </a:schemeClr>
                          </a:solidFill>
                          <a:latin typeface="HGPｺﾞｼｯｸM" pitchFamily="50" charset="-128"/>
                          <a:ea typeface="HGPｺﾞｼｯｸM" pitchFamily="50" charset="-128"/>
                        </a:rPr>
                        <a:t>601</a:t>
                      </a:r>
                      <a:r>
                        <a:rPr lang="ja-JP" altLang="en-US" sz="1300" dirty="0" smtClean="0">
                          <a:solidFill>
                            <a:schemeClr val="tx1">
                              <a:lumMod val="95000"/>
                              <a:lumOff val="5000"/>
                            </a:schemeClr>
                          </a:solidFill>
                          <a:latin typeface="HGPｺﾞｼｯｸM" pitchFamily="50" charset="-128"/>
                          <a:ea typeface="HGPｺﾞｼｯｸM" pitchFamily="50" charset="-128"/>
                        </a:rPr>
                        <a:t>単位　　　 </a:t>
                      </a:r>
                      <a:r>
                        <a:rPr lang="en-US" altLang="ja-JP" sz="1300" dirty="0" smtClean="0">
                          <a:solidFill>
                            <a:schemeClr val="tx1">
                              <a:lumMod val="95000"/>
                              <a:lumOff val="5000"/>
                            </a:schemeClr>
                          </a:solidFill>
                          <a:latin typeface="HGPｺﾞｼｯｸM" pitchFamily="50" charset="-128"/>
                          <a:ea typeface="HGPｺﾞｼｯｸM" pitchFamily="50" charset="-128"/>
                        </a:rPr>
                        <a:t>541</a:t>
                      </a:r>
                      <a:r>
                        <a:rPr lang="ja-JP" altLang="en-US" sz="1300" dirty="0" smtClean="0">
                          <a:solidFill>
                            <a:schemeClr val="tx1">
                              <a:lumMod val="95000"/>
                              <a:lumOff val="5000"/>
                            </a:schemeClr>
                          </a:solidFill>
                          <a:latin typeface="HGPｺﾞｼｯｸM" pitchFamily="50" charset="-128"/>
                          <a:ea typeface="HGPｺﾞｼｯｸM" pitchFamily="50" charset="-128"/>
                        </a:rPr>
                        <a:t>単位　　　　</a:t>
                      </a:r>
                      <a:r>
                        <a:rPr lang="en-US" altLang="ja-JP" sz="1300" dirty="0" smtClean="0">
                          <a:solidFill>
                            <a:schemeClr val="tx1">
                              <a:lumMod val="95000"/>
                              <a:lumOff val="5000"/>
                            </a:schemeClr>
                          </a:solidFill>
                          <a:latin typeface="HGPｺﾞｼｯｸM" pitchFamily="50" charset="-128"/>
                          <a:ea typeface="HGPｺﾞｼｯｸM" pitchFamily="50" charset="-128"/>
                        </a:rPr>
                        <a:t>493</a:t>
                      </a:r>
                      <a:r>
                        <a:rPr lang="ja-JP" altLang="en-US" sz="1300" dirty="0" smtClean="0">
                          <a:solidFill>
                            <a:schemeClr val="tx1">
                              <a:lumMod val="95000"/>
                              <a:lumOff val="5000"/>
                            </a:schemeClr>
                          </a:solidFill>
                          <a:latin typeface="HGPｺﾞｼｯｸM" pitchFamily="50" charset="-128"/>
                          <a:ea typeface="HGPｺﾞｼｯｸM" pitchFamily="50" charset="-128"/>
                        </a:rPr>
                        <a:t>単位</a:t>
                      </a:r>
                      <a:r>
                        <a:rPr lang="ja-JP" altLang="en-US" sz="1300" dirty="0" smtClean="0">
                          <a:solidFill>
                            <a:schemeClr val="tx1"/>
                          </a:solidFill>
                          <a:latin typeface="HGPｺﾞｼｯｸM" pitchFamily="50" charset="-128"/>
                          <a:ea typeface="HGPｺﾞｼｯｸM" pitchFamily="50" charset="-128"/>
                        </a:rPr>
                        <a:t>　</a:t>
                      </a: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40974">
                <a:tc gridSpan="3">
                  <a:txBody>
                    <a:bodyPr/>
                    <a:lstStyle/>
                    <a:p>
                      <a:pPr algn="l"/>
                      <a:r>
                        <a:rPr kumimoji="1" lang="ja-JP" altLang="en-US" sz="1400" dirty="0" smtClean="0">
                          <a:solidFill>
                            <a:schemeClr val="tx1"/>
                          </a:solidFill>
                          <a:ea typeface="ＤＨＰ特太ゴシック体" pitchFamily="2" charset="-128"/>
                        </a:rPr>
                        <a:t>■ 主な加算</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785380">
                <a:tc>
                  <a:txBody>
                    <a:bodyPr/>
                    <a:lstStyle/>
                    <a:p>
                      <a:r>
                        <a:rPr kumimoji="1" lang="ja-JP" altLang="en-US" sz="1300" b="1" u="sng" dirty="0" smtClean="0">
                          <a:solidFill>
                            <a:schemeClr val="tx1"/>
                          </a:solidFill>
                          <a:latin typeface="HGPｺﾞｼｯｸM" pitchFamily="50" charset="-128"/>
                          <a:ea typeface="HGPｺﾞｼｯｸM" pitchFamily="50" charset="-128"/>
                        </a:rPr>
                        <a:t>人員配置体制加算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33</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265</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直接処遇職員を加配</a:t>
                      </a:r>
                      <a:r>
                        <a:rPr kumimoji="1" lang="en-US" altLang="ja-JP" sz="1200" dirty="0" smtClean="0">
                          <a:solidFill>
                            <a:schemeClr val="tx1"/>
                          </a:solidFill>
                          <a:latin typeface="HGPｺﾞｼｯｸM" pitchFamily="50" charset="-128"/>
                          <a:ea typeface="HGPｺﾞｼｯｸM" pitchFamily="50" charset="-128"/>
                        </a:rPr>
                        <a:t>(1.7:1</a:t>
                      </a:r>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2.5:1)</a:t>
                      </a:r>
                      <a:r>
                        <a:rPr kumimoji="1" lang="ja-JP" altLang="en-US" sz="1200" dirty="0" smtClean="0">
                          <a:solidFill>
                            <a:schemeClr val="tx1"/>
                          </a:solidFill>
                          <a:latin typeface="HGPｺﾞｼｯｸM" pitchFamily="50" charset="-128"/>
                          <a:ea typeface="HGPｺﾞｼｯｸM" pitchFamily="50" charset="-128"/>
                        </a:rPr>
                        <a:t>し</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a:t>
                      </a:r>
                      <a:r>
                        <a:rPr kumimoji="1" lang="ja-JP" altLang="en-US" sz="1200" dirty="0" err="1" smtClean="0">
                          <a:solidFill>
                            <a:schemeClr val="tx1"/>
                          </a:solidFill>
                          <a:latin typeface="HGPｺﾞｼｯｸM" pitchFamily="50" charset="-128"/>
                          <a:ea typeface="HGPｺﾞｼｯｸM" pitchFamily="50" charset="-128"/>
                        </a:rPr>
                        <a:t>た</a:t>
                      </a:r>
                      <a:r>
                        <a:rPr kumimoji="1" lang="ja-JP" altLang="en-US" sz="1200" dirty="0" smtClean="0">
                          <a:solidFill>
                            <a:schemeClr val="tx1"/>
                          </a:solidFill>
                          <a:latin typeface="HGPｺﾞｼｯｸM" pitchFamily="50" charset="-128"/>
                          <a:ea typeface="HGPｺﾞｼｯｸM" pitchFamily="50" charset="-128"/>
                        </a:rPr>
                        <a:t>事業所に加算</a:t>
                      </a:r>
                    </a:p>
                    <a:p>
                      <a:r>
                        <a:rPr kumimoji="1" lang="en-US" altLang="ja-JP" sz="1000" dirty="0" smtClean="0">
                          <a:solidFill>
                            <a:schemeClr val="tx1"/>
                          </a:solidFill>
                          <a:latin typeface="HGPｺﾞｼｯｸM" pitchFamily="50" charset="-128"/>
                          <a:ea typeface="HGPｺﾞｼｯｸM" pitchFamily="50" charset="-128"/>
                        </a:rPr>
                        <a:t>※ </a:t>
                      </a:r>
                      <a:r>
                        <a:rPr kumimoji="1" lang="ja-JP" altLang="en-US" sz="1000" dirty="0" smtClean="0">
                          <a:solidFill>
                            <a:schemeClr val="tx1"/>
                          </a:solidFill>
                          <a:latin typeface="HGPｺﾞｼｯｸM" pitchFamily="50" charset="-128"/>
                          <a:ea typeface="HGPｺﾞｼｯｸM" pitchFamily="50" charset="-128"/>
                        </a:rPr>
                        <a:t>指定生活介護事業所は区分５・６・準ずる</a:t>
                      </a:r>
                      <a:endParaRPr kumimoji="1" lang="en-US" altLang="ja-JP" sz="1000" dirty="0" smtClean="0">
                        <a:solidFill>
                          <a:schemeClr val="tx1"/>
                        </a:solidFill>
                        <a:latin typeface="HGPｺﾞｼｯｸM" pitchFamily="50" charset="-128"/>
                        <a:ea typeface="HGPｺﾞｼｯｸM" pitchFamily="50" charset="-128"/>
                      </a:endParaRPr>
                    </a:p>
                    <a:p>
                      <a:r>
                        <a:rPr kumimoji="1" lang="ja-JP" altLang="en-US" sz="1000" dirty="0" smtClean="0">
                          <a:solidFill>
                            <a:schemeClr val="tx1"/>
                          </a:solidFill>
                          <a:latin typeface="HGPｺﾞｼｯｸM" pitchFamily="50" charset="-128"/>
                          <a:ea typeface="HGPｺﾞｼｯｸM" pitchFamily="50" charset="-128"/>
                        </a:rPr>
                        <a:t>　　者が一定の割合を満たす必要</a:t>
                      </a:r>
                      <a:endParaRPr kumimoji="1" lang="en-US" altLang="ja-JP" sz="10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300" b="1" u="sng" dirty="0" smtClean="0">
                          <a:solidFill>
                            <a:schemeClr val="tx1"/>
                          </a:solidFill>
                          <a:latin typeface="HGPｺﾞｼｯｸM" pitchFamily="50" charset="-128"/>
                          <a:ea typeface="HGPｺﾞｼｯｸM" pitchFamily="50" charset="-128"/>
                        </a:rPr>
                        <a:t>訪問支援特別加算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187</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280</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連続した</a:t>
                      </a:r>
                      <a:r>
                        <a:rPr kumimoji="1" lang="en-US" altLang="ja-JP" sz="1200" dirty="0" smtClean="0">
                          <a:solidFill>
                            <a:schemeClr val="tx1"/>
                          </a:solidFill>
                          <a:latin typeface="HGPｺﾞｼｯｸM" pitchFamily="50" charset="-128"/>
                          <a:ea typeface="HGPｺﾞｼｯｸM" pitchFamily="50" charset="-128"/>
                        </a:rPr>
                        <a:t>5</a:t>
                      </a:r>
                      <a:r>
                        <a:rPr kumimoji="1" lang="ja-JP" altLang="en-US" sz="1200" dirty="0" smtClean="0">
                          <a:solidFill>
                            <a:schemeClr val="tx1"/>
                          </a:solidFill>
                          <a:latin typeface="HGPｺﾞｼｯｸM" pitchFamily="50" charset="-128"/>
                          <a:ea typeface="HGPｺﾞｼｯｸM" pitchFamily="50" charset="-128"/>
                        </a:rPr>
                        <a:t>日間以上利用がない利用者に対し、</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居宅を訪問して相談援助等を行った場合</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a:t>
                      </a:r>
                      <a:r>
                        <a:rPr kumimoji="1" lang="ja-JP" altLang="en-US" sz="1200" dirty="0" smtClean="0">
                          <a:solidFill>
                            <a:schemeClr val="tx1"/>
                          </a:solidFill>
                          <a:latin typeface="HGPｺﾞｼｯｸM" pitchFamily="50" charset="-128"/>
                          <a:ea typeface="HGPｺﾞｼｯｸM" pitchFamily="50" charset="-128"/>
                        </a:rPr>
                        <a:t>１月に２回まで加算</a:t>
                      </a:r>
                      <a:r>
                        <a:rPr kumimoji="1" lang="en-US" altLang="ja-JP" sz="1200" dirty="0" smtClean="0">
                          <a:solidFill>
                            <a:schemeClr val="tx1"/>
                          </a:solidFill>
                          <a:latin typeface="HGPｺﾞｼｯｸM" pitchFamily="50" charset="-128"/>
                          <a:ea typeface="HGPｺﾞｼｯｸM" pitchFamily="50" charset="-128"/>
                        </a:rPr>
                        <a:t>)</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300" b="1" u="sng" dirty="0" smtClean="0">
                          <a:solidFill>
                            <a:schemeClr val="tx1"/>
                          </a:solidFill>
                          <a:latin typeface="HGPｺﾞｼｯｸM" pitchFamily="50" charset="-128"/>
                          <a:ea typeface="HGPｺﾞｼｯｸM" pitchFamily="50" charset="-128"/>
                        </a:rPr>
                        <a:t>延長支援加算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61</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92</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営業時間である８時間を超えてサービ</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スを提供した場合（通所による利用者に</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限る）</a:t>
                      </a:r>
                      <a:endParaRPr kumimoji="1" lang="en-US" altLang="ja-JP" sz="1200" dirty="0" smtClean="0">
                        <a:solidFill>
                          <a:schemeClr val="tx1"/>
                        </a:solidFill>
                        <a:latin typeface="HGPｺﾞｼｯｸM" pitchFamily="50" charset="-128"/>
                        <a:ea typeface="HGPｺﾞｼｯｸM" pitchFamily="50" charset="-128"/>
                      </a:endParaRPr>
                    </a:p>
                    <a:p>
                      <a:endParaRPr kumimoji="1" lang="en-US" altLang="ja-JP" sz="13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1290" name="Text Box 2"/>
          <p:cNvSpPr txBox="1">
            <a:spLocks noChangeArrowheads="1"/>
          </p:cNvSpPr>
          <p:nvPr/>
        </p:nvSpPr>
        <p:spPr bwMode="auto">
          <a:xfrm>
            <a:off x="154818" y="6475238"/>
            <a:ext cx="4486937"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9,972</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30</a:t>
            </a:r>
            <a:r>
              <a:rPr lang="zh-TW" altLang="en-US" sz="1400" dirty="0" smtClean="0">
                <a:latin typeface="HGPｺﾞｼｯｸM" pitchFamily="50" charset="-128"/>
                <a:ea typeface="HGPｺﾞｼｯｸM" pitchFamily="50" charset="-128"/>
              </a:rPr>
              <a:t>年</a:t>
            </a:r>
            <a:r>
              <a:rPr lang="ja-JP" altLang="en-US" sz="1400" dirty="0">
                <a:latin typeface="HGPｺﾞｼｯｸM" pitchFamily="50" charset="-128"/>
                <a:ea typeface="HGPｺﾞｼｯｸM" pitchFamily="50" charset="-128"/>
              </a:rPr>
              <a:t>１</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11292" name="Text Box 2"/>
          <p:cNvSpPr txBox="1">
            <a:spLocks noChangeArrowheads="1"/>
          </p:cNvSpPr>
          <p:nvPr/>
        </p:nvSpPr>
        <p:spPr bwMode="auto">
          <a:xfrm>
            <a:off x="4953000" y="6475238"/>
            <a:ext cx="4602163"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275,941</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30</a:t>
            </a:r>
            <a:r>
              <a:rPr lang="zh-TW" altLang="en-US" sz="1400" dirty="0" smtClean="0">
                <a:latin typeface="HGPｺﾞｼｯｸM" pitchFamily="50" charset="-128"/>
                <a:ea typeface="HGPｺﾞｼｯｸM" pitchFamily="50" charset="-128"/>
              </a:rPr>
              <a:t>年</a:t>
            </a:r>
            <a:r>
              <a:rPr lang="ja-JP" altLang="en-US" sz="1400" dirty="0">
                <a:latin typeface="HGPｺﾞｼｯｸM" pitchFamily="50" charset="-128"/>
                <a:ea typeface="HGPｺﾞｼｯｸM" pitchFamily="50" charset="-128"/>
              </a:rPr>
              <a:t>１</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生活介護</a:t>
            </a:r>
            <a:endParaRPr kumimoji="1" lang="ja-JP" altLang="en-US" sz="2400" b="1" dirty="0">
              <a:solidFill>
                <a:schemeClr val="tx1"/>
              </a:solidFill>
            </a:endParaRPr>
          </a:p>
        </p:txBody>
      </p:sp>
      <p:grpSp>
        <p:nvGrpSpPr>
          <p:cNvPr id="18" name="グループ化 10"/>
          <p:cNvGrpSpPr>
            <a:grpSpLocks/>
          </p:cNvGrpSpPr>
          <p:nvPr/>
        </p:nvGrpSpPr>
        <p:grpSpPr bwMode="auto">
          <a:xfrm>
            <a:off x="-15553" y="376232"/>
            <a:ext cx="9972000" cy="79114"/>
            <a:chOff x="0" y="188640"/>
            <a:chExt cx="9144000" cy="72008"/>
          </a:xfrm>
        </p:grpSpPr>
        <p:cxnSp>
          <p:nvCxnSpPr>
            <p:cNvPr id="19" name="直線コネクタ 1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1"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158</a:t>
            </a:fld>
            <a:endParaRPr lang="en-US" altLang="ja-JP" dirty="0"/>
          </a:p>
        </p:txBody>
      </p:sp>
    </p:spTree>
    <p:extLst>
      <p:ext uri="{BB962C8B-B14F-4D97-AF65-F5344CB8AC3E}">
        <p14:creationId xmlns:p14="http://schemas.microsoft.com/office/powerpoint/2010/main" val="304025347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p:cNvGraphicFramePr>
            <a:graphicFrameLocks noGrp="1"/>
          </p:cNvGraphicFramePr>
          <p:nvPr>
            <p:extLst>
              <p:ext uri="{D42A27DB-BD31-4B8C-83A1-F6EECF244321}">
                <p14:modId xmlns:p14="http://schemas.microsoft.com/office/powerpoint/2010/main" val="372167827"/>
              </p:ext>
            </p:extLst>
          </p:nvPr>
        </p:nvGraphicFramePr>
        <p:xfrm>
          <a:off x="309600" y="3861048"/>
          <a:ext cx="9179904" cy="2667000"/>
        </p:xfrm>
        <a:graphic>
          <a:graphicData uri="http://schemas.openxmlformats.org/drawingml/2006/table">
            <a:tbl>
              <a:tblPr>
                <a:tableStyleId>{F5AB1C69-6EDB-4FF4-983F-18BD219EF322}</a:tableStyleId>
              </a:tblPr>
              <a:tblGrid>
                <a:gridCol w="4151922">
                  <a:extLst>
                    <a:ext uri="{9D8B030D-6E8A-4147-A177-3AD203B41FA5}">
                      <a16:colId xmlns:a16="http://schemas.microsoft.com/office/drawing/2014/main" val="20000"/>
                    </a:ext>
                  </a:extLst>
                </a:gridCol>
                <a:gridCol w="5027982">
                  <a:extLst>
                    <a:ext uri="{9D8B030D-6E8A-4147-A177-3AD203B41FA5}">
                      <a16:colId xmlns:a16="http://schemas.microsoft.com/office/drawing/2014/main" val="20001"/>
                    </a:ext>
                  </a:extLst>
                </a:gridCol>
              </a:tblGrid>
              <a:tr h="264099">
                <a:tc gridSpan="2">
                  <a:txBody>
                    <a:bodyPr/>
                    <a:lstStyle/>
                    <a:p>
                      <a:r>
                        <a:rPr kumimoji="1" lang="ja-JP" altLang="en-US" sz="1400" dirty="0" smtClean="0">
                          <a:solidFill>
                            <a:schemeClr val="tx1"/>
                          </a:solidFill>
                          <a:ea typeface="ＤＨＰ特太ゴシック体" pitchFamily="2" charset="-128"/>
                        </a:rPr>
                        <a:t>■ 基本報酬</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567812">
                <a:tc gridSpan="2">
                  <a:txBody>
                    <a:bodyPr/>
                    <a:lstStyle/>
                    <a:p>
                      <a:r>
                        <a:rPr lang="ja-JP" altLang="en-US" sz="1300" dirty="0" smtClean="0">
                          <a:solidFill>
                            <a:schemeClr val="tx1"/>
                          </a:solidFill>
                          <a:latin typeface="HGPｺﾞｼｯｸM" pitchFamily="50" charset="-128"/>
                          <a:ea typeface="HGPｺﾞｼｯｸM" pitchFamily="50" charset="-128"/>
                        </a:rPr>
                        <a:t>基本単位数は、事業者ごとに利用者の①利用定員の合計数及び②障害支援区分に応じ所定単位数を算定</a:t>
                      </a:r>
                      <a:endParaRPr lang="en-US" altLang="ja-JP" sz="1300" dirty="0" smtClean="0">
                        <a:solidFill>
                          <a:schemeClr val="tx1"/>
                        </a:solidFill>
                        <a:latin typeface="HGPｺﾞｼｯｸM" pitchFamily="50" charset="-128"/>
                        <a:ea typeface="HGPｺﾞｼｯｸM" pitchFamily="50" charset="-128"/>
                      </a:endParaRPr>
                    </a:p>
                    <a:p>
                      <a:r>
                        <a:rPr lang="ja-JP" altLang="en-US" sz="1200" b="1" u="sng" dirty="0" smtClean="0">
                          <a:solidFill>
                            <a:schemeClr val="tx1"/>
                          </a:solidFill>
                          <a:latin typeface="HGPｺﾞｼｯｸM" pitchFamily="50" charset="-128"/>
                          <a:ea typeface="HGPｺﾞｼｯｸM" pitchFamily="50" charset="-128"/>
                        </a:rPr>
                        <a:t>■</a:t>
                      </a: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定員４０人以下の場合</a:t>
                      </a:r>
                      <a:r>
                        <a:rPr lang="ja-JP" altLang="en-US" sz="1200" dirty="0" smtClean="0">
                          <a:solidFill>
                            <a:schemeClr val="tx1"/>
                          </a:solidFill>
                          <a:latin typeface="HGPｺﾞｼｯｸM" pitchFamily="50" charset="-128"/>
                          <a:ea typeface="HGPｺﾞｼｯｸM" pitchFamily="50" charset="-128"/>
                        </a:rPr>
                        <a:t>　　 （区分６）　　　 （区分５）　　　（区分４）   　　　（区分３）　　　（区分２以下）</a:t>
                      </a:r>
                      <a:r>
                        <a:rPr lang="en-US" altLang="ja-JP" sz="1100" dirty="0" smtClean="0">
                          <a:solidFill>
                            <a:schemeClr val="tx1"/>
                          </a:solidFill>
                          <a:latin typeface="HGPｺﾞｼｯｸM" pitchFamily="50" charset="-128"/>
                          <a:ea typeface="HGPｺﾞｼｯｸM" pitchFamily="50" charset="-128"/>
                        </a:rPr>
                        <a:t>※</a:t>
                      </a:r>
                      <a:r>
                        <a:rPr lang="ja-JP" altLang="en-US" sz="1100" dirty="0" smtClean="0">
                          <a:solidFill>
                            <a:schemeClr val="tx1"/>
                          </a:solidFill>
                          <a:latin typeface="HGPｺﾞｼｯｸM" pitchFamily="50" charset="-128"/>
                          <a:ea typeface="HGPｺﾞｼｯｸM" pitchFamily="50" charset="-128"/>
                        </a:rPr>
                        <a:t>未判定の者を含む</a:t>
                      </a:r>
                    </a:p>
                    <a:p>
                      <a:r>
                        <a:rPr lang="ja-JP" altLang="en-US" sz="1200" baseline="0" dirty="0" smtClean="0">
                          <a:solidFill>
                            <a:schemeClr val="tx1"/>
                          </a:solidFill>
                          <a:latin typeface="HGPｺﾞｼｯｸM" pitchFamily="50" charset="-128"/>
                          <a:ea typeface="HGPｺﾞｼｯｸM" pitchFamily="50" charset="-128"/>
                        </a:rPr>
                        <a:t> 　　　　　　　　　　　　　　　 　</a:t>
                      </a:r>
                      <a:r>
                        <a:rPr lang="ja-JP" altLang="en-US" sz="1200" baseline="0" dirty="0" smtClean="0">
                          <a:solidFill>
                            <a:schemeClr val="tx1">
                              <a:lumMod val="95000"/>
                              <a:lumOff val="5000"/>
                            </a:schemeClr>
                          </a:solidFill>
                          <a:latin typeface="HGPｺﾞｼｯｸM" pitchFamily="50" charset="-128"/>
                          <a:ea typeface="HGPｺﾞｼｯｸM" pitchFamily="50" charset="-128"/>
                        </a:rPr>
                        <a:t>　</a:t>
                      </a:r>
                      <a:r>
                        <a:rPr lang="ja-JP" altLang="en-US" sz="1200" dirty="0" smtClean="0">
                          <a:solidFill>
                            <a:schemeClr val="tx1">
                              <a:lumMod val="95000"/>
                              <a:lumOff val="5000"/>
                            </a:schemeClr>
                          </a:solidFill>
                          <a:latin typeface="HGPｺﾞｼｯｸM" pitchFamily="50" charset="-128"/>
                          <a:ea typeface="HGPｺﾞｼｯｸM" pitchFamily="50" charset="-128"/>
                        </a:rPr>
                        <a:t>　</a:t>
                      </a:r>
                      <a:r>
                        <a:rPr lang="en-US" altLang="ja-JP" sz="1200" dirty="0" smtClean="0">
                          <a:solidFill>
                            <a:schemeClr val="tx1">
                              <a:lumMod val="95000"/>
                              <a:lumOff val="5000"/>
                            </a:schemeClr>
                          </a:solidFill>
                          <a:latin typeface="HGPｺﾞｼｯｸM" pitchFamily="50" charset="-128"/>
                          <a:ea typeface="HGPｺﾞｼｯｸM" pitchFamily="50" charset="-128"/>
                        </a:rPr>
                        <a:t>455</a:t>
                      </a:r>
                      <a:r>
                        <a:rPr lang="ja-JP" altLang="en-US" sz="1200" dirty="0" smtClean="0">
                          <a:solidFill>
                            <a:schemeClr val="tx1">
                              <a:lumMod val="95000"/>
                              <a:lumOff val="5000"/>
                            </a:schemeClr>
                          </a:solidFill>
                          <a:latin typeface="HGPｺﾞｼｯｸM" pitchFamily="50" charset="-128"/>
                          <a:ea typeface="HGPｺﾞｼｯｸM" pitchFamily="50" charset="-128"/>
                        </a:rPr>
                        <a:t>単位　　  </a:t>
                      </a:r>
                      <a:r>
                        <a:rPr lang="en-US" altLang="ja-JP" sz="1200" dirty="0" smtClean="0">
                          <a:solidFill>
                            <a:schemeClr val="tx1">
                              <a:lumMod val="95000"/>
                              <a:lumOff val="5000"/>
                            </a:schemeClr>
                          </a:solidFill>
                          <a:latin typeface="HGPｺﾞｼｯｸM" pitchFamily="50" charset="-128"/>
                          <a:ea typeface="HGPｺﾞｼｯｸM" pitchFamily="50" charset="-128"/>
                        </a:rPr>
                        <a:t>384</a:t>
                      </a:r>
                      <a:r>
                        <a:rPr lang="ja-JP" altLang="en-US" sz="1200" dirty="0" smtClean="0">
                          <a:solidFill>
                            <a:schemeClr val="tx1">
                              <a:lumMod val="95000"/>
                              <a:lumOff val="5000"/>
                            </a:schemeClr>
                          </a:solidFill>
                          <a:latin typeface="HGPｺﾞｼｯｸM" pitchFamily="50" charset="-128"/>
                          <a:ea typeface="HGPｺﾞｼｯｸM" pitchFamily="50" charset="-128"/>
                        </a:rPr>
                        <a:t>単位　　　</a:t>
                      </a:r>
                      <a:r>
                        <a:rPr lang="en-US" altLang="ja-JP" sz="1200" dirty="0" smtClean="0">
                          <a:solidFill>
                            <a:schemeClr val="tx1">
                              <a:lumMod val="95000"/>
                              <a:lumOff val="5000"/>
                            </a:schemeClr>
                          </a:solidFill>
                          <a:latin typeface="HGPｺﾞｼｯｸM" pitchFamily="50" charset="-128"/>
                          <a:ea typeface="HGPｺﾞｼｯｸM" pitchFamily="50" charset="-128"/>
                        </a:rPr>
                        <a:t>309</a:t>
                      </a:r>
                      <a:r>
                        <a:rPr lang="ja-JP" altLang="en-US" sz="1200" dirty="0" smtClean="0">
                          <a:solidFill>
                            <a:schemeClr val="tx1">
                              <a:lumMod val="95000"/>
                              <a:lumOff val="5000"/>
                            </a:schemeClr>
                          </a:solidFill>
                          <a:latin typeface="HGPｺﾞｼｯｸM" pitchFamily="50" charset="-128"/>
                          <a:ea typeface="HGPｺﾞｼｯｸM" pitchFamily="50" charset="-128"/>
                        </a:rPr>
                        <a:t>単位　　　   </a:t>
                      </a:r>
                      <a:r>
                        <a:rPr lang="en-US" altLang="ja-JP" sz="1200" dirty="0" smtClean="0">
                          <a:solidFill>
                            <a:schemeClr val="tx1">
                              <a:lumMod val="95000"/>
                              <a:lumOff val="5000"/>
                            </a:schemeClr>
                          </a:solidFill>
                          <a:latin typeface="HGPｺﾞｼｯｸM" pitchFamily="50" charset="-128"/>
                          <a:ea typeface="HGPｺﾞｼｯｸM" pitchFamily="50" charset="-128"/>
                        </a:rPr>
                        <a:t>233</a:t>
                      </a:r>
                      <a:r>
                        <a:rPr lang="ja-JP" altLang="en-US" sz="1200" dirty="0" smtClean="0">
                          <a:solidFill>
                            <a:schemeClr val="tx1">
                              <a:lumMod val="95000"/>
                              <a:lumOff val="5000"/>
                            </a:schemeClr>
                          </a:solidFill>
                          <a:latin typeface="HGPｺﾞｼｯｸM" pitchFamily="50" charset="-128"/>
                          <a:ea typeface="HGPｺﾞｼｯｸM" pitchFamily="50" charset="-128"/>
                        </a:rPr>
                        <a:t>単位　　　 </a:t>
                      </a:r>
                      <a:r>
                        <a:rPr lang="en-US" altLang="ja-JP" sz="1200" dirty="0" smtClean="0">
                          <a:solidFill>
                            <a:schemeClr val="tx1">
                              <a:lumMod val="95000"/>
                              <a:lumOff val="5000"/>
                            </a:schemeClr>
                          </a:solidFill>
                          <a:latin typeface="HGPｺﾞｼｯｸM" pitchFamily="50" charset="-128"/>
                          <a:ea typeface="HGPｺﾞｼｯｸM" pitchFamily="50" charset="-128"/>
                        </a:rPr>
                        <a:t>169</a:t>
                      </a:r>
                      <a:r>
                        <a:rPr lang="ja-JP" altLang="en-US" sz="1200" dirty="0" smtClean="0">
                          <a:solidFill>
                            <a:schemeClr val="tx1">
                              <a:lumMod val="95000"/>
                              <a:lumOff val="5000"/>
                            </a:schemeClr>
                          </a:solidFill>
                          <a:latin typeface="HGPｺﾞｼｯｸM" pitchFamily="50" charset="-128"/>
                          <a:ea typeface="HGPｺﾞｼｯｸM" pitchFamily="50" charset="-128"/>
                        </a:rPr>
                        <a:t>単位　</a:t>
                      </a: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64099">
                <a:tc gridSpan="2">
                  <a:txBody>
                    <a:bodyPr/>
                    <a:lstStyle/>
                    <a:p>
                      <a:pPr algn="l"/>
                      <a:r>
                        <a:rPr kumimoji="1" lang="ja-JP" altLang="en-US" sz="1400" dirty="0" smtClean="0">
                          <a:solidFill>
                            <a:schemeClr val="tx1"/>
                          </a:solidFill>
                          <a:ea typeface="ＤＨＰ特太ゴシック体" pitchFamily="2" charset="-128"/>
                        </a:rPr>
                        <a:t>■ 主な加算</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1190007">
                <a:tc>
                  <a:txBody>
                    <a:bodyPr/>
                    <a:lstStyle/>
                    <a:p>
                      <a:r>
                        <a:rPr kumimoji="1" lang="ja-JP" altLang="en-US" sz="1200" b="1" u="sng" dirty="0" smtClean="0">
                          <a:solidFill>
                            <a:schemeClr val="tx1"/>
                          </a:solidFill>
                          <a:latin typeface="HGPｺﾞｼｯｸM" pitchFamily="50" charset="-128"/>
                          <a:ea typeface="HGPｺﾞｼｯｸM" pitchFamily="50" charset="-128"/>
                        </a:rPr>
                        <a:t>重度障害者支援加算</a:t>
                      </a:r>
                      <a:endParaRPr kumimoji="1" lang="en-US" altLang="ja-JP" sz="1200" b="1" u="sng" dirty="0" smtClean="0">
                        <a:solidFill>
                          <a:schemeClr val="tx1"/>
                        </a:solidFill>
                        <a:latin typeface="HGPｺﾞｼｯｸM" pitchFamily="50" charset="-128"/>
                        <a:ea typeface="HGPｺﾞｼｯｸM" pitchFamily="50" charset="-128"/>
                      </a:endParaRPr>
                    </a:p>
                    <a:p>
                      <a:r>
                        <a:rPr kumimoji="1" lang="en-US" altLang="ja-JP" sz="1100" dirty="0" smtClean="0">
                          <a:solidFill>
                            <a:schemeClr val="tx1"/>
                          </a:solidFill>
                          <a:latin typeface="HGPｺﾞｼｯｸM" pitchFamily="50" charset="-128"/>
                          <a:ea typeface="HGPｺﾞｼｯｸM" pitchFamily="50" charset="-128"/>
                        </a:rPr>
                        <a:t>(Ⅰ) </a:t>
                      </a:r>
                      <a:r>
                        <a:rPr kumimoji="1" lang="ja-JP" altLang="en-US" sz="1100" dirty="0" smtClean="0">
                          <a:solidFill>
                            <a:schemeClr val="tx1"/>
                          </a:solidFill>
                          <a:latin typeface="HGPｺﾞｼｯｸM" pitchFamily="50" charset="-128"/>
                          <a:ea typeface="HGPｺﾞｼｯｸM" pitchFamily="50" charset="-128"/>
                        </a:rPr>
                        <a:t>特別な医療を受けている利用者</a:t>
                      </a:r>
                      <a:r>
                        <a:rPr kumimoji="1" lang="en-US" altLang="ja-JP" sz="1100" dirty="0" smtClean="0">
                          <a:solidFill>
                            <a:schemeClr val="tx1"/>
                          </a:solidFill>
                          <a:latin typeface="HGPｺﾞｼｯｸM" pitchFamily="50" charset="-128"/>
                          <a:ea typeface="HGPｺﾞｼｯｸM" pitchFamily="50" charset="-128"/>
                        </a:rPr>
                        <a:t>[</a:t>
                      </a:r>
                      <a:r>
                        <a:rPr kumimoji="1" lang="ja-JP" altLang="en-US" sz="1100" dirty="0" smtClean="0">
                          <a:solidFill>
                            <a:schemeClr val="tx1"/>
                          </a:solidFill>
                          <a:latin typeface="HGPｺﾞｼｯｸM" pitchFamily="50" charset="-128"/>
                          <a:ea typeface="HGPｺﾞｼｯｸM" pitchFamily="50" charset="-128"/>
                        </a:rPr>
                        <a:t>２８単位</a:t>
                      </a:r>
                      <a:r>
                        <a:rPr kumimoji="1" lang="en-US" altLang="ja-JP" sz="1100" dirty="0" smtClean="0">
                          <a:solidFill>
                            <a:schemeClr val="tx1"/>
                          </a:solidFill>
                          <a:latin typeface="HGPｺﾞｼｯｸM" pitchFamily="50" charset="-128"/>
                          <a:ea typeface="HGPｺﾞｼｯｸM" pitchFamily="50" charset="-128"/>
                        </a:rPr>
                        <a:t>]</a:t>
                      </a:r>
                      <a:r>
                        <a:rPr lang="ja-JP" altLang="en-US" sz="1000" dirty="0" smtClean="0">
                          <a:solidFill>
                            <a:schemeClr val="tx1"/>
                          </a:solidFill>
                          <a:latin typeface="HGPｺﾞｼｯｸM" pitchFamily="50" charset="-128"/>
                          <a:ea typeface="HGPｺﾞｼｯｸM" pitchFamily="50" charset="-128"/>
                        </a:rPr>
                        <a:t> </a:t>
                      </a:r>
                      <a:endParaRPr lang="en-US" altLang="ja-JP" sz="1000" dirty="0" smtClean="0">
                        <a:solidFill>
                          <a:schemeClr val="tx1"/>
                        </a:solidFill>
                        <a:latin typeface="HGPｺﾞｼｯｸM" pitchFamily="50" charset="-128"/>
                        <a:ea typeface="HGPｺﾞｼｯｸM" pitchFamily="50" charset="-128"/>
                      </a:endParaRPr>
                    </a:p>
                    <a:p>
                      <a:pPr>
                        <a:defRPr/>
                      </a:pPr>
                      <a:r>
                        <a:rPr lang="ja-JP" altLang="en-US" sz="1000" dirty="0" smtClean="0">
                          <a:solidFill>
                            <a:schemeClr val="tx1"/>
                          </a:solidFill>
                          <a:latin typeface="HGPｺﾞｼｯｸM" pitchFamily="50" charset="-128"/>
                          <a:ea typeface="HGPｺﾞｼｯｸM" pitchFamily="50" charset="-128"/>
                        </a:rPr>
                        <a:t>　→　区分６であって、次に該当する者が２人以上の場合は更に</a:t>
                      </a:r>
                      <a:r>
                        <a:rPr lang="en-US" altLang="ja-JP" sz="1000" dirty="0" smtClean="0">
                          <a:solidFill>
                            <a:schemeClr val="tx1"/>
                          </a:solidFill>
                          <a:latin typeface="HGPｺﾞｼｯｸM" pitchFamily="50" charset="-128"/>
                          <a:ea typeface="HGPｺﾞｼｯｸM" pitchFamily="50" charset="-128"/>
                        </a:rPr>
                        <a:t>22</a:t>
                      </a:r>
                      <a:r>
                        <a:rPr lang="ja-JP" altLang="en-US" sz="1000" dirty="0" smtClean="0">
                          <a:solidFill>
                            <a:schemeClr val="tx1"/>
                          </a:solidFill>
                          <a:latin typeface="HGPｺﾞｼｯｸM" pitchFamily="50" charset="-128"/>
                          <a:ea typeface="HGPｺﾞｼｯｸM" pitchFamily="50" charset="-128"/>
                        </a:rPr>
                        <a:t>単位</a:t>
                      </a:r>
                    </a:p>
                    <a:p>
                      <a:pPr>
                        <a:defRPr/>
                      </a:pPr>
                      <a:r>
                        <a:rPr lang="ja-JP" altLang="en-US" sz="1000" dirty="0" smtClean="0">
                          <a:solidFill>
                            <a:schemeClr val="tx1"/>
                          </a:solidFill>
                          <a:latin typeface="HGPｺﾞｼｯｸM" pitchFamily="50" charset="-128"/>
                          <a:ea typeface="HGPｺﾞｼｯｸM" pitchFamily="50" charset="-128"/>
                        </a:rPr>
                        <a:t>　　 　①気管切開を伴う人工呼吸器による呼吸管理が必要な者</a:t>
                      </a:r>
                      <a:endParaRPr lang="en-US" altLang="ja-JP" sz="1000" dirty="0" smtClean="0">
                        <a:solidFill>
                          <a:schemeClr val="tx1"/>
                        </a:solidFill>
                        <a:latin typeface="HGPｺﾞｼｯｸM" pitchFamily="50" charset="-128"/>
                        <a:ea typeface="HGPｺﾞｼｯｸM" pitchFamily="50" charset="-128"/>
                      </a:endParaRPr>
                    </a:p>
                    <a:p>
                      <a:pPr>
                        <a:defRPr/>
                      </a:pPr>
                      <a:r>
                        <a:rPr lang="ja-JP" altLang="en-US" sz="1000" dirty="0" smtClean="0">
                          <a:solidFill>
                            <a:schemeClr val="tx1"/>
                          </a:solidFill>
                          <a:latin typeface="HGPｺﾞｼｯｸM" pitchFamily="50" charset="-128"/>
                          <a:ea typeface="HGPｺﾞｼｯｸM" pitchFamily="50" charset="-128"/>
                        </a:rPr>
                        <a:t>　　 　②重症心身障害者</a:t>
                      </a:r>
                      <a:endParaRPr kumimoji="1" lang="en-US" altLang="ja-JP" sz="1000" dirty="0" smtClean="0">
                        <a:solidFill>
                          <a:schemeClr val="tx1"/>
                        </a:solidFill>
                        <a:latin typeface="HGPｺﾞｼｯｸM" pitchFamily="50" charset="-128"/>
                        <a:ea typeface="HGPｺﾞｼｯｸM" pitchFamily="50" charset="-128"/>
                      </a:endParaRPr>
                    </a:p>
                    <a:p>
                      <a:r>
                        <a:rPr kumimoji="1" lang="en-US" altLang="ja-JP" sz="1100" dirty="0" smtClean="0">
                          <a:solidFill>
                            <a:schemeClr val="tx1"/>
                          </a:solidFill>
                          <a:latin typeface="HGPｺﾞｼｯｸM" pitchFamily="50" charset="-128"/>
                          <a:ea typeface="HGPｺﾞｼｯｸM" pitchFamily="50" charset="-128"/>
                        </a:rPr>
                        <a:t>(Ⅱ)</a:t>
                      </a:r>
                      <a:r>
                        <a:rPr lang="ja-JP" altLang="en-US" sz="1100" dirty="0" smtClean="0">
                          <a:solidFill>
                            <a:schemeClr val="tx1"/>
                          </a:solidFill>
                          <a:latin typeface="HGPｺﾞｼｯｸM" pitchFamily="50" charset="-128"/>
                          <a:ea typeface="HGPｺﾞｼｯｸM" pitchFamily="50" charset="-128"/>
                        </a:rPr>
                        <a:t> </a:t>
                      </a:r>
                      <a:r>
                        <a:rPr lang="ja-JP" altLang="en-US" sz="1100" baseline="0" dirty="0" smtClean="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強度行動障害者に対する支援</a:t>
                      </a:r>
                      <a:endParaRPr lang="en-US" altLang="ja-JP" sz="1100" dirty="0" smtClean="0">
                        <a:solidFill>
                          <a:schemeClr val="tx1"/>
                        </a:solidFill>
                        <a:latin typeface="HGPｺﾞｼｯｸM" pitchFamily="50" charset="-128"/>
                        <a:ea typeface="HGPｺﾞｼｯｸM" pitchFamily="50" charset="-128"/>
                      </a:endParaRPr>
                    </a:p>
                    <a:p>
                      <a:r>
                        <a:rPr lang="ja-JP" altLang="en-US" sz="1100" dirty="0" smtClean="0">
                          <a:solidFill>
                            <a:schemeClr val="tx1"/>
                          </a:solidFill>
                          <a:latin typeface="HGPｺﾞｼｯｸM" pitchFamily="50" charset="-128"/>
                          <a:ea typeface="HGPｺﾞｼｯｸM" pitchFamily="50" charset="-128"/>
                        </a:rPr>
                        <a:t>　</a:t>
                      </a:r>
                      <a:r>
                        <a:rPr lang="ja-JP" altLang="en-US" sz="1000" dirty="0" smtClean="0">
                          <a:solidFill>
                            <a:schemeClr val="tx1"/>
                          </a:solidFill>
                          <a:latin typeface="HGPｺﾞｼｯｸM" pitchFamily="50" charset="-128"/>
                          <a:ea typeface="HGPｺﾞｼｯｸM" pitchFamily="50" charset="-128"/>
                        </a:rPr>
                        <a:t>→　（一）体制を整えた場合</a:t>
                      </a:r>
                      <a:r>
                        <a:rPr lang="en-US" altLang="ja-JP" sz="1000" dirty="0" smtClean="0">
                          <a:solidFill>
                            <a:schemeClr val="tx1"/>
                          </a:solidFill>
                          <a:latin typeface="HGPｺﾞｼｯｸM" pitchFamily="50" charset="-128"/>
                          <a:ea typeface="HGPｺﾞｼｯｸM" pitchFamily="50" charset="-128"/>
                        </a:rPr>
                        <a:t>[7</a:t>
                      </a:r>
                      <a:r>
                        <a:rPr lang="ja-JP" altLang="en-US" sz="1000" dirty="0" smtClean="0">
                          <a:solidFill>
                            <a:schemeClr val="tx1"/>
                          </a:solidFill>
                          <a:latin typeface="HGPｺﾞｼｯｸM" pitchFamily="50" charset="-128"/>
                          <a:ea typeface="HGPｺﾞｼｯｸM" pitchFamily="50" charset="-128"/>
                        </a:rPr>
                        <a:t>単位</a:t>
                      </a:r>
                      <a:r>
                        <a:rPr lang="en-US" altLang="ja-JP" sz="1000" dirty="0" smtClean="0">
                          <a:solidFill>
                            <a:schemeClr val="tx1"/>
                          </a:solidFill>
                          <a:latin typeface="HGPｺﾞｼｯｸM" pitchFamily="50" charset="-128"/>
                          <a:ea typeface="HGPｺﾞｼｯｸM"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aseline="0" dirty="0" smtClean="0">
                          <a:solidFill>
                            <a:schemeClr val="tx1"/>
                          </a:solidFill>
                          <a:latin typeface="HGPｺﾞｼｯｸM" pitchFamily="50" charset="-128"/>
                          <a:ea typeface="HGPｺﾞｼｯｸM" pitchFamily="50" charset="-128"/>
                        </a:rPr>
                        <a:t>    　 </a:t>
                      </a:r>
                      <a:r>
                        <a:rPr kumimoji="1" lang="ja-JP" altLang="en-US" sz="1000" dirty="0" smtClean="0">
                          <a:solidFill>
                            <a:schemeClr val="tx1"/>
                          </a:solidFill>
                          <a:latin typeface="HGPｺﾞｼｯｸM" pitchFamily="50" charset="-128"/>
                          <a:ea typeface="HGPｺﾞｼｯｸM" pitchFamily="50" charset="-128"/>
                        </a:rPr>
                        <a:t>（二）夜間支援を行った場合</a:t>
                      </a:r>
                      <a:r>
                        <a:rPr lang="en-US" altLang="ja-JP" sz="1000" dirty="0" smtClean="0">
                          <a:solidFill>
                            <a:schemeClr val="tx1"/>
                          </a:solidFill>
                          <a:latin typeface="HGPｺﾞｼｯｸM" pitchFamily="50" charset="-128"/>
                          <a:ea typeface="HGPｺﾞｼｯｸM" pitchFamily="50" charset="-128"/>
                        </a:rPr>
                        <a:t>[180</a:t>
                      </a:r>
                      <a:r>
                        <a:rPr lang="ja-JP" altLang="en-US" sz="10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endParaRPr kumimoji="1" lang="en-US" altLang="ja-JP" sz="11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sng" dirty="0" smtClean="0">
                          <a:solidFill>
                            <a:schemeClr val="tx1"/>
                          </a:solidFill>
                          <a:latin typeface="HGPｺﾞｼｯｸM" pitchFamily="50" charset="-128"/>
                          <a:ea typeface="HGPｺﾞｼｯｸM" pitchFamily="50" charset="-128"/>
                        </a:rPr>
                        <a:t>夜勤職員配置体制加算</a:t>
                      </a:r>
                      <a:endParaRPr kumimoji="1" lang="en-US" altLang="ja-JP" sz="11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HGPｺﾞｼｯｸM" pitchFamily="50" charset="-128"/>
                          <a:ea typeface="HGPｺﾞｼｯｸM" pitchFamily="50" charset="-128"/>
                        </a:rPr>
                        <a:t>夜勤職員の勤務体制を</a:t>
                      </a:r>
                      <a:r>
                        <a:rPr kumimoji="1" lang="ja-JP" altLang="en-US" sz="1100" b="0" u="none" dirty="0" smtClean="0">
                          <a:solidFill>
                            <a:schemeClr val="tx1">
                              <a:lumMod val="95000"/>
                              <a:lumOff val="5000"/>
                            </a:schemeClr>
                          </a:solidFill>
                          <a:latin typeface="HGPｺﾞｼｯｸM" pitchFamily="50" charset="-128"/>
                          <a:ea typeface="HGPｺﾞｼｯｸM" pitchFamily="50" charset="-128"/>
                        </a:rPr>
                        <a:t>手厚くしている場合</a:t>
                      </a:r>
                      <a:endParaRPr kumimoji="1" lang="en-US" altLang="ja-JP" sz="1100" b="0" u="none" dirty="0" smtClean="0">
                        <a:solidFill>
                          <a:schemeClr val="tx1">
                            <a:lumMod val="95000"/>
                            <a:lumOff val="5000"/>
                          </a:schemeClr>
                        </a:solidFill>
                        <a:latin typeface="HGPｺﾞｼｯｸM" pitchFamily="50" charset="-128"/>
                        <a:ea typeface="HGPｺﾞｼｯｸM" pitchFamily="50" charset="-128"/>
                      </a:endParaRPr>
                    </a:p>
                    <a:p>
                      <a:r>
                        <a:rPr kumimoji="1" lang="ja-JP" altLang="en-US" sz="1100" dirty="0" smtClean="0">
                          <a:solidFill>
                            <a:schemeClr val="tx1">
                              <a:lumMod val="95000"/>
                              <a:lumOff val="5000"/>
                            </a:schemeClr>
                          </a:solidFill>
                          <a:latin typeface="HGPｺﾞｼｯｸM" pitchFamily="50" charset="-128"/>
                          <a:ea typeface="HGPｺﾞｼｯｸM" pitchFamily="50" charset="-128"/>
                        </a:rPr>
                        <a:t>・　利用定員が</a:t>
                      </a:r>
                      <a:r>
                        <a:rPr kumimoji="1" lang="en-US" altLang="ja-JP" sz="1100" dirty="0" smtClean="0">
                          <a:solidFill>
                            <a:schemeClr val="tx1">
                              <a:lumMod val="95000"/>
                              <a:lumOff val="5000"/>
                            </a:schemeClr>
                          </a:solidFill>
                          <a:latin typeface="HGPｺﾞｼｯｸM" pitchFamily="50" charset="-128"/>
                          <a:ea typeface="HGPｺﾞｼｯｸM" pitchFamily="50" charset="-128"/>
                        </a:rPr>
                        <a:t>21</a:t>
                      </a:r>
                      <a:r>
                        <a:rPr kumimoji="1" lang="ja-JP" altLang="en-US" sz="1100" dirty="0" smtClean="0">
                          <a:solidFill>
                            <a:schemeClr val="tx1">
                              <a:lumMod val="95000"/>
                              <a:lumOff val="5000"/>
                            </a:schemeClr>
                          </a:solidFill>
                          <a:latin typeface="HGPｺﾞｼｯｸM" pitchFamily="50" charset="-128"/>
                          <a:ea typeface="HGPｺﾞｼｯｸM" pitchFamily="50" charset="-128"/>
                        </a:rPr>
                        <a:t>人以上</a:t>
                      </a:r>
                      <a:r>
                        <a:rPr kumimoji="1" lang="en-US" altLang="ja-JP" sz="1100" dirty="0" smtClean="0">
                          <a:solidFill>
                            <a:schemeClr val="tx1">
                              <a:lumMod val="95000"/>
                              <a:lumOff val="5000"/>
                            </a:schemeClr>
                          </a:solidFill>
                          <a:latin typeface="HGPｺﾞｼｯｸM" pitchFamily="50" charset="-128"/>
                          <a:ea typeface="HGPｺﾞｼｯｸM" pitchFamily="50" charset="-128"/>
                        </a:rPr>
                        <a:t>40</a:t>
                      </a:r>
                      <a:r>
                        <a:rPr kumimoji="1" lang="ja-JP" altLang="en-US" sz="1100" dirty="0" smtClean="0">
                          <a:solidFill>
                            <a:schemeClr val="tx1">
                              <a:lumMod val="95000"/>
                              <a:lumOff val="5000"/>
                            </a:schemeClr>
                          </a:solidFill>
                          <a:latin typeface="HGPｺﾞｼｯｸM" pitchFamily="50" charset="-128"/>
                          <a:ea typeface="HGPｺﾞｼｯｸM" pitchFamily="50" charset="-128"/>
                        </a:rPr>
                        <a:t>人以下の場合［６０単位］</a:t>
                      </a:r>
                      <a:endParaRPr kumimoji="1" lang="en-US" altLang="ja-JP" sz="1100" dirty="0" smtClean="0">
                        <a:solidFill>
                          <a:schemeClr val="tx1">
                            <a:lumMod val="95000"/>
                            <a:lumOff val="5000"/>
                          </a:schemeClr>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lumMod val="95000"/>
                              <a:lumOff val="5000"/>
                            </a:schemeClr>
                          </a:solidFill>
                          <a:latin typeface="HGPｺﾞｼｯｸM" pitchFamily="50" charset="-128"/>
                          <a:ea typeface="HGPｺﾞｼｯｸM" pitchFamily="50" charset="-128"/>
                        </a:rPr>
                        <a:t>・　利用定員が</a:t>
                      </a:r>
                      <a:r>
                        <a:rPr kumimoji="1" lang="en-US" altLang="ja-JP" sz="1100" dirty="0" smtClean="0">
                          <a:solidFill>
                            <a:schemeClr val="tx1">
                              <a:lumMod val="95000"/>
                              <a:lumOff val="5000"/>
                            </a:schemeClr>
                          </a:solidFill>
                          <a:latin typeface="HGPｺﾞｼｯｸM" pitchFamily="50" charset="-128"/>
                          <a:ea typeface="HGPｺﾞｼｯｸM" pitchFamily="50" charset="-128"/>
                        </a:rPr>
                        <a:t>41</a:t>
                      </a:r>
                      <a:r>
                        <a:rPr kumimoji="1" lang="ja-JP" altLang="en-US" sz="1100" dirty="0" smtClean="0">
                          <a:solidFill>
                            <a:schemeClr val="tx1">
                              <a:lumMod val="95000"/>
                              <a:lumOff val="5000"/>
                            </a:schemeClr>
                          </a:solidFill>
                          <a:latin typeface="HGPｺﾞｼｯｸM" pitchFamily="50" charset="-128"/>
                          <a:ea typeface="HGPｺﾞｼｯｸM" pitchFamily="50" charset="-128"/>
                        </a:rPr>
                        <a:t>人以上</a:t>
                      </a:r>
                      <a:r>
                        <a:rPr kumimoji="1" lang="en-US" altLang="ja-JP" sz="1100" dirty="0" smtClean="0">
                          <a:solidFill>
                            <a:schemeClr val="tx1">
                              <a:lumMod val="95000"/>
                              <a:lumOff val="5000"/>
                            </a:schemeClr>
                          </a:solidFill>
                          <a:latin typeface="HGPｺﾞｼｯｸM" pitchFamily="50" charset="-128"/>
                          <a:ea typeface="HGPｺﾞｼｯｸM" pitchFamily="50" charset="-128"/>
                        </a:rPr>
                        <a:t>60</a:t>
                      </a:r>
                      <a:r>
                        <a:rPr kumimoji="1" lang="ja-JP" altLang="en-US" sz="1100" dirty="0" smtClean="0">
                          <a:solidFill>
                            <a:schemeClr val="tx1">
                              <a:lumMod val="95000"/>
                              <a:lumOff val="5000"/>
                            </a:schemeClr>
                          </a:solidFill>
                          <a:latin typeface="HGPｺﾞｼｯｸM" pitchFamily="50" charset="-128"/>
                          <a:ea typeface="HGPｺﾞｼｯｸM" pitchFamily="50" charset="-128"/>
                        </a:rPr>
                        <a:t>人以下の場合［４８単位］</a:t>
                      </a:r>
                      <a:endParaRPr kumimoji="1" lang="en-US" altLang="ja-JP" sz="1100" dirty="0" smtClean="0">
                        <a:solidFill>
                          <a:schemeClr val="tx1">
                            <a:lumMod val="95000"/>
                            <a:lumOff val="5000"/>
                          </a:schemeClr>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lumMod val="95000"/>
                              <a:lumOff val="5000"/>
                            </a:schemeClr>
                          </a:solidFill>
                          <a:latin typeface="HGPｺﾞｼｯｸM" pitchFamily="50" charset="-128"/>
                          <a:ea typeface="HGPｺﾞｼｯｸM" pitchFamily="50" charset="-128"/>
                        </a:rPr>
                        <a:t>・　利用定員が</a:t>
                      </a:r>
                      <a:r>
                        <a:rPr kumimoji="1" lang="en-US" altLang="ja-JP" sz="1100" dirty="0" smtClean="0">
                          <a:solidFill>
                            <a:schemeClr val="tx1">
                              <a:lumMod val="95000"/>
                              <a:lumOff val="5000"/>
                            </a:schemeClr>
                          </a:solidFill>
                          <a:latin typeface="HGPｺﾞｼｯｸM" pitchFamily="50" charset="-128"/>
                          <a:ea typeface="HGPｺﾞｼｯｸM" pitchFamily="50" charset="-128"/>
                        </a:rPr>
                        <a:t>61</a:t>
                      </a:r>
                      <a:r>
                        <a:rPr kumimoji="1" lang="ja-JP" altLang="en-US" sz="1100" dirty="0" smtClean="0">
                          <a:solidFill>
                            <a:schemeClr val="tx1">
                              <a:lumMod val="95000"/>
                              <a:lumOff val="5000"/>
                            </a:schemeClr>
                          </a:solidFill>
                          <a:latin typeface="HGPｺﾞｼｯｸM" pitchFamily="50" charset="-128"/>
                          <a:ea typeface="HGPｺﾞｼｯｸM" pitchFamily="50" charset="-128"/>
                        </a:rPr>
                        <a:t>人以上の場合［３９単位］</a:t>
                      </a:r>
                      <a:endParaRPr kumimoji="1" lang="en-US" altLang="ja-JP" sz="1100" dirty="0" smtClean="0">
                        <a:solidFill>
                          <a:schemeClr val="tx1">
                            <a:lumMod val="95000"/>
                            <a:lumOff val="5000"/>
                          </a:schemeClr>
                        </a:solidFill>
                        <a:latin typeface="HGPｺﾞｼｯｸM" pitchFamily="50" charset="-128"/>
                        <a:ea typeface="HGPｺﾞｼｯｸM" pitchFamily="50" charset="-128"/>
                      </a:endParaRPr>
                    </a:p>
                    <a:p>
                      <a:endParaRPr kumimoji="1" lang="en-US" altLang="ja-JP" sz="11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2305" name="Text Box 2"/>
          <p:cNvSpPr txBox="1">
            <a:spLocks noChangeArrowheads="1"/>
          </p:cNvSpPr>
          <p:nvPr/>
        </p:nvSpPr>
        <p:spPr bwMode="auto">
          <a:xfrm>
            <a:off x="128464" y="498574"/>
            <a:ext cx="1547813"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2306" name="Text Box 2"/>
          <p:cNvSpPr txBox="1">
            <a:spLocks noChangeArrowheads="1"/>
          </p:cNvSpPr>
          <p:nvPr/>
        </p:nvSpPr>
        <p:spPr bwMode="auto">
          <a:xfrm>
            <a:off x="128464" y="2157019"/>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2307" name="Text Box 2"/>
          <p:cNvSpPr txBox="1">
            <a:spLocks noChangeArrowheads="1"/>
          </p:cNvSpPr>
          <p:nvPr/>
        </p:nvSpPr>
        <p:spPr bwMode="auto">
          <a:xfrm>
            <a:off x="4808984" y="2145306"/>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1" name="正方形/長方形 20"/>
          <p:cNvSpPr/>
          <p:nvPr/>
        </p:nvSpPr>
        <p:spPr>
          <a:xfrm>
            <a:off x="309599" y="812750"/>
            <a:ext cx="9167943" cy="1368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00" dirty="0">
                <a:solidFill>
                  <a:schemeClr val="tx1"/>
                </a:solidFill>
                <a:latin typeface="HGPｺﾞｼｯｸM" pitchFamily="50" charset="-128"/>
                <a:ea typeface="HGPｺﾞｼｯｸM" pitchFamily="50" charset="-128"/>
              </a:rPr>
              <a:t>■　</a:t>
            </a:r>
            <a:r>
              <a:rPr lang="ja-JP" altLang="en-US" sz="1300" dirty="0" smtClean="0">
                <a:solidFill>
                  <a:srgbClr val="000000"/>
                </a:solidFill>
                <a:latin typeface="HGPｺﾞｼｯｸM" pitchFamily="50" charset="-128"/>
                <a:ea typeface="HGPｺﾞｼｯｸM" pitchFamily="50" charset="-128"/>
              </a:rPr>
              <a:t>夜間</a:t>
            </a:r>
            <a:r>
              <a:rPr lang="ja-JP" altLang="en-US" sz="1300" dirty="0">
                <a:solidFill>
                  <a:srgbClr val="000000"/>
                </a:solidFill>
                <a:latin typeface="HGPｺﾞｼｯｸM" pitchFamily="50" charset="-128"/>
                <a:ea typeface="HGPｺﾞｼｯｸM" pitchFamily="50" charset="-128"/>
              </a:rPr>
              <a:t>において、介護が必要な者、入所させながら訓練等を実施することが必要かつ効果的であると認められるもの又</a:t>
            </a:r>
            <a:r>
              <a:rPr lang="ja-JP" altLang="en-US" sz="1300" dirty="0" smtClean="0">
                <a:solidFill>
                  <a:srgbClr val="000000"/>
                </a:solidFill>
                <a:latin typeface="HGPｺﾞｼｯｸM" pitchFamily="50" charset="-128"/>
                <a:ea typeface="HGPｺﾞｼｯｸM" pitchFamily="50" charset="-128"/>
              </a:rPr>
              <a:t>は通所</a:t>
            </a:r>
            <a:r>
              <a:rPr lang="ja-JP" altLang="en-US" sz="1300" dirty="0">
                <a:solidFill>
                  <a:srgbClr val="000000"/>
                </a:solidFill>
                <a:latin typeface="HGPｺﾞｼｯｸM" pitchFamily="50" charset="-128"/>
                <a:ea typeface="HGPｺﾞｼｯｸM" pitchFamily="50" charset="-128"/>
              </a:rPr>
              <a:t>が</a:t>
            </a:r>
            <a:r>
              <a:rPr lang="ja-JP" altLang="en-US" sz="1300" dirty="0" smtClean="0">
                <a:solidFill>
                  <a:srgbClr val="000000"/>
                </a:solidFill>
                <a:latin typeface="HGPｺﾞｼｯｸM" pitchFamily="50" charset="-128"/>
                <a:ea typeface="HGPｺﾞｼｯｸM" pitchFamily="50" charset="-128"/>
              </a:rPr>
              <a:t>困</a:t>
            </a:r>
            <a:endParaRPr lang="en-US" altLang="ja-JP" sz="1300" dirty="0" smtClean="0">
              <a:solidFill>
                <a:srgbClr val="000000"/>
              </a:solidFill>
              <a:latin typeface="HGPｺﾞｼｯｸM" pitchFamily="50" charset="-128"/>
              <a:ea typeface="HGPｺﾞｼｯｸM" pitchFamily="50" charset="-128"/>
            </a:endParaRPr>
          </a:p>
          <a:p>
            <a:pPr>
              <a:defRPr/>
            </a:pPr>
            <a:r>
              <a:rPr lang="ja-JP" altLang="en-US" sz="1300" dirty="0" smtClean="0">
                <a:solidFill>
                  <a:srgbClr val="000000"/>
                </a:solidFill>
                <a:latin typeface="HGPｺﾞｼｯｸM" pitchFamily="50" charset="-128"/>
                <a:ea typeface="HGPｺﾞｼｯｸM" pitchFamily="50" charset="-128"/>
              </a:rPr>
              <a:t>　難</a:t>
            </a:r>
            <a:r>
              <a:rPr lang="ja-JP" altLang="en-US" sz="1300" dirty="0">
                <a:solidFill>
                  <a:srgbClr val="000000"/>
                </a:solidFill>
                <a:latin typeface="HGPｺﾞｼｯｸM" pitchFamily="50" charset="-128"/>
                <a:ea typeface="HGPｺﾞｼｯｸM" pitchFamily="50" charset="-128"/>
              </a:rPr>
              <a:t>である自立訓練又は就労移行</a:t>
            </a:r>
            <a:r>
              <a:rPr lang="ja-JP" altLang="en-US" sz="1300" dirty="0" smtClean="0">
                <a:solidFill>
                  <a:srgbClr val="000000"/>
                </a:solidFill>
                <a:latin typeface="HGPｺﾞｼｯｸM" pitchFamily="50" charset="-128"/>
                <a:ea typeface="HGPｺﾞｼｯｸM" pitchFamily="50" charset="-128"/>
              </a:rPr>
              <a:t>支援等の利用者</a:t>
            </a:r>
            <a:endParaRPr lang="en-US" altLang="ja-JP" sz="1300" dirty="0" smtClean="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①　生活介護利用者のうち、区分４以上の者（５０歳以上の場合は、区分３以上）</a:t>
            </a:r>
          </a:p>
          <a:p>
            <a:pPr marL="271463" indent="-271463">
              <a:defRPr/>
            </a:pPr>
            <a:r>
              <a:rPr lang="ja-JP" altLang="en-US" sz="1200" dirty="0">
                <a:solidFill>
                  <a:srgbClr val="000000"/>
                </a:solidFill>
                <a:latin typeface="HGPｺﾞｼｯｸM" pitchFamily="50" charset="-128"/>
                <a:ea typeface="HGPｺﾞｼｯｸM" pitchFamily="50" charset="-128"/>
              </a:rPr>
              <a:t>　②　自立訓練、就労移行支援又は就労継続支援Ｂ型の利用者のうち、入所させながら訓練等を実施することが必要かつ効果的であると認められる者又は通所によって訓棟を受けることが困難な者</a:t>
            </a:r>
          </a:p>
          <a:p>
            <a:pPr marL="271463" indent="-271463">
              <a:defRPr/>
            </a:pPr>
            <a:r>
              <a:rPr lang="ja-JP" altLang="en-US" sz="1200" dirty="0">
                <a:solidFill>
                  <a:srgbClr val="000000"/>
                </a:solidFill>
                <a:latin typeface="HGPｺﾞｼｯｸM" pitchFamily="50" charset="-128"/>
                <a:ea typeface="HGPｺﾞｼｯｸM" pitchFamily="50" charset="-128"/>
              </a:rPr>
              <a:t>　③　特定旧法指定施設に入所していた者であって継続して入所している者又は地域における障害福祉サービスの提供体制の状況その他やむを得ない事情により通所によって介護等を受けることが困難な者のうち、①又は②に該当しない者若しくは就労継続支援Ａ型を利用する</a:t>
            </a:r>
            <a:r>
              <a:rPr lang="ja-JP" altLang="en-US" sz="1200" dirty="0" smtClean="0">
                <a:solidFill>
                  <a:srgbClr val="000000"/>
                </a:solidFill>
                <a:latin typeface="HGPｺﾞｼｯｸM" pitchFamily="50" charset="-128"/>
                <a:ea typeface="HGPｺﾞｼｯｸM" pitchFamily="50" charset="-128"/>
              </a:rPr>
              <a:t>者</a:t>
            </a:r>
            <a:endParaRPr lang="en-US" altLang="ja-JP" sz="1200" dirty="0">
              <a:solidFill>
                <a:srgbClr val="000000"/>
              </a:solidFill>
              <a:latin typeface="HGPｺﾞｼｯｸM" pitchFamily="50" charset="-128"/>
              <a:ea typeface="HGPｺﾞｼｯｸM" pitchFamily="50" charset="-128"/>
            </a:endParaRPr>
          </a:p>
        </p:txBody>
      </p:sp>
      <p:sp>
        <p:nvSpPr>
          <p:cNvPr id="12309" name="Rectangle 4"/>
          <p:cNvSpPr>
            <a:spLocks noChangeArrowheads="1"/>
          </p:cNvSpPr>
          <p:nvPr/>
        </p:nvSpPr>
        <p:spPr bwMode="auto">
          <a:xfrm>
            <a:off x="309599" y="2457016"/>
            <a:ext cx="4566048" cy="1116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夜間における入浴、排せつ等の介護や日常生活上の</a:t>
            </a:r>
            <a:r>
              <a:rPr lang="ja-JP" altLang="en-US" sz="1200" dirty="0" smtClean="0">
                <a:solidFill>
                  <a:srgbClr val="000000"/>
                </a:solidFill>
                <a:latin typeface="HGPｺﾞｼｯｸM" pitchFamily="50" charset="-128"/>
                <a:ea typeface="HGPｺﾞｼｯｸM" pitchFamily="50" charset="-128"/>
              </a:rPr>
              <a:t>相談支援等</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を</a:t>
            </a:r>
            <a:r>
              <a:rPr lang="ja-JP" altLang="en-US" sz="1200" dirty="0">
                <a:solidFill>
                  <a:srgbClr val="000000"/>
                </a:solidFill>
                <a:latin typeface="HGPｺﾞｼｯｸM" pitchFamily="50" charset="-128"/>
                <a:ea typeface="HGPｺﾞｼｯｸM" pitchFamily="50" charset="-128"/>
              </a:rPr>
              <a:t>実施</a:t>
            </a:r>
          </a:p>
          <a:p>
            <a:pPr>
              <a:lnSpc>
                <a:spcPct val="50000"/>
              </a:lnSpc>
            </a:pPr>
            <a:r>
              <a:rPr lang="ja-JP" altLang="en-US" sz="1200" dirty="0">
                <a:solidFill>
                  <a:srgbClr val="000000"/>
                </a:solidFill>
                <a:latin typeface="HGPｺﾞｼｯｸM" pitchFamily="50" charset="-128"/>
                <a:ea typeface="HGPｺﾞｼｯｸM" pitchFamily="50" charset="-128"/>
              </a:rPr>
              <a:t>　</a:t>
            </a:r>
          </a:p>
          <a:p>
            <a:r>
              <a:rPr lang="ja-JP" altLang="en-US" sz="1200" dirty="0">
                <a:solidFill>
                  <a:srgbClr val="000000"/>
                </a:solidFill>
                <a:latin typeface="HGPｺﾞｼｯｸM" pitchFamily="50" charset="-128"/>
                <a:ea typeface="HGPｺﾞｼｯｸM" pitchFamily="50" charset="-128"/>
              </a:rPr>
              <a:t>■　生活介護の利用者は、利用期間の制限なし</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自立訓練及び就労移行支援の利用者は、当該サービス</a:t>
            </a:r>
            <a:r>
              <a:rPr lang="ja-JP" altLang="en-US" sz="1200" dirty="0" smtClean="0">
                <a:solidFill>
                  <a:srgbClr val="000000"/>
                </a:solidFill>
                <a:latin typeface="HGPｺﾞｼｯｸM" pitchFamily="50" charset="-128"/>
                <a:ea typeface="HGPｺﾞｼｯｸM" pitchFamily="50" charset="-128"/>
              </a:rPr>
              <a:t>の利用</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期間</a:t>
            </a:r>
            <a:r>
              <a:rPr lang="ja-JP" altLang="en-US" sz="1200" dirty="0">
                <a:solidFill>
                  <a:srgbClr val="000000"/>
                </a:solidFill>
                <a:latin typeface="HGPｺﾞｼｯｸM" pitchFamily="50" charset="-128"/>
                <a:ea typeface="HGPｺﾞｼｯｸM" pitchFamily="50" charset="-128"/>
              </a:rPr>
              <a:t>に限定</a:t>
            </a:r>
          </a:p>
        </p:txBody>
      </p:sp>
      <p:sp>
        <p:nvSpPr>
          <p:cNvPr id="12310" name="Rectangle 4"/>
          <p:cNvSpPr>
            <a:spLocks noChangeArrowheads="1"/>
          </p:cNvSpPr>
          <p:nvPr/>
        </p:nvSpPr>
        <p:spPr bwMode="auto">
          <a:xfrm>
            <a:off x="4970447" y="2457016"/>
            <a:ext cx="4507095" cy="1116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a:t>
            </a:r>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休日等の職員配置</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利用者</a:t>
            </a:r>
            <a:r>
              <a:rPr lang="ja-JP" altLang="en-US" sz="1200" dirty="0">
                <a:solidFill>
                  <a:srgbClr val="000000"/>
                </a:solidFill>
                <a:latin typeface="HGPｺﾞｼｯｸM" pitchFamily="50" charset="-128"/>
                <a:ea typeface="HGPｺﾞｼｯｸM" pitchFamily="50" charset="-128"/>
              </a:rPr>
              <a:t>の状況に応じ、必要な支援を行うため</a:t>
            </a:r>
            <a:r>
              <a:rPr lang="ja-JP" altLang="en-US" sz="1200" dirty="0" smtClean="0">
                <a:solidFill>
                  <a:srgbClr val="000000"/>
                </a:solidFill>
                <a:latin typeface="HGPｺﾞｼｯｸM" pitchFamily="50" charset="-128"/>
                <a:ea typeface="HGPｺﾞｼｯｸM" pitchFamily="50" charset="-128"/>
              </a:rPr>
              <a:t>の勤務体制を</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確保</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a:t>
            </a:r>
            <a:r>
              <a:rPr lang="ja-JP" altLang="en-US" sz="1200" dirty="0">
                <a:solidFill>
                  <a:srgbClr val="000000"/>
                </a:solidFill>
                <a:latin typeface="HGPｺﾞｼｯｸM" pitchFamily="50" charset="-128"/>
                <a:ea typeface="HGPｺﾞｼｯｸM" pitchFamily="50" charset="-128"/>
              </a:rPr>
              <a:t>生活</a:t>
            </a:r>
            <a:r>
              <a:rPr lang="ja-JP" altLang="en-US" sz="1200" dirty="0" smtClean="0">
                <a:solidFill>
                  <a:srgbClr val="000000"/>
                </a:solidFill>
                <a:latin typeface="HGPｺﾞｼｯｸM" pitchFamily="50" charset="-128"/>
                <a:ea typeface="HGPｺﾞｼｯｸM" pitchFamily="50" charset="-128"/>
              </a:rPr>
              <a:t>支援員　利用者数　</a:t>
            </a:r>
            <a:r>
              <a:rPr lang="en-US" altLang="ja-JP" sz="1200" dirty="0" smtClean="0">
                <a:solidFill>
                  <a:srgbClr val="000000"/>
                </a:solidFill>
                <a:latin typeface="HGPｺﾞｼｯｸM" pitchFamily="50" charset="-128"/>
                <a:ea typeface="HGPｺﾞｼｯｸM" pitchFamily="50" charset="-128"/>
              </a:rPr>
              <a:t>60</a:t>
            </a:r>
            <a:r>
              <a:rPr lang="ja-JP" altLang="en-US" sz="1200" dirty="0" smtClean="0">
                <a:solidFill>
                  <a:srgbClr val="000000"/>
                </a:solidFill>
                <a:latin typeface="HGPｺﾞｼｯｸM" pitchFamily="50" charset="-128"/>
                <a:ea typeface="HGPｺﾞｼｯｸM" pitchFamily="50" charset="-128"/>
              </a:rPr>
              <a:t>人以下の場合、</a:t>
            </a:r>
            <a:r>
              <a:rPr lang="en-US" altLang="ja-JP" sz="1200" dirty="0" smtClean="0">
                <a:solidFill>
                  <a:srgbClr val="000000"/>
                </a:solidFill>
                <a:latin typeface="HGPｺﾞｼｯｸM" pitchFamily="50" charset="-128"/>
                <a:ea typeface="HGPｺﾞｼｯｸM" pitchFamily="50" charset="-128"/>
              </a:rPr>
              <a:t>1</a:t>
            </a:r>
            <a:r>
              <a:rPr lang="ja-JP" altLang="en-US" sz="1200" dirty="0" smtClean="0">
                <a:solidFill>
                  <a:srgbClr val="000000"/>
                </a:solidFill>
                <a:latin typeface="HGPｺﾞｼｯｸM" pitchFamily="50" charset="-128"/>
                <a:ea typeface="HGPｺﾞｼｯｸM" pitchFamily="50" charset="-128"/>
              </a:rPr>
              <a:t>人以上</a:t>
            </a:r>
            <a:endParaRPr lang="en-US" altLang="ja-JP" sz="1200" dirty="0" smtClean="0">
              <a:solidFill>
                <a:srgbClr val="000000"/>
              </a:solidFill>
              <a:latin typeface="HGPｺﾞｼｯｸM" pitchFamily="50" charset="-128"/>
              <a:ea typeface="HGPｺﾞｼｯｸM" pitchFamily="50" charset="-128"/>
            </a:endParaRPr>
          </a:p>
        </p:txBody>
      </p:sp>
      <p:sp>
        <p:nvSpPr>
          <p:cNvPr id="12311" name="Text Box 2"/>
          <p:cNvSpPr txBox="1">
            <a:spLocks noChangeArrowheads="1"/>
          </p:cNvSpPr>
          <p:nvPr/>
        </p:nvSpPr>
        <p:spPr bwMode="auto">
          <a:xfrm>
            <a:off x="128464" y="3573016"/>
            <a:ext cx="355008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報酬</a:t>
            </a:r>
            <a:r>
              <a:rPr lang="ja-JP" altLang="en-US" sz="1600" b="1" u="sng" dirty="0" smtClean="0">
                <a:solidFill>
                  <a:srgbClr val="000000"/>
                </a:solidFill>
                <a:ea typeface="ＤＨＰ特太ゴシック体" pitchFamily="2" charset="-128"/>
              </a:rPr>
              <a:t>単価（平成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12312" name="Text Box 2"/>
          <p:cNvSpPr txBox="1">
            <a:spLocks noChangeArrowheads="1"/>
          </p:cNvSpPr>
          <p:nvPr/>
        </p:nvSpPr>
        <p:spPr bwMode="auto">
          <a:xfrm>
            <a:off x="189549" y="6523018"/>
            <a:ext cx="4331403"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2,594</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ja-JP" altLang="en-US" sz="1400" dirty="0">
                <a:solidFill>
                  <a:srgbClr val="000000"/>
                </a:solidFill>
                <a:latin typeface="HGPｺﾞｼｯｸM" pitchFamily="50" charset="-128"/>
                <a:ea typeface="HGPｺﾞｼｯｸM" pitchFamily="50" charset="-128"/>
              </a:rPr>
              <a:t>１</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2314" name="Text Box 2"/>
          <p:cNvSpPr txBox="1">
            <a:spLocks noChangeArrowheads="1"/>
          </p:cNvSpPr>
          <p:nvPr/>
        </p:nvSpPr>
        <p:spPr bwMode="auto">
          <a:xfrm>
            <a:off x="4965136" y="6546830"/>
            <a:ext cx="452436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129,717</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ja-JP" altLang="en-US" sz="1400" dirty="0">
                <a:solidFill>
                  <a:srgbClr val="000000"/>
                </a:solidFill>
                <a:latin typeface="HGPｺﾞｼｯｸM" pitchFamily="50" charset="-128"/>
                <a:ea typeface="HGPｺﾞｼｯｸM" pitchFamily="50" charset="-128"/>
              </a:rPr>
              <a:t>１</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施設入所支援</a:t>
            </a:r>
            <a:endParaRPr kumimoji="1" lang="ja-JP" altLang="en-US" sz="2400" b="1" dirty="0">
              <a:solidFill>
                <a:schemeClr val="tx1"/>
              </a:solidFill>
            </a:endParaRPr>
          </a:p>
        </p:txBody>
      </p:sp>
      <p:grpSp>
        <p:nvGrpSpPr>
          <p:cNvPr id="18" name="グループ化 10"/>
          <p:cNvGrpSpPr>
            <a:grpSpLocks/>
          </p:cNvGrpSpPr>
          <p:nvPr/>
        </p:nvGrpSpPr>
        <p:grpSpPr bwMode="auto">
          <a:xfrm>
            <a:off x="-15553" y="376232"/>
            <a:ext cx="9972000" cy="79114"/>
            <a:chOff x="0" y="188640"/>
            <a:chExt cx="9144000" cy="72008"/>
          </a:xfrm>
        </p:grpSpPr>
        <p:cxnSp>
          <p:nvCxnSpPr>
            <p:cNvPr id="19" name="直線コネクタ 1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36C8A595-09C2-428D-A344-A540FECDA23C}" type="slidenum">
              <a:rPr lang="en-US" altLang="ja-JP" smtClean="0">
                <a:solidFill>
                  <a:srgbClr val="000000"/>
                </a:solidFill>
              </a:rPr>
              <a:pPr>
                <a:defRPr/>
              </a:pPr>
              <a:t>159</a:t>
            </a:fld>
            <a:endParaRPr lang="en-US" altLang="ja-JP">
              <a:solidFill>
                <a:srgbClr val="000000"/>
              </a:solidFill>
            </a:endParaRPr>
          </a:p>
        </p:txBody>
      </p:sp>
    </p:spTree>
    <p:extLst>
      <p:ext uri="{BB962C8B-B14F-4D97-AF65-F5344CB8AC3E}">
        <p14:creationId xmlns:p14="http://schemas.microsoft.com/office/powerpoint/2010/main" val="4206925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2442"/>
            <a:ext cx="9906000" cy="548679"/>
          </a:xfrm>
          <a:noFill/>
        </p:spPr>
        <p:txBody>
          <a:bodyPr>
            <a:normAutofit/>
          </a:bodyPr>
          <a:lstStyle/>
          <a:p>
            <a:r>
              <a:rPr lang="ja-JP" altLang="en-US" sz="2600" b="1" dirty="0">
                <a:latin typeface="メイリオ" panose="020B0604030504040204" pitchFamily="50" charset="-128"/>
                <a:ea typeface="メイリオ" panose="020B0604030504040204" pitchFamily="50" charset="-128"/>
                <a:cs typeface="メイリオ" panose="020B0604030504040204" pitchFamily="50" charset="-128"/>
              </a:rPr>
              <a:t>障害福祉サービス等に関する公費負担及び利用者負担</a:t>
            </a:r>
          </a:p>
        </p:txBody>
      </p:sp>
      <p:sp>
        <p:nvSpPr>
          <p:cNvPr id="18" name="テキスト ボックス 17"/>
          <p:cNvSpPr txBox="1"/>
          <p:nvPr/>
        </p:nvSpPr>
        <p:spPr>
          <a:xfrm>
            <a:off x="202984" y="5889980"/>
            <a:ext cx="9338805" cy="215433"/>
          </a:xfrm>
          <a:prstGeom prst="rect">
            <a:avLst/>
          </a:prstGeom>
          <a:noFill/>
        </p:spPr>
        <p:txBody>
          <a:bodyPr wrap="square" lIns="91428" tIns="45715" rIns="91428" bIns="45715" rtlCol="0">
            <a:spAutoFit/>
          </a:bodyPr>
          <a:lstStyle/>
          <a:p>
            <a:pPr defTabSz="914284" fontAlgn="auto">
              <a:spcBef>
                <a:spcPts val="0"/>
              </a:spcBef>
              <a:spcAft>
                <a:spcPts val="0"/>
              </a:spcAft>
            </a:pPr>
            <a:r>
              <a:rPr lang="ja-JP" altLang="en-US" sz="7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利用者負担率　  （</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3.3%</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3.3%</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3.3%</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2.3%           0.4%          0.4%</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0.5%          0.5%           0.6%          0.6%           </a:t>
            </a:r>
            <a:r>
              <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0.7%</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0.7%</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0.7%</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4352673" y="6302755"/>
            <a:ext cx="5669989" cy="584765"/>
          </a:xfrm>
          <a:prstGeom prst="rect">
            <a:avLst/>
          </a:prstGeom>
          <a:noFill/>
        </p:spPr>
        <p:txBody>
          <a:bodyPr wrap="square" lIns="91428" tIns="45715" rIns="91428" bIns="45715" rtlCol="0">
            <a:spAutoFit/>
          </a:bodyPr>
          <a:lstStyle/>
          <a:p>
            <a:pPr defTabSz="914284" fontAlgn="auto">
              <a:spcBef>
                <a:spcPts val="0"/>
              </a:spcBef>
              <a:spcAft>
                <a:spcPts val="0"/>
              </a:spcAft>
            </a:pPr>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国及び地方自治体の負担額：障害者自立支援給付費負担金（実績額。</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は当初予算額、</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は概算要求額）。</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284" fontAlgn="auto">
              <a:spcBef>
                <a:spcPts val="0"/>
              </a:spcBef>
              <a:spcAft>
                <a:spcPts val="0"/>
              </a:spcAft>
            </a:pP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負担</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割合は、国：都道府県：市町村＝２：１：１</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284" fontAlgn="auto">
              <a:spcBef>
                <a:spcPts val="0"/>
              </a:spcBef>
              <a:spcAft>
                <a:spcPts val="0"/>
              </a:spcAft>
            </a:pP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利用者負担額：国保連データ（</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H20-28</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）及び障害者自立支援給付費負担金を元に障害福祉課推計。</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284" fontAlgn="auto">
              <a:spcBef>
                <a:spcPts val="0"/>
              </a:spcBef>
              <a:spcAft>
                <a:spcPts val="0"/>
              </a:spcAft>
            </a:pP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利用者負担率：国保連データ（</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H20-28</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H18</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H19</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H20</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の負担率、</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の負担率で仮置き。</a:t>
            </a:r>
            <a:endPar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63272" y="294089"/>
            <a:ext cx="9842765" cy="5663007"/>
            <a:chOff x="68261" y="394205"/>
            <a:chExt cx="10625139" cy="6243728"/>
          </a:xfrm>
        </p:grpSpPr>
        <p:graphicFrame>
          <p:nvGraphicFramePr>
            <p:cNvPr id="17" name="グラフ 16"/>
            <p:cNvGraphicFramePr>
              <a:graphicFrameLocks/>
            </p:cNvGraphicFramePr>
            <p:nvPr>
              <p:extLst>
                <p:ext uri="{D42A27DB-BD31-4B8C-83A1-F6EECF244321}">
                  <p14:modId xmlns:p14="http://schemas.microsoft.com/office/powerpoint/2010/main" val="2119740765"/>
                </p:ext>
              </p:extLst>
            </p:nvPr>
          </p:nvGraphicFramePr>
          <p:xfrm>
            <a:off x="68261" y="394205"/>
            <a:ext cx="10625139" cy="6243728"/>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
            <p:cNvSpPr txBox="1"/>
            <p:nvPr/>
          </p:nvSpPr>
          <p:spPr>
            <a:xfrm>
              <a:off x="8947100" y="972319"/>
              <a:ext cx="703244" cy="216024"/>
            </a:xfrm>
            <a:prstGeom prst="rect">
              <a:avLst/>
            </a:prstGeom>
          </p:spPr>
          <p:style>
            <a:lnRef idx="2">
              <a:schemeClr val="dk1"/>
            </a:lnRef>
            <a:fillRef idx="1">
              <a:schemeClr val="lt1"/>
            </a:fillRef>
            <a:effectRef idx="0">
              <a:schemeClr val="dk1"/>
            </a:effectRef>
            <a:fontRef idx="minor">
              <a:schemeClr val="dk1"/>
            </a:fontRef>
          </p:style>
          <p:txBody>
            <a:bodyPr wrap="square" lIns="99569" tIns="49785" rIns="99569" bIns="49785"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84" fontAlgn="auto">
                <a:spcBef>
                  <a:spcPts val="0"/>
                </a:spcBef>
                <a:spcAft>
                  <a:spcPts val="0"/>
                </a:spcAft>
              </a:pP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兆円</a:t>
              </a:r>
            </a:p>
          </p:txBody>
        </p:sp>
        <p:sp>
          <p:nvSpPr>
            <p:cNvPr id="21" name="テキスト ボックス 1"/>
            <p:cNvSpPr txBox="1"/>
            <p:nvPr/>
          </p:nvSpPr>
          <p:spPr>
            <a:xfrm>
              <a:off x="8243856" y="1260351"/>
              <a:ext cx="703244" cy="216024"/>
            </a:xfrm>
            <a:prstGeom prst="rect">
              <a:avLst/>
            </a:prstGeom>
          </p:spPr>
          <p:style>
            <a:lnRef idx="2">
              <a:schemeClr val="dk1"/>
            </a:lnRef>
            <a:fillRef idx="1">
              <a:schemeClr val="lt1"/>
            </a:fillRef>
            <a:effectRef idx="0">
              <a:schemeClr val="dk1"/>
            </a:effectRef>
            <a:fontRef idx="minor">
              <a:schemeClr val="dk1"/>
            </a:fontRef>
          </p:style>
          <p:txBody>
            <a:bodyPr wrap="square" lIns="99569" tIns="49785" rIns="99569" bIns="49785"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84" fontAlgn="auto">
                <a:spcBef>
                  <a:spcPts val="0"/>
                </a:spcBef>
                <a:spcAft>
                  <a:spcPts val="0"/>
                </a:spcAft>
              </a:pP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2.2</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兆円</a:t>
              </a:r>
            </a:p>
          </p:txBody>
        </p:sp>
        <p:sp>
          <p:nvSpPr>
            <p:cNvPr id="22" name="テキスト ボックス 1"/>
            <p:cNvSpPr txBox="1"/>
            <p:nvPr/>
          </p:nvSpPr>
          <p:spPr>
            <a:xfrm>
              <a:off x="7578948" y="1548383"/>
              <a:ext cx="703244" cy="216024"/>
            </a:xfrm>
            <a:prstGeom prst="rect">
              <a:avLst/>
            </a:prstGeom>
          </p:spPr>
          <p:style>
            <a:lnRef idx="2">
              <a:schemeClr val="dk1"/>
            </a:lnRef>
            <a:fillRef idx="1">
              <a:schemeClr val="lt1"/>
            </a:fillRef>
            <a:effectRef idx="0">
              <a:schemeClr val="dk1"/>
            </a:effectRef>
            <a:fontRef idx="minor">
              <a:schemeClr val="dk1"/>
            </a:fontRef>
          </p:style>
          <p:txBody>
            <a:bodyPr wrap="square" lIns="99569" tIns="49785" rIns="99569" bIns="49785"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84" fontAlgn="auto">
                <a:spcBef>
                  <a:spcPts val="0"/>
                </a:spcBef>
                <a:spcAft>
                  <a:spcPts val="0"/>
                </a:spcAft>
              </a:pP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兆円</a:t>
              </a:r>
            </a:p>
          </p:txBody>
        </p:sp>
        <p:sp>
          <p:nvSpPr>
            <p:cNvPr id="23" name="テキスト ボックス 1"/>
            <p:cNvSpPr txBox="1"/>
            <p:nvPr/>
          </p:nvSpPr>
          <p:spPr>
            <a:xfrm>
              <a:off x="6895996" y="1836415"/>
              <a:ext cx="703244" cy="216024"/>
            </a:xfrm>
            <a:prstGeom prst="rect">
              <a:avLst/>
            </a:prstGeom>
          </p:spPr>
          <p:style>
            <a:lnRef idx="2">
              <a:schemeClr val="dk1"/>
            </a:lnRef>
            <a:fillRef idx="1">
              <a:schemeClr val="lt1"/>
            </a:fillRef>
            <a:effectRef idx="0">
              <a:schemeClr val="dk1"/>
            </a:effectRef>
            <a:fontRef idx="minor">
              <a:schemeClr val="dk1"/>
            </a:fontRef>
          </p:style>
          <p:txBody>
            <a:bodyPr wrap="square" lIns="99569" tIns="49785" rIns="99569" bIns="49785"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84" fontAlgn="auto">
                <a:spcBef>
                  <a:spcPts val="0"/>
                </a:spcBef>
                <a:spcAft>
                  <a:spcPts val="0"/>
                </a:spcAft>
              </a:pP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兆円</a:t>
              </a:r>
            </a:p>
          </p:txBody>
        </p:sp>
        <p:sp>
          <p:nvSpPr>
            <p:cNvPr id="24" name="テキスト ボックス 1"/>
            <p:cNvSpPr txBox="1"/>
            <p:nvPr/>
          </p:nvSpPr>
          <p:spPr>
            <a:xfrm>
              <a:off x="6155624" y="2052439"/>
              <a:ext cx="703244" cy="216024"/>
            </a:xfrm>
            <a:prstGeom prst="rect">
              <a:avLst/>
            </a:prstGeom>
          </p:spPr>
          <p:style>
            <a:lnRef idx="2">
              <a:schemeClr val="dk1"/>
            </a:lnRef>
            <a:fillRef idx="1">
              <a:schemeClr val="lt1"/>
            </a:fillRef>
            <a:effectRef idx="0">
              <a:schemeClr val="dk1"/>
            </a:effectRef>
            <a:fontRef idx="minor">
              <a:schemeClr val="dk1"/>
            </a:fontRef>
          </p:style>
          <p:txBody>
            <a:bodyPr wrap="square" lIns="99569" tIns="49785" rIns="99569" bIns="49785"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84" fontAlgn="auto">
                <a:spcBef>
                  <a:spcPts val="0"/>
                </a:spcBef>
                <a:spcAft>
                  <a:spcPts val="0"/>
                </a:spcAft>
              </a:pPr>
              <a:r>
                <a:rPr lang="en-US" altLang="ja-JP"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兆円</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1"/>
            <p:cNvSpPr txBox="1"/>
            <p:nvPr/>
          </p:nvSpPr>
          <p:spPr>
            <a:xfrm>
              <a:off x="5507552" y="2340471"/>
              <a:ext cx="703244" cy="216024"/>
            </a:xfrm>
            <a:prstGeom prst="rect">
              <a:avLst/>
            </a:prstGeom>
          </p:spPr>
          <p:style>
            <a:lnRef idx="2">
              <a:schemeClr val="dk1"/>
            </a:lnRef>
            <a:fillRef idx="1">
              <a:schemeClr val="lt1"/>
            </a:fillRef>
            <a:effectRef idx="0">
              <a:schemeClr val="dk1"/>
            </a:effectRef>
            <a:fontRef idx="minor">
              <a:schemeClr val="dk1"/>
            </a:fontRef>
          </p:style>
          <p:txBody>
            <a:bodyPr wrap="square" lIns="99569" tIns="49785" rIns="99569" bIns="49785"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84" fontAlgn="auto">
                <a:spcBef>
                  <a:spcPts val="0"/>
                </a:spcBef>
                <a:spcAft>
                  <a:spcPts val="0"/>
                </a:spcAft>
              </a:pP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兆円</a:t>
              </a:r>
            </a:p>
          </p:txBody>
        </p:sp>
        <p:sp>
          <p:nvSpPr>
            <p:cNvPr id="26" name="テキスト ボックス 1"/>
            <p:cNvSpPr txBox="1"/>
            <p:nvPr/>
          </p:nvSpPr>
          <p:spPr>
            <a:xfrm>
              <a:off x="4787472" y="2628503"/>
              <a:ext cx="703244" cy="216024"/>
            </a:xfrm>
            <a:prstGeom prst="rect">
              <a:avLst/>
            </a:prstGeom>
          </p:spPr>
          <p:style>
            <a:lnRef idx="2">
              <a:schemeClr val="dk1"/>
            </a:lnRef>
            <a:fillRef idx="1">
              <a:schemeClr val="lt1"/>
            </a:fillRef>
            <a:effectRef idx="0">
              <a:schemeClr val="dk1"/>
            </a:effectRef>
            <a:fontRef idx="minor">
              <a:schemeClr val="dk1"/>
            </a:fontRef>
          </p:style>
          <p:txBody>
            <a:bodyPr wrap="square" lIns="99569" tIns="49785" rIns="99569" bIns="49785"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84" fontAlgn="auto">
                <a:spcBef>
                  <a:spcPts val="0"/>
                </a:spcBef>
                <a:spcAft>
                  <a:spcPts val="0"/>
                </a:spcAft>
              </a:pP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兆円</a:t>
              </a:r>
            </a:p>
          </p:txBody>
        </p:sp>
        <p:sp>
          <p:nvSpPr>
            <p:cNvPr id="27" name="テキスト ボックス 1"/>
            <p:cNvSpPr txBox="1"/>
            <p:nvPr/>
          </p:nvSpPr>
          <p:spPr>
            <a:xfrm>
              <a:off x="4139400" y="2916535"/>
              <a:ext cx="703244" cy="216024"/>
            </a:xfrm>
            <a:prstGeom prst="rect">
              <a:avLst/>
            </a:prstGeom>
          </p:spPr>
          <p:style>
            <a:lnRef idx="2">
              <a:schemeClr val="dk1"/>
            </a:lnRef>
            <a:fillRef idx="1">
              <a:schemeClr val="lt1"/>
            </a:fillRef>
            <a:effectRef idx="0">
              <a:schemeClr val="dk1"/>
            </a:effectRef>
            <a:fontRef idx="minor">
              <a:schemeClr val="dk1"/>
            </a:fontRef>
          </p:style>
          <p:txBody>
            <a:bodyPr wrap="square" lIns="99569" tIns="49785" rIns="99569" bIns="49785"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84" fontAlgn="auto">
                <a:spcBef>
                  <a:spcPts val="0"/>
                </a:spcBef>
                <a:spcAft>
                  <a:spcPts val="0"/>
                </a:spcAft>
              </a:pP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兆円</a:t>
              </a:r>
            </a:p>
          </p:txBody>
        </p:sp>
        <p:sp>
          <p:nvSpPr>
            <p:cNvPr id="28" name="テキスト ボックス 1"/>
            <p:cNvSpPr txBox="1"/>
            <p:nvPr/>
          </p:nvSpPr>
          <p:spPr>
            <a:xfrm>
              <a:off x="3364148" y="3060551"/>
              <a:ext cx="703244" cy="216024"/>
            </a:xfrm>
            <a:prstGeom prst="rect">
              <a:avLst/>
            </a:prstGeom>
          </p:spPr>
          <p:style>
            <a:lnRef idx="2">
              <a:schemeClr val="dk1"/>
            </a:lnRef>
            <a:fillRef idx="1">
              <a:schemeClr val="lt1"/>
            </a:fillRef>
            <a:effectRef idx="0">
              <a:schemeClr val="dk1"/>
            </a:effectRef>
            <a:fontRef idx="minor">
              <a:schemeClr val="dk1"/>
            </a:fontRef>
          </p:style>
          <p:txBody>
            <a:bodyPr wrap="square" lIns="99569" tIns="49785" rIns="99569" bIns="49785"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84" fontAlgn="auto">
                <a:spcBef>
                  <a:spcPts val="0"/>
                </a:spcBef>
                <a:spcAft>
                  <a:spcPts val="0"/>
                </a:spcAft>
              </a:pP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兆円</a:t>
              </a:r>
            </a:p>
          </p:txBody>
        </p:sp>
        <p:sp>
          <p:nvSpPr>
            <p:cNvPr id="29" name="テキスト ボックス 1"/>
            <p:cNvSpPr txBox="1"/>
            <p:nvPr/>
          </p:nvSpPr>
          <p:spPr>
            <a:xfrm>
              <a:off x="2682404" y="3313886"/>
              <a:ext cx="703244" cy="216024"/>
            </a:xfrm>
            <a:prstGeom prst="rect">
              <a:avLst/>
            </a:prstGeom>
          </p:spPr>
          <p:style>
            <a:lnRef idx="2">
              <a:schemeClr val="dk1"/>
            </a:lnRef>
            <a:fillRef idx="1">
              <a:schemeClr val="lt1"/>
            </a:fillRef>
            <a:effectRef idx="0">
              <a:schemeClr val="dk1"/>
            </a:effectRef>
            <a:fontRef idx="minor">
              <a:schemeClr val="dk1"/>
            </a:fontRef>
          </p:style>
          <p:txBody>
            <a:bodyPr wrap="square" lIns="99569" tIns="49785" rIns="99569" bIns="49785"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84" fontAlgn="auto">
                <a:spcBef>
                  <a:spcPts val="0"/>
                </a:spcBef>
                <a:spcAft>
                  <a:spcPts val="0"/>
                </a:spcAft>
              </a:pP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兆円</a:t>
              </a:r>
            </a:p>
          </p:txBody>
        </p:sp>
        <p:sp>
          <p:nvSpPr>
            <p:cNvPr id="30" name="テキスト ボックス 1"/>
            <p:cNvSpPr txBox="1"/>
            <p:nvPr/>
          </p:nvSpPr>
          <p:spPr>
            <a:xfrm>
              <a:off x="1869528" y="3456595"/>
              <a:ext cx="703244" cy="216024"/>
            </a:xfrm>
            <a:prstGeom prst="rect">
              <a:avLst/>
            </a:prstGeom>
          </p:spPr>
          <p:style>
            <a:lnRef idx="2">
              <a:schemeClr val="dk1"/>
            </a:lnRef>
            <a:fillRef idx="1">
              <a:schemeClr val="lt1"/>
            </a:fillRef>
            <a:effectRef idx="0">
              <a:schemeClr val="dk1"/>
            </a:effectRef>
            <a:fontRef idx="minor">
              <a:schemeClr val="dk1"/>
            </a:fontRef>
          </p:style>
          <p:txBody>
            <a:bodyPr wrap="square" lIns="99569" tIns="49785" rIns="99569" bIns="49785"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84" fontAlgn="auto">
                <a:spcBef>
                  <a:spcPts val="0"/>
                </a:spcBef>
                <a:spcAft>
                  <a:spcPts val="0"/>
                </a:spcAft>
              </a:pP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0.9</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兆円</a:t>
              </a:r>
            </a:p>
          </p:txBody>
        </p:sp>
        <p:sp>
          <p:nvSpPr>
            <p:cNvPr id="31" name="テキスト ボックス 1"/>
            <p:cNvSpPr txBox="1"/>
            <p:nvPr/>
          </p:nvSpPr>
          <p:spPr>
            <a:xfrm>
              <a:off x="1257732" y="3960651"/>
              <a:ext cx="703244" cy="216024"/>
            </a:xfrm>
            <a:prstGeom prst="rect">
              <a:avLst/>
            </a:prstGeom>
          </p:spPr>
          <p:style>
            <a:lnRef idx="2">
              <a:schemeClr val="dk1"/>
            </a:lnRef>
            <a:fillRef idx="1">
              <a:schemeClr val="lt1"/>
            </a:fillRef>
            <a:effectRef idx="0">
              <a:schemeClr val="dk1"/>
            </a:effectRef>
            <a:fontRef idx="minor">
              <a:schemeClr val="dk1"/>
            </a:fontRef>
          </p:style>
          <p:txBody>
            <a:bodyPr wrap="square" lIns="99569" tIns="49785" rIns="99569" bIns="49785"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84" fontAlgn="auto">
                <a:spcBef>
                  <a:spcPts val="0"/>
                </a:spcBef>
                <a:spcAft>
                  <a:spcPts val="0"/>
                </a:spcAft>
              </a:pP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0.6</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兆円</a:t>
              </a:r>
            </a:p>
          </p:txBody>
        </p:sp>
      </p:grpSp>
      <p:sp>
        <p:nvSpPr>
          <p:cNvPr id="32" name="テキスト ボックス 31"/>
          <p:cNvSpPr txBox="1"/>
          <p:nvPr/>
        </p:nvSpPr>
        <p:spPr>
          <a:xfrm>
            <a:off x="417042" y="6041480"/>
            <a:ext cx="9338805" cy="215433"/>
          </a:xfrm>
          <a:prstGeom prst="rect">
            <a:avLst/>
          </a:prstGeom>
          <a:noFill/>
        </p:spPr>
        <p:txBody>
          <a:bodyPr wrap="square" lIns="91428" tIns="45715" rIns="91428" bIns="45715" rtlCol="0">
            <a:spAutoFit/>
          </a:bodyPr>
          <a:lstStyle/>
          <a:p>
            <a:pPr defTabSz="914284" fontAlgn="auto">
              <a:spcBef>
                <a:spcPts val="0"/>
              </a:spcBef>
              <a:spcAft>
                <a:spcPts val="0"/>
              </a:spcAft>
            </a:pPr>
            <a:r>
              <a:rPr lang="ja-JP" altLang="en-US" sz="7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伸び率　  　                   </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66.2%</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9.7%</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11.9%           9.5%          9.2%</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14.9%          9.6%           8.1%        10.2%         </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7.9%      </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8.7%</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8.3%</a:t>
            </a:r>
            <a:endPar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スライド番号プレースホルダー 1"/>
          <p:cNvSpPr>
            <a:spLocks noGrp="1"/>
          </p:cNvSpPr>
          <p:nvPr>
            <p:ph type="sldNum" sz="quarter" idx="12"/>
          </p:nvPr>
        </p:nvSpPr>
        <p:spPr>
          <a:xfrm>
            <a:off x="7531149" y="6431974"/>
            <a:ext cx="2311400" cy="365125"/>
          </a:xfrm>
        </p:spPr>
        <p:txBody>
          <a:bodyPr/>
          <a:lstStyle/>
          <a:p>
            <a:pPr>
              <a:defRPr/>
            </a:pPr>
            <a:fld id="{E6EF40BC-E0AD-45D8-BA5D-F4901C8EA8CA}" type="slidenum">
              <a:rPr lang="en-US" altLang="ja-JP" smtClean="0">
                <a:solidFill>
                  <a:schemeClr val="tx1"/>
                </a:solidFill>
              </a:rPr>
              <a:pPr>
                <a:defRPr/>
              </a:pPr>
              <a:t>16</a:t>
            </a:fld>
            <a:endParaRPr lang="en-US" altLang="ja-JP" dirty="0">
              <a:solidFill>
                <a:schemeClr val="tx1"/>
              </a:solidFill>
            </a:endParaRPr>
          </a:p>
        </p:txBody>
      </p:sp>
    </p:spTree>
    <p:extLst>
      <p:ext uri="{BB962C8B-B14F-4D97-AF65-F5344CB8AC3E}">
        <p14:creationId xmlns:p14="http://schemas.microsoft.com/office/powerpoint/2010/main" val="25801362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 26"/>
          <p:cNvGraphicFramePr>
            <a:graphicFrameLocks noGrp="1"/>
          </p:cNvGraphicFramePr>
          <p:nvPr>
            <p:extLst>
              <p:ext uri="{D42A27DB-BD31-4B8C-83A1-F6EECF244321}">
                <p14:modId xmlns:p14="http://schemas.microsoft.com/office/powerpoint/2010/main" val="1353417988"/>
              </p:ext>
            </p:extLst>
          </p:nvPr>
        </p:nvGraphicFramePr>
        <p:xfrm>
          <a:off x="272480" y="3799453"/>
          <a:ext cx="9361040" cy="2509867"/>
        </p:xfrm>
        <a:graphic>
          <a:graphicData uri="http://schemas.openxmlformats.org/drawingml/2006/table">
            <a:tbl>
              <a:tblPr>
                <a:tableStyleId>{F5AB1C69-6EDB-4FF4-983F-18BD219EF322}</a:tableStyleId>
              </a:tblPr>
              <a:tblGrid>
                <a:gridCol w="4824536">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266877">
                <a:tc gridSpan="2">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836600">
                <a:tc>
                  <a:txBody>
                    <a:bodyPr/>
                    <a:lstStyle/>
                    <a:p>
                      <a:pPr>
                        <a:defRPr/>
                      </a:pPr>
                      <a:r>
                        <a:rPr lang="ja-JP" altLang="en-US" sz="1200" b="1" u="sng" dirty="0" smtClean="0">
                          <a:solidFill>
                            <a:schemeClr val="accent4"/>
                          </a:solidFill>
                          <a:latin typeface="HGPｺﾞｼｯｸM" pitchFamily="50" charset="-128"/>
                          <a:ea typeface="HGPｺﾞｼｯｸM" pitchFamily="50" charset="-128"/>
                        </a:rPr>
                        <a:t>通所による訓練</a:t>
                      </a:r>
                      <a:endParaRPr lang="en-US" altLang="ja-JP" sz="1200" b="1" u="sng"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利用定員２０人以下　</a:t>
                      </a:r>
                      <a:r>
                        <a:rPr lang="ja-JP" altLang="en-US" sz="900" baseline="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791</a:t>
                      </a:r>
                      <a:r>
                        <a:rPr lang="ja-JP" altLang="en-US" sz="1100" dirty="0" smtClean="0">
                          <a:solidFill>
                            <a:schemeClr val="accent4"/>
                          </a:solidFill>
                          <a:latin typeface="HGPｺﾞｼｯｸM" pitchFamily="50" charset="-128"/>
                          <a:ea typeface="HGPｺﾞｼｯｸM" pitchFamily="50" charset="-128"/>
                        </a:rPr>
                        <a:t>単位　　　 利用定員６１～</a:t>
                      </a:r>
                      <a:r>
                        <a:rPr lang="en-US" altLang="ja-JP" sz="1100" dirty="0" smtClean="0">
                          <a:solidFill>
                            <a:schemeClr val="accent4"/>
                          </a:solidFill>
                          <a:latin typeface="HGPｺﾞｼｯｸM" pitchFamily="50" charset="-128"/>
                          <a:ea typeface="HGPｺﾞｼｯｸM" pitchFamily="50" charset="-128"/>
                        </a:rPr>
                        <a:t>80</a:t>
                      </a:r>
                      <a:r>
                        <a:rPr lang="ja-JP" altLang="en-US" sz="1100" dirty="0" smtClean="0">
                          <a:solidFill>
                            <a:schemeClr val="accent4"/>
                          </a:solidFill>
                          <a:latin typeface="HGPｺﾞｼｯｸM" pitchFamily="50" charset="-128"/>
                          <a:ea typeface="HGPｺﾞｼｯｸM" pitchFamily="50" charset="-128"/>
                        </a:rPr>
                        <a:t>人</a:t>
                      </a:r>
                      <a:r>
                        <a:rPr lang="ja-JP" altLang="en-US" sz="7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644</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a:t>
                      </a:r>
                      <a:r>
                        <a:rPr lang="ja-JP" altLang="en-US" sz="1100" baseline="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２１～４０人　</a:t>
                      </a:r>
                      <a:r>
                        <a:rPr lang="en-US" altLang="ja-JP" sz="1100" dirty="0" smtClean="0">
                          <a:solidFill>
                            <a:schemeClr val="accent4"/>
                          </a:solidFill>
                          <a:latin typeface="HGPｺﾞｼｯｸM" pitchFamily="50" charset="-128"/>
                          <a:ea typeface="HGPｺﾞｼｯｸM" pitchFamily="50" charset="-128"/>
                        </a:rPr>
                        <a:t>707</a:t>
                      </a:r>
                      <a:r>
                        <a:rPr lang="ja-JP" altLang="en-US" sz="1100" dirty="0" smtClean="0">
                          <a:solidFill>
                            <a:schemeClr val="accent4"/>
                          </a:solidFill>
                          <a:latin typeface="HGPｺﾞｼｯｸM" pitchFamily="50" charset="-128"/>
                          <a:ea typeface="HGPｺﾞｼｯｸM" pitchFamily="50" charset="-128"/>
                        </a:rPr>
                        <a:t>単位　　　</a:t>
                      </a:r>
                      <a:r>
                        <a:rPr lang="ja-JP" altLang="en-US" sz="1100" baseline="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a:t>
                      </a:r>
                      <a:r>
                        <a:rPr lang="ja-JP" altLang="en-US" sz="60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８１人以上　</a:t>
                      </a:r>
                      <a:r>
                        <a:rPr lang="en-US" altLang="ja-JP" sz="1100" dirty="0" smtClean="0">
                          <a:solidFill>
                            <a:schemeClr val="accent4"/>
                          </a:solidFill>
                          <a:latin typeface="HGPｺﾞｼｯｸM" pitchFamily="50" charset="-128"/>
                          <a:ea typeface="HGPｺﾞｼｯｸM" pitchFamily="50" charset="-128"/>
                        </a:rPr>
                        <a:t>607</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a:t>
                      </a:r>
                      <a:r>
                        <a:rPr lang="ja-JP" altLang="en-US" sz="1100" baseline="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４１～６０人　</a:t>
                      </a:r>
                      <a:r>
                        <a:rPr lang="en-US" altLang="ja-JP" sz="1100" dirty="0" smtClean="0">
                          <a:solidFill>
                            <a:schemeClr val="accent4"/>
                          </a:solidFill>
                          <a:latin typeface="HGPｺﾞｼｯｸM" pitchFamily="50" charset="-128"/>
                          <a:ea typeface="HGPｺﾞｼｯｸM" pitchFamily="50" charset="-128"/>
                        </a:rPr>
                        <a:t>672</a:t>
                      </a:r>
                      <a:r>
                        <a:rPr lang="ja-JP" altLang="en-US" sz="1100" dirty="0" smtClean="0">
                          <a:solidFill>
                            <a:schemeClr val="accent4"/>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defRPr/>
                      </a:pPr>
                      <a:r>
                        <a:rPr lang="ja-JP" altLang="en-US" sz="1200" b="1" u="sng" dirty="0" smtClean="0">
                          <a:solidFill>
                            <a:schemeClr val="accent4"/>
                          </a:solidFill>
                          <a:latin typeface="HGPｺﾞｼｯｸM" pitchFamily="50" charset="-128"/>
                          <a:ea typeface="HGPｺﾞｼｯｸM" pitchFamily="50" charset="-128"/>
                        </a:rPr>
                        <a:t>訪問による訓練</a:t>
                      </a:r>
                      <a:endParaRPr lang="en-US" altLang="ja-JP" sz="1200" b="0" u="none"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所要時間１時間未満の場合　　　　　　　　　 </a:t>
                      </a:r>
                      <a:r>
                        <a:rPr lang="en-US" altLang="ja-JP" sz="1100" dirty="0" smtClean="0">
                          <a:solidFill>
                            <a:schemeClr val="accent4"/>
                          </a:solidFill>
                          <a:latin typeface="HGPｺﾞｼｯｸM" pitchFamily="50" charset="-128"/>
                          <a:ea typeface="HGPｺﾞｼｯｸM" pitchFamily="50" charset="-128"/>
                        </a:rPr>
                        <a:t>248</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所要時間１時間以上の場合　　　　　　　　　 </a:t>
                      </a:r>
                      <a:r>
                        <a:rPr lang="en-US" altLang="ja-JP" sz="1100" dirty="0" smtClean="0">
                          <a:solidFill>
                            <a:schemeClr val="accent4"/>
                          </a:solidFill>
                          <a:latin typeface="HGPｺﾞｼｯｸM" pitchFamily="50" charset="-128"/>
                          <a:ea typeface="HGPｺﾞｼｯｸM" pitchFamily="50" charset="-128"/>
                        </a:rPr>
                        <a:t>570</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視覚障害者に対する専門的訓練の場合　　</a:t>
                      </a:r>
                      <a:r>
                        <a:rPr lang="en-US" altLang="ja-JP" sz="1100" dirty="0" smtClean="0">
                          <a:solidFill>
                            <a:schemeClr val="accent4"/>
                          </a:solidFill>
                          <a:latin typeface="HGPｺﾞｼｯｸM" pitchFamily="50" charset="-128"/>
                          <a:ea typeface="HGPｺﾞｼｯｸM" pitchFamily="50" charset="-128"/>
                        </a:rPr>
                        <a:t>732</a:t>
                      </a:r>
                      <a:r>
                        <a:rPr lang="ja-JP" altLang="en-US" sz="1100" dirty="0" smtClean="0">
                          <a:solidFill>
                            <a:schemeClr val="accent4"/>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6877">
                <a:tc gridSpan="2">
                  <a:txBody>
                    <a:bodyPr/>
                    <a:lstStyle/>
                    <a:p>
                      <a:pPr algn="l"/>
                      <a:r>
                        <a:rPr kumimoji="1" lang="ja-JP" altLang="en-US" sz="1200" dirty="0" smtClean="0">
                          <a:ea typeface="ＤＨＰ特太ゴシック体" pitchFamily="2" charset="-128"/>
                        </a:rPr>
                        <a:t>■ 主な加算</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1124627">
                <a:tc>
                  <a:txBody>
                    <a:bodyPr/>
                    <a:lstStyle/>
                    <a:p>
                      <a:pPr>
                        <a:defRPr/>
                      </a:pPr>
                      <a:r>
                        <a:rPr lang="ja-JP" altLang="en-US" sz="1200" b="1" u="sng" dirty="0" smtClean="0">
                          <a:solidFill>
                            <a:schemeClr val="tx1"/>
                          </a:solidFill>
                          <a:latin typeface="HGPｺﾞｼｯｸM" pitchFamily="50" charset="-128"/>
                          <a:ea typeface="HGPｺﾞｼｯｸM" pitchFamily="50" charset="-128"/>
                        </a:rPr>
                        <a:t>リハビリテーション加算</a:t>
                      </a:r>
                      <a:endParaRPr lang="en-US" altLang="ja-JP" sz="1100" dirty="0" smtClean="0">
                        <a:solidFill>
                          <a:schemeClr val="tx1"/>
                        </a:solidFill>
                        <a:latin typeface="HGPｺﾞｼｯｸM" pitchFamily="50" charset="-128"/>
                        <a:ea typeface="HGPｺﾞｼｯｸM" pitchFamily="50" charset="-128"/>
                      </a:endParaRPr>
                    </a:p>
                    <a:p>
                      <a:pPr>
                        <a:defRPr/>
                      </a:pPr>
                      <a:r>
                        <a:rPr lang="ja-JP" altLang="en-US" sz="1100" dirty="0" smtClean="0">
                          <a:solidFill>
                            <a:schemeClr val="tx1"/>
                          </a:solidFill>
                          <a:latin typeface="HGPｺﾞｼｯｸM" pitchFamily="50" charset="-128"/>
                          <a:ea typeface="HGPｺﾞｼｯｸM" pitchFamily="50" charset="-128"/>
                        </a:rPr>
                        <a:t>　（</a:t>
                      </a:r>
                      <a:r>
                        <a:rPr lang="en-US" altLang="ja-JP" sz="1100" dirty="0" smtClean="0">
                          <a:solidFill>
                            <a:schemeClr val="tx1"/>
                          </a:solidFill>
                          <a:latin typeface="HGPｺﾞｼｯｸM" pitchFamily="50" charset="-128"/>
                          <a:ea typeface="HGPｺﾞｼｯｸM" pitchFamily="50" charset="-128"/>
                        </a:rPr>
                        <a:t>Ⅰ</a:t>
                      </a:r>
                      <a:r>
                        <a:rPr lang="ja-JP" altLang="en-US" sz="1100" dirty="0" smtClean="0">
                          <a:solidFill>
                            <a:schemeClr val="tx1"/>
                          </a:solidFill>
                          <a:latin typeface="HGPｺﾞｼｯｸM" pitchFamily="50" charset="-128"/>
                          <a:ea typeface="HGPｺﾞｼｯｸM" pitchFamily="50" charset="-128"/>
                        </a:rPr>
                        <a:t>）　頸髄損傷による四肢麻痺等の状態にある障害者に対し、個別のﾘﾊﾋﾞﾘﾃｰ</a:t>
                      </a:r>
                      <a:endParaRPr lang="en-US" altLang="ja-JP" sz="1100" dirty="0" smtClean="0">
                        <a:solidFill>
                          <a:schemeClr val="tx1"/>
                        </a:solidFill>
                        <a:latin typeface="HGPｺﾞｼｯｸM" pitchFamily="50" charset="-128"/>
                        <a:ea typeface="HGPｺﾞｼｯｸM" pitchFamily="50" charset="-128"/>
                      </a:endParaRPr>
                    </a:p>
                    <a:p>
                      <a:pPr>
                        <a:defRPr/>
                      </a:pPr>
                      <a:r>
                        <a:rPr lang="ja-JP" altLang="en-US" sz="1100" dirty="0" smtClean="0">
                          <a:solidFill>
                            <a:schemeClr val="tx1"/>
                          </a:solidFill>
                          <a:latin typeface="HGPｺﾞｼｯｸM" pitchFamily="50" charset="-128"/>
                          <a:ea typeface="HGPｺﾞｼｯｸM" pitchFamily="50" charset="-128"/>
                        </a:rPr>
                        <a:t>　　　　ｼｮﾝを行った場合　　　　　　　　　　　　　　　　　　　</a:t>
                      </a:r>
                      <a:r>
                        <a:rPr lang="ja-JP" altLang="en-US" sz="900" dirty="0" smtClean="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　　</a:t>
                      </a:r>
                      <a:r>
                        <a:rPr lang="ja-JP" altLang="en-US" sz="1100" baseline="0" dirty="0" smtClean="0">
                          <a:solidFill>
                            <a:schemeClr val="tx1"/>
                          </a:solidFill>
                          <a:latin typeface="HGPｺﾞｼｯｸM" pitchFamily="50" charset="-128"/>
                          <a:ea typeface="HGPｺﾞｼｯｸM" pitchFamily="50" charset="-128"/>
                        </a:rPr>
                        <a:t> 　　　　 </a:t>
                      </a:r>
                      <a:r>
                        <a:rPr lang="en-US" altLang="ja-JP" sz="1100" dirty="0" smtClean="0">
                          <a:solidFill>
                            <a:schemeClr val="tx1"/>
                          </a:solidFill>
                          <a:latin typeface="HGPｺﾞｼｯｸM" pitchFamily="50" charset="-128"/>
                          <a:ea typeface="HGPｺﾞｼｯｸM" pitchFamily="50" charset="-128"/>
                        </a:rPr>
                        <a:t>48</a:t>
                      </a:r>
                      <a:r>
                        <a:rPr lang="ja-JP" altLang="en-US" sz="1100" dirty="0" smtClean="0">
                          <a:solidFill>
                            <a:schemeClr val="tx1"/>
                          </a:solidFill>
                          <a:latin typeface="HGPｺﾞｼｯｸM" pitchFamily="50" charset="-128"/>
                          <a:ea typeface="HGPｺﾞｼｯｸM" pitchFamily="50" charset="-128"/>
                        </a:rPr>
                        <a:t>単位</a:t>
                      </a:r>
                      <a:endParaRPr lang="en-US" altLang="ja-JP" sz="1100" dirty="0" smtClean="0">
                        <a:solidFill>
                          <a:schemeClr val="tx1"/>
                        </a:solidFill>
                        <a:latin typeface="HGPｺﾞｼｯｸM" pitchFamily="50" charset="-128"/>
                        <a:ea typeface="HGPｺﾞｼｯｸM" pitchFamily="50" charset="-128"/>
                      </a:endParaRPr>
                    </a:p>
                    <a:p>
                      <a:pPr>
                        <a:defRPr/>
                      </a:pPr>
                      <a:r>
                        <a:rPr lang="ja-JP" altLang="en-US" sz="1100" dirty="0" smtClean="0">
                          <a:solidFill>
                            <a:schemeClr val="tx1"/>
                          </a:solidFill>
                          <a:latin typeface="HGPｺﾞｼｯｸM" pitchFamily="50" charset="-128"/>
                          <a:ea typeface="HGPｺﾞｼｯｸM" pitchFamily="50" charset="-128"/>
                        </a:rPr>
                        <a:t>　（</a:t>
                      </a:r>
                      <a:r>
                        <a:rPr lang="en-US" altLang="ja-JP" sz="1100" dirty="0" smtClean="0">
                          <a:solidFill>
                            <a:schemeClr val="tx1"/>
                          </a:solidFill>
                          <a:latin typeface="HGPｺﾞｼｯｸM" pitchFamily="50" charset="-128"/>
                          <a:ea typeface="HGPｺﾞｼｯｸM" pitchFamily="50" charset="-128"/>
                        </a:rPr>
                        <a:t>Ⅱ</a:t>
                      </a:r>
                      <a:r>
                        <a:rPr lang="ja-JP" altLang="en-US" sz="1100" dirty="0" smtClean="0">
                          <a:solidFill>
                            <a:schemeClr val="tx1"/>
                          </a:solidFill>
                          <a:latin typeface="HGPｺﾞｼｯｸM" pitchFamily="50" charset="-128"/>
                          <a:ea typeface="HGPｺﾞｼｯｸM" pitchFamily="50" charset="-128"/>
                        </a:rPr>
                        <a:t>）　その他の障害者に対し、個別のﾘﾊﾋﾞﾘﾃｰｼｮﾝを行った場合　</a:t>
                      </a:r>
                      <a:r>
                        <a:rPr lang="en-US" altLang="ja-JP" sz="1100" dirty="0" smtClean="0">
                          <a:solidFill>
                            <a:schemeClr val="tx1"/>
                          </a:solidFill>
                          <a:latin typeface="HGPｺﾞｼｯｸM" pitchFamily="50" charset="-128"/>
                          <a:ea typeface="HGPｺﾞｼｯｸM" pitchFamily="50" charset="-128"/>
                        </a:rPr>
                        <a:t>20</a:t>
                      </a:r>
                      <a:r>
                        <a:rPr lang="ja-JP" altLang="en-US" sz="11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defRPr/>
                      </a:pPr>
                      <a:r>
                        <a:rPr lang="ja-JP" altLang="en-US" sz="1200" b="1" u="sng" dirty="0" smtClean="0">
                          <a:solidFill>
                            <a:schemeClr val="tx1"/>
                          </a:solidFill>
                          <a:latin typeface="HGPｺﾞｼｯｸM" pitchFamily="50" charset="-128"/>
                          <a:ea typeface="HGPｺﾞｼｯｸM" pitchFamily="50" charset="-128"/>
                        </a:rPr>
                        <a:t>就労移行支援体制加算</a:t>
                      </a:r>
                      <a:endParaRPr lang="en-US" altLang="ja-JP" sz="1200" dirty="0" smtClean="0">
                        <a:solidFill>
                          <a:schemeClr val="tx1"/>
                        </a:solidFill>
                        <a:latin typeface="HGPｺﾞｼｯｸM" pitchFamily="50" charset="-128"/>
                        <a:ea typeface="HGPｺﾞｼｯｸM" pitchFamily="50" charset="-128"/>
                      </a:endParaRPr>
                    </a:p>
                    <a:p>
                      <a:r>
                        <a:rPr kumimoji="1" lang="ja-JP" altLang="en-US" sz="1100" dirty="0" smtClean="0">
                          <a:latin typeface="HGPｺﾞｼｯｸM" panose="020B0600000000000000" pitchFamily="50" charset="-128"/>
                          <a:ea typeface="HGPｺﾞｼｯｸM" panose="020B0600000000000000" pitchFamily="50" charset="-128"/>
                        </a:rPr>
                        <a:t>　自立訓練を受けた後、就労（一定の条件を満たす復職を含む）し、就労継続期間が６月以上の者が前年度において１人以上いる場合</a:t>
                      </a:r>
                      <a:endParaRPr kumimoji="1" lang="en-US" altLang="ja-JP" sz="1100" dirty="0" smtClean="0">
                        <a:latin typeface="HGPｺﾞｼｯｸM" panose="020B0600000000000000" pitchFamily="50" charset="-128"/>
                        <a:ea typeface="HGPｺﾞｼｯｸM" panose="020B0600000000000000"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00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利用定員２０人以下　　</a:t>
                      </a:r>
                      <a:r>
                        <a:rPr lang="en-US" altLang="ja-JP" sz="1100" dirty="0" smtClean="0">
                          <a:solidFill>
                            <a:schemeClr val="accent4"/>
                          </a:solidFill>
                          <a:latin typeface="HGPｺﾞｼｯｸM" pitchFamily="50" charset="-128"/>
                          <a:ea typeface="HGPｺﾞｼｯｸM" pitchFamily="50" charset="-128"/>
                        </a:rPr>
                        <a:t>57</a:t>
                      </a:r>
                      <a:r>
                        <a:rPr lang="ja-JP" altLang="en-US" sz="1100" dirty="0" smtClean="0">
                          <a:solidFill>
                            <a:schemeClr val="accent4"/>
                          </a:solidFill>
                          <a:latin typeface="HGPｺﾞｼｯｸM" pitchFamily="50" charset="-128"/>
                          <a:ea typeface="HGPｺﾞｼｯｸM" pitchFamily="50" charset="-128"/>
                        </a:rPr>
                        <a:t>単位　　　利用定員６１～</a:t>
                      </a:r>
                      <a:r>
                        <a:rPr lang="en-US" altLang="ja-JP" sz="1100" dirty="0" smtClean="0">
                          <a:solidFill>
                            <a:schemeClr val="accent4"/>
                          </a:solidFill>
                          <a:latin typeface="HGPｺﾞｼｯｸM" pitchFamily="50" charset="-128"/>
                          <a:ea typeface="HGPｺﾞｼｯｸM" pitchFamily="50" charset="-128"/>
                        </a:rPr>
                        <a:t>80</a:t>
                      </a:r>
                      <a:r>
                        <a:rPr lang="ja-JP" altLang="en-US" sz="1100" dirty="0" smtClean="0">
                          <a:solidFill>
                            <a:schemeClr val="accent4"/>
                          </a:solidFill>
                          <a:latin typeface="HGPｺﾞｼｯｸM" pitchFamily="50" charset="-128"/>
                          <a:ea typeface="HGPｺﾞｼｯｸM" pitchFamily="50" charset="-128"/>
                        </a:rPr>
                        <a:t>人　</a:t>
                      </a:r>
                      <a:r>
                        <a:rPr lang="en-US" altLang="ja-JP" sz="1100" dirty="0" smtClean="0">
                          <a:solidFill>
                            <a:schemeClr val="accent4"/>
                          </a:solidFill>
                          <a:latin typeface="HGPｺﾞｼｯｸM" pitchFamily="50" charset="-128"/>
                          <a:ea typeface="HGPｺﾞｼｯｸM" pitchFamily="50" charset="-128"/>
                        </a:rPr>
                        <a:t>10</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２１～４０人　</a:t>
                      </a:r>
                      <a:r>
                        <a:rPr lang="en-US" altLang="ja-JP" sz="1100" dirty="0" smtClean="0">
                          <a:solidFill>
                            <a:schemeClr val="accent4"/>
                          </a:solidFill>
                          <a:latin typeface="HGPｺﾞｼｯｸM" pitchFamily="50" charset="-128"/>
                          <a:ea typeface="HGPｺﾞｼｯｸM" pitchFamily="50" charset="-128"/>
                        </a:rPr>
                        <a:t>25</a:t>
                      </a:r>
                      <a:r>
                        <a:rPr lang="ja-JP" altLang="en-US" sz="1100" dirty="0" smtClean="0">
                          <a:solidFill>
                            <a:schemeClr val="accent4"/>
                          </a:solidFill>
                          <a:latin typeface="HGPｺﾞｼｯｸM" pitchFamily="50" charset="-128"/>
                          <a:ea typeface="HGPｺﾞｼｯｸM" pitchFamily="50" charset="-128"/>
                        </a:rPr>
                        <a:t>単位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８１人以上　 </a:t>
                      </a:r>
                      <a:r>
                        <a:rPr lang="en-US" altLang="ja-JP" sz="1100" dirty="0" smtClean="0">
                          <a:solidFill>
                            <a:schemeClr val="accent4"/>
                          </a:solidFill>
                          <a:latin typeface="HGPｺﾞｼｯｸM" pitchFamily="50" charset="-128"/>
                          <a:ea typeface="HGPｺﾞｼｯｸM" pitchFamily="50" charset="-128"/>
                        </a:rPr>
                        <a:t>7</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４１～６０人　</a:t>
                      </a:r>
                      <a:r>
                        <a:rPr lang="en-US" altLang="ja-JP" sz="1100" dirty="0" smtClean="0">
                          <a:solidFill>
                            <a:schemeClr val="accent4"/>
                          </a:solidFill>
                          <a:latin typeface="HGPｺﾞｼｯｸM" pitchFamily="50" charset="-128"/>
                          <a:ea typeface="HGPｺﾞｼｯｸM" pitchFamily="50" charset="-128"/>
                        </a:rPr>
                        <a:t>14</a:t>
                      </a:r>
                      <a:r>
                        <a:rPr lang="ja-JP" altLang="en-US" sz="1100" dirty="0" smtClean="0">
                          <a:solidFill>
                            <a:schemeClr val="accent4"/>
                          </a:solidFill>
                          <a:latin typeface="HGPｺﾞｼｯｸM" pitchFamily="50" charset="-128"/>
                          <a:ea typeface="HGPｺﾞｼｯｸM" pitchFamily="50" charset="-128"/>
                        </a:rPr>
                        <a:t>単位</a:t>
                      </a:r>
                      <a:endParaRPr kumimoji="1" lang="ja-JP" altLang="en-US" sz="1100" dirty="0">
                        <a:latin typeface="HGPｺﾞｼｯｸM" panose="020B0600000000000000" pitchFamily="50" charset="-128"/>
                        <a:ea typeface="HGPｺﾞｼｯｸM" panose="020B0600000000000000"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4339" name="Text Box 2"/>
          <p:cNvSpPr txBox="1">
            <a:spLocks noChangeArrowheads="1"/>
          </p:cNvSpPr>
          <p:nvPr/>
        </p:nvSpPr>
        <p:spPr bwMode="auto">
          <a:xfrm>
            <a:off x="56456" y="548680"/>
            <a:ext cx="1625204"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4341" name="Text Box 2"/>
          <p:cNvSpPr txBox="1">
            <a:spLocks noChangeArrowheads="1"/>
          </p:cNvSpPr>
          <p:nvPr/>
        </p:nvSpPr>
        <p:spPr bwMode="auto">
          <a:xfrm>
            <a:off x="5241032" y="1786581"/>
            <a:ext cx="2546476" cy="338138"/>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2" name="正方形/長方形 21"/>
          <p:cNvSpPr/>
          <p:nvPr/>
        </p:nvSpPr>
        <p:spPr>
          <a:xfrm>
            <a:off x="272480" y="880663"/>
            <a:ext cx="9361040" cy="813991"/>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地域</a:t>
            </a:r>
            <a:r>
              <a:rPr lang="ja-JP" altLang="en-US" sz="1200" dirty="0">
                <a:solidFill>
                  <a:srgbClr val="000000"/>
                </a:solidFill>
                <a:latin typeface="HGPｺﾞｼｯｸM" pitchFamily="50" charset="-128"/>
                <a:ea typeface="HGPｺﾞｼｯｸM" pitchFamily="50" charset="-128"/>
              </a:rPr>
              <a:t>生活を営む上で、身体機能・生活能力の維持・向上等のため、一定期間の訓練が必要な障害者　</a:t>
            </a:r>
            <a:r>
              <a:rPr lang="ja-JP" altLang="en-US" sz="1100" dirty="0">
                <a:solidFill>
                  <a:srgbClr val="000000"/>
                </a:solidFill>
                <a:latin typeface="HGPｺﾞｼｯｸM" pitchFamily="50" charset="-128"/>
                <a:ea typeface="HGPｺﾞｼｯｸM" pitchFamily="50" charset="-128"/>
              </a:rPr>
              <a:t>（具体的には次のような例）</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①</a:t>
            </a:r>
            <a:r>
              <a:rPr lang="ja-JP" altLang="en-US" sz="1100" dirty="0">
                <a:solidFill>
                  <a:srgbClr val="000000"/>
                </a:solidFill>
                <a:latin typeface="HGPｺﾞｼｯｸM" pitchFamily="50" charset="-128"/>
                <a:ea typeface="HGPｺﾞｼｯｸM" pitchFamily="50" charset="-128"/>
              </a:rPr>
              <a:t>　入所施設・病院を退所・退院した者であって、地域生活への移行等を図る上で、身体的リハビリテーションの継続や身体機能の維持・</a:t>
            </a:r>
            <a:r>
              <a:rPr lang="ja-JP" altLang="en-US" sz="1100" dirty="0" smtClean="0">
                <a:solidFill>
                  <a:srgbClr val="000000"/>
                </a:solidFill>
                <a:latin typeface="HGPｺﾞｼｯｸM" pitchFamily="50" charset="-128"/>
                <a:ea typeface="HGPｺﾞｼｯｸM" pitchFamily="50" charset="-128"/>
              </a:rPr>
              <a:t>回復など</a:t>
            </a:r>
            <a:r>
              <a:rPr lang="ja-JP" altLang="en-US" sz="1100" dirty="0">
                <a:solidFill>
                  <a:srgbClr val="000000"/>
                </a:solidFill>
                <a:latin typeface="HGPｺﾞｼｯｸM" pitchFamily="50" charset="-128"/>
                <a:ea typeface="HGPｺﾞｼｯｸM" pitchFamily="50" charset="-128"/>
              </a:rPr>
              <a:t>を目的と</a:t>
            </a:r>
            <a:r>
              <a:rPr lang="ja-JP" altLang="en-US" sz="1100" dirty="0" smtClean="0">
                <a:solidFill>
                  <a:srgbClr val="000000"/>
                </a:solidFill>
                <a:latin typeface="HGPｺﾞｼｯｸM" pitchFamily="50" charset="-128"/>
                <a:ea typeface="HGPｺﾞｼｯｸM" pitchFamily="50" charset="-128"/>
              </a:rPr>
              <a:t>した</a:t>
            </a:r>
            <a:endParaRPr lang="en-US" altLang="ja-JP" sz="1100" dirty="0" smtClean="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訓練</a:t>
            </a:r>
            <a:r>
              <a:rPr lang="ja-JP" altLang="en-US" sz="1100" dirty="0">
                <a:solidFill>
                  <a:srgbClr val="000000"/>
                </a:solidFill>
                <a:latin typeface="HGPｺﾞｼｯｸM" pitchFamily="50" charset="-128"/>
                <a:ea typeface="HGPｺﾞｼｯｸM" pitchFamily="50" charset="-128"/>
              </a:rPr>
              <a:t>が必要な者</a:t>
            </a: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②</a:t>
            </a:r>
            <a:r>
              <a:rPr lang="ja-JP" altLang="en-US" sz="1100" dirty="0">
                <a:solidFill>
                  <a:srgbClr val="000000"/>
                </a:solidFill>
                <a:latin typeface="HGPｺﾞｼｯｸM" pitchFamily="50" charset="-128"/>
                <a:ea typeface="HGPｺﾞｼｯｸM" pitchFamily="50" charset="-128"/>
              </a:rPr>
              <a:t>　特別支援学校を卒業した者であって、地域生活を営む上で、身体機能の維持・回復などを目的とした訓練が必要な者　等</a:t>
            </a:r>
            <a:endParaRPr lang="ja-JP" altLang="en-US" sz="1100" dirty="0">
              <a:solidFill>
                <a:srgbClr val="000000"/>
              </a:solidFill>
            </a:endParaRPr>
          </a:p>
        </p:txBody>
      </p:sp>
      <p:sp>
        <p:nvSpPr>
          <p:cNvPr id="14343" name="Rectangle 4"/>
          <p:cNvSpPr>
            <a:spLocks noChangeArrowheads="1"/>
          </p:cNvSpPr>
          <p:nvPr/>
        </p:nvSpPr>
        <p:spPr bwMode="auto">
          <a:xfrm>
            <a:off x="286959" y="2101649"/>
            <a:ext cx="5058273" cy="1249189"/>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理学療法、作業療法その他必要なリハビリテーション、生活等</a:t>
            </a:r>
            <a:r>
              <a:rPr lang="ja-JP" altLang="en-US" sz="1200" dirty="0" smtClean="0">
                <a:solidFill>
                  <a:srgbClr val="000000"/>
                </a:solidFill>
                <a:latin typeface="HGPｺﾞｼｯｸM" pitchFamily="50" charset="-128"/>
                <a:ea typeface="HGPｺﾞｼｯｸM" pitchFamily="50" charset="-128"/>
              </a:rPr>
              <a:t>に関する相</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談</a:t>
            </a:r>
            <a:r>
              <a:rPr lang="ja-JP" altLang="en-US" sz="1200" dirty="0">
                <a:solidFill>
                  <a:srgbClr val="000000"/>
                </a:solidFill>
                <a:latin typeface="HGPｺﾞｼｯｸM" pitchFamily="50" charset="-128"/>
                <a:ea typeface="HGPｺﾞｼｯｸM" pitchFamily="50" charset="-128"/>
              </a:rPr>
              <a:t>及び助言その他の必要な支援を実施</a:t>
            </a:r>
            <a:endParaRPr lang="ja-JP" altLang="en-US" sz="4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事業所に通う以外に、居宅を訪問し、運動機能や日常生活</a:t>
            </a:r>
            <a:r>
              <a:rPr lang="ja-JP" altLang="en-US" sz="1200" dirty="0" smtClean="0">
                <a:solidFill>
                  <a:srgbClr val="000000"/>
                </a:solidFill>
                <a:latin typeface="HGPｺﾞｼｯｸM" pitchFamily="50" charset="-128"/>
                <a:ea typeface="HGPｺﾞｼｯｸM" pitchFamily="50" charset="-128"/>
              </a:rPr>
              <a:t>動作能力</a:t>
            </a:r>
            <a:r>
              <a:rPr lang="ja-JP" altLang="en-US" sz="1200" dirty="0">
                <a:solidFill>
                  <a:srgbClr val="000000"/>
                </a:solidFill>
                <a:latin typeface="HGPｺﾞｼｯｸM" pitchFamily="50" charset="-128"/>
                <a:ea typeface="HGPｺﾞｼｯｸM" pitchFamily="50" charset="-128"/>
              </a:rPr>
              <a:t>の</a:t>
            </a:r>
            <a:r>
              <a:rPr lang="ja-JP" altLang="en-US" sz="1200" dirty="0" smtClean="0">
                <a:solidFill>
                  <a:srgbClr val="000000"/>
                </a:solidFill>
                <a:latin typeface="HGPｺﾞｼｯｸM" pitchFamily="50" charset="-128"/>
                <a:ea typeface="HGPｺﾞｼｯｸM" pitchFamily="50" charset="-128"/>
              </a:rPr>
              <a:t>維</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持</a:t>
            </a:r>
            <a:r>
              <a:rPr lang="ja-JP" altLang="en-US" sz="1200" dirty="0">
                <a:solidFill>
                  <a:srgbClr val="000000"/>
                </a:solidFill>
                <a:latin typeface="HGPｺﾞｼｯｸM" pitchFamily="50" charset="-128"/>
                <a:ea typeface="HGPｺﾞｼｯｸM" pitchFamily="50" charset="-128"/>
              </a:rPr>
              <a:t>・向上を目的とした訓練等を実施</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標準利用期間（</a:t>
            </a:r>
            <a:r>
              <a:rPr lang="en-US" altLang="ja-JP" sz="1200" dirty="0">
                <a:solidFill>
                  <a:srgbClr val="000000"/>
                </a:solidFill>
                <a:latin typeface="HGPｺﾞｼｯｸM" pitchFamily="50" charset="-128"/>
                <a:ea typeface="HGPｺﾞｼｯｸM" pitchFamily="50" charset="-128"/>
              </a:rPr>
              <a:t>18</a:t>
            </a:r>
            <a:r>
              <a:rPr lang="ja-JP" altLang="en-US" sz="1200" dirty="0">
                <a:solidFill>
                  <a:srgbClr val="000000"/>
                </a:solidFill>
                <a:latin typeface="HGPｺﾞｼｯｸM" pitchFamily="50" charset="-128"/>
                <a:ea typeface="HGPｺﾞｼｯｸM" pitchFamily="50" charset="-128"/>
              </a:rPr>
              <a:t>ヶ月、頸髄損傷による四肢麻痺等の場合は</a:t>
            </a:r>
            <a:r>
              <a:rPr lang="en-US" altLang="ja-JP" sz="1200" dirty="0">
                <a:solidFill>
                  <a:srgbClr val="000000"/>
                </a:solidFill>
                <a:latin typeface="HGPｺﾞｼｯｸM" pitchFamily="50" charset="-128"/>
                <a:ea typeface="HGPｺﾞｼｯｸM" pitchFamily="50" charset="-128"/>
              </a:rPr>
              <a:t>36</a:t>
            </a:r>
            <a:r>
              <a:rPr lang="ja-JP" altLang="en-US" sz="1200" dirty="0" smtClean="0">
                <a:solidFill>
                  <a:srgbClr val="000000"/>
                </a:solidFill>
                <a:latin typeface="HGPｺﾞｼｯｸM" pitchFamily="50" charset="-128"/>
                <a:ea typeface="HGPｺﾞｼｯｸM" pitchFamily="50" charset="-128"/>
              </a:rPr>
              <a:t>ヶ月</a:t>
            </a:r>
            <a:r>
              <a:rPr lang="ja-JP" altLang="en-US" sz="1200" dirty="0">
                <a:solidFill>
                  <a:srgbClr val="000000"/>
                </a:solidFill>
                <a:latin typeface="HGPｺﾞｼｯｸM" pitchFamily="50" charset="-128"/>
                <a:ea typeface="HGPｺﾞｼｯｸM" pitchFamily="50" charset="-128"/>
              </a:rPr>
              <a:t>）</a:t>
            </a:r>
            <a:r>
              <a:rPr lang="ja-JP" altLang="en-US" sz="1200" dirty="0" smtClean="0">
                <a:solidFill>
                  <a:srgbClr val="000000"/>
                </a:solidFill>
                <a:latin typeface="HGPｺﾞｼｯｸM" pitchFamily="50" charset="-128"/>
                <a:ea typeface="HGPｺﾞｼｯｸM" pitchFamily="50" charset="-128"/>
              </a:rPr>
              <a:t>内</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で</a:t>
            </a:r>
            <a:r>
              <a:rPr lang="ja-JP" altLang="en-US" sz="1200" dirty="0">
                <a:solidFill>
                  <a:srgbClr val="000000"/>
                </a:solidFill>
                <a:latin typeface="HGPｺﾞｼｯｸM" pitchFamily="50" charset="-128"/>
                <a:ea typeface="HGPｺﾞｼｯｸM" pitchFamily="50" charset="-128"/>
              </a:rPr>
              <a:t>、自立した日常生活又は社会生活を営めるよう支援を実施</a:t>
            </a:r>
            <a:endParaRPr lang="ja-JP" altLang="en-US" sz="1200" dirty="0">
              <a:solidFill>
                <a:srgbClr val="FF0066"/>
              </a:solidFill>
              <a:latin typeface="HGPｺﾞｼｯｸM" pitchFamily="50" charset="-128"/>
              <a:ea typeface="HGPｺﾞｼｯｸM" pitchFamily="50" charset="-128"/>
            </a:endParaRPr>
          </a:p>
        </p:txBody>
      </p:sp>
      <p:sp>
        <p:nvSpPr>
          <p:cNvPr id="14344" name="Rectangle 4"/>
          <p:cNvSpPr>
            <a:spLocks noChangeArrowheads="1"/>
          </p:cNvSpPr>
          <p:nvPr/>
        </p:nvSpPr>
        <p:spPr bwMode="auto">
          <a:xfrm>
            <a:off x="5457055" y="2126436"/>
            <a:ext cx="4176465" cy="1224399"/>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サービス管理責任者　　</a:t>
            </a:r>
            <a:r>
              <a:rPr lang="en-US" altLang="ja-JP" sz="1200" dirty="0">
                <a:solidFill>
                  <a:srgbClr val="000000"/>
                </a:solidFill>
                <a:latin typeface="HGPｺﾞｼｯｸM" pitchFamily="50" charset="-128"/>
                <a:ea typeface="HGPｺﾞｼｯｸM" pitchFamily="50" charset="-128"/>
              </a:rPr>
              <a:t>60</a:t>
            </a:r>
            <a:r>
              <a:rPr lang="ja-JP" altLang="en-US" sz="1200" dirty="0">
                <a:solidFill>
                  <a:srgbClr val="000000"/>
                </a:solidFill>
                <a:latin typeface="HGPｺﾞｼｯｸM" pitchFamily="50" charset="-128"/>
                <a:ea typeface="HGPｺﾞｼｯｸM" pitchFamily="50" charset="-128"/>
              </a:rPr>
              <a:t>：１以上（１人は常勤）</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300" dirty="0">
                <a:solidFill>
                  <a:srgbClr val="000000"/>
                </a:solidFill>
                <a:latin typeface="HGPｺﾞｼｯｸM" pitchFamily="50" charset="-128"/>
                <a:ea typeface="HGPｺﾞｼｯｸM" pitchFamily="50" charset="-128"/>
              </a:rPr>
              <a:t>　</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看護職員（</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人以上（１人は常勤））</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理学療法士又は作業療法士（１人以上）　　　６：１以上</a:t>
            </a: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生活支援員（</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人以上（１人は常勤））</a:t>
            </a:r>
          </a:p>
        </p:txBody>
      </p:sp>
      <p:sp>
        <p:nvSpPr>
          <p:cNvPr id="14345" name="Text Box 2"/>
          <p:cNvSpPr txBox="1">
            <a:spLocks noChangeArrowheads="1"/>
          </p:cNvSpPr>
          <p:nvPr/>
        </p:nvSpPr>
        <p:spPr bwMode="auto">
          <a:xfrm>
            <a:off x="113125" y="6381328"/>
            <a:ext cx="4407827" cy="369332"/>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800" dirty="0">
                <a:solidFill>
                  <a:srgbClr val="000000"/>
                </a:solidFill>
                <a:latin typeface="HGPｺﾞｼｯｸM" pitchFamily="50" charset="-128"/>
                <a:ea typeface="HGPｺﾞｼｯｸM" pitchFamily="50" charset="-128"/>
              </a:rPr>
              <a:t>182</a:t>
            </a:r>
            <a:r>
              <a:rPr lang="ja-JP" altLang="en-US" sz="1400" dirty="0">
                <a:solidFill>
                  <a:srgbClr val="000000"/>
                </a:solidFill>
                <a:latin typeface="HGPｺﾞｼｯｸM" pitchFamily="50" charset="-128"/>
                <a:ea typeface="HGPｺﾞｼｯｸM" pitchFamily="50" charset="-128"/>
              </a:rPr>
              <a:t>（国保連平成</a:t>
            </a:r>
            <a:r>
              <a:rPr lang="en-US" altLang="ja-JP" sz="1400" dirty="0">
                <a:solidFill>
                  <a:srgbClr val="000000"/>
                </a:solidFill>
                <a:latin typeface="HGPｺﾞｼｯｸM" pitchFamily="50" charset="-128"/>
                <a:ea typeface="HGPｺﾞｼｯｸM" pitchFamily="50" charset="-128"/>
              </a:rPr>
              <a:t>30</a:t>
            </a:r>
            <a:r>
              <a:rPr lang="ja-JP" altLang="en-US" sz="1400" dirty="0">
                <a:solidFill>
                  <a:srgbClr val="000000"/>
                </a:solidFill>
                <a:latin typeface="HGPｺﾞｼｯｸM" pitchFamily="50" charset="-128"/>
                <a:ea typeface="HGPｺﾞｼｯｸM" pitchFamily="50" charset="-128"/>
              </a:rPr>
              <a:t>年</a:t>
            </a:r>
            <a:r>
              <a:rPr lang="en-US" altLang="ja-JP" sz="1400" dirty="0">
                <a:solidFill>
                  <a:srgbClr val="000000"/>
                </a:solidFill>
                <a:latin typeface="HGPｺﾞｼｯｸM" pitchFamily="50" charset="-128"/>
                <a:ea typeface="HGPｺﾞｼｯｸM" pitchFamily="50" charset="-128"/>
              </a:rPr>
              <a:t>1</a:t>
            </a:r>
            <a:r>
              <a:rPr lang="ja-JP" altLang="en-US" sz="1400" dirty="0">
                <a:solidFill>
                  <a:srgbClr val="000000"/>
                </a:solidFill>
                <a:latin typeface="HGPｺﾞｼｯｸM" pitchFamily="50" charset="-128"/>
                <a:ea typeface="HGPｺﾞｼｯｸM" pitchFamily="50" charset="-128"/>
              </a:rPr>
              <a:t>月実績）</a:t>
            </a:r>
            <a:endParaRPr lang="en-US" altLang="ja-JP" sz="1400" b="1" u="sng" dirty="0">
              <a:solidFill>
                <a:srgbClr val="000000"/>
              </a:solidFill>
              <a:ea typeface="ＤＨＰ特太ゴシック体" pitchFamily="2" charset="-128"/>
            </a:endParaRPr>
          </a:p>
        </p:txBody>
      </p:sp>
      <p:sp>
        <p:nvSpPr>
          <p:cNvPr id="14362" name="Text Box 2"/>
          <p:cNvSpPr txBox="1">
            <a:spLocks noChangeArrowheads="1"/>
          </p:cNvSpPr>
          <p:nvPr/>
        </p:nvSpPr>
        <p:spPr bwMode="auto">
          <a:xfrm>
            <a:off x="4953000" y="6391890"/>
            <a:ext cx="4407827" cy="338554"/>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a:solidFill>
                  <a:srgbClr val="000000"/>
                </a:solidFill>
                <a:latin typeface="HGPｺﾞｼｯｸM" pitchFamily="50" charset="-128"/>
                <a:ea typeface="HGPｺﾞｼｯｸM" pitchFamily="50" charset="-128"/>
              </a:rPr>
              <a:t>2,297</a:t>
            </a:r>
            <a:r>
              <a:rPr lang="ja-JP" altLang="en-US" sz="1400" dirty="0">
                <a:solidFill>
                  <a:srgbClr val="000000"/>
                </a:solidFill>
                <a:latin typeface="HGPｺﾞｼｯｸM" pitchFamily="50" charset="-128"/>
                <a:ea typeface="HGPｺﾞｼｯｸM" pitchFamily="50" charset="-128"/>
              </a:rPr>
              <a:t>（国保連平成</a:t>
            </a:r>
            <a:r>
              <a:rPr lang="en-US" altLang="ja-JP" sz="1400" dirty="0">
                <a:solidFill>
                  <a:srgbClr val="000000"/>
                </a:solidFill>
                <a:latin typeface="HGPｺﾞｼｯｸM" pitchFamily="50" charset="-128"/>
                <a:ea typeface="HGPｺﾞｼｯｸM" pitchFamily="50" charset="-128"/>
              </a:rPr>
              <a:t>30</a:t>
            </a:r>
            <a:r>
              <a:rPr lang="ja-JP" altLang="en-US" sz="1400" dirty="0">
                <a:solidFill>
                  <a:srgbClr val="000000"/>
                </a:solidFill>
                <a:latin typeface="HGPｺﾞｼｯｸM" pitchFamily="50" charset="-128"/>
                <a:ea typeface="HGPｺﾞｼｯｸM" pitchFamily="50" charset="-128"/>
              </a:rPr>
              <a:t>年</a:t>
            </a:r>
            <a:r>
              <a:rPr lang="en-US" altLang="ja-JP" sz="1400" dirty="0">
                <a:solidFill>
                  <a:srgbClr val="000000"/>
                </a:solidFill>
                <a:latin typeface="HGPｺﾞｼｯｸM" pitchFamily="50" charset="-128"/>
                <a:ea typeface="HGPｺﾞｼｯｸM" pitchFamily="50" charset="-128"/>
              </a:rPr>
              <a:t>1</a:t>
            </a:r>
            <a:r>
              <a:rPr lang="ja-JP" altLang="en-US" sz="1400" dirty="0">
                <a:solidFill>
                  <a:srgbClr val="000000"/>
                </a:solidFill>
                <a:latin typeface="HGPｺﾞｼｯｸM" pitchFamily="50" charset="-128"/>
                <a:ea typeface="HGPｺﾞｼｯｸM" pitchFamily="50" charset="-128"/>
              </a:rPr>
              <a:t>月実績）</a:t>
            </a:r>
            <a:endParaRPr lang="en-US" altLang="ja-JP" sz="1400" b="1" u="sng" dirty="0">
              <a:solidFill>
                <a:srgbClr val="000000"/>
              </a:solidFill>
              <a:ea typeface="ＤＨＰ特太ゴシック体" pitchFamily="2" charset="-128"/>
            </a:endParaRPr>
          </a:p>
        </p:txBody>
      </p:sp>
      <p:sp>
        <p:nvSpPr>
          <p:cNvPr id="14" name="Text Box 2"/>
          <p:cNvSpPr txBox="1">
            <a:spLocks noChangeArrowheads="1"/>
          </p:cNvSpPr>
          <p:nvPr/>
        </p:nvSpPr>
        <p:spPr bwMode="auto">
          <a:xfrm>
            <a:off x="56456" y="3460895"/>
            <a:ext cx="3394681"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報酬単価（平成３０年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15" name="Text Box 2"/>
          <p:cNvSpPr txBox="1">
            <a:spLocks noChangeArrowheads="1"/>
          </p:cNvSpPr>
          <p:nvPr/>
        </p:nvSpPr>
        <p:spPr bwMode="auto">
          <a:xfrm>
            <a:off x="56456" y="1766657"/>
            <a:ext cx="2399109"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4" name="右中かっこ 3"/>
          <p:cNvSpPr/>
          <p:nvPr/>
        </p:nvSpPr>
        <p:spPr>
          <a:xfrm>
            <a:off x="8409384" y="2558745"/>
            <a:ext cx="144016" cy="576064"/>
          </a:xfrm>
          <a:prstGeom prst="rightBrace">
            <a:avLst>
              <a:gd name="adj1" fmla="val 46596"/>
              <a:gd name="adj2" fmla="val 5000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ja-JP" altLang="en-US" sz="1200">
              <a:solidFill>
                <a:srgbClr val="000000"/>
              </a:solidFill>
            </a:endParaRPr>
          </a:p>
        </p:txBody>
      </p:sp>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自立訓練（機能訓練）</a:t>
            </a:r>
            <a:endParaRPr kumimoji="1" lang="ja-JP" altLang="en-US" sz="2400" b="1" dirty="0">
              <a:solidFill>
                <a:schemeClr val="tx1"/>
              </a:solidFill>
            </a:endParaRPr>
          </a:p>
        </p:txBody>
      </p:sp>
      <p:grpSp>
        <p:nvGrpSpPr>
          <p:cNvPr id="17" name="グループ化 10"/>
          <p:cNvGrpSpPr>
            <a:grpSpLocks/>
          </p:cNvGrpSpPr>
          <p:nvPr/>
        </p:nvGrpSpPr>
        <p:grpSpPr bwMode="auto">
          <a:xfrm>
            <a:off x="-15553" y="376232"/>
            <a:ext cx="9972000" cy="79114"/>
            <a:chOff x="0" y="188640"/>
            <a:chExt cx="9144000" cy="72008"/>
          </a:xfrm>
        </p:grpSpPr>
        <p:cxnSp>
          <p:nvCxnSpPr>
            <p:cNvPr id="19" name="直線コネクタ 1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160</a:t>
            </a:fld>
            <a:endParaRPr lang="en-US" altLang="ja-JP" dirty="0"/>
          </a:p>
        </p:txBody>
      </p:sp>
    </p:spTree>
    <p:extLst>
      <p:ext uri="{BB962C8B-B14F-4D97-AF65-F5344CB8AC3E}">
        <p14:creationId xmlns:p14="http://schemas.microsoft.com/office/powerpoint/2010/main" val="326942644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6456" y="562652"/>
            <a:ext cx="1547813"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5364" name="Text Box 2"/>
          <p:cNvSpPr txBox="1">
            <a:spLocks noChangeArrowheads="1"/>
          </p:cNvSpPr>
          <p:nvPr/>
        </p:nvSpPr>
        <p:spPr bwMode="auto">
          <a:xfrm>
            <a:off x="69256" y="1815677"/>
            <a:ext cx="2399109"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5365" name="Text Box 2"/>
          <p:cNvSpPr txBox="1">
            <a:spLocks noChangeArrowheads="1"/>
          </p:cNvSpPr>
          <p:nvPr/>
        </p:nvSpPr>
        <p:spPr bwMode="auto">
          <a:xfrm>
            <a:off x="6188766" y="1815677"/>
            <a:ext cx="2112247" cy="338137"/>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2" name="正方形/長方形 21"/>
          <p:cNvSpPr/>
          <p:nvPr/>
        </p:nvSpPr>
        <p:spPr>
          <a:xfrm>
            <a:off x="236124" y="880659"/>
            <a:ext cx="9468000" cy="876076"/>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地域</a:t>
            </a:r>
            <a:r>
              <a:rPr lang="ja-JP" altLang="en-US" sz="1200" dirty="0">
                <a:solidFill>
                  <a:srgbClr val="000000"/>
                </a:solidFill>
                <a:latin typeface="HGPｺﾞｼｯｸM" pitchFamily="50" charset="-128"/>
                <a:ea typeface="HGPｺﾞｼｯｸM" pitchFamily="50" charset="-128"/>
              </a:rPr>
              <a:t>生活を営む上で、生活能力の維持・向上等のため、一定期間の訓練が必要な障害者　</a:t>
            </a:r>
            <a:r>
              <a:rPr lang="ja-JP" altLang="en-US" sz="1100" dirty="0">
                <a:solidFill>
                  <a:srgbClr val="000000"/>
                </a:solidFill>
                <a:latin typeface="HGPｺﾞｼｯｸM" pitchFamily="50" charset="-128"/>
                <a:ea typeface="HGPｺﾞｼｯｸM" pitchFamily="50" charset="-128"/>
              </a:rPr>
              <a:t>（具体的には次のような例）</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①</a:t>
            </a:r>
            <a:r>
              <a:rPr lang="ja-JP" altLang="en-US" sz="1100" dirty="0">
                <a:solidFill>
                  <a:srgbClr val="000000"/>
                </a:solidFill>
                <a:latin typeface="HGPｺﾞｼｯｸM" pitchFamily="50" charset="-128"/>
                <a:ea typeface="HGPｺﾞｼｯｸM" pitchFamily="50" charset="-128"/>
              </a:rPr>
              <a:t>　入所施設・病院を退所・退院した者であって、地域生活への移行を図る上で、生活能力の維持・向上等を目的とした訓練が必要な者</a:t>
            </a: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②　特別支援学校を卒業した者、継続した通院により症状が安定している者等であって、地域生活を営む上で、生活能力の維持・向上</a:t>
            </a:r>
            <a:r>
              <a:rPr lang="ja-JP" altLang="en-US" sz="1100" dirty="0" smtClean="0">
                <a:solidFill>
                  <a:srgbClr val="000000"/>
                </a:solidFill>
                <a:latin typeface="HGPｺﾞｼｯｸM" pitchFamily="50" charset="-128"/>
                <a:ea typeface="HGPｺﾞｼｯｸM" pitchFamily="50" charset="-128"/>
              </a:rPr>
              <a:t>などを</a:t>
            </a:r>
            <a:r>
              <a:rPr lang="ja-JP" altLang="en-US" sz="1100" dirty="0">
                <a:solidFill>
                  <a:srgbClr val="000000"/>
                </a:solidFill>
                <a:latin typeface="HGPｺﾞｼｯｸM" pitchFamily="50" charset="-128"/>
                <a:ea typeface="HGPｺﾞｼｯｸM" pitchFamily="50" charset="-128"/>
              </a:rPr>
              <a:t>目的とした</a:t>
            </a:r>
            <a:r>
              <a:rPr lang="ja-JP" altLang="en-US" sz="1100" dirty="0" smtClean="0">
                <a:solidFill>
                  <a:srgbClr val="000000"/>
                </a:solidFill>
                <a:latin typeface="HGPｺﾞｼｯｸM" pitchFamily="50" charset="-128"/>
                <a:ea typeface="HGPｺﾞｼｯｸM" pitchFamily="50" charset="-128"/>
              </a:rPr>
              <a:t>訓練が</a:t>
            </a:r>
            <a:endParaRPr lang="en-US" altLang="ja-JP" sz="1100" dirty="0" smtClean="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必要</a:t>
            </a:r>
            <a:r>
              <a:rPr lang="ja-JP" altLang="en-US" sz="1100" dirty="0">
                <a:solidFill>
                  <a:srgbClr val="000000"/>
                </a:solidFill>
                <a:latin typeface="HGPｺﾞｼｯｸM" pitchFamily="50" charset="-128"/>
                <a:ea typeface="HGPｺﾞｼｯｸM" pitchFamily="50" charset="-128"/>
              </a:rPr>
              <a:t>な者　等</a:t>
            </a:r>
            <a:endParaRPr lang="ja-JP" altLang="en-US" sz="1100" b="1" dirty="0">
              <a:solidFill>
                <a:srgbClr val="000000"/>
              </a:solidFill>
            </a:endParaRPr>
          </a:p>
        </p:txBody>
      </p:sp>
      <p:sp>
        <p:nvSpPr>
          <p:cNvPr id="15367" name="Rectangle 4"/>
          <p:cNvSpPr>
            <a:spLocks noChangeArrowheads="1"/>
          </p:cNvSpPr>
          <p:nvPr/>
        </p:nvSpPr>
        <p:spPr bwMode="auto">
          <a:xfrm>
            <a:off x="231740" y="2162156"/>
            <a:ext cx="5909038" cy="1250781"/>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入浴、排せつ及び食事等に関する自立した日常生活を営むために必要な訓練</a:t>
            </a:r>
            <a:r>
              <a:rPr lang="ja-JP" altLang="en-US" sz="1200" dirty="0" smtClean="0">
                <a:solidFill>
                  <a:srgbClr val="000000"/>
                </a:solidFill>
                <a:latin typeface="HGPｺﾞｼｯｸM" pitchFamily="50" charset="-128"/>
                <a:ea typeface="HGPｺﾞｼｯｸM" pitchFamily="50" charset="-128"/>
              </a:rPr>
              <a:t>、生活等</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に</a:t>
            </a:r>
            <a:r>
              <a:rPr lang="ja-JP" altLang="en-US" sz="1200" dirty="0">
                <a:solidFill>
                  <a:srgbClr val="000000"/>
                </a:solidFill>
                <a:latin typeface="HGPｺﾞｼｯｸM" pitchFamily="50" charset="-128"/>
                <a:ea typeface="HGPｺﾞｼｯｸM" pitchFamily="50" charset="-128"/>
              </a:rPr>
              <a:t>関する相談及び助言その他の必要な支援を実施</a:t>
            </a: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事業所に通う以外に、居宅を訪問し、日常生活動作能力の維持及び向上</a:t>
            </a:r>
            <a:r>
              <a:rPr lang="ja-JP" altLang="en-US" sz="1200" dirty="0" smtClean="0">
                <a:solidFill>
                  <a:srgbClr val="000000"/>
                </a:solidFill>
                <a:latin typeface="HGPｺﾞｼｯｸM" pitchFamily="50" charset="-128"/>
                <a:ea typeface="HGPｺﾞｼｯｸM" pitchFamily="50" charset="-128"/>
              </a:rPr>
              <a:t>を目的</a:t>
            </a:r>
            <a:r>
              <a:rPr lang="ja-JP" altLang="en-US" sz="1200" dirty="0">
                <a:solidFill>
                  <a:srgbClr val="000000"/>
                </a:solidFill>
                <a:latin typeface="HGPｺﾞｼｯｸM" pitchFamily="50" charset="-128"/>
                <a:ea typeface="HGPｺﾞｼｯｸM" pitchFamily="50" charset="-128"/>
              </a:rPr>
              <a:t>と</a:t>
            </a:r>
            <a:r>
              <a:rPr lang="ja-JP" altLang="en-US" sz="1200" dirty="0" smtClean="0">
                <a:solidFill>
                  <a:srgbClr val="000000"/>
                </a:solidFill>
                <a:latin typeface="HGPｺﾞｼｯｸM" pitchFamily="50" charset="-128"/>
                <a:ea typeface="HGPｺﾞｼｯｸM" pitchFamily="50" charset="-128"/>
              </a:rPr>
              <a:t>した</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訓練</a:t>
            </a:r>
            <a:r>
              <a:rPr lang="ja-JP" altLang="en-US" sz="1200" dirty="0">
                <a:solidFill>
                  <a:srgbClr val="000000"/>
                </a:solidFill>
                <a:latin typeface="HGPｺﾞｼｯｸM" pitchFamily="50" charset="-128"/>
                <a:ea typeface="HGPｺﾞｼｯｸM" pitchFamily="50" charset="-128"/>
              </a:rPr>
              <a:t>等を実施</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標準利用期間（</a:t>
            </a:r>
            <a:r>
              <a:rPr lang="en-US" altLang="ja-JP" sz="1200" dirty="0">
                <a:solidFill>
                  <a:srgbClr val="000000"/>
                </a:solidFill>
                <a:latin typeface="HGPｺﾞｼｯｸM" pitchFamily="50" charset="-128"/>
                <a:ea typeface="HGPｺﾞｼｯｸM" pitchFamily="50" charset="-128"/>
              </a:rPr>
              <a:t>24</a:t>
            </a:r>
            <a:r>
              <a:rPr lang="ja-JP" altLang="en-US" sz="1200" dirty="0">
                <a:solidFill>
                  <a:srgbClr val="000000"/>
                </a:solidFill>
                <a:latin typeface="HGPｺﾞｼｯｸM" pitchFamily="50" charset="-128"/>
                <a:ea typeface="HGPｺﾞｼｯｸM" pitchFamily="50" charset="-128"/>
              </a:rPr>
              <a:t>ヶ月、長期入院者等の場合は</a:t>
            </a:r>
            <a:r>
              <a:rPr lang="en-US" altLang="ja-JP" sz="1200" dirty="0">
                <a:solidFill>
                  <a:srgbClr val="000000"/>
                </a:solidFill>
                <a:latin typeface="HGPｺﾞｼｯｸM" pitchFamily="50" charset="-128"/>
                <a:ea typeface="HGPｺﾞｼｯｸM" pitchFamily="50" charset="-128"/>
              </a:rPr>
              <a:t>36</a:t>
            </a:r>
            <a:r>
              <a:rPr lang="ja-JP" altLang="en-US" sz="1200" dirty="0">
                <a:solidFill>
                  <a:srgbClr val="000000"/>
                </a:solidFill>
                <a:latin typeface="HGPｺﾞｼｯｸM" pitchFamily="50" charset="-128"/>
                <a:ea typeface="HGPｺﾞｼｯｸM" pitchFamily="50" charset="-128"/>
              </a:rPr>
              <a:t>ヶ月）内で、自立した</a:t>
            </a:r>
            <a:r>
              <a:rPr lang="ja-JP" altLang="en-US" sz="1200" dirty="0" smtClean="0">
                <a:solidFill>
                  <a:srgbClr val="000000"/>
                </a:solidFill>
                <a:latin typeface="HGPｺﾞｼｯｸM" pitchFamily="50" charset="-128"/>
                <a:ea typeface="HGPｺﾞｼｯｸM" pitchFamily="50" charset="-128"/>
              </a:rPr>
              <a:t>日常生活</a:t>
            </a:r>
            <a:r>
              <a:rPr lang="ja-JP" altLang="en-US" sz="1200" dirty="0">
                <a:solidFill>
                  <a:srgbClr val="000000"/>
                </a:solidFill>
                <a:latin typeface="HGPｺﾞｼｯｸM" pitchFamily="50" charset="-128"/>
                <a:ea typeface="HGPｺﾞｼｯｸM" pitchFamily="50" charset="-128"/>
              </a:rPr>
              <a:t>又</a:t>
            </a:r>
            <a:r>
              <a:rPr lang="ja-JP" altLang="en-US" sz="1200" dirty="0" smtClean="0">
                <a:solidFill>
                  <a:srgbClr val="000000"/>
                </a:solidFill>
                <a:latin typeface="HGPｺﾞｼｯｸM" pitchFamily="50" charset="-128"/>
                <a:ea typeface="HGPｺﾞｼｯｸM" pitchFamily="50" charset="-128"/>
              </a:rPr>
              <a:t>は</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社会</a:t>
            </a:r>
            <a:r>
              <a:rPr lang="ja-JP" altLang="en-US" sz="1200" dirty="0">
                <a:solidFill>
                  <a:srgbClr val="000000"/>
                </a:solidFill>
                <a:latin typeface="HGPｺﾞｼｯｸM" pitchFamily="50" charset="-128"/>
                <a:ea typeface="HGPｺﾞｼｯｸM" pitchFamily="50" charset="-128"/>
              </a:rPr>
              <a:t>生活を営めるよう支援を実施</a:t>
            </a:r>
            <a:endParaRPr lang="ja-JP" altLang="en-US" sz="1200" dirty="0">
              <a:solidFill>
                <a:srgbClr val="FF0066"/>
              </a:solidFill>
              <a:latin typeface="HGPｺﾞｼｯｸM" pitchFamily="50" charset="-128"/>
              <a:ea typeface="HGPｺﾞｼｯｸM" pitchFamily="50" charset="-128"/>
            </a:endParaRPr>
          </a:p>
        </p:txBody>
      </p:sp>
      <p:sp>
        <p:nvSpPr>
          <p:cNvPr id="15368" name="Rectangle 4"/>
          <p:cNvSpPr>
            <a:spLocks noChangeArrowheads="1"/>
          </p:cNvSpPr>
          <p:nvPr/>
        </p:nvSpPr>
        <p:spPr bwMode="auto">
          <a:xfrm>
            <a:off x="6284784" y="2170484"/>
            <a:ext cx="3456389" cy="1242453"/>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a:t>
            </a:r>
            <a:r>
              <a:rPr lang="ja-JP" altLang="en-US" sz="1200" dirty="0">
                <a:solidFill>
                  <a:srgbClr val="000000"/>
                </a:solidFill>
                <a:latin typeface="HGPｺﾞｼｯｸM" pitchFamily="50" charset="-128"/>
                <a:ea typeface="HGPｺﾞｼｯｸM" pitchFamily="50" charset="-128"/>
              </a:rPr>
              <a:t>　</a:t>
            </a:r>
            <a:r>
              <a:rPr lang="en-US" altLang="ja-JP" sz="1200" dirty="0" smtClean="0">
                <a:solidFill>
                  <a:srgbClr val="000000"/>
                </a:solidFill>
                <a:latin typeface="HGPｺﾞｼｯｸM" pitchFamily="50" charset="-128"/>
                <a:ea typeface="HGPｺﾞｼｯｸM" pitchFamily="50" charset="-128"/>
              </a:rPr>
              <a:t>60</a:t>
            </a:r>
            <a:r>
              <a:rPr lang="ja-JP" altLang="en-US" sz="1200" dirty="0">
                <a:solidFill>
                  <a:srgbClr val="000000"/>
                </a:solidFill>
                <a:latin typeface="HGPｺﾞｼｯｸM" pitchFamily="50" charset="-128"/>
                <a:ea typeface="HGPｺﾞｼｯｸM" pitchFamily="50" charset="-128"/>
              </a:rPr>
              <a:t>：１</a:t>
            </a:r>
            <a:r>
              <a:rPr lang="ja-JP" altLang="en-US" sz="1200" dirty="0" smtClean="0">
                <a:solidFill>
                  <a:srgbClr val="000000"/>
                </a:solidFill>
                <a:latin typeface="HGPｺﾞｼｯｸM" pitchFamily="50" charset="-128"/>
                <a:ea typeface="HGPｺﾞｼｯｸM" pitchFamily="50" charset="-128"/>
              </a:rPr>
              <a:t>以上（</a:t>
            </a:r>
            <a:r>
              <a:rPr lang="ja-JP" altLang="en-US" sz="1200" dirty="0">
                <a:solidFill>
                  <a:srgbClr val="000000"/>
                </a:solidFill>
                <a:latin typeface="HGPｺﾞｼｯｸM" pitchFamily="50" charset="-128"/>
                <a:ea typeface="HGPｺﾞｼｯｸM" pitchFamily="50" charset="-128"/>
              </a:rPr>
              <a:t>１人は常勤）</a:t>
            </a:r>
            <a:endParaRPr lang="en-US" altLang="ja-JP" sz="1200" dirty="0">
              <a:solidFill>
                <a:srgbClr val="000000"/>
              </a:solidFill>
              <a:latin typeface="HGPｺﾞｼｯｸM" pitchFamily="50" charset="-128"/>
              <a:ea typeface="HGPｺﾞｼｯｸM" pitchFamily="50" charset="-128"/>
            </a:endParaRPr>
          </a:p>
          <a:p>
            <a:pPr fontAlgn="base">
              <a:lnSpc>
                <a:spcPct val="50000"/>
              </a:lnSpc>
              <a:spcBef>
                <a:spcPct val="0"/>
              </a:spcBef>
              <a:spcAft>
                <a:spcPct val="0"/>
              </a:spcAft>
            </a:pPr>
            <a:endParaRPr lang="ja-JP" altLang="en-US" sz="4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生活支援員　</a:t>
            </a:r>
            <a:r>
              <a:rPr lang="ja-JP" altLang="en-US" sz="1200" dirty="0" smtClean="0">
                <a:solidFill>
                  <a:srgbClr val="000000"/>
                </a:solidFill>
                <a:latin typeface="HGPｺﾞｼｯｸM" pitchFamily="50" charset="-128"/>
                <a:ea typeface="HGPｺﾞｼｯｸM" pitchFamily="50" charset="-128"/>
              </a:rPr>
              <a:t>６：１</a:t>
            </a:r>
            <a:r>
              <a:rPr lang="ja-JP" altLang="en-US" sz="1200" dirty="0">
                <a:solidFill>
                  <a:srgbClr val="000000"/>
                </a:solidFill>
                <a:latin typeface="HGPｺﾞｼｯｸM" pitchFamily="50" charset="-128"/>
                <a:ea typeface="HGPｺﾞｼｯｸM" pitchFamily="50" charset="-128"/>
              </a:rPr>
              <a:t>以上（１人は常勤）</a:t>
            </a:r>
          </a:p>
        </p:txBody>
      </p:sp>
      <p:graphicFrame>
        <p:nvGraphicFramePr>
          <p:cNvPr id="25" name="表 24"/>
          <p:cNvGraphicFramePr>
            <a:graphicFrameLocks noGrp="1"/>
          </p:cNvGraphicFramePr>
          <p:nvPr>
            <p:extLst>
              <p:ext uri="{D42A27DB-BD31-4B8C-83A1-F6EECF244321}">
                <p14:modId xmlns:p14="http://schemas.microsoft.com/office/powerpoint/2010/main" val="894091467"/>
              </p:ext>
            </p:extLst>
          </p:nvPr>
        </p:nvGraphicFramePr>
        <p:xfrm>
          <a:off x="236124" y="3785200"/>
          <a:ext cx="9469404" cy="2452112"/>
        </p:xfrm>
        <a:graphic>
          <a:graphicData uri="http://schemas.openxmlformats.org/drawingml/2006/table">
            <a:tbl>
              <a:tblPr>
                <a:tableStyleId>{F5AB1C69-6EDB-4FF4-983F-18BD219EF322}</a:tableStyleId>
              </a:tblPr>
              <a:tblGrid>
                <a:gridCol w="4497072">
                  <a:extLst>
                    <a:ext uri="{9D8B030D-6E8A-4147-A177-3AD203B41FA5}">
                      <a16:colId xmlns:a16="http://schemas.microsoft.com/office/drawing/2014/main" val="20000"/>
                    </a:ext>
                  </a:extLst>
                </a:gridCol>
                <a:gridCol w="327460">
                  <a:extLst>
                    <a:ext uri="{9D8B030D-6E8A-4147-A177-3AD203B41FA5}">
                      <a16:colId xmlns:a16="http://schemas.microsoft.com/office/drawing/2014/main" val="20001"/>
                    </a:ext>
                  </a:extLst>
                </a:gridCol>
                <a:gridCol w="4644872">
                  <a:extLst>
                    <a:ext uri="{9D8B030D-6E8A-4147-A177-3AD203B41FA5}">
                      <a16:colId xmlns:a16="http://schemas.microsoft.com/office/drawing/2014/main" val="20002"/>
                    </a:ext>
                  </a:extLst>
                </a:gridCol>
              </a:tblGrid>
              <a:tr h="272287">
                <a:tc gridSpan="3">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23686">
                <a:tc gridSpan="2">
                  <a:txBody>
                    <a:bodyPr/>
                    <a:lstStyle/>
                    <a:p>
                      <a:pPr>
                        <a:defRPr/>
                      </a:pPr>
                      <a:r>
                        <a:rPr lang="ja-JP" altLang="en-US" sz="1200" b="1" u="sng" dirty="0" smtClean="0">
                          <a:solidFill>
                            <a:schemeClr val="accent4"/>
                          </a:solidFill>
                          <a:latin typeface="HGPｺﾞｼｯｸM" pitchFamily="50" charset="-128"/>
                          <a:ea typeface="HGPｺﾞｼｯｸM" pitchFamily="50" charset="-128"/>
                        </a:rPr>
                        <a:t>通所による訓練</a:t>
                      </a:r>
                      <a:endParaRPr lang="en-US" altLang="ja-JP" sz="1200" b="1" u="sng"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利用定員２０人以下　　</a:t>
                      </a:r>
                      <a:r>
                        <a:rPr lang="en-US" altLang="ja-JP" sz="1100" dirty="0" smtClean="0">
                          <a:solidFill>
                            <a:schemeClr val="accent4"/>
                          </a:solidFill>
                          <a:latin typeface="HGPｺﾞｼｯｸM" pitchFamily="50" charset="-128"/>
                          <a:ea typeface="HGPｺﾞｼｯｸM" pitchFamily="50" charset="-128"/>
                        </a:rPr>
                        <a:t>744</a:t>
                      </a:r>
                      <a:r>
                        <a:rPr lang="ja-JP" altLang="en-US" sz="1100" dirty="0" smtClean="0">
                          <a:solidFill>
                            <a:schemeClr val="accent4"/>
                          </a:solidFill>
                          <a:latin typeface="HGPｺﾞｼｯｸM" pitchFamily="50" charset="-128"/>
                          <a:ea typeface="HGPｺﾞｼｯｸM" pitchFamily="50" charset="-128"/>
                        </a:rPr>
                        <a:t>単位　　　 利用定員６１～</a:t>
                      </a:r>
                      <a:r>
                        <a:rPr lang="en-US" altLang="ja-JP" sz="1100" dirty="0" smtClean="0">
                          <a:solidFill>
                            <a:schemeClr val="accent4"/>
                          </a:solidFill>
                          <a:latin typeface="HGPｺﾞｼｯｸM" pitchFamily="50" charset="-128"/>
                          <a:ea typeface="HGPｺﾞｼｯｸM" pitchFamily="50" charset="-128"/>
                        </a:rPr>
                        <a:t>80</a:t>
                      </a:r>
                      <a:r>
                        <a:rPr lang="ja-JP" altLang="en-US" sz="1100" dirty="0" smtClean="0">
                          <a:solidFill>
                            <a:schemeClr val="accent4"/>
                          </a:solidFill>
                          <a:latin typeface="HGPｺﾞｼｯｸM" pitchFamily="50" charset="-128"/>
                          <a:ea typeface="HGPｺﾞｼｯｸM" pitchFamily="50" charset="-128"/>
                        </a:rPr>
                        <a:t>人　</a:t>
                      </a:r>
                      <a:r>
                        <a:rPr lang="en-US" altLang="ja-JP" sz="1100" dirty="0" smtClean="0">
                          <a:solidFill>
                            <a:schemeClr val="accent4"/>
                          </a:solidFill>
                          <a:latin typeface="HGPｺﾞｼｯｸM" pitchFamily="50" charset="-128"/>
                          <a:ea typeface="HGPｺﾞｼｯｸM" pitchFamily="50" charset="-128"/>
                        </a:rPr>
                        <a:t>606</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２１～４０人　</a:t>
                      </a:r>
                      <a:r>
                        <a:rPr lang="en-US" altLang="ja-JP" sz="1100" dirty="0" smtClean="0">
                          <a:solidFill>
                            <a:schemeClr val="accent4"/>
                          </a:solidFill>
                          <a:latin typeface="HGPｺﾞｼｯｸM" pitchFamily="50" charset="-128"/>
                          <a:ea typeface="HGPｺﾞｼｯｸM" pitchFamily="50" charset="-128"/>
                        </a:rPr>
                        <a:t>664</a:t>
                      </a:r>
                      <a:r>
                        <a:rPr lang="ja-JP" altLang="en-US" sz="1100" dirty="0" smtClean="0">
                          <a:solidFill>
                            <a:schemeClr val="accent4"/>
                          </a:solidFill>
                          <a:latin typeface="HGPｺﾞｼｯｸM" pitchFamily="50" charset="-128"/>
                          <a:ea typeface="HGPｺﾞｼｯｸM" pitchFamily="50" charset="-128"/>
                        </a:rPr>
                        <a:t>単位　　　</a:t>
                      </a:r>
                      <a:r>
                        <a:rPr lang="ja-JP" altLang="en-US" sz="1100" baseline="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a:t>
                      </a:r>
                      <a:r>
                        <a:rPr lang="ja-JP" altLang="en-US" sz="90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８１人以上　</a:t>
                      </a:r>
                      <a:r>
                        <a:rPr lang="en-US" altLang="ja-JP" sz="1100" dirty="0" smtClean="0">
                          <a:solidFill>
                            <a:schemeClr val="accent4"/>
                          </a:solidFill>
                          <a:latin typeface="HGPｺﾞｼｯｸM" pitchFamily="50" charset="-128"/>
                          <a:ea typeface="HGPｺﾞｼｯｸM" pitchFamily="50" charset="-128"/>
                        </a:rPr>
                        <a:t>570</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４１～６０人　</a:t>
                      </a:r>
                      <a:r>
                        <a:rPr lang="en-US" altLang="ja-JP" sz="1100" dirty="0" smtClean="0">
                          <a:solidFill>
                            <a:schemeClr val="accent4"/>
                          </a:solidFill>
                          <a:latin typeface="HGPｺﾞｼｯｸM" pitchFamily="50" charset="-128"/>
                          <a:ea typeface="HGPｺﾞｼｯｸM" pitchFamily="50" charset="-128"/>
                        </a:rPr>
                        <a:t>631</a:t>
                      </a:r>
                      <a:r>
                        <a:rPr lang="ja-JP" altLang="en-US" sz="1100" dirty="0" smtClean="0">
                          <a:solidFill>
                            <a:schemeClr val="accent4"/>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defRPr/>
                      </a:pPr>
                      <a:endParaRPr lang="ja-JP" altLang="en-US" sz="1200" dirty="0" smtClean="0">
                        <a:solidFill>
                          <a:schemeClr val="accent4"/>
                        </a:solidFill>
                        <a:latin typeface="HGPｺﾞｼｯｸM" pitchFamily="50" charset="-128"/>
                        <a:ea typeface="HGPｺﾞｼｯｸM" pitchFamily="50" charset="-128"/>
                      </a:endParaRPr>
                    </a:p>
                  </a:txBody>
                  <a:tcPr marL="99060" marR="99060">
                    <a:lnL w="12700" cap="flat" cmpd="sng" algn="ctr">
                      <a:solidFill>
                        <a:schemeClr val="tx1"/>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defRPr/>
                      </a:pPr>
                      <a:r>
                        <a:rPr lang="ja-JP" altLang="en-US" sz="1200" b="1" u="sng" dirty="0" smtClean="0">
                          <a:solidFill>
                            <a:schemeClr val="accent4"/>
                          </a:solidFill>
                          <a:latin typeface="HGPｺﾞｼｯｸM" pitchFamily="50" charset="-128"/>
                          <a:ea typeface="HGPｺﾞｼｯｸM" pitchFamily="50" charset="-128"/>
                        </a:rPr>
                        <a:t>訪問による訓練</a:t>
                      </a:r>
                      <a:endParaRPr lang="en-US" altLang="ja-JP" sz="1400" b="0" u="none"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所要時間１時間未満の場合　　　　　　　　　 </a:t>
                      </a:r>
                      <a:r>
                        <a:rPr lang="en-US" altLang="ja-JP" sz="1100" dirty="0" smtClean="0">
                          <a:solidFill>
                            <a:schemeClr val="accent4"/>
                          </a:solidFill>
                          <a:latin typeface="HGPｺﾞｼｯｸM" pitchFamily="50" charset="-128"/>
                          <a:ea typeface="HGPｺﾞｼｯｸM" pitchFamily="50" charset="-128"/>
                        </a:rPr>
                        <a:t>248</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所要時間１時間以上の場合　　　　　　　　　 </a:t>
                      </a:r>
                      <a:r>
                        <a:rPr lang="en-US" altLang="ja-JP" sz="1100" dirty="0" smtClean="0">
                          <a:solidFill>
                            <a:schemeClr val="accent4"/>
                          </a:solidFill>
                          <a:latin typeface="HGPｺﾞｼｯｸM" pitchFamily="50" charset="-128"/>
                          <a:ea typeface="HGPｺﾞｼｯｸM" pitchFamily="50" charset="-128"/>
                        </a:rPr>
                        <a:t>570</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視覚障害者に対する専門的訓練の場合　　</a:t>
                      </a:r>
                      <a:r>
                        <a:rPr lang="en-US" altLang="ja-JP" sz="1100" dirty="0" smtClean="0">
                          <a:solidFill>
                            <a:schemeClr val="accent4"/>
                          </a:solidFill>
                          <a:latin typeface="HGPｺﾞｼｯｸM" pitchFamily="50" charset="-128"/>
                          <a:ea typeface="HGPｺﾞｼｯｸM" pitchFamily="50" charset="-128"/>
                        </a:rPr>
                        <a:t>732</a:t>
                      </a:r>
                      <a:r>
                        <a:rPr lang="ja-JP" altLang="en-US" sz="1100" dirty="0" smtClean="0">
                          <a:solidFill>
                            <a:schemeClr val="accent4"/>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032">
                <a:tc gridSpan="3">
                  <a:txBody>
                    <a:bodyPr/>
                    <a:lstStyle/>
                    <a:p>
                      <a:pPr algn="l"/>
                      <a:r>
                        <a:rPr kumimoji="1" lang="ja-JP" altLang="en-US" sz="1200" dirty="0" smtClean="0">
                          <a:solidFill>
                            <a:schemeClr val="accent4"/>
                          </a:solidFill>
                          <a:ea typeface="ＤＨＰ特太ゴシック体" pitchFamily="2" charset="-128"/>
                        </a:rPr>
                        <a:t>■ 主な加算</a:t>
                      </a:r>
                      <a:endParaRPr kumimoji="1" lang="ja-JP" altLang="en-US" sz="1200" dirty="0">
                        <a:solidFill>
                          <a:schemeClr val="accent4"/>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869714">
                <a:tc>
                  <a:txBody>
                    <a:bodyPr/>
                    <a:lstStyle/>
                    <a:p>
                      <a:pPr>
                        <a:defRPr/>
                      </a:pPr>
                      <a:r>
                        <a:rPr lang="ja-JP" altLang="en-US" sz="1200" b="1" u="sng" dirty="0" smtClean="0">
                          <a:solidFill>
                            <a:schemeClr val="accent4"/>
                          </a:solidFill>
                          <a:latin typeface="HGPｺﾞｼｯｸM" pitchFamily="50" charset="-128"/>
                          <a:ea typeface="HGPｺﾞｼｯｸM" pitchFamily="50" charset="-128"/>
                        </a:rPr>
                        <a:t>個別計画訓練支援加算</a:t>
                      </a:r>
                    </a:p>
                    <a:p>
                      <a:pPr>
                        <a:defRPr/>
                      </a:pPr>
                      <a:r>
                        <a:rPr lang="ja-JP" altLang="en-US" sz="1100" dirty="0" smtClean="0">
                          <a:solidFill>
                            <a:schemeClr val="accent4"/>
                          </a:solidFill>
                          <a:latin typeface="HGPｺﾞｼｯｸM" pitchFamily="50" charset="-128"/>
                          <a:ea typeface="HGPｺﾞｼｯｸM" pitchFamily="50" charset="-128"/>
                        </a:rPr>
                        <a:t>　社会福祉士・精神保健福祉士・公認心理師等が作成した個別訓練実施計画に基づいて、障害特性や生活環境等に応じた訓練を行った場合</a:t>
                      </a:r>
                      <a:r>
                        <a:rPr lang="ja-JP" altLang="en-US" sz="1100" dirty="0" smtClean="0">
                          <a:solidFill>
                            <a:schemeClr val="tx1"/>
                          </a:solidFill>
                          <a:latin typeface="HGPｺﾞｼｯｸM" pitchFamily="50" charset="-128"/>
                          <a:ea typeface="HGPｺﾞｼｯｸM" pitchFamily="50" charset="-128"/>
                        </a:rPr>
                        <a:t>　　　　　　　　</a:t>
                      </a:r>
                      <a:r>
                        <a:rPr lang="ja-JP" altLang="en-US" sz="1100" baseline="0" dirty="0" smtClean="0">
                          <a:solidFill>
                            <a:schemeClr val="tx1"/>
                          </a:solidFill>
                          <a:latin typeface="HGPｺﾞｼｯｸM" pitchFamily="50" charset="-128"/>
                          <a:ea typeface="HGPｺﾞｼｯｸM" pitchFamily="50" charset="-128"/>
                        </a:rPr>
                        <a:t> 　　　　　　　　　　　　　　　　　　　　　　　　　 </a:t>
                      </a:r>
                      <a:endParaRPr lang="en-US" altLang="ja-JP" sz="1100" baseline="0" dirty="0" smtClean="0">
                        <a:solidFill>
                          <a:schemeClr val="tx1"/>
                        </a:solidFill>
                        <a:latin typeface="HGPｺﾞｼｯｸM" pitchFamily="50" charset="-128"/>
                        <a:ea typeface="HGPｺﾞｼｯｸM" pitchFamily="50" charset="-128"/>
                      </a:endParaRPr>
                    </a:p>
                    <a:p>
                      <a:pPr>
                        <a:defRPr/>
                      </a:pPr>
                      <a:r>
                        <a:rPr lang="ja-JP" altLang="en-US" sz="1100" baseline="0" dirty="0" smtClean="0">
                          <a:solidFill>
                            <a:schemeClr val="tx1"/>
                          </a:solidFill>
                          <a:latin typeface="HGPｺﾞｼｯｸM" pitchFamily="50" charset="-128"/>
                          <a:ea typeface="HGPｺﾞｼｯｸM" pitchFamily="50" charset="-128"/>
                        </a:rPr>
                        <a:t>　　　　　　　　　　　　　　　　　　　　　　　　　　　　　　　　　　　　　　　　</a:t>
                      </a:r>
                      <a:r>
                        <a:rPr lang="ja-JP" altLang="en-US" sz="700" baseline="0" dirty="0" smtClean="0">
                          <a:solidFill>
                            <a:schemeClr val="tx1"/>
                          </a:solidFill>
                          <a:latin typeface="HGPｺﾞｼｯｸM" pitchFamily="50" charset="-128"/>
                          <a:ea typeface="HGPｺﾞｼｯｸM" pitchFamily="50" charset="-128"/>
                        </a:rPr>
                        <a:t>　</a:t>
                      </a:r>
                      <a:r>
                        <a:rPr lang="en-US" altLang="ja-JP" sz="1100" baseline="0" dirty="0" smtClean="0">
                          <a:solidFill>
                            <a:schemeClr val="tx1"/>
                          </a:solidFill>
                          <a:latin typeface="HGPｺﾞｼｯｸM" pitchFamily="50" charset="-128"/>
                          <a:ea typeface="HGPｺﾞｼｯｸM" pitchFamily="50" charset="-128"/>
                        </a:rPr>
                        <a:t>19</a:t>
                      </a:r>
                      <a:r>
                        <a:rPr lang="ja-JP" altLang="en-US" sz="1100" dirty="0" smtClean="0">
                          <a:solidFill>
                            <a:schemeClr val="tx1"/>
                          </a:solidFill>
                          <a:latin typeface="HGPｺﾞｼｯｸM" pitchFamily="50" charset="-128"/>
                          <a:ea typeface="HGPｺﾞｼｯｸM" pitchFamily="50" charset="-128"/>
                        </a:rPr>
                        <a:t>単位</a:t>
                      </a:r>
                      <a:endParaRPr lang="en-US" altLang="ja-JP" sz="1100" dirty="0" smtClean="0">
                        <a:solidFill>
                          <a:schemeClr val="tx1"/>
                        </a:solidFill>
                        <a:latin typeface="HGPｺﾞｼｯｸM" pitchFamily="50" charset="-128"/>
                        <a:ea typeface="HGPｺﾞｼｯｸM" pitchFamily="50" charset="-128"/>
                      </a:endParaRPr>
                    </a:p>
                    <a:p>
                      <a:pPr>
                        <a:defRPr/>
                      </a:pPr>
                      <a:r>
                        <a:rPr lang="ja-JP" altLang="en-US" sz="1100" dirty="0" smtClean="0">
                          <a:solidFill>
                            <a:schemeClr val="accent4"/>
                          </a:solidFill>
                          <a:latin typeface="HGPｺﾞｼｯｸM" pitchFamily="50" charset="-128"/>
                          <a:ea typeface="HGPｺﾞｼｯｸM" pitchFamily="50" charset="-128"/>
                        </a:rPr>
                        <a:t>　　　　　</a:t>
                      </a:r>
                      <a:endParaRPr lang="en-US" altLang="ja-JP" sz="1100" dirty="0" smtClean="0">
                        <a:solidFill>
                          <a:schemeClr val="accent4"/>
                        </a:solidFill>
                        <a:latin typeface="HGPｺﾞｼｯｸM" pitchFamily="50" charset="-128"/>
                        <a:ea typeface="HGPｺﾞｼｯｸM" pitchFamily="50" charset="-128"/>
                      </a:endParaRPr>
                    </a:p>
                    <a:p>
                      <a:pPr algn="r">
                        <a:defRPr/>
                      </a:pPr>
                      <a:r>
                        <a:rPr lang="ja-JP" altLang="en-US" sz="1100" dirty="0" smtClean="0">
                          <a:solidFill>
                            <a:schemeClr val="accent4"/>
                          </a:solidFill>
                          <a:latin typeface="HGPｺﾞｼｯｸM" pitchFamily="50" charset="-128"/>
                          <a:ea typeface="HGPｺﾞｼｯｸM" pitchFamily="50" charset="-128"/>
                        </a:rPr>
                        <a:t>　</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defRPr/>
                      </a:pPr>
                      <a:r>
                        <a:rPr lang="ja-JP" altLang="en-US" sz="1200" b="1" u="sng" dirty="0" smtClean="0">
                          <a:solidFill>
                            <a:schemeClr val="tx1"/>
                          </a:solidFill>
                          <a:latin typeface="HGPｺﾞｼｯｸM" pitchFamily="50" charset="-128"/>
                          <a:ea typeface="HGPｺﾞｼｯｸM" pitchFamily="50" charset="-128"/>
                        </a:rPr>
                        <a:t>就労移行支援体制加算</a:t>
                      </a:r>
                      <a:endParaRPr lang="en-US" altLang="ja-JP" sz="1200" dirty="0" smtClean="0">
                        <a:solidFill>
                          <a:schemeClr val="tx1"/>
                        </a:solidFill>
                        <a:latin typeface="HGPｺﾞｼｯｸM" pitchFamily="50" charset="-128"/>
                        <a:ea typeface="HGPｺﾞｼｯｸM" pitchFamily="50" charset="-128"/>
                      </a:endParaRPr>
                    </a:p>
                    <a:p>
                      <a:r>
                        <a:rPr kumimoji="1" lang="ja-JP" altLang="en-US" sz="1100" dirty="0" smtClean="0">
                          <a:latin typeface="HGPｺﾞｼｯｸM" panose="020B0600000000000000" pitchFamily="50" charset="-128"/>
                          <a:ea typeface="HGPｺﾞｼｯｸM" panose="020B0600000000000000" pitchFamily="50" charset="-128"/>
                        </a:rPr>
                        <a:t>　自立訓練を受けた後、就労（一定の条件を満たす復職を含む）し、就労継続期間が６月以上の者が前年度において１人以上いる場合</a:t>
                      </a:r>
                      <a:endParaRPr kumimoji="1" lang="en-US" altLang="ja-JP" sz="1100" dirty="0" smtClean="0">
                        <a:latin typeface="HGPｺﾞｼｯｸM" panose="020B0600000000000000" pitchFamily="50" charset="-128"/>
                        <a:ea typeface="HGPｺﾞｼｯｸM" panose="020B0600000000000000"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利用定員２０人以下　　</a:t>
                      </a:r>
                      <a:r>
                        <a:rPr lang="en-US" altLang="ja-JP" sz="1100" dirty="0" smtClean="0">
                          <a:solidFill>
                            <a:schemeClr val="accent4"/>
                          </a:solidFill>
                          <a:latin typeface="HGPｺﾞｼｯｸM" pitchFamily="50" charset="-128"/>
                          <a:ea typeface="HGPｺﾞｼｯｸM" pitchFamily="50" charset="-128"/>
                        </a:rPr>
                        <a:t>54</a:t>
                      </a:r>
                      <a:r>
                        <a:rPr lang="ja-JP" altLang="en-US" sz="1100" dirty="0" smtClean="0">
                          <a:solidFill>
                            <a:schemeClr val="accent4"/>
                          </a:solidFill>
                          <a:latin typeface="HGPｺﾞｼｯｸM" pitchFamily="50" charset="-128"/>
                          <a:ea typeface="HGPｺﾞｼｯｸM" pitchFamily="50" charset="-128"/>
                        </a:rPr>
                        <a:t>単位　　　　利用定員６１～</a:t>
                      </a:r>
                      <a:r>
                        <a:rPr lang="en-US" altLang="ja-JP" sz="1100" dirty="0" smtClean="0">
                          <a:solidFill>
                            <a:schemeClr val="accent4"/>
                          </a:solidFill>
                          <a:latin typeface="HGPｺﾞｼｯｸM" pitchFamily="50" charset="-128"/>
                          <a:ea typeface="HGPｺﾞｼｯｸM" pitchFamily="50" charset="-128"/>
                        </a:rPr>
                        <a:t>80</a:t>
                      </a:r>
                      <a:r>
                        <a:rPr lang="ja-JP" altLang="en-US" sz="1100" dirty="0" smtClean="0">
                          <a:solidFill>
                            <a:schemeClr val="accent4"/>
                          </a:solidFill>
                          <a:latin typeface="HGPｺﾞｼｯｸM" pitchFamily="50" charset="-128"/>
                          <a:ea typeface="HGPｺﾞｼｯｸM" pitchFamily="50" charset="-128"/>
                        </a:rPr>
                        <a:t>人　 </a:t>
                      </a:r>
                      <a:r>
                        <a:rPr lang="en-US" altLang="ja-JP" sz="1100" dirty="0" smtClean="0">
                          <a:solidFill>
                            <a:schemeClr val="accent4"/>
                          </a:solidFill>
                          <a:latin typeface="HGPｺﾞｼｯｸM" pitchFamily="50" charset="-128"/>
                          <a:ea typeface="HGPｺﾞｼｯｸM" pitchFamily="50" charset="-128"/>
                        </a:rPr>
                        <a:t>9</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２１～４０人　</a:t>
                      </a:r>
                      <a:r>
                        <a:rPr lang="en-US" altLang="ja-JP" sz="1100" dirty="0" smtClean="0">
                          <a:solidFill>
                            <a:schemeClr val="accent4"/>
                          </a:solidFill>
                          <a:latin typeface="HGPｺﾞｼｯｸM" pitchFamily="50" charset="-128"/>
                          <a:ea typeface="HGPｺﾞｼｯｸM" pitchFamily="50" charset="-128"/>
                        </a:rPr>
                        <a:t>24</a:t>
                      </a:r>
                      <a:r>
                        <a:rPr lang="ja-JP" altLang="en-US" sz="1100" dirty="0" smtClean="0">
                          <a:solidFill>
                            <a:schemeClr val="accent4"/>
                          </a:solidFill>
                          <a:latin typeface="HGPｺﾞｼｯｸM" pitchFamily="50" charset="-128"/>
                          <a:ea typeface="HGPｺﾞｼｯｸM" pitchFamily="50" charset="-128"/>
                        </a:rPr>
                        <a:t>単位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８１人以上　 </a:t>
                      </a:r>
                      <a:r>
                        <a:rPr lang="en-US" altLang="ja-JP" sz="1100" dirty="0" smtClean="0">
                          <a:solidFill>
                            <a:schemeClr val="accent4"/>
                          </a:solidFill>
                          <a:latin typeface="HGPｺﾞｼｯｸM" pitchFamily="50" charset="-128"/>
                          <a:ea typeface="HGPｺﾞｼｯｸM" pitchFamily="50" charset="-128"/>
                        </a:rPr>
                        <a:t>7</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４１～６０人　</a:t>
                      </a:r>
                      <a:r>
                        <a:rPr lang="en-US" altLang="ja-JP" sz="1100" dirty="0" smtClean="0">
                          <a:solidFill>
                            <a:schemeClr val="accent4"/>
                          </a:solidFill>
                          <a:latin typeface="HGPｺﾞｼｯｸM" pitchFamily="50" charset="-128"/>
                          <a:ea typeface="HGPｺﾞｼｯｸM" pitchFamily="50" charset="-128"/>
                        </a:rPr>
                        <a:t>13</a:t>
                      </a:r>
                      <a:r>
                        <a:rPr lang="ja-JP" altLang="en-US" sz="1100" dirty="0" smtClean="0">
                          <a:solidFill>
                            <a:schemeClr val="accent4"/>
                          </a:solidFill>
                          <a:latin typeface="HGPｺﾞｼｯｸM" pitchFamily="50" charset="-128"/>
                          <a:ea typeface="HGPｺﾞｼｯｸM" pitchFamily="50" charset="-128"/>
                        </a:rPr>
                        <a:t>単位</a:t>
                      </a:r>
                      <a:endParaRPr kumimoji="1" lang="ja-JP" altLang="en-US" sz="1100" dirty="0">
                        <a:latin typeface="HGPｺﾞｼｯｸM" panose="020B0600000000000000" pitchFamily="50" charset="-128"/>
                        <a:ea typeface="HGPｺﾞｼｯｸM" panose="020B0600000000000000"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15385" name="Text Box 2"/>
          <p:cNvSpPr txBox="1">
            <a:spLocks noChangeArrowheads="1"/>
          </p:cNvSpPr>
          <p:nvPr/>
        </p:nvSpPr>
        <p:spPr bwMode="auto">
          <a:xfrm>
            <a:off x="81796" y="3432123"/>
            <a:ext cx="3394681"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報酬</a:t>
            </a:r>
            <a:r>
              <a:rPr lang="ja-JP" altLang="en-US" sz="1600" b="1" u="sng" dirty="0">
                <a:solidFill>
                  <a:srgbClr val="000000"/>
                </a:solidFill>
                <a:ea typeface="ＤＨＰ特太ゴシック体" pitchFamily="2" charset="-128"/>
              </a:rPr>
              <a:t>単価</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（平成３０年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15386" name="Text Box 2"/>
          <p:cNvSpPr txBox="1">
            <a:spLocks noChangeArrowheads="1"/>
          </p:cNvSpPr>
          <p:nvPr/>
        </p:nvSpPr>
        <p:spPr bwMode="auto">
          <a:xfrm>
            <a:off x="113126" y="6364939"/>
            <a:ext cx="4407826" cy="338138"/>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a:solidFill>
                  <a:srgbClr val="000000"/>
                </a:solidFill>
                <a:latin typeface="HGPｺﾞｼｯｸM" pitchFamily="50" charset="-128"/>
                <a:ea typeface="HGPｺﾞｼｯｸM" pitchFamily="50" charset="-128"/>
              </a:rPr>
              <a:t>1,166</a:t>
            </a:r>
            <a:r>
              <a:rPr lang="ja-JP" altLang="en-US" sz="1400" dirty="0">
                <a:solidFill>
                  <a:srgbClr val="000000"/>
                </a:solidFill>
                <a:latin typeface="HGPｺﾞｼｯｸM" pitchFamily="50" charset="-128"/>
                <a:ea typeface="HGPｺﾞｼｯｸM" pitchFamily="50" charset="-128"/>
              </a:rPr>
              <a:t>（国保連平成</a:t>
            </a:r>
            <a:r>
              <a:rPr lang="en-US" altLang="ja-JP" sz="1400" dirty="0">
                <a:solidFill>
                  <a:srgbClr val="000000"/>
                </a:solidFill>
                <a:latin typeface="HGPｺﾞｼｯｸM" pitchFamily="50" charset="-128"/>
                <a:ea typeface="HGPｺﾞｼｯｸM" pitchFamily="50" charset="-128"/>
              </a:rPr>
              <a:t>30</a:t>
            </a:r>
            <a:r>
              <a:rPr lang="ja-JP" altLang="en-US" sz="1400" dirty="0">
                <a:solidFill>
                  <a:srgbClr val="000000"/>
                </a:solidFill>
                <a:latin typeface="HGPｺﾞｼｯｸM" pitchFamily="50" charset="-128"/>
                <a:ea typeface="HGPｺﾞｼｯｸM" pitchFamily="50" charset="-128"/>
              </a:rPr>
              <a:t>年</a:t>
            </a:r>
            <a:r>
              <a:rPr lang="en-US" altLang="ja-JP" sz="1400" dirty="0">
                <a:solidFill>
                  <a:srgbClr val="000000"/>
                </a:solidFill>
                <a:latin typeface="HGPｺﾞｼｯｸM" pitchFamily="50" charset="-128"/>
                <a:ea typeface="HGPｺﾞｼｯｸM" pitchFamily="50" charset="-128"/>
              </a:rPr>
              <a:t>1</a:t>
            </a:r>
            <a:r>
              <a:rPr lang="ja-JP" altLang="en-US" sz="1400" dirty="0">
                <a:solidFill>
                  <a:srgbClr val="000000"/>
                </a:solidFill>
                <a:latin typeface="HGPｺﾞｼｯｸM" pitchFamily="50" charset="-128"/>
                <a:ea typeface="HGPｺﾞｼｯｸM" pitchFamily="50" charset="-128"/>
              </a:rPr>
              <a:t>月実績）</a:t>
            </a:r>
            <a:endParaRPr lang="en-US" altLang="ja-JP" sz="1400" b="1" u="sng" dirty="0">
              <a:solidFill>
                <a:srgbClr val="000000"/>
              </a:solidFill>
              <a:ea typeface="ＤＨＰ特太ゴシック体" pitchFamily="2" charset="-128"/>
            </a:endParaRPr>
          </a:p>
        </p:txBody>
      </p:sp>
      <p:sp>
        <p:nvSpPr>
          <p:cNvPr id="15388" name="Text Box 2"/>
          <p:cNvSpPr txBox="1">
            <a:spLocks noChangeArrowheads="1"/>
          </p:cNvSpPr>
          <p:nvPr/>
        </p:nvSpPr>
        <p:spPr bwMode="auto">
          <a:xfrm>
            <a:off x="4937662" y="6366770"/>
            <a:ext cx="4407826" cy="338554"/>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ja-JP" altLang="en-US" sz="1600" dirty="0">
                <a:solidFill>
                  <a:srgbClr val="000000"/>
                </a:solidFill>
                <a:latin typeface="HGPｺﾞｼｯｸM" pitchFamily="50" charset="-128"/>
                <a:ea typeface="HGPｺﾞｼｯｸM" pitchFamily="50" charset="-128"/>
              </a:rPr>
              <a:t> </a:t>
            </a:r>
            <a:r>
              <a:rPr lang="en-US" altLang="ja-JP" sz="1600" dirty="0">
                <a:solidFill>
                  <a:srgbClr val="000000"/>
                </a:solidFill>
                <a:latin typeface="HGPｺﾞｼｯｸM" pitchFamily="50" charset="-128"/>
                <a:ea typeface="HGPｺﾞｼｯｸM" pitchFamily="50" charset="-128"/>
              </a:rPr>
              <a:t>12,321</a:t>
            </a:r>
            <a:r>
              <a:rPr lang="ja-JP" altLang="en-US" sz="1400" dirty="0">
                <a:solidFill>
                  <a:srgbClr val="000000"/>
                </a:solidFill>
                <a:latin typeface="HGPｺﾞｼｯｸM" pitchFamily="50" charset="-128"/>
                <a:ea typeface="HGPｺﾞｼｯｸM" pitchFamily="50" charset="-128"/>
              </a:rPr>
              <a:t>（国保連平成</a:t>
            </a:r>
            <a:r>
              <a:rPr lang="en-US" altLang="ja-JP" sz="1400" dirty="0">
                <a:solidFill>
                  <a:srgbClr val="000000"/>
                </a:solidFill>
                <a:latin typeface="HGPｺﾞｼｯｸM" pitchFamily="50" charset="-128"/>
                <a:ea typeface="HGPｺﾞｼｯｸM" pitchFamily="50" charset="-128"/>
              </a:rPr>
              <a:t>30</a:t>
            </a:r>
            <a:r>
              <a:rPr lang="ja-JP" altLang="en-US" sz="1400" dirty="0">
                <a:solidFill>
                  <a:srgbClr val="000000"/>
                </a:solidFill>
                <a:latin typeface="HGPｺﾞｼｯｸM" pitchFamily="50" charset="-128"/>
                <a:ea typeface="HGPｺﾞｼｯｸM" pitchFamily="50" charset="-128"/>
              </a:rPr>
              <a:t>年</a:t>
            </a:r>
            <a:r>
              <a:rPr lang="en-US" altLang="ja-JP" sz="1400" dirty="0">
                <a:solidFill>
                  <a:srgbClr val="000000"/>
                </a:solidFill>
                <a:latin typeface="HGPｺﾞｼｯｸM" pitchFamily="50" charset="-128"/>
                <a:ea typeface="HGPｺﾞｼｯｸM" pitchFamily="50" charset="-128"/>
              </a:rPr>
              <a:t>1</a:t>
            </a:r>
            <a:r>
              <a:rPr lang="ja-JP" altLang="en-US" sz="1400" dirty="0">
                <a:solidFill>
                  <a:srgbClr val="000000"/>
                </a:solidFill>
                <a:latin typeface="HGPｺﾞｼｯｸM" pitchFamily="50" charset="-128"/>
                <a:ea typeface="HGPｺﾞｼｯｸM" pitchFamily="50" charset="-128"/>
              </a:rPr>
              <a:t>月実績）</a:t>
            </a:r>
            <a:endParaRPr lang="en-US" altLang="ja-JP" sz="1400" b="1" u="sng" dirty="0">
              <a:solidFill>
                <a:srgbClr val="000000"/>
              </a:solidFill>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自立訓練（生活訓練）</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6" name="直線コネクタ 1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161</a:t>
            </a:fld>
            <a:endParaRPr lang="en-US" altLang="ja-JP" dirty="0"/>
          </a:p>
        </p:txBody>
      </p:sp>
    </p:spTree>
    <p:extLst>
      <p:ext uri="{BB962C8B-B14F-4D97-AF65-F5344CB8AC3E}">
        <p14:creationId xmlns:p14="http://schemas.microsoft.com/office/powerpoint/2010/main" val="250140062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6"/>
          <p:cNvSpPr>
            <a:spLocks noChangeArrowheads="1"/>
          </p:cNvSpPr>
          <p:nvPr/>
        </p:nvSpPr>
        <p:spPr bwMode="auto">
          <a:xfrm>
            <a:off x="223318" y="814810"/>
            <a:ext cx="9217024" cy="885998"/>
          </a:xfrm>
          <a:prstGeom prst="rect">
            <a:avLst/>
          </a:prstGeom>
          <a:solidFill>
            <a:srgbClr val="FFFFCC"/>
          </a:solidFill>
          <a:ln w="3175">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a:t>
            </a:r>
            <a:r>
              <a:rPr lang="ja-JP" altLang="en-US" sz="1200" dirty="0" smtClean="0">
                <a:solidFill>
                  <a:srgbClr val="000000"/>
                </a:solidFill>
                <a:latin typeface="HGPｺﾞｼｯｸM" panose="020B0600000000000000" pitchFamily="50" charset="-128"/>
                <a:ea typeface="HGPｺﾞｼｯｸM" panose="020B0600000000000000" pitchFamily="50" charset="-128"/>
              </a:rPr>
              <a:t>自立</a:t>
            </a:r>
            <a:r>
              <a:rPr lang="ja-JP" altLang="en-US" sz="1200" dirty="0">
                <a:solidFill>
                  <a:srgbClr val="000000"/>
                </a:solidFill>
                <a:latin typeface="HGPｺﾞｼｯｸM" panose="020B0600000000000000" pitchFamily="50" charset="-128"/>
                <a:ea typeface="HGPｺﾞｼｯｸM" panose="020B0600000000000000" pitchFamily="50" charset="-128"/>
              </a:rPr>
              <a:t>訓練（生活訓練）の対象者のうち、日中、一般就労や障害福祉サービスを利用している者であって、地域生活への移行に向けて</a:t>
            </a:r>
            <a:r>
              <a:rPr lang="ja-JP" altLang="en-US" sz="1200" dirty="0" smtClean="0">
                <a:solidFill>
                  <a:srgbClr val="000000"/>
                </a:solidFill>
                <a:latin typeface="HGPｺﾞｼｯｸM" panose="020B0600000000000000" pitchFamily="50" charset="-128"/>
                <a:ea typeface="HGPｺﾞｼｯｸM" panose="020B0600000000000000" pitchFamily="50" charset="-128"/>
              </a:rPr>
              <a:t>、一定期</a:t>
            </a:r>
            <a:endParaRPr lang="en-US" altLang="ja-JP" sz="12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200" dirty="0">
                <a:solidFill>
                  <a:srgbClr val="000000"/>
                </a:solidFill>
                <a:latin typeface="HGPｺﾞｼｯｸM" panose="020B0600000000000000" pitchFamily="50" charset="-128"/>
                <a:ea typeface="HGPｺﾞｼｯｸM" panose="020B0600000000000000" pitchFamily="50" charset="-128"/>
              </a:rPr>
              <a:t>　</a:t>
            </a:r>
            <a:r>
              <a:rPr lang="ja-JP" altLang="en-US" sz="1200" dirty="0" smtClean="0">
                <a:solidFill>
                  <a:srgbClr val="000000"/>
                </a:solidFill>
                <a:latin typeface="HGPｺﾞｼｯｸM" panose="020B0600000000000000" pitchFamily="50" charset="-128"/>
                <a:ea typeface="HGPｺﾞｼｯｸM" panose="020B0600000000000000" pitchFamily="50" charset="-128"/>
              </a:rPr>
              <a:t> 間</a:t>
            </a:r>
            <a:r>
              <a:rPr lang="ja-JP" altLang="en-US" sz="1200" dirty="0">
                <a:solidFill>
                  <a:srgbClr val="000000"/>
                </a:solidFill>
                <a:latin typeface="HGPｺﾞｼｯｸM" panose="020B0600000000000000" pitchFamily="50" charset="-128"/>
                <a:ea typeface="HGPｺﾞｼｯｸM" panose="020B0600000000000000" pitchFamily="50" charset="-128"/>
              </a:rPr>
              <a:t>、宿泊によって帰宅後における生活能力等の維持・向上のための訓練が必要な者　</a:t>
            </a:r>
            <a:r>
              <a:rPr lang="ja-JP" altLang="en-US" sz="1100" dirty="0">
                <a:solidFill>
                  <a:srgbClr val="000000"/>
                </a:solidFill>
                <a:latin typeface="HGPｺﾞｼｯｸM" pitchFamily="50" charset="-128"/>
                <a:ea typeface="HGPｺﾞｼｯｸM" pitchFamily="50" charset="-128"/>
              </a:rPr>
              <a:t>（具体的には次のような例）</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en-US" altLang="ja-JP" sz="1100" dirty="0">
                <a:solidFill>
                  <a:srgbClr val="000000"/>
                </a:solidFill>
                <a:latin typeface="HGPｺﾞｼｯｸM" pitchFamily="50" charset="-128"/>
                <a:ea typeface="HGPｺﾞｼｯｸM" pitchFamily="50" charset="-128"/>
              </a:rPr>
              <a:t>①</a:t>
            </a:r>
            <a:r>
              <a:rPr lang="ja-JP" altLang="en-US" sz="1100" dirty="0">
                <a:solidFill>
                  <a:srgbClr val="000000"/>
                </a:solidFill>
                <a:latin typeface="HGPｺﾞｼｯｸM" pitchFamily="50" charset="-128"/>
                <a:ea typeface="HGPｺﾞｼｯｸM" pitchFamily="50" charset="-128"/>
              </a:rPr>
              <a:t>　特別支援学校を卒業してた者であって、ひとり暮らしを目指して、更なる生活能力の向上を図ろうとしている者</a:t>
            </a: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②　精神科病院を退院後、地域での日中活動が継続的に利用可能となった者であって、更なる生活能力の向上を図ろうとしている者</a:t>
            </a:r>
          </a:p>
        </p:txBody>
      </p:sp>
      <p:sp>
        <p:nvSpPr>
          <p:cNvPr id="16390" name="Text Box 2"/>
          <p:cNvSpPr txBox="1">
            <a:spLocks noChangeArrowheads="1"/>
          </p:cNvSpPr>
          <p:nvPr/>
        </p:nvSpPr>
        <p:spPr bwMode="auto">
          <a:xfrm>
            <a:off x="56456" y="1769668"/>
            <a:ext cx="2399109"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6391" name="Text Box 2"/>
          <p:cNvSpPr txBox="1">
            <a:spLocks noChangeArrowheads="1"/>
          </p:cNvSpPr>
          <p:nvPr/>
        </p:nvSpPr>
        <p:spPr bwMode="auto">
          <a:xfrm>
            <a:off x="5889104" y="1775896"/>
            <a:ext cx="2302694" cy="338137"/>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16392" name="Rectangle 4"/>
          <p:cNvSpPr>
            <a:spLocks noChangeArrowheads="1"/>
          </p:cNvSpPr>
          <p:nvPr/>
        </p:nvSpPr>
        <p:spPr bwMode="auto">
          <a:xfrm>
            <a:off x="223320" y="2097447"/>
            <a:ext cx="5616623" cy="1259545"/>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居室等の設備を提供し、家事等の日常生活能力を向上させるための訓練</a:t>
            </a:r>
            <a:r>
              <a:rPr lang="ja-JP" altLang="en-US" sz="1200" dirty="0" smtClean="0">
                <a:solidFill>
                  <a:srgbClr val="000000"/>
                </a:solidFill>
                <a:latin typeface="HGPｺﾞｼｯｸM" pitchFamily="50" charset="-128"/>
                <a:ea typeface="HGPｺﾞｼｯｸM" pitchFamily="50" charset="-128"/>
              </a:rPr>
              <a:t>、生活等</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に</a:t>
            </a:r>
            <a:r>
              <a:rPr lang="ja-JP" altLang="en-US" sz="1200" dirty="0">
                <a:solidFill>
                  <a:srgbClr val="000000"/>
                </a:solidFill>
                <a:latin typeface="HGPｺﾞｼｯｸM" pitchFamily="50" charset="-128"/>
                <a:ea typeface="HGPｺﾞｼｯｸM" pitchFamily="50" charset="-128"/>
              </a:rPr>
              <a:t>関する相談及び助言その他の必要な支援を実施</a:t>
            </a: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必要に応じて、日中活動サービスの利用とあわせて支援</a:t>
            </a:r>
          </a:p>
          <a:p>
            <a:pPr marL="177800" indent="-177800"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標準利用期間（</a:t>
            </a:r>
            <a:r>
              <a:rPr lang="en-US" altLang="ja-JP" sz="1200" dirty="0">
                <a:solidFill>
                  <a:srgbClr val="000000"/>
                </a:solidFill>
                <a:latin typeface="HGPｺﾞｼｯｸM" pitchFamily="50" charset="-128"/>
                <a:ea typeface="HGPｺﾞｼｯｸM" pitchFamily="50" charset="-128"/>
              </a:rPr>
              <a:t>24</a:t>
            </a:r>
            <a:r>
              <a:rPr lang="ja-JP" altLang="en-US" sz="1200" dirty="0">
                <a:solidFill>
                  <a:srgbClr val="000000"/>
                </a:solidFill>
                <a:latin typeface="HGPｺﾞｼｯｸM" pitchFamily="50" charset="-128"/>
                <a:ea typeface="HGPｺﾞｼｯｸM" pitchFamily="50" charset="-128"/>
              </a:rPr>
              <a:t>ヶ月、長期入院者等の場合は</a:t>
            </a:r>
            <a:r>
              <a:rPr lang="en-US" altLang="ja-JP" sz="1200" dirty="0">
                <a:solidFill>
                  <a:srgbClr val="000000"/>
                </a:solidFill>
                <a:latin typeface="HGPｺﾞｼｯｸM" pitchFamily="50" charset="-128"/>
                <a:ea typeface="HGPｺﾞｼｯｸM" pitchFamily="50" charset="-128"/>
              </a:rPr>
              <a:t>36</a:t>
            </a:r>
            <a:r>
              <a:rPr lang="ja-JP" altLang="en-US" sz="1200" dirty="0">
                <a:solidFill>
                  <a:srgbClr val="000000"/>
                </a:solidFill>
                <a:latin typeface="HGPｺﾞｼｯｸM" pitchFamily="50" charset="-128"/>
                <a:ea typeface="HGPｺﾞｼｯｸM" pitchFamily="50" charset="-128"/>
              </a:rPr>
              <a:t>ヶ月）内で、自立</a:t>
            </a:r>
            <a:r>
              <a:rPr lang="ja-JP" altLang="en-US" sz="1200" dirty="0" smtClean="0">
                <a:solidFill>
                  <a:srgbClr val="000000"/>
                </a:solidFill>
                <a:latin typeface="HGPｺﾞｼｯｸM" pitchFamily="50" charset="-128"/>
                <a:ea typeface="HGPｺﾞｼｯｸM" pitchFamily="50" charset="-128"/>
              </a:rPr>
              <a:t>した日常</a:t>
            </a:r>
            <a:r>
              <a:rPr lang="ja-JP" altLang="en-US" sz="1200" dirty="0">
                <a:solidFill>
                  <a:srgbClr val="000000"/>
                </a:solidFill>
                <a:latin typeface="HGPｺﾞｼｯｸM" pitchFamily="50" charset="-128"/>
                <a:ea typeface="HGPｺﾞｼｯｸM" pitchFamily="50" charset="-128"/>
              </a:rPr>
              <a:t>生活又は社会生活を営めるよう支援を実施（</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年ごとに利用継続の</a:t>
            </a:r>
            <a:r>
              <a:rPr lang="ja-JP" altLang="en-US" sz="1200" dirty="0" smtClean="0">
                <a:solidFill>
                  <a:srgbClr val="000000"/>
                </a:solidFill>
                <a:latin typeface="HGPｺﾞｼｯｸM" pitchFamily="50" charset="-128"/>
                <a:ea typeface="HGPｺﾞｼｯｸM" pitchFamily="50" charset="-128"/>
              </a:rPr>
              <a:t>必要性</a:t>
            </a:r>
            <a:r>
              <a:rPr lang="ja-JP" altLang="en-US" sz="1200" dirty="0">
                <a:solidFill>
                  <a:srgbClr val="000000"/>
                </a:solidFill>
                <a:latin typeface="HGPｺﾞｼｯｸM" pitchFamily="50" charset="-128"/>
                <a:ea typeface="HGPｺﾞｼｯｸM" pitchFamily="50" charset="-128"/>
              </a:rPr>
              <a:t>について確認し、支給決定の更新も可能）</a:t>
            </a:r>
          </a:p>
        </p:txBody>
      </p:sp>
      <p:sp>
        <p:nvSpPr>
          <p:cNvPr id="16393" name="Rectangle 4"/>
          <p:cNvSpPr>
            <a:spLocks noChangeArrowheads="1"/>
          </p:cNvSpPr>
          <p:nvPr/>
        </p:nvSpPr>
        <p:spPr bwMode="auto">
          <a:xfrm>
            <a:off x="6033120" y="2097444"/>
            <a:ext cx="3407222" cy="1260000"/>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サービス管理責任者　</a:t>
            </a:r>
            <a:r>
              <a:rPr lang="en-US" altLang="ja-JP" sz="1200" dirty="0" smtClean="0">
                <a:solidFill>
                  <a:srgbClr val="000000"/>
                </a:solidFill>
                <a:latin typeface="HGPｺﾞｼｯｸM" pitchFamily="50" charset="-128"/>
                <a:ea typeface="HGPｺﾞｼｯｸM" pitchFamily="50" charset="-128"/>
              </a:rPr>
              <a:t>60</a:t>
            </a:r>
            <a:r>
              <a:rPr lang="ja-JP" altLang="en-US" sz="1200" dirty="0">
                <a:solidFill>
                  <a:srgbClr val="000000"/>
                </a:solidFill>
                <a:latin typeface="HGPｺﾞｼｯｸM" pitchFamily="50" charset="-128"/>
                <a:ea typeface="HGPｺﾞｼｯｸM" pitchFamily="50" charset="-128"/>
              </a:rPr>
              <a:t>：１</a:t>
            </a:r>
            <a:r>
              <a:rPr lang="ja-JP" altLang="en-US" sz="1200" dirty="0" smtClean="0">
                <a:solidFill>
                  <a:srgbClr val="000000"/>
                </a:solidFill>
                <a:latin typeface="HGPｺﾞｼｯｸM" pitchFamily="50" charset="-128"/>
                <a:ea typeface="HGPｺﾞｼｯｸM" pitchFamily="50" charset="-128"/>
              </a:rPr>
              <a:t>以上（</a:t>
            </a:r>
            <a:r>
              <a:rPr lang="ja-JP" altLang="en-US" sz="1200" dirty="0">
                <a:solidFill>
                  <a:srgbClr val="000000"/>
                </a:solidFill>
                <a:latin typeface="HGPｺﾞｼｯｸM" pitchFamily="50" charset="-128"/>
                <a:ea typeface="HGPｺﾞｼｯｸM" pitchFamily="50" charset="-128"/>
              </a:rPr>
              <a:t>１人は常勤</a:t>
            </a:r>
            <a:r>
              <a:rPr lang="ja-JP" altLang="en-US" sz="1200" dirty="0" smtClean="0">
                <a:solidFill>
                  <a:srgbClr val="000000"/>
                </a:solidFill>
                <a:latin typeface="HGPｺﾞｼｯｸM" pitchFamily="50" charset="-128"/>
                <a:ea typeface="HGPｺﾞｼｯｸM" pitchFamily="50" charset="-128"/>
              </a:rPr>
              <a:t>）</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smtClean="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　生活支援員　</a:t>
            </a:r>
            <a:r>
              <a:rPr lang="en-US" altLang="ja-JP" sz="1200" dirty="0" smtClean="0">
                <a:solidFill>
                  <a:srgbClr val="000000"/>
                </a:solidFill>
                <a:latin typeface="HGPｺﾞｼｯｸM" pitchFamily="50" charset="-128"/>
                <a:ea typeface="HGPｺﾞｼｯｸM" pitchFamily="50" charset="-128"/>
              </a:rPr>
              <a:t>10</a:t>
            </a:r>
            <a:r>
              <a:rPr lang="ja-JP" altLang="en-US" sz="1200" dirty="0">
                <a:solidFill>
                  <a:srgbClr val="000000"/>
                </a:solidFill>
                <a:latin typeface="HGPｺﾞｼｯｸM" pitchFamily="50" charset="-128"/>
                <a:ea typeface="HGPｺﾞｼｯｸM" pitchFamily="50" charset="-128"/>
              </a:rPr>
              <a:t>：１以上（１人は常勤</a:t>
            </a:r>
            <a:r>
              <a:rPr lang="ja-JP" altLang="en-US" sz="1200" dirty="0" smtClean="0">
                <a:solidFill>
                  <a:srgbClr val="000000"/>
                </a:solidFill>
                <a:latin typeface="HGPｺﾞｼｯｸM" pitchFamily="50" charset="-128"/>
                <a:ea typeface="HGPｺﾞｼｯｸM" pitchFamily="50" charset="-128"/>
              </a:rPr>
              <a:t>）</a:t>
            </a:r>
            <a:endParaRPr lang="ja-JP" altLang="en-US"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地域移行支援員　　１人以上</a:t>
            </a:r>
          </a:p>
        </p:txBody>
      </p:sp>
      <p:sp>
        <p:nvSpPr>
          <p:cNvPr id="16394" name="Text Box 2"/>
          <p:cNvSpPr txBox="1">
            <a:spLocks noChangeArrowheads="1"/>
          </p:cNvSpPr>
          <p:nvPr/>
        </p:nvSpPr>
        <p:spPr bwMode="auto">
          <a:xfrm>
            <a:off x="57613" y="3436094"/>
            <a:ext cx="3550080"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 報酬単価（平成３０年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846367730"/>
              </p:ext>
            </p:extLst>
          </p:nvPr>
        </p:nvGraphicFramePr>
        <p:xfrm>
          <a:off x="223320" y="3774653"/>
          <a:ext cx="9217025" cy="2390651"/>
        </p:xfrm>
        <a:graphic>
          <a:graphicData uri="http://schemas.openxmlformats.org/drawingml/2006/table">
            <a:tbl>
              <a:tblPr>
                <a:tableStyleId>{F5AB1C69-6EDB-4FF4-983F-18BD219EF322}</a:tableStyleId>
              </a:tblPr>
              <a:tblGrid>
                <a:gridCol w="4648575">
                  <a:extLst>
                    <a:ext uri="{9D8B030D-6E8A-4147-A177-3AD203B41FA5}">
                      <a16:colId xmlns:a16="http://schemas.microsoft.com/office/drawing/2014/main" val="20000"/>
                    </a:ext>
                  </a:extLst>
                </a:gridCol>
                <a:gridCol w="4568450">
                  <a:extLst>
                    <a:ext uri="{9D8B030D-6E8A-4147-A177-3AD203B41FA5}">
                      <a16:colId xmlns:a16="http://schemas.microsoft.com/office/drawing/2014/main" val="20001"/>
                    </a:ext>
                  </a:extLst>
                </a:gridCol>
              </a:tblGrid>
              <a:tr h="216024">
                <a:tc gridSpan="2">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318011">
                <a:tc gridSpan="2">
                  <a:txBody>
                    <a:bodyPr/>
                    <a:lstStyle/>
                    <a:p>
                      <a:pPr>
                        <a:spcBef>
                          <a:spcPct val="50000"/>
                        </a:spcBef>
                        <a:defRPr/>
                      </a:pPr>
                      <a:r>
                        <a:rPr lang="ja-JP" altLang="en-US" sz="1100" b="0" u="none" dirty="0" smtClean="0">
                          <a:solidFill>
                            <a:schemeClr val="accent4"/>
                          </a:solidFill>
                          <a:latin typeface="HGPｺﾞｼｯｸM" pitchFamily="50" charset="-128"/>
                          <a:ea typeface="HGPｺﾞｼｯｸM" pitchFamily="50" charset="-128"/>
                        </a:rPr>
                        <a:t>　標準利用期間中の場合　　</a:t>
                      </a:r>
                      <a:r>
                        <a:rPr lang="en-US" altLang="ja-JP" sz="1100" b="0" u="none" dirty="0" smtClean="0">
                          <a:solidFill>
                            <a:schemeClr val="accent4"/>
                          </a:solidFill>
                          <a:latin typeface="HGPｺﾞｼｯｸM" pitchFamily="50" charset="-128"/>
                          <a:ea typeface="HGPｺﾞｼｯｸM" pitchFamily="50" charset="-128"/>
                        </a:rPr>
                        <a:t>268</a:t>
                      </a:r>
                      <a:r>
                        <a:rPr lang="ja-JP" altLang="en-US" sz="1100" b="0" u="none" dirty="0" smtClean="0">
                          <a:solidFill>
                            <a:schemeClr val="accent4"/>
                          </a:solidFill>
                          <a:latin typeface="HGPｺﾞｼｯｸM" pitchFamily="50" charset="-128"/>
                          <a:ea typeface="HGPｺﾞｼｯｸM" pitchFamily="50" charset="-128"/>
                        </a:rPr>
                        <a:t>単位、　　　標準利用期間を超える場合　　</a:t>
                      </a:r>
                      <a:r>
                        <a:rPr lang="en-US" altLang="ja-JP" sz="1100" b="0" u="none" dirty="0" smtClean="0">
                          <a:solidFill>
                            <a:schemeClr val="accent4"/>
                          </a:solidFill>
                          <a:latin typeface="HGPｺﾞｼｯｸM" pitchFamily="50" charset="-128"/>
                          <a:ea typeface="HGPｺﾞｼｯｸM" pitchFamily="50" charset="-128"/>
                        </a:rPr>
                        <a:t>162</a:t>
                      </a:r>
                      <a:r>
                        <a:rPr lang="ja-JP" altLang="en-US" sz="1100" b="0" u="none" dirty="0" smtClean="0">
                          <a:solidFill>
                            <a:schemeClr val="accent4"/>
                          </a:solidFill>
                          <a:latin typeface="HGPｺﾞｼｯｸM" pitchFamily="50" charset="-128"/>
                          <a:ea typeface="HGPｺﾞｼｯｸM" pitchFamily="50" charset="-128"/>
                        </a:rPr>
                        <a:t>単位</a:t>
                      </a:r>
                      <a:endParaRPr lang="ja-JP" altLang="en-US" sz="1100" dirty="0" smtClean="0">
                        <a:solidFill>
                          <a:schemeClr val="accent4"/>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11440">
                <a:tc gridSpan="2">
                  <a:txBody>
                    <a:bodyPr/>
                    <a:lstStyle/>
                    <a:p>
                      <a:pPr algn="l"/>
                      <a:r>
                        <a:rPr kumimoji="1" lang="ja-JP" altLang="en-US" sz="1200" dirty="0" smtClean="0">
                          <a:ea typeface="ＤＨＰ特太ゴシック体" pitchFamily="2" charset="-128"/>
                        </a:rPr>
                        <a:t>■ 主な加算</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685800">
                <a:tc rowSpan="2">
                  <a:txBody>
                    <a:bodyPr/>
                    <a:lstStyle/>
                    <a:p>
                      <a:r>
                        <a:rPr kumimoji="1" lang="ja-JP" altLang="en-US" sz="1100" b="1" u="sng" dirty="0" smtClean="0">
                          <a:solidFill>
                            <a:schemeClr val="accent4"/>
                          </a:solidFill>
                          <a:latin typeface="HGPｺﾞｼｯｸM" pitchFamily="50" charset="-128"/>
                          <a:ea typeface="HGPｺﾞｼｯｸM" pitchFamily="50" charset="-128"/>
                        </a:rPr>
                        <a:t>夜間支援体制加算（</a:t>
                      </a:r>
                      <a:r>
                        <a:rPr kumimoji="1" lang="en-US" altLang="ja-JP" sz="1100" b="1" u="sng" dirty="0" smtClean="0">
                          <a:solidFill>
                            <a:schemeClr val="accent4"/>
                          </a:solidFill>
                          <a:latin typeface="HGPｺﾞｼｯｸM" pitchFamily="50" charset="-128"/>
                          <a:ea typeface="HGPｺﾞｼｯｸM" pitchFamily="50" charset="-128"/>
                        </a:rPr>
                        <a:t>Ⅰ</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Ⅱ</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Ⅲ</a:t>
                      </a:r>
                      <a:r>
                        <a:rPr kumimoji="1" lang="ja-JP" altLang="en-US" sz="1100" b="1" u="sng" dirty="0" smtClean="0">
                          <a:solidFill>
                            <a:schemeClr val="accent4"/>
                          </a:solidFill>
                          <a:latin typeface="HGPｺﾞｼｯｸM" pitchFamily="50" charset="-128"/>
                          <a:ea typeface="HGPｺﾞｼｯｸM" pitchFamily="50" charset="-128"/>
                        </a:rPr>
                        <a:t>）</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Ⅰ</a:t>
                      </a:r>
                      <a:r>
                        <a:rPr kumimoji="1" lang="ja-JP" altLang="en-US" sz="1100" dirty="0" smtClean="0">
                          <a:solidFill>
                            <a:schemeClr val="accent4"/>
                          </a:solidFill>
                          <a:latin typeface="HGPｺﾞｼｯｸM" pitchFamily="50" charset="-128"/>
                          <a:ea typeface="HGPｺﾞｼｯｸM" pitchFamily="50" charset="-128"/>
                        </a:rPr>
                        <a:t>）　夜勤を配置し、利用者に対して夜間に介護等を行うための</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体制等を確保する場合　　　　　　　            　 </a:t>
                      </a:r>
                      <a:r>
                        <a:rPr kumimoji="1" lang="en-US" altLang="ja-JP" sz="1100" dirty="0" smtClean="0">
                          <a:solidFill>
                            <a:schemeClr val="accent4"/>
                          </a:solidFill>
                          <a:latin typeface="HGPｺﾞｼｯｸM" pitchFamily="50" charset="-128"/>
                          <a:ea typeface="HGPｺﾞｼｯｸM" pitchFamily="50" charset="-128"/>
                        </a:rPr>
                        <a:t>448</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46</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Ⅱ</a:t>
                      </a:r>
                      <a:r>
                        <a:rPr kumimoji="1" lang="ja-JP" altLang="en-US" sz="1100" baseline="0" dirty="0" smtClean="0">
                          <a:solidFill>
                            <a:schemeClr val="accent4"/>
                          </a:solidFill>
                          <a:latin typeface="HGPｺﾞｼｯｸM" pitchFamily="50" charset="-128"/>
                          <a:ea typeface="HGPｺﾞｼｯｸM" pitchFamily="50" charset="-128"/>
                        </a:rPr>
                        <a:t>）　宿直を配置し、利用者に対して夜間に居室の巡回や緊急</a:t>
                      </a:r>
                      <a:endParaRPr kumimoji="1" lang="en-US" altLang="ja-JP" sz="1100" baseline="0" dirty="0" smtClean="0">
                        <a:solidFill>
                          <a:schemeClr val="accent4"/>
                        </a:solidFill>
                        <a:latin typeface="HGPｺﾞｼｯｸM" pitchFamily="50" charset="-128"/>
                        <a:ea typeface="HGPｺﾞｼｯｸM" pitchFamily="50" charset="-128"/>
                      </a:endParaRPr>
                    </a:p>
                    <a:p>
                      <a:pPr marL="266700" indent="-266700"/>
                      <a:r>
                        <a:rPr kumimoji="1" lang="ja-JP" altLang="en-US" sz="1100" baseline="0" dirty="0" smtClean="0">
                          <a:solidFill>
                            <a:schemeClr val="accent4"/>
                          </a:solidFill>
                          <a:latin typeface="HGPｺﾞｼｯｸM" pitchFamily="50" charset="-128"/>
                          <a:ea typeface="HGPｺﾞｼｯｸM" pitchFamily="50" charset="-128"/>
                        </a:rPr>
                        <a:t>　 　時の支援等を行うための体制を確保する場合　</a:t>
                      </a:r>
                      <a:r>
                        <a:rPr kumimoji="1" lang="en-US" altLang="ja-JP" sz="1100" baseline="0" dirty="0" smtClean="0">
                          <a:solidFill>
                            <a:schemeClr val="accent4"/>
                          </a:solidFill>
                          <a:latin typeface="HGPｺﾞｼｯｸM" pitchFamily="50" charset="-128"/>
                          <a:ea typeface="HGPｺﾞｼｯｸM" pitchFamily="50" charset="-128"/>
                        </a:rPr>
                        <a:t>149</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15</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Ⅲ</a:t>
                      </a:r>
                      <a:r>
                        <a:rPr kumimoji="1" lang="ja-JP" altLang="en-US" sz="1100" dirty="0" smtClean="0">
                          <a:solidFill>
                            <a:schemeClr val="accent4"/>
                          </a:solidFill>
                          <a:latin typeface="HGPｺﾞｼｯｸM" pitchFamily="50" charset="-128"/>
                          <a:ea typeface="HGPｺﾞｼｯｸM" pitchFamily="50" charset="-128"/>
                        </a:rPr>
                        <a:t>）　夜間を通じて、利用者の緊急事態等に対応するための常時</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の連絡体制又は防災体制を確保する場</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10</a:t>
                      </a:r>
                      <a:r>
                        <a:rPr kumimoji="1" lang="ja-JP" altLang="en-US" sz="1100" dirty="0" smtClean="0">
                          <a:solidFill>
                            <a:schemeClr val="accent4"/>
                          </a:solidFill>
                          <a:latin typeface="HGPｺﾞｼｯｸM" pitchFamily="50" charset="-128"/>
                          <a:ea typeface="HGPｺﾞｼｯｸM" pitchFamily="50" charset="-128"/>
                        </a:rPr>
                        <a:t>単位</a:t>
                      </a:r>
                      <a:endParaRPr lang="ja-JP" altLang="en-US" sz="1100" dirty="0" smtClean="0">
                        <a:solidFill>
                          <a:schemeClr val="accent4"/>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accent4"/>
                          </a:solidFill>
                          <a:latin typeface="HGPｺﾞｼｯｸM" pitchFamily="50" charset="-128"/>
                          <a:ea typeface="HGPｺﾞｼｯｸM" pitchFamily="50" charset="-128"/>
                        </a:rPr>
                        <a:t>精神障害者地域移行特別加算</a:t>
                      </a:r>
                    </a:p>
                    <a:p>
                      <a:r>
                        <a:rPr kumimoji="1" lang="ja-JP" altLang="en-US" sz="1100" dirty="0" smtClean="0">
                          <a:solidFill>
                            <a:schemeClr val="accent4"/>
                          </a:solidFill>
                          <a:latin typeface="HGPｺﾞｼｯｸM" pitchFamily="50" charset="-128"/>
                          <a:ea typeface="HGPｺﾞｼｯｸM" pitchFamily="50" charset="-128"/>
                        </a:rPr>
                        <a:t>　精神科病院等に１年以上入院していた精神障害者に対して、地域で生活するために必要な相談援助等を社会福祉士、精神保健福祉士又は公認心理師等が実施した場合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85800">
                <a:tc vMerge="1">
                  <a:txBody>
                    <a:bodyPr/>
                    <a:lstStyle/>
                    <a:p>
                      <a:endParaRPr kumimoji="1" lang="ja-JP" altLang="en-US"/>
                    </a:p>
                  </a:txBody>
                  <a:tcPr/>
                </a:tc>
                <a:tc>
                  <a:txBody>
                    <a:bodyPr/>
                    <a:lstStyle/>
                    <a:p>
                      <a:r>
                        <a:rPr kumimoji="1" lang="ja-JP" altLang="en-US" sz="1100" b="1" u="sng" dirty="0" smtClean="0">
                          <a:solidFill>
                            <a:schemeClr val="accent4"/>
                          </a:solidFill>
                          <a:latin typeface="HGPｺﾞｼｯｸM" pitchFamily="50" charset="-128"/>
                          <a:ea typeface="HGPｺﾞｼｯｸM" pitchFamily="50" charset="-128"/>
                        </a:rPr>
                        <a:t>強度行動障害者地域移行特別加算</a:t>
                      </a:r>
                    </a:p>
                    <a:p>
                      <a:r>
                        <a:rPr kumimoji="1" lang="ja-JP" altLang="en-US" sz="1100" dirty="0" smtClean="0">
                          <a:solidFill>
                            <a:schemeClr val="accent4"/>
                          </a:solidFill>
                          <a:latin typeface="HGPｺﾞｼｯｸM" pitchFamily="50" charset="-128"/>
                          <a:ea typeface="HGPｺﾞｼｯｸM" pitchFamily="50" charset="-128"/>
                        </a:rPr>
                        <a:t>　障害者支援施設等に１年以上入所していた強度行動障害を有する者に対して、地域で生活するために必要な相談援助等を強度行動障害支援者養成研修修了者等が実施した場合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6409" name="Text Box 2"/>
          <p:cNvSpPr txBox="1">
            <a:spLocks noChangeArrowheads="1"/>
          </p:cNvSpPr>
          <p:nvPr/>
        </p:nvSpPr>
        <p:spPr bwMode="auto">
          <a:xfrm>
            <a:off x="130993" y="6309320"/>
            <a:ext cx="4173935" cy="338554"/>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a:solidFill>
                  <a:srgbClr val="000000"/>
                </a:solidFill>
                <a:latin typeface="HGPｺﾞｼｯｸM" pitchFamily="50" charset="-128"/>
                <a:ea typeface="HGPｺﾞｼｯｸM" pitchFamily="50" charset="-128"/>
              </a:rPr>
              <a:t>236</a:t>
            </a:r>
            <a:r>
              <a:rPr lang="ja-JP" altLang="en-US" sz="1400" dirty="0">
                <a:solidFill>
                  <a:srgbClr val="000000"/>
                </a:solidFill>
                <a:latin typeface="HGPｺﾞｼｯｸM" pitchFamily="50" charset="-128"/>
                <a:ea typeface="HGPｺﾞｼｯｸM" pitchFamily="50" charset="-128"/>
              </a:rPr>
              <a:t>（国保連平成</a:t>
            </a:r>
            <a:r>
              <a:rPr lang="en-US" altLang="ja-JP" sz="1400" dirty="0">
                <a:solidFill>
                  <a:srgbClr val="000000"/>
                </a:solidFill>
                <a:latin typeface="HGPｺﾞｼｯｸM" pitchFamily="50" charset="-128"/>
                <a:ea typeface="HGPｺﾞｼｯｸM" pitchFamily="50" charset="-128"/>
              </a:rPr>
              <a:t>30</a:t>
            </a:r>
            <a:r>
              <a:rPr lang="ja-JP" altLang="en-US" sz="1400" dirty="0">
                <a:solidFill>
                  <a:srgbClr val="000000"/>
                </a:solidFill>
                <a:latin typeface="HGPｺﾞｼｯｸM" pitchFamily="50" charset="-128"/>
                <a:ea typeface="HGPｺﾞｼｯｸM" pitchFamily="50" charset="-128"/>
              </a:rPr>
              <a:t>年</a:t>
            </a:r>
            <a:r>
              <a:rPr lang="en-US" altLang="ja-JP" sz="1400" dirty="0">
                <a:solidFill>
                  <a:srgbClr val="000000"/>
                </a:solidFill>
                <a:latin typeface="HGPｺﾞｼｯｸM" pitchFamily="50" charset="-128"/>
                <a:ea typeface="HGPｺﾞｼｯｸM" pitchFamily="50" charset="-128"/>
              </a:rPr>
              <a:t>1</a:t>
            </a:r>
            <a:r>
              <a:rPr lang="ja-JP" altLang="en-US" sz="1400" dirty="0">
                <a:solidFill>
                  <a:srgbClr val="000000"/>
                </a:solidFill>
                <a:latin typeface="HGPｺﾞｼｯｸM" pitchFamily="50" charset="-128"/>
                <a:ea typeface="HGPｺﾞｼｯｸM" pitchFamily="50" charset="-128"/>
              </a:rPr>
              <a:t>月実績）</a:t>
            </a:r>
            <a:endParaRPr lang="en-US" altLang="ja-JP" sz="1400" b="1" u="sng" dirty="0">
              <a:solidFill>
                <a:srgbClr val="000000"/>
              </a:solidFill>
              <a:ea typeface="ＤＨＰ特太ゴシック体" pitchFamily="2" charset="-128"/>
            </a:endParaRPr>
          </a:p>
        </p:txBody>
      </p:sp>
      <p:sp>
        <p:nvSpPr>
          <p:cNvPr id="16410" name="Text Box 2"/>
          <p:cNvSpPr txBox="1">
            <a:spLocks noChangeArrowheads="1"/>
          </p:cNvSpPr>
          <p:nvPr/>
        </p:nvSpPr>
        <p:spPr bwMode="auto">
          <a:xfrm>
            <a:off x="4953000" y="6309320"/>
            <a:ext cx="4407827" cy="338554"/>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a:solidFill>
                  <a:srgbClr val="000000"/>
                </a:solidFill>
                <a:latin typeface="HGPｺﾞｼｯｸM" pitchFamily="50" charset="-128"/>
                <a:ea typeface="HGPｺﾞｼｯｸM" pitchFamily="50" charset="-128"/>
              </a:rPr>
              <a:t>3,462</a:t>
            </a:r>
            <a:r>
              <a:rPr lang="ja-JP" altLang="en-US" sz="1400" dirty="0">
                <a:solidFill>
                  <a:srgbClr val="000000"/>
                </a:solidFill>
                <a:latin typeface="HGPｺﾞｼｯｸM" pitchFamily="50" charset="-128"/>
                <a:ea typeface="HGPｺﾞｼｯｸM" pitchFamily="50" charset="-128"/>
              </a:rPr>
              <a:t>（国保連平成</a:t>
            </a:r>
            <a:r>
              <a:rPr lang="en-US" altLang="ja-JP" sz="1400" dirty="0">
                <a:solidFill>
                  <a:srgbClr val="000000"/>
                </a:solidFill>
                <a:latin typeface="HGPｺﾞｼｯｸM" pitchFamily="50" charset="-128"/>
                <a:ea typeface="HGPｺﾞｼｯｸM" pitchFamily="50" charset="-128"/>
              </a:rPr>
              <a:t>30</a:t>
            </a:r>
            <a:r>
              <a:rPr lang="ja-JP" altLang="en-US" sz="1400" dirty="0">
                <a:solidFill>
                  <a:srgbClr val="000000"/>
                </a:solidFill>
                <a:latin typeface="HGPｺﾞｼｯｸM" pitchFamily="50" charset="-128"/>
                <a:ea typeface="HGPｺﾞｼｯｸM" pitchFamily="50" charset="-128"/>
              </a:rPr>
              <a:t>年</a:t>
            </a:r>
            <a:r>
              <a:rPr lang="en-US" altLang="ja-JP" sz="1400" dirty="0">
                <a:solidFill>
                  <a:srgbClr val="000000"/>
                </a:solidFill>
                <a:latin typeface="HGPｺﾞｼｯｸM" pitchFamily="50" charset="-128"/>
                <a:ea typeface="HGPｺﾞｼｯｸM" pitchFamily="50" charset="-128"/>
              </a:rPr>
              <a:t>1</a:t>
            </a:r>
            <a:r>
              <a:rPr lang="ja-JP" altLang="en-US" sz="1400" dirty="0">
                <a:solidFill>
                  <a:srgbClr val="000000"/>
                </a:solidFill>
                <a:latin typeface="HGPｺﾞｼｯｸM" pitchFamily="50" charset="-128"/>
                <a:ea typeface="HGPｺﾞｼｯｸM" pitchFamily="50" charset="-128"/>
              </a:rPr>
              <a:t>月実績）</a:t>
            </a:r>
            <a:endParaRPr lang="en-US" altLang="ja-JP" sz="1400" b="1" u="sng" dirty="0">
              <a:solidFill>
                <a:srgbClr val="000000"/>
              </a:solidFill>
              <a:ea typeface="ＤＨＰ特太ゴシック体" pitchFamily="2" charset="-128"/>
            </a:endParaRPr>
          </a:p>
        </p:txBody>
      </p:sp>
      <p:sp>
        <p:nvSpPr>
          <p:cNvPr id="14" name="Text Box 2"/>
          <p:cNvSpPr txBox="1">
            <a:spLocks noChangeArrowheads="1"/>
          </p:cNvSpPr>
          <p:nvPr/>
        </p:nvSpPr>
        <p:spPr bwMode="auto">
          <a:xfrm>
            <a:off x="56456" y="498575"/>
            <a:ext cx="1547813"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5" name="正方形/長方形 14"/>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宿泊型自立訓練</a:t>
            </a:r>
            <a:endParaRPr kumimoji="1" lang="ja-JP" altLang="en-US" sz="2400" b="1" dirty="0">
              <a:solidFill>
                <a:schemeClr val="tx1"/>
              </a:solidFill>
            </a:endParaRPr>
          </a:p>
        </p:txBody>
      </p:sp>
      <p:grpSp>
        <p:nvGrpSpPr>
          <p:cNvPr id="16" name="グループ化 10"/>
          <p:cNvGrpSpPr>
            <a:grpSpLocks/>
          </p:cNvGrpSpPr>
          <p:nvPr/>
        </p:nvGrpSpPr>
        <p:grpSpPr bwMode="auto">
          <a:xfrm>
            <a:off x="-15553" y="376232"/>
            <a:ext cx="9972000" cy="79114"/>
            <a:chOff x="0" y="188640"/>
            <a:chExt cx="9144000" cy="72008"/>
          </a:xfrm>
        </p:grpSpPr>
        <p:cxnSp>
          <p:nvCxnSpPr>
            <p:cNvPr id="17" name="直線コネクタ 1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162</a:t>
            </a:fld>
            <a:endParaRPr lang="en-US" altLang="ja-JP" dirty="0"/>
          </a:p>
        </p:txBody>
      </p:sp>
    </p:spTree>
    <p:extLst>
      <p:ext uri="{BB962C8B-B14F-4D97-AF65-F5344CB8AC3E}">
        <p14:creationId xmlns:p14="http://schemas.microsoft.com/office/powerpoint/2010/main" val="108133751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55786" y="498158"/>
            <a:ext cx="3928666"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latin typeface="ＭＳ Ｐゴシック 本文"/>
                <a:ea typeface="ＤＨＰ特太ゴシック体" pitchFamily="2" charset="-128"/>
              </a:rPr>
              <a:t>○ </a:t>
            </a:r>
            <a:r>
              <a:rPr lang="ja-JP" altLang="en-US" sz="1600" b="1" u="sng" dirty="0" smtClean="0">
                <a:solidFill>
                  <a:srgbClr val="000000"/>
                </a:solidFill>
                <a:latin typeface="ＭＳ Ｐゴシック 本文"/>
                <a:ea typeface="ＤＨＰ特太ゴシック体" pitchFamily="2" charset="-128"/>
              </a:rPr>
              <a:t>対象者</a:t>
            </a:r>
            <a:endParaRPr lang="en-US" altLang="ja-JP" sz="1600" b="1" u="sng" dirty="0">
              <a:solidFill>
                <a:srgbClr val="000000"/>
              </a:solidFill>
              <a:latin typeface="ＭＳ Ｐゴシック 本文"/>
              <a:ea typeface="ＤＨＰ特太ゴシック体" pitchFamily="2" charset="-128"/>
            </a:endParaRPr>
          </a:p>
        </p:txBody>
      </p:sp>
      <p:sp>
        <p:nvSpPr>
          <p:cNvPr id="17412" name="Text Box 2"/>
          <p:cNvSpPr txBox="1">
            <a:spLocks noChangeArrowheads="1"/>
          </p:cNvSpPr>
          <p:nvPr/>
        </p:nvSpPr>
        <p:spPr bwMode="auto">
          <a:xfrm>
            <a:off x="-38397" y="1629494"/>
            <a:ext cx="2399109"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7413" name="Text Box 2"/>
          <p:cNvSpPr txBox="1">
            <a:spLocks noChangeArrowheads="1"/>
          </p:cNvSpPr>
          <p:nvPr/>
        </p:nvSpPr>
        <p:spPr bwMode="auto">
          <a:xfrm>
            <a:off x="6924849" y="1628800"/>
            <a:ext cx="2708671"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2" name="正方形/長方形 21"/>
          <p:cNvSpPr/>
          <p:nvPr/>
        </p:nvSpPr>
        <p:spPr>
          <a:xfrm>
            <a:off x="100226" y="814809"/>
            <a:ext cx="9705548" cy="813991"/>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一般</a:t>
            </a:r>
            <a:r>
              <a:rPr lang="ja-JP" altLang="en-US" sz="1200" dirty="0">
                <a:solidFill>
                  <a:srgbClr val="000000"/>
                </a:solidFill>
                <a:latin typeface="HGPｺﾞｼｯｸM" pitchFamily="50" charset="-128"/>
                <a:ea typeface="HGPｺﾞｼｯｸM" pitchFamily="50" charset="-128"/>
              </a:rPr>
              <a:t>就労等を希望し、知識・能力の向上、実習、職場探し等を通じ、適性に合った職場への就労等が</a:t>
            </a:r>
            <a:r>
              <a:rPr lang="ja-JP" altLang="en-US" sz="1200" dirty="0" smtClean="0">
                <a:solidFill>
                  <a:srgbClr val="000000"/>
                </a:solidFill>
                <a:latin typeface="HGPｺﾞｼｯｸM" pitchFamily="50" charset="-128"/>
                <a:ea typeface="HGPｺﾞｼｯｸM" pitchFamily="50" charset="-128"/>
              </a:rPr>
              <a:t>見込まれる障害者</a:t>
            </a:r>
            <a:endParaRPr lang="en-US" altLang="ja-JP" sz="1200" dirty="0" smtClean="0">
              <a:solidFill>
                <a:srgbClr val="000000"/>
              </a:solidFill>
              <a:latin typeface="HGPｺﾞｼｯｸM" pitchFamily="50" charset="-128"/>
              <a:ea typeface="HGPｺﾞｼｯｸM" pitchFamily="50" charset="-128"/>
            </a:endParaRPr>
          </a:p>
          <a:p>
            <a:pPr>
              <a:defRPr/>
            </a:pPr>
            <a:r>
              <a:rPr lang="en-US" altLang="ja-JP" sz="1000" dirty="0" smtClean="0">
                <a:solidFill>
                  <a:schemeClr val="tx1"/>
                </a:solidFill>
                <a:latin typeface="+mn-ea"/>
              </a:rPr>
              <a:t>※</a:t>
            </a:r>
            <a:r>
              <a:rPr lang="ja-JP" altLang="en-US" sz="1000" dirty="0" smtClean="0">
                <a:solidFill>
                  <a:schemeClr val="tx1"/>
                </a:solidFill>
                <a:latin typeface="+mn-ea"/>
              </a:rPr>
              <a:t>　休職者については、所定の要件を満たす場合に利用が可能であり、復職した場合に一般就労への移行者となる。</a:t>
            </a:r>
            <a:endParaRPr lang="en-US" altLang="ja-JP" sz="1000" dirty="0" smtClean="0">
              <a:solidFill>
                <a:schemeClr val="tx1"/>
              </a:solidFill>
              <a:latin typeface="+mn-ea"/>
            </a:endParaRPr>
          </a:p>
          <a:p>
            <a:pPr lvl="0">
              <a:defRPr/>
            </a:pPr>
            <a:r>
              <a:rPr lang="en-US" altLang="ja-JP" sz="1000" kern="0" dirty="0" smtClean="0">
                <a:solidFill>
                  <a:schemeClr val="tx1"/>
                </a:solidFill>
                <a:latin typeface="+mn-ea"/>
                <a:cs typeface="メイリオ" panose="020B0604030504040204" pitchFamily="50" charset="-128"/>
              </a:rPr>
              <a:t>※</a:t>
            </a:r>
            <a:r>
              <a:rPr lang="ja-JP" altLang="en-US" sz="1000" kern="0" dirty="0" smtClean="0">
                <a:solidFill>
                  <a:schemeClr val="tx1"/>
                </a:solidFill>
                <a:latin typeface="+mn-ea"/>
                <a:cs typeface="メイリオ" panose="020B0604030504040204" pitchFamily="50" charset="-128"/>
              </a:rPr>
              <a:t>　</a:t>
            </a:r>
            <a:r>
              <a:rPr lang="en-US" altLang="ja-JP" sz="1000" kern="0" dirty="0" smtClean="0">
                <a:solidFill>
                  <a:schemeClr val="tx1"/>
                </a:solidFill>
                <a:latin typeface="+mn-ea"/>
                <a:cs typeface="メイリオ" panose="020B0604030504040204" pitchFamily="50" charset="-128"/>
              </a:rPr>
              <a:t>65</a:t>
            </a:r>
            <a:r>
              <a:rPr lang="ja-JP" altLang="en-US" sz="1000" kern="0" dirty="0">
                <a:solidFill>
                  <a:schemeClr val="tx1"/>
                </a:solidFill>
                <a:latin typeface="+mn-ea"/>
                <a:cs typeface="メイリオ" panose="020B0604030504040204" pitchFamily="50" charset="-128"/>
              </a:rPr>
              <a:t>歳に達する前</a:t>
            </a:r>
            <a:r>
              <a:rPr lang="ja-JP" altLang="en-US" sz="1000" kern="0" dirty="0" smtClean="0">
                <a:solidFill>
                  <a:schemeClr val="tx1"/>
                </a:solidFill>
                <a:latin typeface="+mn-ea"/>
                <a:cs typeface="メイリオ" panose="020B0604030504040204" pitchFamily="50" charset="-128"/>
              </a:rPr>
              <a:t>５年間障害</a:t>
            </a:r>
            <a:r>
              <a:rPr lang="ja-JP" altLang="en-US" sz="1000" kern="0" dirty="0">
                <a:solidFill>
                  <a:schemeClr val="tx1"/>
                </a:solidFill>
                <a:latin typeface="+mn-ea"/>
                <a:cs typeface="メイリオ" panose="020B0604030504040204" pitchFamily="50" charset="-128"/>
              </a:rPr>
              <a:t>福祉サービスの支給決定を受けていた者で、</a:t>
            </a:r>
            <a:r>
              <a:rPr lang="en-US" altLang="ja-JP" sz="1000" kern="0" dirty="0">
                <a:solidFill>
                  <a:schemeClr val="tx1"/>
                </a:solidFill>
                <a:latin typeface="+mn-ea"/>
                <a:cs typeface="メイリオ" panose="020B0604030504040204" pitchFamily="50" charset="-128"/>
              </a:rPr>
              <a:t>65</a:t>
            </a:r>
            <a:r>
              <a:rPr lang="ja-JP" altLang="en-US" sz="1000" kern="0" dirty="0">
                <a:solidFill>
                  <a:schemeClr val="tx1"/>
                </a:solidFill>
                <a:latin typeface="+mn-ea"/>
                <a:cs typeface="メイリオ" panose="020B0604030504040204" pitchFamily="50" charset="-128"/>
              </a:rPr>
              <a:t>歳に達する前日において就労</a:t>
            </a:r>
            <a:r>
              <a:rPr lang="ja-JP" altLang="en-US" sz="1000" kern="0" dirty="0" smtClean="0">
                <a:solidFill>
                  <a:schemeClr val="tx1"/>
                </a:solidFill>
                <a:latin typeface="+mn-ea"/>
                <a:cs typeface="メイリオ" panose="020B0604030504040204" pitchFamily="50" charset="-128"/>
              </a:rPr>
              <a:t>移行支援の</a:t>
            </a:r>
            <a:r>
              <a:rPr lang="ja-JP" altLang="en-US" sz="1000" kern="0" dirty="0">
                <a:solidFill>
                  <a:schemeClr val="tx1"/>
                </a:solidFill>
                <a:latin typeface="+mn-ea"/>
                <a:cs typeface="メイリオ" panose="020B0604030504040204" pitchFamily="50" charset="-128"/>
              </a:rPr>
              <a:t>支給決定を受けていた者は当該サービスについて</a:t>
            </a:r>
            <a:r>
              <a:rPr lang="ja-JP" altLang="en-US" sz="1000" kern="0" dirty="0" smtClean="0">
                <a:solidFill>
                  <a:schemeClr val="tx1"/>
                </a:solidFill>
                <a:latin typeface="+mn-ea"/>
                <a:cs typeface="メイリオ" panose="020B0604030504040204" pitchFamily="50" charset="-128"/>
              </a:rPr>
              <a:t>引き続</a:t>
            </a:r>
            <a:endParaRPr lang="en-US" altLang="ja-JP" sz="1000" kern="0" dirty="0" smtClean="0">
              <a:solidFill>
                <a:schemeClr val="tx1"/>
              </a:solidFill>
              <a:latin typeface="+mn-ea"/>
              <a:cs typeface="メイリオ" panose="020B0604030504040204" pitchFamily="50" charset="-128"/>
            </a:endParaRPr>
          </a:p>
          <a:p>
            <a:pPr lvl="0">
              <a:defRPr/>
            </a:pPr>
            <a:r>
              <a:rPr lang="ja-JP" altLang="en-US" sz="1000" kern="0" dirty="0" smtClean="0">
                <a:solidFill>
                  <a:schemeClr val="tx1"/>
                </a:solidFill>
                <a:latin typeface="+mn-ea"/>
                <a:cs typeface="メイリオ" panose="020B0604030504040204" pitchFamily="50" charset="-128"/>
              </a:rPr>
              <a:t>　</a:t>
            </a:r>
            <a:r>
              <a:rPr lang="ja-JP" altLang="en-US" sz="1000" kern="0" dirty="0" err="1" smtClean="0">
                <a:solidFill>
                  <a:schemeClr val="tx1"/>
                </a:solidFill>
                <a:latin typeface="+mn-ea"/>
                <a:cs typeface="メイリオ" panose="020B0604030504040204" pitchFamily="50" charset="-128"/>
              </a:rPr>
              <a:t>き</a:t>
            </a:r>
            <a:r>
              <a:rPr lang="ja-JP" altLang="en-US" sz="1000" kern="0" dirty="0" smtClean="0">
                <a:solidFill>
                  <a:schemeClr val="tx1"/>
                </a:solidFill>
                <a:latin typeface="+mn-ea"/>
                <a:cs typeface="メイリオ" panose="020B0604030504040204" pitchFamily="50" charset="-128"/>
              </a:rPr>
              <a:t>利用することが可能</a:t>
            </a:r>
            <a:endParaRPr lang="en-US" altLang="ja-JP" sz="1000" dirty="0">
              <a:solidFill>
                <a:schemeClr val="tx1"/>
              </a:solidFill>
              <a:latin typeface="+mn-ea"/>
            </a:endParaRPr>
          </a:p>
        </p:txBody>
      </p:sp>
      <p:sp>
        <p:nvSpPr>
          <p:cNvPr id="17415" name="Rectangle 4"/>
          <p:cNvSpPr>
            <a:spLocks noChangeArrowheads="1"/>
          </p:cNvSpPr>
          <p:nvPr/>
        </p:nvSpPr>
        <p:spPr bwMode="auto">
          <a:xfrm>
            <a:off x="128464" y="1950856"/>
            <a:ext cx="6696910" cy="126212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smtClean="0">
                <a:solidFill>
                  <a:srgbClr val="000000"/>
                </a:solidFill>
                <a:latin typeface="HGPｺﾞｼｯｸM" pitchFamily="50" charset="-128"/>
                <a:ea typeface="HGPｺﾞｼｯｸM" pitchFamily="50" charset="-128"/>
              </a:rPr>
              <a:t>■　一般</a:t>
            </a:r>
            <a:r>
              <a:rPr lang="ja-JP" altLang="en-US" sz="1200" dirty="0">
                <a:solidFill>
                  <a:srgbClr val="000000"/>
                </a:solidFill>
                <a:latin typeface="HGPｺﾞｼｯｸM" pitchFamily="50" charset="-128"/>
                <a:ea typeface="HGPｺﾞｼｯｸM" pitchFamily="50" charset="-128"/>
              </a:rPr>
              <a:t>就労等への移行に向けて、</a:t>
            </a:r>
            <a:r>
              <a:rPr lang="ja-JP" altLang="en-US" sz="1200" dirty="0">
                <a:latin typeface="HGPｺﾞｼｯｸM" pitchFamily="50" charset="-128"/>
                <a:ea typeface="HGPｺﾞｼｯｸM" pitchFamily="50" charset="-128"/>
              </a:rPr>
              <a:t>事業</a:t>
            </a:r>
            <a:r>
              <a:rPr lang="ja-JP" altLang="en-US" sz="1200" dirty="0" smtClean="0">
                <a:latin typeface="HGPｺﾞｼｯｸM" pitchFamily="50" charset="-128"/>
                <a:ea typeface="HGPｺﾞｼｯｸM" pitchFamily="50" charset="-128"/>
              </a:rPr>
              <a:t>所内での作業等を通じた就労に必要な訓練、適性に合った</a:t>
            </a:r>
            <a:endParaRPr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職場</a:t>
            </a:r>
            <a:r>
              <a:rPr lang="ja-JP" altLang="en-US" sz="1200" dirty="0">
                <a:latin typeface="HGPｺﾞｼｯｸM" pitchFamily="50" charset="-128"/>
                <a:ea typeface="HGPｺﾞｼｯｸM" pitchFamily="50" charset="-128"/>
              </a:rPr>
              <a:t>探し</a:t>
            </a:r>
            <a:r>
              <a:rPr lang="ja-JP" altLang="en-US" sz="1200" dirty="0" smtClean="0">
                <a:latin typeface="HGPｺﾞｼｯｸM" pitchFamily="50" charset="-128"/>
                <a:ea typeface="HGPｺﾞｼｯｸM" pitchFamily="50" charset="-128"/>
              </a:rPr>
              <a:t>、就労後</a:t>
            </a:r>
            <a:r>
              <a:rPr lang="ja-JP" altLang="en-US" sz="1200" dirty="0">
                <a:latin typeface="HGPｺﾞｼｯｸM" pitchFamily="50" charset="-128"/>
                <a:ea typeface="HGPｺﾞｼｯｸM" pitchFamily="50" charset="-128"/>
              </a:rPr>
              <a:t>の職場</a:t>
            </a:r>
            <a:r>
              <a:rPr lang="ja-JP" altLang="en-US" sz="1200" dirty="0" smtClean="0">
                <a:latin typeface="HGPｺﾞｼｯｸM" pitchFamily="50" charset="-128"/>
                <a:ea typeface="HGPｺﾞｼｯｸM" pitchFamily="50" charset="-128"/>
              </a:rPr>
              <a:t>定着のための支援等を</a:t>
            </a:r>
            <a:r>
              <a:rPr lang="ja-JP" altLang="en-US" sz="1200" dirty="0">
                <a:latin typeface="HGPｺﾞｼｯｸM" pitchFamily="50" charset="-128"/>
                <a:ea typeface="HGPｺﾞｼｯｸM" pitchFamily="50" charset="-128"/>
              </a:rPr>
              <a:t>実施</a:t>
            </a:r>
          </a:p>
          <a:p>
            <a:r>
              <a:rPr lang="ja-JP" altLang="en-US" sz="1200" dirty="0">
                <a:solidFill>
                  <a:srgbClr val="000000"/>
                </a:solidFill>
                <a:latin typeface="HGPｺﾞｼｯｸM" pitchFamily="50" charset="-128"/>
                <a:ea typeface="HGPｺﾞｼｯｸM" pitchFamily="50" charset="-128"/>
              </a:rPr>
              <a:t>■　通所によるサービスを原則としつつ、個別支援計画の進捗</a:t>
            </a:r>
            <a:r>
              <a:rPr lang="ja-JP" altLang="en-US" sz="1200" dirty="0" smtClean="0">
                <a:solidFill>
                  <a:srgbClr val="000000"/>
                </a:solidFill>
                <a:latin typeface="HGPｺﾞｼｯｸM" pitchFamily="50" charset="-128"/>
                <a:ea typeface="HGPｺﾞｼｯｸM" pitchFamily="50" charset="-128"/>
              </a:rPr>
              <a:t>状況</a:t>
            </a:r>
            <a:r>
              <a:rPr lang="ja-JP" altLang="en-US" sz="1200" dirty="0">
                <a:solidFill>
                  <a:srgbClr val="000000"/>
                </a:solidFill>
                <a:latin typeface="HGPｺﾞｼｯｸM" pitchFamily="50" charset="-128"/>
                <a:ea typeface="HGPｺﾞｼｯｸM" pitchFamily="50" charset="-128"/>
              </a:rPr>
              <a:t>に応じ、</a:t>
            </a:r>
            <a:r>
              <a:rPr lang="ja-JP" altLang="en-US" sz="1200" dirty="0" smtClean="0">
                <a:solidFill>
                  <a:srgbClr val="000000"/>
                </a:solidFill>
                <a:latin typeface="HGPｺﾞｼｯｸM" pitchFamily="50" charset="-128"/>
                <a:ea typeface="HGPｺﾞｼｯｸM" pitchFamily="50" charset="-128"/>
              </a:rPr>
              <a:t>職場</a:t>
            </a:r>
            <a:r>
              <a:rPr lang="ja-JP" altLang="en-US" sz="1200" dirty="0" smtClean="0">
                <a:latin typeface="HGPｺﾞｼｯｸM" pitchFamily="50" charset="-128"/>
                <a:ea typeface="HGPｺﾞｼｯｸM" pitchFamily="50" charset="-128"/>
              </a:rPr>
              <a:t>実習等</a:t>
            </a:r>
            <a:r>
              <a:rPr lang="ja-JP" altLang="en-US" sz="1200" dirty="0">
                <a:latin typeface="HGPｺﾞｼｯｸM" pitchFamily="50" charset="-128"/>
                <a:ea typeface="HGPｺﾞｼｯｸM" pitchFamily="50" charset="-128"/>
              </a:rPr>
              <a:t>に</a:t>
            </a:r>
            <a:r>
              <a:rPr lang="ja-JP" altLang="en-US" sz="1200" dirty="0" smtClean="0">
                <a:latin typeface="HGPｺﾞｼｯｸM" pitchFamily="50" charset="-128"/>
                <a:ea typeface="HGPｺﾞｼｯｸM" pitchFamily="50" charset="-128"/>
              </a:rPr>
              <a:t>よるサービス</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を組み合わせた支援を実施</a:t>
            </a:r>
            <a:endParaRPr lang="ja-JP" altLang="en-US" sz="1200" dirty="0">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利用者ごとに、標準期間（</a:t>
            </a:r>
            <a:r>
              <a:rPr lang="en-US" altLang="ja-JP" sz="1200" dirty="0">
                <a:solidFill>
                  <a:srgbClr val="000000"/>
                </a:solidFill>
                <a:latin typeface="HGPｺﾞｼｯｸM" panose="020B0600000000000000" pitchFamily="50" charset="-128"/>
                <a:ea typeface="HGPｺﾞｼｯｸM" panose="020B0600000000000000" pitchFamily="50" charset="-128"/>
              </a:rPr>
              <a:t>24</a:t>
            </a:r>
            <a:r>
              <a:rPr lang="ja-JP" altLang="en-US" sz="1200" dirty="0">
                <a:solidFill>
                  <a:srgbClr val="000000"/>
                </a:solidFill>
                <a:latin typeface="HGPｺﾞｼｯｸM" panose="020B0600000000000000" pitchFamily="50" charset="-128"/>
                <a:ea typeface="HGPｺﾞｼｯｸM" panose="020B0600000000000000" pitchFamily="50" charset="-128"/>
              </a:rPr>
              <a:t>ヶ月）内で利用期間を</a:t>
            </a:r>
            <a:r>
              <a:rPr lang="ja-JP" altLang="en-US" sz="1200" dirty="0" smtClean="0">
                <a:solidFill>
                  <a:srgbClr val="000000"/>
                </a:solidFill>
                <a:latin typeface="HGPｺﾞｼｯｸM" panose="020B0600000000000000" pitchFamily="50" charset="-128"/>
                <a:ea typeface="HGPｺﾞｼｯｸM" panose="020B0600000000000000" pitchFamily="50" charset="-128"/>
              </a:rPr>
              <a:t>設定</a:t>
            </a:r>
            <a:endParaRPr lang="en-US" altLang="ja-JP" sz="1200" dirty="0" smtClean="0">
              <a:solidFill>
                <a:srgbClr val="000000"/>
              </a:solidFill>
              <a:latin typeface="HGPｺﾞｼｯｸM" panose="020B0600000000000000" pitchFamily="50" charset="-128"/>
              <a:ea typeface="HGPｺﾞｼｯｸM" panose="020B0600000000000000" pitchFamily="50" charset="-128"/>
            </a:endParaRPr>
          </a:p>
          <a:p>
            <a:pPr marL="125413" lvl="0" indent="-125413" algn="just">
              <a:lnSpc>
                <a:spcPts val="1400"/>
              </a:lnSpc>
              <a:spcBef>
                <a:spcPts val="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a:t>
            </a:r>
            <a:r>
              <a:rPr lang="en-US" altLang="ja-JP" sz="1200" spc="-100" dirty="0" smtClean="0">
                <a:solidFill>
                  <a:prstClr val="black"/>
                </a:solidFill>
                <a:latin typeface="HGPｺﾞｼｯｸM" panose="020B0600000000000000" pitchFamily="50" charset="-128"/>
                <a:ea typeface="HGPｺﾞｼｯｸM" panose="020B0600000000000000" pitchFamily="50" charset="-128"/>
              </a:rPr>
              <a:t>※</a:t>
            </a:r>
            <a:r>
              <a:rPr lang="ja-JP" altLang="en-US" sz="1200" spc="-100" dirty="0">
                <a:solidFill>
                  <a:prstClr val="black"/>
                </a:solidFill>
                <a:latin typeface="HGPｺﾞｼｯｸM" panose="020B0600000000000000" pitchFamily="50" charset="-128"/>
                <a:ea typeface="HGPｺﾞｼｯｸM" panose="020B0600000000000000" pitchFamily="50" charset="-128"/>
              </a:rPr>
              <a:t>　市町村審査会の個別審査を経て、必要性が認められた場合に限り、最大１年間の更新</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可能</a:t>
            </a:r>
            <a:endParaRPr lang="ja-JP" altLang="en-US" sz="1200" dirty="0">
              <a:solidFill>
                <a:srgbClr val="FF0066"/>
              </a:solidFill>
              <a:latin typeface="HGPｺﾞｼｯｸM" panose="020B0600000000000000" pitchFamily="50" charset="-128"/>
              <a:ea typeface="HGPｺﾞｼｯｸM" panose="020B0600000000000000" pitchFamily="50" charset="-128"/>
            </a:endParaRPr>
          </a:p>
        </p:txBody>
      </p:sp>
      <p:sp>
        <p:nvSpPr>
          <p:cNvPr id="17416" name="Rectangle 4"/>
          <p:cNvSpPr>
            <a:spLocks noChangeArrowheads="1"/>
          </p:cNvSpPr>
          <p:nvPr/>
        </p:nvSpPr>
        <p:spPr bwMode="auto">
          <a:xfrm>
            <a:off x="7107800" y="1950162"/>
            <a:ext cx="2669736" cy="1080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サービス管理責任者</a:t>
            </a:r>
          </a:p>
          <a:p>
            <a:r>
              <a:rPr lang="ja-JP" altLang="en-US" sz="1200" dirty="0">
                <a:solidFill>
                  <a:srgbClr val="000000"/>
                </a:solidFill>
                <a:latin typeface="HGPｺﾞｼｯｸM" pitchFamily="50" charset="-128"/>
                <a:ea typeface="HGPｺﾞｼｯｸM" pitchFamily="50" charset="-128"/>
              </a:rPr>
              <a:t>■　職業</a:t>
            </a:r>
            <a:r>
              <a:rPr lang="ja-JP" altLang="en-US" sz="1200" dirty="0" smtClean="0">
                <a:solidFill>
                  <a:srgbClr val="000000"/>
                </a:solidFill>
                <a:latin typeface="HGPｺﾞｼｯｸM" pitchFamily="50" charset="-128"/>
                <a:ea typeface="HGPｺﾞｼｯｸM" pitchFamily="50" charset="-128"/>
              </a:rPr>
              <a:t>指導員</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生活支援員</a:t>
            </a:r>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就労</a:t>
            </a:r>
            <a:r>
              <a:rPr lang="ja-JP" altLang="en-US" sz="1200" dirty="0" smtClean="0">
                <a:solidFill>
                  <a:srgbClr val="000000"/>
                </a:solidFill>
                <a:latin typeface="HGPｺﾞｼｯｸM" pitchFamily="50" charset="-128"/>
                <a:ea typeface="HGPｺﾞｼｯｸM" pitchFamily="50" charset="-128"/>
              </a:rPr>
              <a:t>支援員</a:t>
            </a: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a:t>
            </a:r>
            <a:r>
              <a:rPr lang="ja-JP" altLang="en-US" sz="1200" dirty="0">
                <a:solidFill>
                  <a:srgbClr val="000000"/>
                </a:solidFill>
                <a:latin typeface="HGPｺﾞｼｯｸM" pitchFamily="50" charset="-128"/>
                <a:ea typeface="HGPｺﾞｼｯｸM" pitchFamily="50" charset="-128"/>
              </a:rPr>
              <a:t>　１５：１以上</a:t>
            </a:r>
          </a:p>
        </p:txBody>
      </p:sp>
      <p:sp>
        <p:nvSpPr>
          <p:cNvPr id="17417" name="Text Box 2"/>
          <p:cNvSpPr txBox="1">
            <a:spLocks noChangeArrowheads="1"/>
          </p:cNvSpPr>
          <p:nvPr/>
        </p:nvSpPr>
        <p:spPr bwMode="auto">
          <a:xfrm>
            <a:off x="-15552" y="3284984"/>
            <a:ext cx="10209510" cy="338554"/>
          </a:xfrm>
          <a:prstGeom prst="rect">
            <a:avLst/>
          </a:prstGeom>
          <a:noFill/>
          <a:ln w="9525">
            <a:noFill/>
            <a:miter lim="800000"/>
            <a:headEnd/>
            <a:tailEnd/>
          </a:ln>
        </p:spPr>
        <p:txBody>
          <a:bodyPr wrap="square">
            <a:spAutoFit/>
          </a:bodyPr>
          <a:lstStyle/>
          <a:p>
            <a:pPr marL="177800" lvl="0" indent="-177800">
              <a:tabLst>
                <a:tab pos="628650" algn="l"/>
              </a:tabLst>
            </a:pP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 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単価（平成３０年４月より</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定員</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規模</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別に</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加え、</a:t>
            </a:r>
            <a:r>
              <a:rPr lang="ja-JP" altLang="ja-JP"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就職後</a:t>
            </a:r>
            <a:r>
              <a:rPr lang="ja-JP" altLang="ja-JP"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６月以上定着</a:t>
            </a:r>
            <a:r>
              <a:rPr lang="ja-JP" altLang="ja-JP"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した</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割合が高いほど高い基本</a:t>
            </a:r>
            <a:r>
              <a:rPr lang="ja-JP" altLang="ja-JP"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a:t>
            </a:r>
            <a:endParaRPr lang="en-US" altLang="ja-JP" sz="1600" b="1" u="sng" dirty="0" smtClean="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16" name="正方形/長方形 15"/>
          <p:cNvSpPr/>
          <p:nvPr/>
        </p:nvSpPr>
        <p:spPr>
          <a:xfrm>
            <a:off x="5637587" y="3962084"/>
            <a:ext cx="4212000" cy="576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移行準備支援体制加算</a:t>
            </a:r>
            <a:r>
              <a:rPr lang="en-US" altLang="ja-JP" sz="1200" b="1" dirty="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Ⅰ)</a:t>
            </a:r>
            <a:r>
              <a:rPr lang="ja-JP" altLang="en-US" sz="1200" b="1" dirty="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(Ⅱ)</a:t>
            </a:r>
            <a:r>
              <a:rPr lang="ja-JP" altLang="en-US"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a:solidFill>
                  <a:srgbClr val="000000"/>
                </a:solidFill>
                <a:latin typeface="HGPｺﾞｼｯｸM" panose="020B0600000000000000" pitchFamily="50" charset="-128"/>
                <a:ea typeface="HGPｺﾞｼｯｸM" panose="020B0600000000000000" pitchFamily="50" charset="-128"/>
              </a:rPr>
              <a:t>41､100</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Ⅰ</a:t>
            </a:r>
            <a:r>
              <a:rPr lang="ja-JP" altLang="en-US" sz="1000" dirty="0" smtClean="0">
                <a:solidFill>
                  <a:srgbClr val="000000"/>
                </a:solidFill>
                <a:latin typeface="HGPｺﾞｼｯｸM" panose="020B0600000000000000" pitchFamily="50" charset="-128"/>
                <a:ea typeface="HGPｺﾞｼｯｸM" panose="020B0600000000000000" pitchFamily="50" charset="-128"/>
              </a:rPr>
              <a:t>：施設外支援</a:t>
            </a:r>
            <a:r>
              <a:rPr lang="ja-JP" altLang="en-US" sz="1000" dirty="0">
                <a:solidFill>
                  <a:srgbClr val="000000"/>
                </a:solidFill>
                <a:latin typeface="HGPｺﾞｼｯｸM" panose="020B0600000000000000" pitchFamily="50" charset="-128"/>
                <a:ea typeface="HGPｺﾞｼｯｸM" panose="020B0600000000000000" pitchFamily="50" charset="-128"/>
              </a:rPr>
              <a:t>と</a:t>
            </a:r>
            <a:r>
              <a:rPr lang="ja-JP" altLang="en-US" sz="1000" dirty="0" smtClean="0">
                <a:solidFill>
                  <a:srgbClr val="000000"/>
                </a:solidFill>
                <a:latin typeface="HGPｺﾞｼｯｸM" panose="020B0600000000000000" pitchFamily="50" charset="-128"/>
                <a:ea typeface="HGPｺﾞｼｯｸM" panose="020B0600000000000000" pitchFamily="50" charset="-128"/>
              </a:rPr>
              <a:t>して職員が同行し、企業実習等の支援を行った場合</a:t>
            </a:r>
            <a:r>
              <a:rPr lang="ja-JP" altLang="en-US" sz="1000" dirty="0">
                <a:solidFill>
                  <a:srgbClr val="000000"/>
                </a:solidFill>
                <a:latin typeface="HGPｺﾞｼｯｸM" panose="020B0600000000000000" pitchFamily="50" charset="-128"/>
                <a:ea typeface="HGPｺﾞｼｯｸM" panose="020B0600000000000000" pitchFamily="50" charset="-128"/>
              </a:rPr>
              <a:t>　　　</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Ⅱ</a:t>
            </a:r>
            <a:r>
              <a:rPr lang="ja-JP" altLang="en-US" sz="1000" dirty="0" smtClean="0">
                <a:solidFill>
                  <a:srgbClr val="000000"/>
                </a:solidFill>
                <a:latin typeface="HGPｺﾞｼｯｸM" panose="020B0600000000000000" pitchFamily="50" charset="-128"/>
                <a:ea typeface="HGPｺﾞｼｯｸM" panose="020B0600000000000000" pitchFamily="50" charset="-128"/>
              </a:rPr>
              <a:t>：施設外就労として、請負契約を結んだ企業内で業務を行った場合</a:t>
            </a:r>
            <a:endParaRPr lang="ja-JP" altLang="en-US" sz="1000" dirty="0">
              <a:solidFill>
                <a:srgbClr val="000000"/>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5637587" y="4567176"/>
            <a:ext cx="4212000" cy="576064"/>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就労支援関係研修修了加算　　　</a:t>
            </a:r>
            <a:r>
              <a:rPr lang="en-US" altLang="ja-JP" sz="1200" b="1" dirty="0">
                <a:solidFill>
                  <a:srgbClr val="000000"/>
                </a:solidFill>
                <a:latin typeface="HGPｺﾞｼｯｸM" panose="020B0600000000000000" pitchFamily="50" charset="-128"/>
                <a:ea typeface="HGPｺﾞｼｯｸM" panose="020B0600000000000000" pitchFamily="50" charset="-128"/>
              </a:rPr>
              <a:t>6</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就労</a:t>
            </a:r>
            <a:r>
              <a:rPr lang="ja-JP" altLang="en-US" sz="1000" dirty="0">
                <a:solidFill>
                  <a:srgbClr val="000000"/>
                </a:solidFill>
                <a:latin typeface="HGPｺﾞｼｯｸM" panose="020B0600000000000000" pitchFamily="50" charset="-128"/>
                <a:ea typeface="HGPｺﾞｼｯｸM" panose="020B0600000000000000" pitchFamily="50" charset="-128"/>
              </a:rPr>
              <a:t>支援</a:t>
            </a:r>
            <a:r>
              <a:rPr lang="ja-JP" altLang="en-US" sz="1000" dirty="0" smtClean="0">
                <a:solidFill>
                  <a:srgbClr val="000000"/>
                </a:solidFill>
                <a:latin typeface="HGPｺﾞｼｯｸM" panose="020B0600000000000000" pitchFamily="50" charset="-128"/>
                <a:ea typeface="HGPｺﾞｼｯｸM" panose="020B0600000000000000" pitchFamily="50" charset="-128"/>
              </a:rPr>
              <a:t>関係の研修修了者を就労支援員として配置した場合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H</a:t>
            </a:r>
            <a:r>
              <a:rPr lang="ja-JP" altLang="en-US" sz="1000" dirty="0" smtClean="0">
                <a:solidFill>
                  <a:schemeClr val="tx1"/>
                </a:solidFill>
                <a:latin typeface="HGPｺﾞｼｯｸM" panose="020B0600000000000000" pitchFamily="50" charset="-128"/>
                <a:ea typeface="HGPｺﾞｼｯｸM" panose="020B0600000000000000" pitchFamily="50" charset="-128"/>
              </a:rPr>
              <a:t>３０年～見直し</a:t>
            </a:r>
            <a:endParaRPr lang="en-US" altLang="ja-JP" sz="1000" dirty="0">
              <a:solidFill>
                <a:schemeClr val="tx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5637587" y="5200726"/>
            <a:ext cx="4212000" cy="828096"/>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福祉専門職員配置等加算</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(Ⅰ)､(Ⅱ</a:t>
            </a:r>
            <a:r>
              <a:rPr lang="en-US" altLang="ja-JP"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Ⅲ</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15､10</a:t>
            </a:r>
            <a:r>
              <a:rPr lang="en-US" altLang="ja-JP" sz="1200" b="1" dirty="0">
                <a:solidFill>
                  <a:srgbClr val="000000"/>
                </a:solidFill>
                <a:latin typeface="HGPｺﾞｼｯｸM" panose="020B0600000000000000" pitchFamily="50" charset="-128"/>
                <a:ea typeface="HGPｺﾞｼｯｸM" panose="020B0600000000000000" pitchFamily="50" charset="-128"/>
              </a:rPr>
              <a:t>､</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６単位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Ⅰ</a:t>
            </a:r>
            <a:r>
              <a:rPr lang="ja-JP" altLang="en-US" sz="1000" dirty="0" smtClean="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35</a:t>
            </a:r>
            <a:r>
              <a:rPr lang="ja-JP" altLang="en-US" sz="1000" dirty="0" smtClean="0">
                <a:solidFill>
                  <a:srgbClr val="000000"/>
                </a:solidFill>
                <a:latin typeface="HGPｺﾞｼｯｸM" panose="020B0600000000000000" pitchFamily="50" charset="-128"/>
                <a:ea typeface="HGPｺﾞｼｯｸM" panose="020B0600000000000000" pitchFamily="50" charset="-128"/>
              </a:rPr>
              <a:t>％雇用されている場合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Ⅱ</a:t>
            </a:r>
            <a:r>
              <a:rPr lang="ja-JP" altLang="en-US" sz="1000" dirty="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25</a:t>
            </a:r>
            <a:r>
              <a:rPr lang="ja-JP" altLang="en-US" sz="1000" dirty="0">
                <a:solidFill>
                  <a:srgbClr val="000000"/>
                </a:solidFill>
                <a:latin typeface="HGPｺﾞｼｯｸM" panose="020B0600000000000000" pitchFamily="50" charset="-128"/>
                <a:ea typeface="HGPｺﾞｼｯｸM" panose="020B0600000000000000" pitchFamily="50" charset="-128"/>
              </a:rPr>
              <a:t>％雇用されている</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H30</a:t>
            </a:r>
            <a:r>
              <a:rPr lang="ja-JP" altLang="en-US" sz="1000" dirty="0">
                <a:solidFill>
                  <a:schemeClr val="tx1"/>
                </a:solidFill>
                <a:latin typeface="HGPｺﾞｼｯｸM" panose="020B0600000000000000" pitchFamily="50" charset="-128"/>
                <a:ea typeface="HGPｺﾞｼｯｸM" panose="020B0600000000000000" pitchFamily="50" charset="-128"/>
              </a:rPr>
              <a:t>～資格保有者に公認</a:t>
            </a:r>
            <a:r>
              <a:rPr lang="ja-JP" altLang="en-US" sz="1000" dirty="0" smtClean="0">
                <a:solidFill>
                  <a:schemeClr val="tx1"/>
                </a:solidFill>
                <a:latin typeface="HGPｺﾞｼｯｸM" panose="020B0600000000000000" pitchFamily="50" charset="-128"/>
                <a:ea typeface="HGPｺﾞｼｯｸM" panose="020B0600000000000000" pitchFamily="50" charset="-128"/>
              </a:rPr>
              <a:t>心理師、作業療法士を追加</a:t>
            </a:r>
            <a:endParaRPr lang="en-US" altLang="ja-JP" sz="1000" dirty="0" smtClean="0">
              <a:solidFill>
                <a:schemeClr val="tx1"/>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Ⅲ</a:t>
            </a:r>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ja-JP" altLang="en-US" sz="1000" dirty="0">
                <a:solidFill>
                  <a:srgbClr val="000000"/>
                </a:solidFill>
                <a:latin typeface="HGPｺﾞｼｯｸM" panose="020B0600000000000000" pitchFamily="50" charset="-128"/>
                <a:ea typeface="HGPｺﾞｼｯｸM" panose="020B0600000000000000" pitchFamily="50" charset="-128"/>
              </a:rPr>
              <a:t>常勤職員が</a:t>
            </a:r>
            <a:r>
              <a:rPr lang="en-US" altLang="ja-JP" sz="1000" dirty="0">
                <a:solidFill>
                  <a:srgbClr val="000000"/>
                </a:solidFill>
                <a:latin typeface="HGPｺﾞｼｯｸM" panose="020B0600000000000000" pitchFamily="50" charset="-128"/>
                <a:ea typeface="HGPｺﾞｼｯｸM" panose="020B0600000000000000" pitchFamily="50" charset="-128"/>
              </a:rPr>
              <a:t>75</a:t>
            </a:r>
            <a:r>
              <a:rPr lang="ja-JP" altLang="en-US" sz="1000" dirty="0">
                <a:solidFill>
                  <a:srgbClr val="000000"/>
                </a:solidFill>
                <a:latin typeface="HGPｺﾞｼｯｸM" panose="020B0600000000000000" pitchFamily="50" charset="-128"/>
                <a:ea typeface="HGPｺﾞｼｯｸM" panose="020B0600000000000000" pitchFamily="50" charset="-128"/>
              </a:rPr>
              <a:t>％以上又</a:t>
            </a:r>
            <a:r>
              <a:rPr lang="ja-JP" altLang="en-US" sz="1000" dirty="0" smtClean="0">
                <a:solidFill>
                  <a:srgbClr val="000000"/>
                </a:solidFill>
                <a:latin typeface="HGPｺﾞｼｯｸM" panose="020B0600000000000000" pitchFamily="50" charset="-128"/>
                <a:ea typeface="HGPｺﾞｼｯｸM" panose="020B0600000000000000" pitchFamily="50" charset="-128"/>
              </a:rPr>
              <a:t>は</a:t>
            </a:r>
            <a:r>
              <a:rPr lang="ja-JP" altLang="en-US" sz="1000" dirty="0">
                <a:solidFill>
                  <a:srgbClr val="000000"/>
                </a:solidFill>
                <a:latin typeface="HGPｺﾞｼｯｸM" panose="020B0600000000000000" pitchFamily="50" charset="-128"/>
                <a:ea typeface="HGPｺﾞｼｯｸM" panose="020B0600000000000000" pitchFamily="50" charset="-128"/>
              </a:rPr>
              <a:t>勤続</a:t>
            </a:r>
            <a:r>
              <a:rPr lang="en-US" altLang="ja-JP" sz="1000" dirty="0" smtClean="0">
                <a:solidFill>
                  <a:srgbClr val="000000"/>
                </a:solidFill>
                <a:latin typeface="HGPｺﾞｼｯｸM" panose="020B0600000000000000" pitchFamily="50" charset="-128"/>
                <a:ea typeface="HGPｺﾞｼｯｸM" panose="020B0600000000000000" pitchFamily="50" charset="-128"/>
              </a:rPr>
              <a:t>3</a:t>
            </a:r>
            <a:r>
              <a:rPr lang="ja-JP" altLang="en-US" sz="1000" dirty="0">
                <a:solidFill>
                  <a:srgbClr val="000000"/>
                </a:solidFill>
                <a:latin typeface="HGPｺﾞｼｯｸM" panose="020B0600000000000000" pitchFamily="50" charset="-128"/>
                <a:ea typeface="HGPｺﾞｼｯｸM" panose="020B0600000000000000" pitchFamily="50" charset="-128"/>
              </a:rPr>
              <a:t>年以上が</a:t>
            </a:r>
            <a:r>
              <a:rPr lang="en-US" altLang="ja-JP" sz="1000" dirty="0">
                <a:solidFill>
                  <a:srgbClr val="000000"/>
                </a:solidFill>
                <a:latin typeface="HGPｺﾞｼｯｸM" panose="020B0600000000000000" pitchFamily="50" charset="-128"/>
                <a:ea typeface="HGPｺﾞｼｯｸM" panose="020B0600000000000000" pitchFamily="50" charset="-128"/>
              </a:rPr>
              <a:t>30</a:t>
            </a:r>
            <a:r>
              <a:rPr lang="ja-JP" altLang="en-US" sz="1000" dirty="0">
                <a:solidFill>
                  <a:srgbClr val="000000"/>
                </a:solidFill>
                <a:latin typeface="HGPｺﾞｼｯｸM" panose="020B0600000000000000" pitchFamily="50" charset="-128"/>
                <a:ea typeface="HGPｺﾞｼｯｸM" panose="020B0600000000000000" pitchFamily="50" charset="-128"/>
              </a:rPr>
              <a:t>％以上の</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6" name="角丸四角形 5"/>
          <p:cNvSpPr/>
          <p:nvPr/>
        </p:nvSpPr>
        <p:spPr>
          <a:xfrm>
            <a:off x="112115" y="3671124"/>
            <a:ext cx="1079263"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基本報酬</a:t>
            </a:r>
          </a:p>
        </p:txBody>
      </p:sp>
      <p:sp>
        <p:nvSpPr>
          <p:cNvPr id="23" name="角丸四角形 22"/>
          <p:cNvSpPr/>
          <p:nvPr/>
        </p:nvSpPr>
        <p:spPr>
          <a:xfrm>
            <a:off x="5601239" y="3638076"/>
            <a:ext cx="1224135"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主な加算</a:t>
            </a:r>
          </a:p>
        </p:txBody>
      </p:sp>
      <p:sp>
        <p:nvSpPr>
          <p:cNvPr id="8" name="十字形 7"/>
          <p:cNvSpPr/>
          <p:nvPr/>
        </p:nvSpPr>
        <p:spPr>
          <a:xfrm>
            <a:off x="5097016" y="5006212"/>
            <a:ext cx="360040" cy="360000"/>
          </a:xfrm>
          <a:prstGeom prst="plus">
            <a:avLst>
              <a:gd name="adj" fmla="val 44791"/>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dirty="0" smtClean="0">
              <a:solidFill>
                <a:srgbClr val="000000"/>
              </a:solidFill>
            </a:endParaRPr>
          </a:p>
        </p:txBody>
      </p:sp>
      <p:sp>
        <p:nvSpPr>
          <p:cNvPr id="24" name="正方形/長方形 23"/>
          <p:cNvSpPr/>
          <p:nvPr/>
        </p:nvSpPr>
        <p:spPr>
          <a:xfrm>
            <a:off x="5637587" y="6093344"/>
            <a:ext cx="4212000" cy="432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食事提供体制加算、送迎加算、訪問加算等</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他の福祉サービスと共通した加算も一定の条件を満たせば算定可能</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2" name="右中かっこ 1"/>
          <p:cNvSpPr/>
          <p:nvPr/>
        </p:nvSpPr>
        <p:spPr>
          <a:xfrm>
            <a:off x="8279184" y="2348218"/>
            <a:ext cx="274216" cy="288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4" name="正方形/長方形 3"/>
          <p:cNvSpPr/>
          <p:nvPr/>
        </p:nvSpPr>
        <p:spPr>
          <a:xfrm>
            <a:off x="8388431" y="2373935"/>
            <a:ext cx="1095673"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solidFill>
                  <a:srgbClr val="000000"/>
                </a:solidFill>
                <a:latin typeface="HGPｺﾞｼｯｸM" panose="020B0600000000000000" pitchFamily="50" charset="-128"/>
                <a:ea typeface="HGPｺﾞｼｯｸM" panose="020B0600000000000000" pitchFamily="50" charset="-128"/>
              </a:rPr>
              <a:t>６</a:t>
            </a:r>
            <a:r>
              <a:rPr lang="ja-JP" altLang="en-US" sz="1200" dirty="0" smtClean="0">
                <a:solidFill>
                  <a:srgbClr val="000000"/>
                </a:solidFill>
                <a:latin typeface="HGPｺﾞｼｯｸM" panose="020B0600000000000000" pitchFamily="50" charset="-128"/>
                <a:ea typeface="HGPｺﾞｼｯｸM" panose="020B0600000000000000" pitchFamily="50" charset="-128"/>
              </a:rPr>
              <a:t>：１</a:t>
            </a:r>
            <a:r>
              <a:rPr lang="ja-JP" altLang="en-US" sz="1200" dirty="0">
                <a:solidFill>
                  <a:srgbClr val="000000"/>
                </a:solidFill>
                <a:latin typeface="HGPｺﾞｼｯｸM" panose="020B0600000000000000" pitchFamily="50" charset="-128"/>
                <a:ea typeface="HGPｺﾞｼｯｸM" panose="020B0600000000000000" pitchFamily="50" charset="-128"/>
              </a:rPr>
              <a:t>以上</a:t>
            </a:r>
          </a:p>
        </p:txBody>
      </p:sp>
      <p:sp>
        <p:nvSpPr>
          <p:cNvPr id="26" name="Text Box 2"/>
          <p:cNvSpPr txBox="1">
            <a:spLocks noChangeArrowheads="1"/>
          </p:cNvSpPr>
          <p:nvPr/>
        </p:nvSpPr>
        <p:spPr bwMode="auto">
          <a:xfrm>
            <a:off x="20960" y="6546830"/>
            <a:ext cx="4572000"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600" dirty="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3,400</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29" name="Text Box 2"/>
          <p:cNvSpPr txBox="1">
            <a:spLocks noChangeArrowheads="1"/>
          </p:cNvSpPr>
          <p:nvPr/>
        </p:nvSpPr>
        <p:spPr bwMode="auto">
          <a:xfrm>
            <a:off x="5169024" y="6546830"/>
            <a:ext cx="457200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600" dirty="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33,460</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ja-JP" sz="1400" dirty="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prstClr val="black"/>
              </a:solidFill>
              <a:ea typeface="ＤＨＰ特太ゴシック体" pitchFamily="2"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552805316"/>
              </p:ext>
            </p:extLst>
          </p:nvPr>
        </p:nvGraphicFramePr>
        <p:xfrm>
          <a:off x="104041" y="4031164"/>
          <a:ext cx="4704942" cy="1997658"/>
        </p:xfrm>
        <a:graphic>
          <a:graphicData uri="http://schemas.openxmlformats.org/drawingml/2006/table">
            <a:tbl>
              <a:tblPr firstRow="1" bandRow="1">
                <a:tableStyleId>{5940675A-B579-460E-94D1-54222C63F5DA}</a:tableStyleId>
              </a:tblPr>
              <a:tblGrid>
                <a:gridCol w="1014791">
                  <a:extLst>
                    <a:ext uri="{9D8B030D-6E8A-4147-A177-3AD203B41FA5}">
                      <a16:colId xmlns:a16="http://schemas.microsoft.com/office/drawing/2014/main" val="20000"/>
                    </a:ext>
                  </a:extLst>
                </a:gridCol>
                <a:gridCol w="2214091">
                  <a:extLst>
                    <a:ext uri="{9D8B030D-6E8A-4147-A177-3AD203B41FA5}">
                      <a16:colId xmlns:a16="http://schemas.microsoft.com/office/drawing/2014/main" val="20001"/>
                    </a:ext>
                  </a:extLst>
                </a:gridCol>
                <a:gridCol w="1476060">
                  <a:extLst>
                    <a:ext uri="{9D8B030D-6E8A-4147-A177-3AD203B41FA5}">
                      <a16:colId xmlns:a16="http://schemas.microsoft.com/office/drawing/2014/main" val="20002"/>
                    </a:ext>
                  </a:extLst>
                </a:gridCol>
              </a:tblGrid>
              <a:tr h="221962">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改定前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gridSpan="2">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改定後</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hMerge="1">
                  <a:txBody>
                    <a:bodyPr/>
                    <a:lstStyle/>
                    <a:p>
                      <a:pPr algn="ctr"/>
                      <a:endParaRPr kumimoji="1" lang="ja-JP" altLang="en-US" sz="1400" dirty="0"/>
                    </a:p>
                  </a:txBody>
                  <a:tcPr/>
                </a:tc>
                <a:extLst>
                  <a:ext uri="{0D108BD9-81ED-4DB2-BD59-A6C34878D82A}">
                    <a16:rowId xmlns:a16="http://schemas.microsoft.com/office/drawing/2014/main" val="10000"/>
                  </a:ext>
                </a:extLst>
              </a:tr>
              <a:tr h="221962">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就職後６月以上定着率</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21962">
                <a:tc rowSpan="7">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804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５割以上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1,089</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４割以上５割未満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935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３割以上４割未満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807</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２割以上３割未満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686</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１割以上２割未満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564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０割超１割未満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524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０</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500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8" name="テキスト ボックス 27"/>
          <p:cNvSpPr txBox="1"/>
          <p:nvPr/>
        </p:nvSpPr>
        <p:spPr>
          <a:xfrm>
            <a:off x="-303658" y="3685085"/>
            <a:ext cx="3528466" cy="276999"/>
          </a:xfrm>
          <a:prstGeom prst="rect">
            <a:avLst/>
          </a:prstGeom>
          <a:noFill/>
        </p:spPr>
        <p:txBody>
          <a:bodyPr wrap="square" rtlCol="0">
            <a:spAutoFit/>
          </a:bodyPr>
          <a:lstStyle/>
          <a:p>
            <a:pPr algn="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＜定員</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人以下の場合＞</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59160" y="6007362"/>
            <a:ext cx="5804248" cy="461665"/>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上表以外に、あん摩等養成事業所である場合の設定、定員に応じた設定あり</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就労移行支援</a:t>
            </a:r>
            <a:endParaRPr kumimoji="1" lang="ja-JP" altLang="en-US" sz="2400" b="1" dirty="0">
              <a:solidFill>
                <a:schemeClr val="tx1"/>
              </a:solidFill>
            </a:endParaRPr>
          </a:p>
        </p:txBody>
      </p:sp>
      <p:grpSp>
        <p:nvGrpSpPr>
          <p:cNvPr id="31" name="グループ化 10"/>
          <p:cNvGrpSpPr>
            <a:grpSpLocks/>
          </p:cNvGrpSpPr>
          <p:nvPr/>
        </p:nvGrpSpPr>
        <p:grpSpPr bwMode="auto">
          <a:xfrm>
            <a:off x="-15553" y="376232"/>
            <a:ext cx="9972000" cy="79114"/>
            <a:chOff x="0" y="188640"/>
            <a:chExt cx="9144000" cy="72008"/>
          </a:xfrm>
        </p:grpSpPr>
        <p:cxnSp>
          <p:nvCxnSpPr>
            <p:cNvPr id="32" name="直線コネクタ 31"/>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4"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163</a:t>
            </a:fld>
            <a:endParaRPr lang="en-US" altLang="ja-JP" dirty="0"/>
          </a:p>
        </p:txBody>
      </p:sp>
    </p:spTree>
    <p:extLst>
      <p:ext uri="{BB962C8B-B14F-4D97-AF65-F5344CB8AC3E}">
        <p14:creationId xmlns:p14="http://schemas.microsoft.com/office/powerpoint/2010/main" val="390199667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552" y="476672"/>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対象者</a:t>
            </a:r>
            <a:endParaRPr lang="en-US" altLang="ja-JP" sz="1600" b="1" u="sng" dirty="0">
              <a:solidFill>
                <a:prstClr val="black"/>
              </a:solidFill>
              <a:ea typeface="ＤＨＰ特太ゴシック体" pitchFamily="2" charset="-128"/>
            </a:endParaRPr>
          </a:p>
        </p:txBody>
      </p:sp>
      <p:sp>
        <p:nvSpPr>
          <p:cNvPr id="18436" name="Text Box 2"/>
          <p:cNvSpPr txBox="1">
            <a:spLocks noChangeArrowheads="1"/>
          </p:cNvSpPr>
          <p:nvPr/>
        </p:nvSpPr>
        <p:spPr bwMode="auto">
          <a:xfrm>
            <a:off x="-15552" y="1578694"/>
            <a:ext cx="2244329" cy="338138"/>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サービス内容</a:t>
            </a:r>
            <a:endParaRPr lang="en-US" altLang="ja-JP" sz="1600" b="1" u="sng" dirty="0">
              <a:solidFill>
                <a:prstClr val="black"/>
              </a:solidFill>
              <a:ea typeface="ＤＨＰ特太ゴシック体" pitchFamily="2" charset="-128"/>
            </a:endParaRPr>
          </a:p>
        </p:txBody>
      </p:sp>
      <p:sp>
        <p:nvSpPr>
          <p:cNvPr id="18437" name="Text Box 2"/>
          <p:cNvSpPr txBox="1">
            <a:spLocks noChangeArrowheads="1"/>
          </p:cNvSpPr>
          <p:nvPr/>
        </p:nvSpPr>
        <p:spPr bwMode="auto">
          <a:xfrm>
            <a:off x="7159085" y="1578278"/>
            <a:ext cx="2060599"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主な人員配置</a:t>
            </a:r>
            <a:endParaRPr lang="en-US" altLang="ja-JP" sz="1600" b="1" u="sng" dirty="0">
              <a:solidFill>
                <a:prstClr val="black"/>
              </a:solidFill>
              <a:ea typeface="ＤＨＰ特太ゴシック体" pitchFamily="2" charset="-128"/>
            </a:endParaRPr>
          </a:p>
        </p:txBody>
      </p:sp>
      <p:sp>
        <p:nvSpPr>
          <p:cNvPr id="23" name="正方形/長方形 22"/>
          <p:cNvSpPr/>
          <p:nvPr/>
        </p:nvSpPr>
        <p:spPr>
          <a:xfrm>
            <a:off x="174155" y="800832"/>
            <a:ext cx="9577065" cy="777862"/>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通常</a:t>
            </a:r>
            <a:r>
              <a:rPr lang="ja-JP" altLang="en-US" sz="1200" dirty="0" smtClean="0">
                <a:solidFill>
                  <a:schemeClr val="tx1"/>
                </a:solidFill>
                <a:latin typeface="HGPｺﾞｼｯｸM" pitchFamily="50" charset="-128"/>
                <a:ea typeface="HGPｺﾞｼｯｸM" pitchFamily="50" charset="-128"/>
              </a:rPr>
              <a:t>の事業所に雇用される事が困難であって、適切な支援により雇用契約に基づく就労が可能な障害者</a:t>
            </a:r>
            <a:endParaRPr lang="en-US" altLang="ja-JP" sz="1200" dirty="0" smtClean="0">
              <a:solidFill>
                <a:schemeClr val="tx1"/>
              </a:solidFill>
              <a:latin typeface="HGPｺﾞｼｯｸM" pitchFamily="50" charset="-128"/>
              <a:ea typeface="HGPｺﾞｼｯｸM" pitchFamily="50" charset="-128"/>
            </a:endParaRPr>
          </a:p>
          <a:p>
            <a:pPr lvl="0">
              <a:defRPr/>
            </a:pPr>
            <a:r>
              <a:rPr lang="en-US" altLang="ja-JP" sz="1000" kern="0" dirty="0" smtClean="0">
                <a:solidFill>
                  <a:schemeClr val="tx1"/>
                </a:solidFill>
                <a:latin typeface="+mn-ea"/>
                <a:cs typeface="メイリオ" panose="020B0604030504040204" pitchFamily="50" charset="-128"/>
              </a:rPr>
              <a:t>※</a:t>
            </a:r>
            <a:r>
              <a:rPr lang="ja-JP" altLang="en-US" sz="1000" kern="0" dirty="0" smtClean="0">
                <a:solidFill>
                  <a:schemeClr val="tx1"/>
                </a:solidFill>
                <a:latin typeface="+mn-ea"/>
                <a:cs typeface="メイリオ" panose="020B0604030504040204" pitchFamily="50" charset="-128"/>
              </a:rPr>
              <a:t>　</a:t>
            </a:r>
            <a:r>
              <a:rPr lang="en-US" altLang="ja-JP" sz="1000" kern="0" dirty="0" smtClean="0">
                <a:solidFill>
                  <a:schemeClr val="tx1"/>
                </a:solidFill>
                <a:latin typeface="+mn-ea"/>
                <a:cs typeface="メイリオ" panose="020B0604030504040204" pitchFamily="50" charset="-128"/>
              </a:rPr>
              <a:t>65</a:t>
            </a:r>
            <a:r>
              <a:rPr lang="ja-JP" altLang="en-US" sz="1000" kern="0" dirty="0">
                <a:solidFill>
                  <a:schemeClr val="tx1"/>
                </a:solidFill>
                <a:latin typeface="+mn-ea"/>
                <a:cs typeface="メイリオ" panose="020B0604030504040204" pitchFamily="50" charset="-128"/>
              </a:rPr>
              <a:t>歳に達する前５年間障害福祉サービスの支給決定を受けていた者で、</a:t>
            </a:r>
            <a:r>
              <a:rPr lang="en-US" altLang="ja-JP" sz="1000" kern="0" dirty="0">
                <a:solidFill>
                  <a:schemeClr val="tx1"/>
                </a:solidFill>
                <a:latin typeface="+mn-ea"/>
                <a:cs typeface="メイリオ" panose="020B0604030504040204" pitchFamily="50" charset="-128"/>
              </a:rPr>
              <a:t>65</a:t>
            </a:r>
            <a:r>
              <a:rPr lang="ja-JP" altLang="en-US" sz="1000" kern="0" dirty="0">
                <a:solidFill>
                  <a:schemeClr val="tx1"/>
                </a:solidFill>
                <a:latin typeface="+mn-ea"/>
                <a:cs typeface="メイリオ" panose="020B0604030504040204" pitchFamily="50" charset="-128"/>
              </a:rPr>
              <a:t>歳に達する前日に</a:t>
            </a:r>
            <a:r>
              <a:rPr lang="ja-JP" altLang="en-US" sz="1000" kern="0" dirty="0" smtClean="0">
                <a:solidFill>
                  <a:schemeClr val="tx1"/>
                </a:solidFill>
                <a:latin typeface="+mn-ea"/>
                <a:cs typeface="メイリオ" panose="020B0604030504040204" pitchFamily="50" charset="-128"/>
              </a:rPr>
              <a:t>おいて就労</a:t>
            </a:r>
            <a:r>
              <a:rPr lang="ja-JP" altLang="en-US" sz="1000" kern="0" dirty="0">
                <a:solidFill>
                  <a:schemeClr val="tx1"/>
                </a:solidFill>
                <a:latin typeface="+mn-ea"/>
                <a:cs typeface="メイリオ" panose="020B0604030504040204" pitchFamily="50" charset="-128"/>
              </a:rPr>
              <a:t>継続支援</a:t>
            </a:r>
            <a:r>
              <a:rPr lang="en-US" altLang="ja-JP" sz="1000" kern="0" dirty="0">
                <a:solidFill>
                  <a:schemeClr val="tx1"/>
                </a:solidFill>
                <a:latin typeface="+mn-ea"/>
                <a:cs typeface="メイリオ" panose="020B0604030504040204" pitchFamily="50" charset="-128"/>
              </a:rPr>
              <a:t>A</a:t>
            </a:r>
            <a:r>
              <a:rPr lang="ja-JP" altLang="en-US" sz="1000" kern="0" dirty="0">
                <a:solidFill>
                  <a:schemeClr val="tx1"/>
                </a:solidFill>
                <a:latin typeface="+mn-ea"/>
                <a:cs typeface="メイリオ" panose="020B0604030504040204" pitchFamily="50" charset="-128"/>
              </a:rPr>
              <a:t>型の支給決定を受けていた者は当該サービスに</a:t>
            </a:r>
            <a:r>
              <a:rPr lang="ja-JP" altLang="en-US" sz="1000" kern="0" dirty="0" smtClean="0">
                <a:solidFill>
                  <a:schemeClr val="tx1"/>
                </a:solidFill>
                <a:latin typeface="+mn-ea"/>
                <a:cs typeface="メイリオ" panose="020B0604030504040204" pitchFamily="50" charset="-128"/>
              </a:rPr>
              <a:t>ついて</a:t>
            </a:r>
            <a:endParaRPr lang="en-US" altLang="ja-JP" sz="1000" kern="0" dirty="0" smtClean="0">
              <a:solidFill>
                <a:schemeClr val="tx1"/>
              </a:solidFill>
              <a:latin typeface="+mn-ea"/>
              <a:cs typeface="メイリオ" panose="020B0604030504040204" pitchFamily="50" charset="-128"/>
            </a:endParaRPr>
          </a:p>
          <a:p>
            <a:pPr lvl="0">
              <a:defRPr/>
            </a:pPr>
            <a:r>
              <a:rPr lang="ja-JP" altLang="en-US" sz="1000" kern="0" dirty="0">
                <a:solidFill>
                  <a:schemeClr val="tx1"/>
                </a:solidFill>
                <a:latin typeface="+mn-ea"/>
                <a:cs typeface="メイリオ" panose="020B0604030504040204" pitchFamily="50" charset="-128"/>
              </a:rPr>
              <a:t>　</a:t>
            </a:r>
            <a:r>
              <a:rPr lang="ja-JP" altLang="en-US" sz="1000" kern="0" dirty="0" smtClean="0">
                <a:solidFill>
                  <a:schemeClr val="tx1"/>
                </a:solidFill>
                <a:latin typeface="+mn-ea"/>
                <a:cs typeface="メイリオ" panose="020B0604030504040204" pitchFamily="50" charset="-128"/>
              </a:rPr>
              <a:t>引き続き</a:t>
            </a:r>
            <a:r>
              <a:rPr lang="ja-JP" altLang="en-US" sz="1000" kern="0" dirty="0">
                <a:solidFill>
                  <a:schemeClr val="tx1"/>
                </a:solidFill>
                <a:latin typeface="+mn-ea"/>
                <a:cs typeface="メイリオ" panose="020B0604030504040204" pitchFamily="50" charset="-128"/>
              </a:rPr>
              <a:t>利用する</a:t>
            </a:r>
            <a:r>
              <a:rPr lang="ja-JP" altLang="en-US" sz="1000" kern="0" dirty="0" smtClean="0">
                <a:solidFill>
                  <a:schemeClr val="tx1"/>
                </a:solidFill>
                <a:latin typeface="+mn-ea"/>
                <a:cs typeface="メイリオ" panose="020B0604030504040204" pitchFamily="50" charset="-128"/>
              </a:rPr>
              <a:t>ことが可能。</a:t>
            </a:r>
            <a:r>
              <a:rPr lang="ja-JP" altLang="en-US" sz="1200" dirty="0">
                <a:solidFill>
                  <a:schemeClr val="tx1"/>
                </a:solidFill>
                <a:latin typeface="HGPｺﾞｼｯｸM" pitchFamily="50" charset="-128"/>
                <a:ea typeface="HGPｺﾞｼｯｸM" pitchFamily="50" charset="-128"/>
              </a:rPr>
              <a:t>　</a:t>
            </a:r>
          </a:p>
        </p:txBody>
      </p:sp>
      <p:sp>
        <p:nvSpPr>
          <p:cNvPr id="18440" name="Rectangle 4"/>
          <p:cNvSpPr>
            <a:spLocks noChangeArrowheads="1"/>
          </p:cNvSpPr>
          <p:nvPr/>
        </p:nvSpPr>
        <p:spPr bwMode="auto">
          <a:xfrm>
            <a:off x="138935" y="1952952"/>
            <a:ext cx="7092001" cy="1044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prstClr val="black"/>
                </a:solidFill>
                <a:latin typeface="HGPｺﾞｼｯｸM" pitchFamily="50" charset="-128"/>
                <a:ea typeface="HGPｺﾞｼｯｸM" pitchFamily="50" charset="-128"/>
              </a:rPr>
              <a:t>■　通所により</a:t>
            </a:r>
            <a:r>
              <a:rPr lang="ja-JP" altLang="en-US" sz="1200" dirty="0" smtClean="0">
                <a:solidFill>
                  <a:prstClr val="black"/>
                </a:solidFill>
                <a:latin typeface="HGPｺﾞｼｯｸM" pitchFamily="50" charset="-128"/>
                <a:ea typeface="HGPｺﾞｼｯｸM" pitchFamily="50" charset="-128"/>
              </a:rPr>
              <a:t>、雇用</a:t>
            </a:r>
            <a:r>
              <a:rPr lang="ja-JP" altLang="en-US" sz="1200" dirty="0">
                <a:solidFill>
                  <a:prstClr val="black"/>
                </a:solidFill>
                <a:latin typeface="HGPｺﾞｼｯｸM" pitchFamily="50" charset="-128"/>
                <a:ea typeface="HGPｺﾞｼｯｸM" pitchFamily="50" charset="-128"/>
              </a:rPr>
              <a:t>契約に基づく就労の機会を提供するとともに</a:t>
            </a:r>
            <a:r>
              <a:rPr lang="ja-JP" altLang="en-US" sz="1200" dirty="0" smtClean="0">
                <a:solidFill>
                  <a:prstClr val="black"/>
                </a:solidFill>
                <a:latin typeface="HGPｺﾞｼｯｸM" pitchFamily="50" charset="-128"/>
                <a:ea typeface="HGPｺﾞｼｯｸM" pitchFamily="50" charset="-128"/>
              </a:rPr>
              <a:t>、一般就労</a:t>
            </a:r>
            <a:r>
              <a:rPr lang="ja-JP" altLang="en-US" sz="1200" dirty="0">
                <a:solidFill>
                  <a:prstClr val="black"/>
                </a:solidFill>
                <a:latin typeface="HGPｺﾞｼｯｸM" pitchFamily="50" charset="-128"/>
                <a:ea typeface="HGPｺﾞｼｯｸM" pitchFamily="50" charset="-128"/>
              </a:rPr>
              <a:t>に</a:t>
            </a:r>
            <a:r>
              <a:rPr lang="ja-JP" altLang="en-US" sz="1200" dirty="0" smtClean="0">
                <a:solidFill>
                  <a:prstClr val="black"/>
                </a:solidFill>
                <a:latin typeface="HGPｺﾞｼｯｸM" pitchFamily="50" charset="-128"/>
                <a:ea typeface="HGPｺﾞｼｯｸM" pitchFamily="50" charset="-128"/>
              </a:rPr>
              <a:t>必要な</a:t>
            </a:r>
            <a:r>
              <a:rPr lang="ja-JP" altLang="en-US" sz="1200" dirty="0">
                <a:solidFill>
                  <a:prstClr val="black"/>
                </a:solidFill>
                <a:latin typeface="HGPｺﾞｼｯｸM" pitchFamily="50" charset="-128"/>
                <a:ea typeface="HGPｺﾞｼｯｸM" pitchFamily="50" charset="-128"/>
              </a:rPr>
              <a:t>知識、能力が高まった</a:t>
            </a:r>
            <a:r>
              <a:rPr lang="ja-JP" altLang="en-US" sz="1200" dirty="0" smtClean="0">
                <a:solidFill>
                  <a:prstClr val="black"/>
                </a:solidFill>
                <a:latin typeface="HGPｺﾞｼｯｸM" pitchFamily="50" charset="-128"/>
                <a:ea typeface="HGPｺﾞｼｯｸM" pitchFamily="50" charset="-128"/>
              </a:rPr>
              <a:t>者</a:t>
            </a:r>
            <a:endParaRPr lang="en-US" altLang="ja-JP" sz="1200" dirty="0" smtClean="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について</a:t>
            </a:r>
            <a:r>
              <a:rPr lang="ja-JP" altLang="en-US" sz="1200" dirty="0">
                <a:solidFill>
                  <a:prstClr val="black"/>
                </a:solidFill>
                <a:latin typeface="HGPｺﾞｼｯｸM" pitchFamily="50" charset="-128"/>
                <a:ea typeface="HGPｺﾞｼｯｸM" pitchFamily="50" charset="-128"/>
              </a:rPr>
              <a:t>、一般就労</a:t>
            </a:r>
            <a:r>
              <a:rPr lang="ja-JP" altLang="en-US" sz="1200" dirty="0" smtClean="0">
                <a:solidFill>
                  <a:prstClr val="black"/>
                </a:solidFill>
                <a:latin typeface="HGPｺﾞｼｯｸM" pitchFamily="50" charset="-128"/>
                <a:ea typeface="HGPｺﾞｼｯｸM" pitchFamily="50" charset="-128"/>
              </a:rPr>
              <a:t>への</a:t>
            </a:r>
            <a:r>
              <a:rPr lang="ja-JP" altLang="en-US" sz="1200" dirty="0">
                <a:solidFill>
                  <a:prstClr val="black"/>
                </a:solidFill>
                <a:latin typeface="HGPｺﾞｼｯｸM" pitchFamily="50" charset="-128"/>
                <a:ea typeface="HGPｺﾞｼｯｸM" pitchFamily="50" charset="-128"/>
              </a:rPr>
              <a:t>移行に</a:t>
            </a:r>
            <a:r>
              <a:rPr lang="ja-JP" altLang="en-US" sz="1200" dirty="0" smtClean="0">
                <a:solidFill>
                  <a:prstClr val="black"/>
                </a:solidFill>
                <a:latin typeface="HGPｺﾞｼｯｸM" pitchFamily="50" charset="-128"/>
                <a:ea typeface="HGPｺﾞｼｯｸM" pitchFamily="50" charset="-128"/>
              </a:rPr>
              <a:t>向けて</a:t>
            </a:r>
            <a:r>
              <a:rPr lang="ja-JP" altLang="en-US" sz="1200" dirty="0">
                <a:solidFill>
                  <a:prstClr val="black"/>
                </a:solidFill>
                <a:latin typeface="HGPｺﾞｼｯｸM" pitchFamily="50" charset="-128"/>
                <a:ea typeface="HGPｺﾞｼｯｸM" pitchFamily="50" charset="-128"/>
              </a:rPr>
              <a:t>支援</a:t>
            </a:r>
          </a:p>
          <a:p>
            <a:r>
              <a:rPr lang="ja-JP" altLang="en-US" sz="1200" dirty="0">
                <a:solidFill>
                  <a:prstClr val="black"/>
                </a:solidFill>
                <a:latin typeface="HGPｺﾞｼｯｸM" pitchFamily="50" charset="-128"/>
                <a:ea typeface="HGPｺﾞｼｯｸM" pitchFamily="50" charset="-128"/>
              </a:rPr>
              <a:t>■　一定の範囲内で障害者以外の雇用が可能</a:t>
            </a:r>
          </a:p>
          <a:p>
            <a:r>
              <a:rPr lang="ja-JP" altLang="en-US" sz="1200" dirty="0">
                <a:solidFill>
                  <a:prstClr val="black"/>
                </a:solidFill>
                <a:latin typeface="HGPｺﾞｼｯｸM" pitchFamily="50" charset="-128"/>
                <a:ea typeface="HGPｺﾞｼｯｸM" pitchFamily="50" charset="-128"/>
              </a:rPr>
              <a:t>■　多様な事業形態により、多くの就労機会を確保できるよう、障害者</a:t>
            </a:r>
            <a:r>
              <a:rPr lang="ja-JP" altLang="en-US" sz="1200" dirty="0" smtClean="0">
                <a:solidFill>
                  <a:prstClr val="black"/>
                </a:solidFill>
                <a:latin typeface="HGPｺﾞｼｯｸM" pitchFamily="50" charset="-128"/>
                <a:ea typeface="HGPｺﾞｼｯｸM" pitchFamily="50" charset="-128"/>
              </a:rPr>
              <a:t>の利用定員</a:t>
            </a:r>
            <a:r>
              <a:rPr lang="en-US" altLang="ja-JP" sz="1200" dirty="0" smtClean="0">
                <a:solidFill>
                  <a:prstClr val="black"/>
                </a:solidFill>
                <a:latin typeface="HGPｺﾞｼｯｸM" pitchFamily="50" charset="-128"/>
                <a:ea typeface="HGPｺﾞｼｯｸM" pitchFamily="50" charset="-128"/>
              </a:rPr>
              <a:t>10</a:t>
            </a:r>
            <a:r>
              <a:rPr lang="ja-JP" altLang="en-US" sz="1200" dirty="0">
                <a:solidFill>
                  <a:prstClr val="black"/>
                </a:solidFill>
                <a:latin typeface="HGPｺﾞｼｯｸM" pitchFamily="50" charset="-128"/>
                <a:ea typeface="HGPｺﾞｼｯｸM" pitchFamily="50" charset="-128"/>
              </a:rPr>
              <a:t>人からの事業実施が可能</a:t>
            </a:r>
          </a:p>
          <a:p>
            <a:r>
              <a:rPr lang="ja-JP" altLang="en-US" sz="1200" dirty="0">
                <a:solidFill>
                  <a:prstClr val="black"/>
                </a:solidFill>
                <a:latin typeface="HGPｺﾞｼｯｸM" pitchFamily="50" charset="-128"/>
                <a:ea typeface="HGPｺﾞｼｯｸM" pitchFamily="50" charset="-128"/>
              </a:rPr>
              <a:t>■　利用期間の制限なし</a:t>
            </a:r>
          </a:p>
        </p:txBody>
      </p:sp>
      <p:sp>
        <p:nvSpPr>
          <p:cNvPr id="28" name="正方形/長方形 27"/>
          <p:cNvSpPr/>
          <p:nvPr/>
        </p:nvSpPr>
        <p:spPr>
          <a:xfrm>
            <a:off x="5385048" y="4430076"/>
            <a:ext cx="4364995" cy="594144"/>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就労移行支援体制加算</a:t>
            </a:r>
            <a:r>
              <a:rPr lang="en-US" altLang="ja-JP" sz="1200" b="1" dirty="0">
                <a:solidFill>
                  <a:srgbClr val="000000"/>
                </a:solidFill>
                <a:latin typeface="HGPｺﾞｼｯｸM" panose="020B0600000000000000" pitchFamily="50" charset="-128"/>
                <a:ea typeface="HGPｺﾞｼｯｸM" panose="020B0600000000000000" pitchFamily="50" charset="-128"/>
              </a:rPr>
              <a:t>(Ⅰ)､(Ⅱ) </a:t>
            </a:r>
            <a:r>
              <a:rPr lang="ja-JP" altLang="en-US" sz="1200" dirty="0" smtClean="0">
                <a:solidFill>
                  <a:srgbClr val="000000"/>
                </a:solidFill>
                <a:latin typeface="HGPｺﾞｼｯｸM" panose="020B0600000000000000" pitchFamily="50" charset="-128"/>
                <a:ea typeface="HGPｺﾞｼｯｸM" panose="020B0600000000000000" pitchFamily="50" charset="-128"/>
              </a:rPr>
              <a:t>　　</a:t>
            </a:r>
            <a:r>
              <a:rPr lang="ja-JP" altLang="en-US" sz="1200" b="1" dirty="0">
                <a:solidFill>
                  <a:srgbClr val="000000"/>
                </a:solidFill>
                <a:latin typeface="+mj-ea"/>
                <a:ea typeface="+mj-ea"/>
              </a:rPr>
              <a:t>５</a:t>
            </a:r>
            <a:r>
              <a:rPr lang="ja-JP" altLang="en-US" sz="1200" b="1" dirty="0" smtClean="0">
                <a:latin typeface="+mj-ea"/>
                <a:ea typeface="+mj-ea"/>
              </a:rPr>
              <a:t>～</a:t>
            </a:r>
            <a:r>
              <a:rPr lang="ja-JP" altLang="en-US" sz="1200" b="1" dirty="0">
                <a:latin typeface="+mj-ea"/>
                <a:ea typeface="+mj-ea"/>
              </a:rPr>
              <a:t>４２</a:t>
            </a:r>
            <a:r>
              <a:rPr lang="ja-JP" altLang="en-US" sz="1200" b="1" dirty="0" smtClean="0">
                <a:latin typeface="+mj-ea"/>
                <a:ea typeface="+mj-ea"/>
              </a:rPr>
              <a:t>単位</a:t>
            </a:r>
            <a:r>
              <a:rPr lang="ja-JP" altLang="en-US" sz="1200" b="1" dirty="0" smtClean="0"/>
              <a:t>／日</a:t>
            </a:r>
            <a:endParaRPr lang="en-US" altLang="ja-JP" sz="1200" b="1" dirty="0" smtClean="0"/>
          </a:p>
          <a:p>
            <a:r>
              <a:rPr lang="en-US" altLang="ja-JP" sz="1000" dirty="0" smtClean="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　定員、職員配置、一般</a:t>
            </a:r>
            <a:r>
              <a:rPr lang="ja-JP" altLang="en-US" sz="1000" dirty="0">
                <a:latin typeface="HGPｺﾞｼｯｸM" panose="020B0600000000000000" pitchFamily="50" charset="-128"/>
                <a:ea typeface="HGPｺﾞｼｯｸM" panose="020B0600000000000000" pitchFamily="50" charset="-128"/>
              </a:rPr>
              <a:t>就労へ移行し６月以上定着した者の数に</a:t>
            </a:r>
            <a:r>
              <a:rPr lang="ja-JP" altLang="en-US" sz="1000" dirty="0" smtClean="0">
                <a:latin typeface="HGPｺﾞｼｯｸM" panose="020B0600000000000000" pitchFamily="50" charset="-128"/>
                <a:ea typeface="HGPｺﾞｼｯｸM" panose="020B0600000000000000" pitchFamily="50" charset="-128"/>
              </a:rPr>
              <a:t>応じた設定</a:t>
            </a:r>
            <a:endParaRPr lang="en-US" altLang="ja-JP" sz="1000" dirty="0" smtClean="0">
              <a:latin typeface="HGPｺﾞｼｯｸM" panose="020B0600000000000000" pitchFamily="50" charset="-128"/>
              <a:ea typeface="HGPｺﾞｼｯｸM" panose="020B0600000000000000" pitchFamily="50" charset="-128"/>
            </a:endParaRPr>
          </a:p>
          <a:p>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H30</a:t>
            </a:r>
            <a:r>
              <a:rPr lang="ja-JP" altLang="en-US" sz="1000" dirty="0">
                <a:solidFill>
                  <a:schemeClr val="tx1"/>
                </a:solidFill>
                <a:latin typeface="HGPｺﾞｼｯｸM" panose="020B0600000000000000" pitchFamily="50" charset="-128"/>
                <a:ea typeface="HGPｺﾞｼｯｸM" panose="020B0600000000000000" pitchFamily="50" charset="-128"/>
              </a:rPr>
              <a:t>～見直し　</a:t>
            </a:r>
          </a:p>
        </p:txBody>
      </p:sp>
      <p:sp>
        <p:nvSpPr>
          <p:cNvPr id="30" name="正方形/長方形 29"/>
          <p:cNvSpPr/>
          <p:nvPr/>
        </p:nvSpPr>
        <p:spPr>
          <a:xfrm>
            <a:off x="5385048" y="3848348"/>
            <a:ext cx="4366172" cy="540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smtClean="0">
                <a:solidFill>
                  <a:srgbClr val="000000"/>
                </a:solidFill>
                <a:latin typeface="HGPｺﾞｼｯｸM" panose="020B0600000000000000" pitchFamily="50" charset="-128"/>
                <a:ea typeface="HGPｺﾞｼｯｸM" panose="020B0600000000000000" pitchFamily="50" charset="-128"/>
              </a:rPr>
              <a:t>賃金向上達成</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指導員配置加算　</a:t>
            </a:r>
            <a:r>
              <a:rPr lang="en-US" altLang="ja-JP" sz="1200" b="1" dirty="0"/>
              <a:t> </a:t>
            </a:r>
            <a:r>
              <a:rPr lang="ja-JP" altLang="en-US" sz="1200" b="1" dirty="0" smtClean="0"/>
              <a:t>１５～</a:t>
            </a:r>
            <a:r>
              <a:rPr lang="ja-JP" altLang="en-US" sz="1200" b="1" dirty="0"/>
              <a:t>７０</a:t>
            </a:r>
            <a:r>
              <a:rPr lang="ja-JP" altLang="en-US" sz="1200" b="1" dirty="0" smtClean="0"/>
              <a:t>単位／日</a:t>
            </a:r>
            <a:endParaRPr lang="en-US" altLang="ja-JP" sz="1200" b="1" dirty="0" smtClean="0"/>
          </a:p>
          <a:p>
            <a:r>
              <a:rPr lang="en-US" altLang="ja-JP" sz="1000" dirty="0" smtClean="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　定員規模に応じた設定</a:t>
            </a:r>
            <a:endParaRPr lang="en-US" altLang="ja-JP" sz="1000" dirty="0" smtClean="0">
              <a:latin typeface="HGPｺﾞｼｯｸM" panose="020B0600000000000000" pitchFamily="50" charset="-128"/>
              <a:ea typeface="HGPｺﾞｼｯｸM" panose="020B0600000000000000" pitchFamily="50" charset="-128"/>
            </a:endParaRPr>
          </a:p>
          <a:p>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平成</a:t>
            </a:r>
            <a:r>
              <a:rPr lang="en-US" altLang="ja-JP" sz="1000" dirty="0" smtClean="0">
                <a:solidFill>
                  <a:schemeClr val="tx1"/>
                </a:solidFill>
                <a:latin typeface="HGPｺﾞｼｯｸM" panose="020B0600000000000000" pitchFamily="50" charset="-128"/>
                <a:ea typeface="HGPｺﾞｼｯｸM" panose="020B0600000000000000" pitchFamily="50" charset="-128"/>
              </a:rPr>
              <a:t>30</a:t>
            </a:r>
            <a:r>
              <a:rPr lang="ja-JP" altLang="en-US" sz="1000" dirty="0" smtClean="0">
                <a:solidFill>
                  <a:schemeClr val="tx1"/>
                </a:solidFill>
                <a:latin typeface="HGPｺﾞｼｯｸM" panose="020B0600000000000000" pitchFamily="50" charset="-128"/>
                <a:ea typeface="HGPｺﾞｼｯｸM" panose="020B0600000000000000" pitchFamily="50" charset="-128"/>
              </a:rPr>
              <a:t>年新設</a:t>
            </a:r>
            <a:endParaRPr lang="en-US" altLang="ja-JP" sz="1000" dirty="0" smtClean="0">
              <a:solidFill>
                <a:schemeClr val="tx1"/>
              </a:solidFill>
              <a:latin typeface="HGPｺﾞｼｯｸM" panose="020B0600000000000000" pitchFamily="50" charset="-128"/>
              <a:ea typeface="HGPｺﾞｼｯｸM" panose="020B0600000000000000" pitchFamily="50" charset="-128"/>
            </a:endParaRPr>
          </a:p>
        </p:txBody>
      </p:sp>
      <p:sp>
        <p:nvSpPr>
          <p:cNvPr id="32" name="角丸四角形 31"/>
          <p:cNvSpPr/>
          <p:nvPr/>
        </p:nvSpPr>
        <p:spPr>
          <a:xfrm>
            <a:off x="128464" y="3429000"/>
            <a:ext cx="1140507"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基本報酬</a:t>
            </a:r>
          </a:p>
        </p:txBody>
      </p:sp>
      <p:sp>
        <p:nvSpPr>
          <p:cNvPr id="33" name="角丸四角形 32"/>
          <p:cNvSpPr/>
          <p:nvPr/>
        </p:nvSpPr>
        <p:spPr>
          <a:xfrm>
            <a:off x="5457056" y="3501008"/>
            <a:ext cx="1167000"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主な加算</a:t>
            </a:r>
          </a:p>
        </p:txBody>
      </p:sp>
      <p:sp>
        <p:nvSpPr>
          <p:cNvPr id="34" name="十字形 33"/>
          <p:cNvSpPr/>
          <p:nvPr/>
        </p:nvSpPr>
        <p:spPr>
          <a:xfrm>
            <a:off x="4917032" y="4761184"/>
            <a:ext cx="324000" cy="324000"/>
          </a:xfrm>
          <a:prstGeom prst="plus">
            <a:avLst>
              <a:gd name="adj" fmla="val 44791"/>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dirty="0" smtClean="0">
              <a:solidFill>
                <a:srgbClr val="000000"/>
              </a:solidFill>
            </a:endParaRPr>
          </a:p>
        </p:txBody>
      </p:sp>
      <p:sp>
        <p:nvSpPr>
          <p:cNvPr id="35" name="Text Box 2"/>
          <p:cNvSpPr txBox="1">
            <a:spLocks noChangeArrowheads="1"/>
          </p:cNvSpPr>
          <p:nvPr/>
        </p:nvSpPr>
        <p:spPr bwMode="auto">
          <a:xfrm>
            <a:off x="-15552" y="3068960"/>
            <a:ext cx="9791516" cy="338554"/>
          </a:xfrm>
          <a:prstGeom prst="rect">
            <a:avLst/>
          </a:prstGeom>
          <a:noFill/>
          <a:ln w="9525">
            <a:noFill/>
            <a:miter lim="800000"/>
            <a:headEnd/>
            <a:tailEnd/>
          </a:ln>
        </p:spPr>
        <p:txBody>
          <a:bodyPr wrap="square">
            <a:spAutoFit/>
          </a:bodyPr>
          <a:lstStyle/>
          <a:p>
            <a:pPr lvl="0"/>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 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単価（平成</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３０</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年</a:t>
            </a:r>
            <a:r>
              <a:rPr lang="en-US" altLang="ja-JP" sz="1600" b="1" u="sng" dirty="0" smtClean="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月</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より</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定員</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規模</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別、人員配置別に</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加え</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、平均</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労働</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時間が長いほど高い基本報酬）</a:t>
            </a:r>
            <a:endParaRPr lang="en-US" altLang="ja-JP" sz="1600" b="1" u="sng" dirty="0" smtClean="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22" name="正方形/長方形 21"/>
          <p:cNvSpPr/>
          <p:nvPr/>
        </p:nvSpPr>
        <p:spPr>
          <a:xfrm>
            <a:off x="5385048" y="5970260"/>
            <a:ext cx="4371615" cy="468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食事提供体制加算、送迎加算、訪問加算等</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smtClean="0">
                <a:solidFill>
                  <a:srgbClr val="000000"/>
                </a:solidFill>
                <a:latin typeface="HGPｺﾞｼｯｸM" panose="020B0600000000000000" pitchFamily="50" charset="-128"/>
                <a:ea typeface="HGPｺﾞｼｯｸM" panose="020B0600000000000000" pitchFamily="50" charset="-128"/>
              </a:rPr>
              <a:t>⇒　他の福祉サービスと共通した加算も一定の条件を満たせば算定可能</a:t>
            </a:r>
            <a:endParaRPr lang="en-US" altLang="ja-JP" sz="900" dirty="0">
              <a:solidFill>
                <a:srgbClr val="000000"/>
              </a:solidFill>
              <a:latin typeface="HGPｺﾞｼｯｸM" panose="020B0600000000000000" pitchFamily="50" charset="-128"/>
              <a:ea typeface="HGPｺﾞｼｯｸM" panose="020B0600000000000000" pitchFamily="50" charset="-128"/>
            </a:endParaRPr>
          </a:p>
        </p:txBody>
      </p:sp>
      <p:sp>
        <p:nvSpPr>
          <p:cNvPr id="24" name="Rectangle 4"/>
          <p:cNvSpPr>
            <a:spLocks noChangeArrowheads="1"/>
          </p:cNvSpPr>
          <p:nvPr/>
        </p:nvSpPr>
        <p:spPr bwMode="auto">
          <a:xfrm>
            <a:off x="7297504" y="1952952"/>
            <a:ext cx="2453712" cy="1044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a:t>
            </a:r>
            <a:endParaRPr lang="en-US" altLang="ja-JP" sz="1200" dirty="0" smtClean="0">
              <a:solidFill>
                <a:srgbClr val="000000"/>
              </a:solidFill>
              <a:latin typeface="HGPｺﾞｼｯｸM" pitchFamily="50" charset="-128"/>
              <a:ea typeface="HGPｺﾞｼｯｸM" pitchFamily="50" charset="-128"/>
            </a:endParaRPr>
          </a:p>
          <a:p>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職業</a:t>
            </a:r>
            <a:r>
              <a:rPr lang="ja-JP" altLang="en-US" sz="1200" dirty="0" smtClean="0">
                <a:solidFill>
                  <a:srgbClr val="000000"/>
                </a:solidFill>
                <a:latin typeface="HGPｺﾞｼｯｸM" pitchFamily="50" charset="-128"/>
                <a:ea typeface="HGPｺﾞｼｯｸM" pitchFamily="50" charset="-128"/>
              </a:rPr>
              <a:t>指導員</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生活支援員</a:t>
            </a:r>
            <a:endParaRPr lang="ja-JP" altLang="en-US" sz="1200" dirty="0">
              <a:solidFill>
                <a:srgbClr val="000000"/>
              </a:solidFill>
              <a:latin typeface="HGPｺﾞｼｯｸM" pitchFamily="50" charset="-128"/>
              <a:ea typeface="HGPｺﾞｼｯｸM" pitchFamily="50" charset="-128"/>
            </a:endParaRPr>
          </a:p>
        </p:txBody>
      </p:sp>
      <p:sp>
        <p:nvSpPr>
          <p:cNvPr id="25" name="右中かっこ 24"/>
          <p:cNvSpPr/>
          <p:nvPr/>
        </p:nvSpPr>
        <p:spPr>
          <a:xfrm>
            <a:off x="8535421" y="2528936"/>
            <a:ext cx="274216" cy="324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26" name="正方形/長方形 25"/>
          <p:cNvSpPr/>
          <p:nvPr/>
        </p:nvSpPr>
        <p:spPr>
          <a:xfrm>
            <a:off x="8650108" y="2564928"/>
            <a:ext cx="1095673"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solidFill>
                  <a:srgbClr val="000000"/>
                </a:solidFill>
                <a:latin typeface="HGPｺﾞｼｯｸM" panose="020B0600000000000000" pitchFamily="50" charset="-128"/>
                <a:ea typeface="HGPｺﾞｼｯｸM" panose="020B0600000000000000" pitchFamily="50" charset="-128"/>
              </a:rPr>
              <a:t>１０</a:t>
            </a:r>
            <a:r>
              <a:rPr lang="ja-JP" altLang="en-US" sz="1200" dirty="0" smtClean="0">
                <a:solidFill>
                  <a:srgbClr val="000000"/>
                </a:solidFill>
                <a:latin typeface="HGPｺﾞｼｯｸM" panose="020B0600000000000000" pitchFamily="50" charset="-128"/>
                <a:ea typeface="HGPｺﾞｼｯｸM" panose="020B0600000000000000" pitchFamily="50" charset="-128"/>
              </a:rPr>
              <a:t>：１</a:t>
            </a:r>
            <a:r>
              <a:rPr lang="ja-JP" altLang="en-US" sz="1200" dirty="0">
                <a:solidFill>
                  <a:srgbClr val="000000"/>
                </a:solidFill>
                <a:latin typeface="HGPｺﾞｼｯｸM" panose="020B0600000000000000" pitchFamily="50" charset="-128"/>
                <a:ea typeface="HGPｺﾞｼｯｸM" panose="020B0600000000000000" pitchFamily="50" charset="-128"/>
              </a:rPr>
              <a:t>以上</a:t>
            </a:r>
          </a:p>
        </p:txBody>
      </p:sp>
      <p:sp>
        <p:nvSpPr>
          <p:cNvPr id="27" name="正方形/長方形 26"/>
          <p:cNvSpPr/>
          <p:nvPr/>
        </p:nvSpPr>
        <p:spPr>
          <a:xfrm>
            <a:off x="5385048" y="5070108"/>
            <a:ext cx="4371615" cy="864096"/>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福祉専門職員配置等加算</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(Ⅰ)､(Ⅱ</a:t>
            </a:r>
            <a:r>
              <a:rPr lang="en-US" altLang="ja-JP"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Ⅲ</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15､10</a:t>
            </a:r>
            <a:r>
              <a:rPr lang="en-US" altLang="ja-JP" sz="1200" b="1" dirty="0">
                <a:solidFill>
                  <a:srgbClr val="000000"/>
                </a:solidFill>
                <a:latin typeface="HGPｺﾞｼｯｸM" panose="020B0600000000000000" pitchFamily="50" charset="-128"/>
                <a:ea typeface="HGPｺﾞｼｯｸM" panose="020B0600000000000000" pitchFamily="50" charset="-128"/>
              </a:rPr>
              <a:t>､</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６単位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Ⅰ</a:t>
            </a:r>
            <a:r>
              <a:rPr lang="ja-JP" altLang="en-US" sz="1000" dirty="0" smtClean="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35</a:t>
            </a:r>
            <a:r>
              <a:rPr lang="ja-JP" altLang="en-US" sz="1000" dirty="0" smtClean="0">
                <a:solidFill>
                  <a:srgbClr val="000000"/>
                </a:solidFill>
                <a:latin typeface="HGPｺﾞｼｯｸM" panose="020B0600000000000000" pitchFamily="50" charset="-128"/>
                <a:ea typeface="HGPｺﾞｼｯｸM" panose="020B0600000000000000" pitchFamily="50" charset="-128"/>
              </a:rPr>
              <a:t>％雇用されている場合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Ⅱ</a:t>
            </a:r>
            <a:r>
              <a:rPr lang="ja-JP" altLang="en-US" sz="1000" dirty="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25</a:t>
            </a:r>
            <a:r>
              <a:rPr lang="ja-JP" altLang="en-US" sz="1000" dirty="0">
                <a:solidFill>
                  <a:srgbClr val="000000"/>
                </a:solidFill>
                <a:latin typeface="HGPｺﾞｼｯｸM" panose="020B0600000000000000" pitchFamily="50" charset="-128"/>
                <a:ea typeface="HGPｺﾞｼｯｸM" panose="020B0600000000000000" pitchFamily="50" charset="-128"/>
              </a:rPr>
              <a:t>％雇用されている</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H30</a:t>
            </a:r>
            <a:r>
              <a:rPr lang="ja-JP" altLang="en-US" sz="1000" dirty="0">
                <a:solidFill>
                  <a:schemeClr val="tx1"/>
                </a:solidFill>
                <a:latin typeface="HGPｺﾞｼｯｸM" panose="020B0600000000000000" pitchFamily="50" charset="-128"/>
                <a:ea typeface="HGPｺﾞｼｯｸM" panose="020B0600000000000000" pitchFamily="50" charset="-128"/>
              </a:rPr>
              <a:t>～資格保有者に公認心理師を追加</a:t>
            </a:r>
            <a:endParaRPr lang="en-US" altLang="ja-JP" sz="1000" dirty="0">
              <a:solidFill>
                <a:schemeClr val="tx1"/>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Ⅲ</a:t>
            </a:r>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ja-JP" altLang="en-US" sz="1000" dirty="0">
                <a:solidFill>
                  <a:srgbClr val="000000"/>
                </a:solidFill>
                <a:latin typeface="HGPｺﾞｼｯｸM" panose="020B0600000000000000" pitchFamily="50" charset="-128"/>
                <a:ea typeface="HGPｺﾞｼｯｸM" panose="020B0600000000000000" pitchFamily="50" charset="-128"/>
              </a:rPr>
              <a:t>常勤職員が</a:t>
            </a:r>
            <a:r>
              <a:rPr lang="en-US" altLang="ja-JP" sz="1000" dirty="0">
                <a:solidFill>
                  <a:srgbClr val="000000"/>
                </a:solidFill>
                <a:latin typeface="HGPｺﾞｼｯｸM" panose="020B0600000000000000" pitchFamily="50" charset="-128"/>
                <a:ea typeface="HGPｺﾞｼｯｸM" panose="020B0600000000000000" pitchFamily="50" charset="-128"/>
              </a:rPr>
              <a:t>75</a:t>
            </a:r>
            <a:r>
              <a:rPr lang="ja-JP" altLang="en-US" sz="1000" dirty="0">
                <a:solidFill>
                  <a:srgbClr val="000000"/>
                </a:solidFill>
                <a:latin typeface="HGPｺﾞｼｯｸM" panose="020B0600000000000000" pitchFamily="50" charset="-128"/>
                <a:ea typeface="HGPｺﾞｼｯｸM" panose="020B0600000000000000" pitchFamily="50" charset="-128"/>
              </a:rPr>
              <a:t>％以上又</a:t>
            </a:r>
            <a:r>
              <a:rPr lang="ja-JP" altLang="en-US" sz="1000" dirty="0" smtClean="0">
                <a:solidFill>
                  <a:srgbClr val="000000"/>
                </a:solidFill>
                <a:latin typeface="HGPｺﾞｼｯｸM" panose="020B0600000000000000" pitchFamily="50" charset="-128"/>
                <a:ea typeface="HGPｺﾞｼｯｸM" panose="020B0600000000000000" pitchFamily="50" charset="-128"/>
              </a:rPr>
              <a:t>は</a:t>
            </a:r>
            <a:r>
              <a:rPr lang="ja-JP" altLang="en-US" sz="1000" dirty="0">
                <a:solidFill>
                  <a:srgbClr val="000000"/>
                </a:solidFill>
                <a:latin typeface="HGPｺﾞｼｯｸM" panose="020B0600000000000000" pitchFamily="50" charset="-128"/>
                <a:ea typeface="HGPｺﾞｼｯｸM" panose="020B0600000000000000" pitchFamily="50" charset="-128"/>
              </a:rPr>
              <a:t>勤続</a:t>
            </a:r>
            <a:r>
              <a:rPr lang="en-US" altLang="ja-JP" sz="1000" dirty="0" smtClean="0">
                <a:solidFill>
                  <a:srgbClr val="000000"/>
                </a:solidFill>
                <a:latin typeface="HGPｺﾞｼｯｸM" panose="020B0600000000000000" pitchFamily="50" charset="-128"/>
                <a:ea typeface="HGPｺﾞｼｯｸM" panose="020B0600000000000000" pitchFamily="50" charset="-128"/>
              </a:rPr>
              <a:t>3</a:t>
            </a:r>
            <a:r>
              <a:rPr lang="ja-JP" altLang="en-US" sz="1000" dirty="0">
                <a:solidFill>
                  <a:srgbClr val="000000"/>
                </a:solidFill>
                <a:latin typeface="HGPｺﾞｼｯｸM" panose="020B0600000000000000" pitchFamily="50" charset="-128"/>
                <a:ea typeface="HGPｺﾞｼｯｸM" panose="020B0600000000000000" pitchFamily="50" charset="-128"/>
              </a:rPr>
              <a:t>年以上が</a:t>
            </a:r>
            <a:r>
              <a:rPr lang="en-US" altLang="ja-JP" sz="1000" dirty="0">
                <a:solidFill>
                  <a:srgbClr val="000000"/>
                </a:solidFill>
                <a:latin typeface="HGPｺﾞｼｯｸM" panose="020B0600000000000000" pitchFamily="50" charset="-128"/>
                <a:ea typeface="HGPｺﾞｼｯｸM" panose="020B0600000000000000" pitchFamily="50" charset="-128"/>
              </a:rPr>
              <a:t>30</a:t>
            </a:r>
            <a:r>
              <a:rPr lang="ja-JP" altLang="en-US" sz="1000" dirty="0">
                <a:solidFill>
                  <a:srgbClr val="000000"/>
                </a:solidFill>
                <a:latin typeface="HGPｺﾞｼｯｸM" panose="020B0600000000000000" pitchFamily="50" charset="-128"/>
                <a:ea typeface="HGPｺﾞｼｯｸM" panose="020B0600000000000000" pitchFamily="50" charset="-128"/>
              </a:rPr>
              <a:t>％以上の</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37" name="Text Box 2"/>
          <p:cNvSpPr txBox="1">
            <a:spLocks noChangeArrowheads="1"/>
          </p:cNvSpPr>
          <p:nvPr/>
        </p:nvSpPr>
        <p:spPr bwMode="auto">
          <a:xfrm>
            <a:off x="92968" y="6546830"/>
            <a:ext cx="457200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600" dirty="0">
                <a:solidFill>
                  <a:prstClr val="black"/>
                </a:solidFill>
                <a:latin typeface="HGPｺﾞｼｯｸM" pitchFamily="50" charset="-128"/>
                <a:ea typeface="HGPｺﾞｼｯｸM" pitchFamily="50" charset="-128"/>
              </a:rPr>
              <a:t>　　</a:t>
            </a:r>
            <a:r>
              <a:rPr lang="ja-JP" altLang="en-US" sz="1600" dirty="0" smtClean="0">
                <a:solidFill>
                  <a:prstClr val="black"/>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3,761</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ja-JP" altLang="en-US" sz="1400" dirty="0">
                <a:solidFill>
                  <a:srgbClr val="000000"/>
                </a:solidFill>
                <a:latin typeface="HGPｺﾞｼｯｸM" pitchFamily="50" charset="-128"/>
                <a:ea typeface="HGPｺﾞｼｯｸM" pitchFamily="50" charset="-128"/>
              </a:rPr>
              <a:t>１</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prstClr val="black"/>
              </a:solidFill>
              <a:ea typeface="ＤＨＰ特太ゴシック体" pitchFamily="2" charset="-128"/>
            </a:endParaRPr>
          </a:p>
        </p:txBody>
      </p:sp>
      <p:sp>
        <p:nvSpPr>
          <p:cNvPr id="38" name="Text Box 2"/>
          <p:cNvSpPr txBox="1">
            <a:spLocks noChangeArrowheads="1"/>
          </p:cNvSpPr>
          <p:nvPr/>
        </p:nvSpPr>
        <p:spPr bwMode="auto">
          <a:xfrm>
            <a:off x="5052482" y="6546830"/>
            <a:ext cx="485351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600" dirty="0">
                <a:solidFill>
                  <a:prstClr val="black"/>
                </a:solidFill>
                <a:latin typeface="HGPｺﾞｼｯｸM" pitchFamily="50" charset="-128"/>
                <a:ea typeface="HGPｺﾞｼｯｸM" pitchFamily="50" charset="-128"/>
              </a:rPr>
              <a:t>　　</a:t>
            </a:r>
            <a:r>
              <a:rPr lang="ja-JP" altLang="en-US" sz="1600" dirty="0" smtClean="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68</a:t>
            </a:r>
            <a:r>
              <a:rPr lang="en-US" altLang="ja-JP" sz="1600" dirty="0" smtClean="0">
                <a:solidFill>
                  <a:srgbClr val="000000"/>
                </a:solidFill>
                <a:latin typeface="HGPｺﾞｼｯｸM" pitchFamily="50" charset="-128"/>
                <a:ea typeface="HGPｺﾞｼｯｸM" pitchFamily="50" charset="-128"/>
              </a:rPr>
              <a:t>,665</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zh-TW" altLang="en-US" sz="1400" dirty="0" smtClean="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458130834"/>
              </p:ext>
            </p:extLst>
          </p:nvPr>
        </p:nvGraphicFramePr>
        <p:xfrm>
          <a:off x="162071" y="3789040"/>
          <a:ext cx="4574905" cy="2293920"/>
        </p:xfrm>
        <a:graphic>
          <a:graphicData uri="http://schemas.openxmlformats.org/drawingml/2006/table">
            <a:tbl>
              <a:tblPr firstRow="1" bandRow="1">
                <a:tableStyleId>{5940675A-B579-460E-94D1-54222C63F5DA}</a:tableStyleId>
              </a:tblPr>
              <a:tblGrid>
                <a:gridCol w="1067668">
                  <a:extLst>
                    <a:ext uri="{9D8B030D-6E8A-4147-A177-3AD203B41FA5}">
                      <a16:colId xmlns:a16="http://schemas.microsoft.com/office/drawing/2014/main" val="20000"/>
                    </a:ext>
                  </a:extLst>
                </a:gridCol>
                <a:gridCol w="2117033">
                  <a:extLst>
                    <a:ext uri="{9D8B030D-6E8A-4147-A177-3AD203B41FA5}">
                      <a16:colId xmlns:a16="http://schemas.microsoft.com/office/drawing/2014/main" val="20001"/>
                    </a:ext>
                  </a:extLst>
                </a:gridCol>
                <a:gridCol w="1390204">
                  <a:extLst>
                    <a:ext uri="{9D8B030D-6E8A-4147-A177-3AD203B41FA5}">
                      <a16:colId xmlns:a16="http://schemas.microsoft.com/office/drawing/2014/main" val="20002"/>
                    </a:ext>
                  </a:extLst>
                </a:gridCol>
              </a:tblGrid>
              <a:tr h="234357">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改定前</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gridSpan="2">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改定後</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h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10000"/>
                  </a:ext>
                </a:extLst>
              </a:tr>
              <a:tr h="234357">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１日の</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a:t>
                      </a:r>
                      <a:r>
                        <a:rPr kumimoji="1" lang="ja-JP" altLang="en-US" sz="12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4357">
                <a:tc rowSpan="7">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584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７時間以上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615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4357">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６時間以上７時間未満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603</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4357">
                <a:tc vMerge="1">
                  <a:txBody>
                    <a:bodyPr/>
                    <a:lstStyle/>
                    <a:p>
                      <a:pPr algn="ct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５時間以上６時間未満</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594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4357">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４時間以上５時間未満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586</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4357">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３時間以上４時間未満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498</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4357">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２時間以上３時間未満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rPr>
                        <a:t>410</a:t>
                      </a:r>
                      <a:r>
                        <a:rPr kumimoji="1" lang="ja-JP" altLang="en-US" sz="1200" baseline="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4357">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２時間未満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322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6" name="テキスト ボックス 35"/>
          <p:cNvSpPr txBox="1"/>
          <p:nvPr/>
        </p:nvSpPr>
        <p:spPr>
          <a:xfrm>
            <a:off x="992560" y="3440033"/>
            <a:ext cx="3554635" cy="276999"/>
          </a:xfrm>
          <a:prstGeom prst="rect">
            <a:avLst/>
          </a:prstGeom>
          <a:noFill/>
        </p:spPr>
        <p:txBody>
          <a:bodyPr wrap="square" rtlCol="0">
            <a:spAutoFit/>
          </a:bodyPr>
          <a:lstStyle/>
          <a:p>
            <a:pPr algn="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＜定員</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人以下、人員配置</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7.5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の場合＞</a:t>
            </a:r>
            <a:endParaRPr kumimoji="1" lang="ja-JP" altLang="en-US" sz="12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72" y="6093296"/>
            <a:ext cx="5804248" cy="461665"/>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上表以外に、人員配置</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である場合の設定、定員に応じた設定あり</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就労継続支援Ａ型</a:t>
            </a:r>
            <a:endParaRPr kumimoji="1" lang="ja-JP" altLang="en-US" sz="2400" b="1" dirty="0">
              <a:solidFill>
                <a:schemeClr val="tx1"/>
              </a:solidFill>
            </a:endParaRPr>
          </a:p>
        </p:txBody>
      </p:sp>
      <p:grpSp>
        <p:nvGrpSpPr>
          <p:cNvPr id="40" name="グループ化 10"/>
          <p:cNvGrpSpPr>
            <a:grpSpLocks/>
          </p:cNvGrpSpPr>
          <p:nvPr/>
        </p:nvGrpSpPr>
        <p:grpSpPr bwMode="auto">
          <a:xfrm>
            <a:off x="-15553" y="376232"/>
            <a:ext cx="9972000" cy="79114"/>
            <a:chOff x="0" y="188640"/>
            <a:chExt cx="9144000" cy="72008"/>
          </a:xfrm>
        </p:grpSpPr>
        <p:cxnSp>
          <p:nvCxnSpPr>
            <p:cNvPr id="41" name="直線コネクタ 40"/>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43"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164</a:t>
            </a:fld>
            <a:endParaRPr lang="en-US" altLang="ja-JP" dirty="0"/>
          </a:p>
        </p:txBody>
      </p:sp>
    </p:spTree>
    <p:extLst>
      <p:ext uri="{BB962C8B-B14F-4D97-AF65-F5344CB8AC3E}">
        <p14:creationId xmlns:p14="http://schemas.microsoft.com/office/powerpoint/2010/main" val="265759721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0811" y="476672"/>
            <a:ext cx="1547813"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対象者</a:t>
            </a:r>
            <a:endParaRPr lang="en-US" altLang="ja-JP" sz="1600" b="1" u="sng" dirty="0">
              <a:solidFill>
                <a:prstClr val="black"/>
              </a:solidFill>
              <a:ea typeface="ＤＨＰ特太ゴシック体" pitchFamily="2" charset="-128"/>
            </a:endParaRPr>
          </a:p>
        </p:txBody>
      </p:sp>
      <p:sp>
        <p:nvSpPr>
          <p:cNvPr id="19460" name="Text Box 2"/>
          <p:cNvSpPr txBox="1">
            <a:spLocks noChangeArrowheads="1"/>
          </p:cNvSpPr>
          <p:nvPr/>
        </p:nvSpPr>
        <p:spPr bwMode="auto">
          <a:xfrm>
            <a:off x="44375" y="1815207"/>
            <a:ext cx="2244329"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サービス内容</a:t>
            </a:r>
            <a:endParaRPr lang="en-US" altLang="ja-JP" sz="1600" b="1" u="sng" dirty="0">
              <a:solidFill>
                <a:prstClr val="black"/>
              </a:solidFill>
              <a:ea typeface="ＤＨＰ特太ゴシック体" pitchFamily="2" charset="-128"/>
            </a:endParaRPr>
          </a:p>
        </p:txBody>
      </p:sp>
      <p:sp>
        <p:nvSpPr>
          <p:cNvPr id="19461" name="Text Box 2"/>
          <p:cNvSpPr txBox="1">
            <a:spLocks noChangeArrowheads="1"/>
          </p:cNvSpPr>
          <p:nvPr/>
        </p:nvSpPr>
        <p:spPr bwMode="auto">
          <a:xfrm>
            <a:off x="7154109" y="1815207"/>
            <a:ext cx="1975355"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主な人員配置</a:t>
            </a:r>
            <a:endParaRPr lang="en-US" altLang="ja-JP" sz="1600" b="1" u="sng" dirty="0">
              <a:solidFill>
                <a:prstClr val="black"/>
              </a:solidFill>
              <a:ea typeface="ＤＨＰ特太ゴシック体" pitchFamily="2" charset="-128"/>
            </a:endParaRPr>
          </a:p>
        </p:txBody>
      </p:sp>
      <p:sp>
        <p:nvSpPr>
          <p:cNvPr id="22" name="正方形/長方形 21"/>
          <p:cNvSpPr/>
          <p:nvPr/>
        </p:nvSpPr>
        <p:spPr>
          <a:xfrm>
            <a:off x="200507" y="771230"/>
            <a:ext cx="9580750" cy="1043977"/>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就労</a:t>
            </a:r>
            <a:r>
              <a:rPr lang="ja-JP" altLang="en-US" sz="1200" dirty="0">
                <a:solidFill>
                  <a:prstClr val="black"/>
                </a:solidFill>
                <a:latin typeface="HGPｺﾞｼｯｸM" pitchFamily="50" charset="-128"/>
                <a:ea typeface="HGPｺﾞｼｯｸM" pitchFamily="50" charset="-128"/>
              </a:rPr>
              <a:t>移行支援事業等を利用したが一般企業等の雇用に結びつかない者や、一定年齢に達している者などであって</a:t>
            </a:r>
            <a:r>
              <a:rPr lang="ja-JP" altLang="en-US" sz="1200" dirty="0" smtClean="0">
                <a:solidFill>
                  <a:prstClr val="black"/>
                </a:solidFill>
                <a:latin typeface="HGPｺﾞｼｯｸM" pitchFamily="50" charset="-128"/>
                <a:ea typeface="HGPｺﾞｼｯｸM" pitchFamily="50" charset="-128"/>
              </a:rPr>
              <a:t>、就労</a:t>
            </a:r>
            <a:r>
              <a:rPr lang="ja-JP" altLang="en-US" sz="1200" dirty="0">
                <a:solidFill>
                  <a:prstClr val="black"/>
                </a:solidFill>
                <a:latin typeface="HGPｺﾞｼｯｸM" pitchFamily="50" charset="-128"/>
                <a:ea typeface="HGPｺﾞｼｯｸM" pitchFamily="50" charset="-128"/>
              </a:rPr>
              <a:t>の</a:t>
            </a:r>
            <a:r>
              <a:rPr lang="ja-JP" altLang="en-US" sz="1200" dirty="0" smtClean="0">
                <a:solidFill>
                  <a:prstClr val="black"/>
                </a:solidFill>
                <a:latin typeface="HGPｺﾞｼｯｸM" pitchFamily="50" charset="-128"/>
                <a:ea typeface="HGPｺﾞｼｯｸM" pitchFamily="50" charset="-128"/>
              </a:rPr>
              <a:t>機会等</a:t>
            </a:r>
            <a:r>
              <a:rPr lang="ja-JP" altLang="en-US" sz="1200" dirty="0">
                <a:solidFill>
                  <a:prstClr val="black"/>
                </a:solidFill>
                <a:latin typeface="HGPｺﾞｼｯｸM" pitchFamily="50" charset="-128"/>
                <a:ea typeface="HGPｺﾞｼｯｸM" pitchFamily="50" charset="-128"/>
              </a:rPr>
              <a:t>を通じ、生産</a:t>
            </a:r>
            <a:r>
              <a:rPr lang="ja-JP" altLang="en-US" sz="1200" dirty="0" smtClean="0">
                <a:solidFill>
                  <a:prstClr val="black"/>
                </a:solidFill>
                <a:latin typeface="HGPｺﾞｼｯｸM" pitchFamily="50" charset="-128"/>
                <a:ea typeface="HGPｺﾞｼｯｸM" pitchFamily="50" charset="-128"/>
              </a:rPr>
              <a:t>活</a:t>
            </a:r>
            <a:endParaRPr lang="en-US" altLang="ja-JP" sz="1200" dirty="0" smtClean="0">
              <a:solidFill>
                <a:prstClr val="black"/>
              </a:solidFill>
              <a:latin typeface="HGPｺﾞｼｯｸM" pitchFamily="50" charset="-128"/>
              <a:ea typeface="HGPｺﾞｼｯｸM" pitchFamily="50" charset="-128"/>
            </a:endParaRPr>
          </a:p>
          <a:p>
            <a:pPr>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動</a:t>
            </a:r>
            <a:r>
              <a:rPr lang="ja-JP" altLang="en-US" sz="1200" dirty="0">
                <a:solidFill>
                  <a:prstClr val="black"/>
                </a:solidFill>
                <a:latin typeface="HGPｺﾞｼｯｸM" pitchFamily="50" charset="-128"/>
                <a:ea typeface="HGPｺﾞｼｯｸM" pitchFamily="50" charset="-128"/>
              </a:rPr>
              <a:t>にかかる知識及び能力の向上や維持が期待</a:t>
            </a:r>
            <a:r>
              <a:rPr lang="ja-JP" altLang="en-US" sz="1200" dirty="0" smtClean="0">
                <a:solidFill>
                  <a:prstClr val="black"/>
                </a:solidFill>
                <a:latin typeface="HGPｺﾞｼｯｸM" pitchFamily="50" charset="-128"/>
                <a:ea typeface="HGPｺﾞｼｯｸM" pitchFamily="50" charset="-128"/>
              </a:rPr>
              <a:t>される障害者</a:t>
            </a:r>
            <a:endParaRPr lang="en-US" altLang="ja-JP" sz="1200" dirty="0" smtClean="0">
              <a:solidFill>
                <a:prstClr val="black"/>
              </a:solidFill>
              <a:latin typeface="HGPｺﾞｼｯｸM" pitchFamily="50" charset="-128"/>
              <a:ea typeface="HGPｺﾞｼｯｸM" pitchFamily="50" charset="-128"/>
            </a:endParaRPr>
          </a:p>
          <a:p>
            <a:pPr>
              <a:defRPr/>
            </a:pPr>
            <a:r>
              <a:rPr lang="ja-JP" altLang="en-US" sz="1200" dirty="0" smtClean="0">
                <a:solidFill>
                  <a:prstClr val="black"/>
                </a:solidFill>
                <a:latin typeface="HGPｺﾞｼｯｸM" pitchFamily="50" charset="-128"/>
                <a:ea typeface="HGPｺﾞｼｯｸM" pitchFamily="50" charset="-128"/>
              </a:rPr>
              <a:t>  ①</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企業</a:t>
            </a:r>
            <a:r>
              <a:rPr lang="ja-JP" altLang="en-US" sz="1200" dirty="0">
                <a:solidFill>
                  <a:srgbClr val="000000"/>
                </a:solidFill>
                <a:latin typeface="HGPｺﾞｼｯｸM" pitchFamily="50" charset="-128"/>
                <a:ea typeface="HGPｺﾞｼｯｸM" pitchFamily="50" charset="-128"/>
              </a:rPr>
              <a:t>等や就労継続支援事業（Ａ型）での就労経験がある者であって、年齢や体力の面で雇用されることが困難となった</a:t>
            </a:r>
            <a:r>
              <a:rPr lang="ja-JP" altLang="en-US" sz="1200" dirty="0" smtClean="0">
                <a:solidFill>
                  <a:srgbClr val="000000"/>
                </a:solidFill>
                <a:latin typeface="HGPｺﾞｼｯｸM" pitchFamily="50" charset="-128"/>
                <a:ea typeface="HGPｺﾞｼｯｸM" pitchFamily="50" charset="-128"/>
              </a:rPr>
              <a:t>者</a:t>
            </a:r>
            <a:endParaRPr lang="en-US" altLang="ja-JP" sz="1200" dirty="0" smtClean="0">
              <a:solidFill>
                <a:srgbClr val="000000"/>
              </a:solidFill>
              <a:latin typeface="HGPｺﾞｼｯｸM" pitchFamily="50" charset="-128"/>
              <a:ea typeface="HGPｺﾞｼｯｸM" pitchFamily="50" charset="-128"/>
            </a:endParaRPr>
          </a:p>
          <a:p>
            <a:pPr>
              <a:defRPr/>
            </a:pPr>
            <a:r>
              <a:rPr lang="en-US" altLang="ja-JP" sz="1200" dirty="0">
                <a:solidFill>
                  <a:srgbClr val="000000"/>
                </a:solidFill>
                <a:latin typeface="HGPｺﾞｼｯｸM" pitchFamily="50" charset="-128"/>
                <a:ea typeface="HGPｺﾞｼｯｸM" pitchFamily="50" charset="-128"/>
              </a:rPr>
              <a:t> </a:t>
            </a:r>
            <a:r>
              <a:rPr lang="en-US" altLang="ja-JP" sz="1200" dirty="0" smtClean="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②</a:t>
            </a: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５０歳</a:t>
            </a:r>
            <a:r>
              <a:rPr lang="ja-JP" altLang="en-US" sz="1200" dirty="0">
                <a:solidFill>
                  <a:srgbClr val="000000"/>
                </a:solidFill>
                <a:latin typeface="HGPｺﾞｼｯｸM" pitchFamily="50" charset="-128"/>
                <a:ea typeface="HGPｺﾞｼｯｸM" pitchFamily="50" charset="-128"/>
              </a:rPr>
              <a:t>に達している</a:t>
            </a:r>
            <a:r>
              <a:rPr lang="ja-JP" altLang="en-US" sz="1200" dirty="0" smtClean="0">
                <a:solidFill>
                  <a:srgbClr val="000000"/>
                </a:solidFill>
                <a:latin typeface="HGPｺﾞｼｯｸM" pitchFamily="50" charset="-128"/>
                <a:ea typeface="HGPｺﾞｼｯｸM" pitchFamily="50" charset="-128"/>
              </a:rPr>
              <a:t>者</a:t>
            </a:r>
            <a:r>
              <a:rPr lang="ja-JP" altLang="en-US" sz="1200" dirty="0">
                <a:solidFill>
                  <a:srgbClr val="000000"/>
                </a:solidFill>
                <a:latin typeface="HGPｺﾞｼｯｸM" pitchFamily="50" charset="-128"/>
                <a:ea typeface="HGPｺﾞｼｯｸM" pitchFamily="50" charset="-128"/>
              </a:rPr>
              <a:t>または</a:t>
            </a:r>
            <a:r>
              <a:rPr lang="zh-TW" altLang="en-US" sz="1200" dirty="0" smtClean="0">
                <a:solidFill>
                  <a:srgbClr val="000000"/>
                </a:solidFill>
                <a:latin typeface="HGPｺﾞｼｯｸM" pitchFamily="50" charset="-128"/>
                <a:ea typeface="HGPｺﾞｼｯｸM" pitchFamily="50" charset="-128"/>
              </a:rPr>
              <a:t>障害</a:t>
            </a:r>
            <a:r>
              <a:rPr lang="zh-TW" altLang="en-US" sz="1200" dirty="0">
                <a:solidFill>
                  <a:srgbClr val="000000"/>
                </a:solidFill>
                <a:latin typeface="HGPｺﾞｼｯｸM" pitchFamily="50" charset="-128"/>
                <a:ea typeface="HGPｺﾞｼｯｸM" pitchFamily="50" charset="-128"/>
              </a:rPr>
              <a:t>基礎年金</a:t>
            </a:r>
            <a:r>
              <a:rPr lang="en-US" altLang="zh-TW" sz="1200" dirty="0">
                <a:solidFill>
                  <a:srgbClr val="000000"/>
                </a:solidFill>
                <a:latin typeface="HGPｺﾞｼｯｸM" pitchFamily="50" charset="-128"/>
                <a:ea typeface="HGPｺﾞｼｯｸM" pitchFamily="50" charset="-128"/>
              </a:rPr>
              <a:t>1</a:t>
            </a:r>
            <a:r>
              <a:rPr lang="zh-TW" altLang="en-US" sz="1200" dirty="0">
                <a:solidFill>
                  <a:srgbClr val="000000"/>
                </a:solidFill>
                <a:latin typeface="HGPｺﾞｼｯｸM" pitchFamily="50" charset="-128"/>
                <a:ea typeface="HGPｺﾞｼｯｸM" pitchFamily="50" charset="-128"/>
              </a:rPr>
              <a:t>級</a:t>
            </a:r>
            <a:r>
              <a:rPr lang="zh-TW" altLang="en-US" sz="1200" dirty="0" smtClean="0">
                <a:solidFill>
                  <a:srgbClr val="000000"/>
                </a:solidFill>
                <a:latin typeface="HGPｺﾞｼｯｸM" pitchFamily="50" charset="-128"/>
                <a:ea typeface="HGPｺﾞｼｯｸM" pitchFamily="50" charset="-128"/>
              </a:rPr>
              <a:t>受給者</a:t>
            </a:r>
            <a:endParaRPr lang="ja-JP" altLang="en-US" sz="1200" dirty="0">
              <a:solidFill>
                <a:srgbClr val="000000"/>
              </a:solidFill>
              <a:latin typeface="HGPｺﾞｼｯｸM" pitchFamily="50" charset="-128"/>
              <a:ea typeface="HGPｺﾞｼｯｸM" pitchFamily="50" charset="-128"/>
            </a:endParaRPr>
          </a:p>
          <a:p>
            <a:pPr>
              <a:defRPr/>
            </a:pPr>
            <a:r>
              <a:rPr lang="ja-JP" altLang="en-US" sz="1200" dirty="0" smtClean="0">
                <a:solidFill>
                  <a:srgbClr val="000000"/>
                </a:solidFill>
                <a:latin typeface="HGPｺﾞｼｯｸM" pitchFamily="50" charset="-128"/>
                <a:ea typeface="HGPｺﾞｼｯｸM" pitchFamily="50" charset="-128"/>
              </a:rPr>
              <a:t>  ③</a:t>
            </a: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①及び②に該当しない者であって、就労</a:t>
            </a:r>
            <a:r>
              <a:rPr lang="ja-JP" altLang="en-US" sz="1200" dirty="0">
                <a:solidFill>
                  <a:srgbClr val="000000"/>
                </a:solidFill>
                <a:latin typeface="HGPｺﾞｼｯｸM" pitchFamily="50" charset="-128"/>
                <a:ea typeface="HGPｺﾞｼｯｸM" pitchFamily="50" charset="-128"/>
              </a:rPr>
              <a:t>移行支援</a:t>
            </a:r>
            <a:r>
              <a:rPr lang="ja-JP" altLang="en-US" sz="1200" dirty="0" smtClean="0">
                <a:solidFill>
                  <a:srgbClr val="000000"/>
                </a:solidFill>
                <a:latin typeface="HGPｺﾞｼｯｸM" pitchFamily="50" charset="-128"/>
                <a:ea typeface="HGPｺﾞｼｯｸM" pitchFamily="50" charset="-128"/>
              </a:rPr>
              <a:t>事業者に</a:t>
            </a:r>
            <a:r>
              <a:rPr lang="ja-JP" altLang="en-US" sz="1200" dirty="0">
                <a:solidFill>
                  <a:srgbClr val="000000"/>
                </a:solidFill>
                <a:latin typeface="HGPｺﾞｼｯｸM" pitchFamily="50" charset="-128"/>
                <a:ea typeface="HGPｺﾞｼｯｸM" pitchFamily="50" charset="-128"/>
              </a:rPr>
              <a:t>よるアセスメントにより、就労面に係る課題等の把握が行われている者</a:t>
            </a:r>
          </a:p>
        </p:txBody>
      </p:sp>
      <p:sp>
        <p:nvSpPr>
          <p:cNvPr id="19463" name="Rectangle 4"/>
          <p:cNvSpPr>
            <a:spLocks noChangeArrowheads="1"/>
          </p:cNvSpPr>
          <p:nvPr/>
        </p:nvSpPr>
        <p:spPr bwMode="auto">
          <a:xfrm>
            <a:off x="204158" y="2132274"/>
            <a:ext cx="7060470" cy="10296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prstClr val="black"/>
                </a:solidFill>
                <a:latin typeface="HGPｺﾞｼｯｸM" pitchFamily="50" charset="-128"/>
                <a:ea typeface="HGPｺﾞｼｯｸM" pitchFamily="50" charset="-128"/>
              </a:rPr>
              <a:t>■　通所により、就労や生産活動の機会を提供（雇用契約は結ばない）する</a:t>
            </a:r>
            <a:r>
              <a:rPr lang="ja-JP" altLang="en-US" sz="1200" dirty="0" smtClean="0">
                <a:solidFill>
                  <a:prstClr val="black"/>
                </a:solidFill>
                <a:latin typeface="HGPｺﾞｼｯｸM" pitchFamily="50" charset="-128"/>
                <a:ea typeface="HGPｺﾞｼｯｸM" pitchFamily="50" charset="-128"/>
              </a:rPr>
              <a:t>ととも</a:t>
            </a:r>
            <a:r>
              <a:rPr lang="ja-JP" altLang="en-US" sz="1200" dirty="0">
                <a:solidFill>
                  <a:prstClr val="black"/>
                </a:solidFill>
                <a:latin typeface="HGPｺﾞｼｯｸM" pitchFamily="50" charset="-128"/>
                <a:ea typeface="HGPｺﾞｼｯｸM" pitchFamily="50" charset="-128"/>
              </a:rPr>
              <a:t>に、一般就労に必要な</a:t>
            </a:r>
            <a:r>
              <a:rPr lang="ja-JP" altLang="en-US" sz="1200" dirty="0" smtClean="0">
                <a:solidFill>
                  <a:prstClr val="black"/>
                </a:solidFill>
                <a:latin typeface="HGPｺﾞｼｯｸM" pitchFamily="50" charset="-128"/>
                <a:ea typeface="HGPｺﾞｼｯｸM" pitchFamily="50" charset="-128"/>
              </a:rPr>
              <a:t>知識、</a:t>
            </a:r>
            <a:endParaRPr lang="en-US" altLang="ja-JP" sz="1200" dirty="0" smtClean="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能力</a:t>
            </a:r>
            <a:r>
              <a:rPr lang="ja-JP" altLang="en-US" sz="1200" dirty="0">
                <a:solidFill>
                  <a:prstClr val="black"/>
                </a:solidFill>
                <a:latin typeface="HGPｺﾞｼｯｸM" pitchFamily="50" charset="-128"/>
                <a:ea typeface="HGPｺﾞｼｯｸM" pitchFamily="50" charset="-128"/>
              </a:rPr>
              <a:t>が高まった者は、一般就労等へ</a:t>
            </a:r>
            <a:r>
              <a:rPr lang="ja-JP" altLang="en-US" sz="1200" dirty="0" smtClean="0">
                <a:solidFill>
                  <a:prstClr val="black"/>
                </a:solidFill>
                <a:latin typeface="HGPｺﾞｼｯｸM" pitchFamily="50" charset="-128"/>
                <a:ea typeface="HGPｺﾞｼｯｸM" pitchFamily="50" charset="-128"/>
              </a:rPr>
              <a:t>の移行</a:t>
            </a:r>
            <a:r>
              <a:rPr lang="ja-JP" altLang="en-US" sz="1200" dirty="0">
                <a:solidFill>
                  <a:prstClr val="black"/>
                </a:solidFill>
                <a:latin typeface="HGPｺﾞｼｯｸM" pitchFamily="50" charset="-128"/>
                <a:ea typeface="HGPｺﾞｼｯｸM" pitchFamily="50" charset="-128"/>
              </a:rPr>
              <a:t>に向けて支援</a:t>
            </a:r>
          </a:p>
          <a:p>
            <a:r>
              <a:rPr lang="ja-JP" altLang="en-US" sz="1200" dirty="0">
                <a:solidFill>
                  <a:prstClr val="black"/>
                </a:solidFill>
                <a:latin typeface="HGPｺﾞｼｯｸM" pitchFamily="50" charset="-128"/>
                <a:ea typeface="HGPｺﾞｼｯｸM" pitchFamily="50" charset="-128"/>
              </a:rPr>
              <a:t>■　平均工賃が工賃控除程度の水準（月額</a:t>
            </a:r>
            <a:r>
              <a:rPr lang="en-US" altLang="ja-JP" sz="1200" dirty="0">
                <a:solidFill>
                  <a:prstClr val="black"/>
                </a:solidFill>
                <a:latin typeface="HGPｺﾞｼｯｸM" pitchFamily="50" charset="-128"/>
                <a:ea typeface="HGPｺﾞｼｯｸM" pitchFamily="50" charset="-128"/>
              </a:rPr>
              <a:t>3,000</a:t>
            </a:r>
            <a:r>
              <a:rPr lang="ja-JP" altLang="en-US" sz="1200" dirty="0">
                <a:solidFill>
                  <a:prstClr val="black"/>
                </a:solidFill>
                <a:latin typeface="HGPｺﾞｼｯｸM" pitchFamily="50" charset="-128"/>
                <a:ea typeface="HGPｺﾞｼｯｸM" pitchFamily="50" charset="-128"/>
              </a:rPr>
              <a:t>円程度）を上回ることを</a:t>
            </a:r>
            <a:r>
              <a:rPr lang="ja-JP" altLang="en-US" sz="1200" dirty="0" smtClean="0">
                <a:solidFill>
                  <a:prstClr val="black"/>
                </a:solidFill>
                <a:latin typeface="HGPｺﾞｼｯｸM" pitchFamily="50" charset="-128"/>
                <a:ea typeface="HGPｺﾞｼｯｸM" pitchFamily="50" charset="-128"/>
              </a:rPr>
              <a:t>事業者</a:t>
            </a:r>
            <a:r>
              <a:rPr lang="ja-JP" altLang="en-US" sz="1200" dirty="0">
                <a:solidFill>
                  <a:prstClr val="black"/>
                </a:solidFill>
                <a:latin typeface="HGPｺﾞｼｯｸM" pitchFamily="50" charset="-128"/>
                <a:ea typeface="HGPｺﾞｼｯｸM" pitchFamily="50" charset="-128"/>
              </a:rPr>
              <a:t>指定の要件とする</a:t>
            </a:r>
          </a:p>
          <a:p>
            <a:r>
              <a:rPr lang="ja-JP" altLang="en-US" sz="1200" dirty="0">
                <a:solidFill>
                  <a:prstClr val="black"/>
                </a:solidFill>
                <a:latin typeface="HGPｺﾞｼｯｸM" pitchFamily="50" charset="-128"/>
                <a:ea typeface="HGPｺﾞｼｯｸM" pitchFamily="50" charset="-128"/>
              </a:rPr>
              <a:t>■　事業者は、平均工賃の目標水準を設定し、実績と併せて都道府県知事</a:t>
            </a:r>
            <a:r>
              <a:rPr lang="ja-JP" altLang="en-US" sz="1200" dirty="0" smtClean="0">
                <a:solidFill>
                  <a:prstClr val="black"/>
                </a:solidFill>
                <a:latin typeface="HGPｺﾞｼｯｸM" pitchFamily="50" charset="-128"/>
                <a:ea typeface="HGPｺﾞｼｯｸM" pitchFamily="50" charset="-128"/>
              </a:rPr>
              <a:t>へ報告</a:t>
            </a:r>
            <a:r>
              <a:rPr lang="ja-JP" altLang="en-US" sz="1200" dirty="0">
                <a:solidFill>
                  <a:prstClr val="black"/>
                </a:solidFill>
                <a:latin typeface="HGPｺﾞｼｯｸM" pitchFamily="50" charset="-128"/>
                <a:ea typeface="HGPｺﾞｼｯｸM" pitchFamily="50" charset="-128"/>
              </a:rPr>
              <a:t>、公表</a:t>
            </a:r>
          </a:p>
          <a:p>
            <a:r>
              <a:rPr lang="ja-JP" altLang="en-US" sz="1200" dirty="0">
                <a:solidFill>
                  <a:prstClr val="black"/>
                </a:solidFill>
                <a:latin typeface="HGPｺﾞｼｯｸM" pitchFamily="50" charset="-128"/>
                <a:ea typeface="HGPｺﾞｼｯｸM" pitchFamily="50" charset="-128"/>
              </a:rPr>
              <a:t>■　利用期間の制限なし</a:t>
            </a:r>
          </a:p>
        </p:txBody>
      </p:sp>
      <p:sp>
        <p:nvSpPr>
          <p:cNvPr id="21" name="角丸四角形 20"/>
          <p:cNvSpPr/>
          <p:nvPr/>
        </p:nvSpPr>
        <p:spPr>
          <a:xfrm>
            <a:off x="146755" y="3521913"/>
            <a:ext cx="1072108"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基本報酬</a:t>
            </a:r>
          </a:p>
        </p:txBody>
      </p:sp>
      <p:sp>
        <p:nvSpPr>
          <p:cNvPr id="23" name="角丸四角形 22"/>
          <p:cNvSpPr/>
          <p:nvPr/>
        </p:nvSpPr>
        <p:spPr>
          <a:xfrm>
            <a:off x="5457056" y="3543399"/>
            <a:ext cx="1224136"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主な加算</a:t>
            </a:r>
          </a:p>
        </p:txBody>
      </p:sp>
      <p:sp>
        <p:nvSpPr>
          <p:cNvPr id="24" name="十字形 23"/>
          <p:cNvSpPr/>
          <p:nvPr/>
        </p:nvSpPr>
        <p:spPr>
          <a:xfrm>
            <a:off x="4989040" y="4886674"/>
            <a:ext cx="324000" cy="324000"/>
          </a:xfrm>
          <a:prstGeom prst="plus">
            <a:avLst>
              <a:gd name="adj" fmla="val 44791"/>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dirty="0" smtClean="0">
              <a:solidFill>
                <a:srgbClr val="000000"/>
              </a:solidFill>
            </a:endParaRPr>
          </a:p>
        </p:txBody>
      </p:sp>
      <p:sp>
        <p:nvSpPr>
          <p:cNvPr id="26" name="Text Box 2"/>
          <p:cNvSpPr txBox="1">
            <a:spLocks noChangeArrowheads="1"/>
          </p:cNvSpPr>
          <p:nvPr/>
        </p:nvSpPr>
        <p:spPr bwMode="auto">
          <a:xfrm>
            <a:off x="56456" y="3183359"/>
            <a:ext cx="9719334"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 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単価（平成３０年４月より</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定員</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規模</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別、人員配置別に</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加え、平均工賃</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月額が高いほど高い基本報酬）</a:t>
            </a:r>
            <a:endParaRPr lang="en-US" altLang="ja-JP" sz="1600" b="1" u="sng" dirty="0" smtClean="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28" name="Rectangle 4"/>
          <p:cNvSpPr>
            <a:spLocks noChangeArrowheads="1"/>
          </p:cNvSpPr>
          <p:nvPr/>
        </p:nvSpPr>
        <p:spPr bwMode="auto">
          <a:xfrm>
            <a:off x="7327510" y="2117874"/>
            <a:ext cx="2453712" cy="1044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a:t>
            </a:r>
            <a:endParaRPr lang="en-US" altLang="ja-JP" sz="1200" dirty="0" smtClean="0">
              <a:solidFill>
                <a:srgbClr val="000000"/>
              </a:solidFill>
              <a:latin typeface="HGPｺﾞｼｯｸM" pitchFamily="50" charset="-128"/>
              <a:ea typeface="HGPｺﾞｼｯｸM" pitchFamily="50" charset="-128"/>
            </a:endParaRPr>
          </a:p>
          <a:p>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職業</a:t>
            </a:r>
            <a:r>
              <a:rPr lang="ja-JP" altLang="en-US" sz="1200" dirty="0" smtClean="0">
                <a:solidFill>
                  <a:srgbClr val="000000"/>
                </a:solidFill>
                <a:latin typeface="HGPｺﾞｼｯｸM" pitchFamily="50" charset="-128"/>
                <a:ea typeface="HGPｺﾞｼｯｸM" pitchFamily="50" charset="-128"/>
              </a:rPr>
              <a:t>指導員</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生活支援員</a:t>
            </a:r>
            <a:endParaRPr lang="ja-JP" altLang="en-US" sz="1200" dirty="0">
              <a:solidFill>
                <a:srgbClr val="000000"/>
              </a:solidFill>
              <a:latin typeface="HGPｺﾞｼｯｸM" pitchFamily="50" charset="-128"/>
              <a:ea typeface="HGPｺﾞｼｯｸM" pitchFamily="50" charset="-128"/>
            </a:endParaRPr>
          </a:p>
        </p:txBody>
      </p:sp>
      <p:sp>
        <p:nvSpPr>
          <p:cNvPr id="29" name="右中かっこ 28"/>
          <p:cNvSpPr/>
          <p:nvPr/>
        </p:nvSpPr>
        <p:spPr>
          <a:xfrm>
            <a:off x="8565463" y="2695921"/>
            <a:ext cx="274216" cy="324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30" name="正方形/長方形 29"/>
          <p:cNvSpPr/>
          <p:nvPr/>
        </p:nvSpPr>
        <p:spPr>
          <a:xfrm>
            <a:off x="8680151" y="2767953"/>
            <a:ext cx="1095673"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solidFill>
                  <a:srgbClr val="000000"/>
                </a:solidFill>
                <a:latin typeface="HGPｺﾞｼｯｸM" panose="020B0600000000000000" pitchFamily="50" charset="-128"/>
                <a:ea typeface="HGPｺﾞｼｯｸM" panose="020B0600000000000000" pitchFamily="50" charset="-128"/>
              </a:rPr>
              <a:t>１０</a:t>
            </a:r>
            <a:r>
              <a:rPr lang="ja-JP" altLang="en-US" sz="1200" dirty="0" smtClean="0">
                <a:solidFill>
                  <a:srgbClr val="000000"/>
                </a:solidFill>
                <a:latin typeface="HGPｺﾞｼｯｸM" panose="020B0600000000000000" pitchFamily="50" charset="-128"/>
                <a:ea typeface="HGPｺﾞｼｯｸM" panose="020B0600000000000000" pitchFamily="50" charset="-128"/>
              </a:rPr>
              <a:t>：１</a:t>
            </a:r>
            <a:r>
              <a:rPr lang="ja-JP" altLang="en-US" sz="1200" dirty="0">
                <a:solidFill>
                  <a:srgbClr val="000000"/>
                </a:solidFill>
                <a:latin typeface="HGPｺﾞｼｯｸM" panose="020B0600000000000000" pitchFamily="50" charset="-128"/>
                <a:ea typeface="HGPｺﾞｼｯｸM" panose="020B0600000000000000" pitchFamily="50" charset="-128"/>
              </a:rPr>
              <a:t>以上</a:t>
            </a:r>
          </a:p>
        </p:txBody>
      </p:sp>
      <p:sp>
        <p:nvSpPr>
          <p:cNvPr id="34" name="Text Box 2"/>
          <p:cNvSpPr txBox="1">
            <a:spLocks noChangeArrowheads="1"/>
          </p:cNvSpPr>
          <p:nvPr/>
        </p:nvSpPr>
        <p:spPr bwMode="auto">
          <a:xfrm>
            <a:off x="76860" y="6525344"/>
            <a:ext cx="458810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600" dirty="0">
                <a:solidFill>
                  <a:prstClr val="black"/>
                </a:solidFill>
                <a:latin typeface="HGPｺﾞｼｯｸM" pitchFamily="50" charset="-128"/>
                <a:ea typeface="HGPｺﾞｼｯｸM" pitchFamily="50" charset="-128"/>
              </a:rPr>
              <a:t>　</a:t>
            </a:r>
            <a:r>
              <a:rPr lang="ja-JP" altLang="en-US" sz="1400" dirty="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11,466</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35" name="Text Box 2"/>
          <p:cNvSpPr txBox="1">
            <a:spLocks noChangeArrowheads="1"/>
          </p:cNvSpPr>
          <p:nvPr/>
        </p:nvSpPr>
        <p:spPr bwMode="auto">
          <a:xfrm>
            <a:off x="4974068" y="6525344"/>
            <a:ext cx="473146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400" dirty="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236,644</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zh-TW" altLang="en-US" sz="1400" dirty="0" smtClean="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427233330"/>
              </p:ext>
            </p:extLst>
          </p:nvPr>
        </p:nvGraphicFramePr>
        <p:xfrm>
          <a:off x="175744" y="3881953"/>
          <a:ext cx="4723540" cy="2232000"/>
        </p:xfrm>
        <a:graphic>
          <a:graphicData uri="http://schemas.openxmlformats.org/drawingml/2006/table">
            <a:tbl>
              <a:tblPr firstRow="1" bandRow="1">
                <a:tableStyleId>{5940675A-B579-460E-94D1-54222C63F5DA}</a:tableStyleId>
              </a:tblPr>
              <a:tblGrid>
                <a:gridCol w="897071">
                  <a:extLst>
                    <a:ext uri="{9D8B030D-6E8A-4147-A177-3AD203B41FA5}">
                      <a16:colId xmlns:a16="http://schemas.microsoft.com/office/drawing/2014/main" val="20000"/>
                    </a:ext>
                  </a:extLst>
                </a:gridCol>
                <a:gridCol w="2359042">
                  <a:extLst>
                    <a:ext uri="{9D8B030D-6E8A-4147-A177-3AD203B41FA5}">
                      <a16:colId xmlns:a16="http://schemas.microsoft.com/office/drawing/2014/main" val="20001"/>
                    </a:ext>
                  </a:extLst>
                </a:gridCol>
                <a:gridCol w="1467427">
                  <a:extLst>
                    <a:ext uri="{9D8B030D-6E8A-4147-A177-3AD203B41FA5}">
                      <a16:colId xmlns:a16="http://schemas.microsoft.com/office/drawing/2014/main" val="20002"/>
                    </a:ext>
                  </a:extLst>
                </a:gridCol>
              </a:tblGrid>
              <a:tr h="248000">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改定前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gridSpan="2">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改定後</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h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10000"/>
                  </a:ext>
                </a:extLst>
              </a:tr>
              <a:tr h="248000">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平均工賃月額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48000">
                <a:tc rowSpan="7">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584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645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48000">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48000">
                <a:tc vMerge="1">
                  <a:txBody>
                    <a:bodyPr/>
                    <a:lstStyle/>
                    <a:p>
                      <a:pPr algn="ct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609</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8000">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597</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48000">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T w="12700" cap="flat" cmpd="sng" algn="ctr">
                      <a:solidFill>
                        <a:schemeClr val="tx1"/>
                      </a:solidFill>
                      <a:prstDash val="solid"/>
                      <a:round/>
                      <a:headEnd type="none" w="med" len="med"/>
                      <a:tailEnd type="none" w="med" len="med"/>
                    </a:lnT>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１万円以上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586</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48000">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５千円以上１万円未満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rPr>
                        <a:t>571</a:t>
                      </a:r>
                      <a:r>
                        <a:rPr kumimoji="1" lang="ja-JP" altLang="en-US" sz="1200" baseline="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48000">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５千円未満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562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8" name="正方形/長方形 37"/>
          <p:cNvSpPr/>
          <p:nvPr/>
        </p:nvSpPr>
        <p:spPr>
          <a:xfrm>
            <a:off x="5385049" y="3919830"/>
            <a:ext cx="4390776" cy="533579"/>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就労移行支援体制加算</a:t>
            </a:r>
            <a:r>
              <a:rPr lang="ja-JP" altLang="en-US" sz="1200" dirty="0" smtClean="0">
                <a:solidFill>
                  <a:srgbClr val="000000"/>
                </a:solidFill>
                <a:latin typeface="HGPｺﾞｼｯｸM" panose="020B0600000000000000" pitchFamily="50" charset="-128"/>
                <a:ea typeface="HGPｺﾞｼｯｸM" panose="020B0600000000000000" pitchFamily="50" charset="-128"/>
              </a:rPr>
              <a:t>　　</a:t>
            </a:r>
            <a:r>
              <a:rPr lang="ja-JP" altLang="en-US" sz="1200" b="1" dirty="0">
                <a:solidFill>
                  <a:srgbClr val="000000"/>
                </a:solidFill>
                <a:latin typeface="+mj-ea"/>
                <a:ea typeface="+mj-ea"/>
              </a:rPr>
              <a:t>５</a:t>
            </a:r>
            <a:r>
              <a:rPr lang="ja-JP" altLang="en-US" sz="1200" b="1" dirty="0" smtClean="0">
                <a:latin typeface="+mj-ea"/>
                <a:ea typeface="+mj-ea"/>
              </a:rPr>
              <a:t>～</a:t>
            </a:r>
            <a:r>
              <a:rPr lang="ja-JP" altLang="en-US" sz="1200" b="1" dirty="0">
                <a:latin typeface="+mj-ea"/>
                <a:ea typeface="+mj-ea"/>
              </a:rPr>
              <a:t>４２</a:t>
            </a:r>
            <a:r>
              <a:rPr lang="ja-JP" altLang="en-US" sz="1200" b="1" dirty="0" smtClean="0">
                <a:latin typeface="+mj-ea"/>
                <a:ea typeface="+mj-ea"/>
              </a:rPr>
              <a:t>単位</a:t>
            </a:r>
            <a:r>
              <a:rPr lang="ja-JP" altLang="en-US" sz="1200" b="1" dirty="0" smtClean="0"/>
              <a:t>／日</a:t>
            </a:r>
            <a:endParaRPr lang="en-US" altLang="ja-JP" sz="1200" b="1" dirty="0" smtClean="0"/>
          </a:p>
          <a:p>
            <a:r>
              <a:rPr lang="en-US" altLang="ja-JP" sz="1000" dirty="0" smtClean="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　定員、職員配置、一般</a:t>
            </a:r>
            <a:r>
              <a:rPr lang="ja-JP" altLang="en-US" sz="1000" dirty="0">
                <a:latin typeface="HGPｺﾞｼｯｸM" panose="020B0600000000000000" pitchFamily="50" charset="-128"/>
                <a:ea typeface="HGPｺﾞｼｯｸM" panose="020B0600000000000000" pitchFamily="50" charset="-128"/>
              </a:rPr>
              <a:t>就労へ移行し６月以上定着した者の数に</a:t>
            </a:r>
            <a:r>
              <a:rPr lang="ja-JP" altLang="en-US" sz="1000" dirty="0" smtClean="0">
                <a:latin typeface="HGPｺﾞｼｯｸM" panose="020B0600000000000000" pitchFamily="50" charset="-128"/>
                <a:ea typeface="HGPｺﾞｼｯｸM" panose="020B0600000000000000" pitchFamily="50" charset="-128"/>
              </a:rPr>
              <a:t>応じた設定</a:t>
            </a:r>
            <a:endParaRPr lang="en-US" altLang="ja-JP" sz="1000" dirty="0" smtClean="0">
              <a:latin typeface="HGPｺﾞｼｯｸM" panose="020B0600000000000000" pitchFamily="50" charset="-128"/>
              <a:ea typeface="HGPｺﾞｼｯｸM" panose="020B0600000000000000" pitchFamily="50" charset="-128"/>
            </a:endParaRPr>
          </a:p>
          <a:p>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H30</a:t>
            </a:r>
            <a:r>
              <a:rPr lang="ja-JP" altLang="en-US" sz="1000" dirty="0" smtClean="0">
                <a:solidFill>
                  <a:schemeClr val="tx1"/>
                </a:solidFill>
                <a:latin typeface="HGPｺﾞｼｯｸM" panose="020B0600000000000000" pitchFamily="50" charset="-128"/>
                <a:ea typeface="HGPｺﾞｼｯｸM" panose="020B0600000000000000" pitchFamily="50" charset="-128"/>
              </a:rPr>
              <a:t>～見直し　</a:t>
            </a:r>
          </a:p>
        </p:txBody>
      </p:sp>
      <p:sp>
        <p:nvSpPr>
          <p:cNvPr id="39" name="正方形/長方形 38"/>
          <p:cNvSpPr/>
          <p:nvPr/>
        </p:nvSpPr>
        <p:spPr>
          <a:xfrm>
            <a:off x="5385049" y="4505882"/>
            <a:ext cx="4396173" cy="396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施設外就労加算</a:t>
            </a:r>
            <a:r>
              <a:rPr lang="ja-JP" altLang="en-US"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100</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単位／日</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一定の基準を満たし、企業内等で作業を行った場合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p:txBody>
      </p:sp>
      <p:sp>
        <p:nvSpPr>
          <p:cNvPr id="40" name="正方形/長方形 39"/>
          <p:cNvSpPr/>
          <p:nvPr/>
        </p:nvSpPr>
        <p:spPr>
          <a:xfrm>
            <a:off x="5385049" y="5926256"/>
            <a:ext cx="4390775" cy="425455"/>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食事提供体制加算、送迎加算、訪問加算等</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他の福祉サービスと共通した加算も一定の条件を満たせば算定可能</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41" name="正方形/長方形 40"/>
          <p:cNvSpPr/>
          <p:nvPr/>
        </p:nvSpPr>
        <p:spPr>
          <a:xfrm>
            <a:off x="5385049" y="4943315"/>
            <a:ext cx="4396173" cy="947153"/>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福祉専門職員配置等加算</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(Ⅰ)､(Ⅱ</a:t>
            </a:r>
            <a:r>
              <a:rPr lang="en-US" altLang="ja-JP"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Ⅲ</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15､10</a:t>
            </a:r>
            <a:r>
              <a:rPr lang="en-US" altLang="ja-JP" sz="1200" b="1" dirty="0">
                <a:solidFill>
                  <a:srgbClr val="000000"/>
                </a:solidFill>
                <a:latin typeface="HGPｺﾞｼｯｸM" panose="020B0600000000000000" pitchFamily="50" charset="-128"/>
                <a:ea typeface="HGPｺﾞｼｯｸM" panose="020B0600000000000000" pitchFamily="50" charset="-128"/>
              </a:rPr>
              <a:t>､</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６単位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Ⅰ</a:t>
            </a:r>
            <a:r>
              <a:rPr lang="ja-JP" altLang="en-US" sz="1000" dirty="0" smtClean="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35</a:t>
            </a:r>
            <a:r>
              <a:rPr lang="ja-JP" altLang="en-US" sz="1000" dirty="0" smtClean="0">
                <a:solidFill>
                  <a:srgbClr val="000000"/>
                </a:solidFill>
                <a:latin typeface="HGPｺﾞｼｯｸM" panose="020B0600000000000000" pitchFamily="50" charset="-128"/>
                <a:ea typeface="HGPｺﾞｼｯｸM" panose="020B0600000000000000" pitchFamily="50" charset="-128"/>
              </a:rPr>
              <a:t>％雇用されている場合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Ⅱ</a:t>
            </a:r>
            <a:r>
              <a:rPr lang="ja-JP" altLang="en-US" sz="1000" dirty="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25</a:t>
            </a:r>
            <a:r>
              <a:rPr lang="ja-JP" altLang="en-US" sz="1000" dirty="0">
                <a:solidFill>
                  <a:srgbClr val="000000"/>
                </a:solidFill>
                <a:latin typeface="HGPｺﾞｼｯｸM" panose="020B0600000000000000" pitchFamily="50" charset="-128"/>
                <a:ea typeface="HGPｺﾞｼｯｸM" panose="020B0600000000000000" pitchFamily="50" charset="-128"/>
              </a:rPr>
              <a:t>％雇用されている</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chemeClr val="tx1"/>
                </a:solidFill>
                <a:latin typeface="+mj-ea"/>
                <a:ea typeface="+mj-ea"/>
              </a:rPr>
              <a:t>　　　</a:t>
            </a:r>
            <a:r>
              <a:rPr lang="en-US" altLang="ja-JP" sz="1000" dirty="0" smtClean="0">
                <a:solidFill>
                  <a:schemeClr val="tx1"/>
                </a:solidFill>
                <a:latin typeface="+mj-ea"/>
                <a:ea typeface="+mj-ea"/>
              </a:rPr>
              <a:t>※</a:t>
            </a:r>
            <a:r>
              <a:rPr lang="ja-JP" altLang="en-US" sz="1000" dirty="0" smtClean="0">
                <a:solidFill>
                  <a:schemeClr val="tx1"/>
                </a:solidFill>
                <a:latin typeface="+mj-ea"/>
                <a:ea typeface="+mj-ea"/>
              </a:rPr>
              <a:t>　</a:t>
            </a:r>
            <a:r>
              <a:rPr lang="en-US" altLang="ja-JP" sz="1000" dirty="0" smtClean="0">
                <a:solidFill>
                  <a:schemeClr val="tx1"/>
                </a:solidFill>
                <a:latin typeface="+mj-ea"/>
                <a:ea typeface="+mj-ea"/>
              </a:rPr>
              <a:t>H30</a:t>
            </a:r>
            <a:r>
              <a:rPr lang="ja-JP" altLang="en-US" sz="1000" dirty="0" smtClean="0">
                <a:solidFill>
                  <a:schemeClr val="tx1"/>
                </a:solidFill>
                <a:latin typeface="+mj-ea"/>
                <a:ea typeface="+mj-ea"/>
              </a:rPr>
              <a:t>～資格保有者に公認</a:t>
            </a:r>
            <a:r>
              <a:rPr lang="ja-JP" altLang="en-US" sz="1000" dirty="0">
                <a:solidFill>
                  <a:schemeClr val="tx1"/>
                </a:solidFill>
                <a:latin typeface="+mj-ea"/>
                <a:ea typeface="+mj-ea"/>
              </a:rPr>
              <a:t>心理師を</a:t>
            </a:r>
            <a:r>
              <a:rPr lang="ja-JP" altLang="en-US" sz="1000" dirty="0" smtClean="0">
                <a:solidFill>
                  <a:schemeClr val="tx1"/>
                </a:solidFill>
                <a:latin typeface="+mj-ea"/>
                <a:ea typeface="+mj-ea"/>
              </a:rPr>
              <a:t>追加</a:t>
            </a:r>
            <a:endParaRPr lang="en-US" altLang="ja-JP" sz="1000" dirty="0" smtClean="0">
              <a:solidFill>
                <a:schemeClr val="tx1"/>
              </a:solidFill>
              <a:latin typeface="+mj-ea"/>
              <a:ea typeface="+mj-ea"/>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Ⅲ</a:t>
            </a:r>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ja-JP" altLang="en-US" sz="1000" dirty="0">
                <a:solidFill>
                  <a:srgbClr val="000000"/>
                </a:solidFill>
                <a:latin typeface="HGPｺﾞｼｯｸM" panose="020B0600000000000000" pitchFamily="50" charset="-128"/>
                <a:ea typeface="HGPｺﾞｼｯｸM" panose="020B0600000000000000" pitchFamily="50" charset="-128"/>
              </a:rPr>
              <a:t>常勤職員が</a:t>
            </a:r>
            <a:r>
              <a:rPr lang="en-US" altLang="ja-JP" sz="1000" dirty="0">
                <a:solidFill>
                  <a:srgbClr val="000000"/>
                </a:solidFill>
                <a:latin typeface="HGPｺﾞｼｯｸM" panose="020B0600000000000000" pitchFamily="50" charset="-128"/>
                <a:ea typeface="HGPｺﾞｼｯｸM" panose="020B0600000000000000" pitchFamily="50" charset="-128"/>
              </a:rPr>
              <a:t>75</a:t>
            </a:r>
            <a:r>
              <a:rPr lang="ja-JP" altLang="en-US" sz="1000" dirty="0">
                <a:solidFill>
                  <a:srgbClr val="000000"/>
                </a:solidFill>
                <a:latin typeface="HGPｺﾞｼｯｸM" panose="020B0600000000000000" pitchFamily="50" charset="-128"/>
                <a:ea typeface="HGPｺﾞｼｯｸM" panose="020B0600000000000000" pitchFamily="50" charset="-128"/>
              </a:rPr>
              <a:t>％以上又</a:t>
            </a:r>
            <a:r>
              <a:rPr lang="ja-JP" altLang="en-US" sz="1000" dirty="0" smtClean="0">
                <a:solidFill>
                  <a:srgbClr val="000000"/>
                </a:solidFill>
                <a:latin typeface="HGPｺﾞｼｯｸM" panose="020B0600000000000000" pitchFamily="50" charset="-128"/>
                <a:ea typeface="HGPｺﾞｼｯｸM" panose="020B0600000000000000" pitchFamily="50" charset="-128"/>
              </a:rPr>
              <a:t>は</a:t>
            </a:r>
            <a:r>
              <a:rPr lang="ja-JP" altLang="en-US" sz="1000" dirty="0">
                <a:solidFill>
                  <a:srgbClr val="000000"/>
                </a:solidFill>
                <a:latin typeface="HGPｺﾞｼｯｸM" panose="020B0600000000000000" pitchFamily="50" charset="-128"/>
                <a:ea typeface="HGPｺﾞｼｯｸM" panose="020B0600000000000000" pitchFamily="50" charset="-128"/>
              </a:rPr>
              <a:t>勤続</a:t>
            </a:r>
            <a:r>
              <a:rPr lang="en-US" altLang="ja-JP" sz="1000" dirty="0" smtClean="0">
                <a:solidFill>
                  <a:srgbClr val="000000"/>
                </a:solidFill>
                <a:latin typeface="HGPｺﾞｼｯｸM" panose="020B0600000000000000" pitchFamily="50" charset="-128"/>
                <a:ea typeface="HGPｺﾞｼｯｸM" panose="020B0600000000000000" pitchFamily="50" charset="-128"/>
              </a:rPr>
              <a:t>3</a:t>
            </a:r>
            <a:r>
              <a:rPr lang="ja-JP" altLang="en-US" sz="1000" dirty="0">
                <a:solidFill>
                  <a:srgbClr val="000000"/>
                </a:solidFill>
                <a:latin typeface="HGPｺﾞｼｯｸM" panose="020B0600000000000000" pitchFamily="50" charset="-128"/>
                <a:ea typeface="HGPｺﾞｼｯｸM" panose="020B0600000000000000" pitchFamily="50" charset="-128"/>
              </a:rPr>
              <a:t>年以上が</a:t>
            </a:r>
            <a:r>
              <a:rPr lang="en-US" altLang="ja-JP" sz="1000" dirty="0">
                <a:solidFill>
                  <a:srgbClr val="000000"/>
                </a:solidFill>
                <a:latin typeface="HGPｺﾞｼｯｸM" panose="020B0600000000000000" pitchFamily="50" charset="-128"/>
                <a:ea typeface="HGPｺﾞｼｯｸM" panose="020B0600000000000000" pitchFamily="50" charset="-128"/>
              </a:rPr>
              <a:t>30</a:t>
            </a:r>
            <a:r>
              <a:rPr lang="ja-JP" altLang="en-US" sz="1000" dirty="0">
                <a:solidFill>
                  <a:srgbClr val="000000"/>
                </a:solidFill>
                <a:latin typeface="HGPｺﾞｼｯｸM" panose="020B0600000000000000" pitchFamily="50" charset="-128"/>
                <a:ea typeface="HGPｺﾞｼｯｸM" panose="020B0600000000000000" pitchFamily="50" charset="-128"/>
              </a:rPr>
              <a:t>％以上の</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25" name="テキスト ボックス 24"/>
          <p:cNvSpPr txBox="1"/>
          <p:nvPr/>
        </p:nvSpPr>
        <p:spPr>
          <a:xfrm>
            <a:off x="632591" y="3543399"/>
            <a:ext cx="3870141" cy="276999"/>
          </a:xfrm>
          <a:prstGeom prst="rect">
            <a:avLst/>
          </a:prstGeom>
          <a:noFill/>
        </p:spPr>
        <p:txBody>
          <a:bodyPr wrap="square" rtlCol="0">
            <a:spAutoFit/>
          </a:bodyPr>
          <a:lstStyle/>
          <a:p>
            <a:pPr algn="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＜定員</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人以下、人員配置</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7.5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の場合＞</a:t>
            </a:r>
            <a:endParaRPr kumimoji="1" lang="ja-JP" altLang="en-US" sz="12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15552" y="6135687"/>
            <a:ext cx="5804248" cy="461665"/>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上表以外に、人員配置</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である場合の設定、定員に応じた設定あり</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就労継続支援Ｂ型</a:t>
            </a:r>
            <a:endParaRPr kumimoji="1" lang="ja-JP" altLang="en-US" sz="2400" b="1" dirty="0">
              <a:solidFill>
                <a:schemeClr val="tx1"/>
              </a:solidFill>
            </a:endParaRPr>
          </a:p>
        </p:txBody>
      </p:sp>
      <p:grpSp>
        <p:nvGrpSpPr>
          <p:cNvPr id="33" name="グループ化 10"/>
          <p:cNvGrpSpPr>
            <a:grpSpLocks/>
          </p:cNvGrpSpPr>
          <p:nvPr/>
        </p:nvGrpSpPr>
        <p:grpSpPr bwMode="auto">
          <a:xfrm>
            <a:off x="-15553" y="376232"/>
            <a:ext cx="9972000" cy="79114"/>
            <a:chOff x="0" y="188640"/>
            <a:chExt cx="9144000" cy="72008"/>
          </a:xfrm>
        </p:grpSpPr>
        <p:cxnSp>
          <p:nvCxnSpPr>
            <p:cNvPr id="36" name="直線コネクタ 3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42"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165</a:t>
            </a:fld>
            <a:endParaRPr lang="en-US" altLang="ja-JP" dirty="0"/>
          </a:p>
        </p:txBody>
      </p:sp>
    </p:spTree>
    <p:extLst>
      <p:ext uri="{BB962C8B-B14F-4D97-AF65-F5344CB8AC3E}">
        <p14:creationId xmlns:p14="http://schemas.microsoft.com/office/powerpoint/2010/main" val="148973549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0811" y="476672"/>
            <a:ext cx="1547813"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対象者</a:t>
            </a:r>
            <a:endParaRPr lang="en-US" altLang="ja-JP" sz="1600" b="1" u="sng" dirty="0">
              <a:solidFill>
                <a:prstClr val="black"/>
              </a:solidFill>
              <a:ea typeface="ＤＨＰ特太ゴシック体" pitchFamily="2" charset="-128"/>
            </a:endParaRPr>
          </a:p>
        </p:txBody>
      </p:sp>
      <p:sp>
        <p:nvSpPr>
          <p:cNvPr id="19460" name="Text Box 2"/>
          <p:cNvSpPr txBox="1">
            <a:spLocks noChangeArrowheads="1"/>
          </p:cNvSpPr>
          <p:nvPr/>
        </p:nvSpPr>
        <p:spPr bwMode="auto">
          <a:xfrm>
            <a:off x="44375" y="1412776"/>
            <a:ext cx="2244329"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サービス内容</a:t>
            </a:r>
            <a:endParaRPr lang="en-US" altLang="ja-JP" sz="1600" b="1" u="sng" dirty="0">
              <a:solidFill>
                <a:prstClr val="black"/>
              </a:solidFill>
              <a:ea typeface="ＤＨＰ特太ゴシック体" pitchFamily="2" charset="-128"/>
            </a:endParaRPr>
          </a:p>
        </p:txBody>
      </p:sp>
      <p:sp>
        <p:nvSpPr>
          <p:cNvPr id="19461" name="Text Box 2"/>
          <p:cNvSpPr txBox="1">
            <a:spLocks noChangeArrowheads="1"/>
          </p:cNvSpPr>
          <p:nvPr/>
        </p:nvSpPr>
        <p:spPr bwMode="auto">
          <a:xfrm>
            <a:off x="7185248" y="1412776"/>
            <a:ext cx="1975355"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主な人員配置</a:t>
            </a:r>
            <a:endParaRPr lang="en-US" altLang="ja-JP" sz="1600" b="1" u="sng" dirty="0">
              <a:solidFill>
                <a:prstClr val="black"/>
              </a:solidFill>
              <a:ea typeface="ＤＨＰ特太ゴシック体" pitchFamily="2" charset="-128"/>
            </a:endParaRPr>
          </a:p>
        </p:txBody>
      </p:sp>
      <p:sp>
        <p:nvSpPr>
          <p:cNvPr id="22" name="正方形/長方形 21"/>
          <p:cNvSpPr/>
          <p:nvPr/>
        </p:nvSpPr>
        <p:spPr>
          <a:xfrm>
            <a:off x="200507" y="815226"/>
            <a:ext cx="9580750" cy="576063"/>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就労</a:t>
            </a:r>
            <a:r>
              <a:rPr lang="ja-JP" altLang="en-US" sz="1200" dirty="0">
                <a:solidFill>
                  <a:prstClr val="black"/>
                </a:solidFill>
                <a:latin typeface="HGPｺﾞｼｯｸM" pitchFamily="50" charset="-128"/>
                <a:ea typeface="HGPｺﾞｼｯｸM" pitchFamily="50" charset="-128"/>
              </a:rPr>
              <a:t>移行支援、就労継続支援、生活介護、自立訓練の利用を経て一般就労へ移行した障害者で、就労に伴う環境変化により生活面・就業面</a:t>
            </a:r>
            <a:r>
              <a:rPr lang="ja-JP" altLang="en-US" sz="1200" dirty="0" smtClean="0">
                <a:solidFill>
                  <a:prstClr val="black"/>
                </a:solidFill>
                <a:latin typeface="HGPｺﾞｼｯｸM" pitchFamily="50" charset="-128"/>
                <a:ea typeface="HGPｺﾞｼｯｸM" pitchFamily="50" charset="-128"/>
              </a:rPr>
              <a:t>の</a:t>
            </a:r>
            <a:endParaRPr lang="en-US" altLang="ja-JP" sz="1200" dirty="0" smtClean="0">
              <a:solidFill>
                <a:prstClr val="black"/>
              </a:solidFill>
              <a:latin typeface="HGPｺﾞｼｯｸM" pitchFamily="50" charset="-128"/>
              <a:ea typeface="HGPｺﾞｼｯｸM" pitchFamily="50" charset="-128"/>
            </a:endParaRPr>
          </a:p>
          <a:p>
            <a:pPr>
              <a:defRPr/>
            </a:pPr>
            <a:r>
              <a:rPr lang="en-US" altLang="ja-JP" sz="1200" dirty="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課題</a:t>
            </a:r>
            <a:r>
              <a:rPr lang="ja-JP" altLang="en-US" sz="1200" dirty="0">
                <a:solidFill>
                  <a:prstClr val="black"/>
                </a:solidFill>
                <a:latin typeface="HGPｺﾞｼｯｸM" pitchFamily="50" charset="-128"/>
                <a:ea typeface="HGPｺﾞｼｯｸM" pitchFamily="50" charset="-128"/>
              </a:rPr>
              <a:t>が生じている</a:t>
            </a:r>
            <a:r>
              <a:rPr lang="ja-JP" altLang="en-US" sz="1200" dirty="0" smtClean="0">
                <a:solidFill>
                  <a:prstClr val="black"/>
                </a:solidFill>
                <a:latin typeface="HGPｺﾞｼｯｸM" pitchFamily="50" charset="-128"/>
                <a:ea typeface="HGPｺﾞｼｯｸM" pitchFamily="50" charset="-128"/>
              </a:rPr>
              <a:t>者であって、一般</a:t>
            </a:r>
            <a:r>
              <a:rPr lang="ja-JP" altLang="en-US" sz="1200" dirty="0">
                <a:solidFill>
                  <a:prstClr val="black"/>
                </a:solidFill>
                <a:latin typeface="HGPｺﾞｼｯｸM" pitchFamily="50" charset="-128"/>
                <a:ea typeface="HGPｺﾞｼｯｸM" pitchFamily="50" charset="-128"/>
              </a:rPr>
              <a:t>就労後６月を経過した者</a:t>
            </a:r>
          </a:p>
        </p:txBody>
      </p:sp>
      <p:sp>
        <p:nvSpPr>
          <p:cNvPr id="19463" name="Rectangle 4"/>
          <p:cNvSpPr>
            <a:spLocks noChangeArrowheads="1"/>
          </p:cNvSpPr>
          <p:nvPr/>
        </p:nvSpPr>
        <p:spPr bwMode="auto">
          <a:xfrm>
            <a:off x="204158" y="1715208"/>
            <a:ext cx="7060470" cy="10296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障害者</a:t>
            </a:r>
            <a:r>
              <a:rPr lang="ja-JP" altLang="en-US" sz="1200" dirty="0">
                <a:solidFill>
                  <a:prstClr val="black"/>
                </a:solidFill>
                <a:latin typeface="HGPｺﾞｼｯｸM" pitchFamily="50" charset="-128"/>
                <a:ea typeface="HGPｺﾞｼｯｸM" pitchFamily="50" charset="-128"/>
              </a:rPr>
              <a:t>との相談を通じて日常生活面及び社会生活面の課題を把握するとともに、企業や関係機関等と</a:t>
            </a:r>
            <a:r>
              <a:rPr lang="ja-JP" altLang="en-US" sz="1200" dirty="0" smtClean="0">
                <a:solidFill>
                  <a:prstClr val="black"/>
                </a:solidFill>
                <a:latin typeface="HGPｺﾞｼｯｸM" pitchFamily="50" charset="-128"/>
                <a:ea typeface="HGPｺﾞｼｯｸM" pitchFamily="50" charset="-128"/>
              </a:rPr>
              <a:t>の</a:t>
            </a:r>
            <a:endParaRPr lang="en-US" altLang="ja-JP" sz="1200" dirty="0" smtClean="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連絡</a:t>
            </a:r>
            <a:r>
              <a:rPr lang="ja-JP" altLang="en-US" sz="1200" dirty="0">
                <a:solidFill>
                  <a:prstClr val="black"/>
                </a:solidFill>
                <a:latin typeface="HGPｺﾞｼｯｸM" pitchFamily="50" charset="-128"/>
                <a:ea typeface="HGPｺﾞｼｯｸM" pitchFamily="50" charset="-128"/>
              </a:rPr>
              <a:t>調整やそれに伴う課題解決に向けて必要となる支援を</a:t>
            </a:r>
            <a:r>
              <a:rPr lang="ja-JP" altLang="en-US" sz="1200" dirty="0" smtClean="0">
                <a:solidFill>
                  <a:prstClr val="black"/>
                </a:solidFill>
                <a:latin typeface="HGPｺﾞｼｯｸM" pitchFamily="50" charset="-128"/>
                <a:ea typeface="HGPｺﾞｼｯｸM" pitchFamily="50" charset="-128"/>
              </a:rPr>
              <a:t>実施</a:t>
            </a:r>
            <a:endParaRPr lang="ja-JP" altLang="en-US" sz="1200" dirty="0">
              <a:solidFill>
                <a:prstClr val="black"/>
              </a:solidFill>
              <a:latin typeface="HGPｺﾞｼｯｸM" pitchFamily="50" charset="-128"/>
              <a:ea typeface="HGPｺﾞｼｯｸM" pitchFamily="50" charset="-128"/>
            </a:endParaRPr>
          </a:p>
          <a:p>
            <a:r>
              <a:rPr lang="ja-JP" altLang="en-US" sz="1200" dirty="0" smtClean="0">
                <a:solidFill>
                  <a:prstClr val="black"/>
                </a:solidFill>
                <a:latin typeface="HGPｺﾞｼｯｸM" pitchFamily="50" charset="-128"/>
                <a:ea typeface="HGPｺﾞｼｯｸM" pitchFamily="50" charset="-128"/>
              </a:rPr>
              <a:t>■　利用者</a:t>
            </a:r>
            <a:r>
              <a:rPr lang="ja-JP" altLang="en-US" sz="1200" dirty="0">
                <a:solidFill>
                  <a:prstClr val="black"/>
                </a:solidFill>
                <a:latin typeface="HGPｺﾞｼｯｸM" pitchFamily="50" charset="-128"/>
                <a:ea typeface="HGPｺﾞｼｯｸM" pitchFamily="50" charset="-128"/>
              </a:rPr>
              <a:t>の自宅・企業等を訪問することにより、月１回以上は障害者との対面</a:t>
            </a:r>
            <a:r>
              <a:rPr lang="ja-JP" altLang="en-US" sz="1200" dirty="0" smtClean="0">
                <a:solidFill>
                  <a:prstClr val="black"/>
                </a:solidFill>
                <a:latin typeface="HGPｺﾞｼｯｸM" pitchFamily="50" charset="-128"/>
                <a:ea typeface="HGPｺﾞｼｯｸM" pitchFamily="50" charset="-128"/>
              </a:rPr>
              <a:t>支援</a:t>
            </a:r>
            <a:endParaRPr lang="en-US" altLang="ja-JP" sz="1200" dirty="0" smtClean="0">
              <a:solidFill>
                <a:prstClr val="black"/>
              </a:solidFill>
              <a:latin typeface="HGPｺﾞｼｯｸM" pitchFamily="50" charset="-128"/>
              <a:ea typeface="HGPｺﾞｼｯｸM" pitchFamily="50" charset="-128"/>
            </a:endParaRPr>
          </a:p>
          <a:p>
            <a:r>
              <a:rPr lang="ja-JP" altLang="en-US" sz="1200" dirty="0" smtClean="0">
                <a:solidFill>
                  <a:prstClr val="black"/>
                </a:solidFill>
                <a:latin typeface="HGPｺﾞｼｯｸM" pitchFamily="50" charset="-128"/>
                <a:ea typeface="HGPｺﾞｼｯｸM" pitchFamily="50" charset="-128"/>
              </a:rPr>
              <a:t>■　月</a:t>
            </a:r>
            <a:r>
              <a:rPr lang="ja-JP" altLang="en-US" sz="1200" dirty="0">
                <a:solidFill>
                  <a:prstClr val="black"/>
                </a:solidFill>
                <a:latin typeface="HGPｺﾞｼｯｸM" pitchFamily="50" charset="-128"/>
                <a:ea typeface="HGPｺﾞｼｯｸM" pitchFamily="50" charset="-128"/>
              </a:rPr>
              <a:t>１回以上は企業訪問を行うよう</a:t>
            </a:r>
            <a:r>
              <a:rPr lang="ja-JP" altLang="en-US" sz="1200" dirty="0" smtClean="0">
                <a:solidFill>
                  <a:prstClr val="black"/>
                </a:solidFill>
                <a:latin typeface="HGPｺﾞｼｯｸM" pitchFamily="50" charset="-128"/>
                <a:ea typeface="HGPｺﾞｼｯｸM" pitchFamily="50" charset="-128"/>
              </a:rPr>
              <a:t>努める</a:t>
            </a:r>
            <a:endParaRPr lang="ja-JP" altLang="en-US" sz="1200" dirty="0">
              <a:solidFill>
                <a:prstClr val="black"/>
              </a:solidFill>
              <a:latin typeface="HGPｺﾞｼｯｸM" pitchFamily="50" charset="-128"/>
              <a:ea typeface="HGPｺﾞｼｯｸM" pitchFamily="50" charset="-128"/>
            </a:endParaRPr>
          </a:p>
          <a:p>
            <a:r>
              <a:rPr lang="ja-JP" altLang="en-US"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利用</a:t>
            </a:r>
            <a:r>
              <a:rPr lang="ja-JP" altLang="en-US" sz="1200" dirty="0" smtClean="0">
                <a:solidFill>
                  <a:prstClr val="black"/>
                </a:solidFill>
                <a:latin typeface="HGPｺﾞｼｯｸM" pitchFamily="50" charset="-128"/>
                <a:ea typeface="HGPｺﾞｼｯｸM" pitchFamily="50" charset="-128"/>
              </a:rPr>
              <a:t>期間は</a:t>
            </a:r>
            <a:r>
              <a:rPr lang="en-US" altLang="ja-JP" sz="1200" dirty="0" smtClean="0">
                <a:solidFill>
                  <a:prstClr val="black"/>
                </a:solidFill>
                <a:latin typeface="HGPｺﾞｼｯｸM" pitchFamily="50" charset="-128"/>
                <a:ea typeface="HGPｺﾞｼｯｸM" pitchFamily="50" charset="-128"/>
              </a:rPr>
              <a:t>3</a:t>
            </a:r>
            <a:r>
              <a:rPr lang="ja-JP" altLang="en-US" sz="1200" dirty="0" smtClean="0">
                <a:solidFill>
                  <a:prstClr val="black"/>
                </a:solidFill>
                <a:latin typeface="HGPｺﾞｼｯｸM" pitchFamily="50" charset="-128"/>
                <a:ea typeface="HGPｺﾞｼｯｸM" pitchFamily="50" charset="-128"/>
              </a:rPr>
              <a:t>年間</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経過後は必要に応じて障害者就業・生活支援センター等へ引き継ぐ）</a:t>
            </a:r>
            <a:endParaRPr lang="ja-JP" altLang="en-US" sz="1200" dirty="0">
              <a:solidFill>
                <a:prstClr val="black"/>
              </a:solidFill>
              <a:latin typeface="HGPｺﾞｼｯｸM" pitchFamily="50" charset="-128"/>
              <a:ea typeface="HGPｺﾞｼｯｸM" pitchFamily="50" charset="-128"/>
            </a:endParaRPr>
          </a:p>
        </p:txBody>
      </p:sp>
      <p:sp>
        <p:nvSpPr>
          <p:cNvPr id="16" name="正方形/長方形 15"/>
          <p:cNvSpPr/>
          <p:nvPr/>
        </p:nvSpPr>
        <p:spPr>
          <a:xfrm>
            <a:off x="5457056" y="3648423"/>
            <a:ext cx="4354801" cy="504056"/>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200" b="1" dirty="0" smtClean="0">
                <a:solidFill>
                  <a:schemeClr val="tx1"/>
                </a:solidFill>
                <a:latin typeface="HGPｺﾞｼｯｸM" panose="020B0600000000000000" pitchFamily="50" charset="-128"/>
                <a:ea typeface="HGPｺﾞｼｯｸM" panose="020B0600000000000000" pitchFamily="50" charset="-128"/>
              </a:rPr>
              <a:t>職場適応援助者養成研修修了者配置体制加算</a:t>
            </a: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　</a:t>
            </a:r>
            <a:r>
              <a:rPr kumimoji="1" lang="ja-JP" altLang="en-US" sz="1200" b="1"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200" b="1" dirty="0" smtClean="0">
                <a:solidFill>
                  <a:schemeClr val="tx1"/>
                </a:solidFill>
                <a:latin typeface="HGPｺﾞｼｯｸM" panose="020B0600000000000000" pitchFamily="50" charset="-128"/>
                <a:ea typeface="HGPｺﾞｼｯｸM" panose="020B0600000000000000" pitchFamily="50" charset="-128"/>
              </a:rPr>
              <a:t>120</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単位／月</a:t>
            </a:r>
            <a:endParaRPr lang="en-US" altLang="ja-JP" sz="1200" b="1" dirty="0">
              <a:solidFill>
                <a:schemeClr val="tx1"/>
              </a:solidFill>
              <a:latin typeface="HGPｺﾞｼｯｸM" panose="020B0600000000000000" pitchFamily="50" charset="-128"/>
              <a:ea typeface="HGPｺﾞｼｯｸM" panose="020B0600000000000000" pitchFamily="50" charset="-128"/>
            </a:endParaRPr>
          </a:p>
          <a:p>
            <a:r>
              <a:rPr kumimoji="1" lang="ja-JP" altLang="en-US" sz="900" dirty="0" smtClean="0">
                <a:solidFill>
                  <a:schemeClr val="tx1"/>
                </a:solidFill>
                <a:latin typeface="HGPｺﾞｼｯｸM" panose="020B0600000000000000" pitchFamily="50" charset="-128"/>
                <a:ea typeface="HGPｺﾞｼｯｸM" panose="020B0600000000000000" pitchFamily="50" charset="-128"/>
              </a:rPr>
              <a:t>⇒　</a:t>
            </a:r>
            <a:r>
              <a:rPr lang="ja-JP" altLang="en-US" sz="900" dirty="0" smtClean="0">
                <a:solidFill>
                  <a:schemeClr val="tx1"/>
                </a:solidFill>
                <a:latin typeface="HGPｺﾞｼｯｸM" panose="020B0600000000000000" pitchFamily="50" charset="-128"/>
                <a:ea typeface="HGPｺﾞｼｯｸM" panose="020B0600000000000000" pitchFamily="50" charset="-128"/>
              </a:rPr>
              <a:t>職場</a:t>
            </a:r>
            <a:r>
              <a:rPr lang="ja-JP" altLang="en-US" sz="900" dirty="0">
                <a:solidFill>
                  <a:schemeClr val="tx1"/>
                </a:solidFill>
                <a:latin typeface="HGPｺﾞｼｯｸM" panose="020B0600000000000000" pitchFamily="50" charset="-128"/>
                <a:ea typeface="HGPｺﾞｼｯｸM" panose="020B0600000000000000" pitchFamily="50" charset="-128"/>
              </a:rPr>
              <a:t>適応援助者（ジョブコーチ）養成研修を修了した者を就労定着支援員として</a:t>
            </a:r>
            <a:r>
              <a:rPr lang="ja-JP" altLang="en-US" sz="900" dirty="0" smtClean="0">
                <a:solidFill>
                  <a:schemeClr val="tx1"/>
                </a:solidFill>
                <a:latin typeface="HGPｺﾞｼｯｸM" panose="020B0600000000000000" pitchFamily="50" charset="-128"/>
                <a:ea typeface="HGPｺﾞｼｯｸM" panose="020B0600000000000000" pitchFamily="50" charset="-128"/>
              </a:rPr>
              <a:t>配置</a:t>
            </a:r>
            <a:endParaRPr lang="en-US" altLang="ja-JP" sz="900"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a:solidFill>
                  <a:schemeClr val="tx1"/>
                </a:solidFill>
                <a:latin typeface="HGPｺﾞｼｯｸM" panose="020B0600000000000000" pitchFamily="50" charset="-128"/>
                <a:ea typeface="HGPｺﾞｼｯｸM" panose="020B0600000000000000" pitchFamily="50" charset="-128"/>
              </a:rPr>
              <a:t>　 </a:t>
            </a:r>
            <a:r>
              <a:rPr lang="ja-JP" altLang="en-US" sz="900" dirty="0" smtClean="0">
                <a:solidFill>
                  <a:schemeClr val="tx1"/>
                </a:solidFill>
                <a:latin typeface="HGPｺﾞｼｯｸM" panose="020B0600000000000000" pitchFamily="50" charset="-128"/>
                <a:ea typeface="HGPｺﾞｼｯｸM" panose="020B0600000000000000" pitchFamily="50" charset="-128"/>
              </a:rPr>
              <a:t>している場合</a:t>
            </a:r>
            <a:endParaRPr kumimoji="1" lang="ja-JP" altLang="en-US" sz="9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5457056" y="4213927"/>
            <a:ext cx="4360206" cy="396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chemeClr val="tx1"/>
                </a:solidFill>
                <a:latin typeface="HGPｺﾞｼｯｸM" panose="020B0600000000000000" pitchFamily="50" charset="-128"/>
                <a:ea typeface="HGPｺﾞｼｯｸM" panose="020B0600000000000000" pitchFamily="50" charset="-128"/>
              </a:rPr>
              <a:t>特別地域加算</a:t>
            </a:r>
            <a:r>
              <a:rPr lang="ja-JP" altLang="en-US" sz="1200" b="1" dirty="0">
                <a:solidFill>
                  <a:schemeClr val="tx1"/>
                </a:solidFill>
                <a:latin typeface="HGPｺﾞｼｯｸM" panose="020B0600000000000000" pitchFamily="50" charset="-128"/>
                <a:ea typeface="HGPｺﾞｼｯｸM" panose="020B0600000000000000" pitchFamily="50" charset="-128"/>
              </a:rPr>
              <a:t>　</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　　　</a:t>
            </a:r>
            <a:r>
              <a:rPr lang="en-US" altLang="ja-JP" sz="1200" b="1" dirty="0" smtClean="0">
                <a:solidFill>
                  <a:schemeClr val="tx1"/>
                </a:solidFill>
                <a:latin typeface="HGPｺﾞｼｯｸM" panose="020B0600000000000000" pitchFamily="50" charset="-128"/>
                <a:ea typeface="HGPｺﾞｼｯｸM" panose="020B0600000000000000" pitchFamily="50" charset="-128"/>
              </a:rPr>
              <a:t>240</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単位／月</a:t>
            </a:r>
            <a:endParaRPr lang="en-US" altLang="ja-JP" sz="12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smtClean="0">
                <a:solidFill>
                  <a:schemeClr val="tx1"/>
                </a:solidFill>
                <a:latin typeface="HGPｺﾞｼｯｸM" panose="020B0600000000000000" pitchFamily="50" charset="-128"/>
                <a:ea typeface="HGPｺﾞｼｯｸM" panose="020B0600000000000000" pitchFamily="50" charset="-128"/>
              </a:rPr>
              <a:t>⇒　中山間地域等の居住する利用者に支援した場合</a:t>
            </a:r>
            <a:endParaRPr lang="en-US" altLang="ja-JP" sz="9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5457056" y="4690499"/>
            <a:ext cx="4360206" cy="430661"/>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chemeClr val="tx1"/>
                </a:solidFill>
                <a:latin typeface="HGPｺﾞｼｯｸM" panose="020B0600000000000000" pitchFamily="50" charset="-128"/>
                <a:ea typeface="HGPｺﾞｼｯｸM" panose="020B0600000000000000" pitchFamily="50" charset="-128"/>
              </a:rPr>
              <a:t>初期加算　　</a:t>
            </a:r>
            <a:r>
              <a:rPr lang="en-US" altLang="ja-JP" sz="1200" b="1" dirty="0" smtClean="0">
                <a:solidFill>
                  <a:schemeClr val="tx1"/>
                </a:solidFill>
                <a:latin typeface="HGPｺﾞｼｯｸM" panose="020B0600000000000000" pitchFamily="50" charset="-128"/>
                <a:ea typeface="HGPｺﾞｼｯｸM" panose="020B0600000000000000" pitchFamily="50" charset="-128"/>
              </a:rPr>
              <a:t>900</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単位／月（</a:t>
            </a:r>
            <a:r>
              <a:rPr lang="en-US" altLang="ja-JP" sz="1200" b="1" dirty="0" smtClean="0">
                <a:solidFill>
                  <a:schemeClr val="tx1"/>
                </a:solidFill>
                <a:latin typeface="HGPｺﾞｼｯｸM" panose="020B0600000000000000" pitchFamily="50" charset="-128"/>
                <a:ea typeface="HGPｺﾞｼｯｸM" panose="020B0600000000000000" pitchFamily="50" charset="-128"/>
              </a:rPr>
              <a:t>1</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回限り）</a:t>
            </a:r>
            <a:endParaRPr lang="en-US" altLang="ja-JP" sz="12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smtClean="0">
                <a:solidFill>
                  <a:schemeClr val="tx1"/>
                </a:solidFill>
                <a:latin typeface="HGPｺﾞｼｯｸM" panose="020B0600000000000000" pitchFamily="50" charset="-128"/>
                <a:ea typeface="HGPｺﾞｼｯｸM" panose="020B0600000000000000" pitchFamily="50" charset="-128"/>
              </a:rPr>
              <a:t>⇒　一体的に運営する移行支援事業所等以外の事業所から利用者を受け入れた場合</a:t>
            </a:r>
            <a:endParaRPr lang="en-US" altLang="ja-JP" sz="10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1" name="角丸四角形 20"/>
          <p:cNvSpPr/>
          <p:nvPr/>
        </p:nvSpPr>
        <p:spPr>
          <a:xfrm>
            <a:off x="338702" y="3356992"/>
            <a:ext cx="1072108"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smtClean="0"/>
              <a:t>基本報酬</a:t>
            </a:r>
          </a:p>
        </p:txBody>
      </p:sp>
      <p:sp>
        <p:nvSpPr>
          <p:cNvPr id="23" name="角丸四角形 22"/>
          <p:cNvSpPr/>
          <p:nvPr/>
        </p:nvSpPr>
        <p:spPr>
          <a:xfrm>
            <a:off x="5457056" y="3321016"/>
            <a:ext cx="1224136"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t>主な加算</a:t>
            </a:r>
            <a:endParaRPr kumimoji="1" lang="ja-JP" altLang="en-US" sz="1200" b="1" dirty="0" smtClean="0"/>
          </a:p>
        </p:txBody>
      </p:sp>
      <p:sp>
        <p:nvSpPr>
          <p:cNvPr id="24" name="十字形 23"/>
          <p:cNvSpPr/>
          <p:nvPr/>
        </p:nvSpPr>
        <p:spPr>
          <a:xfrm>
            <a:off x="4736976" y="4685721"/>
            <a:ext cx="324000" cy="324000"/>
          </a:xfrm>
          <a:prstGeom prst="plus">
            <a:avLst>
              <a:gd name="adj" fmla="val 44791"/>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smtClean="0"/>
          </a:p>
        </p:txBody>
      </p:sp>
      <p:sp>
        <p:nvSpPr>
          <p:cNvPr id="25" name="正方形/長方形 24"/>
          <p:cNvSpPr/>
          <p:nvPr/>
        </p:nvSpPr>
        <p:spPr>
          <a:xfrm>
            <a:off x="5457056" y="5592639"/>
            <a:ext cx="4360206" cy="561469"/>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chemeClr val="tx1"/>
                </a:solidFill>
                <a:latin typeface="HGPｺﾞｼｯｸM" panose="020B0600000000000000" pitchFamily="50" charset="-128"/>
                <a:ea typeface="HGPｺﾞｼｯｸM" panose="020B0600000000000000" pitchFamily="50" charset="-128"/>
              </a:rPr>
              <a:t>就労定着実績体制加算　　</a:t>
            </a:r>
            <a:r>
              <a:rPr lang="en-US" altLang="ja-JP" sz="1200" b="1" dirty="0" smtClean="0">
                <a:solidFill>
                  <a:schemeClr val="tx1"/>
                </a:solidFill>
                <a:latin typeface="HGPｺﾞｼｯｸM" panose="020B0600000000000000" pitchFamily="50" charset="-128"/>
                <a:ea typeface="HGPｺﾞｼｯｸM" panose="020B0600000000000000" pitchFamily="50" charset="-128"/>
              </a:rPr>
              <a:t>300</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単位／月</a:t>
            </a:r>
            <a:endParaRPr lang="en-US" altLang="ja-JP" sz="12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smtClean="0">
                <a:solidFill>
                  <a:schemeClr val="tx1"/>
                </a:solidFill>
                <a:latin typeface="HGPｺﾞｼｯｸM" panose="020B0600000000000000" pitchFamily="50" charset="-128"/>
                <a:ea typeface="HGPｺﾞｼｯｸM" panose="020B0600000000000000" pitchFamily="50" charset="-128"/>
              </a:rPr>
              <a:t>⇒　就労定着支援利用終了者のうち、雇用された事業所に</a:t>
            </a:r>
            <a:r>
              <a:rPr lang="en-US" altLang="ja-JP" sz="900" dirty="0" smtClean="0">
                <a:solidFill>
                  <a:schemeClr val="tx1"/>
                </a:solidFill>
                <a:latin typeface="HGPｺﾞｼｯｸM" panose="020B0600000000000000" pitchFamily="50" charset="-128"/>
                <a:ea typeface="HGPｺﾞｼｯｸM" panose="020B0600000000000000" pitchFamily="50" charset="-128"/>
              </a:rPr>
              <a:t>3</a:t>
            </a:r>
            <a:r>
              <a:rPr lang="ja-JP" altLang="en-US" sz="900" dirty="0" smtClean="0">
                <a:solidFill>
                  <a:schemeClr val="tx1"/>
                </a:solidFill>
                <a:latin typeface="HGPｺﾞｼｯｸM" panose="020B0600000000000000" pitchFamily="50" charset="-128"/>
                <a:ea typeface="HGPｺﾞｼｯｸM" panose="020B0600000000000000" pitchFamily="50" charset="-128"/>
              </a:rPr>
              <a:t>年</a:t>
            </a:r>
            <a:r>
              <a:rPr lang="en-US" altLang="ja-JP" sz="900" dirty="0" smtClean="0">
                <a:solidFill>
                  <a:schemeClr val="tx1"/>
                </a:solidFill>
                <a:latin typeface="HGPｺﾞｼｯｸM" panose="020B0600000000000000" pitchFamily="50" charset="-128"/>
                <a:ea typeface="HGPｺﾞｼｯｸM" panose="020B0600000000000000" pitchFamily="50" charset="-128"/>
              </a:rPr>
              <a:t>6</a:t>
            </a:r>
            <a:r>
              <a:rPr lang="ja-JP" altLang="en-US" sz="900" dirty="0" smtClean="0">
                <a:solidFill>
                  <a:schemeClr val="tx1"/>
                </a:solidFill>
                <a:latin typeface="HGPｺﾞｼｯｸM" panose="020B0600000000000000" pitchFamily="50" charset="-128"/>
                <a:ea typeface="HGPｺﾞｼｯｸM" panose="020B0600000000000000" pitchFamily="50" charset="-128"/>
              </a:rPr>
              <a:t>月以上念月未満の機関</a:t>
            </a:r>
            <a:endParaRPr lang="en-US" altLang="ja-JP" sz="900"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a:solidFill>
                  <a:schemeClr val="tx1"/>
                </a:solidFill>
                <a:latin typeface="HGPｺﾞｼｯｸM" panose="020B0600000000000000" pitchFamily="50" charset="-128"/>
                <a:ea typeface="HGPｺﾞｼｯｸM" panose="020B0600000000000000" pitchFamily="50" charset="-128"/>
              </a:rPr>
              <a:t>　</a:t>
            </a:r>
            <a:r>
              <a:rPr lang="ja-JP" altLang="en-US" sz="900" dirty="0" smtClean="0">
                <a:solidFill>
                  <a:schemeClr val="tx1"/>
                </a:solidFill>
                <a:latin typeface="HGPｺﾞｼｯｸM" panose="020B0600000000000000" pitchFamily="50" charset="-128"/>
                <a:ea typeface="HGPｺﾞｼｯｸM" panose="020B0600000000000000" pitchFamily="50" charset="-128"/>
              </a:rPr>
              <a:t>継続して就労している者の割合が</a:t>
            </a:r>
            <a:r>
              <a:rPr lang="en-US" altLang="ja-JP" sz="900" dirty="0" smtClean="0">
                <a:solidFill>
                  <a:schemeClr val="tx1"/>
                </a:solidFill>
                <a:latin typeface="HGPｺﾞｼｯｸM" panose="020B0600000000000000" pitchFamily="50" charset="-128"/>
                <a:ea typeface="HGPｺﾞｼｯｸM" panose="020B0600000000000000" pitchFamily="50" charset="-128"/>
              </a:rPr>
              <a:t>7</a:t>
            </a:r>
            <a:r>
              <a:rPr lang="ja-JP" altLang="en-US" sz="900" dirty="0" smtClean="0">
                <a:solidFill>
                  <a:schemeClr val="tx1"/>
                </a:solidFill>
                <a:latin typeface="HGPｺﾞｼｯｸM" panose="020B0600000000000000" pitchFamily="50" charset="-128"/>
                <a:ea typeface="HGPｺﾞｼｯｸM" panose="020B0600000000000000" pitchFamily="50" charset="-128"/>
              </a:rPr>
              <a:t>割以上の事業所を評価する</a:t>
            </a:r>
            <a:endParaRPr lang="en-US" altLang="ja-JP" sz="1050" b="1" dirty="0">
              <a:solidFill>
                <a:schemeClr val="tx1"/>
              </a:solidFill>
              <a:latin typeface="HGPｺﾞｼｯｸM" panose="020B0600000000000000" pitchFamily="50" charset="-128"/>
              <a:ea typeface="HGPｺﾞｼｯｸM" panose="020B0600000000000000" pitchFamily="50" charset="-128"/>
            </a:endParaRPr>
          </a:p>
        </p:txBody>
      </p:sp>
      <p:sp>
        <p:nvSpPr>
          <p:cNvPr id="28" name="Rectangle 4"/>
          <p:cNvSpPr>
            <a:spLocks noChangeArrowheads="1"/>
          </p:cNvSpPr>
          <p:nvPr/>
        </p:nvSpPr>
        <p:spPr bwMode="auto">
          <a:xfrm>
            <a:off x="7327510" y="1700808"/>
            <a:ext cx="2453712" cy="1044000"/>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smtClean="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　６０：１</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endParaRPr lang="ja-JP" altLang="en-US"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就労定着支援員　</a:t>
            </a:r>
            <a:r>
              <a:rPr lang="ja-JP" altLang="en-US" sz="1050" dirty="0" smtClean="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４０：１</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a:t>
            </a:r>
            <a:r>
              <a:rPr lang="en-US" altLang="ja-JP" sz="1200" dirty="0" smtClean="0">
                <a:solidFill>
                  <a:srgbClr val="000000"/>
                </a:solidFill>
                <a:latin typeface="HGPｺﾞｼｯｸM" pitchFamily="50" charset="-128"/>
                <a:ea typeface="HGPｺﾞｼｯｸM" pitchFamily="50" charset="-128"/>
              </a:rPr>
              <a:t>(</a:t>
            </a:r>
            <a:r>
              <a:rPr lang="ja-JP" altLang="en-US" sz="1200" dirty="0" smtClean="0">
                <a:solidFill>
                  <a:srgbClr val="000000"/>
                </a:solidFill>
                <a:latin typeface="HGPｺﾞｼｯｸM" pitchFamily="50" charset="-128"/>
                <a:ea typeface="HGPｺﾞｼｯｸM" pitchFamily="50" charset="-128"/>
              </a:rPr>
              <a:t>常勤換算</a:t>
            </a:r>
            <a:r>
              <a:rPr lang="en-US" altLang="ja-JP" sz="1200" dirty="0" smtClean="0">
                <a:solidFill>
                  <a:srgbClr val="000000"/>
                </a:solidFill>
                <a:latin typeface="HGPｺﾞｼｯｸM" pitchFamily="50" charset="-128"/>
                <a:ea typeface="HGPｺﾞｼｯｸM" pitchFamily="50" charset="-128"/>
              </a:rPr>
              <a:t>)</a:t>
            </a:r>
            <a:endParaRPr lang="ja-JP" altLang="en-US" sz="1200" dirty="0">
              <a:solidFill>
                <a:srgbClr val="000000"/>
              </a:solidFill>
              <a:latin typeface="HGPｺﾞｼｯｸM" pitchFamily="50" charset="-128"/>
              <a:ea typeface="HGPｺﾞｼｯｸM" pitchFamily="50" charset="-128"/>
            </a:endParaRPr>
          </a:p>
        </p:txBody>
      </p:sp>
      <p:sp>
        <p:nvSpPr>
          <p:cNvPr id="31" name="正方形/長方形 30"/>
          <p:cNvSpPr/>
          <p:nvPr/>
        </p:nvSpPr>
        <p:spPr>
          <a:xfrm>
            <a:off x="5457056" y="5160591"/>
            <a:ext cx="4360206" cy="396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chemeClr val="tx1"/>
                </a:solidFill>
                <a:latin typeface="HGPｺﾞｼｯｸM" panose="020B0600000000000000" pitchFamily="50" charset="-128"/>
                <a:ea typeface="HGPｺﾞｼｯｸM" panose="020B0600000000000000" pitchFamily="50" charset="-128"/>
              </a:rPr>
              <a:t>企業連携等調整特別加算　</a:t>
            </a:r>
            <a:r>
              <a:rPr lang="en-US" altLang="ja-JP" sz="1200" b="1" dirty="0" smtClean="0">
                <a:solidFill>
                  <a:schemeClr val="tx1"/>
                </a:solidFill>
                <a:latin typeface="HGPｺﾞｼｯｸM" panose="020B0600000000000000" pitchFamily="50" charset="-128"/>
                <a:ea typeface="HGPｺﾞｼｯｸM" panose="020B0600000000000000" pitchFamily="50" charset="-128"/>
              </a:rPr>
              <a:t>240</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単位／月</a:t>
            </a:r>
            <a:endParaRPr lang="en-US" altLang="ja-JP" sz="12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smtClean="0">
                <a:solidFill>
                  <a:schemeClr val="tx1"/>
                </a:solidFill>
                <a:latin typeface="HGPｺﾞｼｯｸM" panose="020B0600000000000000" pitchFamily="50" charset="-128"/>
                <a:ea typeface="HGPｺﾞｼｯｸM" panose="020B0600000000000000" pitchFamily="50" charset="-128"/>
              </a:rPr>
              <a:t>⇒　支援開始</a:t>
            </a:r>
            <a:r>
              <a:rPr lang="en-US" altLang="ja-JP" sz="900" dirty="0" smtClean="0">
                <a:solidFill>
                  <a:schemeClr val="tx1"/>
                </a:solidFill>
                <a:latin typeface="HGPｺﾞｼｯｸM" panose="020B0600000000000000" pitchFamily="50" charset="-128"/>
                <a:ea typeface="HGPｺﾞｼｯｸM" panose="020B0600000000000000" pitchFamily="50" charset="-128"/>
              </a:rPr>
              <a:t>1</a:t>
            </a:r>
            <a:r>
              <a:rPr lang="ja-JP" altLang="en-US" sz="900" dirty="0" smtClean="0">
                <a:solidFill>
                  <a:schemeClr val="tx1"/>
                </a:solidFill>
                <a:latin typeface="HGPｺﾞｼｯｸM" panose="020B0600000000000000" pitchFamily="50" charset="-128"/>
                <a:ea typeface="HGPｺﾞｼｯｸM" panose="020B0600000000000000" pitchFamily="50" charset="-128"/>
              </a:rPr>
              <a:t>年以内の利用者に対する評価</a:t>
            </a:r>
            <a:endParaRPr lang="en-US" altLang="ja-JP" sz="900" dirty="0">
              <a:solidFill>
                <a:schemeClr val="tx1"/>
              </a:solidFill>
              <a:latin typeface="HGPｺﾞｼｯｸM" panose="020B0600000000000000" pitchFamily="50" charset="-128"/>
              <a:ea typeface="HGPｺﾞｼｯｸM" panose="020B0600000000000000" pitchFamily="50" charset="-128"/>
            </a:endParaRPr>
          </a:p>
        </p:txBody>
      </p:sp>
      <p:sp>
        <p:nvSpPr>
          <p:cNvPr id="32" name="テキスト ボックス 31"/>
          <p:cNvSpPr txBox="1"/>
          <p:nvPr/>
        </p:nvSpPr>
        <p:spPr>
          <a:xfrm>
            <a:off x="622408" y="3368025"/>
            <a:ext cx="3106456" cy="276999"/>
          </a:xfrm>
          <a:prstGeom prst="rect">
            <a:avLst/>
          </a:prstGeom>
          <a:noFill/>
        </p:spPr>
        <p:txBody>
          <a:bodyPr wrap="square" rtlCol="0">
            <a:spAutoFit/>
          </a:bodyPr>
          <a:lstStyle/>
          <a:p>
            <a:pPr algn="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利用者数</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人以下の場合＞</a:t>
            </a:r>
            <a:endParaRPr kumimoji="1" lang="ja-JP" altLang="en-US" sz="12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5422736" y="6165304"/>
            <a:ext cx="4354800" cy="577081"/>
          </a:xfrm>
          <a:prstGeom prst="rect">
            <a:avLst/>
          </a:prstGeom>
          <a:noFill/>
        </p:spPr>
        <p:txBody>
          <a:bodyPr wrap="square" rtlCol="0">
            <a:spAutoFit/>
          </a:bodyPr>
          <a:lstStyle/>
          <a:p>
            <a:pPr marL="177800" indent="-177800">
              <a:tabLst>
                <a:tab pos="628650" algn="l"/>
              </a:tabLst>
            </a:pP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自立生活援助、自立訓練（生活訓練）との併給調整を行う。</a:t>
            </a:r>
            <a:endPar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77800" indent="-177800">
              <a:tabLst>
                <a:tab pos="628650" algn="l"/>
              </a:tabLst>
            </a:pP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職場適応援助者に係る助成金との併給調整を行う。</a:t>
            </a:r>
            <a:endPar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77800" indent="-177800">
              <a:tabLst>
                <a:tab pos="628650" algn="l"/>
              </a:tabLst>
            </a:pP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7" name="Text Box 2"/>
          <p:cNvSpPr txBox="1">
            <a:spLocks noChangeArrowheads="1"/>
          </p:cNvSpPr>
          <p:nvPr/>
        </p:nvSpPr>
        <p:spPr bwMode="auto">
          <a:xfrm>
            <a:off x="56456" y="2780928"/>
            <a:ext cx="9721080" cy="584775"/>
          </a:xfrm>
          <a:prstGeom prst="rect">
            <a:avLst/>
          </a:prstGeom>
          <a:noFill/>
          <a:ln w="9525">
            <a:noFill/>
            <a:miter lim="800000"/>
            <a:headEnd/>
            <a:tailEnd/>
          </a:ln>
        </p:spPr>
        <p:txBody>
          <a:bodyPr wrap="square">
            <a:spAutoFit/>
          </a:bodyPr>
          <a:lstStyle/>
          <a:p>
            <a:pPr marL="177800" lvl="0" indent="-177800">
              <a:tabLst>
                <a:tab pos="628650" algn="l"/>
              </a:tabLst>
            </a:pP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 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単価（</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利用者数</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規模別に</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加え</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、就労</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定着率（（過去３年間の就労定着支援の総利用者数のうち前年度末時点の就労定着者数</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）が高いほど高い基本</a:t>
            </a:r>
            <a:r>
              <a:rPr lang="ja-JP" altLang="ja-JP"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a:t>
            </a:r>
            <a:endParaRPr lang="en-US" altLang="ja-JP" sz="1600" b="1" u="sng" dirty="0" smtClean="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26" name="テキスト ボックス 25"/>
          <p:cNvSpPr txBox="1"/>
          <p:nvPr/>
        </p:nvSpPr>
        <p:spPr>
          <a:xfrm>
            <a:off x="-59160" y="6023610"/>
            <a:ext cx="5804248" cy="276999"/>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上表以外に、利用者数に応じた設定あり（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3709140040"/>
              </p:ext>
            </p:extLst>
          </p:nvPr>
        </p:nvGraphicFramePr>
        <p:xfrm>
          <a:off x="474706" y="3681000"/>
          <a:ext cx="3826469" cy="2307555"/>
        </p:xfrm>
        <a:graphic>
          <a:graphicData uri="http://schemas.openxmlformats.org/drawingml/2006/table">
            <a:tbl>
              <a:tblPr firstRow="1" bandRow="1">
                <a:tableStyleId>{5940675A-B579-460E-94D1-54222C63F5DA}</a:tableStyleId>
              </a:tblPr>
              <a:tblGrid>
                <a:gridCol w="2203259">
                  <a:extLst>
                    <a:ext uri="{9D8B030D-6E8A-4147-A177-3AD203B41FA5}">
                      <a16:colId xmlns:a16="http://schemas.microsoft.com/office/drawing/2014/main" val="20000"/>
                    </a:ext>
                  </a:extLst>
                </a:gridCol>
                <a:gridCol w="1623210">
                  <a:extLst>
                    <a:ext uri="{9D8B030D-6E8A-4147-A177-3AD203B41FA5}">
                      <a16:colId xmlns:a16="http://schemas.microsoft.com/office/drawing/2014/main" val="20001"/>
                    </a:ext>
                  </a:extLst>
                </a:gridCol>
              </a:tblGrid>
              <a:tr h="256395">
                <a:tc gridSpan="2">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新設</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h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10000"/>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就労定着率</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９割以上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3,200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８割以上９割未満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2,640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７割以上８割未満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2,120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５割以上７割未満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1,600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３割以上５割未満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1,360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１割以上３割未満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1,200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0" name="正方形/長方形 29"/>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新　就労</a:t>
            </a:r>
            <a:r>
              <a:rPr lang="ja-JP" altLang="en-US" sz="2400" b="1" dirty="0">
                <a:solidFill>
                  <a:schemeClr val="tx1"/>
                </a:solidFill>
              </a:rPr>
              <a:t>定着</a:t>
            </a:r>
            <a:r>
              <a:rPr lang="ja-JP" altLang="en-US" sz="2400" b="1" dirty="0" smtClean="0">
                <a:solidFill>
                  <a:schemeClr val="tx1"/>
                </a:solidFill>
              </a:rPr>
              <a:t>支援</a:t>
            </a:r>
            <a:endParaRPr kumimoji="1" lang="ja-JP" altLang="en-US" sz="2400" b="1" dirty="0">
              <a:solidFill>
                <a:schemeClr val="tx1"/>
              </a:solidFill>
            </a:endParaRPr>
          </a:p>
        </p:txBody>
      </p:sp>
      <p:grpSp>
        <p:nvGrpSpPr>
          <p:cNvPr id="34" name="グループ化 10"/>
          <p:cNvGrpSpPr>
            <a:grpSpLocks/>
          </p:cNvGrpSpPr>
          <p:nvPr/>
        </p:nvGrpSpPr>
        <p:grpSpPr bwMode="auto">
          <a:xfrm>
            <a:off x="-15553" y="376232"/>
            <a:ext cx="9972000" cy="79114"/>
            <a:chOff x="0" y="188640"/>
            <a:chExt cx="9144000" cy="72008"/>
          </a:xfrm>
        </p:grpSpPr>
        <p:cxnSp>
          <p:nvCxnSpPr>
            <p:cNvPr id="35" name="直線コネクタ 3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7" name="ドーナツ 36"/>
          <p:cNvSpPr/>
          <p:nvPr/>
        </p:nvSpPr>
        <p:spPr>
          <a:xfrm>
            <a:off x="3726000" y="25200"/>
            <a:ext cx="396000" cy="396000"/>
          </a:xfrm>
          <a:prstGeom prst="donut">
            <a:avLst>
              <a:gd name="adj" fmla="val 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38" name="グループ化 37"/>
          <p:cNvGrpSpPr/>
          <p:nvPr/>
        </p:nvGrpSpPr>
        <p:grpSpPr>
          <a:xfrm>
            <a:off x="200472" y="6525344"/>
            <a:ext cx="9865096" cy="338557"/>
            <a:chOff x="2955" y="6237312"/>
            <a:chExt cx="9106243" cy="338557"/>
          </a:xfrm>
        </p:grpSpPr>
        <p:sp>
          <p:nvSpPr>
            <p:cNvPr id="39" name="Text Box 2"/>
            <p:cNvSpPr txBox="1">
              <a:spLocks noChangeArrowheads="1"/>
            </p:cNvSpPr>
            <p:nvPr/>
          </p:nvSpPr>
          <p:spPr bwMode="auto">
            <a:xfrm>
              <a:off x="2955" y="6237315"/>
              <a:ext cx="4357687" cy="338554"/>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100" dirty="0">
                  <a:solidFill>
                    <a:srgbClr val="000000"/>
                  </a:solidFill>
                  <a:latin typeface="HGPｺﾞｼｯｸM" pitchFamily="50" charset="-128"/>
                  <a:ea typeface="HGPｺﾞｼｯｸM" pitchFamily="50" charset="-128"/>
                </a:rPr>
                <a:t>　　　－</a:t>
              </a:r>
              <a:endParaRPr lang="en-US" altLang="ja-JP" b="1" u="sng" dirty="0">
                <a:solidFill>
                  <a:srgbClr val="000000"/>
                </a:solidFill>
                <a:ea typeface="ＤＨＰ特太ゴシック体" pitchFamily="2" charset="-128"/>
              </a:endParaRPr>
            </a:p>
          </p:txBody>
        </p:sp>
        <p:sp>
          <p:nvSpPr>
            <p:cNvPr id="40" name="Text Box 2"/>
            <p:cNvSpPr txBox="1">
              <a:spLocks noChangeArrowheads="1"/>
            </p:cNvSpPr>
            <p:nvPr/>
          </p:nvSpPr>
          <p:spPr bwMode="auto">
            <a:xfrm>
              <a:off x="4572000" y="6237312"/>
              <a:ext cx="453719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endParaRPr lang="en-US" altLang="ja-JP" sz="1400" b="1" u="sng" dirty="0">
                <a:solidFill>
                  <a:srgbClr val="000000"/>
                </a:solidFill>
                <a:ea typeface="ＤＨＰ特太ゴシック体" pitchFamily="2" charset="-128"/>
              </a:endParaRPr>
            </a:p>
          </p:txBody>
        </p:sp>
      </p:grpSp>
      <p:sp>
        <p:nvSpPr>
          <p:cNvPr id="41"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166</a:t>
            </a:fld>
            <a:endParaRPr lang="en-US" altLang="ja-JP" dirty="0"/>
          </a:p>
        </p:txBody>
      </p:sp>
    </p:spTree>
    <p:extLst>
      <p:ext uri="{BB962C8B-B14F-4D97-AF65-F5344CB8AC3E}">
        <p14:creationId xmlns:p14="http://schemas.microsoft.com/office/powerpoint/2010/main" val="90093504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
          <p:cNvSpPr>
            <a:spLocks noChangeArrowheads="1"/>
          </p:cNvSpPr>
          <p:nvPr/>
        </p:nvSpPr>
        <p:spPr bwMode="auto">
          <a:xfrm rot="5400000">
            <a:off x="845409" y="4704034"/>
            <a:ext cx="431800" cy="233892"/>
          </a:xfrm>
          <a:prstGeom prst="rect">
            <a:avLst/>
          </a:prstGeom>
          <a:noFill/>
          <a:ln w="9525">
            <a:noFill/>
            <a:miter lim="800000"/>
            <a:headEnd/>
            <a:tailEnd/>
          </a:ln>
        </p:spPr>
        <p:txBody>
          <a:bodyPr wrap="none" anchor="ctr"/>
          <a:lstStyle/>
          <a:p>
            <a:pPr algn="ctr"/>
            <a:endParaRPr lang="ja-JP" altLang="en-US" sz="1400">
              <a:solidFill>
                <a:srgbClr val="000000"/>
              </a:solidFill>
            </a:endParaRPr>
          </a:p>
        </p:txBody>
      </p:sp>
      <p:grpSp>
        <p:nvGrpSpPr>
          <p:cNvPr id="5" name="グループ化 4"/>
          <p:cNvGrpSpPr/>
          <p:nvPr/>
        </p:nvGrpSpPr>
        <p:grpSpPr>
          <a:xfrm>
            <a:off x="15428" y="476672"/>
            <a:ext cx="9762111" cy="2391645"/>
            <a:chOff x="14238" y="461293"/>
            <a:chExt cx="9011179" cy="1424919"/>
          </a:xfrm>
        </p:grpSpPr>
        <p:sp>
          <p:nvSpPr>
            <p:cNvPr id="13316" name="Text Box 2"/>
            <p:cNvSpPr txBox="1">
              <a:spLocks noChangeArrowheads="1"/>
            </p:cNvSpPr>
            <p:nvPr/>
          </p:nvSpPr>
          <p:spPr bwMode="auto">
            <a:xfrm>
              <a:off x="14238" y="461293"/>
              <a:ext cx="1500188" cy="20170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24" name="正方形/長方形 23"/>
            <p:cNvSpPr/>
            <p:nvPr/>
          </p:nvSpPr>
          <p:spPr>
            <a:xfrm>
              <a:off x="186030" y="630360"/>
              <a:ext cx="8839387" cy="1255852"/>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100" dirty="0">
                  <a:solidFill>
                    <a:srgbClr val="000000"/>
                  </a:solidFill>
                  <a:latin typeface="HGPｺﾞｼｯｸM" pitchFamily="50" charset="-128"/>
                  <a:ea typeface="HGPｺﾞｼｯｸM" pitchFamily="50" charset="-128"/>
                </a:rPr>
                <a:t>➀　障害者支援施設やグループホーム、精神科病院等から地域での一人暮らしに移行した障害者等で、理解力や生活力等に不安がある者</a:t>
              </a:r>
              <a:endParaRPr lang="en-US" altLang="ja-JP" sz="1100" dirty="0">
                <a:solidFill>
                  <a:srgbClr val="000000"/>
                </a:solidFill>
                <a:latin typeface="HGPｺﾞｼｯｸM" pitchFamily="50" charset="-128"/>
                <a:ea typeface="HGPｺﾞｼｯｸM" pitchFamily="50" charset="-128"/>
              </a:endParaRPr>
            </a:p>
            <a:p>
              <a:pPr>
                <a:defRPr/>
              </a:pPr>
              <a:r>
                <a:rPr lang="ja-JP" altLang="en-US" sz="1100" dirty="0">
                  <a:solidFill>
                    <a:srgbClr val="000000"/>
                  </a:solidFill>
                  <a:latin typeface="HGPｺﾞｼｯｸM" pitchFamily="50" charset="-128"/>
                  <a:ea typeface="HGPｺﾞｼｯｸM" pitchFamily="50" charset="-128"/>
                </a:rPr>
                <a:t>②　現に、一人で暮らしており、自立生活援助による支援が必要な者（</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１）</a:t>
              </a:r>
              <a:endParaRPr lang="en-US" altLang="ja-JP" sz="1100" dirty="0">
                <a:solidFill>
                  <a:srgbClr val="000000"/>
                </a:solidFill>
                <a:latin typeface="HGPｺﾞｼｯｸM" pitchFamily="50" charset="-128"/>
                <a:ea typeface="HGPｺﾞｼｯｸM" pitchFamily="50" charset="-128"/>
              </a:endParaRPr>
            </a:p>
            <a:p>
              <a:pPr>
                <a:defRPr/>
              </a:pPr>
              <a:r>
                <a:rPr lang="ja-JP" altLang="en-US" sz="1100" dirty="0">
                  <a:solidFill>
                    <a:srgbClr val="000000"/>
                  </a:solidFill>
                  <a:latin typeface="HGPｺﾞｼｯｸM" pitchFamily="50" charset="-128"/>
                  <a:ea typeface="HGPｺﾞｼｯｸM" pitchFamily="50" charset="-128"/>
                </a:rPr>
                <a:t>③　障害、疾病等の家族と同居しており（障害者同士で結婚している場合を含む）、家族による支援が見込めない（</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２）ため、実質的に一人暮らし</a:t>
              </a:r>
              <a:r>
                <a:rPr lang="ja-JP" altLang="en-US" sz="1100" dirty="0" smtClean="0">
                  <a:solidFill>
                    <a:srgbClr val="000000"/>
                  </a:solidFill>
                  <a:latin typeface="HGPｺﾞｼｯｸM" pitchFamily="50" charset="-128"/>
                  <a:ea typeface="HGPｺﾞｼｯｸM" pitchFamily="50" charset="-128"/>
                </a:rPr>
                <a:t>と同様</a:t>
              </a:r>
              <a:r>
                <a:rPr lang="ja-JP" altLang="en-US" sz="1100" dirty="0">
                  <a:solidFill>
                    <a:srgbClr val="000000"/>
                  </a:solidFill>
                  <a:latin typeface="HGPｺﾞｼｯｸM" pitchFamily="50" charset="-128"/>
                  <a:ea typeface="HGPｺﾞｼｯｸM" pitchFamily="50" charset="-128"/>
                </a:rPr>
                <a:t>の状況であり</a:t>
              </a:r>
              <a:r>
                <a:rPr lang="ja-JP" altLang="en-US" sz="1100" dirty="0" smtClean="0">
                  <a:solidFill>
                    <a:srgbClr val="000000"/>
                  </a:solidFill>
                  <a:latin typeface="HGPｺﾞｼｯｸM" pitchFamily="50" charset="-128"/>
                  <a:ea typeface="HGPｺﾞｼｯｸM" pitchFamily="50" charset="-128"/>
                </a:rPr>
                <a:t>、</a:t>
              </a:r>
              <a:endParaRPr lang="en-US" altLang="ja-JP" sz="1100" dirty="0" smtClean="0">
                <a:solidFill>
                  <a:srgbClr val="000000"/>
                </a:solidFill>
                <a:latin typeface="HGPｺﾞｼｯｸM" pitchFamily="50" charset="-128"/>
                <a:ea typeface="HGPｺﾞｼｯｸM" pitchFamily="50" charset="-128"/>
              </a:endParaRPr>
            </a:p>
            <a:p>
              <a:pPr>
                <a:defRPr/>
              </a:pPr>
              <a:r>
                <a:rPr lang="en-US" altLang="ja-JP"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自立</a:t>
              </a:r>
              <a:r>
                <a:rPr lang="ja-JP" altLang="en-US" sz="1100" dirty="0">
                  <a:solidFill>
                    <a:srgbClr val="000000"/>
                  </a:solidFill>
                  <a:latin typeface="HGPｺﾞｼｯｸM" pitchFamily="50" charset="-128"/>
                  <a:ea typeface="HGPｺﾞｼｯｸM" pitchFamily="50" charset="-128"/>
                </a:rPr>
                <a:t>生活援助による支援が必要な者</a:t>
              </a:r>
              <a:endParaRPr lang="en-US" altLang="ja-JP" sz="1100" dirty="0">
                <a:solidFill>
                  <a:srgbClr val="000000"/>
                </a:solidFill>
                <a:latin typeface="HGPｺﾞｼｯｸM" pitchFamily="50" charset="-128"/>
                <a:ea typeface="HGPｺﾞｼｯｸM" pitchFamily="50" charset="-128"/>
              </a:endParaRPr>
            </a:p>
            <a:p>
              <a:pPr defTabSz="901700">
                <a:tabLst>
                  <a:tab pos="723900" algn="l"/>
                </a:tabLst>
                <a:defRPr/>
              </a:pPr>
              <a:r>
                <a:rPr lang="ja-JP" altLang="en-US" sz="1100" dirty="0">
                  <a:solidFill>
                    <a:srgbClr val="000000"/>
                  </a:solidFill>
                  <a:latin typeface="HGPｺﾞｼｯｸM" pitchFamily="50" charset="-128"/>
                  <a:ea typeface="HGPｺﾞｼｯｸM" pitchFamily="50" charset="-128"/>
                </a:rPr>
                <a:t>　 </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１の例　</a:t>
              </a:r>
              <a:r>
                <a:rPr lang="ja-JP" altLang="en-US" sz="1100" dirty="0" smtClean="0">
                  <a:solidFill>
                    <a:srgbClr val="000000"/>
                  </a:solidFill>
                  <a:latin typeface="HGPｺﾞｼｯｸM" pitchFamily="50" charset="-128"/>
                  <a:ea typeface="HGPｺﾞｼｯｸM" pitchFamily="50" charset="-128"/>
                </a:rPr>
                <a:t>・ 地域</a:t>
              </a:r>
              <a:r>
                <a:rPr lang="ja-JP" altLang="en-US" sz="1100" dirty="0">
                  <a:solidFill>
                    <a:srgbClr val="000000"/>
                  </a:solidFill>
                  <a:latin typeface="HGPｺﾞｼｯｸM" pitchFamily="50" charset="-128"/>
                  <a:ea typeface="HGPｺﾞｼｯｸM" pitchFamily="50" charset="-128"/>
                </a:rPr>
                <a:t>移行支援の対象要件に該当する施設に入所していた者や精神科病院に入院していた者等であり、理解力や生活力を補う観点</a:t>
              </a:r>
              <a:r>
                <a:rPr lang="ja-JP" altLang="en-US" sz="1100" dirty="0" smtClean="0">
                  <a:solidFill>
                    <a:srgbClr val="000000"/>
                  </a:solidFill>
                  <a:latin typeface="HGPｺﾞｼｯｸM" pitchFamily="50" charset="-128"/>
                  <a:ea typeface="HGPｺﾞｼｯｸM" pitchFamily="50" charset="-128"/>
                </a:rPr>
                <a:t>から支援</a:t>
              </a:r>
              <a:r>
                <a:rPr lang="ja-JP" altLang="en-US" sz="1100" dirty="0">
                  <a:solidFill>
                    <a:srgbClr val="000000"/>
                  </a:solidFill>
                  <a:latin typeface="HGPｺﾞｼｯｸM" pitchFamily="50" charset="-128"/>
                  <a:ea typeface="HGPｺﾞｼｯｸM" pitchFamily="50" charset="-128"/>
                </a:rPr>
                <a:t>が必要</a:t>
              </a:r>
              <a:r>
                <a:rPr lang="ja-JP" altLang="en-US" sz="1100" dirty="0" smtClean="0">
                  <a:solidFill>
                    <a:srgbClr val="000000"/>
                  </a:solidFill>
                  <a:latin typeface="HGPｺﾞｼｯｸM" pitchFamily="50" charset="-128"/>
                  <a:ea typeface="HGPｺﾞｼｯｸM" pitchFamily="50" charset="-128"/>
                </a:rPr>
                <a:t>と</a:t>
              </a:r>
              <a:endParaRPr lang="en-US" altLang="ja-JP" sz="1100" dirty="0" smtClean="0">
                <a:solidFill>
                  <a:srgbClr val="000000"/>
                </a:solidFill>
                <a:latin typeface="HGPｺﾞｼｯｸM" pitchFamily="50" charset="-128"/>
                <a:ea typeface="HGPｺﾞｼｯｸM" pitchFamily="50" charset="-128"/>
              </a:endParaRPr>
            </a:p>
            <a:p>
              <a:pPr defTabSz="901700">
                <a:tabLst>
                  <a:tab pos="723900" algn="l"/>
                </a:tabLst>
                <a:defRPr/>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認められる</a:t>
              </a:r>
              <a:r>
                <a:rPr lang="ja-JP" altLang="en-US" sz="1100" dirty="0">
                  <a:solidFill>
                    <a:srgbClr val="000000"/>
                  </a:solidFill>
                  <a:latin typeface="HGPｺﾞｼｯｸM" pitchFamily="50" charset="-128"/>
                  <a:ea typeface="HGPｺﾞｼｯｸM" pitchFamily="50" charset="-128"/>
                </a:rPr>
                <a:t>場合</a:t>
              </a:r>
              <a:endParaRPr lang="en-US" altLang="ja-JP" sz="1100" dirty="0">
                <a:solidFill>
                  <a:srgbClr val="000000"/>
                </a:solidFill>
                <a:latin typeface="HGPｺﾞｼｯｸM" pitchFamily="50" charset="-128"/>
                <a:ea typeface="HGPｺﾞｼｯｸM" pitchFamily="50" charset="-128"/>
              </a:endParaRPr>
            </a:p>
            <a:p>
              <a:pPr indent="723900">
                <a:tabLst>
                  <a:tab pos="723900" algn="l"/>
                </a:tabLst>
                <a:defRPr/>
              </a:pPr>
              <a:r>
                <a:rPr lang="ja-JP" altLang="en-US" sz="1100" dirty="0" smtClean="0">
                  <a:solidFill>
                    <a:srgbClr val="000000"/>
                  </a:solidFill>
                  <a:latin typeface="HGPｺﾞｼｯｸM" pitchFamily="50" charset="-128"/>
                  <a:ea typeface="HGPｺﾞｼｯｸM" pitchFamily="50" charset="-128"/>
                </a:rPr>
                <a:t>・ 人間</a:t>
              </a:r>
              <a:r>
                <a:rPr lang="ja-JP" altLang="en-US" sz="1100" dirty="0">
                  <a:solidFill>
                    <a:srgbClr val="000000"/>
                  </a:solidFill>
                  <a:latin typeface="HGPｺﾞｼｯｸM" pitchFamily="50" charset="-128"/>
                  <a:ea typeface="HGPｺﾞｼｯｸM" pitchFamily="50" charset="-128"/>
                </a:rPr>
                <a:t>関係や環境の変化等により、一人暮らしや地域生活を継続することが困難と認められる場合（家族の死亡、入退院の繰り返し　等）</a:t>
              </a:r>
              <a:endParaRPr lang="en-US" altLang="ja-JP" sz="1100" dirty="0">
                <a:solidFill>
                  <a:srgbClr val="000000"/>
                </a:solidFill>
                <a:latin typeface="HGPｺﾞｼｯｸM" pitchFamily="50" charset="-128"/>
                <a:ea typeface="HGPｺﾞｼｯｸM" pitchFamily="50" charset="-128"/>
              </a:endParaRPr>
            </a:p>
            <a:p>
              <a:pPr indent="723900">
                <a:tabLst>
                  <a:tab pos="723900" algn="l"/>
                </a:tabLst>
                <a:defRPr/>
              </a:pPr>
              <a:r>
                <a:rPr lang="ja-JP" altLang="en-US" sz="1100" dirty="0" smtClean="0">
                  <a:solidFill>
                    <a:srgbClr val="000000"/>
                  </a:solidFill>
                  <a:latin typeface="HGPｺﾞｼｯｸM" pitchFamily="50" charset="-128"/>
                  <a:ea typeface="HGPｺﾞｼｯｸM" pitchFamily="50" charset="-128"/>
                </a:rPr>
                <a:t>・ その他</a:t>
              </a:r>
              <a:r>
                <a:rPr lang="ja-JP" altLang="en-US" sz="1100" dirty="0">
                  <a:solidFill>
                    <a:srgbClr val="000000"/>
                  </a:solidFill>
                  <a:latin typeface="HGPｺﾞｼｯｸM" pitchFamily="50" charset="-128"/>
                  <a:ea typeface="HGPｺﾞｼｯｸM" pitchFamily="50" charset="-128"/>
                </a:rPr>
                <a:t>、市町村審査会における個別審査を経てその必要性を判断した上で適当と認められる場合</a:t>
              </a:r>
              <a:endParaRPr lang="en-US" altLang="ja-JP" sz="1100" dirty="0">
                <a:solidFill>
                  <a:srgbClr val="000000"/>
                </a:solidFill>
                <a:latin typeface="HGPｺﾞｼｯｸM" pitchFamily="50" charset="-128"/>
                <a:ea typeface="HGPｺﾞｼｯｸM" pitchFamily="50" charset="-128"/>
              </a:endParaRPr>
            </a:p>
            <a:p>
              <a:pPr>
                <a:tabLst>
                  <a:tab pos="723900" algn="l"/>
                </a:tabLst>
                <a:defRPr/>
              </a:pPr>
              <a:r>
                <a:rPr lang="ja-JP" altLang="en-US" sz="1100" dirty="0">
                  <a:solidFill>
                    <a:srgbClr val="000000"/>
                  </a:solidFill>
                  <a:latin typeface="HGPｺﾞｼｯｸM" pitchFamily="50" charset="-128"/>
                  <a:ea typeface="HGPｺﾞｼｯｸM" pitchFamily="50" charset="-128"/>
                </a:rPr>
                <a:t>　 </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２の例　</a:t>
              </a:r>
              <a:r>
                <a:rPr lang="ja-JP" altLang="en-US" sz="1100" dirty="0" smtClean="0">
                  <a:solidFill>
                    <a:srgbClr val="000000"/>
                  </a:solidFill>
                  <a:latin typeface="HGPｺﾞｼｯｸM" pitchFamily="50" charset="-128"/>
                  <a:ea typeface="HGPｺﾞｼｯｸM" pitchFamily="50" charset="-128"/>
                </a:rPr>
                <a:t>・ 同居</a:t>
              </a:r>
              <a:r>
                <a:rPr lang="ja-JP" altLang="en-US" sz="1100" dirty="0">
                  <a:solidFill>
                    <a:srgbClr val="000000"/>
                  </a:solidFill>
                  <a:latin typeface="HGPｺﾞｼｯｸM" pitchFamily="50" charset="-128"/>
                  <a:ea typeface="HGPｺﾞｼｯｸM" pitchFamily="50" charset="-128"/>
                </a:rPr>
                <a:t>している家族が、障害のため介護や移動支援が必要である等、障害福祉サービスを利用して生活を営んでいる場合</a:t>
              </a:r>
              <a:endParaRPr lang="en-US" altLang="ja-JP" sz="1100" dirty="0">
                <a:solidFill>
                  <a:srgbClr val="000000"/>
                </a:solidFill>
                <a:latin typeface="HGPｺﾞｼｯｸM" pitchFamily="50" charset="-128"/>
                <a:ea typeface="HGPｺﾞｼｯｸM" pitchFamily="50" charset="-128"/>
              </a:endParaRPr>
            </a:p>
            <a:p>
              <a:pPr indent="723900">
                <a:tabLst>
                  <a:tab pos="723900" algn="l"/>
                </a:tabLst>
                <a:defRPr/>
              </a:pPr>
              <a:r>
                <a:rPr lang="ja-JP" altLang="en-US" sz="1100" dirty="0" smtClean="0">
                  <a:solidFill>
                    <a:srgbClr val="000000"/>
                  </a:solidFill>
                  <a:latin typeface="HGPｺﾞｼｯｸM" pitchFamily="50" charset="-128"/>
                  <a:ea typeface="HGPｺﾞｼｯｸM" pitchFamily="50" charset="-128"/>
                </a:rPr>
                <a:t>・ 同居</a:t>
              </a:r>
              <a:r>
                <a:rPr lang="ja-JP" altLang="en-US" sz="1100" dirty="0">
                  <a:solidFill>
                    <a:srgbClr val="000000"/>
                  </a:solidFill>
                  <a:latin typeface="HGPｺﾞｼｯｸM" pitchFamily="50" charset="-128"/>
                  <a:ea typeface="HGPｺﾞｼｯｸM" pitchFamily="50" charset="-128"/>
                </a:rPr>
                <a:t>している家族が、疾病のため入院を繰り返したり、自宅での療養が必要な場合</a:t>
              </a:r>
              <a:endParaRPr lang="en-US" altLang="ja-JP" sz="1100" dirty="0">
                <a:solidFill>
                  <a:srgbClr val="000000"/>
                </a:solidFill>
                <a:latin typeface="HGPｺﾞｼｯｸM" pitchFamily="50" charset="-128"/>
                <a:ea typeface="HGPｺﾞｼｯｸM" pitchFamily="50" charset="-128"/>
              </a:endParaRPr>
            </a:p>
            <a:p>
              <a:pPr indent="723900">
                <a:tabLst>
                  <a:tab pos="723900" algn="l"/>
                </a:tabLst>
                <a:defRPr/>
              </a:pPr>
              <a:r>
                <a:rPr lang="ja-JP" altLang="en-US" sz="1100" dirty="0" smtClean="0">
                  <a:solidFill>
                    <a:srgbClr val="000000"/>
                  </a:solidFill>
                  <a:latin typeface="HGPｺﾞｼｯｸM" pitchFamily="50" charset="-128"/>
                  <a:ea typeface="HGPｺﾞｼｯｸM" pitchFamily="50" charset="-128"/>
                </a:rPr>
                <a:t>・ 同居</a:t>
              </a:r>
              <a:r>
                <a:rPr lang="ja-JP" altLang="en-US" sz="1100" dirty="0">
                  <a:solidFill>
                    <a:srgbClr val="000000"/>
                  </a:solidFill>
                  <a:latin typeface="HGPｺﾞｼｯｸM" pitchFamily="50" charset="-128"/>
                  <a:ea typeface="HGPｺﾞｼｯｸM" pitchFamily="50" charset="-128"/>
                </a:rPr>
                <a:t>している家族が、高齢のため寝たきりの状態である等、介護サービスを利用して生活を営んでいる場合</a:t>
              </a:r>
              <a:endParaRPr lang="en-US" altLang="ja-JP" sz="1100" dirty="0">
                <a:solidFill>
                  <a:srgbClr val="000000"/>
                </a:solidFill>
                <a:latin typeface="HGPｺﾞｼｯｸM" pitchFamily="50" charset="-128"/>
                <a:ea typeface="HGPｺﾞｼｯｸM" pitchFamily="50" charset="-128"/>
              </a:endParaRPr>
            </a:p>
            <a:p>
              <a:pPr indent="723900">
                <a:tabLst>
                  <a:tab pos="723900" algn="l"/>
                </a:tabLst>
                <a:defRPr/>
              </a:pPr>
              <a:r>
                <a:rPr lang="ja-JP" altLang="en-US" sz="1100" dirty="0" smtClean="0">
                  <a:solidFill>
                    <a:srgbClr val="000000"/>
                  </a:solidFill>
                  <a:latin typeface="HGPｺﾞｼｯｸM" pitchFamily="50" charset="-128"/>
                  <a:ea typeface="HGPｺﾞｼｯｸM" pitchFamily="50" charset="-128"/>
                </a:rPr>
                <a:t>・ その他</a:t>
              </a:r>
              <a:r>
                <a:rPr lang="ja-JP" altLang="en-US" sz="1100" dirty="0">
                  <a:solidFill>
                    <a:srgbClr val="000000"/>
                  </a:solidFill>
                  <a:latin typeface="HGPｺﾞｼｯｸM" pitchFamily="50" charset="-128"/>
                  <a:ea typeface="HGPｺﾞｼｯｸM" pitchFamily="50" charset="-128"/>
                </a:rPr>
                <a:t>、同居している家族の状況等を踏まえ、利用者への支援を行うことが困難であると認められる場合</a:t>
              </a:r>
            </a:p>
          </p:txBody>
        </p:sp>
      </p:grpSp>
      <p:grpSp>
        <p:nvGrpSpPr>
          <p:cNvPr id="4" name="グループ化 3"/>
          <p:cNvGrpSpPr/>
          <p:nvPr/>
        </p:nvGrpSpPr>
        <p:grpSpPr>
          <a:xfrm>
            <a:off x="33609" y="2852936"/>
            <a:ext cx="9726458" cy="1296144"/>
            <a:chOff x="31024" y="1628800"/>
            <a:chExt cx="8836728" cy="1296144"/>
          </a:xfrm>
        </p:grpSpPr>
        <p:sp>
          <p:nvSpPr>
            <p:cNvPr id="13318" name="Text Box 2"/>
            <p:cNvSpPr txBox="1">
              <a:spLocks noChangeArrowheads="1"/>
            </p:cNvSpPr>
            <p:nvPr/>
          </p:nvSpPr>
          <p:spPr bwMode="auto">
            <a:xfrm>
              <a:off x="31024" y="1628800"/>
              <a:ext cx="221456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3319" name="Text Box 2"/>
            <p:cNvSpPr txBox="1">
              <a:spLocks noChangeArrowheads="1"/>
            </p:cNvSpPr>
            <p:nvPr/>
          </p:nvSpPr>
          <p:spPr bwMode="auto">
            <a:xfrm>
              <a:off x="5874255" y="1628800"/>
              <a:ext cx="2101499" cy="338137"/>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13320" name="Rectangle 4"/>
            <p:cNvSpPr>
              <a:spLocks noChangeArrowheads="1"/>
            </p:cNvSpPr>
            <p:nvPr/>
          </p:nvSpPr>
          <p:spPr bwMode="auto">
            <a:xfrm>
              <a:off x="186030" y="1919149"/>
              <a:ext cx="5753646" cy="1005795"/>
            </a:xfrm>
            <a:prstGeom prst="rect">
              <a:avLst/>
            </a:prstGeom>
            <a:solidFill>
              <a:srgbClr val="9EF9FE">
                <a:alpha val="49412"/>
              </a:srgbClr>
            </a:solidFill>
            <a:ln w="3175" algn="ctr">
              <a:solidFill>
                <a:schemeClr val="tx1"/>
              </a:solidFill>
              <a:miter lim="800000"/>
              <a:headEnd/>
              <a:tailEnd/>
            </a:ln>
          </p:spPr>
          <p:txBody>
            <a:bodyPr anchor="ctr"/>
            <a:lstStyle/>
            <a:p>
              <a:pPr marL="85725" indent="-85725"/>
              <a:r>
                <a:rPr lang="ja-JP" altLang="en-US" sz="1100" dirty="0">
                  <a:solidFill>
                    <a:srgbClr val="000000"/>
                  </a:solidFill>
                  <a:latin typeface="HGPｺﾞｼｯｸM" pitchFamily="50" charset="-128"/>
                  <a:ea typeface="HGPｺﾞｼｯｸM" pitchFamily="50" charset="-128"/>
                </a:rPr>
                <a:t>■　一定の期間（原則</a:t>
              </a:r>
              <a:r>
                <a:rPr lang="en-US" altLang="ja-JP" sz="1100" dirty="0">
                  <a:solidFill>
                    <a:srgbClr val="000000"/>
                  </a:solidFill>
                  <a:latin typeface="HGPｺﾞｼｯｸM" pitchFamily="50" charset="-128"/>
                  <a:ea typeface="HGPｺﾞｼｯｸM" pitchFamily="50" charset="-128"/>
                </a:rPr>
                <a:t>1</a:t>
              </a:r>
              <a:r>
                <a:rPr lang="ja-JP" altLang="en-US" sz="1100" dirty="0">
                  <a:solidFill>
                    <a:srgbClr val="000000"/>
                  </a:solidFill>
                  <a:latin typeface="HGPｺﾞｼｯｸM" pitchFamily="50" charset="-128"/>
                  <a:ea typeface="HGPｺﾞｼｯｸM" pitchFamily="50" charset="-128"/>
                </a:rPr>
                <a:t>年間</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にわたり、自立生活援助事業所の従業者が定期的な居宅訪問や随時の通報を受けて行う訪問、当該利用者からの相談対応等より、当該利用者の日常生活における課題を把握し、必要な情報の提供及び助言、関係機関との連絡調整等を行う。 </a:t>
              </a:r>
              <a:endParaRPr lang="en-US" altLang="ja-JP" sz="1100" dirty="0">
                <a:solidFill>
                  <a:srgbClr val="000000"/>
                </a:solidFill>
                <a:latin typeface="HGPｺﾞｼｯｸM" pitchFamily="50" charset="-128"/>
                <a:ea typeface="HGPｺﾞｼｯｸM" pitchFamily="50" charset="-128"/>
              </a:endParaRPr>
            </a:p>
            <a:p>
              <a:pPr marL="85725" indent="-85725"/>
              <a:r>
                <a:rPr lang="ja-JP" altLang="en-US" sz="1100" dirty="0">
                  <a:solidFill>
                    <a:srgbClr val="000000"/>
                  </a:solidFill>
                  <a:latin typeface="HGPｺﾞｼｯｸM" pitchFamily="50" charset="-128"/>
                  <a:ea typeface="HGPｺﾞｼｯｸM" pitchFamily="50" charset="-128"/>
                </a:rPr>
                <a:t>　</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　市町村審査会における個別審査を経てその必要性を判断した上で適当と認められる</a:t>
              </a:r>
              <a:r>
                <a:rPr lang="ja-JP" altLang="en-US" sz="1100" dirty="0" smtClean="0">
                  <a:solidFill>
                    <a:srgbClr val="000000"/>
                  </a:solidFill>
                  <a:latin typeface="HGPｺﾞｼｯｸM" pitchFamily="50" charset="-128"/>
                  <a:ea typeface="HGPｺﾞｼｯｸM" pitchFamily="50" charset="-128"/>
                </a:rPr>
                <a:t>場合は更新可能</a:t>
              </a:r>
              <a:endParaRPr lang="ja-JP" altLang="en-US" sz="1100" dirty="0">
                <a:solidFill>
                  <a:srgbClr val="FF0000"/>
                </a:solidFill>
                <a:latin typeface="HGPｺﾞｼｯｸM" pitchFamily="50" charset="-128"/>
                <a:ea typeface="HGPｺﾞｼｯｸM" pitchFamily="50" charset="-128"/>
              </a:endParaRPr>
            </a:p>
          </p:txBody>
        </p:sp>
        <p:sp>
          <p:nvSpPr>
            <p:cNvPr id="13321" name="Rectangle 4"/>
            <p:cNvSpPr>
              <a:spLocks noChangeArrowheads="1"/>
            </p:cNvSpPr>
            <p:nvPr/>
          </p:nvSpPr>
          <p:spPr bwMode="auto">
            <a:xfrm>
              <a:off x="6070518" y="1919148"/>
              <a:ext cx="2797234" cy="1005796"/>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100" dirty="0">
                  <a:solidFill>
                    <a:srgbClr val="000000"/>
                  </a:solidFill>
                  <a:latin typeface="HGPｺﾞｼｯｸM" pitchFamily="50" charset="-128"/>
                  <a:ea typeface="HGPｺﾞｼｯｸM" pitchFamily="50" charset="-128"/>
                </a:rPr>
                <a:t>■　サービス管理責任者　</a:t>
              </a:r>
              <a:r>
                <a:rPr lang="en-US" altLang="ja-JP" sz="1100" dirty="0">
                  <a:solidFill>
                    <a:srgbClr val="000000"/>
                  </a:solidFill>
                  <a:latin typeface="HGPｺﾞｼｯｸM" pitchFamily="50" charset="-128"/>
                  <a:ea typeface="HGPｺﾞｼｯｸM" pitchFamily="50" charset="-128"/>
                </a:rPr>
                <a:t>30</a:t>
              </a:r>
              <a:r>
                <a:rPr lang="ja-JP" altLang="en-US" sz="1100" dirty="0">
                  <a:solidFill>
                    <a:srgbClr val="000000"/>
                  </a:solidFill>
                  <a:latin typeface="HGPｺﾞｼｯｸM" pitchFamily="50" charset="-128"/>
                  <a:ea typeface="HGPｺﾞｼｯｸM" pitchFamily="50" charset="-128"/>
                </a:rPr>
                <a:t>：１</a:t>
              </a:r>
              <a:r>
                <a:rPr lang="ja-JP" altLang="en-US" sz="1100" dirty="0" smtClean="0">
                  <a:solidFill>
                    <a:srgbClr val="000000"/>
                  </a:solidFill>
                  <a:latin typeface="HGPｺﾞｼｯｸM" pitchFamily="50" charset="-128"/>
                  <a:ea typeface="HGPｺﾞｼｯｸM" pitchFamily="50" charset="-128"/>
                </a:rPr>
                <a:t>以上</a:t>
              </a:r>
              <a:endParaRPr lang="en-US" altLang="ja-JP" sz="1100" dirty="0" smtClean="0">
                <a:solidFill>
                  <a:srgbClr val="000000"/>
                </a:solidFill>
                <a:latin typeface="HGPｺﾞｼｯｸM" pitchFamily="50" charset="-128"/>
                <a:ea typeface="HGPｺﾞｼｯｸM" pitchFamily="50" charset="-128"/>
              </a:endParaRPr>
            </a:p>
            <a:p>
              <a:endParaRPr lang="ja-JP" altLang="en-US" sz="1100" dirty="0">
                <a:solidFill>
                  <a:srgbClr val="000000"/>
                </a:solidFill>
                <a:latin typeface="HGPｺﾞｼｯｸM" pitchFamily="50" charset="-128"/>
                <a:ea typeface="HGPｺﾞｼｯｸM" pitchFamily="50" charset="-128"/>
              </a:endParaRPr>
            </a:p>
            <a:p>
              <a:r>
                <a:rPr lang="ja-JP" altLang="en-US" sz="1100" dirty="0">
                  <a:solidFill>
                    <a:srgbClr val="000000"/>
                  </a:solidFill>
                  <a:latin typeface="HGPｺﾞｼｯｸM" pitchFamily="50" charset="-128"/>
                  <a:ea typeface="HGPｺﾞｼｯｸM" pitchFamily="50" charset="-128"/>
                </a:rPr>
                <a:t>■　地域生活支援員１以上　（</a:t>
              </a:r>
              <a:r>
                <a:rPr lang="en-US" altLang="ja-JP" sz="1100" dirty="0">
                  <a:solidFill>
                    <a:srgbClr val="000000"/>
                  </a:solidFill>
                  <a:latin typeface="HGPｺﾞｼｯｸM" pitchFamily="50" charset="-128"/>
                  <a:ea typeface="HGPｺﾞｼｯｸM" pitchFamily="50" charset="-128"/>
                </a:rPr>
                <a:t>25</a:t>
              </a:r>
              <a:r>
                <a:rPr lang="ja-JP" altLang="en-US" sz="1100" dirty="0">
                  <a:solidFill>
                    <a:srgbClr val="000000"/>
                  </a:solidFill>
                  <a:latin typeface="HGPｺﾞｼｯｸM" pitchFamily="50" charset="-128"/>
                  <a:ea typeface="HGPｺﾞｼｯｸM" pitchFamily="50" charset="-128"/>
                </a:rPr>
                <a:t>：</a:t>
              </a:r>
              <a:r>
                <a:rPr lang="en-US" altLang="ja-JP" sz="1100" dirty="0">
                  <a:solidFill>
                    <a:srgbClr val="000000"/>
                  </a:solidFill>
                  <a:latin typeface="HGPｺﾞｼｯｸM" pitchFamily="50" charset="-128"/>
                  <a:ea typeface="HGPｺﾞｼｯｸM" pitchFamily="50" charset="-128"/>
                </a:rPr>
                <a:t>1</a:t>
              </a:r>
              <a:r>
                <a:rPr lang="ja-JP" altLang="en-US" sz="1100" dirty="0">
                  <a:solidFill>
                    <a:srgbClr val="000000"/>
                  </a:solidFill>
                  <a:latin typeface="HGPｺﾞｼｯｸM" pitchFamily="50" charset="-128"/>
                  <a:ea typeface="HGPｺﾞｼｯｸM" pitchFamily="50" charset="-128"/>
                </a:rPr>
                <a:t>が標準）</a:t>
              </a:r>
            </a:p>
          </p:txBody>
        </p:sp>
      </p:grpSp>
      <p:sp>
        <p:nvSpPr>
          <p:cNvPr id="13322" name="Text Box 2"/>
          <p:cNvSpPr txBox="1">
            <a:spLocks noChangeArrowheads="1"/>
          </p:cNvSpPr>
          <p:nvPr/>
        </p:nvSpPr>
        <p:spPr bwMode="auto">
          <a:xfrm>
            <a:off x="35827" y="4221088"/>
            <a:ext cx="3477013"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報酬単価</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（平成</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30</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3408777087"/>
              </p:ext>
            </p:extLst>
          </p:nvPr>
        </p:nvGraphicFramePr>
        <p:xfrm>
          <a:off x="232176" y="4509120"/>
          <a:ext cx="9589855" cy="1939632"/>
        </p:xfrm>
        <a:graphic>
          <a:graphicData uri="http://schemas.openxmlformats.org/drawingml/2006/table">
            <a:tbl>
              <a:tblPr>
                <a:tableStyleId>{F5AB1C69-6EDB-4FF4-983F-18BD219EF322}</a:tableStyleId>
              </a:tblPr>
              <a:tblGrid>
                <a:gridCol w="3196618">
                  <a:extLst>
                    <a:ext uri="{9D8B030D-6E8A-4147-A177-3AD203B41FA5}">
                      <a16:colId xmlns:a16="http://schemas.microsoft.com/office/drawing/2014/main" val="20000"/>
                    </a:ext>
                  </a:extLst>
                </a:gridCol>
                <a:gridCol w="1914250">
                  <a:extLst>
                    <a:ext uri="{9D8B030D-6E8A-4147-A177-3AD203B41FA5}">
                      <a16:colId xmlns:a16="http://schemas.microsoft.com/office/drawing/2014/main" val="20001"/>
                    </a:ext>
                  </a:extLst>
                </a:gridCol>
                <a:gridCol w="1282369">
                  <a:extLst>
                    <a:ext uri="{9D8B030D-6E8A-4147-A177-3AD203B41FA5}">
                      <a16:colId xmlns:a16="http://schemas.microsoft.com/office/drawing/2014/main" val="20002"/>
                    </a:ext>
                  </a:extLst>
                </a:gridCol>
                <a:gridCol w="3196618">
                  <a:extLst>
                    <a:ext uri="{9D8B030D-6E8A-4147-A177-3AD203B41FA5}">
                      <a16:colId xmlns:a16="http://schemas.microsoft.com/office/drawing/2014/main" val="20003"/>
                    </a:ext>
                  </a:extLst>
                </a:gridCol>
              </a:tblGrid>
              <a:tr h="253611">
                <a:tc gridSpan="4">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33792">
                <a:tc gridSpan="2">
                  <a:txBody>
                    <a:bodyPr/>
                    <a:lstStyle/>
                    <a:p>
                      <a:pPr>
                        <a:defRPr/>
                      </a:pPr>
                      <a:r>
                        <a:rPr lang="ja-JP" altLang="en-US" sz="1100" dirty="0" smtClean="0">
                          <a:solidFill>
                            <a:schemeClr val="tx1"/>
                          </a:solidFill>
                          <a:latin typeface="HGPｺﾞｼｯｸM" pitchFamily="50" charset="-128"/>
                          <a:ea typeface="HGPｺﾞｼｯｸM" pitchFamily="50" charset="-128"/>
                        </a:rPr>
                        <a:t>　自立生活援助サービス費（</a:t>
                      </a:r>
                      <a:r>
                        <a:rPr lang="en-US" altLang="ja-JP" sz="1100" dirty="0" smtClean="0">
                          <a:solidFill>
                            <a:schemeClr val="tx1"/>
                          </a:solidFill>
                          <a:latin typeface="HGPｺﾞｼｯｸM" pitchFamily="50" charset="-128"/>
                          <a:ea typeface="HGPｺﾞｼｯｸM" pitchFamily="50" charset="-128"/>
                        </a:rPr>
                        <a:t>Ⅰ</a:t>
                      </a:r>
                      <a:r>
                        <a:rPr lang="ja-JP" altLang="en-US" sz="1100" dirty="0" smtClean="0">
                          <a:solidFill>
                            <a:schemeClr val="tx1"/>
                          </a:solidFill>
                          <a:latin typeface="HGPｺﾞｼｯｸM" pitchFamily="50" charset="-128"/>
                          <a:ea typeface="HGPｺﾞｼｯｸM" pitchFamily="50" charset="-128"/>
                        </a:rPr>
                        <a:t>）</a:t>
                      </a:r>
                      <a:endParaRPr lang="en-US" altLang="ja-JP" sz="1100" dirty="0" smtClean="0">
                        <a:solidFill>
                          <a:schemeClr val="tx1"/>
                        </a:solidFill>
                        <a:latin typeface="HGPｺﾞｼｯｸM" pitchFamily="50" charset="-128"/>
                        <a:ea typeface="HGPｺﾞｼｯｸM" pitchFamily="50" charset="-128"/>
                      </a:endParaRPr>
                    </a:p>
                    <a:p>
                      <a:pPr>
                        <a:defRPr/>
                      </a:pPr>
                      <a:r>
                        <a:rPr lang="ja-JP" altLang="en-US" sz="1100" dirty="0" smtClean="0">
                          <a:solidFill>
                            <a:schemeClr val="tx1"/>
                          </a:solidFill>
                          <a:latin typeface="HGPｺﾞｼｯｸM" pitchFamily="50" charset="-128"/>
                          <a:ea typeface="HGPｺﾞｼｯｸM" pitchFamily="50" charset="-128"/>
                        </a:rPr>
                        <a:t>　（１）　地域生活支援員</a:t>
                      </a:r>
                      <a:r>
                        <a:rPr lang="en-US" altLang="ja-JP" sz="1100" dirty="0" smtClean="0">
                          <a:solidFill>
                            <a:schemeClr val="tx1"/>
                          </a:solidFill>
                          <a:latin typeface="HGPｺﾞｼｯｸM" pitchFamily="50" charset="-128"/>
                          <a:ea typeface="HGPｺﾞｼｯｸM" pitchFamily="50" charset="-128"/>
                        </a:rPr>
                        <a:t>30</a:t>
                      </a:r>
                      <a:r>
                        <a:rPr lang="ja-JP" altLang="en-US" sz="1100" dirty="0" smtClean="0">
                          <a:solidFill>
                            <a:schemeClr val="tx1"/>
                          </a:solidFill>
                          <a:latin typeface="HGPｺﾞｼｯｸM" pitchFamily="50" charset="-128"/>
                          <a:ea typeface="HGPｺﾞｼｯｸM" pitchFamily="50" charset="-128"/>
                        </a:rPr>
                        <a:t>：１未満で退所等から</a:t>
                      </a:r>
                      <a:r>
                        <a:rPr lang="en-US" altLang="ja-JP" sz="1100" dirty="0" smtClean="0">
                          <a:solidFill>
                            <a:schemeClr val="tx1"/>
                          </a:solidFill>
                          <a:latin typeface="HGPｺﾞｼｯｸM" pitchFamily="50" charset="-128"/>
                          <a:ea typeface="HGPｺﾞｼｯｸM" pitchFamily="50" charset="-128"/>
                        </a:rPr>
                        <a:t>1</a:t>
                      </a:r>
                      <a:r>
                        <a:rPr lang="ja-JP" altLang="en-US" sz="1100" dirty="0" smtClean="0">
                          <a:solidFill>
                            <a:schemeClr val="tx1"/>
                          </a:solidFill>
                          <a:latin typeface="HGPｺﾞｼｯｸM" pitchFamily="50" charset="-128"/>
                          <a:ea typeface="HGPｺﾞｼｯｸM" pitchFamily="50" charset="-128"/>
                        </a:rPr>
                        <a:t>年以内の場合 </a:t>
                      </a:r>
                      <a:r>
                        <a:rPr lang="en-US" altLang="ja-JP" sz="1100" dirty="0" smtClean="0">
                          <a:solidFill>
                            <a:schemeClr val="tx1"/>
                          </a:solidFill>
                          <a:latin typeface="HGPｺﾞｼｯｸM" pitchFamily="50" charset="-128"/>
                          <a:ea typeface="HGPｺﾞｼｯｸM" pitchFamily="50" charset="-128"/>
                        </a:rPr>
                        <a:t>[1,547</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p>
                    <a:p>
                      <a:pPr>
                        <a:defRPr/>
                      </a:pPr>
                      <a:r>
                        <a:rPr lang="ja-JP" altLang="en-US" sz="1100" dirty="0" smtClean="0">
                          <a:solidFill>
                            <a:schemeClr val="tx1"/>
                          </a:solidFill>
                          <a:latin typeface="HGPｺﾞｼｯｸM" pitchFamily="50" charset="-128"/>
                          <a:ea typeface="HGPｺﾞｼｯｸM" pitchFamily="50" charset="-128"/>
                        </a:rPr>
                        <a:t>　（２）　地域生活支援員</a:t>
                      </a:r>
                      <a:r>
                        <a:rPr lang="en-US" altLang="ja-JP" sz="1100" dirty="0" smtClean="0">
                          <a:solidFill>
                            <a:schemeClr val="tx1"/>
                          </a:solidFill>
                          <a:latin typeface="HGPｺﾞｼｯｸM" pitchFamily="50" charset="-128"/>
                          <a:ea typeface="HGPｺﾞｼｯｸM" pitchFamily="50" charset="-128"/>
                        </a:rPr>
                        <a:t>30</a:t>
                      </a:r>
                      <a:r>
                        <a:rPr lang="ja-JP" altLang="en-US" sz="1100" dirty="0" smtClean="0">
                          <a:solidFill>
                            <a:schemeClr val="tx1"/>
                          </a:solidFill>
                          <a:latin typeface="HGPｺﾞｼｯｸM" pitchFamily="50" charset="-128"/>
                          <a:ea typeface="HGPｺﾞｼｯｸM" pitchFamily="50" charset="-128"/>
                        </a:rPr>
                        <a:t>：１以上で退所等から</a:t>
                      </a:r>
                      <a:r>
                        <a:rPr lang="en-US" altLang="ja-JP" sz="1100" dirty="0" smtClean="0">
                          <a:solidFill>
                            <a:schemeClr val="tx1"/>
                          </a:solidFill>
                          <a:latin typeface="HGPｺﾞｼｯｸM" pitchFamily="50" charset="-128"/>
                          <a:ea typeface="HGPｺﾞｼｯｸM" pitchFamily="50" charset="-128"/>
                        </a:rPr>
                        <a:t>1</a:t>
                      </a:r>
                      <a:r>
                        <a:rPr lang="ja-JP" altLang="en-US" sz="1100" dirty="0" smtClean="0">
                          <a:solidFill>
                            <a:schemeClr val="tx1"/>
                          </a:solidFill>
                          <a:latin typeface="HGPｺﾞｼｯｸM" pitchFamily="50" charset="-128"/>
                          <a:ea typeface="HGPｺﾞｼｯｸM" pitchFamily="50" charset="-128"/>
                        </a:rPr>
                        <a:t>年以内の場合 </a:t>
                      </a:r>
                      <a:r>
                        <a:rPr lang="en-US" altLang="ja-JP" sz="1100" dirty="0" smtClean="0">
                          <a:solidFill>
                            <a:schemeClr val="tx1"/>
                          </a:solidFill>
                          <a:latin typeface="HGPｺﾞｼｯｸM" pitchFamily="50" charset="-128"/>
                          <a:ea typeface="HGPｺﾞｼｯｸM" pitchFamily="50" charset="-128"/>
                        </a:rPr>
                        <a:t>[1,083</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r>
                        <a:rPr lang="ja-JP" altLang="en-US" sz="1100" dirty="0" smtClean="0">
                          <a:solidFill>
                            <a:schemeClr val="tx1"/>
                          </a:solidFill>
                          <a:latin typeface="HGPｺﾞｼｯｸM" pitchFamily="50" charset="-128"/>
                          <a:ea typeface="HGPｺﾞｼｯｸM" pitchFamily="50" charset="-128"/>
                        </a:rPr>
                        <a:t>　　　</a:t>
                      </a:r>
                      <a:endParaRPr lang="en-US" altLang="ja-JP" sz="1100" dirty="0" smtClean="0">
                        <a:solidFill>
                          <a:schemeClr val="tx1"/>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HGPｺﾞｼｯｸM" pitchFamily="50" charset="-128"/>
                          <a:ea typeface="HGPｺﾞｼｯｸM" pitchFamily="50" charset="-128"/>
                        </a:rPr>
                        <a:t>　自立生活援助サービス費（</a:t>
                      </a:r>
                      <a:r>
                        <a:rPr lang="en-US" altLang="ja-JP" sz="1100" dirty="0" smtClean="0">
                          <a:solidFill>
                            <a:schemeClr val="tx1"/>
                          </a:solidFill>
                          <a:latin typeface="HGPｺﾞｼｯｸM" pitchFamily="50" charset="-128"/>
                          <a:ea typeface="HGPｺﾞｼｯｸM" pitchFamily="50" charset="-128"/>
                        </a:rPr>
                        <a:t>Ⅱ</a:t>
                      </a:r>
                      <a:r>
                        <a:rPr lang="ja-JP" altLang="en-US" sz="1100" dirty="0" smtClean="0">
                          <a:solidFill>
                            <a:schemeClr val="tx1"/>
                          </a:solidFill>
                          <a:latin typeface="HGPｺﾞｼｯｸM" pitchFamily="50" charset="-128"/>
                          <a:ea typeface="HGPｺﾞｼｯｸM" pitchFamily="50" charset="-128"/>
                        </a:rPr>
                        <a:t>）</a:t>
                      </a:r>
                      <a:endParaRPr lang="en-US" altLang="ja-JP" sz="11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HGPｺﾞｼｯｸM" pitchFamily="50" charset="-128"/>
                          <a:ea typeface="HGPｺﾞｼｯｸM" pitchFamily="50" charset="-128"/>
                        </a:rPr>
                        <a:t>　（１）　地域生活支援員</a:t>
                      </a:r>
                      <a:r>
                        <a:rPr lang="en-US" altLang="ja-JP" sz="1100" dirty="0" smtClean="0">
                          <a:solidFill>
                            <a:schemeClr val="tx1"/>
                          </a:solidFill>
                          <a:latin typeface="HGPｺﾞｼｯｸM" pitchFamily="50" charset="-128"/>
                          <a:ea typeface="HGPｺﾞｼｯｸM" pitchFamily="50" charset="-128"/>
                        </a:rPr>
                        <a:t>30</a:t>
                      </a:r>
                      <a:r>
                        <a:rPr lang="ja-JP" altLang="en-US" sz="1100" dirty="0" smtClean="0">
                          <a:solidFill>
                            <a:schemeClr val="tx1"/>
                          </a:solidFill>
                          <a:latin typeface="HGPｺﾞｼｯｸM" pitchFamily="50" charset="-128"/>
                          <a:ea typeface="HGPｺﾞｼｯｸM" pitchFamily="50" charset="-128"/>
                        </a:rPr>
                        <a:t>：１未満で</a:t>
                      </a:r>
                      <a:r>
                        <a:rPr lang="en-US" altLang="ja-JP" sz="1100" dirty="0" smtClean="0">
                          <a:solidFill>
                            <a:schemeClr val="tx1"/>
                          </a:solidFill>
                          <a:latin typeface="HGPｺﾞｼｯｸM" pitchFamily="50" charset="-128"/>
                          <a:ea typeface="HGPｺﾞｼｯｸM" pitchFamily="50" charset="-128"/>
                        </a:rPr>
                        <a:t>Ⅰ</a:t>
                      </a:r>
                      <a:r>
                        <a:rPr lang="ja-JP" altLang="en-US" sz="1100" dirty="0" smtClean="0">
                          <a:solidFill>
                            <a:schemeClr val="tx1"/>
                          </a:solidFill>
                          <a:latin typeface="HGPｺﾞｼｯｸM" pitchFamily="50" charset="-128"/>
                          <a:ea typeface="HGPｺﾞｼｯｸM" pitchFamily="50" charset="-128"/>
                        </a:rPr>
                        <a:t>以外の場合　</a:t>
                      </a:r>
                      <a:r>
                        <a:rPr lang="ja-JP" altLang="en-US" sz="1100" baseline="0" dirty="0" smtClean="0">
                          <a:solidFill>
                            <a:schemeClr val="tx1"/>
                          </a:solidFill>
                          <a:latin typeface="HGPｺﾞｼｯｸM" pitchFamily="50" charset="-128"/>
                          <a:ea typeface="HGPｺﾞｼｯｸM" pitchFamily="50" charset="-128"/>
                        </a:rPr>
                        <a:t> </a:t>
                      </a:r>
                      <a:r>
                        <a:rPr lang="en-US" altLang="ja-JP" sz="1100" dirty="0" smtClean="0">
                          <a:solidFill>
                            <a:schemeClr val="tx1"/>
                          </a:solidFill>
                          <a:latin typeface="HGPｺﾞｼｯｸM" pitchFamily="50" charset="-128"/>
                          <a:ea typeface="HGPｺﾞｼｯｸM" pitchFamily="50" charset="-128"/>
                        </a:rPr>
                        <a:t>[1,158</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HGPｺﾞｼｯｸM" pitchFamily="50" charset="-128"/>
                          <a:ea typeface="HGPｺﾞｼｯｸM" pitchFamily="50" charset="-128"/>
                        </a:rPr>
                        <a:t>　（２）　地域生活支援員</a:t>
                      </a:r>
                      <a:r>
                        <a:rPr lang="en-US" altLang="ja-JP" sz="1100" dirty="0" smtClean="0">
                          <a:solidFill>
                            <a:schemeClr val="tx1"/>
                          </a:solidFill>
                          <a:latin typeface="HGPｺﾞｼｯｸM" pitchFamily="50" charset="-128"/>
                          <a:ea typeface="HGPｺﾞｼｯｸM" pitchFamily="50" charset="-128"/>
                        </a:rPr>
                        <a:t>30</a:t>
                      </a:r>
                      <a:r>
                        <a:rPr lang="ja-JP" altLang="en-US" sz="1100" dirty="0" smtClean="0">
                          <a:solidFill>
                            <a:schemeClr val="tx1"/>
                          </a:solidFill>
                          <a:latin typeface="HGPｺﾞｼｯｸM" pitchFamily="50" charset="-128"/>
                          <a:ea typeface="HGPｺﾞｼｯｸM" pitchFamily="50" charset="-128"/>
                        </a:rPr>
                        <a:t>：１以上で</a:t>
                      </a:r>
                      <a:r>
                        <a:rPr lang="en-US" altLang="ja-JP" sz="1100" dirty="0" smtClean="0">
                          <a:solidFill>
                            <a:schemeClr val="tx1"/>
                          </a:solidFill>
                          <a:latin typeface="HGPｺﾞｼｯｸM" pitchFamily="50" charset="-128"/>
                          <a:ea typeface="HGPｺﾞｼｯｸM" pitchFamily="50" charset="-128"/>
                        </a:rPr>
                        <a:t>Ⅰ</a:t>
                      </a:r>
                      <a:r>
                        <a:rPr lang="ja-JP" altLang="en-US" sz="1100" dirty="0" smtClean="0">
                          <a:solidFill>
                            <a:schemeClr val="tx1"/>
                          </a:solidFill>
                          <a:latin typeface="HGPｺﾞｼｯｸM" pitchFamily="50" charset="-128"/>
                          <a:ea typeface="HGPｺﾞｼｯｸM" pitchFamily="50" charset="-128"/>
                        </a:rPr>
                        <a:t>以外の場合　</a:t>
                      </a:r>
                      <a:r>
                        <a:rPr lang="ja-JP" altLang="en-US" sz="1100" baseline="0" dirty="0" smtClean="0">
                          <a:solidFill>
                            <a:schemeClr val="tx1"/>
                          </a:solidFill>
                          <a:latin typeface="HGPｺﾞｼｯｸM" pitchFamily="50" charset="-128"/>
                          <a:ea typeface="HGPｺﾞｼｯｸM" pitchFamily="50" charset="-128"/>
                        </a:rPr>
                        <a:t> </a:t>
                      </a:r>
                      <a:r>
                        <a:rPr lang="en-US" altLang="ja-JP" sz="1100" dirty="0" smtClean="0">
                          <a:solidFill>
                            <a:schemeClr val="tx1"/>
                          </a:solidFill>
                          <a:latin typeface="HGPｺﾞｼｯｸM" pitchFamily="50" charset="-128"/>
                          <a:ea typeface="HGPｺﾞｼｯｸM" pitchFamily="50" charset="-128"/>
                        </a:rPr>
                        <a:t>[  811</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53611">
                <a:tc gridSpan="4">
                  <a:txBody>
                    <a:bodyPr/>
                    <a:lstStyle/>
                    <a:p>
                      <a:pPr algn="l"/>
                      <a:r>
                        <a:rPr kumimoji="1" lang="ja-JP" altLang="en-US" sz="1200" dirty="0" smtClean="0">
                          <a:solidFill>
                            <a:schemeClr val="tx1"/>
                          </a:solidFill>
                          <a:ea typeface="ＤＨＰ特太ゴシック体" pitchFamily="2" charset="-128"/>
                        </a:rPr>
                        <a:t>■ 主な加算</a:t>
                      </a:r>
                      <a:endParaRPr kumimoji="1" lang="ja-JP" altLang="en-US" sz="12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657200">
                <a:tc>
                  <a:txBody>
                    <a:bodyPr/>
                    <a:lstStyle/>
                    <a:p>
                      <a:r>
                        <a:rPr kumimoji="1" lang="ja-JP" altLang="en-US" sz="1100" b="1" u="sng" dirty="0" smtClean="0">
                          <a:solidFill>
                            <a:schemeClr val="tx1"/>
                          </a:solidFill>
                          <a:latin typeface="HGPｺﾞｼｯｸM" pitchFamily="50" charset="-128"/>
                          <a:ea typeface="HGPｺﾞｼｯｸM" pitchFamily="50" charset="-128"/>
                        </a:rPr>
                        <a:t>初回加算</a:t>
                      </a:r>
                      <a:endParaRPr kumimoji="1" lang="en-US" altLang="ja-JP" sz="1100" b="1" u="sng"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a:t>
                      </a:r>
                      <a:r>
                        <a:rPr kumimoji="1" lang="ja-JP" altLang="en-US" sz="1100" baseline="0" dirty="0" smtClean="0">
                          <a:solidFill>
                            <a:schemeClr val="tx1"/>
                          </a:solidFill>
                          <a:latin typeface="HGPｺﾞｼｯｸM" pitchFamily="50" charset="-128"/>
                          <a:ea typeface="HGPｺﾞｼｯｸM" pitchFamily="50" charset="-128"/>
                        </a:rPr>
                        <a:t> </a:t>
                      </a:r>
                      <a:r>
                        <a:rPr kumimoji="1" lang="ja-JP" altLang="en-US" sz="1100" dirty="0" smtClean="0">
                          <a:solidFill>
                            <a:schemeClr val="tx1"/>
                          </a:solidFill>
                          <a:latin typeface="HGPｺﾞｼｯｸM" pitchFamily="50" charset="-128"/>
                          <a:ea typeface="HGPｺﾞｼｯｸM" pitchFamily="50" charset="-128"/>
                        </a:rPr>
                        <a:t>指定自立生活援助の利用を開始した月</a:t>
                      </a:r>
                      <a:endParaRPr kumimoji="1" lang="en-US" altLang="ja-JP" sz="1100" dirty="0" smtClean="0">
                        <a:solidFill>
                          <a:schemeClr val="tx1"/>
                        </a:solidFill>
                        <a:latin typeface="HGPｺﾞｼｯｸM" pitchFamily="50" charset="-128"/>
                        <a:ea typeface="HGPｺﾞｼｯｸM" pitchFamily="50" charset="-128"/>
                      </a:endParaRPr>
                    </a:p>
                    <a:p>
                      <a:pPr algn="r"/>
                      <a:r>
                        <a:rPr kumimoji="1" lang="en-US" altLang="ja-JP" sz="1100" dirty="0" smtClean="0">
                          <a:solidFill>
                            <a:schemeClr val="tx1"/>
                          </a:solidFill>
                          <a:latin typeface="HGPｺﾞｼｯｸM" pitchFamily="50" charset="-128"/>
                          <a:ea typeface="HGPｺﾞｼｯｸM" pitchFamily="50" charset="-128"/>
                        </a:rPr>
                        <a:t>500</a:t>
                      </a:r>
                      <a:r>
                        <a:rPr kumimoji="1" lang="ja-JP" altLang="en-US" sz="1100" baseline="0" dirty="0" smtClean="0">
                          <a:solidFill>
                            <a:schemeClr val="tx1"/>
                          </a:solidFill>
                          <a:latin typeface="HGPｺﾞｼｯｸM" pitchFamily="50" charset="-128"/>
                          <a:ea typeface="HGPｺﾞｼｯｸM" pitchFamily="50" charset="-128"/>
                        </a:rPr>
                        <a:t>単位／月</a:t>
                      </a:r>
                      <a:endParaRPr kumimoji="1" lang="en-US" altLang="ja-JP" sz="1100" dirty="0" smtClean="0">
                        <a:solidFill>
                          <a:schemeClr val="tx1"/>
                        </a:solidFill>
                        <a:latin typeface="HGPｺﾞｼｯｸM" pitchFamily="50" charset="-128"/>
                        <a:ea typeface="HGPｺﾞｼｯｸM" pitchFamily="50" charset="-128"/>
                      </a:endParaRPr>
                    </a:p>
                  </a:txBody>
                  <a:tcPr marL="36000" marR="36000"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kumimoji="1" lang="ja-JP" altLang="en-US" sz="1100" b="1" u="sng" dirty="0" smtClean="0">
                          <a:solidFill>
                            <a:schemeClr val="tx1"/>
                          </a:solidFill>
                          <a:latin typeface="HGPｺﾞｼｯｸM" pitchFamily="50" charset="-128"/>
                          <a:ea typeface="HGPｺﾞｼｯｸM" pitchFamily="50" charset="-128"/>
                        </a:rPr>
                        <a:t>同行支援加算</a:t>
                      </a:r>
                      <a:endParaRPr kumimoji="1" lang="en-US" altLang="ja-JP" sz="1100" b="1" u="sng" dirty="0" smtClean="0">
                        <a:solidFill>
                          <a:schemeClr val="tx1"/>
                        </a:solidFill>
                        <a:latin typeface="HGPｺﾞｼｯｸM" pitchFamily="50" charset="-128"/>
                        <a:ea typeface="HGPｺﾞｼｯｸM" pitchFamily="50" charset="-128"/>
                      </a:endParaRPr>
                    </a:p>
                    <a:p>
                      <a:pPr algn="l"/>
                      <a:r>
                        <a:rPr kumimoji="1" lang="ja-JP" altLang="en-US" sz="1100" dirty="0" smtClean="0">
                          <a:solidFill>
                            <a:schemeClr val="tx1"/>
                          </a:solidFill>
                          <a:latin typeface="HGPｺﾞｼｯｸM" pitchFamily="50" charset="-128"/>
                          <a:ea typeface="HGPｺﾞｼｯｸM" pitchFamily="50" charset="-128"/>
                        </a:rPr>
                        <a:t>　</a:t>
                      </a:r>
                      <a:r>
                        <a:rPr kumimoji="1" lang="ja-JP" altLang="en-US" sz="1100" baseline="0" dirty="0" smtClean="0">
                          <a:solidFill>
                            <a:schemeClr val="tx1"/>
                          </a:solidFill>
                          <a:latin typeface="HGPｺﾞｼｯｸM" pitchFamily="50" charset="-128"/>
                          <a:ea typeface="HGPｺﾞｼｯｸM" pitchFamily="50" charset="-128"/>
                        </a:rPr>
                        <a:t> 外出する利用者に同行して支援を行った場合</a:t>
                      </a:r>
                      <a:endParaRPr kumimoji="1" lang="en-US" altLang="ja-JP" sz="1100" baseline="0" dirty="0" smtClean="0">
                        <a:solidFill>
                          <a:schemeClr val="tx1"/>
                        </a:solidFill>
                        <a:latin typeface="HGPｺﾞｼｯｸM" pitchFamily="50" charset="-128"/>
                        <a:ea typeface="HGPｺﾞｼｯｸM" pitchFamily="50" charset="-128"/>
                      </a:endParaRPr>
                    </a:p>
                    <a:p>
                      <a:pPr algn="r"/>
                      <a:r>
                        <a:rPr kumimoji="1" lang="en-US" altLang="ja-JP" sz="1100" baseline="0" dirty="0" smtClean="0">
                          <a:solidFill>
                            <a:schemeClr val="tx1"/>
                          </a:solidFill>
                          <a:latin typeface="HGPｺﾞｼｯｸM" pitchFamily="50" charset="-128"/>
                          <a:ea typeface="HGPｺﾞｼｯｸM" pitchFamily="50" charset="-128"/>
                        </a:rPr>
                        <a:t>500</a:t>
                      </a:r>
                      <a:r>
                        <a:rPr kumimoji="1" lang="ja-JP" altLang="en-US" sz="1100" baseline="0" dirty="0" smtClean="0">
                          <a:solidFill>
                            <a:schemeClr val="tx1"/>
                          </a:solidFill>
                          <a:latin typeface="HGPｺﾞｼｯｸM" pitchFamily="50" charset="-128"/>
                          <a:ea typeface="HGPｺﾞｼｯｸM" pitchFamily="50" charset="-128"/>
                        </a:rPr>
                        <a:t>単位／月</a:t>
                      </a:r>
                      <a:endParaRPr kumimoji="1" lang="ja-JP" altLang="en-US" sz="1100" dirty="0" smtClean="0"/>
                    </a:p>
                  </a:txBody>
                  <a:tcPr marL="36000" marR="36000"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en-US" altLang="ja-JP" sz="1100" baseline="0" dirty="0" smtClean="0">
                        <a:solidFill>
                          <a:schemeClr val="tx1"/>
                        </a:solidFill>
                        <a:latin typeface="HGPｺﾞｼｯｸM" pitchFamily="50" charset="-128"/>
                        <a:ea typeface="HGPｺﾞｼｯｸM" pitchFamily="50" charset="-128"/>
                      </a:endParaRPr>
                    </a:p>
                  </a:txBody>
                  <a:tcPr marL="33231" marR="33231"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特別地域加算</a:t>
                      </a:r>
                      <a:endParaRPr kumimoji="1" lang="en-US" altLang="ja-JP" sz="1100" b="1" u="sng"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a:t>
                      </a:r>
                      <a:r>
                        <a:rPr kumimoji="1" lang="ja-JP" altLang="en-US" sz="1100" baseline="0" dirty="0" smtClean="0">
                          <a:solidFill>
                            <a:schemeClr val="tx1"/>
                          </a:solidFill>
                          <a:latin typeface="HGPｺﾞｼｯｸM" pitchFamily="50" charset="-128"/>
                          <a:ea typeface="HGPｺﾞｼｯｸM" pitchFamily="50" charset="-128"/>
                        </a:rPr>
                        <a:t> 中山間地域等に居住する利用者に対して、支援を</a:t>
                      </a:r>
                      <a:endParaRPr kumimoji="1" lang="en-US" altLang="ja-JP" sz="1100" baseline="0" dirty="0" smtClean="0">
                        <a:solidFill>
                          <a:schemeClr val="tx1"/>
                        </a:solidFill>
                        <a:latin typeface="HGPｺﾞｼｯｸM" pitchFamily="50" charset="-128"/>
                        <a:ea typeface="HGPｺﾞｼｯｸM" pitchFamily="50" charset="-128"/>
                      </a:endParaRPr>
                    </a:p>
                    <a:p>
                      <a:r>
                        <a:rPr kumimoji="1" lang="ja-JP" altLang="en-US" sz="1100" baseline="0" dirty="0" smtClean="0">
                          <a:solidFill>
                            <a:schemeClr val="tx1"/>
                          </a:solidFill>
                          <a:latin typeface="HGPｺﾞｼｯｸM" pitchFamily="50" charset="-128"/>
                          <a:ea typeface="HGPｺﾞｼｯｸM" pitchFamily="50" charset="-128"/>
                        </a:rPr>
                        <a:t>　行った場合　　　　　　　　　　　　　　　　</a:t>
                      </a:r>
                      <a:r>
                        <a:rPr kumimoji="1" lang="en-US" altLang="ja-JP" sz="1100" baseline="0" dirty="0" smtClean="0">
                          <a:solidFill>
                            <a:schemeClr val="tx1"/>
                          </a:solidFill>
                          <a:latin typeface="HGPｺﾞｼｯｸM" pitchFamily="50" charset="-128"/>
                          <a:ea typeface="HGPｺﾞｼｯｸM" pitchFamily="50" charset="-128"/>
                        </a:rPr>
                        <a:t>230</a:t>
                      </a:r>
                      <a:r>
                        <a:rPr kumimoji="1" lang="ja-JP" altLang="en-US" sz="1100" baseline="0" dirty="0" smtClean="0">
                          <a:solidFill>
                            <a:schemeClr val="tx1"/>
                          </a:solidFill>
                          <a:latin typeface="HGPｺﾞｼｯｸM" pitchFamily="50" charset="-128"/>
                          <a:ea typeface="HGPｺﾞｼｯｸM" pitchFamily="50" charset="-128"/>
                        </a:rPr>
                        <a:t>単位／月</a:t>
                      </a:r>
                      <a:endParaRPr kumimoji="1" lang="ja-JP" altLang="en-US" sz="1100" dirty="0"/>
                    </a:p>
                  </a:txBody>
                  <a:tcPr marL="36000" marR="36000"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pSp>
        <p:nvGrpSpPr>
          <p:cNvPr id="3" name="グループ化 2"/>
          <p:cNvGrpSpPr/>
          <p:nvPr/>
        </p:nvGrpSpPr>
        <p:grpSpPr>
          <a:xfrm>
            <a:off x="88156" y="6470242"/>
            <a:ext cx="9833396" cy="338557"/>
            <a:chOff x="81374" y="6237312"/>
            <a:chExt cx="9076981" cy="338557"/>
          </a:xfrm>
        </p:grpSpPr>
        <p:sp>
          <p:nvSpPr>
            <p:cNvPr id="13323" name="Text Box 2"/>
            <p:cNvSpPr txBox="1">
              <a:spLocks noChangeArrowheads="1"/>
            </p:cNvSpPr>
            <p:nvPr/>
          </p:nvSpPr>
          <p:spPr bwMode="auto">
            <a:xfrm>
              <a:off x="81374" y="6237315"/>
              <a:ext cx="4357687" cy="338554"/>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100" dirty="0">
                  <a:solidFill>
                    <a:srgbClr val="000000"/>
                  </a:solidFill>
                  <a:latin typeface="HGPｺﾞｼｯｸM" pitchFamily="50" charset="-128"/>
                  <a:ea typeface="HGPｺﾞｼｯｸM" pitchFamily="50" charset="-128"/>
                </a:rPr>
                <a:t>　　　－</a:t>
              </a:r>
              <a:endParaRPr lang="en-US" altLang="ja-JP" b="1" u="sng" dirty="0">
                <a:solidFill>
                  <a:srgbClr val="000000"/>
                </a:solidFill>
                <a:ea typeface="ＤＨＰ特太ゴシック体" pitchFamily="2" charset="-128"/>
              </a:endParaRPr>
            </a:p>
          </p:txBody>
        </p:sp>
        <p:sp>
          <p:nvSpPr>
            <p:cNvPr id="13342" name="Text Box 2"/>
            <p:cNvSpPr txBox="1">
              <a:spLocks noChangeArrowheads="1"/>
            </p:cNvSpPr>
            <p:nvPr/>
          </p:nvSpPr>
          <p:spPr bwMode="auto">
            <a:xfrm>
              <a:off x="4621157" y="6237312"/>
              <a:ext cx="453719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endParaRPr lang="en-US" altLang="ja-JP" sz="1400" b="1" u="sng" dirty="0">
                <a:solidFill>
                  <a:srgbClr val="000000"/>
                </a:solidFill>
                <a:ea typeface="ＤＨＰ特太ゴシック体" pitchFamily="2" charset="-128"/>
              </a:endParaRPr>
            </a:p>
          </p:txBody>
        </p:sp>
      </p:grpSp>
      <p:sp>
        <p:nvSpPr>
          <p:cNvPr id="18" name="正方形/長方形 17"/>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新　自立生活援助</a:t>
            </a:r>
            <a:endParaRPr kumimoji="1" lang="ja-JP" altLang="en-US" sz="2400" b="1" dirty="0">
              <a:solidFill>
                <a:schemeClr val="tx1"/>
              </a:solidFill>
            </a:endParaRPr>
          </a:p>
        </p:txBody>
      </p:sp>
      <p:grpSp>
        <p:nvGrpSpPr>
          <p:cNvPr id="19" name="グループ化 10"/>
          <p:cNvGrpSpPr>
            <a:grpSpLocks/>
          </p:cNvGrpSpPr>
          <p:nvPr/>
        </p:nvGrpSpPr>
        <p:grpSpPr bwMode="auto">
          <a:xfrm>
            <a:off x="-15553" y="376232"/>
            <a:ext cx="9972000" cy="79114"/>
            <a:chOff x="0" y="188640"/>
            <a:chExt cx="9144000" cy="72008"/>
          </a:xfrm>
        </p:grpSpPr>
        <p:cxnSp>
          <p:nvCxnSpPr>
            <p:cNvPr id="20" name="直線コネクタ 19"/>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3" name="ドーナツ 22"/>
          <p:cNvSpPr/>
          <p:nvPr/>
        </p:nvSpPr>
        <p:spPr>
          <a:xfrm>
            <a:off x="3726000" y="25200"/>
            <a:ext cx="396000" cy="396000"/>
          </a:xfrm>
          <a:prstGeom prst="donut">
            <a:avLst>
              <a:gd name="adj" fmla="val 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167</a:t>
            </a:fld>
            <a:endParaRPr lang="en-US" altLang="ja-JP" dirty="0"/>
          </a:p>
        </p:txBody>
      </p:sp>
    </p:spTree>
    <p:extLst>
      <p:ext uri="{BB962C8B-B14F-4D97-AF65-F5344CB8AC3E}">
        <p14:creationId xmlns:p14="http://schemas.microsoft.com/office/powerpoint/2010/main" val="296792184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
          <p:cNvSpPr>
            <a:spLocks noChangeArrowheads="1"/>
          </p:cNvSpPr>
          <p:nvPr/>
        </p:nvSpPr>
        <p:spPr bwMode="auto">
          <a:xfrm rot="5400000">
            <a:off x="845409" y="4765586"/>
            <a:ext cx="431800" cy="233892"/>
          </a:xfrm>
          <a:prstGeom prst="rect">
            <a:avLst/>
          </a:prstGeom>
          <a:noFill/>
          <a:ln w="9525">
            <a:noFill/>
            <a:miter lim="800000"/>
            <a:headEnd/>
            <a:tailEnd/>
          </a:ln>
        </p:spPr>
        <p:txBody>
          <a:bodyPr wrap="none" anchor="ctr"/>
          <a:lstStyle/>
          <a:p>
            <a:pPr algn="ctr" fontAlgn="base">
              <a:spcBef>
                <a:spcPct val="0"/>
              </a:spcBef>
              <a:spcAft>
                <a:spcPct val="0"/>
              </a:spcAft>
            </a:pPr>
            <a:endParaRPr lang="ja-JP" altLang="en-US" sz="1400">
              <a:solidFill>
                <a:srgbClr val="000000"/>
              </a:solidFill>
            </a:endParaRPr>
          </a:p>
        </p:txBody>
      </p:sp>
      <p:sp>
        <p:nvSpPr>
          <p:cNvPr id="13316" name="Text Box 2"/>
          <p:cNvSpPr txBox="1">
            <a:spLocks noChangeArrowheads="1"/>
          </p:cNvSpPr>
          <p:nvPr/>
        </p:nvSpPr>
        <p:spPr bwMode="auto">
          <a:xfrm>
            <a:off x="56456" y="522846"/>
            <a:ext cx="1625204"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24" name="正方形/長方形 23"/>
          <p:cNvSpPr/>
          <p:nvPr/>
        </p:nvSpPr>
        <p:spPr>
          <a:xfrm>
            <a:off x="201537" y="815829"/>
            <a:ext cx="9576003" cy="552946"/>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rgbClr val="000000"/>
                </a:solidFill>
                <a:latin typeface="HGPｺﾞｼｯｸM" panose="020B0600000000000000" pitchFamily="50" charset="-128"/>
                <a:ea typeface="HGPｺﾞｼｯｸM" panose="020B0600000000000000" pitchFamily="50" charset="-128"/>
              </a:rPr>
              <a:t>地域</a:t>
            </a:r>
            <a:r>
              <a:rPr lang="ja-JP" altLang="en-US" sz="1200" dirty="0">
                <a:solidFill>
                  <a:srgbClr val="000000"/>
                </a:solidFill>
                <a:latin typeface="HGPｺﾞｼｯｸM" panose="020B0600000000000000" pitchFamily="50" charset="-128"/>
                <a:ea typeface="HGPｺﾞｼｯｸM" panose="020B0600000000000000" pitchFamily="50" charset="-128"/>
              </a:rPr>
              <a:t>において自立した日常生活を営む上で、</a:t>
            </a:r>
            <a:r>
              <a:rPr lang="ja-JP" altLang="en-US" sz="1100" dirty="0">
                <a:solidFill>
                  <a:srgbClr val="000000"/>
                </a:solidFill>
                <a:latin typeface="HGPｺﾞｼｯｸM" panose="020B0600000000000000" pitchFamily="50" charset="-128"/>
                <a:ea typeface="HGPｺﾞｼｯｸM" panose="020B0600000000000000" pitchFamily="50" charset="-128"/>
              </a:rPr>
              <a:t>相談、入浴、排泄又は食事の介護その他日常生活上の援助を必要とする障害者（身体障害者にあっては、</a:t>
            </a:r>
            <a:r>
              <a:rPr lang="en-US" altLang="ja-JP" sz="1100" dirty="0" smtClean="0">
                <a:solidFill>
                  <a:srgbClr val="000000"/>
                </a:solidFill>
                <a:latin typeface="HGPｺﾞｼｯｸM" pitchFamily="50" charset="-128"/>
                <a:ea typeface="HGPｺﾞｼｯｸM" pitchFamily="50" charset="-128"/>
              </a:rPr>
              <a:t>65</a:t>
            </a:r>
          </a:p>
          <a:p>
            <a:pPr>
              <a:defRPr/>
            </a:pPr>
            <a:r>
              <a:rPr lang="en-US" altLang="ja-JP"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歳</a:t>
            </a:r>
            <a:r>
              <a:rPr lang="ja-JP" altLang="en-US" sz="1100" dirty="0">
                <a:solidFill>
                  <a:srgbClr val="000000"/>
                </a:solidFill>
                <a:latin typeface="HGPｺﾞｼｯｸM" pitchFamily="50" charset="-128"/>
                <a:ea typeface="HGPｺﾞｼｯｸM" pitchFamily="50" charset="-128"/>
              </a:rPr>
              <a:t>未満の者又は</a:t>
            </a:r>
            <a:r>
              <a:rPr lang="en-US" altLang="ja-JP" sz="1100" dirty="0">
                <a:solidFill>
                  <a:srgbClr val="000000"/>
                </a:solidFill>
                <a:latin typeface="HGPｺﾞｼｯｸM" pitchFamily="50" charset="-128"/>
                <a:ea typeface="HGPｺﾞｼｯｸM" pitchFamily="50" charset="-128"/>
              </a:rPr>
              <a:t>65</a:t>
            </a:r>
            <a:r>
              <a:rPr lang="ja-JP" altLang="en-US" sz="1100" dirty="0">
                <a:solidFill>
                  <a:srgbClr val="000000"/>
                </a:solidFill>
                <a:latin typeface="HGPｺﾞｼｯｸM" pitchFamily="50" charset="-128"/>
                <a:ea typeface="HGPｺﾞｼｯｸM" pitchFamily="50" charset="-128"/>
              </a:rPr>
              <a:t>歳に達する日の前日までに障害福祉サービス若しくはこれに準ずるものを利用したことがある者に限る。）</a:t>
            </a:r>
          </a:p>
        </p:txBody>
      </p:sp>
      <p:sp>
        <p:nvSpPr>
          <p:cNvPr id="13318" name="Text Box 2"/>
          <p:cNvSpPr txBox="1">
            <a:spLocks noChangeArrowheads="1"/>
          </p:cNvSpPr>
          <p:nvPr/>
        </p:nvSpPr>
        <p:spPr bwMode="auto">
          <a:xfrm>
            <a:off x="33610" y="1390318"/>
            <a:ext cx="2399110"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3319" name="Text Box 2"/>
          <p:cNvSpPr txBox="1">
            <a:spLocks noChangeArrowheads="1"/>
          </p:cNvSpPr>
          <p:nvPr/>
        </p:nvSpPr>
        <p:spPr bwMode="auto">
          <a:xfrm>
            <a:off x="6852840" y="1390318"/>
            <a:ext cx="2276624" cy="338137"/>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13320" name="Rectangle 4"/>
          <p:cNvSpPr>
            <a:spLocks noChangeArrowheads="1"/>
          </p:cNvSpPr>
          <p:nvPr/>
        </p:nvSpPr>
        <p:spPr bwMode="auto">
          <a:xfrm>
            <a:off x="201532" y="1680664"/>
            <a:ext cx="6623676" cy="657767"/>
          </a:xfrm>
          <a:prstGeom prst="rect">
            <a:avLst/>
          </a:prstGeom>
          <a:solidFill>
            <a:srgbClr val="9EF9FE">
              <a:alpha val="49803"/>
            </a:srgbClr>
          </a:solidFill>
          <a:ln w="3175" algn="ctr">
            <a:solidFill>
              <a:schemeClr val="tx1"/>
            </a:solidFill>
            <a:miter lim="800000"/>
            <a:headEnd/>
            <a:tailEnd/>
          </a:ln>
        </p:spPr>
        <p:txBody>
          <a:bodyPr anchor="ctr"/>
          <a:lstStyle/>
          <a:p>
            <a:pPr marL="85725" indent="-85725"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主として夜間において、共同生活を営むべき住居における相談、入浴、排せつ又は食事の介護その</a:t>
            </a:r>
            <a:endParaRPr lang="en-US" altLang="ja-JP" sz="1200" dirty="0">
              <a:solidFill>
                <a:srgbClr val="000000"/>
              </a:solidFill>
              <a:latin typeface="HGPｺﾞｼｯｸM" pitchFamily="50" charset="-128"/>
              <a:ea typeface="HGPｺﾞｼｯｸM" pitchFamily="50" charset="-128"/>
            </a:endParaRPr>
          </a:p>
          <a:p>
            <a:pPr marL="85725" indent="-85725" fontAlgn="base">
              <a:spcBef>
                <a:spcPct val="0"/>
              </a:spcBef>
              <a:spcAft>
                <a:spcPct val="0"/>
              </a:spcAft>
            </a:pPr>
            <a:r>
              <a:rPr lang="en-US" altLang="ja-JP" sz="1200" dirty="0">
                <a:solidFill>
                  <a:srgbClr val="000000"/>
                </a:solidFill>
                <a:latin typeface="HGPｺﾞｼｯｸM" pitchFamily="50" charset="-128"/>
                <a:ea typeface="HGPｺﾞｼｯｸM" pitchFamily="50" charset="-128"/>
              </a:rPr>
              <a:t>   </a:t>
            </a:r>
            <a:r>
              <a:rPr lang="ja-JP" altLang="en-US" sz="1200" dirty="0">
                <a:solidFill>
                  <a:srgbClr val="000000"/>
                </a:solidFill>
                <a:latin typeface="HGPｺﾞｼｯｸM" pitchFamily="50" charset="-128"/>
                <a:ea typeface="HGPｺﾞｼｯｸM" pitchFamily="50" charset="-128"/>
              </a:rPr>
              <a:t>他日常生活上の援助を実施</a:t>
            </a:r>
          </a:p>
          <a:p>
            <a:pPr marL="85725" indent="-85725"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利用者の就労先又は日中活動サービス等との連絡調整や余暇活動等の社会生活上の援助を実施</a:t>
            </a:r>
            <a:endParaRPr lang="ja-JP" altLang="en-US" sz="1200" dirty="0">
              <a:solidFill>
                <a:srgbClr val="FF0000"/>
              </a:solidFill>
              <a:latin typeface="HGPｺﾞｼｯｸM" pitchFamily="50" charset="-128"/>
              <a:ea typeface="HGPｺﾞｼｯｸM" pitchFamily="50" charset="-128"/>
            </a:endParaRPr>
          </a:p>
        </p:txBody>
      </p:sp>
      <p:sp>
        <p:nvSpPr>
          <p:cNvPr id="13321" name="Rectangle 4"/>
          <p:cNvSpPr>
            <a:spLocks noChangeArrowheads="1"/>
          </p:cNvSpPr>
          <p:nvPr/>
        </p:nvSpPr>
        <p:spPr bwMode="auto">
          <a:xfrm>
            <a:off x="7041236" y="1680657"/>
            <a:ext cx="2736304" cy="812239"/>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サービス管理責任者　</a:t>
            </a:r>
            <a:r>
              <a:rPr lang="en-US" altLang="ja-JP" sz="1200" dirty="0">
                <a:solidFill>
                  <a:srgbClr val="000000"/>
                </a:solidFill>
                <a:latin typeface="HGPｺﾞｼｯｸM" pitchFamily="50" charset="-128"/>
                <a:ea typeface="HGPｺﾞｼｯｸM" pitchFamily="50" charset="-128"/>
              </a:rPr>
              <a:t>30</a:t>
            </a:r>
            <a:r>
              <a:rPr lang="ja-JP" altLang="en-US" sz="1200" dirty="0">
                <a:solidFill>
                  <a:srgbClr val="000000"/>
                </a:solidFill>
                <a:latin typeface="HGPｺﾞｼｯｸM" pitchFamily="50" charset="-128"/>
                <a:ea typeface="HGPｺﾞｼｯｸM" pitchFamily="50" charset="-128"/>
              </a:rPr>
              <a:t>：１以上</a:t>
            </a: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世話人　６：１以上　（４：１～６：１）</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生活支援員　障害支援区分に応じ</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２</a:t>
            </a:r>
            <a:r>
              <a:rPr lang="en-US" altLang="ja-JP" sz="1200" dirty="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５：１　～　９：１以上</a:t>
            </a:r>
          </a:p>
        </p:txBody>
      </p:sp>
      <p:sp>
        <p:nvSpPr>
          <p:cNvPr id="13322" name="Text Box 2"/>
          <p:cNvSpPr txBox="1">
            <a:spLocks noChangeArrowheads="1"/>
          </p:cNvSpPr>
          <p:nvPr/>
        </p:nvSpPr>
        <p:spPr bwMode="auto">
          <a:xfrm>
            <a:off x="35827" y="2421554"/>
            <a:ext cx="3477013"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報酬単価</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（平成</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30</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13323" name="Text Box 2"/>
          <p:cNvSpPr txBox="1">
            <a:spLocks noChangeArrowheads="1"/>
          </p:cNvSpPr>
          <p:nvPr/>
        </p:nvSpPr>
        <p:spPr bwMode="auto">
          <a:xfrm>
            <a:off x="128464" y="6453336"/>
            <a:ext cx="4720828" cy="338554"/>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事業所数</a:t>
            </a:r>
            <a:r>
              <a:rPr lang="ja-JP" altLang="en-US" sz="1100" dirty="0">
                <a:solidFill>
                  <a:srgbClr val="000000"/>
                </a:solidFill>
                <a:latin typeface="HGPｺﾞｼｯｸM" pitchFamily="50" charset="-128"/>
                <a:ea typeface="HGPｺﾞｼｯｸM" pitchFamily="50" charset="-128"/>
              </a:rPr>
              <a:t>　　</a:t>
            </a:r>
            <a:r>
              <a:rPr lang="en-US" altLang="ja-JP" sz="1600" dirty="0">
                <a:solidFill>
                  <a:srgbClr val="000000"/>
                </a:solidFill>
                <a:latin typeface="HGPｺﾞｼｯｸM" pitchFamily="50" charset="-128"/>
                <a:ea typeface="HGPｺﾞｼｯｸM" pitchFamily="50" charset="-128"/>
              </a:rPr>
              <a:t>6,262</a:t>
            </a:r>
            <a:r>
              <a:rPr lang="ja-JP" altLang="en-US" sz="1400" dirty="0">
                <a:solidFill>
                  <a:srgbClr val="000000"/>
                </a:solidFill>
                <a:latin typeface="HGPｺﾞｼｯｸM" pitchFamily="50" charset="-128"/>
                <a:ea typeface="HGPｺﾞｼｯｸM" pitchFamily="50" charset="-128"/>
              </a:rPr>
              <a:t>（国保連平成</a:t>
            </a:r>
            <a:r>
              <a:rPr lang="en-US" altLang="ja-JP" sz="1400" dirty="0">
                <a:solidFill>
                  <a:srgbClr val="000000"/>
                </a:solidFill>
                <a:latin typeface="HGPｺﾞｼｯｸM" pitchFamily="50" charset="-128"/>
                <a:ea typeface="HGPｺﾞｼｯｸM" pitchFamily="50" charset="-128"/>
              </a:rPr>
              <a:t>30</a:t>
            </a:r>
            <a:r>
              <a:rPr lang="ja-JP" altLang="en-US" sz="1400" dirty="0">
                <a:solidFill>
                  <a:srgbClr val="000000"/>
                </a:solidFill>
                <a:latin typeface="HGPｺﾞｼｯｸM" pitchFamily="50" charset="-128"/>
                <a:ea typeface="HGPｺﾞｼｯｸM" pitchFamily="50" charset="-128"/>
              </a:rPr>
              <a:t>年</a:t>
            </a:r>
            <a:r>
              <a:rPr lang="en-US" altLang="ja-JP" sz="1400" dirty="0">
                <a:solidFill>
                  <a:srgbClr val="000000"/>
                </a:solidFill>
                <a:latin typeface="HGPｺﾞｼｯｸM" pitchFamily="50" charset="-128"/>
                <a:ea typeface="HGPｺﾞｼｯｸM" pitchFamily="50" charset="-128"/>
              </a:rPr>
              <a:t>1</a:t>
            </a:r>
            <a:r>
              <a:rPr lang="ja-JP" altLang="en-US" sz="1400" dirty="0">
                <a:solidFill>
                  <a:srgbClr val="000000"/>
                </a:solidFill>
                <a:latin typeface="HGPｺﾞｼｯｸM" pitchFamily="50" charset="-128"/>
                <a:ea typeface="HGPｺﾞｼｯｸM" pitchFamily="50" charset="-128"/>
              </a:rPr>
              <a:t>月実績）</a:t>
            </a:r>
            <a:endParaRPr lang="en-US" altLang="ja-JP" sz="1400" b="1" u="sng" dirty="0">
              <a:solidFill>
                <a:srgbClr val="000000"/>
              </a:solidFill>
              <a:ea typeface="ＤＨＰ特太ゴシック体" pitchFamily="2"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3908435027"/>
              </p:ext>
            </p:extLst>
          </p:nvPr>
        </p:nvGraphicFramePr>
        <p:xfrm>
          <a:off x="193479" y="2748986"/>
          <a:ext cx="9584057" cy="3632342"/>
        </p:xfrm>
        <a:graphic>
          <a:graphicData uri="http://schemas.openxmlformats.org/drawingml/2006/table">
            <a:tbl>
              <a:tblPr>
                <a:tableStyleId>{F5AB1C69-6EDB-4FF4-983F-18BD219EF322}</a:tableStyleId>
              </a:tblPr>
              <a:tblGrid>
                <a:gridCol w="4768720">
                  <a:extLst>
                    <a:ext uri="{9D8B030D-6E8A-4147-A177-3AD203B41FA5}">
                      <a16:colId xmlns:a16="http://schemas.microsoft.com/office/drawing/2014/main" val="20000"/>
                    </a:ext>
                  </a:extLst>
                </a:gridCol>
                <a:gridCol w="4815337">
                  <a:extLst>
                    <a:ext uri="{9D8B030D-6E8A-4147-A177-3AD203B41FA5}">
                      <a16:colId xmlns:a16="http://schemas.microsoft.com/office/drawing/2014/main" val="20001"/>
                    </a:ext>
                  </a:extLst>
                </a:gridCol>
              </a:tblGrid>
              <a:tr h="237510">
                <a:tc gridSpan="2">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292750">
                <a:tc gridSpan="2">
                  <a:txBody>
                    <a:bodyPr/>
                    <a:lstStyle/>
                    <a:p>
                      <a:pPr>
                        <a:defRPr/>
                      </a:pPr>
                      <a:r>
                        <a:rPr lang="ja-JP" altLang="en-US" sz="1100" dirty="0" smtClean="0">
                          <a:solidFill>
                            <a:schemeClr val="accent4"/>
                          </a:solidFill>
                          <a:latin typeface="HGPｺﾞｼｯｸM" pitchFamily="50" charset="-128"/>
                          <a:ea typeface="HGPｺﾞｼｯｸM" pitchFamily="50" charset="-128"/>
                        </a:rPr>
                        <a:t>　世話人４：１、障害支援区分６の場合  </a:t>
                      </a:r>
                      <a:r>
                        <a:rPr lang="en-US" altLang="ja-JP" sz="1100" dirty="0" smtClean="0">
                          <a:solidFill>
                            <a:schemeClr val="accent4"/>
                          </a:solidFill>
                          <a:latin typeface="HGPｺﾞｼｯｸM" pitchFamily="50" charset="-128"/>
                          <a:ea typeface="HGPｺﾞｼｯｸM" pitchFamily="50" charset="-128"/>
                        </a:rPr>
                        <a:t>[661</a:t>
                      </a:r>
                      <a:r>
                        <a:rPr lang="ja-JP" altLang="en-US" sz="1100" dirty="0" smtClean="0">
                          <a:solidFill>
                            <a:schemeClr val="accent4"/>
                          </a:solidFill>
                          <a:latin typeface="HGPｺﾞｼｯｸM" pitchFamily="50" charset="-128"/>
                          <a:ea typeface="HGPｺﾞｼｯｸM" pitchFamily="50" charset="-128"/>
                        </a:rPr>
                        <a:t>単位</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　　　</a:t>
                      </a:r>
                      <a:r>
                        <a:rPr lang="ja-JP" altLang="en-US" sz="1100" dirty="0" smtClean="0">
                          <a:solidFill>
                            <a:schemeClr val="tx1"/>
                          </a:solidFill>
                          <a:latin typeface="HGPｺﾞｼｯｸM" pitchFamily="50" charset="-128"/>
                          <a:ea typeface="HGPｺﾞｼｯｸM" pitchFamily="50" charset="-128"/>
                        </a:rPr>
                        <a:t>世話人６：１、障害支援区分１以下の場合　</a:t>
                      </a:r>
                      <a:r>
                        <a:rPr lang="en-US" altLang="ja-JP" sz="1100" dirty="0" smtClean="0">
                          <a:solidFill>
                            <a:schemeClr val="tx1"/>
                          </a:solidFill>
                          <a:latin typeface="HGPｺﾞｼｯｸM" pitchFamily="50" charset="-128"/>
                          <a:ea typeface="HGPｺﾞｼｯｸM" pitchFamily="50" charset="-128"/>
                        </a:rPr>
                        <a:t>[170</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endParaRPr lang="en-US" altLang="ja-JP" sz="1100" dirty="0" smtClean="0">
                        <a:solidFill>
                          <a:schemeClr val="accent4"/>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26662">
                <a:tc gridSpan="2">
                  <a:txBody>
                    <a:bodyPr/>
                    <a:lstStyle/>
                    <a:p>
                      <a:pPr algn="l"/>
                      <a:r>
                        <a:rPr kumimoji="1" lang="ja-JP" altLang="en-US" sz="1200" dirty="0" smtClean="0">
                          <a:solidFill>
                            <a:schemeClr val="tx1"/>
                          </a:solidFill>
                          <a:ea typeface="ＤＨＰ特太ゴシック体" pitchFamily="2" charset="-128"/>
                        </a:rPr>
                        <a:t>■ 主な加算</a:t>
                      </a:r>
                      <a:endParaRPr kumimoji="1" lang="ja-JP" altLang="en-US" sz="12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1279376">
                <a:tc>
                  <a:txBody>
                    <a:bodyPr/>
                    <a:lstStyle/>
                    <a:p>
                      <a:r>
                        <a:rPr kumimoji="1" lang="ja-JP" altLang="en-US" sz="1100" b="1" u="sng" dirty="0" smtClean="0">
                          <a:solidFill>
                            <a:schemeClr val="accent4"/>
                          </a:solidFill>
                          <a:latin typeface="HGPｺﾞｼｯｸM" pitchFamily="50" charset="-128"/>
                          <a:ea typeface="HGPｺﾞｼｯｸM" pitchFamily="50" charset="-128"/>
                        </a:rPr>
                        <a:t>夜間支援体制加算（</a:t>
                      </a:r>
                      <a:r>
                        <a:rPr kumimoji="1" lang="en-US" altLang="ja-JP" sz="1100" b="1" u="sng" dirty="0" smtClean="0">
                          <a:solidFill>
                            <a:schemeClr val="accent4"/>
                          </a:solidFill>
                          <a:latin typeface="HGPｺﾞｼｯｸM" pitchFamily="50" charset="-128"/>
                          <a:ea typeface="HGPｺﾞｼｯｸM" pitchFamily="50" charset="-128"/>
                        </a:rPr>
                        <a:t>Ⅰ</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Ⅱ</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Ⅲ</a:t>
                      </a:r>
                      <a:r>
                        <a:rPr kumimoji="1" lang="ja-JP" altLang="en-US" sz="1100" b="1" u="sng" dirty="0" smtClean="0">
                          <a:solidFill>
                            <a:schemeClr val="accent4"/>
                          </a:solidFill>
                          <a:latin typeface="HGPｺﾞｼｯｸM" pitchFamily="50" charset="-128"/>
                          <a:ea typeface="HGPｺﾞｼｯｸM" pitchFamily="50" charset="-128"/>
                        </a:rPr>
                        <a:t>）</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Ⅰ</a:t>
                      </a:r>
                      <a:r>
                        <a:rPr kumimoji="1" lang="ja-JP" altLang="en-US" sz="1100" dirty="0" smtClean="0">
                          <a:solidFill>
                            <a:schemeClr val="accent4"/>
                          </a:solidFill>
                          <a:latin typeface="HGPｺﾞｼｯｸM" pitchFamily="50" charset="-128"/>
                          <a:ea typeface="HGPｺﾞｼｯｸM" pitchFamily="50" charset="-128"/>
                        </a:rPr>
                        <a:t>）　夜勤を配置し、利用者に対して夜間に介護等を行うための体制等を確保</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する場合　     　    　 　　　　　　　　　　　　　　　　　　　  </a:t>
                      </a:r>
                      <a:r>
                        <a:rPr kumimoji="1" lang="en-US" altLang="ja-JP" sz="1100" dirty="0" smtClean="0">
                          <a:solidFill>
                            <a:schemeClr val="accent4"/>
                          </a:solidFill>
                          <a:latin typeface="HGPｺﾞｼｯｸM" pitchFamily="50" charset="-128"/>
                          <a:ea typeface="HGPｺﾞｼｯｸM" pitchFamily="50" charset="-128"/>
                        </a:rPr>
                        <a:t>672</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54</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a:t>
                      </a:r>
                      <a:r>
                        <a:rPr kumimoji="1" lang="en-US" altLang="ja-JP" sz="1100" baseline="0" dirty="0" smtClean="0">
                          <a:solidFill>
                            <a:schemeClr val="accent4"/>
                          </a:solidFill>
                          <a:latin typeface="HGPｺﾞｼｯｸM" pitchFamily="50" charset="-128"/>
                          <a:ea typeface="HGPｺﾞｼｯｸM" pitchFamily="50" charset="-128"/>
                        </a:rPr>
                        <a:t>Ⅱ</a:t>
                      </a:r>
                      <a:r>
                        <a:rPr kumimoji="1" lang="ja-JP" altLang="en-US" sz="1100" baseline="0" dirty="0" smtClean="0">
                          <a:solidFill>
                            <a:schemeClr val="accent4"/>
                          </a:solidFill>
                          <a:latin typeface="HGPｺﾞｼｯｸM" pitchFamily="50" charset="-128"/>
                          <a:ea typeface="HGPｺﾞｼｯｸM" pitchFamily="50" charset="-128"/>
                        </a:rPr>
                        <a:t>）　宿直を配置し、利用者に対して夜間に居室の巡回や緊急時の支援等を行　</a:t>
                      </a:r>
                      <a:endParaRPr kumimoji="1" lang="en-US" altLang="ja-JP" sz="1100" baseline="0" dirty="0" smtClean="0">
                        <a:solidFill>
                          <a:schemeClr val="accent4"/>
                        </a:solidFill>
                        <a:latin typeface="HGPｺﾞｼｯｸM" pitchFamily="50" charset="-128"/>
                        <a:ea typeface="HGPｺﾞｼｯｸM" pitchFamily="50" charset="-128"/>
                      </a:endParaRPr>
                    </a:p>
                    <a:p>
                      <a:pPr marL="266700" indent="-266700"/>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baseline="0" dirty="0" err="1" smtClean="0">
                          <a:solidFill>
                            <a:schemeClr val="accent4"/>
                          </a:solidFill>
                          <a:latin typeface="HGPｺﾞｼｯｸM" pitchFamily="50" charset="-128"/>
                          <a:ea typeface="HGPｺﾞｼｯｸM" pitchFamily="50" charset="-128"/>
                        </a:rPr>
                        <a:t>う</a:t>
                      </a:r>
                      <a:r>
                        <a:rPr kumimoji="1" lang="ja-JP" altLang="en-US" sz="1100" baseline="0" dirty="0" smtClean="0">
                          <a:solidFill>
                            <a:schemeClr val="accent4"/>
                          </a:solidFill>
                          <a:latin typeface="HGPｺﾞｼｯｸM" pitchFamily="50" charset="-128"/>
                          <a:ea typeface="HGPｺﾞｼｯｸM" pitchFamily="50" charset="-128"/>
                        </a:rPr>
                        <a:t>ための体制を確保する場合　　　　　　　                 </a:t>
                      </a:r>
                      <a:r>
                        <a:rPr kumimoji="1" lang="en-US" altLang="ja-JP" sz="1100" baseline="0" dirty="0" smtClean="0">
                          <a:solidFill>
                            <a:schemeClr val="accent4"/>
                          </a:solidFill>
                          <a:latin typeface="HGPｺﾞｼｯｸM" pitchFamily="50" charset="-128"/>
                          <a:ea typeface="HGPｺﾞｼｯｸM" pitchFamily="50" charset="-128"/>
                        </a:rPr>
                        <a:t>112</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18</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Ⅲ</a:t>
                      </a:r>
                      <a:r>
                        <a:rPr kumimoji="1" lang="ja-JP" altLang="en-US" sz="1100" dirty="0" smtClean="0">
                          <a:solidFill>
                            <a:schemeClr val="accent4"/>
                          </a:solidFill>
                          <a:latin typeface="HGPｺﾞｼｯｸM" pitchFamily="50" charset="-128"/>
                          <a:ea typeface="HGPｺﾞｼｯｸM" pitchFamily="50" charset="-128"/>
                        </a:rPr>
                        <a:t>）　夜間及び深夜の時間帯において、利用者の緊急事態等に対応するための</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常時の連絡体制又は防災体制を確保する場合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600" baseline="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10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日中支援加算</a:t>
                      </a:r>
                      <a:endParaRPr kumimoji="1" lang="en-US" altLang="ja-JP" sz="1100" b="1" u="sng"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Ⅰ</a:t>
                      </a:r>
                      <a:r>
                        <a:rPr kumimoji="1" lang="ja-JP" altLang="en-US" sz="1100" dirty="0" smtClean="0">
                          <a:solidFill>
                            <a:schemeClr val="accent4"/>
                          </a:solidFill>
                          <a:latin typeface="HGPｺﾞｼｯｸM" pitchFamily="50" charset="-128"/>
                          <a:ea typeface="HGPｺﾞｼｯｸM" pitchFamily="50" charset="-128"/>
                        </a:rPr>
                        <a:t>）　高齢又は重度（</a:t>
                      </a:r>
                      <a:r>
                        <a:rPr kumimoji="1" lang="en-US" altLang="ja-JP" sz="1100" dirty="0" smtClean="0">
                          <a:solidFill>
                            <a:schemeClr val="accent4"/>
                          </a:solidFill>
                          <a:latin typeface="HGPｺﾞｼｯｸM" pitchFamily="50" charset="-128"/>
                          <a:ea typeface="HGPｺﾞｼｯｸM" pitchFamily="50" charset="-128"/>
                        </a:rPr>
                        <a:t>65</a:t>
                      </a:r>
                      <a:r>
                        <a:rPr kumimoji="1" lang="ja-JP" altLang="en-US" sz="1100" dirty="0" smtClean="0">
                          <a:solidFill>
                            <a:schemeClr val="accent4"/>
                          </a:solidFill>
                          <a:latin typeface="HGPｺﾞｼｯｸM" pitchFamily="50" charset="-128"/>
                          <a:ea typeface="HGPｺﾞｼｯｸM" pitchFamily="50" charset="-128"/>
                        </a:rPr>
                        <a:t>歳以上又は障害支援区分</a:t>
                      </a:r>
                      <a:r>
                        <a:rPr kumimoji="1" lang="en-US" altLang="ja-JP" sz="1100" dirty="0" smtClean="0">
                          <a:solidFill>
                            <a:schemeClr val="accent4"/>
                          </a:solidFill>
                          <a:latin typeface="HGPｺﾞｼｯｸM" pitchFamily="50" charset="-128"/>
                          <a:ea typeface="HGPｺﾞｼｯｸM" pitchFamily="50" charset="-128"/>
                        </a:rPr>
                        <a:t>4</a:t>
                      </a:r>
                      <a:r>
                        <a:rPr kumimoji="1" lang="ja-JP" altLang="en-US" sz="1100" dirty="0" smtClean="0">
                          <a:solidFill>
                            <a:schemeClr val="accent4"/>
                          </a:solidFill>
                          <a:latin typeface="HGPｺﾞｼｯｸM" pitchFamily="50" charset="-128"/>
                          <a:ea typeface="HGPｺﾞｼｯｸM" pitchFamily="50" charset="-128"/>
                        </a:rPr>
                        <a:t>以上）の利用者が　住居の</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外で過ごすことが困難であるときに、当該利用者に対して日中支援を行った</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539</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270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Ⅱ</a:t>
                      </a:r>
                      <a:r>
                        <a:rPr kumimoji="1" lang="ja-JP" altLang="en-US" sz="1100" dirty="0" smtClean="0">
                          <a:solidFill>
                            <a:schemeClr val="accent4"/>
                          </a:solidFill>
                          <a:latin typeface="HGPｺﾞｼｯｸM" pitchFamily="50" charset="-128"/>
                          <a:ea typeface="HGPｺﾞｼｯｸM" pitchFamily="50" charset="-128"/>
                        </a:rPr>
                        <a:t>）　利用者が心身の状況等により日中活動サービス等を利用することができな</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いときに、当該利用者に対し、日中に支援を行った場合　　　　　　　　　　　　　　　　　　　　　　　</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900" baseline="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539</a:t>
                      </a:r>
                      <a:r>
                        <a:rPr kumimoji="1" lang="ja-JP" altLang="en-US" sz="1100" baseline="0" dirty="0" smtClean="0">
                          <a:solidFill>
                            <a:schemeClr val="accent4"/>
                          </a:solidFill>
                          <a:latin typeface="HGPｺﾞｼｯｸM" pitchFamily="50" charset="-128"/>
                          <a:ea typeface="HGPｺﾞｼｯｸM" pitchFamily="50" charset="-128"/>
                        </a:rPr>
                        <a:t>単位～</a:t>
                      </a:r>
                      <a:r>
                        <a:rPr kumimoji="1" lang="en-US" altLang="ja-JP" sz="1100" baseline="0" dirty="0" smtClean="0">
                          <a:solidFill>
                            <a:schemeClr val="accent4"/>
                          </a:solidFill>
                          <a:latin typeface="HGPｺﾞｼｯｸM" pitchFamily="50" charset="-128"/>
                          <a:ea typeface="HGPｺﾞｼｯｸM" pitchFamily="50" charset="-128"/>
                        </a:rPr>
                        <a:t>135</a:t>
                      </a:r>
                      <a:r>
                        <a:rPr kumimoji="1" lang="ja-JP" altLang="en-US" sz="1100" baseline="0" dirty="0" smtClean="0">
                          <a:solidFill>
                            <a:schemeClr val="accent4"/>
                          </a:solidFill>
                          <a:latin typeface="HGPｺﾞｼｯｸM" pitchFamily="50" charset="-128"/>
                          <a:ea typeface="HGPｺﾞｼｯｸM" pitchFamily="50" charset="-128"/>
                        </a:rPr>
                        <a:t>単位</a:t>
                      </a:r>
                      <a:endParaRPr kumimoji="1" lang="en-US" altLang="ja-JP" sz="1100" b="0" u="none"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05016">
                <a:tc>
                  <a:txBody>
                    <a:bodyPr/>
                    <a:lstStyle/>
                    <a:p>
                      <a:r>
                        <a:rPr kumimoji="1" lang="ja-JP" altLang="en-US" sz="1100" b="1" u="sng" dirty="0" smtClean="0">
                          <a:solidFill>
                            <a:schemeClr val="accent4"/>
                          </a:solidFill>
                          <a:latin typeface="HGPｺﾞｼｯｸM" pitchFamily="50" charset="-128"/>
                          <a:ea typeface="HGPｺﾞｼｯｸM" pitchFamily="50" charset="-128"/>
                        </a:rPr>
                        <a:t>重度障害者支援加算</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区分６であって重度障害者等包括支援の対象者に対して、より手厚いサービス</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を提供するため従業者を加配するとともに、一部の従業者が一定の研修を修了し</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dirty="0" err="1" smtClean="0">
                          <a:solidFill>
                            <a:schemeClr val="accent4"/>
                          </a:solidFill>
                          <a:latin typeface="HGPｺﾞｼｯｸM" pitchFamily="50" charset="-128"/>
                          <a:ea typeface="HGPｺﾞｼｯｸM" pitchFamily="50" charset="-128"/>
                        </a:rPr>
                        <a:t>た</a:t>
                      </a:r>
                      <a:r>
                        <a:rPr kumimoji="1" lang="ja-JP" altLang="en-US" sz="1100" dirty="0" smtClean="0">
                          <a:solidFill>
                            <a:schemeClr val="accent4"/>
                          </a:solidFill>
                          <a:latin typeface="HGPｺﾞｼｯｸM" pitchFamily="50" charset="-128"/>
                          <a:ea typeface="HGPｺﾞｼｯｸM" pitchFamily="50" charset="-128"/>
                        </a:rPr>
                        <a:t>場合　　　　　　　　　　　　　　　　　　　　　　　　　　　　　　　　　　　　　　　</a:t>
                      </a:r>
                      <a:r>
                        <a:rPr kumimoji="1" lang="en-US" altLang="ja-JP" sz="1100" dirty="0" smtClean="0">
                          <a:solidFill>
                            <a:schemeClr val="accent4"/>
                          </a:solidFill>
                          <a:latin typeface="HGPｺﾞｼｯｸM" pitchFamily="50" charset="-128"/>
                          <a:ea typeface="HGPｺﾞｼｯｸM" pitchFamily="50" charset="-128"/>
                        </a:rPr>
                        <a:t>360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sng" dirty="0" smtClean="0">
                          <a:solidFill>
                            <a:schemeClr val="accent4"/>
                          </a:solidFill>
                          <a:latin typeface="HGPｺﾞｼｯｸM" pitchFamily="50" charset="-128"/>
                          <a:ea typeface="HGPｺﾞｼｯｸM" pitchFamily="50" charset="-128"/>
                        </a:rPr>
                        <a:t>医療連携体制加算（</a:t>
                      </a:r>
                      <a:r>
                        <a:rPr kumimoji="1" lang="en-US" altLang="ja-JP" sz="1100" b="1" u="sng" dirty="0" smtClean="0">
                          <a:solidFill>
                            <a:schemeClr val="accent4"/>
                          </a:solidFill>
                          <a:latin typeface="HGPｺﾞｼｯｸM" pitchFamily="50" charset="-128"/>
                          <a:ea typeface="HGPｺﾞｼｯｸM" pitchFamily="50" charset="-128"/>
                        </a:rPr>
                        <a:t>Ⅴ</a:t>
                      </a:r>
                      <a:r>
                        <a:rPr kumimoji="1" lang="ja-JP" altLang="en-US" sz="1100" b="1" u="sng" dirty="0" smtClean="0">
                          <a:solidFill>
                            <a:schemeClr val="accent4"/>
                          </a:solidFill>
                          <a:latin typeface="HGPｺﾞｼｯｸM" pitchFamily="50" charset="-128"/>
                          <a:ea typeface="HGPｺﾞｼｯｸM" pitchFamily="50" charset="-128"/>
                        </a:rPr>
                        <a:t>）</a:t>
                      </a:r>
                      <a:endParaRPr kumimoji="1" lang="en-US" altLang="ja-JP" sz="1100" b="1" u="sng"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accent4"/>
                          </a:solidFill>
                          <a:latin typeface="HGPｺﾞｼｯｸM" pitchFamily="50" charset="-128"/>
                          <a:ea typeface="HGPｺﾞｼｯｸM" pitchFamily="50" charset="-128"/>
                        </a:rPr>
                        <a:t>　　医療機関との連携等により看護師による、日常的な健康管理を行ったり、医療</a:t>
                      </a:r>
                      <a:endParaRPr kumimoji="1" lang="en-US" altLang="ja-JP" sz="1100"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accent4"/>
                          </a:solidFill>
                          <a:latin typeface="HGPｺﾞｼｯｸM" pitchFamily="50" charset="-128"/>
                          <a:ea typeface="HGPｺﾞｼｯｸM" pitchFamily="50" charset="-128"/>
                        </a:rPr>
                        <a:t>　ニーズが必要となった場合に適切な対応がとれる等の体制を整備している場合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 　　</a:t>
                      </a:r>
                      <a:endParaRPr kumimoji="1" lang="en-US" altLang="ja-JP" sz="1100" baseline="0"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900" baseline="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39</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70368">
                <a:tc>
                  <a:txBody>
                    <a:bodyPr/>
                    <a:lstStyle/>
                    <a:p>
                      <a:r>
                        <a:rPr kumimoji="1" lang="ja-JP" altLang="en-US" sz="1100" b="1" u="sng" dirty="0" smtClean="0">
                          <a:solidFill>
                            <a:schemeClr val="accent4"/>
                          </a:solidFill>
                          <a:latin typeface="HGPｺﾞｼｯｸM" pitchFamily="50" charset="-128"/>
                          <a:ea typeface="HGPｺﾞｼｯｸM" pitchFamily="50" charset="-128"/>
                        </a:rPr>
                        <a:t>精神障害者地域移行特別加算</a:t>
                      </a:r>
                    </a:p>
                    <a:p>
                      <a:r>
                        <a:rPr kumimoji="1" lang="ja-JP" altLang="en-US" sz="1100" dirty="0" smtClean="0">
                          <a:solidFill>
                            <a:schemeClr val="accent4"/>
                          </a:solidFill>
                          <a:latin typeface="HGPｺﾞｼｯｸM" pitchFamily="50" charset="-128"/>
                          <a:ea typeface="HGPｺﾞｼｯｸM" pitchFamily="50" charset="-128"/>
                        </a:rPr>
                        <a:t>　　精神科病院等に１年以上入院していた精神障害者に対して、地域で生活する</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ために必要な相談援助等を社会福祉士、精神保健福祉士又は公認心理師等が</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accent4"/>
                          </a:solidFill>
                          <a:latin typeface="HGPｺﾞｼｯｸM" pitchFamily="50" charset="-128"/>
                          <a:ea typeface="HGPｺﾞｼｯｸM" pitchFamily="50" charset="-128"/>
                        </a:rPr>
                        <a:t>強度行動障害者地域移行特別加算</a:t>
                      </a:r>
                    </a:p>
                    <a:p>
                      <a:r>
                        <a:rPr kumimoji="1" lang="ja-JP" altLang="en-US" sz="1100" dirty="0" smtClean="0">
                          <a:solidFill>
                            <a:schemeClr val="accent4"/>
                          </a:solidFill>
                          <a:latin typeface="HGPｺﾞｼｯｸM" pitchFamily="50" charset="-128"/>
                          <a:ea typeface="HGPｺﾞｼｯｸM" pitchFamily="50" charset="-128"/>
                        </a:rPr>
                        <a:t>　　障害者支援施設等に１年以上入所していた強度行動障害を有する者に対して、</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地域で生活するために必要な相談援助等を強度行動障害支援者養成研修修了</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者等が実施した場合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3342" name="Text Box 2"/>
          <p:cNvSpPr txBox="1">
            <a:spLocks noChangeArrowheads="1"/>
          </p:cNvSpPr>
          <p:nvPr/>
        </p:nvSpPr>
        <p:spPr bwMode="auto">
          <a:xfrm>
            <a:off x="4934246" y="6453336"/>
            <a:ext cx="4915298"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a:solidFill>
                  <a:srgbClr val="000000"/>
                </a:solidFill>
                <a:latin typeface="HGPｺﾞｼｯｸM" pitchFamily="50" charset="-128"/>
                <a:ea typeface="HGPｺﾞｼｯｸM" pitchFamily="50" charset="-128"/>
              </a:rPr>
              <a:t>96,786</a:t>
            </a:r>
            <a:r>
              <a:rPr lang="en-US" altLang="ja-JP" sz="1400" dirty="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a:solidFill>
                  <a:srgbClr val="000000"/>
                </a:solidFill>
                <a:latin typeface="HGPｺﾞｼｯｸM" pitchFamily="50" charset="-128"/>
                <a:ea typeface="HGPｺﾞｼｯｸM" pitchFamily="50" charset="-128"/>
              </a:rPr>
              <a:t>30</a:t>
            </a:r>
            <a:r>
              <a:rPr lang="ja-JP" altLang="en-US" sz="1400" dirty="0">
                <a:solidFill>
                  <a:srgbClr val="000000"/>
                </a:solidFill>
                <a:latin typeface="HGPｺﾞｼｯｸM" pitchFamily="50" charset="-128"/>
                <a:ea typeface="HGPｺﾞｼｯｸM" pitchFamily="50" charset="-128"/>
              </a:rPr>
              <a:t>年</a:t>
            </a:r>
            <a:r>
              <a:rPr lang="en-US" altLang="ja-JP" sz="1400" dirty="0">
                <a:solidFill>
                  <a:srgbClr val="000000"/>
                </a:solidFill>
                <a:latin typeface="HGPｺﾞｼｯｸM" pitchFamily="50" charset="-128"/>
                <a:ea typeface="HGPｺﾞｼｯｸM" pitchFamily="50" charset="-128"/>
              </a:rPr>
              <a:t>1</a:t>
            </a:r>
            <a:r>
              <a:rPr lang="ja-JP" altLang="en-US" sz="1400" dirty="0">
                <a:solidFill>
                  <a:srgbClr val="000000"/>
                </a:solidFill>
                <a:latin typeface="HGPｺﾞｼｯｸM" pitchFamily="50" charset="-128"/>
                <a:ea typeface="HGPｺﾞｼｯｸM" pitchFamily="50" charset="-128"/>
              </a:rPr>
              <a:t>月実績）</a:t>
            </a:r>
            <a:endParaRPr lang="en-US" altLang="ja-JP" sz="1400" b="1" u="sng" dirty="0">
              <a:solidFill>
                <a:srgbClr val="000000"/>
              </a:solidFill>
              <a:ea typeface="ＤＨＰ特太ゴシック体" pitchFamily="2" charset="-128"/>
            </a:endParaRPr>
          </a:p>
        </p:txBody>
      </p:sp>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共同生活援助（介護サービス包括型）</a:t>
            </a:r>
            <a:endParaRPr kumimoji="1" lang="ja-JP" altLang="en-US" sz="2400" b="1" dirty="0">
              <a:solidFill>
                <a:schemeClr val="tx1"/>
              </a:solidFill>
            </a:endParaRPr>
          </a:p>
        </p:txBody>
      </p:sp>
      <p:grpSp>
        <p:nvGrpSpPr>
          <p:cNvPr id="17" name="グループ化 10"/>
          <p:cNvGrpSpPr>
            <a:grpSpLocks/>
          </p:cNvGrpSpPr>
          <p:nvPr/>
        </p:nvGrpSpPr>
        <p:grpSpPr bwMode="auto">
          <a:xfrm>
            <a:off x="-15553" y="376232"/>
            <a:ext cx="9972000" cy="79114"/>
            <a:chOff x="0" y="188640"/>
            <a:chExt cx="9144000" cy="72008"/>
          </a:xfrm>
        </p:grpSpPr>
        <p:cxnSp>
          <p:nvCxnSpPr>
            <p:cNvPr id="18" name="直線コネクタ 17"/>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168</a:t>
            </a:fld>
            <a:endParaRPr lang="en-US" altLang="ja-JP" dirty="0"/>
          </a:p>
        </p:txBody>
      </p:sp>
    </p:spTree>
    <p:extLst>
      <p:ext uri="{BB962C8B-B14F-4D97-AF65-F5344CB8AC3E}">
        <p14:creationId xmlns:p14="http://schemas.microsoft.com/office/powerpoint/2010/main" val="327483126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
          <p:cNvSpPr>
            <a:spLocks noChangeArrowheads="1"/>
          </p:cNvSpPr>
          <p:nvPr/>
        </p:nvSpPr>
        <p:spPr bwMode="auto">
          <a:xfrm rot="5400000">
            <a:off x="845409" y="5001452"/>
            <a:ext cx="431800" cy="233892"/>
          </a:xfrm>
          <a:prstGeom prst="rect">
            <a:avLst/>
          </a:prstGeom>
          <a:noFill/>
          <a:ln w="9525">
            <a:noFill/>
            <a:miter lim="800000"/>
            <a:headEnd/>
            <a:tailEnd/>
          </a:ln>
        </p:spPr>
        <p:txBody>
          <a:bodyPr wrap="none" anchor="ctr"/>
          <a:lstStyle/>
          <a:p>
            <a:pPr algn="ctr" fontAlgn="base">
              <a:spcBef>
                <a:spcPct val="0"/>
              </a:spcBef>
              <a:spcAft>
                <a:spcPct val="0"/>
              </a:spcAft>
            </a:pPr>
            <a:endParaRPr lang="ja-JP" altLang="en-US" sz="1400">
              <a:solidFill>
                <a:srgbClr val="000000"/>
              </a:solidFill>
            </a:endParaRPr>
          </a:p>
        </p:txBody>
      </p:sp>
      <p:sp>
        <p:nvSpPr>
          <p:cNvPr id="13316" name="Text Box 2"/>
          <p:cNvSpPr txBox="1">
            <a:spLocks noChangeArrowheads="1"/>
          </p:cNvSpPr>
          <p:nvPr/>
        </p:nvSpPr>
        <p:spPr bwMode="auto">
          <a:xfrm>
            <a:off x="56456" y="548680"/>
            <a:ext cx="1625204"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24" name="正方形/長方形 23"/>
          <p:cNvSpPr/>
          <p:nvPr/>
        </p:nvSpPr>
        <p:spPr>
          <a:xfrm>
            <a:off x="201537" y="845717"/>
            <a:ext cx="9576003" cy="552946"/>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rgbClr val="000000"/>
                </a:solidFill>
                <a:latin typeface="HGPｺﾞｼｯｸM" panose="020B0600000000000000" pitchFamily="50" charset="-128"/>
                <a:ea typeface="HGPｺﾞｼｯｸM" panose="020B0600000000000000" pitchFamily="50" charset="-128"/>
              </a:rPr>
              <a:t>地域</a:t>
            </a:r>
            <a:r>
              <a:rPr lang="ja-JP" altLang="en-US" sz="1200" dirty="0">
                <a:solidFill>
                  <a:srgbClr val="000000"/>
                </a:solidFill>
                <a:latin typeface="HGPｺﾞｼｯｸM" panose="020B0600000000000000" pitchFamily="50" charset="-128"/>
                <a:ea typeface="HGPｺﾞｼｯｸM" panose="020B0600000000000000" pitchFamily="50" charset="-128"/>
              </a:rPr>
              <a:t>において自立した日常生活を営む上で、</a:t>
            </a:r>
            <a:r>
              <a:rPr lang="ja-JP" altLang="en-US" sz="1100" dirty="0">
                <a:solidFill>
                  <a:srgbClr val="000000"/>
                </a:solidFill>
                <a:latin typeface="HGPｺﾞｼｯｸM" panose="020B0600000000000000" pitchFamily="50" charset="-128"/>
                <a:ea typeface="HGPｺﾞｼｯｸM" panose="020B0600000000000000" pitchFamily="50" charset="-128"/>
              </a:rPr>
              <a:t>相談、入浴、排泄又は食事の介護その他日常生活上の援助を必要とする障害者（身体障害者にあっては、</a:t>
            </a:r>
            <a:r>
              <a:rPr lang="en-US" altLang="ja-JP" sz="1100" dirty="0" smtClean="0">
                <a:solidFill>
                  <a:srgbClr val="000000"/>
                </a:solidFill>
                <a:latin typeface="HGPｺﾞｼｯｸM" pitchFamily="50" charset="-128"/>
                <a:ea typeface="HGPｺﾞｼｯｸM" pitchFamily="50" charset="-128"/>
              </a:rPr>
              <a:t>65</a:t>
            </a:r>
          </a:p>
          <a:p>
            <a:pPr>
              <a:defRPr/>
            </a:pPr>
            <a:r>
              <a:rPr lang="en-US" altLang="ja-JP"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歳</a:t>
            </a:r>
            <a:r>
              <a:rPr lang="ja-JP" altLang="en-US" sz="1100" dirty="0">
                <a:solidFill>
                  <a:srgbClr val="000000"/>
                </a:solidFill>
                <a:latin typeface="HGPｺﾞｼｯｸM" pitchFamily="50" charset="-128"/>
                <a:ea typeface="HGPｺﾞｼｯｸM" pitchFamily="50" charset="-128"/>
              </a:rPr>
              <a:t>未満の者又は</a:t>
            </a:r>
            <a:r>
              <a:rPr lang="en-US" altLang="ja-JP" sz="1100" dirty="0">
                <a:solidFill>
                  <a:srgbClr val="000000"/>
                </a:solidFill>
                <a:latin typeface="HGPｺﾞｼｯｸM" pitchFamily="50" charset="-128"/>
                <a:ea typeface="HGPｺﾞｼｯｸM" pitchFamily="50" charset="-128"/>
              </a:rPr>
              <a:t>65</a:t>
            </a:r>
            <a:r>
              <a:rPr lang="ja-JP" altLang="en-US" sz="1100" dirty="0">
                <a:solidFill>
                  <a:srgbClr val="000000"/>
                </a:solidFill>
                <a:latin typeface="HGPｺﾞｼｯｸM" pitchFamily="50" charset="-128"/>
                <a:ea typeface="HGPｺﾞｼｯｸM" pitchFamily="50" charset="-128"/>
              </a:rPr>
              <a:t>歳に達する日の前日までに障害福祉サービス若しくはこれに準ずるものを利用したことがある者に限る。）</a:t>
            </a:r>
          </a:p>
        </p:txBody>
      </p:sp>
      <p:sp>
        <p:nvSpPr>
          <p:cNvPr id="13318" name="Text Box 2"/>
          <p:cNvSpPr txBox="1">
            <a:spLocks noChangeArrowheads="1"/>
          </p:cNvSpPr>
          <p:nvPr/>
        </p:nvSpPr>
        <p:spPr bwMode="auto">
          <a:xfrm>
            <a:off x="56456" y="1544786"/>
            <a:ext cx="2399110"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3319" name="Text Box 2"/>
          <p:cNvSpPr txBox="1">
            <a:spLocks noChangeArrowheads="1"/>
          </p:cNvSpPr>
          <p:nvPr/>
        </p:nvSpPr>
        <p:spPr bwMode="auto">
          <a:xfrm>
            <a:off x="6852840" y="1544786"/>
            <a:ext cx="2276624" cy="338137"/>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13320" name="Rectangle 4"/>
          <p:cNvSpPr>
            <a:spLocks noChangeArrowheads="1"/>
          </p:cNvSpPr>
          <p:nvPr/>
        </p:nvSpPr>
        <p:spPr bwMode="auto">
          <a:xfrm>
            <a:off x="201532" y="1835129"/>
            <a:ext cx="6623676" cy="801783"/>
          </a:xfrm>
          <a:prstGeom prst="rect">
            <a:avLst/>
          </a:prstGeom>
          <a:solidFill>
            <a:srgbClr val="9EF9FE">
              <a:alpha val="49803"/>
            </a:srgbClr>
          </a:solidFill>
          <a:ln w="3175" algn="ctr">
            <a:solidFill>
              <a:schemeClr val="tx1"/>
            </a:solidFill>
            <a:miter lim="800000"/>
            <a:headEnd/>
            <a:tailEnd/>
          </a:ln>
        </p:spPr>
        <p:txBody>
          <a:bodyPr anchor="ctr"/>
          <a:lstStyle/>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主として夜間において、共同生活を営むべき住居における相談、入浴、排せつ又は食事の介護その</a:t>
            </a:r>
            <a:endParaRPr lang="en-US" altLang="ja-JP" sz="1100" dirty="0">
              <a:solidFill>
                <a:srgbClr val="000000"/>
              </a:solidFill>
              <a:latin typeface="HGPｺﾞｼｯｸM" pitchFamily="50" charset="-128"/>
              <a:ea typeface="HGPｺﾞｼｯｸM" pitchFamily="50" charset="-128"/>
            </a:endParaRPr>
          </a:p>
          <a:p>
            <a:pPr marL="85725" indent="-85725" fontAlgn="base">
              <a:spcBef>
                <a:spcPct val="0"/>
              </a:spcBef>
              <a:spcAft>
                <a:spcPct val="0"/>
              </a:spcAft>
            </a:pPr>
            <a:r>
              <a:rPr lang="en-US" altLang="ja-JP" sz="1100" dirty="0">
                <a:solidFill>
                  <a:srgbClr val="000000"/>
                </a:solidFill>
                <a:latin typeface="HGPｺﾞｼｯｸM" pitchFamily="50" charset="-128"/>
                <a:ea typeface="HGPｺﾞｼｯｸM" pitchFamily="50" charset="-128"/>
              </a:rPr>
              <a:t>   </a:t>
            </a:r>
            <a:r>
              <a:rPr lang="ja-JP" altLang="en-US" sz="1100" dirty="0">
                <a:solidFill>
                  <a:srgbClr val="000000"/>
                </a:solidFill>
                <a:latin typeface="HGPｺﾞｼｯｸM" pitchFamily="50" charset="-128"/>
                <a:ea typeface="HGPｺﾞｼｯｸM" pitchFamily="50" charset="-128"/>
              </a:rPr>
              <a:t>他日常生活上の援助を実施　（昼夜を通じて１人以上の職員を配置）</a:t>
            </a:r>
          </a:p>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利用者の就労先又は日中活動サービス等との連絡調整や余暇活動等の社会生活上の援助を実施</a:t>
            </a:r>
            <a:endParaRPr lang="en-US" altLang="ja-JP" sz="1100" dirty="0">
              <a:solidFill>
                <a:srgbClr val="000000"/>
              </a:solidFill>
              <a:latin typeface="HGPｺﾞｼｯｸM" pitchFamily="50" charset="-128"/>
              <a:ea typeface="HGPｺﾞｼｯｸM" pitchFamily="50" charset="-128"/>
            </a:endParaRPr>
          </a:p>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短期入所（定員</a:t>
            </a:r>
            <a:r>
              <a:rPr lang="en-US" altLang="ja-JP" sz="1100" dirty="0">
                <a:solidFill>
                  <a:srgbClr val="000000"/>
                </a:solidFill>
                <a:latin typeface="HGPｺﾞｼｯｸM" pitchFamily="50" charset="-128"/>
                <a:ea typeface="HGPｺﾞｼｯｸM" pitchFamily="50" charset="-128"/>
              </a:rPr>
              <a:t>1</a:t>
            </a:r>
            <a:r>
              <a:rPr lang="ja-JP" altLang="en-US" sz="1100" dirty="0">
                <a:solidFill>
                  <a:srgbClr val="000000"/>
                </a:solidFill>
                <a:latin typeface="HGPｺﾞｼｯｸM" pitchFamily="50" charset="-128"/>
                <a:ea typeface="HGPｺﾞｼｯｸM" pitchFamily="50" charset="-128"/>
              </a:rPr>
              <a:t>～</a:t>
            </a:r>
            <a:r>
              <a:rPr lang="en-US" altLang="ja-JP" sz="1100" dirty="0">
                <a:solidFill>
                  <a:srgbClr val="000000"/>
                </a:solidFill>
                <a:latin typeface="HGPｺﾞｼｯｸM" pitchFamily="50" charset="-128"/>
                <a:ea typeface="HGPｺﾞｼｯｸM" pitchFamily="50" charset="-128"/>
              </a:rPr>
              <a:t>5</a:t>
            </a:r>
            <a:r>
              <a:rPr lang="ja-JP" altLang="en-US" sz="1100" dirty="0">
                <a:solidFill>
                  <a:srgbClr val="000000"/>
                </a:solidFill>
                <a:latin typeface="HGPｺﾞｼｯｸM" pitchFamily="50" charset="-128"/>
                <a:ea typeface="HGPｺﾞｼｯｸM" pitchFamily="50" charset="-128"/>
              </a:rPr>
              <a:t>人）を併設し、在宅で生活する障害者の緊急一時的な宿泊の場を提供</a:t>
            </a:r>
          </a:p>
        </p:txBody>
      </p:sp>
      <p:sp>
        <p:nvSpPr>
          <p:cNvPr id="13321" name="Rectangle 4"/>
          <p:cNvSpPr>
            <a:spLocks noChangeArrowheads="1"/>
          </p:cNvSpPr>
          <p:nvPr/>
        </p:nvSpPr>
        <p:spPr bwMode="auto">
          <a:xfrm>
            <a:off x="7041236" y="1835129"/>
            <a:ext cx="2736304" cy="801783"/>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サービス管理責任者　</a:t>
            </a:r>
            <a:r>
              <a:rPr lang="en-US" altLang="ja-JP" sz="1100" dirty="0">
                <a:solidFill>
                  <a:srgbClr val="000000"/>
                </a:solidFill>
                <a:latin typeface="HGPｺﾞｼｯｸM" pitchFamily="50" charset="-128"/>
                <a:ea typeface="HGPｺﾞｼｯｸM" pitchFamily="50" charset="-128"/>
              </a:rPr>
              <a:t>30</a:t>
            </a:r>
            <a:r>
              <a:rPr lang="ja-JP" altLang="en-US" sz="1100" dirty="0">
                <a:solidFill>
                  <a:srgbClr val="000000"/>
                </a:solidFill>
                <a:latin typeface="HGPｺﾞｼｯｸM" pitchFamily="50" charset="-128"/>
                <a:ea typeface="HGPｺﾞｼｯｸM" pitchFamily="50" charset="-128"/>
              </a:rPr>
              <a:t>：１以上</a:t>
            </a:r>
          </a:p>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世話人　５：１以上　（３：１～５：１）</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生活支援員　障害支援区分に応じ</a:t>
            </a:r>
          </a:p>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２</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５：１　～　９：１以上</a:t>
            </a:r>
          </a:p>
        </p:txBody>
      </p:sp>
      <p:sp>
        <p:nvSpPr>
          <p:cNvPr id="13322" name="Text Box 2"/>
          <p:cNvSpPr txBox="1">
            <a:spLocks noChangeArrowheads="1"/>
          </p:cNvSpPr>
          <p:nvPr/>
        </p:nvSpPr>
        <p:spPr bwMode="auto">
          <a:xfrm>
            <a:off x="56456" y="2718306"/>
            <a:ext cx="3477013"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報酬単価（平成</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30</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13323" name="Text Box 2"/>
          <p:cNvSpPr txBox="1">
            <a:spLocks noChangeArrowheads="1"/>
          </p:cNvSpPr>
          <p:nvPr/>
        </p:nvSpPr>
        <p:spPr bwMode="auto">
          <a:xfrm>
            <a:off x="56456" y="6500816"/>
            <a:ext cx="4720828" cy="338554"/>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事業所数</a:t>
            </a:r>
            <a:r>
              <a:rPr lang="ja-JP" altLang="en-US" sz="1100" dirty="0">
                <a:solidFill>
                  <a:srgbClr val="000000"/>
                </a:solidFill>
                <a:latin typeface="HGPｺﾞｼｯｸM" pitchFamily="50" charset="-128"/>
                <a:ea typeface="HGPｺﾞｼｯｸM" pitchFamily="50" charset="-128"/>
              </a:rPr>
              <a:t>　　　　　</a:t>
            </a:r>
            <a:r>
              <a:rPr lang="ja-JP" altLang="en-US" sz="1400" dirty="0">
                <a:solidFill>
                  <a:srgbClr val="000000"/>
                </a:solidFill>
                <a:latin typeface="HGPｺﾞｼｯｸM" pitchFamily="50" charset="-128"/>
                <a:ea typeface="HGPｺﾞｼｯｸM" pitchFamily="50" charset="-128"/>
              </a:rPr>
              <a:t>－　　　</a:t>
            </a:r>
            <a:endParaRPr lang="en-US" altLang="ja-JP" sz="1600" b="1" u="sng" dirty="0">
              <a:solidFill>
                <a:srgbClr val="000000"/>
              </a:solidFill>
              <a:ea typeface="ＤＨＰ特太ゴシック体" pitchFamily="2"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2177654033"/>
              </p:ext>
            </p:extLst>
          </p:nvPr>
        </p:nvGraphicFramePr>
        <p:xfrm>
          <a:off x="182009" y="3056860"/>
          <a:ext cx="9584057" cy="3324468"/>
        </p:xfrm>
        <a:graphic>
          <a:graphicData uri="http://schemas.openxmlformats.org/drawingml/2006/table">
            <a:tbl>
              <a:tblPr>
                <a:tableStyleId>{F5AB1C69-6EDB-4FF4-983F-18BD219EF322}</a:tableStyleId>
              </a:tblPr>
              <a:tblGrid>
                <a:gridCol w="4768720">
                  <a:extLst>
                    <a:ext uri="{9D8B030D-6E8A-4147-A177-3AD203B41FA5}">
                      <a16:colId xmlns:a16="http://schemas.microsoft.com/office/drawing/2014/main" val="20000"/>
                    </a:ext>
                  </a:extLst>
                </a:gridCol>
                <a:gridCol w="4815337">
                  <a:extLst>
                    <a:ext uri="{9D8B030D-6E8A-4147-A177-3AD203B41FA5}">
                      <a16:colId xmlns:a16="http://schemas.microsoft.com/office/drawing/2014/main" val="20001"/>
                    </a:ext>
                  </a:extLst>
                </a:gridCol>
              </a:tblGrid>
              <a:tr h="237510">
                <a:tc gridSpan="2">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292750">
                <a:tc gridSpan="2">
                  <a:txBody>
                    <a:bodyPr/>
                    <a:lstStyle/>
                    <a:p>
                      <a:pPr>
                        <a:defRPr/>
                      </a:pPr>
                      <a:r>
                        <a:rPr lang="ja-JP" altLang="en-US" sz="1100" dirty="0" smtClean="0">
                          <a:solidFill>
                            <a:schemeClr val="accent4"/>
                          </a:solidFill>
                          <a:latin typeface="HGPｺﾞｼｯｸM" pitchFamily="50" charset="-128"/>
                          <a:ea typeface="HGPｺﾞｼｯｸM" pitchFamily="50" charset="-128"/>
                        </a:rPr>
                        <a:t>　世話人３：１、障害支援区分６、日中支援を実施した場合  </a:t>
                      </a:r>
                      <a:r>
                        <a:rPr lang="en-US" altLang="ja-JP" sz="1100" dirty="0" smtClean="0">
                          <a:solidFill>
                            <a:schemeClr val="accent4"/>
                          </a:solidFill>
                          <a:latin typeface="HGPｺﾞｼｯｸM" pitchFamily="50" charset="-128"/>
                          <a:ea typeface="HGPｺﾞｼｯｸM" pitchFamily="50" charset="-128"/>
                        </a:rPr>
                        <a:t>[1,098</a:t>
                      </a:r>
                      <a:r>
                        <a:rPr lang="ja-JP" altLang="en-US" sz="1100" dirty="0" smtClean="0">
                          <a:solidFill>
                            <a:schemeClr val="accent4"/>
                          </a:solidFill>
                          <a:latin typeface="HGPｺﾞｼｯｸM" pitchFamily="50" charset="-128"/>
                          <a:ea typeface="HGPｺﾞｼｯｸM" pitchFamily="50" charset="-128"/>
                        </a:rPr>
                        <a:t>単位</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　</a:t>
                      </a:r>
                      <a:r>
                        <a:rPr lang="ja-JP" altLang="en-US" sz="1100" dirty="0" smtClean="0">
                          <a:solidFill>
                            <a:schemeClr val="tx1"/>
                          </a:solidFill>
                          <a:latin typeface="HGPｺﾞｼｯｸM" pitchFamily="50" charset="-128"/>
                          <a:ea typeface="HGPｺﾞｼｯｸM" pitchFamily="50" charset="-128"/>
                        </a:rPr>
                        <a:t>世話人５：１、障害支援区分１以下、日中活動サービス等を利用した場合　</a:t>
                      </a:r>
                      <a:r>
                        <a:rPr lang="en-US" altLang="ja-JP" sz="1100" dirty="0" smtClean="0">
                          <a:solidFill>
                            <a:schemeClr val="tx1"/>
                          </a:solidFill>
                          <a:latin typeface="HGPｺﾞｼｯｸM" pitchFamily="50" charset="-128"/>
                          <a:ea typeface="HGPｺﾞｼｯｸM" pitchFamily="50" charset="-128"/>
                        </a:rPr>
                        <a:t>[277</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endParaRPr lang="en-US" altLang="ja-JP" sz="1100" dirty="0" smtClean="0">
                        <a:solidFill>
                          <a:schemeClr val="accent4"/>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26662">
                <a:tc gridSpan="2">
                  <a:txBody>
                    <a:bodyPr/>
                    <a:lstStyle/>
                    <a:p>
                      <a:pPr algn="l"/>
                      <a:r>
                        <a:rPr kumimoji="1" lang="ja-JP" altLang="en-US" sz="1200" dirty="0" smtClean="0">
                          <a:solidFill>
                            <a:schemeClr val="tx1"/>
                          </a:solidFill>
                          <a:ea typeface="ＤＨＰ特太ゴシック体" pitchFamily="2" charset="-128"/>
                        </a:rPr>
                        <a:t>■ 主な加算</a:t>
                      </a:r>
                      <a:endParaRPr kumimoji="1" lang="ja-JP" altLang="en-US" sz="12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826894">
                <a:tc>
                  <a:txBody>
                    <a:bodyPr/>
                    <a:lstStyle/>
                    <a:p>
                      <a:r>
                        <a:rPr kumimoji="1" lang="ja-JP" altLang="en-US" sz="1100" b="1" u="sng" dirty="0" smtClean="0">
                          <a:solidFill>
                            <a:schemeClr val="accent4"/>
                          </a:solidFill>
                          <a:latin typeface="HGPｺﾞｼｯｸM" pitchFamily="50" charset="-128"/>
                          <a:ea typeface="HGPｺﾞｼｯｸM" pitchFamily="50" charset="-128"/>
                        </a:rPr>
                        <a:t>夜勤職員加配加算</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基準で定める夜間支援従事者に加え、共同生活住居ごとに、夜間支援従事者</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を</a:t>
                      </a:r>
                      <a:r>
                        <a:rPr kumimoji="1" lang="en-US" altLang="ja-JP" sz="1100" dirty="0" smtClean="0">
                          <a:solidFill>
                            <a:schemeClr val="accent4"/>
                          </a:solidFill>
                          <a:latin typeface="HGPｺﾞｼｯｸM" pitchFamily="50" charset="-128"/>
                          <a:ea typeface="HGPｺﾞｼｯｸM" pitchFamily="50" charset="-128"/>
                        </a:rPr>
                        <a:t>1</a:t>
                      </a:r>
                      <a:r>
                        <a:rPr kumimoji="1" lang="ja-JP" altLang="en-US" sz="1100" dirty="0" smtClean="0">
                          <a:solidFill>
                            <a:schemeClr val="accent4"/>
                          </a:solidFill>
                          <a:latin typeface="HGPｺﾞｼｯｸM" pitchFamily="50" charset="-128"/>
                          <a:ea typeface="HGPｺﾞｼｯｸM" pitchFamily="50" charset="-128"/>
                        </a:rPr>
                        <a:t>以上追加で配置した場合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149</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日中支援加算（</a:t>
                      </a:r>
                      <a:r>
                        <a:rPr kumimoji="1" lang="en-US" altLang="ja-JP" sz="1100" b="1" u="sng" dirty="0" smtClean="0">
                          <a:solidFill>
                            <a:schemeClr val="tx1"/>
                          </a:solidFill>
                          <a:latin typeface="HGPｺﾞｼｯｸM" pitchFamily="50" charset="-128"/>
                          <a:ea typeface="HGPｺﾞｼｯｸM" pitchFamily="50" charset="-128"/>
                        </a:rPr>
                        <a:t>Ⅱ</a:t>
                      </a:r>
                      <a:r>
                        <a:rPr kumimoji="1" lang="ja-JP" altLang="en-US" sz="1100" b="1" u="sng" dirty="0" smtClean="0">
                          <a:solidFill>
                            <a:schemeClr val="tx1"/>
                          </a:solidFill>
                          <a:latin typeface="HGPｺﾞｼｯｸM" pitchFamily="50" charset="-128"/>
                          <a:ea typeface="HGPｺﾞｼｯｸM" pitchFamily="50" charset="-128"/>
                        </a:rPr>
                        <a:t>）</a:t>
                      </a:r>
                      <a:r>
                        <a:rPr kumimoji="1" lang="ja-JP" altLang="en-US" sz="1100" b="1" u="none" dirty="0" smtClean="0">
                          <a:solidFill>
                            <a:schemeClr val="tx1"/>
                          </a:solidFill>
                          <a:latin typeface="HGPｺﾞｼｯｸM" pitchFamily="50" charset="-128"/>
                          <a:ea typeface="HGPｺﾞｼｯｸM" pitchFamily="50" charset="-128"/>
                        </a:rPr>
                        <a:t>　</a:t>
                      </a:r>
                      <a:r>
                        <a:rPr kumimoji="1" lang="en-US" altLang="ja-JP" sz="1050" b="0" u="none" dirty="0" smtClean="0">
                          <a:solidFill>
                            <a:schemeClr val="tx1"/>
                          </a:solidFill>
                          <a:latin typeface="HGPｺﾞｼｯｸM" pitchFamily="50" charset="-128"/>
                          <a:ea typeface="HGPｺﾞｼｯｸM" pitchFamily="50" charset="-128"/>
                        </a:rPr>
                        <a:t>※</a:t>
                      </a:r>
                      <a:r>
                        <a:rPr kumimoji="1" lang="ja-JP" altLang="en-US" sz="1050" b="0" u="none" dirty="0" smtClean="0">
                          <a:solidFill>
                            <a:schemeClr val="tx1"/>
                          </a:solidFill>
                          <a:latin typeface="HGPｺﾞｼｯｸM" pitchFamily="50" charset="-128"/>
                          <a:ea typeface="HGPｺﾞｼｯｸM" pitchFamily="50" charset="-128"/>
                        </a:rPr>
                        <a:t>　障害支援区分２以下の利用者</a:t>
                      </a:r>
                      <a:endParaRPr kumimoji="1" lang="en-US" altLang="ja-JP" sz="1050" b="0" u="none"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利用者が心身の状況等により日中活動サービス等を利用することができないとき</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に、当該利用者に対し、日中に支援を行った場合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270</a:t>
                      </a:r>
                      <a:r>
                        <a:rPr kumimoji="1" lang="ja-JP" altLang="en-US" sz="1100" baseline="0" dirty="0" smtClean="0">
                          <a:solidFill>
                            <a:schemeClr val="accent4"/>
                          </a:solidFill>
                          <a:latin typeface="HGPｺﾞｼｯｸM" pitchFamily="50" charset="-128"/>
                          <a:ea typeface="HGPｺﾞｼｯｸM" pitchFamily="50" charset="-128"/>
                        </a:rPr>
                        <a:t>単位～</a:t>
                      </a:r>
                      <a:r>
                        <a:rPr kumimoji="1" lang="en-US" altLang="ja-JP" sz="1100" baseline="0" dirty="0" smtClean="0">
                          <a:solidFill>
                            <a:schemeClr val="accent4"/>
                          </a:solidFill>
                          <a:latin typeface="HGPｺﾞｼｯｸM" pitchFamily="50" charset="-128"/>
                          <a:ea typeface="HGPｺﾞｼｯｸM" pitchFamily="50" charset="-128"/>
                        </a:rPr>
                        <a:t>135</a:t>
                      </a:r>
                      <a:r>
                        <a:rPr kumimoji="1" lang="ja-JP" altLang="en-US" sz="1100" baseline="0" dirty="0" smtClean="0">
                          <a:solidFill>
                            <a:schemeClr val="accent4"/>
                          </a:solidFill>
                          <a:latin typeface="HGPｺﾞｼｯｸM" pitchFamily="50" charset="-128"/>
                          <a:ea typeface="HGPｺﾞｼｯｸM" pitchFamily="50" charset="-128"/>
                        </a:rPr>
                        <a:t>単位</a:t>
                      </a:r>
                      <a:endParaRPr kumimoji="1" lang="en-US" altLang="ja-JP" sz="1100" b="0" u="none"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64096">
                <a:tc>
                  <a:txBody>
                    <a:bodyPr/>
                    <a:lstStyle/>
                    <a:p>
                      <a:r>
                        <a:rPr kumimoji="1" lang="ja-JP" altLang="en-US" sz="1100" b="1" u="sng" dirty="0" smtClean="0">
                          <a:solidFill>
                            <a:schemeClr val="accent4"/>
                          </a:solidFill>
                          <a:latin typeface="HGPｺﾞｼｯｸM" pitchFamily="50" charset="-128"/>
                          <a:ea typeface="HGPｺﾞｼｯｸM" pitchFamily="50" charset="-128"/>
                        </a:rPr>
                        <a:t>重度障害者支援加算</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区分６であって重度障害者等包括支援の対象者に対して、より手厚いサービス</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を提供するため従業者を加配するとともに、一部の従業者が一定の研修を修了し</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dirty="0" err="1" smtClean="0">
                          <a:solidFill>
                            <a:schemeClr val="accent4"/>
                          </a:solidFill>
                          <a:latin typeface="HGPｺﾞｼｯｸM" pitchFamily="50" charset="-128"/>
                          <a:ea typeface="HGPｺﾞｼｯｸM" pitchFamily="50" charset="-128"/>
                        </a:rPr>
                        <a:t>た</a:t>
                      </a:r>
                      <a:r>
                        <a:rPr kumimoji="1" lang="ja-JP" altLang="en-US" sz="1100" dirty="0" smtClean="0">
                          <a:solidFill>
                            <a:schemeClr val="accent4"/>
                          </a:solidFill>
                          <a:latin typeface="HGPｺﾞｼｯｸM" pitchFamily="50" charset="-128"/>
                          <a:ea typeface="HGPｺﾞｼｯｸM" pitchFamily="50" charset="-128"/>
                        </a:rPr>
                        <a:t>場合　　　　　　　　　　　　　　　　　　　　　　　　　　　　　　　　　　　　　　　</a:t>
                      </a:r>
                      <a:r>
                        <a:rPr kumimoji="1" lang="en-US" altLang="ja-JP" sz="1100" dirty="0" smtClean="0">
                          <a:solidFill>
                            <a:schemeClr val="accent4"/>
                          </a:solidFill>
                          <a:latin typeface="HGPｺﾞｼｯｸM" pitchFamily="50" charset="-128"/>
                          <a:ea typeface="HGPｺﾞｼｯｸM" pitchFamily="50" charset="-128"/>
                        </a:rPr>
                        <a:t>360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sng" dirty="0" smtClean="0">
                          <a:solidFill>
                            <a:schemeClr val="accent4"/>
                          </a:solidFill>
                          <a:latin typeface="HGPｺﾞｼｯｸM" pitchFamily="50" charset="-128"/>
                          <a:ea typeface="HGPｺﾞｼｯｸM" pitchFamily="50" charset="-128"/>
                        </a:rPr>
                        <a:t>看護職員配置加算</a:t>
                      </a:r>
                      <a:endParaRPr kumimoji="1" lang="en-US" altLang="ja-JP" sz="1100" b="1" u="sng"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accent4"/>
                          </a:solidFill>
                          <a:latin typeface="HGPｺﾞｼｯｸM" pitchFamily="50" charset="-128"/>
                          <a:ea typeface="HGPｺﾞｼｯｸM" pitchFamily="50" charset="-128"/>
                        </a:rPr>
                        <a:t>　　基準で定める従事者に加え、看護職員（看護師、准看護師、保健師）を常勤換</a:t>
                      </a:r>
                      <a:endParaRPr kumimoji="1" lang="en-US" altLang="ja-JP" sz="1100"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accent4"/>
                          </a:solidFill>
                          <a:latin typeface="HGPｺﾞｼｯｸM" pitchFamily="50" charset="-128"/>
                          <a:ea typeface="HGPｺﾞｼｯｸM" pitchFamily="50" charset="-128"/>
                        </a:rPr>
                        <a:t>　算方法で</a:t>
                      </a:r>
                      <a:r>
                        <a:rPr kumimoji="1" lang="en-US" altLang="ja-JP" sz="1100" dirty="0" smtClean="0">
                          <a:solidFill>
                            <a:schemeClr val="accent4"/>
                          </a:solidFill>
                          <a:latin typeface="HGPｺﾞｼｯｸM" pitchFamily="50" charset="-128"/>
                          <a:ea typeface="HGPｺﾞｼｯｸM" pitchFamily="50" charset="-128"/>
                        </a:rPr>
                        <a:t>1</a:t>
                      </a:r>
                      <a:r>
                        <a:rPr kumimoji="1" lang="ja-JP" altLang="en-US" sz="1100" dirty="0" smtClean="0">
                          <a:solidFill>
                            <a:schemeClr val="accent4"/>
                          </a:solidFill>
                          <a:latin typeface="HGPｺﾞｼｯｸM" pitchFamily="50" charset="-128"/>
                          <a:ea typeface="HGPｺﾞｼｯｸM" pitchFamily="50" charset="-128"/>
                        </a:rPr>
                        <a:t>以上配置し、利用者の日常的な健康管理等を実施した場合　</a:t>
                      </a:r>
                      <a:r>
                        <a:rPr kumimoji="1" lang="en-US" altLang="ja-JP" sz="1100" dirty="0" smtClean="0">
                          <a:solidFill>
                            <a:schemeClr val="accent4"/>
                          </a:solidFill>
                          <a:latin typeface="HGPｺﾞｼｯｸM" pitchFamily="50" charset="-128"/>
                          <a:ea typeface="HGPｺﾞｼｯｸM" pitchFamily="50" charset="-128"/>
                        </a:rPr>
                        <a:t>70</a:t>
                      </a:r>
                      <a:r>
                        <a:rPr kumimoji="1" lang="ja-JP" altLang="en-US" sz="1100" dirty="0" smtClean="0">
                          <a:solidFill>
                            <a:schemeClr val="accent4"/>
                          </a:solidFill>
                          <a:latin typeface="HGPｺﾞｼｯｸM" pitchFamily="50" charset="-128"/>
                          <a:ea typeface="HGPｺﾞｼｯｸM" pitchFamily="50" charset="-128"/>
                        </a:rPr>
                        <a:t>単位　　　　　　　　　　　　　　　　　　　　　　　　　　　　　　　　　</a:t>
                      </a:r>
                      <a:r>
                        <a:rPr kumimoji="1" lang="ja-JP" altLang="en-US" sz="1100" baseline="0" dirty="0" smtClean="0">
                          <a:solidFill>
                            <a:schemeClr val="accent4"/>
                          </a:solidFill>
                          <a:latin typeface="HGPｺﾞｼｯｸM" pitchFamily="50" charset="-128"/>
                          <a:ea typeface="HGPｺﾞｼｯｸM" pitchFamily="50" charset="-128"/>
                        </a:rPr>
                        <a:t> </a:t>
                      </a:r>
                      <a:endParaRPr kumimoji="1" lang="en-US" altLang="ja-JP" sz="1100" baseline="0"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accent4"/>
                          </a:solidFill>
                          <a:latin typeface="HGPｺﾞｼｯｸM" pitchFamily="50" charset="-128"/>
                          <a:ea typeface="HGPｺﾞｼｯｸM" pitchFamily="50" charset="-128"/>
                        </a:rPr>
                        <a:t>　</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92088">
                <a:tc>
                  <a:txBody>
                    <a:bodyPr/>
                    <a:lstStyle/>
                    <a:p>
                      <a:r>
                        <a:rPr kumimoji="1" lang="ja-JP" altLang="en-US" sz="1100" b="1" u="sng" dirty="0" smtClean="0">
                          <a:solidFill>
                            <a:schemeClr val="accent4"/>
                          </a:solidFill>
                          <a:latin typeface="HGPｺﾞｼｯｸM" pitchFamily="50" charset="-128"/>
                          <a:ea typeface="HGPｺﾞｼｯｸM" pitchFamily="50" charset="-128"/>
                        </a:rPr>
                        <a:t>精神障害者地域移行特別加算</a:t>
                      </a:r>
                    </a:p>
                    <a:p>
                      <a:r>
                        <a:rPr kumimoji="1" lang="ja-JP" altLang="en-US" sz="1100" dirty="0" smtClean="0">
                          <a:solidFill>
                            <a:schemeClr val="accent4"/>
                          </a:solidFill>
                          <a:latin typeface="HGPｺﾞｼｯｸM" pitchFamily="50" charset="-128"/>
                          <a:ea typeface="HGPｺﾞｼｯｸM" pitchFamily="50" charset="-128"/>
                        </a:rPr>
                        <a:t>　　精神科病院等に１年以上入院していた精神障害者に対して、地域で生活する</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ために必要な相談援助等を社会福祉士、精神保健福祉士又は公認心理師等が</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accent4"/>
                          </a:solidFill>
                          <a:latin typeface="HGPｺﾞｼｯｸM" pitchFamily="50" charset="-128"/>
                          <a:ea typeface="HGPｺﾞｼｯｸM" pitchFamily="50" charset="-128"/>
                        </a:rPr>
                        <a:t>強度行動障害者地域移行特別加算</a:t>
                      </a:r>
                    </a:p>
                    <a:p>
                      <a:r>
                        <a:rPr kumimoji="1" lang="ja-JP" altLang="en-US" sz="1100" dirty="0" smtClean="0">
                          <a:solidFill>
                            <a:schemeClr val="accent4"/>
                          </a:solidFill>
                          <a:latin typeface="HGPｺﾞｼｯｸM" pitchFamily="50" charset="-128"/>
                          <a:ea typeface="HGPｺﾞｼｯｸM" pitchFamily="50" charset="-128"/>
                        </a:rPr>
                        <a:t>　　障害者支援施設等に１年以上入所していた強度行動障害を有する者に対して、</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地域で生活するために必要な相談援助等を強度行動障害支援者養成研修修了</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者等が実施した場合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3342" name="Text Box 2"/>
          <p:cNvSpPr txBox="1">
            <a:spLocks noChangeArrowheads="1"/>
          </p:cNvSpPr>
          <p:nvPr/>
        </p:nvSpPr>
        <p:spPr bwMode="auto">
          <a:xfrm>
            <a:off x="4953000" y="6500813"/>
            <a:ext cx="4915298"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endParaRPr lang="en-US" altLang="ja-JP" sz="1200" b="1" u="sng" dirty="0">
              <a:solidFill>
                <a:srgbClr val="000000"/>
              </a:solidFill>
              <a:ea typeface="ＤＨＰ特太ゴシック体" pitchFamily="2" charset="-128"/>
            </a:endParaRPr>
          </a:p>
        </p:txBody>
      </p:sp>
      <p:sp>
        <p:nvSpPr>
          <p:cNvPr id="15" name="正方形/長方形 14"/>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新　共同生活援助（日中サービス支援型）</a:t>
            </a:r>
            <a:endParaRPr kumimoji="1" lang="ja-JP" altLang="en-US" sz="2400" b="1" dirty="0">
              <a:solidFill>
                <a:schemeClr val="tx1"/>
              </a:solidFill>
            </a:endParaRPr>
          </a:p>
        </p:txBody>
      </p:sp>
      <p:grpSp>
        <p:nvGrpSpPr>
          <p:cNvPr id="16" name="グループ化 10"/>
          <p:cNvGrpSpPr>
            <a:grpSpLocks/>
          </p:cNvGrpSpPr>
          <p:nvPr/>
        </p:nvGrpSpPr>
        <p:grpSpPr bwMode="auto">
          <a:xfrm>
            <a:off x="-15553" y="376232"/>
            <a:ext cx="9972000" cy="79114"/>
            <a:chOff x="0" y="188640"/>
            <a:chExt cx="9144000" cy="72008"/>
          </a:xfrm>
        </p:grpSpPr>
        <p:cxnSp>
          <p:nvCxnSpPr>
            <p:cNvPr id="17" name="直線コネクタ 1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9" name="ドーナツ 18"/>
          <p:cNvSpPr/>
          <p:nvPr/>
        </p:nvSpPr>
        <p:spPr>
          <a:xfrm>
            <a:off x="2224800" y="25200"/>
            <a:ext cx="396000" cy="396000"/>
          </a:xfrm>
          <a:prstGeom prst="donut">
            <a:avLst>
              <a:gd name="adj" fmla="val 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169</a:t>
            </a:fld>
            <a:endParaRPr lang="en-US" altLang="ja-JP" dirty="0"/>
          </a:p>
        </p:txBody>
      </p:sp>
    </p:spTree>
    <p:extLst>
      <p:ext uri="{BB962C8B-B14F-4D97-AF65-F5344CB8AC3E}">
        <p14:creationId xmlns:p14="http://schemas.microsoft.com/office/powerpoint/2010/main" val="1281926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4147933429"/>
              </p:ext>
            </p:extLst>
          </p:nvPr>
        </p:nvGraphicFramePr>
        <p:xfrm>
          <a:off x="56459" y="502855"/>
          <a:ext cx="9775999" cy="5155591"/>
        </p:xfrm>
        <a:graphic>
          <a:graphicData uri="http://schemas.openxmlformats.org/drawingml/2006/table">
            <a:tbl>
              <a:tblPr firstRow="1" bandRow="1">
                <a:tableStyleId>{5C22544A-7EE6-4342-B048-85BDC9FD1C3A}</a:tableStyleId>
              </a:tblPr>
              <a:tblGrid>
                <a:gridCol w="1777621">
                  <a:extLst>
                    <a:ext uri="{9D8B030D-6E8A-4147-A177-3AD203B41FA5}">
                      <a16:colId xmlns:a16="http://schemas.microsoft.com/office/drawing/2014/main" val="20000"/>
                    </a:ext>
                  </a:extLst>
                </a:gridCol>
                <a:gridCol w="1333063">
                  <a:extLst>
                    <a:ext uri="{9D8B030D-6E8A-4147-A177-3AD203B41FA5}">
                      <a16:colId xmlns:a16="http://schemas.microsoft.com/office/drawing/2014/main" val="20001"/>
                    </a:ext>
                  </a:extLst>
                </a:gridCol>
                <a:gridCol w="1333063">
                  <a:extLst>
                    <a:ext uri="{9D8B030D-6E8A-4147-A177-3AD203B41FA5}">
                      <a16:colId xmlns:a16="http://schemas.microsoft.com/office/drawing/2014/main" val="20002"/>
                    </a:ext>
                  </a:extLst>
                </a:gridCol>
                <a:gridCol w="1333063">
                  <a:extLst>
                    <a:ext uri="{9D8B030D-6E8A-4147-A177-3AD203B41FA5}">
                      <a16:colId xmlns:a16="http://schemas.microsoft.com/office/drawing/2014/main" val="20003"/>
                    </a:ext>
                  </a:extLst>
                </a:gridCol>
                <a:gridCol w="1333063">
                  <a:extLst>
                    <a:ext uri="{9D8B030D-6E8A-4147-A177-3AD203B41FA5}">
                      <a16:colId xmlns:a16="http://schemas.microsoft.com/office/drawing/2014/main" val="20004"/>
                    </a:ext>
                  </a:extLst>
                </a:gridCol>
                <a:gridCol w="1333063">
                  <a:extLst>
                    <a:ext uri="{9D8B030D-6E8A-4147-A177-3AD203B41FA5}">
                      <a16:colId xmlns:a16="http://schemas.microsoft.com/office/drawing/2014/main" val="20005"/>
                    </a:ext>
                  </a:extLst>
                </a:gridCol>
                <a:gridCol w="1333063">
                  <a:extLst>
                    <a:ext uri="{9D8B030D-6E8A-4147-A177-3AD203B41FA5}">
                      <a16:colId xmlns:a16="http://schemas.microsoft.com/office/drawing/2014/main" val="20006"/>
                    </a:ext>
                  </a:extLst>
                </a:gridCol>
              </a:tblGrid>
              <a:tr h="365220">
                <a:tc>
                  <a:txBody>
                    <a:bodyPr/>
                    <a:lstStyle/>
                    <a:p>
                      <a:pPr algn="ctr"/>
                      <a:endParaRPr kumimoji="1" lang="en-US" altLang="ja-JP" sz="2000" dirty="0" smtClean="0"/>
                    </a:p>
                  </a:txBody>
                  <a:tcPr marL="99060" marR="99060" marT="45721" marB="45721" anchor="ctr">
                    <a:lnB w="19050" cap="flat" cmpd="sng" algn="ctr">
                      <a:solidFill>
                        <a:schemeClr val="bg1"/>
                      </a:solidFill>
                      <a:prstDash val="solid"/>
                      <a:round/>
                      <a:headEnd type="none" w="med" len="med"/>
                      <a:tailEnd type="none" w="med" len="med"/>
                    </a:lnB>
                  </a:tcPr>
                </a:tc>
                <a:tc gridSpan="2">
                  <a:txBody>
                    <a:bodyPr/>
                    <a:lstStyle/>
                    <a:p>
                      <a:pPr algn="ctr"/>
                      <a:r>
                        <a:rPr kumimoji="1" lang="ja-JP" altLang="en-US" sz="2000" dirty="0" smtClean="0"/>
                        <a:t>医療</a:t>
                      </a:r>
                      <a:endParaRPr kumimoji="1" lang="en-US" altLang="ja-JP" sz="2000" dirty="0" smtClean="0"/>
                    </a:p>
                  </a:txBody>
                  <a:tcPr marL="99060" marR="99060" marT="45721" marB="45721" anchor="ctr">
                    <a:lnB w="19050" cap="flat" cmpd="sng" algn="ctr">
                      <a:solidFill>
                        <a:schemeClr val="bg1"/>
                      </a:solidFill>
                      <a:prstDash val="solid"/>
                      <a:round/>
                      <a:headEnd type="none" w="med" len="med"/>
                      <a:tailEnd type="none" w="med" len="med"/>
                    </a:lnB>
                  </a:tcPr>
                </a:tc>
                <a:tc hMerge="1">
                  <a:txBody>
                    <a:bodyPr/>
                    <a:lstStyle/>
                    <a:p>
                      <a:pPr algn="ctr"/>
                      <a:endParaRPr kumimoji="1" lang="en-US" altLang="ja-JP" sz="1400" dirty="0" smtClean="0"/>
                    </a:p>
                  </a:txBody>
                  <a:tcPr anchor="ctr"/>
                </a:tc>
                <a:tc gridSpan="2">
                  <a:txBody>
                    <a:bodyPr/>
                    <a:lstStyle/>
                    <a:p>
                      <a:pPr algn="ctr"/>
                      <a:r>
                        <a:rPr kumimoji="1" lang="ja-JP" altLang="en-US" sz="2000" dirty="0" smtClean="0"/>
                        <a:t>介護</a:t>
                      </a:r>
                      <a:endParaRPr kumimoji="1" lang="en-US" altLang="ja-JP" sz="2000" dirty="0" smtClean="0"/>
                    </a:p>
                  </a:txBody>
                  <a:tcPr marL="99060" marR="99060" marT="45721" marB="45721" anchor="ctr">
                    <a:lnB w="19050" cap="flat" cmpd="sng" algn="ctr">
                      <a:solidFill>
                        <a:schemeClr val="bg1"/>
                      </a:solidFill>
                      <a:prstDash val="solid"/>
                      <a:round/>
                      <a:headEnd type="none" w="med" len="med"/>
                      <a:tailEnd type="none" w="med" len="med"/>
                    </a:lnB>
                  </a:tcPr>
                </a:tc>
                <a:tc hMerge="1">
                  <a:txBody>
                    <a:bodyPr/>
                    <a:lstStyle/>
                    <a:p>
                      <a:pPr algn="ctr"/>
                      <a:endParaRPr kumimoji="1" lang="en-US" altLang="ja-JP" sz="1400" dirty="0" smtClean="0"/>
                    </a:p>
                  </a:txBody>
                  <a:tcPr anchor="ctr"/>
                </a:tc>
                <a:tc gridSpan="2">
                  <a:txBody>
                    <a:bodyPr/>
                    <a:lstStyle/>
                    <a:p>
                      <a:pPr algn="ctr"/>
                      <a:r>
                        <a:rPr kumimoji="1" lang="ja-JP" altLang="en-US" sz="2000" dirty="0" smtClean="0"/>
                        <a:t>障害</a:t>
                      </a:r>
                      <a:endParaRPr kumimoji="1" lang="en-US" altLang="ja-JP" sz="2000" dirty="0" smtClean="0"/>
                    </a:p>
                  </a:txBody>
                  <a:tcPr marL="99060" marR="99060" marT="45721" marB="45721" anchor="ctr">
                    <a:lnB w="19050" cap="flat" cmpd="sng" algn="ctr">
                      <a:solidFill>
                        <a:schemeClr val="bg1"/>
                      </a:solidFill>
                      <a:prstDash val="solid"/>
                      <a:round/>
                      <a:headEnd type="none" w="med" len="med"/>
                      <a:tailEnd type="none" w="med" len="med"/>
                    </a:lnB>
                  </a:tcPr>
                </a:tc>
                <a:tc hMerge="1">
                  <a:txBody>
                    <a:bodyPr/>
                    <a:lstStyle/>
                    <a:p>
                      <a:pPr algn="ctr"/>
                      <a:endParaRPr kumimoji="1" lang="ja-JP" altLang="en-US" sz="1400" dirty="0"/>
                    </a:p>
                  </a:txBody>
                  <a:tcPr anchor="ctr"/>
                </a:tc>
                <a:extLst>
                  <a:ext uri="{0D108BD9-81ED-4DB2-BD59-A6C34878D82A}">
                    <a16:rowId xmlns:a16="http://schemas.microsoft.com/office/drawing/2014/main" val="10000"/>
                  </a:ext>
                </a:extLst>
              </a:tr>
              <a:tr h="449501">
                <a:tc>
                  <a:txBody>
                    <a:bodyPr/>
                    <a:lstStyle/>
                    <a:p>
                      <a:pPr algn="ctr"/>
                      <a:endParaRPr kumimoji="1" lang="ja-JP" altLang="en-US" sz="2400" dirty="0">
                        <a:latin typeface="+mj-ea"/>
                        <a:ea typeface="+mj-ea"/>
                      </a:endParaRPr>
                    </a:p>
                  </a:txBody>
                  <a:tcPr marL="99060" marR="99060" marT="45721" marB="45721" anchor="ctr">
                    <a:lnT w="1905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300" dirty="0" smtClean="0">
                          <a:latin typeface="+mj-ea"/>
                          <a:ea typeface="+mj-ea"/>
                        </a:rPr>
                        <a:t>総費用額</a:t>
                      </a:r>
                      <a:endParaRPr kumimoji="1" lang="en-US" altLang="ja-JP" sz="1300" dirty="0" smtClean="0">
                        <a:latin typeface="+mj-ea"/>
                        <a:ea typeface="+mj-ea"/>
                      </a:endParaRPr>
                    </a:p>
                  </a:txBody>
                  <a:tcPr marL="99060" marR="99060" marT="45721" marB="45721" anchor="ctr">
                    <a:lnT w="19050" cap="flat" cmpd="sng" algn="ctr">
                      <a:solidFill>
                        <a:schemeClr val="bg1"/>
                      </a:solidFill>
                      <a:prstDash val="solid"/>
                      <a:round/>
                      <a:headEnd type="none" w="med" len="med"/>
                      <a:tailEnd type="none" w="med" len="med"/>
                    </a:lnT>
                  </a:tcPr>
                </a:tc>
                <a:tc>
                  <a:txBody>
                    <a:bodyPr/>
                    <a:lstStyle/>
                    <a:p>
                      <a:pPr algn="ctr"/>
                      <a:r>
                        <a:rPr kumimoji="1" lang="ja-JP" altLang="en-US" sz="1300" dirty="0" smtClean="0">
                          <a:latin typeface="+mj-ea"/>
                          <a:ea typeface="+mj-ea"/>
                        </a:rPr>
                        <a:t>伸び率</a:t>
                      </a:r>
                      <a:endParaRPr kumimoji="1" lang="en-US" altLang="ja-JP" sz="1300" dirty="0" smtClean="0">
                        <a:latin typeface="+mj-ea"/>
                        <a:ea typeface="+mj-ea"/>
                      </a:endParaRPr>
                    </a:p>
                    <a:p>
                      <a:pPr algn="ctr"/>
                      <a:r>
                        <a:rPr kumimoji="1" lang="ja-JP" altLang="en-US" sz="1300" dirty="0" smtClean="0">
                          <a:latin typeface="+mj-ea"/>
                          <a:ea typeface="+mj-ea"/>
                        </a:rPr>
                        <a:t>（対前年度）</a:t>
                      </a:r>
                      <a:endParaRPr kumimoji="1" lang="ja-JP" altLang="en-US" sz="1300" dirty="0">
                        <a:latin typeface="+mj-ea"/>
                        <a:ea typeface="+mj-ea"/>
                      </a:endParaRPr>
                    </a:p>
                  </a:txBody>
                  <a:tcPr marL="99060" marR="99060" marT="45721" marB="45721" anchor="ctr">
                    <a:lnT w="1905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300" dirty="0" smtClean="0">
                          <a:latin typeface="+mj-ea"/>
                          <a:ea typeface="+mj-ea"/>
                        </a:rPr>
                        <a:t>総費用額</a:t>
                      </a:r>
                      <a:endParaRPr kumimoji="1" lang="en-US" altLang="ja-JP" sz="1300" dirty="0" smtClean="0">
                        <a:latin typeface="+mj-ea"/>
                        <a:ea typeface="+mj-ea"/>
                      </a:endParaRPr>
                    </a:p>
                  </a:txBody>
                  <a:tcPr marL="99060" marR="99060" marT="45721" marB="45721" anchor="ctr">
                    <a:lnT w="19050" cap="flat" cmpd="sng" algn="ctr">
                      <a:solidFill>
                        <a:schemeClr val="bg1"/>
                      </a:solidFill>
                      <a:prstDash val="solid"/>
                      <a:round/>
                      <a:headEnd type="none" w="med" len="med"/>
                      <a:tailEnd type="none" w="med" len="med"/>
                    </a:lnT>
                  </a:tcPr>
                </a:tc>
                <a:tc>
                  <a:txBody>
                    <a:bodyPr/>
                    <a:lstStyle/>
                    <a:p>
                      <a:pPr algn="ctr"/>
                      <a:r>
                        <a:rPr kumimoji="1" lang="ja-JP" altLang="en-US" sz="1300" dirty="0" smtClean="0">
                          <a:latin typeface="+mj-ea"/>
                          <a:ea typeface="+mj-ea"/>
                        </a:rPr>
                        <a:t>伸び率</a:t>
                      </a:r>
                      <a:endParaRPr kumimoji="1" lang="en-US" altLang="ja-JP" sz="1300" dirty="0" smtClean="0">
                        <a:latin typeface="+mj-ea"/>
                        <a:ea typeface="+mj-ea"/>
                      </a:endParaRPr>
                    </a:p>
                    <a:p>
                      <a:pPr algn="ctr"/>
                      <a:r>
                        <a:rPr kumimoji="1" lang="ja-JP" altLang="en-US" sz="1300" dirty="0" smtClean="0">
                          <a:latin typeface="+mj-ea"/>
                          <a:ea typeface="+mj-ea"/>
                        </a:rPr>
                        <a:t>（対前年度）</a:t>
                      </a:r>
                      <a:endParaRPr kumimoji="1" lang="ja-JP" altLang="en-US" sz="1300" dirty="0">
                        <a:latin typeface="+mj-ea"/>
                        <a:ea typeface="+mj-ea"/>
                      </a:endParaRPr>
                    </a:p>
                  </a:txBody>
                  <a:tcPr marL="99060" marR="99060" marT="45721" marB="45721" anchor="ctr">
                    <a:lnT w="1905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300" dirty="0" smtClean="0">
                          <a:latin typeface="+mj-ea"/>
                          <a:ea typeface="+mj-ea"/>
                        </a:rPr>
                        <a:t>総費用額</a:t>
                      </a:r>
                      <a:endParaRPr kumimoji="1" lang="en-US" altLang="ja-JP" sz="1300" dirty="0" smtClean="0">
                        <a:latin typeface="+mj-ea"/>
                        <a:ea typeface="+mj-ea"/>
                      </a:endParaRPr>
                    </a:p>
                  </a:txBody>
                  <a:tcPr marL="99060" marR="99060" marT="45721" marB="45721" anchor="ctr">
                    <a:lnT w="19050" cap="flat" cmpd="sng" algn="ctr">
                      <a:solidFill>
                        <a:schemeClr val="bg1"/>
                      </a:solidFill>
                      <a:prstDash val="solid"/>
                      <a:round/>
                      <a:headEnd type="none" w="med" len="med"/>
                      <a:tailEnd type="none" w="med" len="med"/>
                    </a:lnT>
                  </a:tcPr>
                </a:tc>
                <a:tc>
                  <a:txBody>
                    <a:bodyPr/>
                    <a:lstStyle/>
                    <a:p>
                      <a:pPr algn="ctr"/>
                      <a:r>
                        <a:rPr kumimoji="1" lang="ja-JP" altLang="en-US" sz="1300" dirty="0" smtClean="0">
                          <a:latin typeface="+mj-ea"/>
                          <a:ea typeface="+mj-ea"/>
                        </a:rPr>
                        <a:t>伸び率</a:t>
                      </a:r>
                      <a:endParaRPr kumimoji="1" lang="en-US" altLang="ja-JP" sz="1300" dirty="0" smtClean="0">
                        <a:latin typeface="+mj-ea"/>
                        <a:ea typeface="+mj-ea"/>
                      </a:endParaRPr>
                    </a:p>
                    <a:p>
                      <a:pPr algn="ctr"/>
                      <a:r>
                        <a:rPr kumimoji="1" lang="ja-JP" altLang="en-US" sz="1300" dirty="0" smtClean="0">
                          <a:latin typeface="+mj-ea"/>
                          <a:ea typeface="+mj-ea"/>
                        </a:rPr>
                        <a:t>（対前年度）</a:t>
                      </a:r>
                      <a:endParaRPr kumimoji="1" lang="ja-JP" altLang="en-US" sz="1300" dirty="0">
                        <a:latin typeface="+mj-ea"/>
                        <a:ea typeface="+mj-ea"/>
                      </a:endParaRPr>
                    </a:p>
                  </a:txBody>
                  <a:tcPr marL="99060" marR="99060" marT="45721" marB="45721"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512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平成１８年度</a:t>
                      </a:r>
                    </a:p>
                  </a:txBody>
                  <a:tcPr marL="99060" marR="99060" marT="45721" marB="45721" anchor="ctr"/>
                </a:tc>
                <a:tc>
                  <a:txBody>
                    <a:bodyPr/>
                    <a:lstStyle/>
                    <a:p>
                      <a:pPr algn="ctr">
                        <a:lnSpc>
                          <a:spcPts val="1400"/>
                        </a:lnSpc>
                      </a:pPr>
                      <a:r>
                        <a:rPr kumimoji="1" lang="ja-JP" altLang="en-US" sz="1300" kern="1200" dirty="0" smtClean="0">
                          <a:latin typeface="+mj-ea"/>
                          <a:ea typeface="+mj-ea"/>
                        </a:rPr>
                        <a:t>３３．１兆円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dirty="0" smtClean="0">
                          <a:latin typeface="+mj-ea"/>
                          <a:ea typeface="+mj-ea"/>
                        </a:rPr>
                        <a:t>０．０％</a:t>
                      </a:r>
                      <a:endParaRPr kumimoji="1" lang="ja-JP" altLang="en-US" sz="1300" dirty="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６．４兆円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dirty="0" smtClean="0">
                          <a:latin typeface="+mj-ea"/>
                          <a:ea typeface="+mj-ea"/>
                        </a:rPr>
                        <a:t>０．０％</a:t>
                      </a:r>
                      <a:endParaRPr kumimoji="1" lang="ja-JP" altLang="en-US" sz="1300" dirty="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０．６兆円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dirty="0" smtClean="0">
                          <a:latin typeface="+mj-ea"/>
                          <a:ea typeface="+mj-ea"/>
                        </a:rPr>
                        <a:t>－</a:t>
                      </a:r>
                      <a:endParaRPr kumimoji="1" lang="ja-JP" altLang="en-US" sz="1300" dirty="0">
                        <a:latin typeface="+mj-ea"/>
                        <a:ea typeface="+mj-ea"/>
                      </a:endParaRPr>
                    </a:p>
                  </a:txBody>
                  <a:tcPr marL="99060" marR="99060" marT="45721" marB="45721" anchor="ctr"/>
                </a:tc>
                <a:extLst>
                  <a:ext uri="{0D108BD9-81ED-4DB2-BD59-A6C34878D82A}">
                    <a16:rowId xmlns:a16="http://schemas.microsoft.com/office/drawing/2014/main" val="10002"/>
                  </a:ext>
                </a:extLst>
              </a:tr>
              <a:tr h="3512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平成１９年度</a:t>
                      </a:r>
                    </a:p>
                  </a:txBody>
                  <a:tcPr marL="99060" marR="99060" marT="45721" marB="45721" anchor="ctr"/>
                </a:tc>
                <a:tc>
                  <a:txBody>
                    <a:bodyPr/>
                    <a:lstStyle/>
                    <a:p>
                      <a:pPr algn="ctr">
                        <a:lnSpc>
                          <a:spcPts val="1400"/>
                        </a:lnSpc>
                      </a:pPr>
                      <a:r>
                        <a:rPr kumimoji="1" lang="ja-JP" altLang="en-US" sz="1300" kern="1200" dirty="0" smtClean="0">
                          <a:latin typeface="+mj-ea"/>
                          <a:ea typeface="+mj-ea"/>
                        </a:rPr>
                        <a:t>３４．１兆円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dirty="0" smtClean="0">
                          <a:latin typeface="+mj-ea"/>
                          <a:ea typeface="+mj-ea"/>
                        </a:rPr>
                        <a:t>３．０％</a:t>
                      </a:r>
                      <a:endParaRPr kumimoji="1" lang="ja-JP" altLang="en-US" sz="1300" dirty="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６．７兆円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dirty="0" smtClean="0">
                          <a:latin typeface="+mj-ea"/>
                          <a:ea typeface="+mj-ea"/>
                        </a:rPr>
                        <a:t>４．９％</a:t>
                      </a:r>
                      <a:endParaRPr kumimoji="1" lang="ja-JP" altLang="en-US" sz="1300" dirty="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０．９兆円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dirty="0" smtClean="0">
                          <a:latin typeface="+mj-ea"/>
                          <a:ea typeface="+mj-ea"/>
                        </a:rPr>
                        <a:t>（６６．２％）</a:t>
                      </a:r>
                      <a:r>
                        <a:rPr kumimoji="1" lang="en-US" altLang="ja-JP" sz="1300" dirty="0" smtClean="0">
                          <a:latin typeface="+mj-ea"/>
                          <a:ea typeface="+mj-ea"/>
                        </a:rPr>
                        <a:t>※</a:t>
                      </a:r>
                      <a:endParaRPr kumimoji="1" lang="ja-JP" altLang="en-US" sz="1300" dirty="0">
                        <a:latin typeface="+mj-ea"/>
                        <a:ea typeface="+mj-ea"/>
                      </a:endParaRPr>
                    </a:p>
                  </a:txBody>
                  <a:tcPr marL="99060" marR="99060" marT="45721" marB="45721" anchor="ctr"/>
                </a:tc>
                <a:extLst>
                  <a:ext uri="{0D108BD9-81ED-4DB2-BD59-A6C34878D82A}">
                    <a16:rowId xmlns:a16="http://schemas.microsoft.com/office/drawing/2014/main" val="10003"/>
                  </a:ext>
                </a:extLst>
              </a:tr>
              <a:tr h="3512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平成２０年度</a:t>
                      </a:r>
                    </a:p>
                  </a:txBody>
                  <a:tcPr marL="99060" marR="99060" marT="45721" marB="45721" anchor="ctr"/>
                </a:tc>
                <a:tc>
                  <a:txBody>
                    <a:bodyPr/>
                    <a:lstStyle/>
                    <a:p>
                      <a:pPr algn="ctr">
                        <a:lnSpc>
                          <a:spcPts val="1400"/>
                        </a:lnSpc>
                      </a:pPr>
                      <a:r>
                        <a:rPr kumimoji="1" lang="ja-JP" altLang="en-US" sz="1300" kern="1200" dirty="0" smtClean="0">
                          <a:latin typeface="+mj-ea"/>
                          <a:ea typeface="+mj-ea"/>
                        </a:rPr>
                        <a:t>３４．８兆円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dirty="0" smtClean="0">
                          <a:latin typeface="+mj-ea"/>
                          <a:ea typeface="+mj-ea"/>
                        </a:rPr>
                        <a:t>２．０％</a:t>
                      </a:r>
                      <a:endParaRPr kumimoji="1" lang="ja-JP" altLang="en-US" sz="1300" dirty="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６．９兆円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dirty="0" smtClean="0">
                          <a:latin typeface="+mj-ea"/>
                          <a:ea typeface="+mj-ea"/>
                        </a:rPr>
                        <a:t>４．２％</a:t>
                      </a:r>
                      <a:endParaRPr kumimoji="1" lang="ja-JP" altLang="en-US" sz="1300" dirty="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１．０兆円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dirty="0" smtClean="0">
                          <a:latin typeface="+mj-ea"/>
                          <a:ea typeface="+mj-ea"/>
                        </a:rPr>
                        <a:t>９．７％</a:t>
                      </a:r>
                      <a:endParaRPr kumimoji="1" lang="ja-JP" altLang="en-US" sz="1300" dirty="0">
                        <a:latin typeface="+mj-ea"/>
                        <a:ea typeface="+mj-ea"/>
                      </a:endParaRPr>
                    </a:p>
                  </a:txBody>
                  <a:tcPr marL="99060" marR="99060" marT="45721" marB="45721" anchor="ctr"/>
                </a:tc>
                <a:extLst>
                  <a:ext uri="{0D108BD9-81ED-4DB2-BD59-A6C34878D82A}">
                    <a16:rowId xmlns:a16="http://schemas.microsoft.com/office/drawing/2014/main" val="10004"/>
                  </a:ext>
                </a:extLst>
              </a:tr>
              <a:tr h="3512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平成２１年度</a:t>
                      </a:r>
                    </a:p>
                  </a:txBody>
                  <a:tcPr marL="99060" marR="99060" marT="45721" marB="45721" anchor="ctr"/>
                </a:tc>
                <a:tc>
                  <a:txBody>
                    <a:bodyPr/>
                    <a:lstStyle/>
                    <a:p>
                      <a:pPr algn="ctr">
                        <a:lnSpc>
                          <a:spcPts val="1400"/>
                        </a:lnSpc>
                      </a:pPr>
                      <a:r>
                        <a:rPr kumimoji="1" lang="ja-JP" altLang="en-US" sz="1300" kern="1200" dirty="0" smtClean="0">
                          <a:latin typeface="+mj-ea"/>
                          <a:ea typeface="+mj-ea"/>
                        </a:rPr>
                        <a:t>３６．０兆円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dirty="0" smtClean="0">
                          <a:latin typeface="+mj-ea"/>
                          <a:ea typeface="+mj-ea"/>
                        </a:rPr>
                        <a:t>３．４％</a:t>
                      </a:r>
                      <a:endParaRPr kumimoji="1" lang="ja-JP" altLang="en-US" sz="1300" dirty="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７．４兆円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dirty="0" smtClean="0">
                          <a:latin typeface="+mj-ea"/>
                          <a:ea typeface="+mj-ea"/>
                        </a:rPr>
                        <a:t>６．９％</a:t>
                      </a:r>
                      <a:endParaRPr kumimoji="1" lang="ja-JP" altLang="en-US" sz="1300" dirty="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１．２兆円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dirty="0" smtClean="0">
                          <a:latin typeface="+mj-ea"/>
                          <a:ea typeface="+mj-ea"/>
                        </a:rPr>
                        <a:t>１１．９％</a:t>
                      </a:r>
                      <a:endParaRPr kumimoji="1" lang="ja-JP" altLang="en-US" sz="1300" dirty="0">
                        <a:latin typeface="+mj-ea"/>
                        <a:ea typeface="+mj-ea"/>
                      </a:endParaRPr>
                    </a:p>
                  </a:txBody>
                  <a:tcPr marL="99060" marR="99060" marT="45721" marB="45721" anchor="ctr"/>
                </a:tc>
                <a:extLst>
                  <a:ext uri="{0D108BD9-81ED-4DB2-BD59-A6C34878D82A}">
                    <a16:rowId xmlns:a16="http://schemas.microsoft.com/office/drawing/2014/main" val="10005"/>
                  </a:ext>
                </a:extLst>
              </a:tr>
              <a:tr h="351291">
                <a:tc>
                  <a:txBody>
                    <a:bodyPr/>
                    <a:lstStyle/>
                    <a:p>
                      <a:pPr algn="ctr"/>
                      <a:r>
                        <a:rPr kumimoji="1" lang="ja-JP" altLang="en-US" sz="1400" dirty="0" smtClean="0">
                          <a:latin typeface="+mj-ea"/>
                          <a:ea typeface="+mj-ea"/>
                        </a:rPr>
                        <a:t>平成２２年度</a:t>
                      </a:r>
                      <a:endParaRPr kumimoji="1" lang="ja-JP" altLang="en-US" sz="1400" dirty="0">
                        <a:latin typeface="+mj-ea"/>
                        <a:ea typeface="+mj-ea"/>
                      </a:endParaRPr>
                    </a:p>
                  </a:txBody>
                  <a:tcPr marL="99060" marR="99060" marT="45721" marB="45721" anchor="ctr"/>
                </a:tc>
                <a:tc>
                  <a:txBody>
                    <a:bodyPr/>
                    <a:lstStyle/>
                    <a:p>
                      <a:pPr algn="ctr">
                        <a:lnSpc>
                          <a:spcPts val="1400"/>
                        </a:lnSpc>
                      </a:pPr>
                      <a:r>
                        <a:rPr kumimoji="1" lang="ja-JP" altLang="en-US" sz="1300" dirty="0" smtClean="0">
                          <a:latin typeface="+mj-ea"/>
                          <a:ea typeface="+mj-ea"/>
                        </a:rPr>
                        <a:t>３７．４兆円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dirty="0" smtClean="0">
                          <a:latin typeface="+mj-ea"/>
                          <a:ea typeface="+mj-ea"/>
                        </a:rPr>
                        <a:t>３．９％</a:t>
                      </a:r>
                      <a:endParaRPr kumimoji="1" lang="ja-JP" altLang="en-US" sz="1300" dirty="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７．８兆円</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５．２</a:t>
                      </a:r>
                      <a:r>
                        <a:rPr kumimoji="1" lang="ja-JP" altLang="en-US" sz="1300" dirty="0" smtClean="0">
                          <a:latin typeface="+mj-ea"/>
                          <a:ea typeface="+mj-ea"/>
                        </a:rPr>
                        <a:t>％</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１．３兆円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dirty="0" smtClean="0">
                          <a:latin typeface="+mj-ea"/>
                          <a:ea typeface="+mj-ea"/>
                        </a:rPr>
                        <a:t>９．５％</a:t>
                      </a:r>
                      <a:endParaRPr kumimoji="1" lang="ja-JP" altLang="en-US" sz="1300" dirty="0">
                        <a:latin typeface="+mj-ea"/>
                        <a:ea typeface="+mj-ea"/>
                      </a:endParaRPr>
                    </a:p>
                  </a:txBody>
                  <a:tcPr marL="99060" marR="99060" marT="45721" marB="45721" anchor="ctr"/>
                </a:tc>
                <a:extLst>
                  <a:ext uri="{0D108BD9-81ED-4DB2-BD59-A6C34878D82A}">
                    <a16:rowId xmlns:a16="http://schemas.microsoft.com/office/drawing/2014/main" val="10006"/>
                  </a:ext>
                </a:extLst>
              </a:tr>
              <a:tr h="3593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平成２３年度</a:t>
                      </a:r>
                    </a:p>
                  </a:txBody>
                  <a:tcPr marL="99060" marR="99060" marT="45721" marB="45721" anchor="ctr"/>
                </a:tc>
                <a:tc>
                  <a:txBody>
                    <a:bodyPr/>
                    <a:lstStyle/>
                    <a:p>
                      <a:pPr algn="ctr">
                        <a:lnSpc>
                          <a:spcPts val="1400"/>
                        </a:lnSpc>
                      </a:pPr>
                      <a:r>
                        <a:rPr kumimoji="1" lang="ja-JP" altLang="en-US" sz="1300" kern="1200" dirty="0" smtClean="0">
                          <a:latin typeface="+mj-ea"/>
                          <a:ea typeface="+mj-ea"/>
                        </a:rPr>
                        <a:t>３８．６兆円</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dirty="0" smtClean="0">
                          <a:latin typeface="+mj-ea"/>
                          <a:ea typeface="+mj-ea"/>
                        </a:rPr>
                        <a:t>３．１％</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８．２兆円</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５．２</a:t>
                      </a:r>
                      <a:r>
                        <a:rPr kumimoji="1" lang="ja-JP" altLang="en-US" sz="1300" dirty="0" smtClean="0">
                          <a:latin typeface="+mj-ea"/>
                          <a:ea typeface="+mj-ea"/>
                        </a:rPr>
                        <a:t>％</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１．６兆円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kern="1200" dirty="0" smtClean="0">
                          <a:latin typeface="+mj-ea"/>
                          <a:ea typeface="+mj-ea"/>
                        </a:rPr>
                        <a:t>９．２</a:t>
                      </a:r>
                      <a:r>
                        <a:rPr kumimoji="1" lang="ja-JP" altLang="en-US" sz="1300" dirty="0" smtClean="0">
                          <a:latin typeface="+mj-ea"/>
                          <a:ea typeface="+mj-ea"/>
                        </a:rPr>
                        <a:t>％</a:t>
                      </a:r>
                      <a:endParaRPr kumimoji="1" lang="ja-JP" altLang="en-US" sz="1300" dirty="0">
                        <a:latin typeface="+mj-ea"/>
                        <a:ea typeface="+mj-ea"/>
                      </a:endParaRPr>
                    </a:p>
                  </a:txBody>
                  <a:tcPr marL="99060" marR="99060" marT="45721" marB="45721" anchor="ctr"/>
                </a:tc>
                <a:extLst>
                  <a:ext uri="{0D108BD9-81ED-4DB2-BD59-A6C34878D82A}">
                    <a16:rowId xmlns:a16="http://schemas.microsoft.com/office/drawing/2014/main" val="10007"/>
                  </a:ext>
                </a:extLst>
              </a:tr>
              <a:tr h="3593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平成２４年度</a:t>
                      </a:r>
                    </a:p>
                  </a:txBody>
                  <a:tcPr marL="99060" marR="99060" marT="45721" marB="45721" anchor="ctr"/>
                </a:tc>
                <a:tc>
                  <a:txBody>
                    <a:bodyPr/>
                    <a:lstStyle/>
                    <a:p>
                      <a:pPr algn="ctr">
                        <a:lnSpc>
                          <a:spcPts val="1400"/>
                        </a:lnSpc>
                      </a:pPr>
                      <a:r>
                        <a:rPr kumimoji="1" lang="ja-JP" altLang="en-US" sz="1300" kern="1200" dirty="0" smtClean="0">
                          <a:latin typeface="+mj-ea"/>
                          <a:ea typeface="+mj-ea"/>
                        </a:rPr>
                        <a:t>３９．２兆円</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dirty="0" smtClean="0">
                          <a:latin typeface="+mj-ea"/>
                          <a:ea typeface="+mj-ea"/>
                        </a:rPr>
                        <a:t>１．６％</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８．８兆円</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６．５</a:t>
                      </a:r>
                      <a:r>
                        <a:rPr kumimoji="1" lang="ja-JP" altLang="en-US" sz="1300" dirty="0" smtClean="0">
                          <a:latin typeface="+mj-ea"/>
                          <a:ea typeface="+mj-ea"/>
                        </a:rPr>
                        <a:t>％</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１．７兆円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kern="1200" dirty="0" smtClean="0">
                          <a:latin typeface="+mj-ea"/>
                          <a:ea typeface="+mj-ea"/>
                        </a:rPr>
                        <a:t>１４．９</a:t>
                      </a:r>
                      <a:r>
                        <a:rPr kumimoji="1" lang="ja-JP" altLang="en-US" sz="1300" dirty="0" smtClean="0">
                          <a:latin typeface="+mj-ea"/>
                          <a:ea typeface="+mj-ea"/>
                        </a:rPr>
                        <a:t>％</a:t>
                      </a:r>
                      <a:endParaRPr kumimoji="1" lang="ja-JP" altLang="en-US" sz="1300" dirty="0">
                        <a:latin typeface="+mj-ea"/>
                        <a:ea typeface="+mj-ea"/>
                      </a:endParaRPr>
                    </a:p>
                  </a:txBody>
                  <a:tcPr marL="99060" marR="99060" marT="45721" marB="45721" anchor="ctr"/>
                </a:tc>
                <a:extLst>
                  <a:ext uri="{0D108BD9-81ED-4DB2-BD59-A6C34878D82A}">
                    <a16:rowId xmlns:a16="http://schemas.microsoft.com/office/drawing/2014/main" val="10008"/>
                  </a:ext>
                </a:extLst>
              </a:tr>
              <a:tr h="3593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平成２５年度</a:t>
                      </a:r>
                    </a:p>
                  </a:txBody>
                  <a:tcPr marL="99060" marR="99060" marT="45721" marB="45721" anchor="ctr"/>
                </a:tc>
                <a:tc>
                  <a:txBody>
                    <a:bodyPr/>
                    <a:lstStyle/>
                    <a:p>
                      <a:pPr algn="ctr">
                        <a:lnSpc>
                          <a:spcPts val="1400"/>
                        </a:lnSpc>
                      </a:pPr>
                      <a:r>
                        <a:rPr kumimoji="1" lang="ja-JP" altLang="en-US" sz="1300" kern="1200" dirty="0" smtClean="0">
                          <a:latin typeface="+mj-ea"/>
                          <a:ea typeface="+mj-ea"/>
                        </a:rPr>
                        <a:t>４０．１兆円</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dirty="0" smtClean="0">
                          <a:latin typeface="+mj-ea"/>
                          <a:ea typeface="+mj-ea"/>
                        </a:rPr>
                        <a:t>２．２％</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９．２兆円</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４．８</a:t>
                      </a:r>
                      <a:r>
                        <a:rPr kumimoji="1" lang="ja-JP" altLang="en-US" sz="1300" dirty="0" smtClean="0">
                          <a:latin typeface="+mj-ea"/>
                          <a:ea typeface="+mj-ea"/>
                        </a:rPr>
                        <a:t>％</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１．８兆円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kern="1200" dirty="0" smtClean="0">
                          <a:latin typeface="+mj-ea"/>
                          <a:ea typeface="+mj-ea"/>
                        </a:rPr>
                        <a:t>９．６</a:t>
                      </a:r>
                      <a:r>
                        <a:rPr kumimoji="1" lang="ja-JP" altLang="en-US" sz="1300" dirty="0" smtClean="0">
                          <a:latin typeface="+mj-ea"/>
                          <a:ea typeface="+mj-ea"/>
                        </a:rPr>
                        <a:t>％</a:t>
                      </a:r>
                      <a:endParaRPr kumimoji="1" lang="ja-JP" altLang="en-US" sz="1300" dirty="0">
                        <a:latin typeface="+mj-ea"/>
                        <a:ea typeface="+mj-ea"/>
                      </a:endParaRPr>
                    </a:p>
                  </a:txBody>
                  <a:tcPr marL="99060" marR="99060" marT="45721" marB="45721" anchor="ctr"/>
                </a:tc>
                <a:extLst>
                  <a:ext uri="{0D108BD9-81ED-4DB2-BD59-A6C34878D82A}">
                    <a16:rowId xmlns:a16="http://schemas.microsoft.com/office/drawing/2014/main" val="10009"/>
                  </a:ext>
                </a:extLst>
              </a:tr>
              <a:tr h="3593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平成２６年度</a:t>
                      </a:r>
                    </a:p>
                  </a:txBody>
                  <a:tcPr marL="99060" marR="99060" marT="45721" marB="45721" anchor="ctr"/>
                </a:tc>
                <a:tc>
                  <a:txBody>
                    <a:bodyPr/>
                    <a:lstStyle/>
                    <a:p>
                      <a:pPr algn="ctr">
                        <a:lnSpc>
                          <a:spcPts val="1400"/>
                        </a:lnSpc>
                      </a:pPr>
                      <a:r>
                        <a:rPr kumimoji="1" lang="ja-JP" altLang="en-US" sz="1300" kern="1200" dirty="0" smtClean="0">
                          <a:latin typeface="+mj-ea"/>
                          <a:ea typeface="+mj-ea"/>
                        </a:rPr>
                        <a:t>４０．８兆円</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dirty="0" smtClean="0">
                          <a:latin typeface="+mj-ea"/>
                          <a:ea typeface="+mj-ea"/>
                        </a:rPr>
                        <a:t>１．９％</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９．６兆円</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４．４</a:t>
                      </a:r>
                      <a:r>
                        <a:rPr kumimoji="1" lang="ja-JP" altLang="en-US" sz="1300" dirty="0" smtClean="0">
                          <a:latin typeface="+mj-ea"/>
                          <a:ea typeface="+mj-ea"/>
                        </a:rPr>
                        <a:t>％</a:t>
                      </a:r>
                      <a:endParaRPr kumimoji="1" lang="en-US" altLang="ja-JP" sz="1300" dirty="0" smtClean="0">
                        <a:latin typeface="+mj-ea"/>
                        <a:ea typeface="+mj-ea"/>
                      </a:endParaRPr>
                    </a:p>
                  </a:txBody>
                  <a:tcPr marL="99060" marR="99060" marT="45721" marB="45721" anchor="ctr"/>
                </a:tc>
                <a:tc>
                  <a:txBody>
                    <a:bodyPr/>
                    <a:lstStyle/>
                    <a:p>
                      <a:pPr algn="ctr">
                        <a:lnSpc>
                          <a:spcPts val="1400"/>
                        </a:lnSpc>
                      </a:pPr>
                      <a:r>
                        <a:rPr kumimoji="1" lang="ja-JP" altLang="en-US" sz="1300" kern="1200" dirty="0" smtClean="0">
                          <a:latin typeface="+mj-ea"/>
                          <a:ea typeface="+mj-ea"/>
                        </a:rPr>
                        <a:t>１．９兆円</a:t>
                      </a:r>
                      <a:endParaRPr kumimoji="1" lang="en-US" altLang="ja-JP" sz="1300" dirty="0" smtClean="0">
                        <a:latin typeface="+mj-ea"/>
                        <a:ea typeface="+mj-ea"/>
                      </a:endParaRPr>
                    </a:p>
                  </a:txBody>
                  <a:tcPr marL="99060" marR="99060" marT="45721" marB="45721" anchor="ctr"/>
                </a:tc>
                <a:tc>
                  <a:txBody>
                    <a:bodyPr/>
                    <a:lstStyle/>
                    <a:p>
                      <a:pPr algn="ctr"/>
                      <a:r>
                        <a:rPr kumimoji="1" lang="ja-JP" altLang="en-US" sz="1300" kern="1200" dirty="0" smtClean="0">
                          <a:latin typeface="+mj-ea"/>
                          <a:ea typeface="+mj-ea"/>
                        </a:rPr>
                        <a:t>８．１</a:t>
                      </a:r>
                      <a:r>
                        <a:rPr kumimoji="1" lang="ja-JP" altLang="en-US" sz="1300" dirty="0" smtClean="0">
                          <a:latin typeface="+mj-ea"/>
                          <a:ea typeface="+mj-ea"/>
                        </a:rPr>
                        <a:t>％</a:t>
                      </a:r>
                      <a:endParaRPr kumimoji="1" lang="ja-JP" altLang="en-US" sz="1300" dirty="0">
                        <a:latin typeface="+mj-ea"/>
                        <a:ea typeface="+mj-ea"/>
                      </a:endParaRPr>
                    </a:p>
                  </a:txBody>
                  <a:tcPr marL="99060" marR="99060" marT="45721" marB="45721" anchor="ctr"/>
                </a:tc>
                <a:extLst>
                  <a:ext uri="{0D108BD9-81ED-4DB2-BD59-A6C34878D82A}">
                    <a16:rowId xmlns:a16="http://schemas.microsoft.com/office/drawing/2014/main" val="10010"/>
                  </a:ext>
                </a:extLst>
              </a:tr>
              <a:tr h="3593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平成２７年度</a:t>
                      </a:r>
                    </a:p>
                  </a:txBody>
                  <a:tcPr marL="99060" marR="99060" marT="45721" marB="45721" anchor="ctr">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ja-JP" altLang="en-US" sz="1300" kern="1200" dirty="0" smtClean="0">
                          <a:latin typeface="+mj-ea"/>
                          <a:ea typeface="+mj-ea"/>
                        </a:rPr>
                        <a:t>４２．４兆円</a:t>
                      </a:r>
                      <a:endParaRPr kumimoji="1" lang="en-US" altLang="ja-JP" sz="1300" dirty="0" smtClean="0">
                        <a:latin typeface="+mj-ea"/>
                        <a:ea typeface="+mj-ea"/>
                      </a:endParaRPr>
                    </a:p>
                  </a:txBody>
                  <a:tcPr marL="99060" marR="99060" marT="45721" marB="45721" anchor="ctr">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ja-JP" altLang="en-US" sz="1300" dirty="0" smtClean="0">
                          <a:latin typeface="+mj-ea"/>
                          <a:ea typeface="+mj-ea"/>
                        </a:rPr>
                        <a:t>３．８％</a:t>
                      </a:r>
                      <a:endParaRPr kumimoji="1" lang="en-US" altLang="ja-JP" sz="1300" dirty="0" smtClean="0">
                        <a:latin typeface="+mj-ea"/>
                        <a:ea typeface="+mj-ea"/>
                      </a:endParaRPr>
                    </a:p>
                  </a:txBody>
                  <a:tcPr marL="99060" marR="99060" marT="45721" marB="45721" anchor="ctr">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ja-JP" altLang="en-US" sz="1300" kern="1200" dirty="0" smtClean="0">
                          <a:latin typeface="+mj-ea"/>
                          <a:ea typeface="+mj-ea"/>
                        </a:rPr>
                        <a:t>１０．</a:t>
                      </a:r>
                      <a:r>
                        <a:rPr kumimoji="1" lang="en-US" altLang="ja-JP" sz="1300" kern="1200" dirty="0" smtClean="0">
                          <a:latin typeface="+mj-ea"/>
                          <a:ea typeface="+mj-ea"/>
                        </a:rPr>
                        <a:t>1</a:t>
                      </a:r>
                      <a:r>
                        <a:rPr kumimoji="1" lang="ja-JP" altLang="en-US" sz="1300" kern="1200" dirty="0" smtClean="0">
                          <a:latin typeface="+mj-ea"/>
                          <a:ea typeface="+mj-ea"/>
                        </a:rPr>
                        <a:t>兆円</a:t>
                      </a:r>
                      <a:endParaRPr kumimoji="1" lang="en-US" altLang="ja-JP" sz="1300" dirty="0" smtClean="0">
                        <a:latin typeface="+mj-ea"/>
                        <a:ea typeface="+mj-ea"/>
                      </a:endParaRPr>
                    </a:p>
                  </a:txBody>
                  <a:tcPr marL="99060" marR="99060" marT="45721" marB="45721" anchor="ctr">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ja-JP" altLang="en-US" sz="1300" kern="1200" dirty="0" smtClean="0">
                          <a:latin typeface="+mj-ea"/>
                          <a:ea typeface="+mj-ea"/>
                        </a:rPr>
                        <a:t>５．６</a:t>
                      </a:r>
                      <a:r>
                        <a:rPr kumimoji="1" lang="ja-JP" altLang="en-US" sz="1300" dirty="0" smtClean="0">
                          <a:latin typeface="+mj-ea"/>
                          <a:ea typeface="+mj-ea"/>
                        </a:rPr>
                        <a:t>％</a:t>
                      </a:r>
                      <a:endParaRPr kumimoji="1" lang="en-US" altLang="ja-JP" sz="1300" dirty="0" smtClean="0">
                        <a:latin typeface="+mj-ea"/>
                        <a:ea typeface="+mj-ea"/>
                      </a:endParaRPr>
                    </a:p>
                  </a:txBody>
                  <a:tcPr marL="99060" marR="99060" marT="45721" marB="45721" anchor="ctr">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ja-JP" altLang="en-US" sz="1300" kern="1200" dirty="0" smtClean="0">
                          <a:latin typeface="+mj-ea"/>
                          <a:ea typeface="+mj-ea"/>
                        </a:rPr>
                        <a:t>２．１兆円</a:t>
                      </a:r>
                      <a:endParaRPr kumimoji="1" lang="en-US" altLang="ja-JP" sz="1300" dirty="0" smtClean="0">
                        <a:latin typeface="+mj-ea"/>
                        <a:ea typeface="+mj-ea"/>
                      </a:endParaRPr>
                    </a:p>
                  </a:txBody>
                  <a:tcPr marL="99060" marR="99060" marT="45721" marB="45721" anchor="ctr">
                    <a:lnB w="38100" cap="flat" cmpd="sng" algn="ctr">
                      <a:solidFill>
                        <a:srgbClr val="FF0000"/>
                      </a:solidFill>
                      <a:prstDash val="solid"/>
                      <a:round/>
                      <a:headEnd type="none" w="med" len="med"/>
                      <a:tailEnd type="none" w="med" len="med"/>
                    </a:lnB>
                  </a:tcPr>
                </a:tc>
                <a:tc>
                  <a:txBody>
                    <a:bodyPr/>
                    <a:lstStyle/>
                    <a:p>
                      <a:pPr algn="ctr"/>
                      <a:r>
                        <a:rPr kumimoji="1" lang="ja-JP" altLang="en-US" sz="1300" kern="1200" dirty="0" smtClean="0">
                          <a:latin typeface="+mj-ea"/>
                          <a:ea typeface="+mj-ea"/>
                        </a:rPr>
                        <a:t>１０．２</a:t>
                      </a:r>
                      <a:r>
                        <a:rPr kumimoji="1" lang="ja-JP" altLang="en-US" sz="1300" dirty="0" smtClean="0">
                          <a:latin typeface="+mj-ea"/>
                          <a:ea typeface="+mj-ea"/>
                        </a:rPr>
                        <a:t>％</a:t>
                      </a:r>
                      <a:endParaRPr kumimoji="1" lang="ja-JP" altLang="en-US" sz="1300" dirty="0">
                        <a:latin typeface="+mj-ea"/>
                        <a:ea typeface="+mj-ea"/>
                      </a:endParaRPr>
                    </a:p>
                  </a:txBody>
                  <a:tcPr marL="99060" marR="99060" marT="45721" marB="45721" anchor="ct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11"/>
                  </a:ext>
                </a:extLst>
              </a:tr>
              <a:tr h="3593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平均伸び率</a:t>
                      </a:r>
                    </a:p>
                  </a:txBody>
                  <a:tcPr marL="99060" marR="99060" marT="45721" marB="45721"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en-US" altLang="ja-JP" sz="1300" dirty="0" smtClean="0">
                          <a:latin typeface="+mj-ea"/>
                          <a:ea typeface="+mj-ea"/>
                        </a:rPr>
                        <a:t>-</a:t>
                      </a:r>
                    </a:p>
                  </a:txBody>
                  <a:tcPr marL="99060" marR="99060" marT="45721" marB="45721"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ja-JP" altLang="en-US" sz="1300" dirty="0" smtClean="0">
                          <a:latin typeface="+mj-ea"/>
                          <a:ea typeface="+mj-ea"/>
                        </a:rPr>
                        <a:t>２．８％</a:t>
                      </a:r>
                      <a:endParaRPr kumimoji="1" lang="en-US" altLang="ja-JP" sz="1300" dirty="0" smtClean="0">
                        <a:latin typeface="+mj-ea"/>
                        <a:ea typeface="+mj-ea"/>
                      </a:endParaRPr>
                    </a:p>
                  </a:txBody>
                  <a:tcPr marL="99060" marR="99060" marT="45721" marB="45721"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en-US" altLang="ja-JP" sz="1300" dirty="0" smtClean="0">
                          <a:latin typeface="+mj-ea"/>
                          <a:ea typeface="+mj-ea"/>
                        </a:rPr>
                        <a:t>-</a:t>
                      </a:r>
                    </a:p>
                  </a:txBody>
                  <a:tcPr marL="99060" marR="99060" marT="45721" marB="45721"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ja-JP" altLang="en-US" sz="1300" dirty="0" smtClean="0">
                          <a:latin typeface="+mj-ea"/>
                          <a:ea typeface="+mj-ea"/>
                        </a:rPr>
                        <a:t>５．３％</a:t>
                      </a:r>
                      <a:endParaRPr kumimoji="1" lang="en-US" altLang="ja-JP" sz="1300" dirty="0" smtClean="0">
                        <a:latin typeface="+mj-ea"/>
                        <a:ea typeface="+mj-ea"/>
                      </a:endParaRPr>
                    </a:p>
                  </a:txBody>
                  <a:tcPr marL="99060" marR="99060" marT="45721" marB="45721"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ts val="1400"/>
                        </a:lnSpc>
                      </a:pPr>
                      <a:r>
                        <a:rPr kumimoji="1" lang="en-US" altLang="ja-JP" sz="1300" dirty="0" smtClean="0">
                          <a:latin typeface="+mj-ea"/>
                          <a:ea typeface="+mj-ea"/>
                        </a:rPr>
                        <a:t>-</a:t>
                      </a:r>
                    </a:p>
                  </a:txBody>
                  <a:tcPr marL="99060" marR="99060" marT="45721" marB="45721"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ja-JP" altLang="en-US" sz="1300" dirty="0" smtClean="0">
                          <a:latin typeface="+mj-ea"/>
                          <a:ea typeface="+mj-ea"/>
                        </a:rPr>
                        <a:t>１０．４％</a:t>
                      </a:r>
                      <a:endParaRPr kumimoji="1" lang="en-US" altLang="ja-JP" sz="1300" dirty="0" smtClean="0">
                        <a:latin typeface="+mj-ea"/>
                        <a:ea typeface="+mj-ea"/>
                      </a:endParaRPr>
                    </a:p>
                  </a:txBody>
                  <a:tcPr marL="99060" marR="99060" marT="45721" marB="45721" anchor="ct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12"/>
                  </a:ext>
                </a:extLst>
              </a:tr>
              <a:tr h="3593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j-ea"/>
                          <a:ea typeface="+mj-ea"/>
                        </a:rPr>
                        <a:t>10</a:t>
                      </a:r>
                      <a:r>
                        <a:rPr kumimoji="1" lang="ja-JP" altLang="en-US" sz="1400" dirty="0" smtClean="0">
                          <a:latin typeface="+mj-ea"/>
                          <a:ea typeface="+mj-ea"/>
                        </a:rPr>
                        <a:t>年間の伸び率</a:t>
                      </a:r>
                    </a:p>
                  </a:txBody>
                  <a:tcPr marL="99060" marR="99060" marT="45721" marB="45721" anchor="ctr">
                    <a:lnT w="38100" cap="flat" cmpd="sng" algn="ctr">
                      <a:solidFill>
                        <a:srgbClr val="FF0000"/>
                      </a:solidFill>
                      <a:prstDash val="solid"/>
                      <a:round/>
                      <a:headEnd type="none" w="med" len="med"/>
                      <a:tailEnd type="none" w="med" len="med"/>
                    </a:lnT>
                  </a:tcPr>
                </a:tc>
                <a:tc>
                  <a:txBody>
                    <a:bodyPr/>
                    <a:lstStyle/>
                    <a:p>
                      <a:pPr algn="ctr">
                        <a:lnSpc>
                          <a:spcPts val="1400"/>
                        </a:lnSpc>
                      </a:pPr>
                      <a:endParaRPr kumimoji="1" lang="en-US" altLang="ja-JP" sz="1300" dirty="0" smtClean="0">
                        <a:latin typeface="+mj-ea"/>
                        <a:ea typeface="+mj-ea"/>
                      </a:endParaRPr>
                    </a:p>
                  </a:txBody>
                  <a:tcPr marL="99060" marR="99060" marT="45721" marB="45721" anchor="ctr">
                    <a:lnT w="38100" cap="flat" cmpd="sng" algn="ctr">
                      <a:solidFill>
                        <a:srgbClr val="FF0000"/>
                      </a:solidFill>
                      <a:prstDash val="solid"/>
                      <a:round/>
                      <a:headEnd type="none" w="med" len="med"/>
                      <a:tailEnd type="none" w="med" len="med"/>
                    </a:lnT>
                  </a:tcPr>
                </a:tc>
                <a:tc>
                  <a:txBody>
                    <a:bodyPr/>
                    <a:lstStyle/>
                    <a:p>
                      <a:pPr algn="ctr">
                        <a:lnSpc>
                          <a:spcPts val="1400"/>
                        </a:lnSpc>
                      </a:pPr>
                      <a:r>
                        <a:rPr kumimoji="1" lang="ja-JP" altLang="en-US" sz="1300" dirty="0" smtClean="0">
                          <a:latin typeface="+mj-ea"/>
                          <a:ea typeface="+mj-ea"/>
                        </a:rPr>
                        <a:t>１２８．１％</a:t>
                      </a:r>
                      <a:endParaRPr kumimoji="1" lang="en-US" altLang="ja-JP" sz="1300" dirty="0" smtClean="0">
                        <a:latin typeface="+mj-ea"/>
                        <a:ea typeface="+mj-ea"/>
                      </a:endParaRPr>
                    </a:p>
                  </a:txBody>
                  <a:tcPr marL="99060" marR="99060" marT="45721" marB="45721" anchor="ctr">
                    <a:lnT w="38100" cap="flat" cmpd="sng" algn="ctr">
                      <a:solidFill>
                        <a:srgbClr val="FF0000"/>
                      </a:solidFill>
                      <a:prstDash val="solid"/>
                      <a:round/>
                      <a:headEnd type="none" w="med" len="med"/>
                      <a:tailEnd type="none" w="med" len="med"/>
                    </a:lnT>
                  </a:tcPr>
                </a:tc>
                <a:tc>
                  <a:txBody>
                    <a:bodyPr/>
                    <a:lstStyle/>
                    <a:p>
                      <a:pPr algn="ctr">
                        <a:lnSpc>
                          <a:spcPts val="1400"/>
                        </a:lnSpc>
                      </a:pPr>
                      <a:endParaRPr kumimoji="1" lang="en-US" altLang="ja-JP" sz="1300" dirty="0" smtClean="0">
                        <a:latin typeface="+mj-ea"/>
                        <a:ea typeface="+mj-ea"/>
                      </a:endParaRPr>
                    </a:p>
                  </a:txBody>
                  <a:tcPr marL="99060" marR="99060" marT="45721" marB="45721" anchor="ctr">
                    <a:lnT w="38100" cap="flat" cmpd="sng" algn="ctr">
                      <a:solidFill>
                        <a:srgbClr val="FF0000"/>
                      </a:solidFill>
                      <a:prstDash val="solid"/>
                      <a:round/>
                      <a:headEnd type="none" w="med" len="med"/>
                      <a:tailEnd type="none" w="med" len="med"/>
                    </a:lnT>
                  </a:tcPr>
                </a:tc>
                <a:tc>
                  <a:txBody>
                    <a:bodyPr/>
                    <a:lstStyle/>
                    <a:p>
                      <a:pPr algn="ctr">
                        <a:lnSpc>
                          <a:spcPts val="1400"/>
                        </a:lnSpc>
                      </a:pPr>
                      <a:r>
                        <a:rPr kumimoji="1" lang="ja-JP" altLang="en-US" sz="1300" dirty="0" smtClean="0">
                          <a:latin typeface="+mj-ea"/>
                          <a:ea typeface="+mj-ea"/>
                        </a:rPr>
                        <a:t>１５７．８％</a:t>
                      </a:r>
                      <a:endParaRPr kumimoji="1" lang="en-US" altLang="ja-JP" sz="1300" dirty="0" smtClean="0">
                        <a:latin typeface="+mj-ea"/>
                        <a:ea typeface="+mj-ea"/>
                      </a:endParaRPr>
                    </a:p>
                  </a:txBody>
                  <a:tcPr marL="99060" marR="99060" marT="45721" marB="45721" anchor="ctr">
                    <a:lnT w="38100" cap="flat" cmpd="sng" algn="ctr">
                      <a:solidFill>
                        <a:srgbClr val="FF0000"/>
                      </a:solidFill>
                      <a:prstDash val="solid"/>
                      <a:round/>
                      <a:headEnd type="none" w="med" len="med"/>
                      <a:tailEnd type="none" w="med" len="med"/>
                    </a:lnT>
                  </a:tcPr>
                </a:tc>
                <a:tc>
                  <a:txBody>
                    <a:bodyPr/>
                    <a:lstStyle/>
                    <a:p>
                      <a:pPr algn="ctr">
                        <a:lnSpc>
                          <a:spcPts val="1400"/>
                        </a:lnSpc>
                      </a:pPr>
                      <a:endParaRPr kumimoji="1" lang="en-US" altLang="ja-JP" sz="1300" dirty="0" smtClean="0">
                        <a:latin typeface="+mj-ea"/>
                        <a:ea typeface="+mj-ea"/>
                      </a:endParaRPr>
                    </a:p>
                  </a:txBody>
                  <a:tcPr marL="99060" marR="99060" marT="45721" marB="45721" anchor="ctr">
                    <a:lnT w="38100" cap="flat" cmpd="sng" algn="ctr">
                      <a:solidFill>
                        <a:srgbClr val="FF0000"/>
                      </a:solidFill>
                      <a:prstDash val="solid"/>
                      <a:round/>
                      <a:headEnd type="none" w="med" len="med"/>
                      <a:tailEnd type="none" w="med" len="med"/>
                    </a:lnT>
                  </a:tcPr>
                </a:tc>
                <a:tc>
                  <a:txBody>
                    <a:bodyPr/>
                    <a:lstStyle/>
                    <a:p>
                      <a:pPr algn="ctr"/>
                      <a:r>
                        <a:rPr kumimoji="1" lang="ja-JP" altLang="en-US" sz="1300" dirty="0" smtClean="0">
                          <a:latin typeface="+mj-ea"/>
                          <a:ea typeface="+mj-ea"/>
                        </a:rPr>
                        <a:t>２３３．３％</a:t>
                      </a:r>
                      <a:endParaRPr kumimoji="1" lang="en-US" altLang="ja-JP" sz="1300" dirty="0" smtClean="0">
                        <a:latin typeface="+mj-ea"/>
                        <a:ea typeface="+mj-ea"/>
                      </a:endParaRPr>
                    </a:p>
                  </a:txBody>
                  <a:tcPr marL="99060" marR="99060" marT="45721" marB="45721" anchor="ct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0013"/>
                  </a:ext>
                </a:extLst>
              </a:tr>
            </a:tbl>
          </a:graphicData>
        </a:graphic>
      </p:graphicFrame>
      <p:sp>
        <p:nvSpPr>
          <p:cNvPr id="3" name="テキスト ボックス 2"/>
          <p:cNvSpPr txBox="1"/>
          <p:nvPr/>
        </p:nvSpPr>
        <p:spPr>
          <a:xfrm>
            <a:off x="0" y="-65537"/>
            <a:ext cx="9906000" cy="461528"/>
          </a:xfrm>
          <a:prstGeom prst="rect">
            <a:avLst/>
          </a:prstGeom>
          <a:solidFill>
            <a:schemeClr val="bg1"/>
          </a:solidFill>
          <a:ln>
            <a:solidFill>
              <a:schemeClr val="bg1"/>
            </a:solidFill>
          </a:ln>
        </p:spPr>
        <p:txBody>
          <a:bodyPr wrap="square" lIns="91308" tIns="45652" rIns="91308" bIns="45652" rtlCol="0" anchor="ctr">
            <a:spAutoFit/>
          </a:bodyPr>
          <a:lstStyle/>
          <a:p>
            <a:pPr algn="ctr" defTabSz="913315"/>
            <a:r>
              <a:rPr lang="ja-JP" altLang="en-US" sz="2400" dirty="0" smtClean="0">
                <a:solidFill>
                  <a:prstClr val="black"/>
                </a:solidFill>
                <a:latin typeface="ＭＳ Ｐゴシック"/>
                <a:ea typeface="ＭＳ Ｐゴシック"/>
              </a:rPr>
              <a:t>過去</a:t>
            </a:r>
            <a:r>
              <a:rPr lang="en-US" altLang="ja-JP" sz="2400" dirty="0" smtClean="0">
                <a:solidFill>
                  <a:prstClr val="black"/>
                </a:solidFill>
                <a:latin typeface="ＭＳ Ｐゴシック"/>
                <a:ea typeface="ＭＳ Ｐゴシック"/>
              </a:rPr>
              <a:t>10</a:t>
            </a:r>
            <a:r>
              <a:rPr lang="ja-JP" altLang="en-US" sz="2400" dirty="0" smtClean="0">
                <a:solidFill>
                  <a:prstClr val="black"/>
                </a:solidFill>
                <a:latin typeface="ＭＳ Ｐゴシック"/>
                <a:ea typeface="ＭＳ Ｐゴシック"/>
              </a:rPr>
              <a:t>年間の医療、介護、障害の総費用額・伸び率の推移</a:t>
            </a:r>
            <a:endParaRPr lang="ja-JP" altLang="en-US" sz="2400" dirty="0">
              <a:solidFill>
                <a:prstClr val="black"/>
              </a:solidFill>
              <a:latin typeface="ＭＳ Ｐゴシック"/>
              <a:ea typeface="ＭＳ Ｐゴシック"/>
            </a:endParaRPr>
          </a:p>
        </p:txBody>
      </p:sp>
      <p:sp>
        <p:nvSpPr>
          <p:cNvPr id="5" name="テキスト ボックス 4"/>
          <p:cNvSpPr txBox="1"/>
          <p:nvPr/>
        </p:nvSpPr>
        <p:spPr>
          <a:xfrm>
            <a:off x="64457" y="5733268"/>
            <a:ext cx="9283031" cy="1054135"/>
          </a:xfrm>
          <a:prstGeom prst="rect">
            <a:avLst/>
          </a:prstGeom>
          <a:noFill/>
        </p:spPr>
        <p:txBody>
          <a:bodyPr wrap="square" rtlCol="0">
            <a:spAutoFit/>
          </a:bodyPr>
          <a:lstStyle/>
          <a:p>
            <a:r>
              <a:rPr lang="en-US" altLang="ja-JP" sz="1200" dirty="0" smtClean="0">
                <a:solidFill>
                  <a:prstClr val="black"/>
                </a:solidFill>
                <a:latin typeface="Arial"/>
                <a:ea typeface="ＭＳ Ｐゴシック"/>
              </a:rPr>
              <a:t>※</a:t>
            </a:r>
            <a:r>
              <a:rPr lang="ja-JP" altLang="en-US" sz="1200" dirty="0" smtClean="0">
                <a:solidFill>
                  <a:prstClr val="black"/>
                </a:solidFill>
                <a:latin typeface="Arial"/>
                <a:ea typeface="ＭＳ Ｐゴシック"/>
              </a:rPr>
              <a:t>障害の平成</a:t>
            </a:r>
            <a:r>
              <a:rPr lang="ja-JP" altLang="en-US" sz="1200" dirty="0" smtClean="0">
                <a:solidFill>
                  <a:prstClr val="black"/>
                </a:solidFill>
                <a:latin typeface="ＭＳ Ｐゴシック"/>
                <a:ea typeface="ＭＳ Ｐゴシック"/>
              </a:rPr>
              <a:t>１９年度の伸び率は、法施行（</a:t>
            </a:r>
            <a:r>
              <a:rPr lang="en-US" altLang="ja-JP" sz="1200" dirty="0" smtClean="0">
                <a:solidFill>
                  <a:prstClr val="black"/>
                </a:solidFill>
                <a:latin typeface="ＭＳ Ｐゴシック"/>
                <a:ea typeface="ＭＳ Ｐゴシック"/>
              </a:rPr>
              <a:t>18</a:t>
            </a:r>
            <a:r>
              <a:rPr lang="ja-JP" altLang="en-US" sz="1200" dirty="0" smtClean="0">
                <a:solidFill>
                  <a:prstClr val="black"/>
                </a:solidFill>
                <a:latin typeface="ＭＳ Ｐゴシック"/>
                <a:ea typeface="ＭＳ Ｐゴシック"/>
              </a:rPr>
              <a:t>年</a:t>
            </a:r>
            <a:r>
              <a:rPr lang="en-US" altLang="ja-JP" sz="1200" dirty="0" smtClean="0">
                <a:solidFill>
                  <a:prstClr val="black"/>
                </a:solidFill>
                <a:latin typeface="ＭＳ Ｐゴシック"/>
                <a:ea typeface="ＭＳ Ｐゴシック"/>
              </a:rPr>
              <a:t>10</a:t>
            </a:r>
            <a:r>
              <a:rPr lang="ja-JP" altLang="en-US" sz="1200" dirty="0" smtClean="0">
                <a:solidFill>
                  <a:prstClr val="black"/>
                </a:solidFill>
                <a:latin typeface="ＭＳ Ｐゴシック"/>
                <a:ea typeface="ＭＳ Ｐゴシック"/>
              </a:rPr>
              <a:t>月</a:t>
            </a:r>
            <a:r>
              <a:rPr lang="en-US" altLang="ja-JP" sz="1200" dirty="0" smtClean="0">
                <a:solidFill>
                  <a:prstClr val="black"/>
                </a:solidFill>
                <a:latin typeface="ＭＳ Ｐゴシック"/>
                <a:ea typeface="ＭＳ Ｐゴシック"/>
              </a:rPr>
              <a:t>1</a:t>
            </a:r>
            <a:r>
              <a:rPr lang="ja-JP" altLang="en-US" sz="1200" dirty="0" smtClean="0">
                <a:solidFill>
                  <a:prstClr val="black"/>
                </a:solidFill>
                <a:latin typeface="ＭＳ Ｐゴシック"/>
                <a:ea typeface="ＭＳ Ｐゴシック"/>
              </a:rPr>
              <a:t>日）後の平年度課によるもの。平均伸び率、</a:t>
            </a:r>
            <a:r>
              <a:rPr lang="en-US" altLang="ja-JP" sz="1200" dirty="0" smtClean="0">
                <a:solidFill>
                  <a:prstClr val="black"/>
                </a:solidFill>
                <a:latin typeface="ＭＳ Ｐゴシック"/>
                <a:ea typeface="ＭＳ Ｐゴシック"/>
              </a:rPr>
              <a:t>10</a:t>
            </a:r>
            <a:r>
              <a:rPr lang="ja-JP" altLang="en-US" sz="1200" dirty="0" smtClean="0">
                <a:solidFill>
                  <a:prstClr val="black"/>
                </a:solidFill>
                <a:latin typeface="ＭＳ Ｐゴシック"/>
                <a:ea typeface="ＭＳ Ｐゴシック"/>
              </a:rPr>
              <a:t>年間の伸び率の算定</a:t>
            </a:r>
            <a:r>
              <a:rPr lang="ja-JP" altLang="en-US" sz="1200" dirty="0" smtClean="0">
                <a:solidFill>
                  <a:prstClr val="black"/>
                </a:solidFill>
                <a:latin typeface="Arial"/>
                <a:ea typeface="ＭＳ Ｐゴシック"/>
              </a:rPr>
              <a:t>から除外している。</a:t>
            </a:r>
            <a:endParaRPr lang="en-US" altLang="ja-JP" sz="1200" dirty="0" smtClean="0">
              <a:solidFill>
                <a:prstClr val="black"/>
              </a:solidFill>
              <a:latin typeface="Arial"/>
              <a:ea typeface="ＭＳ Ｐゴシック"/>
            </a:endParaRPr>
          </a:p>
          <a:p>
            <a:r>
              <a:rPr lang="ja-JP" altLang="en-US" sz="1200" dirty="0" smtClean="0">
                <a:solidFill>
                  <a:prstClr val="black"/>
                </a:solidFill>
                <a:latin typeface="Arial"/>
                <a:ea typeface="ＭＳ Ｐゴシック"/>
              </a:rPr>
              <a:t>（出典）</a:t>
            </a:r>
            <a:endParaRPr lang="en-US" altLang="ja-JP" sz="1200" dirty="0" smtClean="0">
              <a:solidFill>
                <a:prstClr val="black"/>
              </a:solidFill>
              <a:latin typeface="Arial"/>
              <a:ea typeface="ＭＳ Ｐゴシック"/>
            </a:endParaRPr>
          </a:p>
          <a:p>
            <a:pPr>
              <a:lnSpc>
                <a:spcPts val="300"/>
              </a:lnSpc>
            </a:pPr>
            <a:endParaRPr lang="en-US" altLang="ja-JP" sz="1200" dirty="0">
              <a:solidFill>
                <a:prstClr val="black"/>
              </a:solidFill>
              <a:latin typeface="Arial"/>
              <a:ea typeface="ＭＳ Ｐゴシック"/>
            </a:endParaRPr>
          </a:p>
          <a:p>
            <a:r>
              <a:rPr lang="ja-JP" altLang="en-US" sz="1200" dirty="0" smtClean="0">
                <a:solidFill>
                  <a:prstClr val="black"/>
                </a:solidFill>
                <a:latin typeface="Arial"/>
                <a:ea typeface="ＭＳ Ｐゴシック"/>
              </a:rPr>
              <a:t>・　医療 ： 医療費の動向</a:t>
            </a:r>
            <a:endParaRPr lang="en-US" altLang="ja-JP" sz="1200" dirty="0" smtClean="0">
              <a:solidFill>
                <a:prstClr val="black"/>
              </a:solidFill>
              <a:latin typeface="ＭＳ Ｐゴシック"/>
              <a:ea typeface="ＭＳ Ｐゴシック"/>
            </a:endParaRPr>
          </a:p>
          <a:p>
            <a:r>
              <a:rPr lang="ja-JP" altLang="en-US" sz="1200" dirty="0" smtClean="0">
                <a:solidFill>
                  <a:prstClr val="black"/>
                </a:solidFill>
                <a:latin typeface="ＭＳ Ｐゴシック"/>
                <a:ea typeface="ＭＳ Ｐゴシック"/>
              </a:rPr>
              <a:t>・　介護 ： 介護給付費総費用額実績　</a:t>
            </a:r>
            <a:r>
              <a:rPr lang="en-US" altLang="ja-JP" sz="1200" dirty="0" smtClean="0">
                <a:solidFill>
                  <a:prstClr val="black"/>
                </a:solidFill>
                <a:latin typeface="ＭＳ Ｐゴシック"/>
                <a:ea typeface="ＭＳ Ｐゴシック"/>
              </a:rPr>
              <a:t>※</a:t>
            </a:r>
            <a:r>
              <a:rPr lang="ja-JP" altLang="en-US" sz="1200" dirty="0" smtClean="0">
                <a:solidFill>
                  <a:prstClr val="black"/>
                </a:solidFill>
                <a:latin typeface="ＭＳ Ｐゴシック"/>
                <a:ea typeface="ＭＳ Ｐゴシック"/>
              </a:rPr>
              <a:t>平成</a:t>
            </a:r>
            <a:r>
              <a:rPr lang="en-US" altLang="ja-JP" sz="1200" dirty="0" smtClean="0">
                <a:solidFill>
                  <a:prstClr val="black"/>
                </a:solidFill>
                <a:latin typeface="ＭＳ Ｐゴシック"/>
                <a:ea typeface="ＭＳ Ｐゴシック"/>
              </a:rPr>
              <a:t>27</a:t>
            </a:r>
            <a:r>
              <a:rPr lang="ja-JP" altLang="en-US" sz="1200" dirty="0" smtClean="0">
                <a:solidFill>
                  <a:prstClr val="black"/>
                </a:solidFill>
                <a:latin typeface="ＭＳ Ｐゴシック"/>
                <a:ea typeface="ＭＳ Ｐゴシック"/>
              </a:rPr>
              <a:t>年度は当初予算額</a:t>
            </a:r>
            <a:endParaRPr lang="en-US" altLang="ja-JP" sz="1200" dirty="0" smtClean="0">
              <a:solidFill>
                <a:prstClr val="black"/>
              </a:solidFill>
              <a:latin typeface="ＭＳ Ｐゴシック"/>
              <a:ea typeface="ＭＳ Ｐゴシック"/>
            </a:endParaRPr>
          </a:p>
          <a:p>
            <a:r>
              <a:rPr lang="ja-JP" altLang="en-US" sz="1200" dirty="0" smtClean="0">
                <a:solidFill>
                  <a:prstClr val="black"/>
                </a:solidFill>
                <a:latin typeface="ＭＳ Ｐゴシック"/>
                <a:ea typeface="ＭＳ Ｐゴシック"/>
              </a:rPr>
              <a:t>・　障害 ： 国保連データ及び障害者自立支援給付費負担</a:t>
            </a:r>
            <a:r>
              <a:rPr lang="ja-JP" altLang="en-US" sz="1200" dirty="0" smtClean="0">
                <a:solidFill>
                  <a:prstClr val="black"/>
                </a:solidFill>
                <a:latin typeface="Arial"/>
                <a:ea typeface="ＭＳ Ｐゴシック"/>
              </a:rPr>
              <a:t>金を基に障害福祉課において推計</a:t>
            </a:r>
            <a:endParaRPr lang="ja-JP" altLang="en-US" sz="1200" dirty="0">
              <a:solidFill>
                <a:prstClr val="black"/>
              </a:solidFill>
              <a:latin typeface="Arial"/>
              <a:ea typeface="ＭＳ Ｐゴシック"/>
            </a:endParaRPr>
          </a:p>
        </p:txBody>
      </p:sp>
      <p:grpSp>
        <p:nvGrpSpPr>
          <p:cNvPr id="6" name="グループ化 5"/>
          <p:cNvGrpSpPr>
            <a:grpSpLocks/>
          </p:cNvGrpSpPr>
          <p:nvPr/>
        </p:nvGrpSpPr>
        <p:grpSpPr bwMode="auto">
          <a:xfrm>
            <a:off x="15703" y="361486"/>
            <a:ext cx="9874605" cy="79114"/>
            <a:chOff x="0" y="188640"/>
            <a:chExt cx="9144000" cy="72008"/>
          </a:xfrm>
        </p:grpSpPr>
        <p:cxnSp>
          <p:nvCxnSpPr>
            <p:cNvPr id="7" name="直線コネクタ 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9" name="スライド番号プレースホルダー 1"/>
          <p:cNvSpPr>
            <a:spLocks noGrp="1"/>
          </p:cNvSpPr>
          <p:nvPr>
            <p:ph type="sldNum" sz="quarter" idx="12"/>
          </p:nvPr>
        </p:nvSpPr>
        <p:spPr>
          <a:xfrm>
            <a:off x="7531149" y="6431986"/>
            <a:ext cx="2311400" cy="365125"/>
          </a:xfrm>
        </p:spPr>
        <p:txBody>
          <a:bodyPr/>
          <a:lstStyle/>
          <a:p>
            <a:pPr>
              <a:defRPr/>
            </a:pPr>
            <a:fld id="{E6EF40BC-E0AD-45D8-BA5D-F4901C8EA8CA}" type="slidenum">
              <a:rPr lang="en-US" altLang="ja-JP" smtClean="0">
                <a:solidFill>
                  <a:prstClr val="black"/>
                </a:solidFill>
              </a:rPr>
              <a:pPr>
                <a:defRPr/>
              </a:pPr>
              <a:t>17</a:t>
            </a:fld>
            <a:endParaRPr lang="en-US" altLang="ja-JP" dirty="0">
              <a:solidFill>
                <a:prstClr val="black"/>
              </a:solidFill>
            </a:endParaRPr>
          </a:p>
        </p:txBody>
      </p:sp>
    </p:spTree>
    <p:extLst>
      <p:ext uri="{BB962C8B-B14F-4D97-AF65-F5344CB8AC3E}">
        <p14:creationId xmlns:p14="http://schemas.microsoft.com/office/powerpoint/2010/main" val="385528957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rot="5400000">
            <a:off x="6742377" y="5817783"/>
            <a:ext cx="431800" cy="233892"/>
          </a:xfrm>
          <a:prstGeom prst="rect">
            <a:avLst/>
          </a:prstGeom>
          <a:noFill/>
          <a:ln w="9525">
            <a:noFill/>
            <a:miter lim="800000"/>
            <a:headEnd/>
            <a:tailEnd/>
          </a:ln>
        </p:spPr>
        <p:txBody>
          <a:bodyPr wrap="none" anchor="ctr"/>
          <a:lstStyle/>
          <a:p>
            <a:pPr algn="ctr" fontAlgn="base">
              <a:spcBef>
                <a:spcPct val="0"/>
              </a:spcBef>
              <a:spcAft>
                <a:spcPct val="0"/>
              </a:spcAft>
            </a:pPr>
            <a:r>
              <a:rPr lang="ja-JP" altLang="en-US" sz="1000">
                <a:solidFill>
                  <a:srgbClr val="000000"/>
                </a:solidFill>
              </a:rPr>
              <a:t>～</a:t>
            </a:r>
          </a:p>
        </p:txBody>
      </p:sp>
      <p:sp>
        <p:nvSpPr>
          <p:cNvPr id="20484" name="Text Box 2"/>
          <p:cNvSpPr txBox="1">
            <a:spLocks noChangeArrowheads="1"/>
          </p:cNvSpPr>
          <p:nvPr/>
        </p:nvSpPr>
        <p:spPr bwMode="auto">
          <a:xfrm>
            <a:off x="-15552" y="548680"/>
            <a:ext cx="1728192" cy="338137"/>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20485" name="Text Box 2"/>
          <p:cNvSpPr txBox="1">
            <a:spLocks noChangeArrowheads="1"/>
          </p:cNvSpPr>
          <p:nvPr/>
        </p:nvSpPr>
        <p:spPr bwMode="auto">
          <a:xfrm>
            <a:off x="-15552" y="1540695"/>
            <a:ext cx="2520280" cy="338138"/>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20486" name="Text Box 2"/>
          <p:cNvSpPr txBox="1">
            <a:spLocks noChangeArrowheads="1"/>
          </p:cNvSpPr>
          <p:nvPr/>
        </p:nvSpPr>
        <p:spPr bwMode="auto">
          <a:xfrm>
            <a:off x="6625869" y="1540695"/>
            <a:ext cx="2143555" cy="338138"/>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7" name="正方形/長方形 26"/>
          <p:cNvSpPr/>
          <p:nvPr/>
        </p:nvSpPr>
        <p:spPr>
          <a:xfrm>
            <a:off x="128464" y="901412"/>
            <a:ext cx="9649072" cy="528929"/>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地域</a:t>
            </a:r>
            <a:r>
              <a:rPr lang="ja-JP" altLang="en-US" sz="1200" dirty="0">
                <a:solidFill>
                  <a:srgbClr val="000000"/>
                </a:solidFill>
                <a:latin typeface="HGPｺﾞｼｯｸM" pitchFamily="50" charset="-128"/>
                <a:ea typeface="HGPｺﾞｼｯｸM" pitchFamily="50" charset="-128"/>
              </a:rPr>
              <a:t>において自立した日常生活を営む上で、相談等の日常生活上の援助を必要とする障害者（身体障害者にあっては、</a:t>
            </a:r>
            <a:r>
              <a:rPr lang="en-US" altLang="ja-JP" sz="1200" dirty="0">
                <a:solidFill>
                  <a:srgbClr val="000000"/>
                </a:solidFill>
                <a:latin typeface="HGPｺﾞｼｯｸM" pitchFamily="50" charset="-128"/>
                <a:ea typeface="HGPｺﾞｼｯｸM" pitchFamily="50" charset="-128"/>
              </a:rPr>
              <a:t>65</a:t>
            </a:r>
            <a:r>
              <a:rPr lang="ja-JP" altLang="en-US" sz="1200" dirty="0">
                <a:solidFill>
                  <a:srgbClr val="000000"/>
                </a:solidFill>
                <a:latin typeface="HGPｺﾞｼｯｸM" pitchFamily="50" charset="-128"/>
                <a:ea typeface="HGPｺﾞｼｯｸM" pitchFamily="50" charset="-128"/>
              </a:rPr>
              <a:t>歳未満の者又は</a:t>
            </a:r>
            <a:r>
              <a:rPr lang="en-US" altLang="ja-JP" sz="1200" dirty="0">
                <a:solidFill>
                  <a:srgbClr val="000000"/>
                </a:solidFill>
                <a:latin typeface="HGPｺﾞｼｯｸM" pitchFamily="50" charset="-128"/>
                <a:ea typeface="HGPｺﾞｼｯｸM" pitchFamily="50" charset="-128"/>
              </a:rPr>
              <a:t>65</a:t>
            </a:r>
            <a:r>
              <a:rPr lang="ja-JP" altLang="en-US" sz="1200" dirty="0">
                <a:solidFill>
                  <a:srgbClr val="000000"/>
                </a:solidFill>
                <a:latin typeface="HGPｺﾞｼｯｸM" pitchFamily="50" charset="-128"/>
                <a:ea typeface="HGPｺﾞｼｯｸM" pitchFamily="50" charset="-128"/>
              </a:rPr>
              <a:t>歳</a:t>
            </a:r>
            <a:r>
              <a:rPr lang="ja-JP" altLang="en-US" sz="1200" dirty="0" smtClean="0">
                <a:solidFill>
                  <a:srgbClr val="000000"/>
                </a:solidFill>
                <a:latin typeface="HGPｺﾞｼｯｸM" pitchFamily="50" charset="-128"/>
                <a:ea typeface="HGPｺﾞｼｯｸM" pitchFamily="50" charset="-128"/>
              </a:rPr>
              <a:t>に　</a:t>
            </a:r>
            <a:endParaRPr lang="en-US" altLang="ja-JP" sz="1200" dirty="0" smtClean="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達する</a:t>
            </a:r>
            <a:r>
              <a:rPr lang="ja-JP" altLang="en-US" sz="1200" dirty="0">
                <a:solidFill>
                  <a:srgbClr val="000000"/>
                </a:solidFill>
                <a:latin typeface="HGPｺﾞｼｯｸM" pitchFamily="50" charset="-128"/>
                <a:ea typeface="HGPｺﾞｼｯｸM" pitchFamily="50" charset="-128"/>
              </a:rPr>
              <a:t>日の前日までに障害福祉サービス若しくはこれに準ずるものを利用したことがある者に限る。）</a:t>
            </a:r>
            <a:endParaRPr lang="en-US" altLang="ja-JP" sz="1200" dirty="0">
              <a:solidFill>
                <a:srgbClr val="000000"/>
              </a:solidFill>
              <a:latin typeface="HGPｺﾞｼｯｸM" pitchFamily="50" charset="-128"/>
              <a:ea typeface="HGPｺﾞｼｯｸM" pitchFamily="50" charset="-128"/>
            </a:endParaRPr>
          </a:p>
        </p:txBody>
      </p:sp>
      <p:sp>
        <p:nvSpPr>
          <p:cNvPr id="20488" name="Rectangle 4"/>
          <p:cNvSpPr>
            <a:spLocks noChangeArrowheads="1"/>
          </p:cNvSpPr>
          <p:nvPr/>
        </p:nvSpPr>
        <p:spPr bwMode="auto">
          <a:xfrm>
            <a:off x="128464" y="1878835"/>
            <a:ext cx="6624736" cy="830085"/>
          </a:xfrm>
          <a:prstGeom prst="rect">
            <a:avLst/>
          </a:prstGeom>
          <a:solidFill>
            <a:srgbClr val="9EF9FE">
              <a:alpha val="49803"/>
            </a:srgbClr>
          </a:solidFill>
          <a:ln w="3175" algn="ctr">
            <a:solidFill>
              <a:schemeClr val="tx1"/>
            </a:solidFill>
            <a:miter lim="800000"/>
            <a:headEnd/>
            <a:tailEnd/>
          </a:ln>
        </p:spPr>
        <p:txBody>
          <a:bodyPr anchor="ctr"/>
          <a:lstStyle/>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主として夜間において、共同生活を営むべき住居における相談その他日常生活上の援助を実施</a:t>
            </a:r>
            <a:endParaRPr lang="en-US" altLang="ja-JP" sz="1100" dirty="0">
              <a:solidFill>
                <a:srgbClr val="000000"/>
              </a:solidFill>
              <a:latin typeface="HGPｺﾞｼｯｸM" pitchFamily="50" charset="-128"/>
              <a:ea typeface="HGPｺﾞｼｯｸM" pitchFamily="50" charset="-128"/>
            </a:endParaRPr>
          </a:p>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利用者の状態に応じて、入浴、排せつ又は食事の介護その他日常生活上の援助を実施（外部の</a:t>
            </a:r>
            <a:r>
              <a:rPr lang="ja-JP" altLang="en-US" sz="1100" dirty="0" smtClean="0">
                <a:solidFill>
                  <a:srgbClr val="000000"/>
                </a:solidFill>
                <a:latin typeface="HGPｺﾞｼｯｸM" pitchFamily="50" charset="-128"/>
                <a:ea typeface="HGPｺﾞｼｯｸM" pitchFamily="50" charset="-128"/>
              </a:rPr>
              <a:t>居宅介護事</a:t>
            </a:r>
            <a:endParaRPr lang="en-US" altLang="ja-JP" sz="1100" dirty="0" smtClean="0">
              <a:solidFill>
                <a:srgbClr val="000000"/>
              </a:solidFill>
              <a:latin typeface="HGPｺﾞｼｯｸM" pitchFamily="50" charset="-128"/>
              <a:ea typeface="HGPｺﾞｼｯｸM" pitchFamily="50" charset="-128"/>
            </a:endParaRPr>
          </a:p>
          <a:p>
            <a:pPr marL="85725" indent="-85725" fontAlgn="base">
              <a:spcBef>
                <a:spcPct val="0"/>
              </a:spcBef>
              <a:spcAft>
                <a:spcPct val="0"/>
              </a:spcAft>
            </a:pPr>
            <a:r>
              <a:rPr lang="en-US" altLang="ja-JP"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業所</a:t>
            </a:r>
            <a:r>
              <a:rPr lang="ja-JP" altLang="en-US" sz="1100" dirty="0">
                <a:solidFill>
                  <a:srgbClr val="000000"/>
                </a:solidFill>
                <a:latin typeface="HGPｺﾞｼｯｸM" pitchFamily="50" charset="-128"/>
                <a:ea typeface="HGPｺﾞｼｯｸM" pitchFamily="50" charset="-128"/>
              </a:rPr>
              <a:t>に委託）</a:t>
            </a:r>
          </a:p>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利用者の就労先又は日中活動サービス等との連絡調整や余暇活動等の社会生活上の援助を実施</a:t>
            </a:r>
            <a:endParaRPr lang="en-US" altLang="ja-JP" sz="1100" dirty="0">
              <a:solidFill>
                <a:srgbClr val="000000"/>
              </a:solidFill>
              <a:latin typeface="HGPｺﾞｼｯｸM" panose="020B0600000000000000" pitchFamily="50" charset="-128"/>
              <a:ea typeface="HGPｺﾞｼｯｸM" panose="020B0600000000000000" pitchFamily="50" charset="-128"/>
            </a:endParaRPr>
          </a:p>
        </p:txBody>
      </p:sp>
      <p:sp>
        <p:nvSpPr>
          <p:cNvPr id="20489" name="Rectangle 4"/>
          <p:cNvSpPr>
            <a:spLocks noChangeArrowheads="1"/>
          </p:cNvSpPr>
          <p:nvPr/>
        </p:nvSpPr>
        <p:spPr bwMode="auto">
          <a:xfrm>
            <a:off x="6841332" y="1856971"/>
            <a:ext cx="2936204" cy="830085"/>
          </a:xfrm>
          <a:prstGeom prst="rect">
            <a:avLst/>
          </a:prstGeom>
          <a:solidFill>
            <a:srgbClr val="9EF9FE">
              <a:alpha val="49803"/>
            </a:srgbClr>
          </a:solidFill>
          <a:ln w="3175" algn="ctr">
            <a:solidFill>
              <a:schemeClr val="tx1"/>
            </a:solidFill>
            <a:miter lim="800000"/>
            <a:headEnd/>
            <a:tailEnd/>
          </a:ln>
        </p:spPr>
        <p:txBody>
          <a:bodyPr rIns="36000" anchor="ctr"/>
          <a:lstStyle/>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サービス管理責任者　</a:t>
            </a:r>
            <a:r>
              <a:rPr lang="en-US" altLang="ja-JP" sz="1100" dirty="0">
                <a:solidFill>
                  <a:srgbClr val="000000"/>
                </a:solidFill>
                <a:latin typeface="HGPｺﾞｼｯｸM" pitchFamily="50" charset="-128"/>
                <a:ea typeface="HGPｺﾞｼｯｸM" pitchFamily="50" charset="-128"/>
              </a:rPr>
              <a:t>30</a:t>
            </a:r>
            <a:r>
              <a:rPr lang="ja-JP" altLang="en-US" sz="1100" dirty="0">
                <a:solidFill>
                  <a:srgbClr val="000000"/>
                </a:solidFill>
                <a:latin typeface="HGPｺﾞｼｯｸM" pitchFamily="50" charset="-128"/>
                <a:ea typeface="HGPｺﾞｼｯｸM" pitchFamily="50" charset="-128"/>
              </a:rPr>
              <a:t>：１以上</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世話人　６：１以上（当面は</a:t>
            </a:r>
            <a:r>
              <a:rPr lang="en-US" altLang="ja-JP" sz="1100" dirty="0">
                <a:solidFill>
                  <a:srgbClr val="000000"/>
                </a:solidFill>
                <a:latin typeface="HGPｺﾞｼｯｸM" pitchFamily="50" charset="-128"/>
                <a:ea typeface="HGPｺﾞｼｯｸM" pitchFamily="50" charset="-128"/>
              </a:rPr>
              <a:t>10</a:t>
            </a:r>
            <a:r>
              <a:rPr lang="ja-JP" altLang="en-US" sz="1100" dirty="0">
                <a:solidFill>
                  <a:srgbClr val="000000"/>
                </a:solidFill>
                <a:latin typeface="HGPｺﾞｼｯｸM" pitchFamily="50" charset="-128"/>
                <a:ea typeface="HGPｺﾞｼｯｸM" pitchFamily="50" charset="-128"/>
              </a:rPr>
              <a:t>：１以上）</a:t>
            </a:r>
            <a:endParaRPr lang="en-US" altLang="ja-JP" sz="1100" dirty="0">
              <a:solidFill>
                <a:srgbClr val="000000"/>
              </a:solidFill>
              <a:latin typeface="HGPｺﾞｼｯｸM" pitchFamily="50" charset="-128"/>
              <a:ea typeface="HGPｺﾞｼｯｸM" pitchFamily="50" charset="-128"/>
            </a:endParaRPr>
          </a:p>
          <a:p>
            <a:pPr algn="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（４：１～６：１、</a:t>
            </a:r>
            <a:r>
              <a:rPr lang="en-US" altLang="ja-JP" sz="1100" dirty="0">
                <a:solidFill>
                  <a:srgbClr val="000000"/>
                </a:solidFill>
                <a:latin typeface="HGPｺﾞｼｯｸM" pitchFamily="50" charset="-128"/>
                <a:ea typeface="HGPｺﾞｼｯｸM" pitchFamily="50" charset="-128"/>
              </a:rPr>
              <a:t>10</a:t>
            </a:r>
            <a:r>
              <a:rPr lang="ja-JP" altLang="en-US" sz="1100" dirty="0">
                <a:solidFill>
                  <a:srgbClr val="000000"/>
                </a:solidFill>
                <a:latin typeface="HGPｺﾞｼｯｸM" pitchFamily="50" charset="-128"/>
                <a:ea typeface="HGPｺﾞｼｯｸM" pitchFamily="50" charset="-128"/>
              </a:rPr>
              <a:t>：１）</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pPr>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　介護</a:t>
            </a:r>
            <a:r>
              <a:rPr lang="ja-JP" altLang="en-US" sz="1100" dirty="0">
                <a:solidFill>
                  <a:srgbClr val="000000"/>
                </a:solidFill>
                <a:latin typeface="HGPｺﾞｼｯｸM" pitchFamily="50" charset="-128"/>
                <a:ea typeface="HGPｺﾞｼｯｸM" pitchFamily="50" charset="-128"/>
              </a:rPr>
              <a:t>の提供は受託居宅介護事業所が行う</a:t>
            </a:r>
            <a:endParaRPr lang="en-US" altLang="ja-JP" sz="1100" dirty="0">
              <a:solidFill>
                <a:srgbClr val="000000"/>
              </a:solidFill>
              <a:latin typeface="HGPｺﾞｼｯｸM" pitchFamily="50" charset="-128"/>
              <a:ea typeface="HGPｺﾞｼｯｸM" pitchFamily="50" charset="-128"/>
            </a:endParaRPr>
          </a:p>
        </p:txBody>
      </p:sp>
      <p:sp>
        <p:nvSpPr>
          <p:cNvPr id="20490" name="Text Box 2"/>
          <p:cNvSpPr txBox="1">
            <a:spLocks noChangeArrowheads="1"/>
          </p:cNvSpPr>
          <p:nvPr/>
        </p:nvSpPr>
        <p:spPr bwMode="auto">
          <a:xfrm>
            <a:off x="-15552" y="2813826"/>
            <a:ext cx="3579115"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報酬単価</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（平成</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30</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20507" name="Text Box 2"/>
          <p:cNvSpPr txBox="1">
            <a:spLocks noChangeArrowheads="1"/>
          </p:cNvSpPr>
          <p:nvPr/>
        </p:nvSpPr>
        <p:spPr bwMode="auto">
          <a:xfrm>
            <a:off x="16148" y="6381328"/>
            <a:ext cx="5152876"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事業所数</a:t>
            </a:r>
            <a:r>
              <a:rPr lang="ja-JP" altLang="en-US" sz="1100" dirty="0">
                <a:solidFill>
                  <a:srgbClr val="000000"/>
                </a:solidFill>
                <a:latin typeface="HGPｺﾞｼｯｸM" pitchFamily="50" charset="-128"/>
                <a:ea typeface="HGPｺﾞｼｯｸM" pitchFamily="50" charset="-128"/>
              </a:rPr>
              <a:t> 　　</a:t>
            </a:r>
            <a:r>
              <a:rPr lang="en-US" altLang="ja-JP" sz="1600" dirty="0">
                <a:solidFill>
                  <a:srgbClr val="000000"/>
                </a:solidFill>
                <a:latin typeface="HGPｺﾞｼｯｸM" pitchFamily="50" charset="-128"/>
                <a:ea typeface="HGPｺﾞｼｯｸM" pitchFamily="50" charset="-128"/>
              </a:rPr>
              <a:t>1,459</a:t>
            </a:r>
            <a:r>
              <a:rPr lang="ja-JP" altLang="en-US" sz="1400" dirty="0">
                <a:solidFill>
                  <a:srgbClr val="000000"/>
                </a:solidFill>
                <a:latin typeface="HGPｺﾞｼｯｸM" pitchFamily="50" charset="-128"/>
                <a:ea typeface="HGPｺﾞｼｯｸM" pitchFamily="50" charset="-128"/>
              </a:rPr>
              <a:t>（国保連平成</a:t>
            </a:r>
            <a:r>
              <a:rPr lang="en-US" altLang="ja-JP" sz="1400" dirty="0">
                <a:solidFill>
                  <a:srgbClr val="000000"/>
                </a:solidFill>
                <a:latin typeface="HGPｺﾞｼｯｸM" pitchFamily="50" charset="-128"/>
                <a:ea typeface="HGPｺﾞｼｯｸM" pitchFamily="50" charset="-128"/>
              </a:rPr>
              <a:t>30</a:t>
            </a:r>
            <a:r>
              <a:rPr lang="ja-JP" altLang="en-US" sz="1400" dirty="0">
                <a:solidFill>
                  <a:srgbClr val="000000"/>
                </a:solidFill>
                <a:latin typeface="HGPｺﾞｼｯｸM" pitchFamily="50" charset="-128"/>
                <a:ea typeface="HGPｺﾞｼｯｸM" pitchFamily="50" charset="-128"/>
              </a:rPr>
              <a:t>年</a:t>
            </a:r>
            <a:r>
              <a:rPr lang="en-US" altLang="ja-JP" sz="1400" dirty="0">
                <a:solidFill>
                  <a:srgbClr val="000000"/>
                </a:solidFill>
                <a:latin typeface="HGPｺﾞｼｯｸM" pitchFamily="50" charset="-128"/>
                <a:ea typeface="HGPｺﾞｼｯｸM" pitchFamily="50" charset="-128"/>
              </a:rPr>
              <a:t>1</a:t>
            </a:r>
            <a:r>
              <a:rPr lang="ja-JP" altLang="en-US" sz="1400" dirty="0">
                <a:solidFill>
                  <a:srgbClr val="000000"/>
                </a:solidFill>
                <a:latin typeface="HGPｺﾞｼｯｸM" pitchFamily="50" charset="-128"/>
                <a:ea typeface="HGPｺﾞｼｯｸM" pitchFamily="50" charset="-128"/>
              </a:rPr>
              <a:t>月実績）</a:t>
            </a:r>
            <a:endParaRPr lang="en-US" altLang="ja-JP" sz="1400" dirty="0">
              <a:solidFill>
                <a:srgbClr val="000000"/>
              </a:solidFill>
              <a:latin typeface="HGPｺﾞｼｯｸM" pitchFamily="50" charset="-128"/>
              <a:ea typeface="HGPｺﾞｼｯｸM" pitchFamily="50" charset="-128"/>
            </a:endParaRPr>
          </a:p>
        </p:txBody>
      </p:sp>
      <p:sp>
        <p:nvSpPr>
          <p:cNvPr id="20508" name="Text Box 2"/>
          <p:cNvSpPr txBox="1">
            <a:spLocks noChangeArrowheads="1"/>
          </p:cNvSpPr>
          <p:nvPr/>
        </p:nvSpPr>
        <p:spPr bwMode="auto">
          <a:xfrm>
            <a:off x="5025008" y="6381328"/>
            <a:ext cx="5184576"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利用者数</a:t>
            </a:r>
            <a:r>
              <a:rPr lang="ja-JP" altLang="en-US" sz="1100" dirty="0">
                <a:solidFill>
                  <a:srgbClr val="000000"/>
                </a:solidFill>
                <a:latin typeface="HGPｺﾞｼｯｸM" pitchFamily="50" charset="-128"/>
                <a:ea typeface="HGPｺﾞｼｯｸM" pitchFamily="50" charset="-128"/>
              </a:rPr>
              <a:t>　　</a:t>
            </a:r>
            <a:r>
              <a:rPr lang="en-US" altLang="ja-JP" sz="1600" dirty="0">
                <a:solidFill>
                  <a:srgbClr val="000000"/>
                </a:solidFill>
                <a:latin typeface="HGPｺﾞｼｯｸM" pitchFamily="50" charset="-128"/>
                <a:ea typeface="HGPｺﾞｼｯｸM" pitchFamily="50" charset="-128"/>
              </a:rPr>
              <a:t>16,818</a:t>
            </a:r>
            <a:r>
              <a:rPr lang="ja-JP" altLang="en-US" sz="1400" dirty="0">
                <a:solidFill>
                  <a:srgbClr val="000000"/>
                </a:solidFill>
                <a:latin typeface="HGPｺﾞｼｯｸM" pitchFamily="50" charset="-128"/>
                <a:ea typeface="HGPｺﾞｼｯｸM" pitchFamily="50" charset="-128"/>
              </a:rPr>
              <a:t>（国保連平成</a:t>
            </a:r>
            <a:r>
              <a:rPr lang="en-US" altLang="ja-JP" sz="1400" dirty="0">
                <a:solidFill>
                  <a:srgbClr val="000000"/>
                </a:solidFill>
                <a:latin typeface="HGPｺﾞｼｯｸM" pitchFamily="50" charset="-128"/>
                <a:ea typeface="HGPｺﾞｼｯｸM" pitchFamily="50" charset="-128"/>
              </a:rPr>
              <a:t>30</a:t>
            </a:r>
            <a:r>
              <a:rPr lang="ja-JP" altLang="en-US" sz="1400" dirty="0">
                <a:solidFill>
                  <a:srgbClr val="000000"/>
                </a:solidFill>
                <a:latin typeface="HGPｺﾞｼｯｸM" pitchFamily="50" charset="-128"/>
                <a:ea typeface="HGPｺﾞｼｯｸM" pitchFamily="50" charset="-128"/>
              </a:rPr>
              <a:t>年</a:t>
            </a:r>
            <a:r>
              <a:rPr lang="en-US" altLang="ja-JP" sz="1400" dirty="0">
                <a:solidFill>
                  <a:srgbClr val="000000"/>
                </a:solidFill>
                <a:latin typeface="HGPｺﾞｼｯｸM" pitchFamily="50" charset="-128"/>
                <a:ea typeface="HGPｺﾞｼｯｸM" pitchFamily="50" charset="-128"/>
              </a:rPr>
              <a:t>1</a:t>
            </a:r>
            <a:r>
              <a:rPr lang="ja-JP" altLang="en-US" sz="1400" dirty="0">
                <a:solidFill>
                  <a:srgbClr val="000000"/>
                </a:solidFill>
                <a:latin typeface="HGPｺﾞｼｯｸM" pitchFamily="50" charset="-128"/>
                <a:ea typeface="HGPｺﾞｼｯｸM" pitchFamily="50" charset="-128"/>
              </a:rPr>
              <a:t>月実績）</a:t>
            </a:r>
            <a:endParaRPr lang="en-US" altLang="ja-JP" sz="1400" b="1" u="sng" dirty="0">
              <a:solidFill>
                <a:srgbClr val="000000"/>
              </a:solidFill>
              <a:ea typeface="ＤＨＰ特太ゴシック体" pitchFamily="2"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546866722"/>
              </p:ext>
            </p:extLst>
          </p:nvPr>
        </p:nvGraphicFramePr>
        <p:xfrm>
          <a:off x="128464" y="3228364"/>
          <a:ext cx="9649072" cy="3152964"/>
        </p:xfrm>
        <a:graphic>
          <a:graphicData uri="http://schemas.openxmlformats.org/drawingml/2006/table">
            <a:tbl>
              <a:tblPr>
                <a:tableStyleId>{F5AB1C69-6EDB-4FF4-983F-18BD219EF322}</a:tableStyleId>
              </a:tblPr>
              <a:tblGrid>
                <a:gridCol w="4824536">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tblGrid>
              <a:tr h="314605">
                <a:tc gridSpan="2">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495100">
                <a:tc gridSpan="2">
                  <a:txBody>
                    <a:bodyPr/>
                    <a:lstStyle/>
                    <a:p>
                      <a:pPr>
                        <a:defRPr/>
                      </a:pPr>
                      <a:r>
                        <a:rPr lang="ja-JP" altLang="en-US" sz="1100" dirty="0" smtClean="0">
                          <a:solidFill>
                            <a:schemeClr val="accent4"/>
                          </a:solidFill>
                          <a:latin typeface="HGPｺﾞｼｯｸM" pitchFamily="50" charset="-128"/>
                          <a:ea typeface="HGPｺﾞｼｯｸM" pitchFamily="50" charset="-128"/>
                        </a:rPr>
                        <a:t>世話人　４：１　</a:t>
                      </a:r>
                      <a:r>
                        <a:rPr lang="en-US" altLang="ja-JP" sz="1100" dirty="0" smtClean="0">
                          <a:solidFill>
                            <a:schemeClr val="accent4"/>
                          </a:solidFill>
                          <a:latin typeface="HGPｺﾞｼｯｸM" pitchFamily="50" charset="-128"/>
                          <a:ea typeface="HGPｺﾞｼｯｸM" pitchFamily="50" charset="-128"/>
                        </a:rPr>
                        <a:t>[242</a:t>
                      </a:r>
                      <a:r>
                        <a:rPr lang="ja-JP" altLang="en-US" sz="1100" dirty="0" smtClean="0">
                          <a:solidFill>
                            <a:schemeClr val="accent4"/>
                          </a:solidFill>
                          <a:latin typeface="HGPｺﾞｼｯｸM" pitchFamily="50" charset="-128"/>
                          <a:ea typeface="HGPｺﾞｼｯｸM" pitchFamily="50" charset="-128"/>
                        </a:rPr>
                        <a:t>単位</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 　　世話人</a:t>
                      </a:r>
                      <a:r>
                        <a:rPr lang="en-US" altLang="ja-JP" sz="1100" dirty="0" smtClean="0">
                          <a:solidFill>
                            <a:schemeClr val="accent4"/>
                          </a:solidFill>
                          <a:latin typeface="HGPｺﾞｼｯｸM" pitchFamily="50" charset="-128"/>
                          <a:ea typeface="HGPｺﾞｼｯｸM" pitchFamily="50" charset="-128"/>
                        </a:rPr>
                        <a:t>10</a:t>
                      </a:r>
                      <a:r>
                        <a:rPr lang="ja-JP" altLang="en-US" sz="1100" dirty="0" smtClean="0">
                          <a:solidFill>
                            <a:schemeClr val="accent4"/>
                          </a:solidFill>
                          <a:latin typeface="HGPｺﾞｼｯｸM" pitchFamily="50" charset="-128"/>
                          <a:ea typeface="HGPｺﾞｼｯｸM" pitchFamily="50" charset="-128"/>
                        </a:rPr>
                        <a:t>：１　</a:t>
                      </a:r>
                      <a:r>
                        <a:rPr lang="en-US" altLang="ja-JP" sz="1100" dirty="0" smtClean="0">
                          <a:solidFill>
                            <a:schemeClr val="accent4"/>
                          </a:solidFill>
                          <a:latin typeface="HGPｺﾞｼｯｸM" pitchFamily="50" charset="-128"/>
                          <a:ea typeface="HGPｺﾞｼｯｸM" pitchFamily="50" charset="-128"/>
                        </a:rPr>
                        <a:t>[113</a:t>
                      </a:r>
                      <a:r>
                        <a:rPr lang="ja-JP" altLang="en-US" sz="1100" dirty="0" smtClean="0">
                          <a:solidFill>
                            <a:schemeClr val="accent4"/>
                          </a:solidFill>
                          <a:latin typeface="HGPｺﾞｼｯｸM" pitchFamily="50" charset="-128"/>
                          <a:ea typeface="HGPｺﾞｼｯｸM" pitchFamily="50" charset="-128"/>
                        </a:rPr>
                        <a:t>単位</a:t>
                      </a:r>
                      <a:r>
                        <a:rPr lang="en-US" altLang="ja-JP" sz="110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　　　　　　　　　　　</a:t>
                      </a:r>
                      <a:endParaRPr lang="en-US" altLang="ja-JP" sz="1100" dirty="0" smtClean="0">
                        <a:solidFill>
                          <a:schemeClr val="accent4"/>
                        </a:solidFill>
                        <a:latin typeface="HGPｺﾞｼｯｸM" pitchFamily="50" charset="-128"/>
                        <a:ea typeface="HGPｺﾞｼｯｸM" pitchFamily="50" charset="-128"/>
                      </a:endParaRPr>
                    </a:p>
                    <a:p>
                      <a:pPr>
                        <a:defRPr/>
                      </a:pP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利用者に対し受託居宅介護サービスを行った場合は、サービスに要する標準的な時間に応じて受託介護サービス費を併せて算定　［</a:t>
                      </a:r>
                      <a:r>
                        <a:rPr lang="en-US" altLang="ja-JP" sz="1100" dirty="0" smtClean="0">
                          <a:solidFill>
                            <a:schemeClr val="accent4"/>
                          </a:solidFill>
                          <a:latin typeface="HGPｺﾞｼｯｸM" pitchFamily="50" charset="-128"/>
                          <a:ea typeface="HGPｺﾞｼｯｸM" pitchFamily="50" charset="-128"/>
                        </a:rPr>
                        <a:t>95</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314605">
                <a:tc gridSpan="2">
                  <a:txBody>
                    <a:bodyPr/>
                    <a:lstStyle/>
                    <a:p>
                      <a:pPr algn="l"/>
                      <a:r>
                        <a:rPr kumimoji="1" lang="ja-JP" altLang="en-US" sz="1200" dirty="0" smtClean="0">
                          <a:solidFill>
                            <a:schemeClr val="tx1"/>
                          </a:solidFill>
                          <a:ea typeface="ＤＨＰ特太ゴシック体" pitchFamily="2" charset="-128"/>
                        </a:rPr>
                        <a:t>■ 主な加算</a:t>
                      </a:r>
                      <a:endParaRPr kumimoji="1" lang="ja-JP" altLang="en-US" sz="12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891182">
                <a:tc>
                  <a:txBody>
                    <a:bodyPr/>
                    <a:lstStyle/>
                    <a:p>
                      <a:r>
                        <a:rPr kumimoji="1" lang="ja-JP" altLang="en-US" sz="1100" b="1" u="sng" dirty="0" smtClean="0">
                          <a:solidFill>
                            <a:schemeClr val="accent4"/>
                          </a:solidFill>
                          <a:latin typeface="HGPｺﾞｼｯｸM" pitchFamily="50" charset="-128"/>
                          <a:ea typeface="HGPｺﾞｼｯｸM" pitchFamily="50" charset="-128"/>
                        </a:rPr>
                        <a:t>夜間支援体制加算（</a:t>
                      </a:r>
                      <a:r>
                        <a:rPr kumimoji="1" lang="en-US" altLang="ja-JP" sz="1100" b="1" u="sng" dirty="0" smtClean="0">
                          <a:solidFill>
                            <a:schemeClr val="accent4"/>
                          </a:solidFill>
                          <a:latin typeface="HGPｺﾞｼｯｸM" pitchFamily="50" charset="-128"/>
                          <a:ea typeface="HGPｺﾞｼｯｸM" pitchFamily="50" charset="-128"/>
                        </a:rPr>
                        <a:t>Ⅰ</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Ⅱ</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Ⅲ</a:t>
                      </a:r>
                      <a:r>
                        <a:rPr kumimoji="1" lang="ja-JP" altLang="en-US" sz="1100" b="1" u="sng" dirty="0" smtClean="0">
                          <a:solidFill>
                            <a:schemeClr val="accent4"/>
                          </a:solidFill>
                          <a:latin typeface="HGPｺﾞｼｯｸM" pitchFamily="50" charset="-128"/>
                          <a:ea typeface="HGPｺﾞｼｯｸM" pitchFamily="50" charset="-128"/>
                        </a:rPr>
                        <a:t>）</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Ⅰ</a:t>
                      </a:r>
                      <a:r>
                        <a:rPr kumimoji="1" lang="ja-JP" altLang="en-US" sz="1100" dirty="0" smtClean="0">
                          <a:solidFill>
                            <a:schemeClr val="accent4"/>
                          </a:solidFill>
                          <a:latin typeface="HGPｺﾞｼｯｸM" pitchFamily="50" charset="-128"/>
                          <a:ea typeface="HGPｺﾞｼｯｸM" pitchFamily="50" charset="-128"/>
                        </a:rPr>
                        <a:t>）</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夜勤を配置し、利用者に対して夜間に介護等を行うための体制等を確保す</a:t>
                      </a:r>
                      <a:endParaRPr kumimoji="1" lang="en-US" altLang="ja-JP" sz="1100" dirty="0" smtClean="0">
                        <a:solidFill>
                          <a:schemeClr val="accent4"/>
                        </a:solidFill>
                        <a:latin typeface="HGPｺﾞｼｯｸM" pitchFamily="50" charset="-128"/>
                        <a:ea typeface="HGPｺﾞｼｯｸM" pitchFamily="50" charset="-128"/>
                      </a:endParaRPr>
                    </a:p>
                    <a:p>
                      <a:r>
                        <a:rPr kumimoji="1" lang="en-US" altLang="ja-JP" sz="110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る場合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672</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54</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a:t>
                      </a:r>
                      <a:r>
                        <a:rPr kumimoji="1" lang="en-US" altLang="ja-JP" sz="1100" baseline="0" dirty="0" smtClean="0">
                          <a:solidFill>
                            <a:schemeClr val="accent4"/>
                          </a:solidFill>
                          <a:latin typeface="HGPｺﾞｼｯｸM" pitchFamily="50" charset="-128"/>
                          <a:ea typeface="HGPｺﾞｼｯｸM" pitchFamily="50" charset="-128"/>
                        </a:rPr>
                        <a:t>Ⅱ</a:t>
                      </a:r>
                      <a:r>
                        <a:rPr kumimoji="1" lang="ja-JP" altLang="en-US" sz="1100" baseline="0" dirty="0" smtClean="0">
                          <a:solidFill>
                            <a:schemeClr val="accent4"/>
                          </a:solidFill>
                          <a:latin typeface="HGPｺﾞｼｯｸM" pitchFamily="50" charset="-128"/>
                          <a:ea typeface="HGPｺﾞｼｯｸM" pitchFamily="50" charset="-128"/>
                        </a:rPr>
                        <a:t>） 宿直を配置し、利用者に対して夜間に居室の巡回や緊急時の支援等を行う</a:t>
                      </a:r>
                      <a:endParaRPr kumimoji="1" lang="en-US" altLang="ja-JP" sz="1100" baseline="0" dirty="0" smtClean="0">
                        <a:solidFill>
                          <a:schemeClr val="accent4"/>
                        </a:solidFill>
                        <a:latin typeface="HGPｺﾞｼｯｸM" pitchFamily="50" charset="-128"/>
                        <a:ea typeface="HGPｺﾞｼｯｸM" pitchFamily="50" charset="-128"/>
                      </a:endParaRPr>
                    </a:p>
                    <a:p>
                      <a:pPr marL="266700" indent="-266700"/>
                      <a:r>
                        <a:rPr kumimoji="1" lang="en-US" altLang="ja-JP" sz="1100" baseline="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ための体制を確保する場合　　　　　               　　　 　　</a:t>
                      </a:r>
                      <a:r>
                        <a:rPr kumimoji="1" lang="en-US" altLang="ja-JP" sz="1100" baseline="0" dirty="0" smtClean="0">
                          <a:solidFill>
                            <a:schemeClr val="accent4"/>
                          </a:solidFill>
                          <a:latin typeface="HGPｺﾞｼｯｸM" pitchFamily="50" charset="-128"/>
                          <a:ea typeface="HGPｺﾞｼｯｸM" pitchFamily="50" charset="-128"/>
                        </a:rPr>
                        <a:t>112</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18</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Ⅲ</a:t>
                      </a:r>
                      <a:r>
                        <a:rPr kumimoji="1" lang="ja-JP" altLang="en-US" sz="1100" dirty="0" smtClean="0">
                          <a:solidFill>
                            <a:schemeClr val="accent4"/>
                          </a:solidFill>
                          <a:latin typeface="HGPｺﾞｼｯｸM" pitchFamily="50" charset="-128"/>
                          <a:ea typeface="HGPｺﾞｼｯｸM" pitchFamily="50" charset="-128"/>
                        </a:rPr>
                        <a:t>）</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夜間及び深夜の時間帯において、利用者の緊急事態等に対応するための</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en-US" altLang="ja-JP" sz="110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常時の連絡体制又は防災体制を確保する場合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5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10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日中支援加算</a:t>
                      </a:r>
                      <a:endParaRPr kumimoji="1" lang="en-US" altLang="ja-JP" sz="1100" b="1" u="sng"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Ⅰ</a:t>
                      </a:r>
                      <a:r>
                        <a:rPr kumimoji="1" lang="ja-JP" altLang="en-US" sz="1100" dirty="0" smtClean="0">
                          <a:solidFill>
                            <a:schemeClr val="accent4"/>
                          </a:solidFill>
                          <a:latin typeface="HGPｺﾞｼｯｸM" pitchFamily="50" charset="-128"/>
                          <a:ea typeface="HGPｺﾞｼｯｸM" pitchFamily="50" charset="-128"/>
                        </a:rPr>
                        <a:t>）</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高齢又は重度（</a:t>
                      </a:r>
                      <a:r>
                        <a:rPr kumimoji="1" lang="en-US" altLang="ja-JP" sz="1100" dirty="0" smtClean="0">
                          <a:solidFill>
                            <a:schemeClr val="accent4"/>
                          </a:solidFill>
                          <a:latin typeface="HGPｺﾞｼｯｸM" pitchFamily="50" charset="-128"/>
                          <a:ea typeface="HGPｺﾞｼｯｸM" pitchFamily="50" charset="-128"/>
                        </a:rPr>
                        <a:t>65</a:t>
                      </a:r>
                      <a:r>
                        <a:rPr kumimoji="1" lang="ja-JP" altLang="en-US" sz="1100" dirty="0" smtClean="0">
                          <a:solidFill>
                            <a:schemeClr val="accent4"/>
                          </a:solidFill>
                          <a:latin typeface="HGPｺﾞｼｯｸM" pitchFamily="50" charset="-128"/>
                          <a:ea typeface="HGPｺﾞｼｯｸM" pitchFamily="50" charset="-128"/>
                        </a:rPr>
                        <a:t>歳以上又は障害支援区分</a:t>
                      </a:r>
                      <a:r>
                        <a:rPr kumimoji="1" lang="en-US" altLang="ja-JP" sz="1100" dirty="0" smtClean="0">
                          <a:solidFill>
                            <a:schemeClr val="accent4"/>
                          </a:solidFill>
                          <a:latin typeface="HGPｺﾞｼｯｸM" pitchFamily="50" charset="-128"/>
                          <a:ea typeface="HGPｺﾞｼｯｸM" pitchFamily="50" charset="-128"/>
                        </a:rPr>
                        <a:t>4</a:t>
                      </a:r>
                      <a:r>
                        <a:rPr kumimoji="1" lang="ja-JP" altLang="en-US" sz="1100" dirty="0" smtClean="0">
                          <a:solidFill>
                            <a:schemeClr val="accent4"/>
                          </a:solidFill>
                          <a:latin typeface="HGPｺﾞｼｯｸM" pitchFamily="50" charset="-128"/>
                          <a:ea typeface="HGPｺﾞｼｯｸM" pitchFamily="50" charset="-128"/>
                        </a:rPr>
                        <a:t>以上）の利用者が住居の外</a:t>
                      </a:r>
                      <a:endParaRPr kumimoji="1" lang="en-US" altLang="ja-JP" sz="1100" dirty="0" smtClean="0">
                        <a:solidFill>
                          <a:schemeClr val="accent4"/>
                        </a:solidFill>
                        <a:latin typeface="HGPｺﾞｼｯｸM" pitchFamily="50" charset="-128"/>
                        <a:ea typeface="HGPｺﾞｼｯｸM" pitchFamily="50" charset="-128"/>
                      </a:endParaRPr>
                    </a:p>
                    <a:p>
                      <a:r>
                        <a:rPr kumimoji="1" lang="en-US" altLang="ja-JP" sz="110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で過ごすことが困難であるときに、当該利用者に対して日中に支援を行った</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場合　　　　　　　　　　　　　　　　　　　　　　　　           　　</a:t>
                      </a:r>
                      <a:r>
                        <a:rPr kumimoji="1" lang="en-US" altLang="ja-JP" sz="1100" dirty="0" smtClean="0">
                          <a:solidFill>
                            <a:schemeClr val="accent4"/>
                          </a:solidFill>
                          <a:latin typeface="HGPｺﾞｼｯｸM" pitchFamily="50" charset="-128"/>
                          <a:ea typeface="HGPｺﾞｼｯｸM" pitchFamily="50" charset="-128"/>
                        </a:rPr>
                        <a:t>539</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270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Ⅱ</a:t>
                      </a:r>
                      <a:r>
                        <a:rPr kumimoji="1" lang="ja-JP" altLang="en-US" sz="1100" dirty="0" smtClean="0">
                          <a:solidFill>
                            <a:schemeClr val="accent4"/>
                          </a:solidFill>
                          <a:latin typeface="HGPｺﾞｼｯｸM" pitchFamily="50" charset="-128"/>
                          <a:ea typeface="HGPｺﾞｼｯｸM" pitchFamily="50" charset="-128"/>
                        </a:rPr>
                        <a:t>）　利用者が心身の状況等により日中活動サービス等を利用することができな</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いときに、当該利用者に対し、日中に支援を行った場合　　　　　　　　　　　　　　　　　　　　　　　</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539</a:t>
                      </a:r>
                      <a:r>
                        <a:rPr kumimoji="1" lang="ja-JP" altLang="en-US" sz="1100" baseline="0" dirty="0" smtClean="0">
                          <a:solidFill>
                            <a:schemeClr val="accent4"/>
                          </a:solidFill>
                          <a:latin typeface="HGPｺﾞｼｯｸM" pitchFamily="50" charset="-128"/>
                          <a:ea typeface="HGPｺﾞｼｯｸM" pitchFamily="50" charset="-128"/>
                        </a:rPr>
                        <a:t>単位～</a:t>
                      </a:r>
                      <a:r>
                        <a:rPr kumimoji="1" lang="en-US" altLang="ja-JP" sz="1100" baseline="0" dirty="0" smtClean="0">
                          <a:solidFill>
                            <a:schemeClr val="accent4"/>
                          </a:solidFill>
                          <a:latin typeface="HGPｺﾞｼｯｸM" pitchFamily="50" charset="-128"/>
                          <a:ea typeface="HGPｺﾞｼｯｸM" pitchFamily="50" charset="-128"/>
                        </a:rPr>
                        <a:t>135</a:t>
                      </a:r>
                      <a:r>
                        <a:rPr kumimoji="1" lang="ja-JP" altLang="en-US" sz="1100" baseline="0" dirty="0" smtClean="0">
                          <a:solidFill>
                            <a:schemeClr val="accent4"/>
                          </a:solidFill>
                          <a:latin typeface="HGPｺﾞｼｯｸM" pitchFamily="50" charset="-128"/>
                          <a:ea typeface="HGPｺﾞｼｯｸM" pitchFamily="50" charset="-128"/>
                        </a:rPr>
                        <a:t>単位</a:t>
                      </a:r>
                      <a:endParaRPr kumimoji="1" lang="en-US" altLang="ja-JP" sz="1100" b="0" u="none"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19174">
                <a:tc>
                  <a:txBody>
                    <a:bodyPr/>
                    <a:lstStyle/>
                    <a:p>
                      <a:r>
                        <a:rPr kumimoji="1" lang="ja-JP" altLang="en-US" sz="1100" b="1" u="sng" dirty="0" smtClean="0">
                          <a:solidFill>
                            <a:schemeClr val="accent4"/>
                          </a:solidFill>
                          <a:latin typeface="HGPｺﾞｼｯｸM" pitchFamily="50" charset="-128"/>
                          <a:ea typeface="HGPｺﾞｼｯｸM" pitchFamily="50" charset="-128"/>
                        </a:rPr>
                        <a:t>精神障害者地域移行特別加算</a:t>
                      </a:r>
                    </a:p>
                    <a:p>
                      <a:r>
                        <a:rPr kumimoji="1" lang="ja-JP" altLang="en-US" sz="1100" dirty="0" smtClean="0">
                          <a:solidFill>
                            <a:schemeClr val="accent4"/>
                          </a:solidFill>
                          <a:latin typeface="HGPｺﾞｼｯｸM" pitchFamily="50" charset="-128"/>
                          <a:ea typeface="HGPｺﾞｼｯｸM" pitchFamily="50" charset="-128"/>
                        </a:rPr>
                        <a:t>　　精神科病院等に１年以上入院していた精神障害者に対して、地域で生活する</a:t>
                      </a:r>
                      <a:r>
                        <a:rPr kumimoji="1" lang="ja-JP" altLang="en-US" sz="1100" dirty="0" err="1" smtClean="0">
                          <a:solidFill>
                            <a:schemeClr val="accent4"/>
                          </a:solidFill>
                          <a:latin typeface="HGPｺﾞｼｯｸM" pitchFamily="50" charset="-128"/>
                          <a:ea typeface="HGPｺﾞｼｯｸM" pitchFamily="50" charset="-128"/>
                        </a:rPr>
                        <a:t>た</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dirty="0" err="1" smtClean="0">
                          <a:solidFill>
                            <a:schemeClr val="accent4"/>
                          </a:solidFill>
                          <a:latin typeface="HGPｺﾞｼｯｸM" pitchFamily="50" charset="-128"/>
                          <a:ea typeface="HGPｺﾞｼｯｸM" pitchFamily="50" charset="-128"/>
                        </a:rPr>
                        <a:t>めに</a:t>
                      </a:r>
                      <a:r>
                        <a:rPr kumimoji="1" lang="ja-JP" altLang="en-US" sz="1100" dirty="0" smtClean="0">
                          <a:solidFill>
                            <a:schemeClr val="accent4"/>
                          </a:solidFill>
                          <a:latin typeface="HGPｺﾞｼｯｸM" pitchFamily="50" charset="-128"/>
                          <a:ea typeface="HGPｺﾞｼｯｸM" pitchFamily="50" charset="-128"/>
                        </a:rPr>
                        <a:t>必要な相談援助等を社会福祉士、精神保健福祉士又は公認心理師等が実</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accent4"/>
                          </a:solidFill>
                          <a:latin typeface="HGPｺﾞｼｯｸM" pitchFamily="50" charset="-128"/>
                          <a:ea typeface="HGPｺﾞｼｯｸM" pitchFamily="50" charset="-128"/>
                        </a:rPr>
                        <a:t>強度行動障害者地域移行特別加算</a:t>
                      </a:r>
                    </a:p>
                    <a:p>
                      <a:r>
                        <a:rPr kumimoji="1" lang="ja-JP" altLang="en-US" sz="1100" dirty="0" smtClean="0">
                          <a:solidFill>
                            <a:schemeClr val="accent4"/>
                          </a:solidFill>
                          <a:latin typeface="HGPｺﾞｼｯｸM" pitchFamily="50" charset="-128"/>
                          <a:ea typeface="HGPｺﾞｼｯｸM" pitchFamily="50" charset="-128"/>
                        </a:rPr>
                        <a:t>　　障害者支援施設等に１年以上入所していた強度行動障害を有する者に対して、</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地域で生活するために必要な相談援助等を強度行動障害支援者養成研修修了</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者等が実施した場合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共同生活援助（外部サービス利用型）</a:t>
            </a:r>
            <a:endParaRPr kumimoji="1" lang="ja-JP" altLang="en-US" sz="2400" b="1" dirty="0">
              <a:solidFill>
                <a:schemeClr val="tx1"/>
              </a:solidFill>
            </a:endParaRPr>
          </a:p>
        </p:txBody>
      </p:sp>
      <p:grpSp>
        <p:nvGrpSpPr>
          <p:cNvPr id="17" name="グループ化 10"/>
          <p:cNvGrpSpPr>
            <a:grpSpLocks/>
          </p:cNvGrpSpPr>
          <p:nvPr/>
        </p:nvGrpSpPr>
        <p:grpSpPr bwMode="auto">
          <a:xfrm>
            <a:off x="-15553" y="376232"/>
            <a:ext cx="9972000" cy="79114"/>
            <a:chOff x="0" y="188640"/>
            <a:chExt cx="9144000" cy="72008"/>
          </a:xfrm>
        </p:grpSpPr>
        <p:cxnSp>
          <p:nvCxnSpPr>
            <p:cNvPr id="18" name="直線コネクタ 17"/>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170</a:t>
            </a:fld>
            <a:endParaRPr lang="en-US" altLang="ja-JP" dirty="0"/>
          </a:p>
        </p:txBody>
      </p:sp>
    </p:spTree>
    <p:extLst>
      <p:ext uri="{BB962C8B-B14F-4D97-AF65-F5344CB8AC3E}">
        <p14:creationId xmlns:p14="http://schemas.microsoft.com/office/powerpoint/2010/main" val="61482799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3"/>
          <p:cNvSpPr>
            <a:spLocks noChangeArrowheads="1"/>
          </p:cNvSpPr>
          <p:nvPr/>
        </p:nvSpPr>
        <p:spPr bwMode="auto">
          <a:xfrm>
            <a:off x="623925" y="2574350"/>
            <a:ext cx="9088437" cy="576263"/>
          </a:xfrm>
          <a:prstGeom prst="rect">
            <a:avLst/>
          </a:prstGeom>
          <a:noFill/>
          <a:ln w="9525" algn="ctr">
            <a:noFill/>
            <a:miter lim="800000"/>
            <a:headEnd/>
            <a:tailEnd/>
          </a:ln>
        </p:spPr>
        <p:txBody>
          <a:bodyPr wrap="none" anchor="ctr"/>
          <a:lstStyle/>
          <a:p>
            <a:endParaRPr lang="ja-JP" altLang="en-US" sz="1400" dirty="0"/>
          </a:p>
        </p:txBody>
      </p:sp>
      <p:sp>
        <p:nvSpPr>
          <p:cNvPr id="2051" name="Rectangle 14"/>
          <p:cNvSpPr>
            <a:spLocks noChangeArrowheads="1"/>
          </p:cNvSpPr>
          <p:nvPr/>
        </p:nvSpPr>
        <p:spPr bwMode="auto">
          <a:xfrm>
            <a:off x="622342" y="2071029"/>
            <a:ext cx="9166225" cy="576262"/>
          </a:xfrm>
          <a:prstGeom prst="rect">
            <a:avLst/>
          </a:prstGeom>
          <a:noFill/>
          <a:ln w="9525" algn="ctr">
            <a:noFill/>
            <a:miter lim="800000"/>
            <a:headEnd/>
            <a:tailEnd/>
          </a:ln>
        </p:spPr>
        <p:txBody>
          <a:bodyPr anchor="ctr"/>
          <a:lstStyle/>
          <a:p>
            <a:pPr marL="85725" indent="-85725"/>
            <a:endParaRPr lang="ja-JP" altLang="en-US" sz="1400" dirty="0"/>
          </a:p>
        </p:txBody>
      </p:sp>
      <p:graphicFrame>
        <p:nvGraphicFramePr>
          <p:cNvPr id="24" name="表 23"/>
          <p:cNvGraphicFramePr>
            <a:graphicFrameLocks noGrp="1"/>
          </p:cNvGraphicFramePr>
          <p:nvPr>
            <p:extLst>
              <p:ext uri="{D42A27DB-BD31-4B8C-83A1-F6EECF244321}">
                <p14:modId xmlns:p14="http://schemas.microsoft.com/office/powerpoint/2010/main" val="3677314631"/>
              </p:ext>
            </p:extLst>
          </p:nvPr>
        </p:nvGraphicFramePr>
        <p:xfrm>
          <a:off x="200025" y="3584024"/>
          <a:ext cx="9566274" cy="2941320"/>
        </p:xfrm>
        <a:graphic>
          <a:graphicData uri="http://schemas.openxmlformats.org/drawingml/2006/table">
            <a:tbl>
              <a:tblPr>
                <a:tableStyleId>{F5AB1C69-6EDB-4FF4-983F-18BD219EF322}</a:tableStyleId>
              </a:tblPr>
              <a:tblGrid>
                <a:gridCol w="4320927">
                  <a:extLst>
                    <a:ext uri="{9D8B030D-6E8A-4147-A177-3AD203B41FA5}">
                      <a16:colId xmlns:a16="http://schemas.microsoft.com/office/drawing/2014/main" val="20000"/>
                    </a:ext>
                  </a:extLst>
                </a:gridCol>
                <a:gridCol w="5245347">
                  <a:extLst>
                    <a:ext uri="{9D8B030D-6E8A-4147-A177-3AD203B41FA5}">
                      <a16:colId xmlns:a16="http://schemas.microsoft.com/office/drawing/2014/main" val="20001"/>
                    </a:ext>
                  </a:extLst>
                </a:gridCol>
              </a:tblGrid>
              <a:tr h="315979">
                <a:tc gridSpan="2">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789948">
                <a:tc gridSpan="2">
                  <a:txBody>
                    <a:bodyPr/>
                    <a:lstStyle/>
                    <a:p>
                      <a:r>
                        <a:rPr lang="ja-JP" altLang="en-US" sz="1300" b="1" u="sng" dirty="0" smtClean="0">
                          <a:solidFill>
                            <a:schemeClr val="tx1"/>
                          </a:solidFill>
                          <a:latin typeface="HGPｺﾞｼｯｸM" pitchFamily="50" charset="-128"/>
                          <a:ea typeface="HGPｺﾞｼｯｸM" pitchFamily="50" charset="-128"/>
                        </a:rPr>
                        <a:t>■　児童発達支援センター（利用定員に応じた単位を設定）　</a:t>
                      </a:r>
                      <a:r>
                        <a:rPr lang="ja-JP" altLang="en-US" sz="1300" b="1" u="none" dirty="0" smtClean="0">
                          <a:solidFill>
                            <a:schemeClr val="tx1"/>
                          </a:solidFill>
                          <a:latin typeface="HGPｺﾞｼｯｸM" pitchFamily="50" charset="-128"/>
                          <a:ea typeface="HGPｺﾞｼｯｸM" pitchFamily="50" charset="-128"/>
                        </a:rPr>
                        <a:t>　　</a:t>
                      </a:r>
                      <a:r>
                        <a:rPr lang="ja-JP" altLang="en-US" sz="1300" b="1" u="sng" dirty="0" smtClean="0">
                          <a:solidFill>
                            <a:schemeClr val="tx1"/>
                          </a:solidFill>
                          <a:latin typeface="HGPｺﾞｼｯｸM" pitchFamily="50" charset="-128"/>
                          <a:ea typeface="HGPｺﾞｼｯｸM" pitchFamily="50" charset="-128"/>
                        </a:rPr>
                        <a:t>■　児童発達支援センター以外（利用定員に応じた単位を設定）</a:t>
                      </a:r>
                    </a:p>
                    <a:p>
                      <a:r>
                        <a:rPr lang="ja-JP" altLang="en-US" sz="1200" b="0" u="none" dirty="0" smtClean="0">
                          <a:solidFill>
                            <a:schemeClr val="tx1"/>
                          </a:solidFill>
                          <a:latin typeface="HGPｺﾞｼｯｸM" pitchFamily="50" charset="-128"/>
                          <a:ea typeface="HGPｺﾞｼｯｸM" pitchFamily="50" charset="-128"/>
                        </a:rPr>
                        <a:t>　　・　難聴児・重症心身障害児以外　　</a:t>
                      </a:r>
                      <a:r>
                        <a:rPr lang="en-US" altLang="ja-JP" sz="1200" b="0" u="none" dirty="0" smtClean="0">
                          <a:solidFill>
                            <a:schemeClr val="tx1"/>
                          </a:solidFill>
                          <a:latin typeface="HGPｺﾞｼｯｸM" pitchFamily="50" charset="-128"/>
                          <a:ea typeface="HGPｺﾞｼｯｸM" pitchFamily="50" charset="-128"/>
                        </a:rPr>
                        <a:t>774</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1,081</a:t>
                      </a:r>
                      <a:r>
                        <a:rPr lang="ja-JP" altLang="en-US" sz="1200" b="0" u="none" dirty="0" smtClean="0">
                          <a:solidFill>
                            <a:schemeClr val="tx1"/>
                          </a:solidFill>
                          <a:latin typeface="HGPｺﾞｼｯｸM" pitchFamily="50" charset="-128"/>
                          <a:ea typeface="HGPｺﾞｼｯｸM" pitchFamily="50" charset="-128"/>
                        </a:rPr>
                        <a:t>単位　　　　　　　　</a:t>
                      </a:r>
                      <a:r>
                        <a:rPr lang="ja-JP" altLang="en-US" sz="900" b="0" u="none" dirty="0" smtClean="0">
                          <a:solidFill>
                            <a:schemeClr val="tx1"/>
                          </a:solidFill>
                          <a:latin typeface="HGPｺﾞｼｯｸM" pitchFamily="50" charset="-128"/>
                          <a:ea typeface="HGPｺﾞｼｯｸM" pitchFamily="50" charset="-128"/>
                        </a:rPr>
                        <a:t>　</a:t>
                      </a:r>
                      <a:r>
                        <a:rPr lang="ja-JP" altLang="en-US" sz="1200" b="0" u="none" dirty="0" smtClean="0">
                          <a:solidFill>
                            <a:schemeClr val="tx1"/>
                          </a:solidFill>
                          <a:latin typeface="HGPｺﾞｼｯｸM" pitchFamily="50" charset="-128"/>
                          <a:ea typeface="HGPｺﾞｼｯｸM" pitchFamily="50" charset="-128"/>
                        </a:rPr>
                        <a:t>・　重症心身障害児以外</a:t>
                      </a:r>
                      <a:r>
                        <a:rPr lang="en-US" altLang="ja-JP" sz="1050" b="0" u="none" dirty="0" smtClean="0">
                          <a:solidFill>
                            <a:schemeClr val="tx1"/>
                          </a:solidFill>
                          <a:latin typeface="HGPｺﾞｼｯｸM" pitchFamily="50" charset="-128"/>
                          <a:ea typeface="HGPｺﾞｼｯｸM" pitchFamily="50" charset="-128"/>
                        </a:rPr>
                        <a:t>(</a:t>
                      </a:r>
                      <a:r>
                        <a:rPr lang="ja-JP" altLang="en-US" sz="1050" b="0" u="none" dirty="0" smtClean="0">
                          <a:solidFill>
                            <a:schemeClr val="tx1"/>
                          </a:solidFill>
                          <a:latin typeface="HGPｺﾞｼｯｸM" pitchFamily="50" charset="-128"/>
                          <a:ea typeface="HGPｺﾞｼｯｸM" pitchFamily="50" charset="-128"/>
                        </a:rPr>
                        <a:t>主に未就学児を受け入れる事業所</a:t>
                      </a:r>
                      <a:r>
                        <a:rPr lang="en-US" altLang="ja-JP" sz="1050" b="0" u="none" dirty="0" smtClean="0">
                          <a:solidFill>
                            <a:schemeClr val="tx1"/>
                          </a:solidFill>
                          <a:latin typeface="HGPｺﾞｼｯｸM" pitchFamily="50" charset="-128"/>
                          <a:ea typeface="HGPｺﾞｼｯｸM" pitchFamily="50" charset="-128"/>
                        </a:rPr>
                        <a:t>)</a:t>
                      </a:r>
                      <a:r>
                        <a:rPr lang="ja-JP" altLang="en-US" sz="1200" b="0" u="none" dirty="0" smtClean="0">
                          <a:solidFill>
                            <a:schemeClr val="tx1"/>
                          </a:solidFill>
                          <a:latin typeface="HGPｺﾞｼｯｸM" pitchFamily="50" charset="-128"/>
                          <a:ea typeface="HGPｺﾞｼｯｸM" pitchFamily="50" charset="-128"/>
                        </a:rPr>
                        <a:t>　　  </a:t>
                      </a:r>
                      <a:r>
                        <a:rPr lang="en-US" altLang="ja-JP" sz="1200" b="0" u="none" dirty="0" smtClean="0">
                          <a:solidFill>
                            <a:schemeClr val="tx1"/>
                          </a:solidFill>
                          <a:latin typeface="HGPｺﾞｼｯｸM" pitchFamily="50" charset="-128"/>
                          <a:ea typeface="HGPｺﾞｼｯｸM" pitchFamily="50" charset="-128"/>
                        </a:rPr>
                        <a:t>433</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827</a:t>
                      </a:r>
                      <a:r>
                        <a:rPr lang="ja-JP" altLang="en-US" sz="1200" b="0" u="none" dirty="0" smtClean="0">
                          <a:solidFill>
                            <a:schemeClr val="tx1"/>
                          </a:solidFill>
                          <a:latin typeface="HGPｺﾞｼｯｸM" pitchFamily="50" charset="-128"/>
                          <a:ea typeface="HGPｺﾞｼｯｸM" pitchFamily="50" charset="-128"/>
                        </a:rPr>
                        <a:t>単位</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tx1"/>
                          </a:solidFill>
                          <a:latin typeface="HGPｺﾞｼｯｸM" pitchFamily="50" charset="-128"/>
                          <a:ea typeface="HGPｺﾞｼｯｸM" pitchFamily="50" charset="-128"/>
                        </a:rPr>
                        <a:t>　　・　難聴児　　</a:t>
                      </a:r>
                      <a:r>
                        <a:rPr lang="en-US" altLang="ja-JP" sz="1200" b="0" u="none" dirty="0" smtClean="0">
                          <a:solidFill>
                            <a:schemeClr val="tx1"/>
                          </a:solidFill>
                          <a:latin typeface="HGPｺﾞｼｯｸM" pitchFamily="50" charset="-128"/>
                          <a:ea typeface="HGPｺﾞｼｯｸM" pitchFamily="50" charset="-128"/>
                        </a:rPr>
                        <a:t>970</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1,377</a:t>
                      </a:r>
                      <a:r>
                        <a:rPr lang="ja-JP" altLang="en-US" sz="1200" b="0" u="none" dirty="0" smtClean="0">
                          <a:solidFill>
                            <a:schemeClr val="tx1"/>
                          </a:solidFill>
                          <a:latin typeface="HGPｺﾞｼｯｸM" pitchFamily="50" charset="-128"/>
                          <a:ea typeface="HGPｺﾞｼｯｸM" pitchFamily="50" charset="-128"/>
                        </a:rPr>
                        <a:t>単位　　　　　　　　　　　　　　　　　　　　　　　・　重症心身障害児以外</a:t>
                      </a:r>
                      <a:r>
                        <a:rPr lang="en-US" altLang="ja-JP" sz="1050" b="0" u="none" dirty="0" smtClean="0">
                          <a:solidFill>
                            <a:schemeClr val="tx1"/>
                          </a:solidFill>
                          <a:latin typeface="HGPｺﾞｼｯｸM" pitchFamily="50" charset="-128"/>
                          <a:ea typeface="HGPｺﾞｼｯｸM" pitchFamily="50" charset="-128"/>
                        </a:rPr>
                        <a:t>(</a:t>
                      </a:r>
                      <a:r>
                        <a:rPr lang="ja-JP" altLang="en-US" sz="1050" b="0" u="none" dirty="0" smtClean="0">
                          <a:solidFill>
                            <a:schemeClr val="tx1"/>
                          </a:solidFill>
                          <a:latin typeface="HGPｺﾞｼｯｸM" pitchFamily="50" charset="-128"/>
                          <a:ea typeface="HGPｺﾞｼｯｸM" pitchFamily="50" charset="-128"/>
                        </a:rPr>
                        <a:t>主に未就学児以外を受け入れる事業所</a:t>
                      </a:r>
                      <a:r>
                        <a:rPr lang="en-US" altLang="ja-JP" sz="1050" b="0" u="none" dirty="0" smtClean="0">
                          <a:solidFill>
                            <a:schemeClr val="tx1"/>
                          </a:solidFill>
                          <a:latin typeface="HGPｺﾞｼｯｸM" pitchFamily="50" charset="-128"/>
                          <a:ea typeface="HGPｺﾞｼｯｸM" pitchFamily="50" charset="-128"/>
                        </a:rPr>
                        <a:t>) </a:t>
                      </a:r>
                      <a:r>
                        <a:rPr lang="en-US" altLang="ja-JP" sz="1200" b="0" u="none" dirty="0" smtClean="0">
                          <a:solidFill>
                            <a:schemeClr val="tx1"/>
                          </a:solidFill>
                          <a:latin typeface="HGPｺﾞｼｯｸM" pitchFamily="50" charset="-128"/>
                          <a:ea typeface="HGPｺﾞｼｯｸM" pitchFamily="50" charset="-128"/>
                        </a:rPr>
                        <a:t>360</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703</a:t>
                      </a:r>
                      <a:r>
                        <a:rPr lang="ja-JP" altLang="en-US" sz="1200" b="0" u="none" dirty="0" smtClean="0">
                          <a:solidFill>
                            <a:schemeClr val="tx1"/>
                          </a:solidFill>
                          <a:latin typeface="HGPｺﾞｼｯｸM" pitchFamily="50" charset="-128"/>
                          <a:ea typeface="HGPｺﾞｼｯｸM" pitchFamily="50" charset="-128"/>
                        </a:rPr>
                        <a:t>単位</a:t>
                      </a:r>
                    </a:p>
                    <a:p>
                      <a:r>
                        <a:rPr lang="ja-JP" altLang="en-US" sz="1200" b="0" u="none" dirty="0" smtClean="0">
                          <a:solidFill>
                            <a:schemeClr val="tx1"/>
                          </a:solidFill>
                          <a:latin typeface="HGPｺﾞｼｯｸM" pitchFamily="50" charset="-128"/>
                          <a:ea typeface="HGPｺﾞｼｯｸM" pitchFamily="50" charset="-128"/>
                        </a:rPr>
                        <a:t>　　・　重症心身障害児　　</a:t>
                      </a:r>
                      <a:r>
                        <a:rPr lang="en-US" altLang="ja-JP" sz="1200" b="0" u="none" dirty="0" smtClean="0">
                          <a:solidFill>
                            <a:schemeClr val="tx1"/>
                          </a:solidFill>
                          <a:latin typeface="HGPｺﾞｼｯｸM" pitchFamily="50" charset="-128"/>
                          <a:ea typeface="HGPｺﾞｼｯｸM" pitchFamily="50" charset="-128"/>
                        </a:rPr>
                        <a:t>919</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1,325</a:t>
                      </a:r>
                      <a:r>
                        <a:rPr lang="ja-JP" altLang="en-US" sz="1200" b="0" u="none" dirty="0" smtClean="0">
                          <a:solidFill>
                            <a:schemeClr val="tx1"/>
                          </a:solidFill>
                          <a:latin typeface="HGPｺﾞｼｯｸM" pitchFamily="50" charset="-128"/>
                          <a:ea typeface="HGPｺﾞｼｯｸM" pitchFamily="50" charset="-128"/>
                        </a:rPr>
                        <a:t>単位　　　　　　　　　　　　　　　　　・　重症心身障害児　　</a:t>
                      </a:r>
                      <a:r>
                        <a:rPr lang="en-US" altLang="ja-JP" sz="1200" b="0" u="none" dirty="0" smtClean="0">
                          <a:solidFill>
                            <a:schemeClr val="tx1"/>
                          </a:solidFill>
                          <a:latin typeface="HGPｺﾞｼｯｸM" pitchFamily="50" charset="-128"/>
                          <a:ea typeface="HGPｺﾞｼｯｸM" pitchFamily="50" charset="-128"/>
                        </a:rPr>
                        <a:t>833</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2,088</a:t>
                      </a:r>
                      <a:r>
                        <a:rPr lang="ja-JP" altLang="en-US" sz="1200" b="0" u="none"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315979">
                <a:tc gridSpan="2">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1350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solidFill>
                            <a:schemeClr val="tx1"/>
                          </a:solidFill>
                          <a:latin typeface="HGPｺﾞｼｯｸM" pitchFamily="50" charset="-128"/>
                          <a:ea typeface="HGPｺﾞｼｯｸM" pitchFamily="50" charset="-128"/>
                        </a:rPr>
                        <a:t>児童指導員等加配加算（</a:t>
                      </a:r>
                      <a:r>
                        <a:rPr lang="en-US" altLang="ja-JP" sz="1100" b="1" u="sng" dirty="0" smtClean="0">
                          <a:solidFill>
                            <a:schemeClr val="tx1"/>
                          </a:solidFill>
                          <a:latin typeface="HGPｺﾞｼｯｸM" pitchFamily="50" charset="-128"/>
                          <a:ea typeface="HGPｺﾞｼｯｸM" pitchFamily="50" charset="-128"/>
                        </a:rPr>
                        <a:t>Ⅰ</a:t>
                      </a:r>
                      <a:r>
                        <a:rPr lang="ja-JP" altLang="en-US" sz="1100" b="1" u="sng" dirty="0" err="1" smtClean="0">
                          <a:solidFill>
                            <a:schemeClr val="tx1"/>
                          </a:solidFill>
                          <a:latin typeface="HGPｺﾞｼｯｸM" pitchFamily="50" charset="-128"/>
                          <a:ea typeface="HGPｺﾞｼｯｸM" pitchFamily="50" charset="-128"/>
                        </a:rPr>
                        <a:t>，</a:t>
                      </a:r>
                      <a:r>
                        <a:rPr lang="en-US" altLang="ja-JP" sz="1100" b="1" u="sng" dirty="0" smtClean="0">
                          <a:solidFill>
                            <a:schemeClr val="tx1"/>
                          </a:solidFill>
                          <a:latin typeface="HGPｺﾞｼｯｸM" pitchFamily="50" charset="-128"/>
                          <a:ea typeface="HGPｺﾞｼｯｸM" pitchFamily="50" charset="-128"/>
                        </a:rPr>
                        <a:t>Ⅱ</a:t>
                      </a:r>
                      <a:r>
                        <a:rPr lang="ja-JP" altLang="en-US" sz="1100" b="1" u="sng" dirty="0" smtClean="0">
                          <a:solidFill>
                            <a:schemeClr val="tx1"/>
                          </a:solidFill>
                          <a:latin typeface="HGPｺﾞｼｯｸM" pitchFamily="50" charset="-128"/>
                          <a:ea typeface="HGPｺﾞｼｯｸM" pitchFamily="50" charset="-128"/>
                        </a:rPr>
                        <a:t>）</a:t>
                      </a:r>
                      <a:endParaRPr lang="en-US" altLang="ja-JP" sz="1100" b="1" u="sng"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　基準人員に加え、理学療法士等、保育士、児童指導員等の者を加配した場合に加算</a:t>
                      </a:r>
                    </a:p>
                    <a:p>
                      <a:pPr marL="82550" indent="-82550"/>
                      <a:endParaRPr kumimoji="1" lang="ja-JP" altLang="en-US" sz="1100"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（施設種別，利用定員，提供児童等に応じた単位を設定）</a:t>
                      </a:r>
                    </a:p>
                    <a:p>
                      <a:pPr marL="82550" indent="-82550"/>
                      <a:r>
                        <a:rPr kumimoji="1" lang="ja-JP" altLang="en-US" sz="1100" dirty="0" smtClean="0">
                          <a:solidFill>
                            <a:schemeClr val="tx1"/>
                          </a:solidFill>
                          <a:latin typeface="HGPｺﾞｼｯｸM" pitchFamily="50" charset="-128"/>
                          <a:ea typeface="HGPｺﾞｼｯｸM" pitchFamily="50" charset="-128"/>
                        </a:rPr>
                        <a:t>　・　理学療法士等　　　　　　　　　　</a:t>
                      </a:r>
                      <a:r>
                        <a:rPr kumimoji="1" lang="en-US" altLang="ja-JP" sz="1100" dirty="0" smtClean="0">
                          <a:solidFill>
                            <a:schemeClr val="tx1"/>
                          </a:solidFill>
                          <a:latin typeface="HGPｺﾞｼｯｸM" pitchFamily="50" charset="-128"/>
                          <a:ea typeface="HGPｺﾞｼｯｸM" pitchFamily="50" charset="-128"/>
                        </a:rPr>
                        <a:t>25</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418</a:t>
                      </a:r>
                      <a:r>
                        <a:rPr kumimoji="1" lang="ja-JP" altLang="en-US" sz="1100" dirty="0" smtClean="0">
                          <a:solidFill>
                            <a:schemeClr val="tx1"/>
                          </a:solidFill>
                          <a:latin typeface="HGPｺﾞｼｯｸM" pitchFamily="50" charset="-128"/>
                          <a:ea typeface="HGPｺﾞｼｯｸM" pitchFamily="50" charset="-128"/>
                        </a:rPr>
                        <a:t>単位</a:t>
                      </a:r>
                    </a:p>
                    <a:p>
                      <a:pPr marL="82550" indent="-82550"/>
                      <a:r>
                        <a:rPr kumimoji="1" lang="ja-JP" altLang="en-US" sz="1100" dirty="0" smtClean="0">
                          <a:solidFill>
                            <a:schemeClr val="tx1"/>
                          </a:solidFill>
                          <a:latin typeface="HGPｺﾞｼｯｸM" pitchFamily="50" charset="-128"/>
                          <a:ea typeface="HGPｺﾞｼｯｸM" pitchFamily="50" charset="-128"/>
                        </a:rPr>
                        <a:t>　・　児童指導員等　　　　　　　　　　</a:t>
                      </a:r>
                      <a:r>
                        <a:rPr kumimoji="1" lang="en-US" altLang="ja-JP" sz="1100" dirty="0" smtClean="0">
                          <a:solidFill>
                            <a:schemeClr val="tx1"/>
                          </a:solidFill>
                          <a:latin typeface="HGPｺﾞｼｯｸM" pitchFamily="50" charset="-128"/>
                          <a:ea typeface="HGPｺﾞｼｯｸM" pitchFamily="50" charset="-128"/>
                        </a:rPr>
                        <a:t>18</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309</a:t>
                      </a:r>
                      <a:r>
                        <a:rPr kumimoji="1" lang="ja-JP" altLang="en-US" sz="1100" dirty="0" smtClean="0">
                          <a:solidFill>
                            <a:schemeClr val="tx1"/>
                          </a:solidFill>
                          <a:latin typeface="HGPｺﾞｼｯｸM" pitchFamily="50" charset="-128"/>
                          <a:ea typeface="HGPｺﾞｼｯｸM" pitchFamily="50" charset="-128"/>
                        </a:rPr>
                        <a:t>単位</a:t>
                      </a:r>
                    </a:p>
                    <a:p>
                      <a:pPr marL="82550" indent="-82550"/>
                      <a:r>
                        <a:rPr kumimoji="1" lang="ja-JP" altLang="en-US" sz="1100" dirty="0" smtClean="0">
                          <a:solidFill>
                            <a:schemeClr val="tx1"/>
                          </a:solidFill>
                          <a:latin typeface="HGPｺﾞｼｯｸM" pitchFamily="50" charset="-128"/>
                          <a:ea typeface="HGPｺﾞｼｯｸM" pitchFamily="50" charset="-128"/>
                        </a:rPr>
                        <a:t>　・　その他従業者</a:t>
                      </a:r>
                      <a:r>
                        <a:rPr kumimoji="1" lang="ja-JP" altLang="en-US" sz="900" dirty="0" smtClean="0">
                          <a:solidFill>
                            <a:schemeClr val="tx1"/>
                          </a:solidFill>
                          <a:latin typeface="HGPｺﾞｼｯｸM" pitchFamily="50" charset="-128"/>
                          <a:ea typeface="HGPｺﾞｼｯｸM" pitchFamily="50" charset="-128"/>
                        </a:rPr>
                        <a:t>（資格要件なし）</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10</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182</a:t>
                      </a:r>
                      <a:r>
                        <a:rPr kumimoji="1" lang="ja-JP" altLang="en-US" sz="11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solidFill>
                            <a:schemeClr val="tx1"/>
                          </a:solidFill>
                          <a:latin typeface="HGPｺﾞｼｯｸM" pitchFamily="50" charset="-128"/>
                          <a:ea typeface="HGPｺﾞｼｯｸM" pitchFamily="50" charset="-128"/>
                        </a:rPr>
                        <a:t>看護職員加配加算（</a:t>
                      </a:r>
                      <a:r>
                        <a:rPr lang="en-US" altLang="ja-JP" sz="1100" b="1" u="sng" dirty="0" smtClean="0">
                          <a:solidFill>
                            <a:schemeClr val="tx1"/>
                          </a:solidFill>
                          <a:latin typeface="HGPｺﾞｼｯｸM" pitchFamily="50" charset="-128"/>
                          <a:ea typeface="HGPｺﾞｼｯｸM" pitchFamily="50" charset="-128"/>
                        </a:rPr>
                        <a:t>Ⅰ</a:t>
                      </a:r>
                      <a:r>
                        <a:rPr lang="ja-JP" altLang="en-US" sz="1100" b="1" u="sng" dirty="0" smtClean="0">
                          <a:solidFill>
                            <a:schemeClr val="tx1"/>
                          </a:solidFill>
                          <a:latin typeface="HGPｺﾞｼｯｸM" pitchFamily="50" charset="-128"/>
                          <a:ea typeface="HGPｺﾞｼｯｸM" pitchFamily="50" charset="-128"/>
                        </a:rPr>
                        <a:t>～</a:t>
                      </a:r>
                      <a:r>
                        <a:rPr lang="en-US" altLang="ja-JP" sz="1100" b="1" u="sng" dirty="0" smtClean="0">
                          <a:solidFill>
                            <a:schemeClr val="tx1"/>
                          </a:solidFill>
                          <a:latin typeface="HGPｺﾞｼｯｸM" pitchFamily="50" charset="-128"/>
                          <a:ea typeface="HGPｺﾞｼｯｸM" pitchFamily="50" charset="-128"/>
                        </a:rPr>
                        <a:t>Ⅲ</a:t>
                      </a:r>
                      <a:r>
                        <a:rPr lang="ja-JP" altLang="en-US" sz="1100" b="1" u="sng" dirty="0" smtClean="0">
                          <a:solidFill>
                            <a:schemeClr val="tx1"/>
                          </a:solidFill>
                          <a:latin typeface="HGPｺﾞｼｯｸM" pitchFamily="50" charset="-128"/>
                          <a:ea typeface="HGPｺﾞｼｯｸM" pitchFamily="50" charset="-128"/>
                        </a:rPr>
                        <a:t>）</a:t>
                      </a:r>
                      <a:endParaRPr lang="en-US" altLang="ja-JP" sz="1100" b="1" u="sng"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　医療的ケアを要する児童を一定以上受け入れている事業所が、基準人員に加え、看護職員を加配した場合に加算</a:t>
                      </a:r>
                    </a:p>
                    <a:p>
                      <a:pPr marL="82550" indent="-82550"/>
                      <a:endParaRPr kumimoji="1" lang="ja-JP" altLang="en-US" sz="1100"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（利用定員，加配人数に応じた単位を設定）</a:t>
                      </a:r>
                    </a:p>
                    <a:p>
                      <a:pPr marL="82550" indent="-82550"/>
                      <a:r>
                        <a:rPr kumimoji="1" lang="ja-JP" altLang="en-US" sz="1100" dirty="0" smtClean="0">
                          <a:solidFill>
                            <a:schemeClr val="tx1"/>
                          </a:solidFill>
                          <a:latin typeface="HGPｺﾞｼｯｸM" pitchFamily="50" charset="-128"/>
                          <a:ea typeface="HGPｺﾞｼｯｸM" pitchFamily="50" charset="-128"/>
                        </a:rPr>
                        <a:t>・　難聴児・重症心身障害児以外　</a:t>
                      </a:r>
                      <a:r>
                        <a:rPr kumimoji="1" lang="en-US" altLang="ja-JP" sz="1100" dirty="0" smtClean="0">
                          <a:solidFill>
                            <a:schemeClr val="tx1"/>
                          </a:solidFill>
                          <a:latin typeface="HGPｺﾞｼｯｸM" pitchFamily="50" charset="-128"/>
                          <a:ea typeface="HGPｺﾞｼｯｸM" pitchFamily="50" charset="-128"/>
                        </a:rPr>
                        <a:t>24</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201</a:t>
                      </a:r>
                      <a:r>
                        <a:rPr kumimoji="1" lang="ja-JP" altLang="en-US" sz="1100" dirty="0" smtClean="0">
                          <a:solidFill>
                            <a:schemeClr val="tx1"/>
                          </a:solidFill>
                          <a:latin typeface="HGPｺﾞｼｯｸM" pitchFamily="50" charset="-128"/>
                          <a:ea typeface="HGPｺﾞｼｯｸM" pitchFamily="50" charset="-128"/>
                        </a:rPr>
                        <a:t>単位（ｾﾝﾀｰ），</a:t>
                      </a:r>
                      <a:r>
                        <a:rPr kumimoji="1" lang="en-US" altLang="ja-JP" sz="1100" dirty="0" smtClean="0">
                          <a:solidFill>
                            <a:schemeClr val="tx1"/>
                          </a:solidFill>
                          <a:latin typeface="HGPｺﾞｼｯｸM" pitchFamily="50" charset="-128"/>
                          <a:ea typeface="HGPｺﾞｼｯｸM" pitchFamily="50" charset="-128"/>
                        </a:rPr>
                        <a:t>80</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600</a:t>
                      </a:r>
                      <a:r>
                        <a:rPr kumimoji="1" lang="ja-JP" altLang="en-US" sz="1100" dirty="0" smtClean="0">
                          <a:solidFill>
                            <a:schemeClr val="tx1"/>
                          </a:solidFill>
                          <a:latin typeface="HGPｺﾞｼｯｸM" pitchFamily="50" charset="-128"/>
                          <a:ea typeface="HGPｺﾞｼｯｸM" pitchFamily="50" charset="-128"/>
                        </a:rPr>
                        <a:t>単位（ｾﾝﾀｰ以外）</a:t>
                      </a:r>
                    </a:p>
                    <a:p>
                      <a:pPr marL="82550" indent="-82550"/>
                      <a:r>
                        <a:rPr kumimoji="1" lang="ja-JP" altLang="en-US" sz="1100" dirty="0" smtClean="0">
                          <a:solidFill>
                            <a:schemeClr val="tx1"/>
                          </a:solidFill>
                          <a:latin typeface="HGPｺﾞｼｯｸM" pitchFamily="50" charset="-128"/>
                          <a:ea typeface="HGPｺﾞｼｯｸM" pitchFamily="50" charset="-128"/>
                        </a:rPr>
                        <a:t>・　難聴児　　　　　　　　　　　　　　</a:t>
                      </a:r>
                      <a:r>
                        <a:rPr kumimoji="1" lang="ja-JP" altLang="en-US" sz="1100" baseline="0" dirty="0" smtClean="0">
                          <a:solidFill>
                            <a:schemeClr val="tx1"/>
                          </a:solidFill>
                          <a:latin typeface="HGPｺﾞｼｯｸM" pitchFamily="50" charset="-128"/>
                          <a:ea typeface="HGPｺﾞｼｯｸM" pitchFamily="50" charset="-128"/>
                        </a:rPr>
                        <a:t> </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44</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300</a:t>
                      </a:r>
                      <a:r>
                        <a:rPr kumimoji="1" lang="ja-JP" altLang="en-US" sz="1100" dirty="0" smtClean="0">
                          <a:solidFill>
                            <a:schemeClr val="tx1"/>
                          </a:solidFill>
                          <a:latin typeface="HGPｺﾞｼｯｸM" pitchFamily="50" charset="-128"/>
                          <a:ea typeface="HGPｺﾞｼｯｸM" pitchFamily="50" charset="-128"/>
                        </a:rPr>
                        <a:t>単位（ｾﾝﾀｰ）</a:t>
                      </a:r>
                    </a:p>
                    <a:p>
                      <a:pPr marL="82550" indent="-82550"/>
                      <a:r>
                        <a:rPr kumimoji="1" lang="ja-JP" altLang="en-US" sz="1100" dirty="0" smtClean="0">
                          <a:solidFill>
                            <a:schemeClr val="tx1"/>
                          </a:solidFill>
                          <a:latin typeface="HGPｺﾞｼｯｸM" pitchFamily="50" charset="-128"/>
                          <a:ea typeface="HGPｺﾞｼｯｸM" pitchFamily="50" charset="-128"/>
                        </a:rPr>
                        <a:t>・　重症心身障害児　　               </a:t>
                      </a:r>
                      <a:r>
                        <a:rPr kumimoji="1" lang="en-US" altLang="ja-JP" sz="1100" dirty="0" smtClean="0">
                          <a:solidFill>
                            <a:schemeClr val="tx1"/>
                          </a:solidFill>
                          <a:latin typeface="HGPｺﾞｼｯｸM" pitchFamily="50" charset="-128"/>
                          <a:ea typeface="HGPｺﾞｼｯｸM" pitchFamily="50" charset="-128"/>
                        </a:rPr>
                        <a:t>80</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200</a:t>
                      </a:r>
                      <a:r>
                        <a:rPr kumimoji="1" lang="ja-JP" altLang="en-US" sz="1100" dirty="0" smtClean="0">
                          <a:solidFill>
                            <a:schemeClr val="tx1"/>
                          </a:solidFill>
                          <a:latin typeface="HGPｺﾞｼｯｸM" pitchFamily="50" charset="-128"/>
                          <a:ea typeface="HGPｺﾞｼｯｸM" pitchFamily="50" charset="-128"/>
                        </a:rPr>
                        <a:t>単位（ｾﾝﾀｰ），</a:t>
                      </a:r>
                      <a:r>
                        <a:rPr kumimoji="1" lang="en-US" altLang="ja-JP" sz="1100" dirty="0" smtClean="0">
                          <a:solidFill>
                            <a:schemeClr val="tx1"/>
                          </a:solidFill>
                          <a:latin typeface="HGPｺﾞｼｯｸM" pitchFamily="50" charset="-128"/>
                          <a:ea typeface="HGPｺﾞｼｯｸM" pitchFamily="50" charset="-128"/>
                        </a:rPr>
                        <a:t>133</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800</a:t>
                      </a:r>
                      <a:r>
                        <a:rPr kumimoji="1" lang="ja-JP" altLang="en-US" sz="1100" dirty="0" smtClean="0">
                          <a:solidFill>
                            <a:schemeClr val="tx1"/>
                          </a:solidFill>
                          <a:latin typeface="HGPｺﾞｼｯｸM" pitchFamily="50" charset="-128"/>
                          <a:ea typeface="HGPｺﾞｼｯｸM" pitchFamily="50" charset="-128"/>
                        </a:rPr>
                        <a:t>単位（ｾﾝﾀｰ以外）</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070" name="Text Box 2"/>
          <p:cNvSpPr txBox="1">
            <a:spLocks noChangeArrowheads="1"/>
          </p:cNvSpPr>
          <p:nvPr/>
        </p:nvSpPr>
        <p:spPr bwMode="auto">
          <a:xfrm>
            <a:off x="-15838" y="548680"/>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3" name="正方形/長方形 12"/>
          <p:cNvSpPr/>
          <p:nvPr/>
        </p:nvSpPr>
        <p:spPr>
          <a:xfrm>
            <a:off x="236580" y="886818"/>
            <a:ext cx="9555119" cy="360362"/>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療育の観点から集団療育及び個別療育を行う必要があると認められる未就学の</a:t>
            </a:r>
            <a:r>
              <a:rPr lang="ja-JP" altLang="en-US" sz="1200" dirty="0" smtClean="0">
                <a:solidFill>
                  <a:schemeClr val="tx1"/>
                </a:solidFill>
                <a:latin typeface="HGPｺﾞｼｯｸM" pitchFamily="50" charset="-128"/>
                <a:ea typeface="HGPｺﾞｼｯｸM" pitchFamily="50" charset="-128"/>
              </a:rPr>
              <a:t>障害児</a:t>
            </a:r>
            <a:endParaRPr lang="ja-JP" altLang="en-US" sz="1200" dirty="0">
              <a:solidFill>
                <a:schemeClr val="tx1"/>
              </a:solidFill>
              <a:latin typeface="HGPｺﾞｼｯｸM" pitchFamily="50" charset="-128"/>
              <a:ea typeface="HGPｺﾞｼｯｸM" pitchFamily="50" charset="-128"/>
            </a:endParaRPr>
          </a:p>
        </p:txBody>
      </p:sp>
      <p:sp>
        <p:nvSpPr>
          <p:cNvPr id="2072" name="Text Box 2"/>
          <p:cNvSpPr txBox="1">
            <a:spLocks noChangeArrowheads="1"/>
          </p:cNvSpPr>
          <p:nvPr/>
        </p:nvSpPr>
        <p:spPr bwMode="auto">
          <a:xfrm>
            <a:off x="4827625" y="1268760"/>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2073" name="Text Box 2"/>
          <p:cNvSpPr txBox="1">
            <a:spLocks noChangeArrowheads="1"/>
          </p:cNvSpPr>
          <p:nvPr/>
        </p:nvSpPr>
        <p:spPr bwMode="auto">
          <a:xfrm>
            <a:off x="-28570" y="1268760"/>
            <a:ext cx="1928813"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19" name="Rectangle 4"/>
          <p:cNvSpPr>
            <a:spLocks noChangeArrowheads="1"/>
          </p:cNvSpPr>
          <p:nvPr/>
        </p:nvSpPr>
        <p:spPr bwMode="auto">
          <a:xfrm>
            <a:off x="223840" y="1580020"/>
            <a:ext cx="4584700" cy="1692000"/>
          </a:xfrm>
          <a:prstGeom prst="rect">
            <a:avLst/>
          </a:prstGeom>
          <a:solidFill>
            <a:srgbClr val="9EF9FE">
              <a:alpha val="49803"/>
            </a:srgbClr>
          </a:solidFill>
          <a:ln w="3175" algn="ctr">
            <a:solidFill>
              <a:schemeClr val="tx1"/>
            </a:solidFill>
            <a:miter lim="800000"/>
            <a:headEnd/>
            <a:tailEnd/>
          </a:ln>
        </p:spPr>
        <p:txBody>
          <a:bodyPr/>
          <a:lstStyle/>
          <a:p>
            <a:pPr>
              <a:defRPr/>
            </a:pPr>
            <a:r>
              <a:rPr lang="ja-JP" altLang="en-US" sz="1200" dirty="0">
                <a:latin typeface="HGPｺﾞｼｯｸM" pitchFamily="50" charset="-128"/>
                <a:ea typeface="HGPｺﾞｼｯｸM" pitchFamily="50" charset="-128"/>
              </a:rPr>
              <a:t>　</a:t>
            </a:r>
            <a:endParaRPr lang="en-US" altLang="ja-JP" sz="1200" dirty="0">
              <a:latin typeface="HGPｺﾞｼｯｸM" pitchFamily="50" charset="-128"/>
              <a:ea typeface="HGPｺﾞｼｯｸM" pitchFamily="50" charset="-128"/>
            </a:endParaRPr>
          </a:p>
          <a:p>
            <a:pPr marL="82550" indent="-82550">
              <a:defRPr/>
            </a:pPr>
            <a:endParaRPr lang="en-US" altLang="ja-JP" sz="1200" dirty="0">
              <a:latin typeface="HGPｺﾞｼｯｸM" pitchFamily="50" charset="-128"/>
              <a:ea typeface="HGPｺﾞｼｯｸM" pitchFamily="50" charset="-128"/>
            </a:endParaRPr>
          </a:p>
          <a:p>
            <a:pPr marL="82550" indent="-82550">
              <a:defRPr/>
            </a:pPr>
            <a:r>
              <a:rPr lang="ja-JP" altLang="en-US" sz="1200" dirty="0">
                <a:latin typeface="HGPｺﾞｼｯｸM" pitchFamily="50" charset="-128"/>
                <a:ea typeface="HGPｺﾞｼｯｸM" pitchFamily="50" charset="-128"/>
              </a:rPr>
              <a:t>■　日常生活における基本的な動作の指導、知識技能の付与、集団生活への適応訓練、その他必要な支援を行う。</a:t>
            </a:r>
          </a:p>
        </p:txBody>
      </p:sp>
      <p:sp>
        <p:nvSpPr>
          <p:cNvPr id="2075" name="Rectangle 4"/>
          <p:cNvSpPr>
            <a:spLocks noChangeArrowheads="1"/>
          </p:cNvSpPr>
          <p:nvPr/>
        </p:nvSpPr>
        <p:spPr bwMode="auto">
          <a:xfrm>
            <a:off x="5024480" y="1566898"/>
            <a:ext cx="4741819" cy="1692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b="1" u="sng" dirty="0">
                <a:latin typeface="HGPｺﾞｼｯｸM" pitchFamily="50" charset="-128"/>
                <a:ea typeface="HGPｺﾞｼｯｸM" pitchFamily="50" charset="-128"/>
              </a:rPr>
              <a:t>■　児童発達支援センター</a:t>
            </a:r>
            <a:endParaRPr lang="en-US" altLang="ja-JP" sz="1300" b="1" u="sng"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児童</a:t>
            </a:r>
            <a:r>
              <a:rPr lang="ja-JP" altLang="en-US" sz="1200" dirty="0">
                <a:latin typeface="HGPｺﾞｼｯｸM" pitchFamily="50" charset="-128"/>
                <a:ea typeface="HGPｺﾞｼｯｸM" pitchFamily="50" charset="-128"/>
              </a:rPr>
              <a:t>指導員及び保育士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4:1</a:t>
            </a:r>
            <a:r>
              <a:rPr lang="ja-JP" altLang="en-US" sz="1200" dirty="0">
                <a:latin typeface="HGPｺﾞｼｯｸM" pitchFamily="50" charset="-128"/>
                <a:ea typeface="HGPｺﾞｼｯｸM" pitchFamily="50" charset="-128"/>
              </a:rPr>
              <a:t>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児童</a:t>
            </a:r>
            <a:r>
              <a:rPr lang="ja-JP" altLang="en-US" sz="1200" dirty="0">
                <a:latin typeface="HGPｺﾞｼｯｸM" pitchFamily="50" charset="-128"/>
                <a:ea typeface="HGPｺﾞｼｯｸM" pitchFamily="50" charset="-128"/>
              </a:rPr>
              <a:t>指導員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保育士</a:t>
            </a:r>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児童</a:t>
            </a:r>
            <a:r>
              <a:rPr lang="ja-JP" altLang="en-US" sz="1200" dirty="0">
                <a:latin typeface="HGPｺﾞｼｯｸM" pitchFamily="50" charset="-128"/>
                <a:ea typeface="HGPｺﾞｼｯｸM" pitchFamily="50" charset="-128"/>
              </a:rPr>
              <a:t>発達支援管理責任者　</a:t>
            </a:r>
            <a:r>
              <a:rPr lang="en-US" altLang="ja-JP" sz="1200" dirty="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a:p>
            <a:r>
              <a:rPr lang="ja-JP" altLang="en-US" sz="1300" b="1" u="sng" dirty="0">
                <a:latin typeface="HGPｺﾞｼｯｸM" pitchFamily="50" charset="-128"/>
                <a:ea typeface="HGPｺﾞｼｯｸM" pitchFamily="50" charset="-128"/>
              </a:rPr>
              <a:t>■　児童発達支援センター以外</a:t>
            </a:r>
            <a:endParaRPr lang="en-US" altLang="ja-JP" sz="1300" b="1" u="sng"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児童</a:t>
            </a:r>
            <a:r>
              <a:rPr lang="ja-JP" altLang="en-US" sz="1200" dirty="0">
                <a:latin typeface="HGPｺﾞｼｯｸM" pitchFamily="50" charset="-128"/>
                <a:ea typeface="HGPｺﾞｼｯｸM" pitchFamily="50" charset="-128"/>
              </a:rPr>
              <a:t>指導員、保育士又は障害福祉サービス経験者　</a:t>
            </a:r>
            <a:r>
              <a:rPr lang="en-US" altLang="ja-JP" sz="1200" dirty="0" smtClean="0">
                <a:latin typeface="HGPｺﾞｼｯｸM" pitchFamily="50" charset="-128"/>
                <a:ea typeface="HGPｺﾞｼｯｸM" pitchFamily="50" charset="-128"/>
              </a:rPr>
              <a:t>10:2</a:t>
            </a:r>
            <a:r>
              <a:rPr lang="ja-JP" altLang="en-US" sz="1200" dirty="0">
                <a:latin typeface="HGPｺﾞｼｯｸM" pitchFamily="50" charset="-128"/>
                <a:ea typeface="HGPｺﾞｼｯｸM" pitchFamily="50" charset="-128"/>
              </a:rPr>
              <a:t>以上</a:t>
            </a: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a:t>
            </a:r>
            <a:r>
              <a:rPr lang="ja-JP" altLang="en-US" sz="1200" dirty="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　うち</a:t>
            </a:r>
            <a:r>
              <a:rPr lang="ja-JP" altLang="en-US" sz="1200" dirty="0">
                <a:latin typeface="HGPｺﾞｼｯｸM" pitchFamily="50" charset="-128"/>
                <a:ea typeface="HGPｺﾞｼｯｸM" pitchFamily="50" charset="-128"/>
              </a:rPr>
              <a:t>半数以上は児童指導員又は保育士</a:t>
            </a: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児童</a:t>
            </a:r>
            <a:r>
              <a:rPr lang="ja-JP" altLang="en-US" sz="1200" dirty="0">
                <a:latin typeface="HGPｺﾞｼｯｸM" pitchFamily="50" charset="-128"/>
                <a:ea typeface="HGPｺﾞｼｯｸM" pitchFamily="50" charset="-128"/>
              </a:rPr>
              <a:t>発達支援管理責任者　</a:t>
            </a:r>
            <a:r>
              <a:rPr lang="en-US" altLang="ja-JP" sz="1200" dirty="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p:txBody>
      </p:sp>
      <p:sp>
        <p:nvSpPr>
          <p:cNvPr id="2076" name="Text Box 2"/>
          <p:cNvSpPr txBox="1">
            <a:spLocks noChangeArrowheads="1"/>
          </p:cNvSpPr>
          <p:nvPr/>
        </p:nvSpPr>
        <p:spPr bwMode="auto">
          <a:xfrm>
            <a:off x="-15875" y="3284984"/>
            <a:ext cx="6899276"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a:t>
            </a:r>
            <a:r>
              <a:rPr lang="ja-JP" altLang="en-US" sz="1600" b="1" u="sng" dirty="0">
                <a:ea typeface="ＤＨＰ特太ゴシック体" pitchFamily="2" charset="-128"/>
              </a:rPr>
              <a:t>（</a:t>
            </a:r>
            <a:r>
              <a:rPr lang="ja-JP" altLang="en-US" sz="1600" b="1" u="sng" dirty="0" smtClean="0">
                <a:ea typeface="ＤＨＰ特太ゴシック体" pitchFamily="2" charset="-128"/>
              </a:rPr>
              <a:t>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r>
              <a:rPr lang="ja-JP" altLang="en-US" sz="1600" b="1" u="sng" dirty="0">
                <a:ea typeface="ＤＨＰ特太ゴシック体" pitchFamily="2" charset="-128"/>
              </a:rPr>
              <a:t>～</a:t>
            </a:r>
            <a:r>
              <a:rPr lang="ja-JP" altLang="en-US" sz="1600" b="1" u="sng" dirty="0" smtClean="0">
                <a:ea typeface="ＤＨＰ特太ゴシック体" pitchFamily="2" charset="-128"/>
              </a:rPr>
              <a:t>）</a:t>
            </a:r>
            <a:endParaRPr lang="en-US" altLang="ja-JP" sz="1600" b="1" u="sng" dirty="0">
              <a:ea typeface="ＤＨＰ特太ゴシック体" pitchFamily="2" charset="-128"/>
            </a:endParaRPr>
          </a:p>
        </p:txBody>
      </p:sp>
      <p:sp>
        <p:nvSpPr>
          <p:cNvPr id="15" name="Text Box 2"/>
          <p:cNvSpPr txBox="1">
            <a:spLocks noChangeArrowheads="1"/>
          </p:cNvSpPr>
          <p:nvPr/>
        </p:nvSpPr>
        <p:spPr bwMode="auto">
          <a:xfrm>
            <a:off x="128464" y="6537678"/>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5,631</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30</a:t>
            </a:r>
            <a:r>
              <a:rPr lang="zh-TW" altLang="en-US" sz="1400" dirty="0" smtClean="0">
                <a:latin typeface="HGPｺﾞｼｯｸM" pitchFamily="50" charset="-128"/>
                <a:ea typeface="HGPｺﾞｼｯｸM" pitchFamily="50" charset="-128"/>
              </a:rPr>
              <a:t>年</a:t>
            </a:r>
            <a:r>
              <a:rPr lang="ja-JP" altLang="en-US" sz="1400" dirty="0">
                <a:latin typeface="HGPｺﾞｼｯｸM" pitchFamily="50" charset="-128"/>
                <a:ea typeface="HGPｺﾞｼｯｸM" pitchFamily="50" charset="-128"/>
              </a:rPr>
              <a:t>１</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17" name="Text Box 2"/>
          <p:cNvSpPr txBox="1">
            <a:spLocks noChangeArrowheads="1"/>
          </p:cNvSpPr>
          <p:nvPr/>
        </p:nvSpPr>
        <p:spPr bwMode="auto">
          <a:xfrm>
            <a:off x="4849291" y="6546846"/>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102,263</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30</a:t>
            </a:r>
            <a:r>
              <a:rPr lang="zh-TW" altLang="en-US" sz="1400" dirty="0" smtClean="0">
                <a:latin typeface="HGPｺﾞｼｯｸM" pitchFamily="50" charset="-128"/>
                <a:ea typeface="HGPｺﾞｼｯｸM" pitchFamily="50" charset="-128"/>
              </a:rPr>
              <a:t>年</a:t>
            </a:r>
            <a:r>
              <a:rPr lang="ja-JP" altLang="en-US" sz="1400" dirty="0">
                <a:latin typeface="HGPｺﾞｼｯｸM" pitchFamily="50" charset="-128"/>
                <a:ea typeface="HGPｺﾞｼｯｸM" pitchFamily="50" charset="-128"/>
              </a:rPr>
              <a:t>１</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25" name="正方形/長方形 24"/>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児童発達支援</a:t>
            </a:r>
            <a:endParaRPr kumimoji="1" lang="ja-JP" altLang="en-US" sz="2400" b="1" dirty="0">
              <a:solidFill>
                <a:schemeClr val="tx1"/>
              </a:solidFill>
            </a:endParaRPr>
          </a:p>
        </p:txBody>
      </p:sp>
      <p:grpSp>
        <p:nvGrpSpPr>
          <p:cNvPr id="26" name="グループ化 10"/>
          <p:cNvGrpSpPr>
            <a:grpSpLocks/>
          </p:cNvGrpSpPr>
          <p:nvPr/>
        </p:nvGrpSpPr>
        <p:grpSpPr bwMode="auto">
          <a:xfrm>
            <a:off x="-15553" y="376232"/>
            <a:ext cx="9972000" cy="79114"/>
            <a:chOff x="0" y="188640"/>
            <a:chExt cx="9144000" cy="72008"/>
          </a:xfrm>
        </p:grpSpPr>
        <p:cxnSp>
          <p:nvCxnSpPr>
            <p:cNvPr id="27" name="直線コネクタ 2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9"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171</a:t>
            </a:fld>
            <a:endParaRPr lang="en-US" altLang="ja-JP" dirty="0"/>
          </a:p>
        </p:txBody>
      </p:sp>
    </p:spTree>
    <p:extLst>
      <p:ext uri="{BB962C8B-B14F-4D97-AF65-F5344CB8AC3E}">
        <p14:creationId xmlns:p14="http://schemas.microsoft.com/office/powerpoint/2010/main" val="55676410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3"/>
          <p:cNvSpPr>
            <a:spLocks noChangeArrowheads="1"/>
          </p:cNvSpPr>
          <p:nvPr/>
        </p:nvSpPr>
        <p:spPr bwMode="auto">
          <a:xfrm>
            <a:off x="623925" y="2420689"/>
            <a:ext cx="9088437" cy="576263"/>
          </a:xfrm>
          <a:prstGeom prst="rect">
            <a:avLst/>
          </a:prstGeom>
          <a:noFill/>
          <a:ln w="9525" algn="ctr">
            <a:noFill/>
            <a:miter lim="800000"/>
            <a:headEnd/>
            <a:tailEnd/>
          </a:ln>
        </p:spPr>
        <p:txBody>
          <a:bodyPr wrap="none" anchor="ctr"/>
          <a:lstStyle/>
          <a:p>
            <a:endParaRPr lang="ja-JP" altLang="en-US" sz="1400" dirty="0"/>
          </a:p>
        </p:txBody>
      </p:sp>
      <p:sp>
        <p:nvSpPr>
          <p:cNvPr id="3075" name="Rectangle 14"/>
          <p:cNvSpPr>
            <a:spLocks noChangeArrowheads="1"/>
          </p:cNvSpPr>
          <p:nvPr/>
        </p:nvSpPr>
        <p:spPr bwMode="auto">
          <a:xfrm>
            <a:off x="622342" y="1988307"/>
            <a:ext cx="9166225" cy="576262"/>
          </a:xfrm>
          <a:prstGeom prst="rect">
            <a:avLst/>
          </a:prstGeom>
          <a:noFill/>
          <a:ln w="9525" algn="ctr">
            <a:noFill/>
            <a:miter lim="800000"/>
            <a:headEnd/>
            <a:tailEnd/>
          </a:ln>
        </p:spPr>
        <p:txBody>
          <a:bodyPr anchor="ctr"/>
          <a:lstStyle/>
          <a:p>
            <a:pPr marL="85725" indent="-85725"/>
            <a:endParaRPr lang="ja-JP" altLang="en-US" sz="1400" dirty="0"/>
          </a:p>
        </p:txBody>
      </p:sp>
      <p:graphicFrame>
        <p:nvGraphicFramePr>
          <p:cNvPr id="24" name="表 23"/>
          <p:cNvGraphicFramePr>
            <a:graphicFrameLocks noGrp="1"/>
          </p:cNvGraphicFramePr>
          <p:nvPr>
            <p:extLst>
              <p:ext uri="{D42A27DB-BD31-4B8C-83A1-F6EECF244321}">
                <p14:modId xmlns:p14="http://schemas.microsoft.com/office/powerpoint/2010/main" val="3067482822"/>
              </p:ext>
            </p:extLst>
          </p:nvPr>
        </p:nvGraphicFramePr>
        <p:xfrm>
          <a:off x="200025" y="3516208"/>
          <a:ext cx="9577065" cy="2433072"/>
        </p:xfrm>
        <a:graphic>
          <a:graphicData uri="http://schemas.openxmlformats.org/drawingml/2006/table">
            <a:tbl>
              <a:tblPr>
                <a:tableStyleId>{F5AB1C69-6EDB-4FF4-983F-18BD219EF322}</a:tableStyleId>
              </a:tblPr>
              <a:tblGrid>
                <a:gridCol w="3192355">
                  <a:extLst>
                    <a:ext uri="{9D8B030D-6E8A-4147-A177-3AD203B41FA5}">
                      <a16:colId xmlns:a16="http://schemas.microsoft.com/office/drawing/2014/main" val="20000"/>
                    </a:ext>
                  </a:extLst>
                </a:gridCol>
                <a:gridCol w="3192355">
                  <a:extLst>
                    <a:ext uri="{9D8B030D-6E8A-4147-A177-3AD203B41FA5}">
                      <a16:colId xmlns:a16="http://schemas.microsoft.com/office/drawing/2014/main" val="20001"/>
                    </a:ext>
                  </a:extLst>
                </a:gridCol>
                <a:gridCol w="3192355">
                  <a:extLst>
                    <a:ext uri="{9D8B030D-6E8A-4147-A177-3AD203B41FA5}">
                      <a16:colId xmlns:a16="http://schemas.microsoft.com/office/drawing/2014/main" val="20002"/>
                    </a:ext>
                  </a:extLst>
                </a:gridCol>
              </a:tblGrid>
              <a:tr h="326018">
                <a:tc gridSpan="3">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56672">
                <a:tc gridSpan="3">
                  <a:txBody>
                    <a:bodyPr/>
                    <a:lstStyle/>
                    <a:p>
                      <a:r>
                        <a:rPr lang="ja-JP" altLang="en-US" sz="1300" b="1" u="sng" dirty="0" smtClean="0">
                          <a:solidFill>
                            <a:schemeClr val="tx1"/>
                          </a:solidFill>
                          <a:latin typeface="HGPｺﾞｼｯｸM" pitchFamily="50" charset="-128"/>
                          <a:ea typeface="HGPｺﾞｼｯｸM" pitchFamily="50" charset="-128"/>
                        </a:rPr>
                        <a:t>■　医療型児童発達支援センター　</a:t>
                      </a:r>
                      <a:r>
                        <a:rPr lang="ja-JP" altLang="en-US" sz="1300" b="1" u="none" dirty="0" smtClean="0">
                          <a:solidFill>
                            <a:schemeClr val="tx1"/>
                          </a:solidFill>
                          <a:latin typeface="HGPｺﾞｼｯｸM" pitchFamily="50" charset="-128"/>
                          <a:ea typeface="HGPｺﾞｼｯｸM" pitchFamily="50" charset="-128"/>
                        </a:rPr>
                        <a:t>　　　　</a:t>
                      </a:r>
                      <a:r>
                        <a:rPr lang="zh-TW" altLang="en-US" sz="1300" b="1" u="sng" dirty="0" smtClean="0">
                          <a:solidFill>
                            <a:schemeClr val="tx1"/>
                          </a:solidFill>
                          <a:latin typeface="HGPｺﾞｼｯｸM" pitchFamily="50" charset="-128"/>
                          <a:ea typeface="HGPｺﾞｼｯｸM" pitchFamily="50" charset="-128"/>
                        </a:rPr>
                        <a:t>■　指定</a:t>
                      </a:r>
                      <a:r>
                        <a:rPr lang="ja-JP" altLang="en-US" sz="1300" b="1" u="sng" dirty="0" smtClean="0">
                          <a:solidFill>
                            <a:schemeClr val="tx1"/>
                          </a:solidFill>
                          <a:latin typeface="HGPｺﾞｼｯｸM" pitchFamily="50" charset="-128"/>
                          <a:ea typeface="HGPｺﾞｼｯｸM" pitchFamily="50" charset="-128"/>
                        </a:rPr>
                        <a:t>発達支援</a:t>
                      </a:r>
                      <a:r>
                        <a:rPr lang="zh-TW" altLang="en-US" sz="1300" b="1" u="sng" dirty="0" smtClean="0">
                          <a:solidFill>
                            <a:schemeClr val="tx1"/>
                          </a:solidFill>
                          <a:latin typeface="HGPｺﾞｼｯｸM" pitchFamily="50" charset="-128"/>
                          <a:ea typeface="HGPｺﾞｼｯｸM" pitchFamily="50" charset="-128"/>
                        </a:rPr>
                        <a:t>医療機関</a:t>
                      </a:r>
                    </a:p>
                    <a:p>
                      <a:r>
                        <a:rPr lang="ja-JP" altLang="en-US" sz="1200" b="0" u="none" dirty="0" smtClean="0">
                          <a:solidFill>
                            <a:schemeClr val="tx1"/>
                          </a:solidFill>
                          <a:latin typeface="HGPｺﾞｼｯｸM" pitchFamily="50" charset="-128"/>
                          <a:ea typeface="HGPｺﾞｼｯｸM" pitchFamily="50" charset="-128"/>
                        </a:rPr>
                        <a:t>　　　・　肢体不自由児　　 　</a:t>
                      </a:r>
                      <a:r>
                        <a:rPr lang="en-US" altLang="ja-JP" sz="1200" b="0" u="none" dirty="0" smtClean="0">
                          <a:solidFill>
                            <a:schemeClr val="tx1"/>
                          </a:solidFill>
                          <a:latin typeface="HGPｺﾞｼｯｸM" pitchFamily="50" charset="-128"/>
                          <a:ea typeface="HGPｺﾞｼｯｸM" pitchFamily="50" charset="-128"/>
                        </a:rPr>
                        <a:t>386</a:t>
                      </a:r>
                      <a:r>
                        <a:rPr lang="ja-JP" altLang="en-US" sz="1200" b="0" u="none" dirty="0" smtClean="0">
                          <a:solidFill>
                            <a:schemeClr val="tx1"/>
                          </a:solidFill>
                          <a:latin typeface="HGPｺﾞｼｯｸM" pitchFamily="50" charset="-128"/>
                          <a:ea typeface="HGPｺﾞｼｯｸM" pitchFamily="50" charset="-128"/>
                        </a:rPr>
                        <a:t>単位　　　　　　　　　・　肢体不自由児　　 </a:t>
                      </a:r>
                      <a:r>
                        <a:rPr lang="ja-JP" altLang="en-US" sz="1050" b="0" u="none" dirty="0" smtClean="0">
                          <a:solidFill>
                            <a:schemeClr val="tx1"/>
                          </a:solidFill>
                          <a:latin typeface="HGPｺﾞｼｯｸM" pitchFamily="50" charset="-128"/>
                          <a:ea typeface="HGPｺﾞｼｯｸM" pitchFamily="50" charset="-128"/>
                        </a:rPr>
                        <a:t>  </a:t>
                      </a:r>
                      <a:r>
                        <a:rPr lang="en-US" altLang="ja-JP" sz="1200" b="0" u="none" dirty="0" smtClean="0">
                          <a:solidFill>
                            <a:schemeClr val="tx1"/>
                          </a:solidFill>
                          <a:latin typeface="HGPｺﾞｼｯｸM" pitchFamily="50" charset="-128"/>
                          <a:ea typeface="HGPｺﾞｼｯｸM" pitchFamily="50" charset="-128"/>
                        </a:rPr>
                        <a:t>335</a:t>
                      </a:r>
                      <a:r>
                        <a:rPr lang="ja-JP" altLang="en-US" sz="1200" b="0" u="none" dirty="0" smtClean="0">
                          <a:solidFill>
                            <a:schemeClr val="tx1"/>
                          </a:solidFill>
                          <a:latin typeface="HGPｺﾞｼｯｸM" pitchFamily="50" charset="-128"/>
                          <a:ea typeface="HGPｺﾞｼｯｸM" pitchFamily="50" charset="-128"/>
                        </a:rPr>
                        <a:t>単位</a:t>
                      </a:r>
                      <a:endParaRPr lang="en-US" altLang="ja-JP" sz="1200" b="0" u="none" dirty="0" smtClean="0">
                        <a:solidFill>
                          <a:schemeClr val="tx1"/>
                        </a:solidFill>
                        <a:latin typeface="HGPｺﾞｼｯｸM" pitchFamily="50" charset="-128"/>
                        <a:ea typeface="HGPｺﾞｼｯｸM" pitchFamily="50" charset="-128"/>
                      </a:endParaRPr>
                    </a:p>
                    <a:p>
                      <a:r>
                        <a:rPr lang="ja-JP" altLang="en-US" sz="1200" b="0" u="none" dirty="0" smtClean="0">
                          <a:solidFill>
                            <a:schemeClr val="tx1"/>
                          </a:solidFill>
                          <a:latin typeface="+mn-ea"/>
                          <a:ea typeface="+mn-ea"/>
                        </a:rPr>
                        <a:t>　</a:t>
                      </a:r>
                      <a:r>
                        <a:rPr lang="ja-JP" altLang="en-US" sz="1200" b="0" u="none" dirty="0" smtClean="0">
                          <a:solidFill>
                            <a:schemeClr val="tx1"/>
                          </a:solidFill>
                          <a:latin typeface="HGPｺﾞｼｯｸM" pitchFamily="50" charset="-128"/>
                          <a:ea typeface="HGPｺﾞｼｯｸM" pitchFamily="50" charset="-128"/>
                        </a:rPr>
                        <a:t>　　・　重症心身障害児　　</a:t>
                      </a:r>
                      <a:r>
                        <a:rPr lang="en-US" altLang="ja-JP" sz="1200" b="0" u="none" dirty="0" smtClean="0">
                          <a:solidFill>
                            <a:schemeClr val="tx1"/>
                          </a:solidFill>
                          <a:latin typeface="HGPｺﾞｼｯｸM" pitchFamily="50" charset="-128"/>
                          <a:ea typeface="HGPｺﾞｼｯｸM" pitchFamily="50" charset="-128"/>
                        </a:rPr>
                        <a:t>498</a:t>
                      </a:r>
                      <a:r>
                        <a:rPr lang="ja-JP" altLang="en-US" sz="1200" b="0" u="none" dirty="0" smtClean="0">
                          <a:solidFill>
                            <a:schemeClr val="tx1"/>
                          </a:solidFill>
                          <a:latin typeface="HGPｺﾞｼｯｸM" pitchFamily="50" charset="-128"/>
                          <a:ea typeface="HGPｺﾞｼｯｸM" pitchFamily="50" charset="-128"/>
                        </a:rPr>
                        <a:t>単位　　　　　　　</a:t>
                      </a:r>
                      <a:r>
                        <a:rPr lang="ja-JP" altLang="en-US" sz="1100" b="0" u="none" dirty="0" smtClean="0">
                          <a:solidFill>
                            <a:schemeClr val="tx1"/>
                          </a:solidFill>
                          <a:latin typeface="HGPｺﾞｼｯｸM" pitchFamily="50" charset="-128"/>
                          <a:ea typeface="HGPｺﾞｼｯｸM" pitchFamily="50" charset="-128"/>
                        </a:rPr>
                        <a:t>　</a:t>
                      </a:r>
                      <a:r>
                        <a:rPr lang="ja-JP" altLang="en-US" sz="1200" b="0" u="none" dirty="0" smtClean="0">
                          <a:solidFill>
                            <a:schemeClr val="tx1"/>
                          </a:solidFill>
                          <a:latin typeface="HGPｺﾞｼｯｸM" pitchFamily="50" charset="-128"/>
                          <a:ea typeface="HGPｺﾞｼｯｸM" pitchFamily="50" charset="-128"/>
                        </a:rPr>
                        <a:t>　・　重症心身障害児　　</a:t>
                      </a:r>
                      <a:r>
                        <a:rPr lang="en-US" altLang="ja-JP" sz="1200" b="0" u="none" dirty="0" smtClean="0">
                          <a:solidFill>
                            <a:schemeClr val="tx1"/>
                          </a:solidFill>
                          <a:latin typeface="HGPｺﾞｼｯｸM" pitchFamily="50" charset="-128"/>
                          <a:ea typeface="HGPｺﾞｼｯｸM" pitchFamily="50" charset="-128"/>
                        </a:rPr>
                        <a:t>447</a:t>
                      </a:r>
                      <a:r>
                        <a:rPr lang="ja-JP" altLang="en-US" sz="1200" b="0" u="none" dirty="0" smtClean="0">
                          <a:solidFill>
                            <a:schemeClr val="tx1"/>
                          </a:solidFill>
                          <a:latin typeface="HGPｺﾞｼｯｸM" pitchFamily="50" charset="-128"/>
                          <a:ea typeface="HGPｺﾞｼｯｸM" pitchFamily="50" charset="-128"/>
                        </a:rPr>
                        <a:t>単位</a:t>
                      </a:r>
                      <a:endParaRPr lang="en-US" altLang="ja-JP" sz="1200" b="0" u="none"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26018">
                <a:tc gridSpan="3">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保育職員加配加算（</a:t>
                      </a:r>
                      <a:r>
                        <a:rPr lang="en-US" altLang="ja-JP" sz="1200" b="1" u="sng" dirty="0" smtClean="0">
                          <a:solidFill>
                            <a:schemeClr val="tx1"/>
                          </a:solidFill>
                          <a:latin typeface="HGPｺﾞｼｯｸM" pitchFamily="50" charset="-128"/>
                          <a:ea typeface="HGPｺﾞｼｯｸM" pitchFamily="50" charset="-128"/>
                        </a:rPr>
                        <a:t>50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児童指導員又は保育士を</a:t>
                      </a:r>
                      <a:r>
                        <a:rPr kumimoji="1" lang="en-US" altLang="ja-JP" sz="1200" dirty="0" smtClean="0">
                          <a:solidFill>
                            <a:schemeClr val="tx1"/>
                          </a:solidFill>
                          <a:latin typeface="HGPｺﾞｼｯｸM" pitchFamily="50" charset="-128"/>
                          <a:ea typeface="HGPｺﾞｼｯｸM" pitchFamily="50" charset="-128"/>
                        </a:rPr>
                        <a:t>1</a:t>
                      </a:r>
                      <a:r>
                        <a:rPr kumimoji="1" lang="ja-JP" altLang="en-US" sz="1200" dirty="0" smtClean="0">
                          <a:solidFill>
                            <a:schemeClr val="tx1"/>
                          </a:solidFill>
                          <a:latin typeface="HGPｺﾞｼｯｸM" pitchFamily="50" charset="-128"/>
                          <a:ea typeface="HGPｺﾞｼｯｸM" pitchFamily="50" charset="-128"/>
                        </a:rPr>
                        <a:t>名加配した場合に加算。定員</a:t>
                      </a:r>
                      <a:r>
                        <a:rPr kumimoji="1" lang="en-US" altLang="ja-JP" sz="1200" dirty="0" smtClean="0">
                          <a:solidFill>
                            <a:schemeClr val="tx1"/>
                          </a:solidFill>
                          <a:latin typeface="HGPｺﾞｼｯｸM" pitchFamily="50" charset="-128"/>
                          <a:ea typeface="HGPｺﾞｼｯｸM" pitchFamily="50" charset="-128"/>
                        </a:rPr>
                        <a:t>21</a:t>
                      </a:r>
                      <a:r>
                        <a:rPr kumimoji="1" lang="ja-JP" altLang="en-US" sz="1200" dirty="0" smtClean="0">
                          <a:solidFill>
                            <a:schemeClr val="tx1"/>
                          </a:solidFill>
                          <a:latin typeface="HGPｺﾞｼｯｸM" pitchFamily="50" charset="-128"/>
                          <a:ea typeface="HGPｺﾞｼｯｸM" pitchFamily="50" charset="-128"/>
                        </a:rPr>
                        <a:t>人以上の事業所において</a:t>
                      </a:r>
                      <a:r>
                        <a:rPr kumimoji="1" lang="en-US" altLang="ja-JP" sz="1200" dirty="0" smtClean="0">
                          <a:solidFill>
                            <a:schemeClr val="tx1"/>
                          </a:solidFill>
                          <a:latin typeface="HGPｺﾞｼｯｸM" pitchFamily="50" charset="-128"/>
                          <a:ea typeface="HGPｺﾞｼｯｸM" pitchFamily="50" charset="-128"/>
                        </a:rPr>
                        <a:t>2</a:t>
                      </a:r>
                      <a:r>
                        <a:rPr kumimoji="1" lang="ja-JP" altLang="en-US" sz="1200" dirty="0" smtClean="0">
                          <a:solidFill>
                            <a:schemeClr val="tx1"/>
                          </a:solidFill>
                          <a:latin typeface="HGPｺﾞｼｯｸM" pitchFamily="50" charset="-128"/>
                          <a:ea typeface="HGPｺﾞｼｯｸM" pitchFamily="50" charset="-128"/>
                        </a:rPr>
                        <a:t>名以上配置した</a:t>
                      </a:r>
                      <a:r>
                        <a:rPr kumimoji="1" lang="ja-JP" altLang="en-US" sz="1200" smtClean="0">
                          <a:solidFill>
                            <a:schemeClr val="tx1"/>
                          </a:solidFill>
                          <a:latin typeface="HGPｺﾞｼｯｸM" pitchFamily="50" charset="-128"/>
                          <a:ea typeface="HGPｺﾞｼｯｸM" pitchFamily="50" charset="-128"/>
                        </a:rPr>
                        <a:t>場合は＋</a:t>
                      </a:r>
                      <a:r>
                        <a:rPr kumimoji="1" lang="en-US" altLang="ja-JP" sz="1200" dirty="0" smtClean="0">
                          <a:solidFill>
                            <a:schemeClr val="tx1"/>
                          </a:solidFill>
                          <a:latin typeface="HGPｺﾞｼｯｸM" pitchFamily="50" charset="-128"/>
                          <a:ea typeface="HGPｺﾞｼｯｸM" pitchFamily="50" charset="-128"/>
                        </a:rPr>
                        <a:t>22</a:t>
                      </a:r>
                      <a:r>
                        <a:rPr kumimoji="1" lang="ja-JP" altLang="en-US" sz="1200" dirty="0" smtClean="0">
                          <a:solidFill>
                            <a:schemeClr val="tx1"/>
                          </a:solidFill>
                          <a:latin typeface="HGPｺﾞｼｯｸM" pitchFamily="50" charset="-128"/>
                          <a:ea typeface="HGPｺﾞｼｯｸM" pitchFamily="50" charset="-128"/>
                        </a:rPr>
                        <a:t>単位。</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　延長支援加算障害児（重症心身障害児以　</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　外の場合）（</a:t>
                      </a:r>
                      <a:r>
                        <a:rPr lang="en-US" altLang="ja-JP" sz="1200" b="1" u="sng" dirty="0" smtClean="0">
                          <a:solidFill>
                            <a:schemeClr val="tx1"/>
                          </a:solidFill>
                          <a:latin typeface="HGPｺﾞｼｯｸM" pitchFamily="50" charset="-128"/>
                          <a:ea typeface="HGPｺﾞｼｯｸM" pitchFamily="50" charset="-128"/>
                        </a:rPr>
                        <a:t>61</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123</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　重症心身障害児の場合（</a:t>
                      </a:r>
                      <a:r>
                        <a:rPr lang="en-US" altLang="ja-JP" sz="1200" b="1" u="sng" dirty="0" smtClean="0">
                          <a:solidFill>
                            <a:schemeClr val="tx1"/>
                          </a:solidFill>
                          <a:latin typeface="HGPｺﾞｼｯｸM" pitchFamily="50" charset="-128"/>
                          <a:ea typeface="HGPｺﾞｼｯｸM" pitchFamily="50" charset="-128"/>
                        </a:rPr>
                        <a:t>128</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256</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lang="ja-JP" altLang="en-US" sz="1200" dirty="0" smtClean="0">
                          <a:solidFill>
                            <a:schemeClr val="tx1"/>
                          </a:solidFill>
                          <a:latin typeface="HGPｺﾞｼｯｸM" pitchFamily="50" charset="-128"/>
                          <a:ea typeface="HGPｺﾞｼｯｸM" pitchFamily="50" charset="-128"/>
                        </a:rPr>
                        <a:t>→　営業時間が</a:t>
                      </a:r>
                      <a:r>
                        <a:rPr lang="en-US" altLang="ja-JP" sz="1200" dirty="0" smtClean="0">
                          <a:solidFill>
                            <a:schemeClr val="tx1"/>
                          </a:solidFill>
                          <a:latin typeface="HGPｺﾞｼｯｸM" pitchFamily="50" charset="-128"/>
                          <a:ea typeface="HGPｺﾞｼｯｸM" pitchFamily="50" charset="-128"/>
                        </a:rPr>
                        <a:t>8</a:t>
                      </a:r>
                      <a:r>
                        <a:rPr lang="ja-JP" altLang="en-US" sz="1200" dirty="0" smtClean="0">
                          <a:solidFill>
                            <a:schemeClr val="tx1"/>
                          </a:solidFill>
                          <a:latin typeface="HGPｺﾞｼｯｸM" pitchFamily="50" charset="-128"/>
                          <a:ea typeface="HGPｺﾞｼｯｸM" pitchFamily="50" charset="-128"/>
                        </a:rPr>
                        <a:t>時間以上であり、営業時間の前後の時間において支援を行った場合に加算</a:t>
                      </a:r>
                      <a:endParaRPr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dirty="0" smtClean="0">
                          <a:solidFill>
                            <a:schemeClr val="tx1"/>
                          </a:solidFill>
                          <a:latin typeface="HGPｺﾞｼｯｸM" pitchFamily="50" charset="-128"/>
                          <a:ea typeface="HGPｺﾞｼｯｸM" pitchFamily="50" charset="-128"/>
                        </a:rPr>
                        <a:t>保育・教育等移行支援加算（</a:t>
                      </a:r>
                      <a:r>
                        <a:rPr kumimoji="1" lang="en-US" altLang="ja-JP" sz="1200" b="1" u="sng" dirty="0" smtClean="0">
                          <a:solidFill>
                            <a:schemeClr val="tx1"/>
                          </a:solidFill>
                          <a:latin typeface="HGPｺﾞｼｯｸM" pitchFamily="50" charset="-128"/>
                          <a:ea typeface="HGPｺﾞｼｯｸM" pitchFamily="50" charset="-128"/>
                        </a:rPr>
                        <a:t>500</a:t>
                      </a:r>
                      <a:r>
                        <a:rPr kumimoji="1" lang="ja-JP" altLang="en-US" sz="1200" b="1" u="sng" dirty="0" smtClean="0">
                          <a:solidFill>
                            <a:schemeClr val="tx1"/>
                          </a:solidFill>
                          <a:latin typeface="HGPｺﾞｼｯｸM" pitchFamily="50" charset="-128"/>
                          <a:ea typeface="HGPｺﾞｼｯｸM" pitchFamily="50" charset="-128"/>
                        </a:rPr>
                        <a:t>単位）</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障害児が地域において保育・教育を受けられるよう支援を行うことにより、通所支援事業所を退所して保育所等を通うことになった際に加算（</a:t>
                      </a:r>
                      <a:r>
                        <a:rPr kumimoji="1" lang="en-US" altLang="ja-JP" sz="1200" dirty="0" smtClean="0">
                          <a:solidFill>
                            <a:schemeClr val="tx1"/>
                          </a:solidFill>
                          <a:latin typeface="HGPｺﾞｼｯｸM" pitchFamily="50" charset="-128"/>
                          <a:ea typeface="HGPｺﾞｼｯｸM" pitchFamily="50" charset="-128"/>
                        </a:rPr>
                        <a:t>1</a:t>
                      </a:r>
                      <a:r>
                        <a:rPr kumimoji="1" lang="ja-JP" altLang="en-US" sz="1200" dirty="0" smtClean="0">
                          <a:solidFill>
                            <a:schemeClr val="tx1"/>
                          </a:solidFill>
                          <a:latin typeface="HGPｺﾞｼｯｸM" pitchFamily="50" charset="-128"/>
                          <a:ea typeface="HGPｺﾞｼｯｸM" pitchFamily="50" charset="-128"/>
                        </a:rPr>
                        <a:t>回を限度）</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3094" name="Text Box 2"/>
          <p:cNvSpPr txBox="1">
            <a:spLocks noChangeArrowheads="1"/>
          </p:cNvSpPr>
          <p:nvPr/>
        </p:nvSpPr>
        <p:spPr bwMode="auto">
          <a:xfrm>
            <a:off x="56456" y="570582"/>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3" name="正方形/長方形 12"/>
          <p:cNvSpPr/>
          <p:nvPr/>
        </p:nvSpPr>
        <p:spPr>
          <a:xfrm>
            <a:off x="236580" y="967033"/>
            <a:ext cx="9517020" cy="432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肢体不自由があり、理学療法等の機能訓練又は医学的管理下での支援が必要と認められた</a:t>
            </a:r>
            <a:r>
              <a:rPr lang="ja-JP" altLang="en-US" sz="1200" dirty="0" smtClean="0">
                <a:solidFill>
                  <a:schemeClr val="tx1"/>
                </a:solidFill>
                <a:latin typeface="HGPｺﾞｼｯｸM" pitchFamily="50" charset="-128"/>
                <a:ea typeface="HGPｺﾞｼｯｸM" pitchFamily="50" charset="-128"/>
              </a:rPr>
              <a:t>障害児</a:t>
            </a:r>
            <a:endParaRPr lang="ja-JP" altLang="en-US" sz="1200" dirty="0">
              <a:solidFill>
                <a:schemeClr val="tx1"/>
              </a:solidFill>
              <a:latin typeface="HGPｺﾞｼｯｸM" pitchFamily="50" charset="-128"/>
              <a:ea typeface="HGPｺﾞｼｯｸM" pitchFamily="50" charset="-128"/>
            </a:endParaRPr>
          </a:p>
        </p:txBody>
      </p:sp>
      <p:sp>
        <p:nvSpPr>
          <p:cNvPr id="3096" name="Text Box 2"/>
          <p:cNvSpPr txBox="1">
            <a:spLocks noChangeArrowheads="1"/>
          </p:cNvSpPr>
          <p:nvPr/>
        </p:nvSpPr>
        <p:spPr bwMode="auto">
          <a:xfrm>
            <a:off x="4827625" y="1543891"/>
            <a:ext cx="2357437"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3097" name="Text Box 2"/>
          <p:cNvSpPr txBox="1">
            <a:spLocks noChangeArrowheads="1"/>
          </p:cNvSpPr>
          <p:nvPr/>
        </p:nvSpPr>
        <p:spPr bwMode="auto">
          <a:xfrm>
            <a:off x="56456" y="1543579"/>
            <a:ext cx="1928813"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3098" name="Rectangle 4"/>
          <p:cNvSpPr>
            <a:spLocks noChangeArrowheads="1"/>
          </p:cNvSpPr>
          <p:nvPr/>
        </p:nvSpPr>
        <p:spPr bwMode="auto">
          <a:xfrm>
            <a:off x="223840" y="1903940"/>
            <a:ext cx="4584700" cy="1080000"/>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latin typeface="HGPｺﾞｼｯｸM" pitchFamily="50" charset="-128"/>
                <a:ea typeface="HGPｺﾞｼｯｸM" pitchFamily="50" charset="-128"/>
              </a:rPr>
              <a:t>■　日常生活における基本的な動作の指導、知識技能の付与、集団生活への適応訓練、その他必要な支援及び治療を行う。</a:t>
            </a:r>
          </a:p>
        </p:txBody>
      </p:sp>
      <p:sp>
        <p:nvSpPr>
          <p:cNvPr id="3099" name="Rectangle 4"/>
          <p:cNvSpPr>
            <a:spLocks noChangeArrowheads="1"/>
          </p:cNvSpPr>
          <p:nvPr/>
        </p:nvSpPr>
        <p:spPr bwMode="auto">
          <a:xfrm>
            <a:off x="5024480" y="1916952"/>
            <a:ext cx="4729120" cy="1080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児童指導員　　</a:t>
            </a:r>
            <a:r>
              <a:rPr lang="ja-JP" altLang="en-US" sz="1200" dirty="0" smtClean="0">
                <a:latin typeface="HGPｺﾞｼｯｸM" pitchFamily="50" charset="-128"/>
                <a:ea typeface="HGPｺﾞｼｯｸM" pitchFamily="50" charset="-128"/>
              </a:rPr>
              <a:t>　　　　　 　　</a:t>
            </a:r>
            <a:r>
              <a:rPr lang="ja-JP" altLang="en-US" sz="1100" dirty="0" smtClean="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保育士　</a:t>
            </a:r>
            <a:r>
              <a:rPr lang="ja-JP" altLang="en-US" sz="1200" dirty="0" smtClean="0">
                <a:latin typeface="HGPｺﾞｼｯｸM" pitchFamily="50" charset="-128"/>
                <a:ea typeface="HGPｺﾞｼｯｸM" pitchFamily="50" charset="-128"/>
              </a:rPr>
              <a:t>　　　　　　　　　　　</a:t>
            </a:r>
            <a:r>
              <a:rPr lang="ja-JP" altLang="en-US" sz="1200" dirty="0">
                <a:latin typeface="HGPｺﾞｼｯｸM" pitchFamily="50" charset="-128"/>
                <a:ea typeface="HGPｺﾞｼｯｸM" pitchFamily="50" charset="-128"/>
              </a:rPr>
              <a:t>　</a:t>
            </a:r>
            <a:r>
              <a:rPr lang="ja-JP" altLang="en-US" sz="11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a:t>
            </a:r>
            <a:r>
              <a:rPr lang="ja-JP" altLang="en-US" sz="1200" dirty="0" smtClean="0">
                <a:latin typeface="HGPｺﾞｼｯｸM" pitchFamily="50" charset="-128"/>
                <a:ea typeface="HGPｺﾞｼｯｸM" pitchFamily="50" charset="-128"/>
              </a:rPr>
              <a:t>以上</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看護師　　　　　　　　　　　　　 </a:t>
            </a:r>
            <a:r>
              <a:rPr lang="ja-JP" altLang="en-US" sz="1000" dirty="0" smtClean="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１人以上</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理学療法士又は作業療法士　１人以上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児童発達支援管理責任者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p:txBody>
      </p:sp>
      <p:sp>
        <p:nvSpPr>
          <p:cNvPr id="3100" name="Text Box 2"/>
          <p:cNvSpPr txBox="1">
            <a:spLocks noChangeArrowheads="1"/>
          </p:cNvSpPr>
          <p:nvPr/>
        </p:nvSpPr>
        <p:spPr bwMode="auto">
          <a:xfrm>
            <a:off x="56456" y="3105045"/>
            <a:ext cx="6899276" cy="338554"/>
          </a:xfrm>
          <a:prstGeom prst="rect">
            <a:avLst/>
          </a:prstGeom>
          <a:noFill/>
          <a:ln w="9525">
            <a:noFill/>
            <a:miter lim="800000"/>
            <a:headEnd/>
            <a:tailEnd/>
          </a:ln>
        </p:spPr>
        <p:txBody>
          <a:bodyPr>
            <a:spAutoFit/>
          </a:bodyPr>
          <a:lstStyle/>
          <a:p>
            <a:pPr lvl="0">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a:t>
            </a:r>
            <a:r>
              <a:rPr lang="ja-JP" altLang="en-US" sz="1600" b="1" u="sng" dirty="0">
                <a:ea typeface="ＤＨＰ特太ゴシック体" pitchFamily="2" charset="-128"/>
              </a:rPr>
              <a:t>（</a:t>
            </a:r>
            <a:r>
              <a:rPr lang="ja-JP" altLang="en-US" sz="1600" b="1" u="sng" dirty="0" smtClean="0">
                <a:ea typeface="ＤＨＰ特太ゴシック体" pitchFamily="2" charset="-128"/>
              </a:rPr>
              <a:t>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r>
              <a:rPr lang="ja-JP" altLang="en-US" sz="1600" b="1" u="sng" dirty="0">
                <a:ea typeface="ＤＨＰ特太ゴシック体" pitchFamily="2" charset="-128"/>
              </a:rPr>
              <a:t>～</a:t>
            </a:r>
            <a:r>
              <a:rPr lang="ja-JP" altLang="en-US" sz="1600" b="1" u="sng" dirty="0" smtClean="0">
                <a:ea typeface="ＤＨＰ特太ゴシック体" pitchFamily="2" charset="-128"/>
              </a:rPr>
              <a:t>）</a:t>
            </a:r>
            <a:endParaRPr lang="en-US" altLang="ja-JP" sz="1600" b="1" u="sng" dirty="0">
              <a:ea typeface="ＤＨＰ特太ゴシック体" pitchFamily="2" charset="-128"/>
            </a:endParaRPr>
          </a:p>
        </p:txBody>
      </p:sp>
      <p:sp>
        <p:nvSpPr>
          <p:cNvPr id="15" name="Text Box 2"/>
          <p:cNvSpPr txBox="1">
            <a:spLocks noChangeArrowheads="1"/>
          </p:cNvSpPr>
          <p:nvPr/>
        </p:nvSpPr>
        <p:spPr bwMode="auto">
          <a:xfrm>
            <a:off x="56456" y="6093296"/>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98</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30</a:t>
            </a:r>
            <a:r>
              <a:rPr lang="ja-JP" altLang="en-US" sz="1400" dirty="0" smtClean="0">
                <a:latin typeface="HGPｺﾞｼｯｸM" pitchFamily="50" charset="-128"/>
                <a:ea typeface="HGPｺﾞｼｯｸM" pitchFamily="50" charset="-128"/>
              </a:rPr>
              <a:t>年</a:t>
            </a:r>
            <a:r>
              <a:rPr lang="ja-JP" altLang="en-US" sz="1400" dirty="0">
                <a:latin typeface="HGPｺﾞｼｯｸM" pitchFamily="50" charset="-128"/>
                <a:ea typeface="HGPｺﾞｼｯｸM" pitchFamily="50" charset="-128"/>
              </a:rPr>
              <a:t>１</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17" name="Text Box 2"/>
          <p:cNvSpPr txBox="1">
            <a:spLocks noChangeArrowheads="1"/>
          </p:cNvSpPr>
          <p:nvPr/>
        </p:nvSpPr>
        <p:spPr bwMode="auto">
          <a:xfrm>
            <a:off x="4921299" y="6102464"/>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2,358</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30</a:t>
            </a:r>
            <a:r>
              <a:rPr lang="zh-TW" altLang="en-US" sz="1400" dirty="0" smtClean="0">
                <a:latin typeface="HGPｺﾞｼｯｸM" pitchFamily="50" charset="-128"/>
                <a:ea typeface="HGPｺﾞｼｯｸM" pitchFamily="50" charset="-128"/>
              </a:rPr>
              <a:t>年</a:t>
            </a:r>
            <a:r>
              <a:rPr lang="ja-JP" altLang="en-US" sz="1400" dirty="0">
                <a:latin typeface="HGPｺﾞｼｯｸM" pitchFamily="50" charset="-128"/>
                <a:ea typeface="HGPｺﾞｼｯｸM" pitchFamily="50" charset="-128"/>
              </a:rPr>
              <a:t>１</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18" name="正方形/長方形 17"/>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医療型児童発達支援</a:t>
            </a:r>
            <a:endParaRPr kumimoji="1" lang="ja-JP" altLang="en-US" sz="2400" b="1" dirty="0">
              <a:solidFill>
                <a:schemeClr val="tx1"/>
              </a:solidFill>
            </a:endParaRPr>
          </a:p>
        </p:txBody>
      </p:sp>
      <p:grpSp>
        <p:nvGrpSpPr>
          <p:cNvPr id="19" name="グループ化 10"/>
          <p:cNvGrpSpPr>
            <a:grpSpLocks/>
          </p:cNvGrpSpPr>
          <p:nvPr/>
        </p:nvGrpSpPr>
        <p:grpSpPr bwMode="auto">
          <a:xfrm>
            <a:off x="-15553" y="376232"/>
            <a:ext cx="9972000" cy="79114"/>
            <a:chOff x="0" y="188640"/>
            <a:chExt cx="9144000" cy="72008"/>
          </a:xfrm>
        </p:grpSpPr>
        <p:cxnSp>
          <p:nvCxnSpPr>
            <p:cNvPr id="21" name="直線コネクタ 20"/>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3"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172</a:t>
            </a:fld>
            <a:endParaRPr lang="en-US" altLang="ja-JP" dirty="0"/>
          </a:p>
        </p:txBody>
      </p:sp>
    </p:spTree>
    <p:extLst>
      <p:ext uri="{BB962C8B-B14F-4D97-AF65-F5344CB8AC3E}">
        <p14:creationId xmlns:p14="http://schemas.microsoft.com/office/powerpoint/2010/main" val="335345484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ChangeArrowheads="1"/>
          </p:cNvSpPr>
          <p:nvPr/>
        </p:nvSpPr>
        <p:spPr bwMode="auto">
          <a:xfrm>
            <a:off x="623925" y="2348681"/>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4099" name="Rectangle 14"/>
          <p:cNvSpPr>
            <a:spLocks noChangeArrowheads="1"/>
          </p:cNvSpPr>
          <p:nvPr/>
        </p:nvSpPr>
        <p:spPr bwMode="auto">
          <a:xfrm>
            <a:off x="622342" y="1845360"/>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graphicFrame>
        <p:nvGraphicFramePr>
          <p:cNvPr id="24" name="表 23"/>
          <p:cNvGraphicFramePr>
            <a:graphicFrameLocks noGrp="1"/>
          </p:cNvGraphicFramePr>
          <p:nvPr>
            <p:extLst>
              <p:ext uri="{D42A27DB-BD31-4B8C-83A1-F6EECF244321}">
                <p14:modId xmlns:p14="http://schemas.microsoft.com/office/powerpoint/2010/main" val="2113598742"/>
              </p:ext>
            </p:extLst>
          </p:nvPr>
        </p:nvGraphicFramePr>
        <p:xfrm>
          <a:off x="200025" y="3323407"/>
          <a:ext cx="9505503" cy="2880360"/>
        </p:xfrm>
        <a:graphic>
          <a:graphicData uri="http://schemas.openxmlformats.org/drawingml/2006/table">
            <a:tbl>
              <a:tblPr>
                <a:tableStyleId>{F5AB1C69-6EDB-4FF4-983F-18BD219EF322}</a:tableStyleId>
              </a:tblPr>
              <a:tblGrid>
                <a:gridCol w="4176911">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tblGrid>
              <a:tr h="326018">
                <a:tc gridSpan="2">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756672">
                <a:tc gridSpan="2">
                  <a:txBody>
                    <a:bodyPr/>
                    <a:lstStyle/>
                    <a:p>
                      <a:r>
                        <a:rPr lang="ja-JP" altLang="en-US" sz="1200" b="1" u="sng" dirty="0" smtClean="0">
                          <a:solidFill>
                            <a:schemeClr val="tx1"/>
                          </a:solidFill>
                          <a:latin typeface="HGPｺﾞｼｯｸM" pitchFamily="50" charset="-128"/>
                          <a:ea typeface="HGPｺﾞｼｯｸM" pitchFamily="50" charset="-128"/>
                        </a:rPr>
                        <a:t>■　授業終了後</a:t>
                      </a:r>
                      <a:r>
                        <a:rPr lang="ja-JP" altLang="en-US" sz="1000" b="1" u="sng" dirty="0" smtClean="0">
                          <a:solidFill>
                            <a:schemeClr val="tx1"/>
                          </a:solidFill>
                          <a:latin typeface="HGPｺﾞｼｯｸM" pitchFamily="50" charset="-128"/>
                          <a:ea typeface="HGPｺﾞｼｯｸM" pitchFamily="50" charset="-128"/>
                        </a:rPr>
                        <a:t>（利用定員及び受入児童の状態等に応じた単位を設定）</a:t>
                      </a: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　休業日</a:t>
                      </a:r>
                      <a:r>
                        <a:rPr lang="ja-JP" altLang="en-US" sz="1000" b="1" u="sng" dirty="0" smtClean="0">
                          <a:solidFill>
                            <a:schemeClr val="tx1"/>
                          </a:solidFill>
                          <a:latin typeface="HGPｺﾞｼｯｸM" pitchFamily="50" charset="-128"/>
                          <a:ea typeface="HGPｺﾞｼｯｸM" pitchFamily="50" charset="-128"/>
                        </a:rPr>
                        <a:t>（利用定員及び受入児童の状態等に応じた単位を設定）</a:t>
                      </a:r>
                      <a:endParaRPr lang="ja-JP" altLang="en-US" sz="1200" b="1" u="sng" dirty="0" smtClean="0">
                        <a:solidFill>
                          <a:schemeClr val="tx1"/>
                        </a:solidFill>
                        <a:latin typeface="HGPｺﾞｼｯｸM" pitchFamily="50" charset="-128"/>
                        <a:ea typeface="HGPｺﾞｼｯｸM" pitchFamily="50" charset="-128"/>
                      </a:endParaRPr>
                    </a:p>
                    <a:p>
                      <a:r>
                        <a:rPr lang="ja-JP" altLang="en-US" sz="1100" b="0" u="none" dirty="0" smtClean="0">
                          <a:solidFill>
                            <a:schemeClr val="tx1"/>
                          </a:solidFill>
                          <a:latin typeface="HGPｺﾞｼｯｸM" pitchFamily="50" charset="-128"/>
                          <a:ea typeface="HGPｺﾞｼｯｸM" pitchFamily="50" charset="-128"/>
                        </a:rPr>
                        <a:t>　　・　区分</a:t>
                      </a:r>
                      <a:r>
                        <a:rPr lang="en-US" altLang="ja-JP" sz="1100" b="0" u="none" dirty="0" smtClean="0">
                          <a:solidFill>
                            <a:schemeClr val="tx1"/>
                          </a:solidFill>
                          <a:latin typeface="HGPｺﾞｼｯｸM" pitchFamily="50" charset="-128"/>
                          <a:ea typeface="HGPｺﾞｼｯｸM" pitchFamily="50" charset="-128"/>
                        </a:rPr>
                        <a:t>1</a:t>
                      </a:r>
                      <a:r>
                        <a:rPr lang="ja-JP" altLang="en-US" sz="1100" b="0" u="none" dirty="0" smtClean="0">
                          <a:solidFill>
                            <a:schemeClr val="tx1"/>
                          </a:solidFill>
                          <a:latin typeface="HGPｺﾞｼｯｸM" pitchFamily="50" charset="-128"/>
                          <a:ea typeface="HGPｺﾞｼｯｸM" pitchFamily="50" charset="-128"/>
                        </a:rPr>
                        <a:t>（主として指標該当児）　　　 </a:t>
                      </a:r>
                      <a:r>
                        <a:rPr lang="en-US" altLang="ja-JP" sz="1100" b="0" u="none" dirty="0" smtClean="0">
                          <a:solidFill>
                            <a:schemeClr val="tx1"/>
                          </a:solidFill>
                          <a:latin typeface="HGPｺﾞｼｯｸM" pitchFamily="50" charset="-128"/>
                          <a:ea typeface="HGPｺﾞｼｯｸM" pitchFamily="50" charset="-128"/>
                        </a:rPr>
                        <a:t>324</a:t>
                      </a:r>
                      <a:r>
                        <a:rPr lang="ja-JP" altLang="en-US" sz="1100" b="0" u="none" dirty="0" smtClean="0">
                          <a:solidFill>
                            <a:schemeClr val="tx1"/>
                          </a:solidFill>
                          <a:latin typeface="HGPｺﾞｼｯｸM" pitchFamily="50" charset="-128"/>
                          <a:ea typeface="HGPｺﾞｼｯｸM" pitchFamily="50" charset="-128"/>
                        </a:rPr>
                        <a:t>～  </a:t>
                      </a:r>
                      <a:r>
                        <a:rPr lang="en-US" altLang="ja-JP" sz="1100" b="0" u="none" dirty="0" smtClean="0">
                          <a:solidFill>
                            <a:schemeClr val="tx1"/>
                          </a:solidFill>
                          <a:latin typeface="HGPｺﾞｼｯｸM" pitchFamily="50" charset="-128"/>
                          <a:ea typeface="HGPｺﾞｼｯｸM" pitchFamily="50" charset="-128"/>
                        </a:rPr>
                        <a:t>656</a:t>
                      </a:r>
                      <a:r>
                        <a:rPr lang="ja-JP" altLang="en-US" sz="1100" b="0" u="none" dirty="0" smtClean="0">
                          <a:solidFill>
                            <a:schemeClr val="tx1"/>
                          </a:solidFill>
                          <a:latin typeface="HGPｺﾞｼｯｸM" pitchFamily="50" charset="-128"/>
                          <a:ea typeface="HGPｺﾞｼｯｸM" pitchFamily="50" charset="-128"/>
                        </a:rPr>
                        <a:t>単位　　　　　　　　　　　・　区分</a:t>
                      </a:r>
                      <a:r>
                        <a:rPr lang="en-US" altLang="ja-JP" sz="1100" b="0" u="none" dirty="0" smtClean="0">
                          <a:solidFill>
                            <a:schemeClr val="tx1"/>
                          </a:solidFill>
                          <a:latin typeface="HGPｺﾞｼｯｸM" pitchFamily="50" charset="-128"/>
                          <a:ea typeface="HGPｺﾞｼｯｸM" pitchFamily="50" charset="-128"/>
                        </a:rPr>
                        <a:t>1</a:t>
                      </a:r>
                      <a:r>
                        <a:rPr lang="ja-JP" altLang="en-US" sz="1100" b="0" u="none" dirty="0" smtClean="0">
                          <a:solidFill>
                            <a:schemeClr val="tx1"/>
                          </a:solidFill>
                          <a:latin typeface="HGPｺﾞｼｯｸM" pitchFamily="50" charset="-128"/>
                          <a:ea typeface="HGPｺﾞｼｯｸM" pitchFamily="50" charset="-128"/>
                        </a:rPr>
                        <a:t>（主として指標該当児）　　　</a:t>
                      </a:r>
                      <a:r>
                        <a:rPr lang="en-US" altLang="ja-JP" sz="1100" b="0" u="none" dirty="0" smtClean="0">
                          <a:solidFill>
                            <a:schemeClr val="tx1"/>
                          </a:solidFill>
                          <a:latin typeface="HGPｺﾞｼｯｸM" pitchFamily="50" charset="-128"/>
                          <a:ea typeface="HGPｺﾞｼｯｸM" pitchFamily="50" charset="-128"/>
                        </a:rPr>
                        <a:t>410</a:t>
                      </a:r>
                      <a:r>
                        <a:rPr lang="ja-JP" altLang="en-US" sz="1100" b="0" u="none" dirty="0" smtClean="0">
                          <a:solidFill>
                            <a:schemeClr val="tx1"/>
                          </a:solidFill>
                          <a:latin typeface="HGPｺﾞｼｯｸM" pitchFamily="50" charset="-128"/>
                          <a:ea typeface="HGPｺﾞｼｯｸM" pitchFamily="50" charset="-128"/>
                        </a:rPr>
                        <a:t>～  </a:t>
                      </a:r>
                      <a:r>
                        <a:rPr lang="en-US" altLang="ja-JP" sz="1100" b="0" u="none" dirty="0" smtClean="0">
                          <a:solidFill>
                            <a:schemeClr val="tx1"/>
                          </a:solidFill>
                          <a:latin typeface="HGPｺﾞｼｯｸM" pitchFamily="50" charset="-128"/>
                          <a:ea typeface="HGPｺﾞｼｯｸM" pitchFamily="50" charset="-128"/>
                        </a:rPr>
                        <a:t>787</a:t>
                      </a:r>
                      <a:r>
                        <a:rPr lang="ja-JP" altLang="en-US" sz="1100" b="0" u="none" dirty="0" smtClean="0">
                          <a:solidFill>
                            <a:schemeClr val="tx1"/>
                          </a:solidFill>
                          <a:latin typeface="HGPｺﾞｼｯｸM" pitchFamily="50" charset="-128"/>
                          <a:ea typeface="HGPｺﾞｼｯｸM" pitchFamily="50" charset="-128"/>
                        </a:rPr>
                        <a:t>単位</a:t>
                      </a:r>
                    </a:p>
                    <a:p>
                      <a:r>
                        <a:rPr lang="ja-JP" altLang="en-US" sz="1100" b="0" u="none" dirty="0" smtClean="0">
                          <a:solidFill>
                            <a:schemeClr val="tx1"/>
                          </a:solidFill>
                          <a:latin typeface="HGPｺﾞｼｯｸM" pitchFamily="50" charset="-128"/>
                          <a:ea typeface="HGPｺﾞｼｯｸM" pitchFamily="50" charset="-128"/>
                        </a:rPr>
                        <a:t>　　・　区分</a:t>
                      </a:r>
                      <a:r>
                        <a:rPr lang="en-US" altLang="ja-JP" sz="1100" b="0" u="none" dirty="0" smtClean="0">
                          <a:solidFill>
                            <a:schemeClr val="tx1"/>
                          </a:solidFill>
                          <a:latin typeface="HGPｺﾞｼｯｸM" pitchFamily="50" charset="-128"/>
                          <a:ea typeface="HGPｺﾞｼｯｸM" pitchFamily="50" charset="-128"/>
                        </a:rPr>
                        <a:t>2</a:t>
                      </a:r>
                      <a:r>
                        <a:rPr lang="ja-JP" altLang="en-US" sz="1100" b="0" u="none" dirty="0" smtClean="0">
                          <a:solidFill>
                            <a:schemeClr val="tx1"/>
                          </a:solidFill>
                          <a:latin typeface="HGPｺﾞｼｯｸM" pitchFamily="50" charset="-128"/>
                          <a:ea typeface="HGPｺﾞｼｯｸM" pitchFamily="50" charset="-128"/>
                        </a:rPr>
                        <a:t>（主として指標該当児以外） </a:t>
                      </a:r>
                      <a:r>
                        <a:rPr lang="en-US" altLang="ja-JP" sz="1100" b="0" u="none" dirty="0" smtClean="0">
                          <a:solidFill>
                            <a:schemeClr val="tx1"/>
                          </a:solidFill>
                          <a:latin typeface="HGPｺﾞｼｯｸM" pitchFamily="50" charset="-128"/>
                          <a:ea typeface="HGPｺﾞｼｯｸM" pitchFamily="50" charset="-128"/>
                        </a:rPr>
                        <a:t>297</a:t>
                      </a:r>
                      <a:r>
                        <a:rPr lang="ja-JP" altLang="en-US" sz="1100" b="0" u="none" dirty="0" smtClean="0">
                          <a:solidFill>
                            <a:schemeClr val="tx1"/>
                          </a:solidFill>
                          <a:latin typeface="HGPｺﾞｼｯｸM" pitchFamily="50" charset="-128"/>
                          <a:ea typeface="HGPｺﾞｼｯｸM" pitchFamily="50" charset="-128"/>
                        </a:rPr>
                        <a:t>～  </a:t>
                      </a:r>
                      <a:r>
                        <a:rPr lang="en-US" altLang="ja-JP" sz="1100" b="0" u="none" dirty="0" smtClean="0">
                          <a:solidFill>
                            <a:schemeClr val="tx1"/>
                          </a:solidFill>
                          <a:latin typeface="HGPｺﾞｼｯｸM" pitchFamily="50" charset="-128"/>
                          <a:ea typeface="HGPｺﾞｼｯｸM" pitchFamily="50" charset="-128"/>
                        </a:rPr>
                        <a:t>609</a:t>
                      </a:r>
                      <a:r>
                        <a:rPr lang="ja-JP" altLang="en-US" sz="1100" b="0" u="none" dirty="0" smtClean="0">
                          <a:solidFill>
                            <a:schemeClr val="tx1"/>
                          </a:solidFill>
                          <a:latin typeface="HGPｺﾞｼｯｸM" pitchFamily="50" charset="-128"/>
                          <a:ea typeface="HGPｺﾞｼｯｸM" pitchFamily="50" charset="-128"/>
                        </a:rPr>
                        <a:t>単位　　　　　</a:t>
                      </a:r>
                      <a:r>
                        <a:rPr lang="ja-JP" altLang="en-US" sz="1050" b="0" u="none" dirty="0" smtClean="0">
                          <a:solidFill>
                            <a:schemeClr val="tx1"/>
                          </a:solidFill>
                          <a:latin typeface="HGPｺﾞｼｯｸM" pitchFamily="50" charset="-128"/>
                          <a:ea typeface="HGPｺﾞｼｯｸM" pitchFamily="50" charset="-128"/>
                        </a:rPr>
                        <a:t>　</a:t>
                      </a:r>
                      <a:r>
                        <a:rPr lang="ja-JP" altLang="en-US" sz="1100" b="0" u="none" dirty="0" smtClean="0">
                          <a:solidFill>
                            <a:schemeClr val="tx1"/>
                          </a:solidFill>
                          <a:latin typeface="HGPｺﾞｼｯｸM" pitchFamily="50" charset="-128"/>
                          <a:ea typeface="HGPｺﾞｼｯｸM" pitchFamily="50" charset="-128"/>
                        </a:rPr>
                        <a:t>　　　　　・　区分</a:t>
                      </a:r>
                      <a:r>
                        <a:rPr lang="en-US" altLang="ja-JP" sz="1100" b="0" u="none" dirty="0" smtClean="0">
                          <a:solidFill>
                            <a:schemeClr val="tx1"/>
                          </a:solidFill>
                          <a:latin typeface="HGPｺﾞｼｯｸM" pitchFamily="50" charset="-128"/>
                          <a:ea typeface="HGPｺﾞｼｯｸM" pitchFamily="50" charset="-128"/>
                        </a:rPr>
                        <a:t>2</a:t>
                      </a:r>
                      <a:r>
                        <a:rPr lang="ja-JP" altLang="en-US" sz="1100" b="0" u="none" dirty="0" smtClean="0">
                          <a:solidFill>
                            <a:schemeClr val="tx1"/>
                          </a:solidFill>
                          <a:latin typeface="HGPｺﾞｼｯｸM" pitchFamily="50" charset="-128"/>
                          <a:ea typeface="HGPｺﾞｼｯｸM" pitchFamily="50" charset="-128"/>
                        </a:rPr>
                        <a:t>（主として指標該当児）　　　</a:t>
                      </a:r>
                      <a:r>
                        <a:rPr lang="en-US" altLang="ja-JP" sz="1100" b="0" u="none" dirty="0" smtClean="0">
                          <a:solidFill>
                            <a:schemeClr val="tx1"/>
                          </a:solidFill>
                          <a:latin typeface="HGPｺﾞｼｯｸM" pitchFamily="50" charset="-128"/>
                          <a:ea typeface="HGPｺﾞｼｯｸM" pitchFamily="50" charset="-128"/>
                        </a:rPr>
                        <a:t>374</a:t>
                      </a:r>
                      <a:r>
                        <a:rPr lang="ja-JP" altLang="en-US" sz="1100" b="0" u="none" dirty="0" smtClean="0">
                          <a:solidFill>
                            <a:schemeClr val="tx1"/>
                          </a:solidFill>
                          <a:latin typeface="HGPｺﾞｼｯｸM" pitchFamily="50" charset="-128"/>
                          <a:ea typeface="HGPｺﾞｼｯｸM" pitchFamily="50" charset="-128"/>
                        </a:rPr>
                        <a:t>～  </a:t>
                      </a:r>
                      <a:r>
                        <a:rPr lang="en-US" altLang="ja-JP" sz="1100" b="0" u="none" dirty="0" smtClean="0">
                          <a:solidFill>
                            <a:schemeClr val="tx1"/>
                          </a:solidFill>
                          <a:latin typeface="HGPｺﾞｼｯｸM" pitchFamily="50" charset="-128"/>
                          <a:ea typeface="HGPｺﾞｼｯｸM" pitchFamily="50" charset="-128"/>
                        </a:rPr>
                        <a:t>726</a:t>
                      </a:r>
                      <a:r>
                        <a:rPr lang="ja-JP" altLang="en-US" sz="1100" b="0" u="none" dirty="0" smtClean="0">
                          <a:solidFill>
                            <a:schemeClr val="tx1"/>
                          </a:solidFill>
                          <a:latin typeface="HGPｺﾞｼｯｸM" pitchFamily="50" charset="-128"/>
                          <a:ea typeface="HGPｺﾞｼｯｸM" pitchFamily="50" charset="-128"/>
                        </a:rPr>
                        <a:t>単位</a:t>
                      </a:r>
                      <a:endParaRPr lang="en-US" altLang="ja-JP" sz="1100" b="0" u="none" dirty="0" smtClean="0">
                        <a:solidFill>
                          <a:schemeClr val="tx1"/>
                        </a:solidFill>
                        <a:latin typeface="HGPｺﾞｼｯｸM" pitchFamily="50" charset="-128"/>
                        <a:ea typeface="HGPｺﾞｼｯｸM" pitchFamily="50" charset="-128"/>
                      </a:endParaRPr>
                    </a:p>
                    <a:p>
                      <a:r>
                        <a:rPr lang="ja-JP" altLang="en-US" sz="1100" b="0" u="none" dirty="0" smtClean="0">
                          <a:solidFill>
                            <a:schemeClr val="tx1"/>
                          </a:solidFill>
                          <a:latin typeface="+mn-ea"/>
                          <a:ea typeface="+mn-ea"/>
                        </a:rPr>
                        <a:t>　</a:t>
                      </a:r>
                      <a:r>
                        <a:rPr lang="ja-JP" altLang="en-US" sz="1100" b="0" u="none" dirty="0" smtClean="0">
                          <a:solidFill>
                            <a:schemeClr val="tx1"/>
                          </a:solidFill>
                          <a:latin typeface="HGPｺﾞｼｯｸM" pitchFamily="50" charset="-128"/>
                          <a:ea typeface="HGPｺﾞｼｯｸM" pitchFamily="50" charset="-128"/>
                        </a:rPr>
                        <a:t>　・　重症心身障害児　　　　　　　　　　 </a:t>
                      </a:r>
                      <a:r>
                        <a:rPr lang="ja-JP" altLang="en-US" sz="1100" b="0" u="none" baseline="0" dirty="0" smtClean="0">
                          <a:solidFill>
                            <a:schemeClr val="tx1"/>
                          </a:solidFill>
                          <a:latin typeface="HGPｺﾞｼｯｸM" pitchFamily="50" charset="-128"/>
                          <a:ea typeface="HGPｺﾞｼｯｸM" pitchFamily="50" charset="-128"/>
                        </a:rPr>
                        <a:t> </a:t>
                      </a:r>
                      <a:r>
                        <a:rPr lang="en-US" altLang="ja-JP" sz="1100" b="0" u="none" dirty="0" smtClean="0">
                          <a:solidFill>
                            <a:schemeClr val="tx1"/>
                          </a:solidFill>
                          <a:latin typeface="HGPｺﾞｼｯｸM" pitchFamily="50" charset="-128"/>
                          <a:ea typeface="HGPｺﾞｼｯｸM" pitchFamily="50" charset="-128"/>
                        </a:rPr>
                        <a:t>681</a:t>
                      </a:r>
                      <a:r>
                        <a:rPr lang="ja-JP" altLang="en-US" sz="1100" b="0" u="none" dirty="0" smtClean="0">
                          <a:solidFill>
                            <a:schemeClr val="tx1"/>
                          </a:solidFill>
                          <a:latin typeface="HGPｺﾞｼｯｸM" pitchFamily="50" charset="-128"/>
                          <a:ea typeface="HGPｺﾞｼｯｸM" pitchFamily="50" charset="-128"/>
                        </a:rPr>
                        <a:t>～</a:t>
                      </a:r>
                      <a:r>
                        <a:rPr lang="en-US" altLang="ja-JP" sz="1100" b="0" u="none" dirty="0" smtClean="0">
                          <a:solidFill>
                            <a:schemeClr val="tx1"/>
                          </a:solidFill>
                          <a:latin typeface="HGPｺﾞｼｯｸM" pitchFamily="50" charset="-128"/>
                          <a:ea typeface="HGPｺﾞｼｯｸM" pitchFamily="50" charset="-128"/>
                        </a:rPr>
                        <a:t>1,744</a:t>
                      </a:r>
                      <a:r>
                        <a:rPr lang="ja-JP" altLang="en-US" sz="1100" b="0" u="none" dirty="0" smtClean="0">
                          <a:solidFill>
                            <a:schemeClr val="tx1"/>
                          </a:solidFill>
                          <a:latin typeface="HGPｺﾞｼｯｸM" pitchFamily="50" charset="-128"/>
                          <a:ea typeface="HGPｺﾞｼｯｸM" pitchFamily="50" charset="-128"/>
                        </a:rPr>
                        <a:t>単位　　　　　　</a:t>
                      </a:r>
                      <a:r>
                        <a:rPr lang="ja-JP" altLang="en-US" sz="700" b="0" u="none" dirty="0" smtClean="0">
                          <a:solidFill>
                            <a:schemeClr val="tx1"/>
                          </a:solidFill>
                          <a:latin typeface="HGPｺﾞｼｯｸM" pitchFamily="50" charset="-128"/>
                          <a:ea typeface="HGPｺﾞｼｯｸM" pitchFamily="50" charset="-128"/>
                        </a:rPr>
                        <a:t>　</a:t>
                      </a:r>
                      <a:r>
                        <a:rPr lang="ja-JP" altLang="en-US" sz="1100" b="0" u="none" dirty="0" smtClean="0">
                          <a:solidFill>
                            <a:schemeClr val="tx1"/>
                          </a:solidFill>
                          <a:latin typeface="HGPｺﾞｼｯｸM" pitchFamily="50" charset="-128"/>
                          <a:ea typeface="HGPｺﾞｼｯｸM" pitchFamily="50" charset="-128"/>
                        </a:rPr>
                        <a:t>  　　　・　重症心身障害児　　　　　　　　　　 </a:t>
                      </a:r>
                      <a:r>
                        <a:rPr lang="en-US" altLang="ja-JP" sz="1100" b="0" u="none" dirty="0" smtClean="0">
                          <a:solidFill>
                            <a:schemeClr val="tx1"/>
                          </a:solidFill>
                          <a:latin typeface="HGPｺﾞｼｯｸM" pitchFamily="50" charset="-128"/>
                          <a:ea typeface="HGPｺﾞｼｯｸM" pitchFamily="50" charset="-128"/>
                        </a:rPr>
                        <a:t>804</a:t>
                      </a:r>
                      <a:r>
                        <a:rPr lang="ja-JP" altLang="en-US" sz="1100" b="0" u="none" dirty="0" smtClean="0">
                          <a:solidFill>
                            <a:schemeClr val="tx1"/>
                          </a:solidFill>
                          <a:latin typeface="HGPｺﾞｼｯｸM" pitchFamily="50" charset="-128"/>
                          <a:ea typeface="HGPｺﾞｼｯｸM" pitchFamily="50" charset="-128"/>
                        </a:rPr>
                        <a:t>～</a:t>
                      </a:r>
                      <a:r>
                        <a:rPr lang="en-US" altLang="ja-JP" sz="1100" b="0" u="none" dirty="0" smtClean="0">
                          <a:solidFill>
                            <a:schemeClr val="tx1"/>
                          </a:solidFill>
                          <a:latin typeface="HGPｺﾞｼｯｸM" pitchFamily="50" charset="-128"/>
                          <a:ea typeface="HGPｺﾞｼｯｸM" pitchFamily="50" charset="-128"/>
                        </a:rPr>
                        <a:t>2,024</a:t>
                      </a:r>
                      <a:r>
                        <a:rPr lang="ja-JP" altLang="en-US" sz="1100" b="0" u="none" dirty="0" smtClean="0">
                          <a:solidFill>
                            <a:schemeClr val="tx1"/>
                          </a:solidFill>
                          <a:latin typeface="HGPｺﾞｼｯｸM" pitchFamily="50" charset="-128"/>
                          <a:ea typeface="HGPｺﾞｼｯｸM" pitchFamily="50" charset="-128"/>
                        </a:rPr>
                        <a:t>単位</a:t>
                      </a:r>
                      <a:endParaRPr lang="en-US" altLang="ja-JP" sz="1200" b="0" u="none"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326018">
                <a:tc gridSpan="2">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solidFill>
                            <a:schemeClr val="tx1"/>
                          </a:solidFill>
                          <a:latin typeface="HGPｺﾞｼｯｸM" pitchFamily="50" charset="-128"/>
                          <a:ea typeface="HGPｺﾞｼｯｸM" pitchFamily="50" charset="-128"/>
                        </a:rPr>
                        <a:t>児童指導員等加配加算（</a:t>
                      </a:r>
                      <a:r>
                        <a:rPr lang="en-US" altLang="ja-JP" sz="1100" b="1" u="sng" dirty="0" smtClean="0">
                          <a:solidFill>
                            <a:schemeClr val="tx1"/>
                          </a:solidFill>
                          <a:latin typeface="HGPｺﾞｼｯｸM" pitchFamily="50" charset="-128"/>
                          <a:ea typeface="HGPｺﾞｼｯｸM" pitchFamily="50" charset="-128"/>
                        </a:rPr>
                        <a:t>Ⅰ</a:t>
                      </a:r>
                      <a:r>
                        <a:rPr lang="ja-JP" altLang="en-US" sz="1100" b="1" u="sng" dirty="0" err="1" smtClean="0">
                          <a:solidFill>
                            <a:schemeClr val="tx1"/>
                          </a:solidFill>
                          <a:latin typeface="HGPｺﾞｼｯｸM" pitchFamily="50" charset="-128"/>
                          <a:ea typeface="HGPｺﾞｼｯｸM" pitchFamily="50" charset="-128"/>
                        </a:rPr>
                        <a:t>，</a:t>
                      </a:r>
                      <a:r>
                        <a:rPr lang="en-US" altLang="ja-JP" sz="1100" b="1" u="sng" dirty="0" smtClean="0">
                          <a:solidFill>
                            <a:schemeClr val="tx1"/>
                          </a:solidFill>
                          <a:latin typeface="HGPｺﾞｼｯｸM" pitchFamily="50" charset="-128"/>
                          <a:ea typeface="HGPｺﾞｼｯｸM" pitchFamily="50" charset="-128"/>
                        </a:rPr>
                        <a:t>Ⅱ</a:t>
                      </a:r>
                      <a:r>
                        <a:rPr lang="ja-JP" altLang="en-US" sz="1100" b="1" u="sng" dirty="0" smtClean="0">
                          <a:solidFill>
                            <a:schemeClr val="tx1"/>
                          </a:solidFill>
                          <a:latin typeface="HGPｺﾞｼｯｸM" pitchFamily="50" charset="-128"/>
                          <a:ea typeface="HGPｺﾞｼｯｸM" pitchFamily="50" charset="-128"/>
                        </a:rPr>
                        <a:t>）</a:t>
                      </a:r>
                      <a:endParaRPr lang="en-US" altLang="ja-JP" sz="1100" b="1" u="sng"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　基準人員に加え、理学療法士等、保育士、児童指導員等の者を加配した場合に加算</a:t>
                      </a:r>
                    </a:p>
                    <a:p>
                      <a:pPr marL="82550" indent="-82550"/>
                      <a:endParaRPr kumimoji="1" lang="ja-JP" altLang="en-US" sz="1100"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（施設報酬区分，利用定員，提供児童等に応じた単位を設定）</a:t>
                      </a:r>
                    </a:p>
                    <a:p>
                      <a:pPr marL="82550" indent="-82550"/>
                      <a:r>
                        <a:rPr kumimoji="1" lang="ja-JP" altLang="en-US" sz="1100" dirty="0" smtClean="0">
                          <a:solidFill>
                            <a:schemeClr val="tx1"/>
                          </a:solidFill>
                          <a:latin typeface="HGPｺﾞｼｯｸM" pitchFamily="50" charset="-128"/>
                          <a:ea typeface="HGPｺﾞｼｯｸM" pitchFamily="50" charset="-128"/>
                        </a:rPr>
                        <a:t>　・　理学療法士等　　　　　　　</a:t>
                      </a:r>
                      <a:r>
                        <a:rPr kumimoji="1" lang="ja-JP" altLang="en-US" sz="1000" dirty="0" smtClean="0">
                          <a:solidFill>
                            <a:schemeClr val="tx1"/>
                          </a:solidFill>
                          <a:latin typeface="HGPｺﾞｼｯｸM" pitchFamily="50" charset="-128"/>
                          <a:ea typeface="HGPｺﾞｼｯｸM" pitchFamily="50" charset="-128"/>
                        </a:rPr>
                        <a:t>　</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84</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418</a:t>
                      </a:r>
                      <a:r>
                        <a:rPr kumimoji="1" lang="ja-JP" altLang="en-US" sz="1100" dirty="0" smtClean="0">
                          <a:solidFill>
                            <a:schemeClr val="tx1"/>
                          </a:solidFill>
                          <a:latin typeface="HGPｺﾞｼｯｸM" pitchFamily="50" charset="-128"/>
                          <a:ea typeface="HGPｺﾞｼｯｸM" pitchFamily="50" charset="-128"/>
                        </a:rPr>
                        <a:t>単位</a:t>
                      </a:r>
                    </a:p>
                    <a:p>
                      <a:pPr marL="82550" indent="-82550"/>
                      <a:r>
                        <a:rPr kumimoji="1" lang="ja-JP" altLang="en-US" sz="1100" dirty="0" smtClean="0">
                          <a:solidFill>
                            <a:schemeClr val="tx1"/>
                          </a:solidFill>
                          <a:latin typeface="HGPｺﾞｼｯｸM" pitchFamily="50" charset="-128"/>
                          <a:ea typeface="HGPｺﾞｼｯｸM" pitchFamily="50" charset="-128"/>
                        </a:rPr>
                        <a:t>　・　児童指導員等　　　　　　　　</a:t>
                      </a:r>
                      <a:r>
                        <a:rPr kumimoji="1" lang="ja-JP" altLang="en-US" sz="1000" dirty="0" smtClean="0">
                          <a:solidFill>
                            <a:schemeClr val="tx1"/>
                          </a:solidFill>
                          <a:latin typeface="HGPｺﾞｼｯｸM" pitchFamily="50" charset="-128"/>
                          <a:ea typeface="HGPｺﾞｼｯｸM" pitchFamily="50" charset="-128"/>
                        </a:rPr>
                        <a:t>　</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62</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309</a:t>
                      </a:r>
                      <a:r>
                        <a:rPr kumimoji="1" lang="ja-JP" altLang="en-US" sz="1100" dirty="0" smtClean="0">
                          <a:solidFill>
                            <a:schemeClr val="tx1"/>
                          </a:solidFill>
                          <a:latin typeface="HGPｺﾞｼｯｸM" pitchFamily="50" charset="-128"/>
                          <a:ea typeface="HGPｺﾞｼｯｸM" pitchFamily="50" charset="-128"/>
                        </a:rPr>
                        <a:t>単位</a:t>
                      </a:r>
                    </a:p>
                    <a:p>
                      <a:pPr marL="82550" indent="-82550"/>
                      <a:r>
                        <a:rPr kumimoji="1" lang="ja-JP" altLang="en-US" sz="1100" dirty="0" smtClean="0">
                          <a:solidFill>
                            <a:schemeClr val="tx1"/>
                          </a:solidFill>
                          <a:latin typeface="HGPｺﾞｼｯｸM" pitchFamily="50" charset="-128"/>
                          <a:ea typeface="HGPｺﾞｼｯｸM" pitchFamily="50" charset="-128"/>
                        </a:rPr>
                        <a:t>　・　その他従業者</a:t>
                      </a:r>
                      <a:r>
                        <a:rPr kumimoji="1" lang="ja-JP" altLang="en-US" sz="900" dirty="0" smtClean="0">
                          <a:solidFill>
                            <a:schemeClr val="tx1"/>
                          </a:solidFill>
                          <a:latin typeface="HGPｺﾞｼｯｸM" pitchFamily="50" charset="-128"/>
                          <a:ea typeface="HGPｺﾞｼｯｸM" pitchFamily="50" charset="-128"/>
                        </a:rPr>
                        <a:t>（資格要件なし）</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36</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182</a:t>
                      </a:r>
                      <a:r>
                        <a:rPr kumimoji="1" lang="ja-JP" altLang="en-US" sz="11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180975"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solidFill>
                            <a:schemeClr val="tx1"/>
                          </a:solidFill>
                          <a:latin typeface="HGPｺﾞｼｯｸM" pitchFamily="50" charset="-128"/>
                          <a:ea typeface="HGPｺﾞｼｯｸM" pitchFamily="50" charset="-128"/>
                        </a:rPr>
                        <a:t>看護職員加配加算（</a:t>
                      </a:r>
                      <a:r>
                        <a:rPr lang="en-US" altLang="ja-JP" sz="1100" b="1" u="sng" dirty="0" smtClean="0">
                          <a:solidFill>
                            <a:schemeClr val="tx1"/>
                          </a:solidFill>
                          <a:latin typeface="HGPｺﾞｼｯｸM" pitchFamily="50" charset="-128"/>
                          <a:ea typeface="HGPｺﾞｼｯｸM" pitchFamily="50" charset="-128"/>
                        </a:rPr>
                        <a:t>Ⅰ</a:t>
                      </a:r>
                      <a:r>
                        <a:rPr lang="ja-JP" altLang="en-US" sz="1100" b="1" u="sng" dirty="0" smtClean="0">
                          <a:solidFill>
                            <a:schemeClr val="tx1"/>
                          </a:solidFill>
                          <a:latin typeface="HGPｺﾞｼｯｸM" pitchFamily="50" charset="-128"/>
                          <a:ea typeface="HGPｺﾞｼｯｸM" pitchFamily="50" charset="-128"/>
                        </a:rPr>
                        <a:t>～</a:t>
                      </a:r>
                      <a:r>
                        <a:rPr lang="en-US" altLang="ja-JP" sz="1100" b="1" u="sng" dirty="0" smtClean="0">
                          <a:solidFill>
                            <a:schemeClr val="tx1"/>
                          </a:solidFill>
                          <a:latin typeface="HGPｺﾞｼｯｸM" pitchFamily="50" charset="-128"/>
                          <a:ea typeface="HGPｺﾞｼｯｸM" pitchFamily="50" charset="-128"/>
                        </a:rPr>
                        <a:t>Ⅲ</a:t>
                      </a:r>
                      <a:r>
                        <a:rPr lang="ja-JP" altLang="en-US" sz="1100" b="1" u="sng" dirty="0" smtClean="0">
                          <a:solidFill>
                            <a:schemeClr val="tx1"/>
                          </a:solidFill>
                          <a:latin typeface="HGPｺﾞｼｯｸM" pitchFamily="50" charset="-128"/>
                          <a:ea typeface="HGPｺﾞｼｯｸM" pitchFamily="50" charset="-128"/>
                        </a:rPr>
                        <a:t>）</a:t>
                      </a:r>
                      <a:endParaRPr lang="en-US" altLang="ja-JP" sz="1100" b="1" u="sng" dirty="0" smtClean="0">
                        <a:solidFill>
                          <a:schemeClr val="tx1"/>
                        </a:solidFill>
                        <a:latin typeface="HGPｺﾞｼｯｸM" pitchFamily="50" charset="-128"/>
                        <a:ea typeface="HGPｺﾞｼｯｸM" pitchFamily="50" charset="-128"/>
                      </a:endParaRPr>
                    </a:p>
                    <a:p>
                      <a:pPr marL="266700" indent="-85725"/>
                      <a:r>
                        <a:rPr kumimoji="1" lang="ja-JP" altLang="en-US" sz="1100" dirty="0" smtClean="0">
                          <a:solidFill>
                            <a:schemeClr val="tx1"/>
                          </a:solidFill>
                          <a:latin typeface="HGPｺﾞｼｯｸM" pitchFamily="50" charset="-128"/>
                          <a:ea typeface="HGPｺﾞｼｯｸM" pitchFamily="50" charset="-128"/>
                        </a:rPr>
                        <a:t>→　医療的ケアを要する児童を一定以上受け入れている事業所が、基準人員に加え、看護職員を加配した場合に加算</a:t>
                      </a:r>
                    </a:p>
                    <a:p>
                      <a:pPr marL="82550" indent="-82550"/>
                      <a:endParaRPr kumimoji="1" lang="ja-JP" altLang="en-US" sz="1100"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　　（利用定員，加配人数に応じた単位を設定）</a:t>
                      </a:r>
                    </a:p>
                    <a:p>
                      <a:pPr marL="82550" indent="-82550"/>
                      <a:r>
                        <a:rPr kumimoji="1" lang="ja-JP" altLang="en-US" sz="1100" dirty="0" smtClean="0">
                          <a:solidFill>
                            <a:schemeClr val="tx1"/>
                          </a:solidFill>
                          <a:latin typeface="HGPｺﾞｼｯｸM" pitchFamily="50" charset="-128"/>
                          <a:ea typeface="HGPｺﾞｼｯｸM" pitchFamily="50" charset="-128"/>
                        </a:rPr>
                        <a:t>　　・　重症心身障害児以外　　</a:t>
                      </a:r>
                      <a:r>
                        <a:rPr kumimoji="1" lang="en-US" altLang="ja-JP" sz="1100" dirty="0" smtClean="0">
                          <a:solidFill>
                            <a:schemeClr val="tx1"/>
                          </a:solidFill>
                          <a:latin typeface="HGPｺﾞｼｯｸM" pitchFamily="50" charset="-128"/>
                          <a:ea typeface="HGPｺﾞｼｯｸM" pitchFamily="50" charset="-128"/>
                        </a:rPr>
                        <a:t>80</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600</a:t>
                      </a:r>
                      <a:r>
                        <a:rPr kumimoji="1" lang="ja-JP" altLang="en-US" sz="1100" dirty="0" smtClean="0">
                          <a:solidFill>
                            <a:schemeClr val="tx1"/>
                          </a:solidFill>
                          <a:latin typeface="HGPｺﾞｼｯｸM" pitchFamily="50" charset="-128"/>
                          <a:ea typeface="HGPｺﾞｼｯｸM" pitchFamily="50" charset="-128"/>
                        </a:rPr>
                        <a:t>単位</a:t>
                      </a:r>
                    </a:p>
                    <a:p>
                      <a:pPr marL="82550" indent="-82550"/>
                      <a:r>
                        <a:rPr kumimoji="1" lang="ja-JP" altLang="en-US" sz="1100" dirty="0" smtClean="0">
                          <a:solidFill>
                            <a:schemeClr val="tx1"/>
                          </a:solidFill>
                          <a:latin typeface="HGPｺﾞｼｯｸM" pitchFamily="50" charset="-128"/>
                          <a:ea typeface="HGPｺﾞｼｯｸM" pitchFamily="50" charset="-128"/>
                        </a:rPr>
                        <a:t>　　・　重症心身障害児　　</a:t>
                      </a:r>
                      <a:r>
                        <a:rPr kumimoji="1" lang="ja-JP" altLang="en-US" sz="1000" dirty="0" smtClean="0">
                          <a:solidFill>
                            <a:schemeClr val="tx1"/>
                          </a:solidFill>
                          <a:latin typeface="HGPｺﾞｼｯｸM" pitchFamily="50" charset="-128"/>
                          <a:ea typeface="HGPｺﾞｼｯｸM" pitchFamily="50" charset="-128"/>
                        </a:rPr>
                        <a:t>　</a:t>
                      </a:r>
                      <a:r>
                        <a:rPr kumimoji="1" lang="ja-JP" altLang="en-US" sz="500" dirty="0" smtClean="0">
                          <a:solidFill>
                            <a:schemeClr val="tx1"/>
                          </a:solidFill>
                          <a:latin typeface="HGPｺﾞｼｯｸM" pitchFamily="50" charset="-128"/>
                          <a:ea typeface="HGPｺﾞｼｯｸM" pitchFamily="50" charset="-128"/>
                        </a:rPr>
                        <a:t> </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133</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800</a:t>
                      </a:r>
                      <a:r>
                        <a:rPr kumimoji="1" lang="ja-JP" altLang="en-US" sz="11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4118" name="Text Box 2"/>
          <p:cNvSpPr txBox="1">
            <a:spLocks noChangeArrowheads="1"/>
          </p:cNvSpPr>
          <p:nvPr/>
        </p:nvSpPr>
        <p:spPr bwMode="auto">
          <a:xfrm>
            <a:off x="56456" y="548431"/>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3" name="正方形/長方形 12"/>
          <p:cNvSpPr/>
          <p:nvPr/>
        </p:nvSpPr>
        <p:spPr>
          <a:xfrm>
            <a:off x="236580" y="908878"/>
            <a:ext cx="9529720" cy="358775"/>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rgbClr val="000000"/>
                </a:solidFill>
                <a:latin typeface="HGPｺﾞｼｯｸM" pitchFamily="50" charset="-128"/>
                <a:ea typeface="HGPｺﾞｼｯｸM" pitchFamily="50" charset="-128"/>
              </a:rPr>
              <a:t>■　学校教育法第</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条に規定している学校（幼稚園及び大学を除く。）に就学しており、授業の終了後又は休業日に支援が必要と認められた</a:t>
            </a:r>
            <a:r>
              <a:rPr lang="ja-JP" altLang="en-US" sz="1200" dirty="0" smtClean="0">
                <a:solidFill>
                  <a:srgbClr val="000000"/>
                </a:solidFill>
                <a:latin typeface="HGPｺﾞｼｯｸM" pitchFamily="50" charset="-128"/>
                <a:ea typeface="HGPｺﾞｼｯｸM" pitchFamily="50" charset="-128"/>
              </a:rPr>
              <a:t>障害児</a:t>
            </a:r>
            <a:endParaRPr lang="ja-JP" altLang="en-US" sz="1200" dirty="0">
              <a:solidFill>
                <a:srgbClr val="000000"/>
              </a:solidFill>
              <a:latin typeface="HGPｺﾞｼｯｸM" pitchFamily="50" charset="-128"/>
              <a:ea typeface="HGPｺﾞｼｯｸM" pitchFamily="50" charset="-128"/>
            </a:endParaRPr>
          </a:p>
        </p:txBody>
      </p:sp>
      <p:sp>
        <p:nvSpPr>
          <p:cNvPr id="4120" name="Text Box 2"/>
          <p:cNvSpPr txBox="1">
            <a:spLocks noChangeArrowheads="1"/>
          </p:cNvSpPr>
          <p:nvPr/>
        </p:nvSpPr>
        <p:spPr bwMode="auto">
          <a:xfrm>
            <a:off x="4827625" y="1434197"/>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4121" name="Text Box 2"/>
          <p:cNvSpPr txBox="1">
            <a:spLocks noChangeArrowheads="1"/>
          </p:cNvSpPr>
          <p:nvPr/>
        </p:nvSpPr>
        <p:spPr bwMode="auto">
          <a:xfrm>
            <a:off x="56456" y="1413635"/>
            <a:ext cx="1928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4122" name="Rectangle 4"/>
          <p:cNvSpPr>
            <a:spLocks noChangeArrowheads="1"/>
          </p:cNvSpPr>
          <p:nvPr/>
        </p:nvSpPr>
        <p:spPr bwMode="auto">
          <a:xfrm>
            <a:off x="223840" y="1772335"/>
            <a:ext cx="4584700" cy="1008062"/>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授業の終了後又は学校の休業日に、児童発達支援センター等の施設に通わせ、生活能力向上のために必要な訓練、社会との交流の促進その他必要な支援を行う。</a:t>
            </a:r>
          </a:p>
        </p:txBody>
      </p:sp>
      <p:sp>
        <p:nvSpPr>
          <p:cNvPr id="4123" name="Rectangle 4"/>
          <p:cNvSpPr>
            <a:spLocks noChangeArrowheads="1"/>
          </p:cNvSpPr>
          <p:nvPr/>
        </p:nvSpPr>
        <p:spPr bwMode="auto">
          <a:xfrm>
            <a:off x="5024480" y="1786706"/>
            <a:ext cx="4741820" cy="993775"/>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児童指導員、保育士又は障害福祉サービス経験者</a:t>
            </a:r>
            <a:r>
              <a:rPr lang="ja-JP" altLang="en-US" sz="1200" dirty="0">
                <a:solidFill>
                  <a:srgbClr val="000000"/>
                </a:solidFill>
                <a:latin typeface="HGPｺﾞｼｯｸM" pitchFamily="50" charset="-128"/>
                <a:ea typeface="HGPｺﾞｼｯｸM" pitchFamily="50" charset="-128"/>
              </a:rPr>
              <a:t>　　</a:t>
            </a:r>
            <a:r>
              <a:rPr lang="en-US" altLang="ja-JP" sz="1200" dirty="0">
                <a:solidFill>
                  <a:srgbClr val="000000"/>
                </a:solidFill>
                <a:latin typeface="HGPｺﾞｼｯｸM" pitchFamily="50" charset="-128"/>
                <a:ea typeface="HGPｺﾞｼｯｸM" pitchFamily="50" charset="-128"/>
              </a:rPr>
              <a:t>10:2</a:t>
            </a:r>
            <a:r>
              <a:rPr lang="ja-JP" altLang="en-US" sz="1200" dirty="0" smtClean="0">
                <a:solidFill>
                  <a:srgbClr val="000000"/>
                </a:solidFill>
                <a:latin typeface="HGPｺﾞｼｯｸM" pitchFamily="50" charset="-128"/>
                <a:ea typeface="HGPｺﾞｼｯｸM" pitchFamily="50" charset="-128"/>
              </a:rPr>
              <a:t>以上</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a:t>
            </a:r>
            <a:r>
              <a:rPr lang="en-US" altLang="ja-JP" sz="1200" dirty="0" smtClean="0">
                <a:solidFill>
                  <a:srgbClr val="000000"/>
                </a:solidFill>
                <a:latin typeface="HGPｺﾞｼｯｸM" pitchFamily="50" charset="-128"/>
                <a:ea typeface="HGPｺﾞｼｯｸM" pitchFamily="50" charset="-128"/>
              </a:rPr>
              <a:t>※</a:t>
            </a:r>
            <a:r>
              <a:rPr lang="ja-JP" altLang="en-US" sz="1200" dirty="0" smtClean="0">
                <a:solidFill>
                  <a:srgbClr val="000000"/>
                </a:solidFill>
                <a:latin typeface="HGPｺﾞｼｯｸM" pitchFamily="50" charset="-128"/>
                <a:ea typeface="HGPｺﾞｼｯｸM" pitchFamily="50" charset="-128"/>
              </a:rPr>
              <a:t>　うち半数以上は児童指導員又は保育士</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児童発達支援管理責任者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管理者</a:t>
            </a:r>
            <a:endParaRPr lang="en-US" altLang="ja-JP" sz="1200" dirty="0">
              <a:solidFill>
                <a:srgbClr val="000000"/>
              </a:solidFill>
              <a:latin typeface="HGPｺﾞｼｯｸM" pitchFamily="50" charset="-128"/>
              <a:ea typeface="HGPｺﾞｼｯｸM" pitchFamily="50" charset="-128"/>
            </a:endParaRPr>
          </a:p>
        </p:txBody>
      </p:sp>
      <p:sp>
        <p:nvSpPr>
          <p:cNvPr id="4124" name="Text Box 2"/>
          <p:cNvSpPr txBox="1">
            <a:spLocks noChangeArrowheads="1"/>
          </p:cNvSpPr>
          <p:nvPr/>
        </p:nvSpPr>
        <p:spPr bwMode="auto">
          <a:xfrm>
            <a:off x="56456" y="2924944"/>
            <a:ext cx="6899276" cy="338138"/>
          </a:xfrm>
          <a:prstGeom prst="rect">
            <a:avLst/>
          </a:prstGeom>
          <a:noFill/>
          <a:ln w="9525">
            <a:noFill/>
            <a:miter lim="800000"/>
            <a:headEnd/>
            <a:tailEnd/>
          </a:ln>
        </p:spPr>
        <p:txBody>
          <a:bodyPr>
            <a:spAutoFit/>
          </a:bodyPr>
          <a:lstStyle/>
          <a:p>
            <a:pPr lvl="0">
              <a:spcBef>
                <a:spcPct val="50000"/>
              </a:spcBef>
            </a:pPr>
            <a:r>
              <a:rPr lang="ja-JP" altLang="en-US" sz="1600" b="1" u="sng" dirty="0">
                <a:solidFill>
                  <a:srgbClr val="000000"/>
                </a:solidFill>
                <a:ea typeface="ＤＨＰ特太ゴシック体" pitchFamily="2" charset="-128"/>
              </a:rPr>
              <a:t>○報酬単価（</a:t>
            </a:r>
            <a:r>
              <a:rPr lang="ja-JP" altLang="en-US" sz="1600" b="1" u="sng" dirty="0" smtClean="0">
                <a:solidFill>
                  <a:srgbClr val="000000"/>
                </a:solidFill>
                <a:ea typeface="ＤＨＰ特太ゴシック体" pitchFamily="2" charset="-128"/>
              </a:rPr>
              <a:t>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r>
              <a:rPr lang="ja-JP" altLang="en-US" sz="1600" b="1" u="sng" dirty="0">
                <a:solidFill>
                  <a:srgbClr val="000000"/>
                </a:solidFill>
                <a:ea typeface="ＤＨＰ特太ゴシック体" pitchFamily="2" charset="-128"/>
              </a:rPr>
              <a:t>～）</a:t>
            </a:r>
            <a:endParaRPr lang="en-US" altLang="ja-JP" sz="1600" b="1" u="sng" dirty="0">
              <a:solidFill>
                <a:srgbClr val="000000"/>
              </a:solidFill>
              <a:ea typeface="ＤＨＰ特太ゴシック体" pitchFamily="2" charset="-128"/>
            </a:endParaRPr>
          </a:p>
        </p:txBody>
      </p:sp>
      <p:sp>
        <p:nvSpPr>
          <p:cNvPr id="15" name="Text Box 2"/>
          <p:cNvSpPr txBox="1">
            <a:spLocks noChangeArrowheads="1"/>
          </p:cNvSpPr>
          <p:nvPr/>
        </p:nvSpPr>
        <p:spPr bwMode="auto">
          <a:xfrm>
            <a:off x="100955" y="6453336"/>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11,621</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ja-JP" altLang="en-US" sz="1400" dirty="0">
                <a:solidFill>
                  <a:srgbClr val="000000"/>
                </a:solidFill>
                <a:latin typeface="HGPｺﾞｼｯｸM" pitchFamily="50" charset="-128"/>
                <a:ea typeface="HGPｺﾞｼｯｸM" pitchFamily="50" charset="-128"/>
              </a:rPr>
              <a:t>１</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7" name="Text Box 2"/>
          <p:cNvSpPr txBox="1">
            <a:spLocks noChangeArrowheads="1"/>
          </p:cNvSpPr>
          <p:nvPr/>
        </p:nvSpPr>
        <p:spPr bwMode="auto">
          <a:xfrm>
            <a:off x="4921299" y="6462504"/>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175,309</a:t>
            </a:r>
            <a:r>
              <a:rPr lang="ja-JP" altLang="en-US" sz="16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ja-JP" altLang="en-US" sz="1400" dirty="0">
                <a:solidFill>
                  <a:srgbClr val="000000"/>
                </a:solidFill>
                <a:latin typeface="HGPｺﾞｼｯｸM" pitchFamily="50" charset="-128"/>
                <a:ea typeface="HGPｺﾞｼｯｸM" pitchFamily="50" charset="-128"/>
              </a:rPr>
              <a:t>１</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8" name="正方形/長方形 17"/>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放課後等デイサービス</a:t>
            </a:r>
            <a:endParaRPr kumimoji="1" lang="ja-JP" altLang="en-US" sz="2400" b="1" dirty="0">
              <a:solidFill>
                <a:schemeClr val="tx1"/>
              </a:solidFill>
            </a:endParaRPr>
          </a:p>
        </p:txBody>
      </p:sp>
      <p:grpSp>
        <p:nvGrpSpPr>
          <p:cNvPr id="19" name="グループ化 10"/>
          <p:cNvGrpSpPr>
            <a:grpSpLocks/>
          </p:cNvGrpSpPr>
          <p:nvPr/>
        </p:nvGrpSpPr>
        <p:grpSpPr bwMode="auto">
          <a:xfrm>
            <a:off x="-15553" y="376232"/>
            <a:ext cx="9972000" cy="79114"/>
            <a:chOff x="0" y="188640"/>
            <a:chExt cx="9144000" cy="72008"/>
          </a:xfrm>
        </p:grpSpPr>
        <p:cxnSp>
          <p:nvCxnSpPr>
            <p:cNvPr id="21" name="直線コネクタ 20"/>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3"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173</a:t>
            </a:fld>
            <a:endParaRPr lang="en-US" altLang="ja-JP" dirty="0"/>
          </a:p>
        </p:txBody>
      </p:sp>
    </p:spTree>
    <p:extLst>
      <p:ext uri="{BB962C8B-B14F-4D97-AF65-F5344CB8AC3E}">
        <p14:creationId xmlns:p14="http://schemas.microsoft.com/office/powerpoint/2010/main" val="401634892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ChangeArrowheads="1"/>
          </p:cNvSpPr>
          <p:nvPr/>
        </p:nvSpPr>
        <p:spPr bwMode="auto">
          <a:xfrm>
            <a:off x="623925" y="2183313"/>
            <a:ext cx="9088437" cy="576263"/>
          </a:xfrm>
          <a:prstGeom prst="rect">
            <a:avLst/>
          </a:prstGeom>
          <a:noFill/>
          <a:ln w="9525" algn="ctr">
            <a:noFill/>
            <a:miter lim="800000"/>
            <a:headEnd/>
            <a:tailEnd/>
          </a:ln>
        </p:spPr>
        <p:txBody>
          <a:bodyPr wrap="none" anchor="ctr"/>
          <a:lstStyle/>
          <a:p>
            <a:endParaRPr lang="ja-JP" altLang="en-US" sz="1400" dirty="0"/>
          </a:p>
        </p:txBody>
      </p:sp>
      <p:sp>
        <p:nvSpPr>
          <p:cNvPr id="5123" name="Rectangle 14"/>
          <p:cNvSpPr>
            <a:spLocks noChangeArrowheads="1"/>
          </p:cNvSpPr>
          <p:nvPr/>
        </p:nvSpPr>
        <p:spPr bwMode="auto">
          <a:xfrm>
            <a:off x="622342" y="1679992"/>
            <a:ext cx="9166225" cy="576262"/>
          </a:xfrm>
          <a:prstGeom prst="rect">
            <a:avLst/>
          </a:prstGeom>
          <a:noFill/>
          <a:ln w="9525" algn="ctr">
            <a:noFill/>
            <a:miter lim="800000"/>
            <a:headEnd/>
            <a:tailEnd/>
          </a:ln>
        </p:spPr>
        <p:txBody>
          <a:bodyPr anchor="ctr"/>
          <a:lstStyle/>
          <a:p>
            <a:pPr marL="85725" indent="-85725"/>
            <a:endParaRPr lang="ja-JP" altLang="en-US" sz="1400" dirty="0"/>
          </a:p>
        </p:txBody>
      </p:sp>
      <p:graphicFrame>
        <p:nvGraphicFramePr>
          <p:cNvPr id="24" name="表 23"/>
          <p:cNvGraphicFramePr>
            <a:graphicFrameLocks noGrp="1"/>
          </p:cNvGraphicFramePr>
          <p:nvPr>
            <p:extLst>
              <p:ext uri="{D42A27DB-BD31-4B8C-83A1-F6EECF244321}">
                <p14:modId xmlns:p14="http://schemas.microsoft.com/office/powerpoint/2010/main" val="1105250916"/>
              </p:ext>
            </p:extLst>
          </p:nvPr>
        </p:nvGraphicFramePr>
        <p:xfrm>
          <a:off x="200025" y="3950176"/>
          <a:ext cx="9577064" cy="1783080"/>
        </p:xfrm>
        <a:graphic>
          <a:graphicData uri="http://schemas.openxmlformats.org/drawingml/2006/table">
            <a:tbl>
              <a:tblPr>
                <a:tableStyleId>{F5AB1C69-6EDB-4FF4-983F-18BD219EF322}</a:tableStyleId>
              </a:tblPr>
              <a:tblGrid>
                <a:gridCol w="4788532">
                  <a:extLst>
                    <a:ext uri="{9D8B030D-6E8A-4147-A177-3AD203B41FA5}">
                      <a16:colId xmlns:a16="http://schemas.microsoft.com/office/drawing/2014/main" val="20000"/>
                    </a:ext>
                  </a:extLst>
                </a:gridCol>
                <a:gridCol w="4788532">
                  <a:extLst>
                    <a:ext uri="{9D8B030D-6E8A-4147-A177-3AD203B41FA5}">
                      <a16:colId xmlns:a16="http://schemas.microsoft.com/office/drawing/2014/main" val="20001"/>
                    </a:ext>
                  </a:extLst>
                </a:gridCol>
              </a:tblGrid>
              <a:tr h="247718">
                <a:tc gridSpan="2">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202679">
                <a:tc gridSpan="2">
                  <a:txBody>
                    <a:bodyPr/>
                    <a:lstStyle/>
                    <a:p>
                      <a:r>
                        <a:rPr lang="ja-JP" altLang="en-US" sz="1200" b="0" u="none" dirty="0" smtClean="0">
                          <a:solidFill>
                            <a:schemeClr val="tx1"/>
                          </a:solidFill>
                          <a:latin typeface="HGPｺﾞｼｯｸM" pitchFamily="50" charset="-128"/>
                          <a:ea typeface="HGPｺﾞｼｯｸM" pitchFamily="50" charset="-128"/>
                        </a:rPr>
                        <a:t>　</a:t>
                      </a:r>
                      <a:r>
                        <a:rPr lang="en-US" altLang="ja-JP" sz="1200" b="0" u="none" dirty="0" smtClean="0">
                          <a:solidFill>
                            <a:schemeClr val="tx1"/>
                          </a:solidFill>
                          <a:latin typeface="HGPｺﾞｼｯｸM" pitchFamily="50" charset="-128"/>
                          <a:ea typeface="HGPｺﾞｼｯｸM" pitchFamily="50" charset="-128"/>
                        </a:rPr>
                        <a:t>988</a:t>
                      </a:r>
                      <a:r>
                        <a:rPr lang="ja-JP" altLang="en-US" sz="1200" b="0" u="none" dirty="0" smtClean="0">
                          <a:solidFill>
                            <a:schemeClr val="tx1"/>
                          </a:solidFill>
                          <a:latin typeface="HGPｺﾞｼｯｸM" pitchFamily="50" charset="-128"/>
                          <a:ea typeface="HGPｺﾞｼｯｸM" pitchFamily="50" charset="-128"/>
                        </a:rPr>
                        <a:t>単位</a:t>
                      </a:r>
                      <a:endParaRPr lang="en-US" altLang="ja-JP" sz="1200" b="0" u="none"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47718">
                <a:tc gridSpan="2">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609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u="sng" dirty="0" smtClean="0">
                          <a:solidFill>
                            <a:schemeClr val="tx1"/>
                          </a:solidFill>
                          <a:latin typeface="HGPｺﾞｼｯｸM" pitchFamily="50" charset="-128"/>
                          <a:ea typeface="HGPｺﾞｼｯｸM" pitchFamily="50" charset="-128"/>
                        </a:rPr>
                        <a:t>訪問支援員特別加算（</a:t>
                      </a:r>
                      <a:r>
                        <a:rPr lang="en-US" altLang="ja-JP" sz="1400" b="1" u="sng" dirty="0" smtClean="0">
                          <a:solidFill>
                            <a:schemeClr val="tx1"/>
                          </a:solidFill>
                          <a:latin typeface="HGPｺﾞｼｯｸM" pitchFamily="50" charset="-128"/>
                          <a:ea typeface="HGPｺﾞｼｯｸM" pitchFamily="50" charset="-128"/>
                        </a:rPr>
                        <a:t>679</a:t>
                      </a:r>
                      <a:r>
                        <a:rPr lang="ja-JP" altLang="en-US" sz="1400" b="1" u="sng" dirty="0" smtClean="0">
                          <a:solidFill>
                            <a:schemeClr val="tx1"/>
                          </a:solidFill>
                          <a:latin typeface="HGPｺﾞｼｯｸM" pitchFamily="50" charset="-128"/>
                          <a:ea typeface="HGPｺﾞｼｯｸM" pitchFamily="50" charset="-128"/>
                        </a:rPr>
                        <a:t>単位）</a:t>
                      </a:r>
                      <a:endParaRPr lang="en-US" altLang="ja-JP" sz="14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作業療法士や理学療法士、保育士、看護職員等の専門性の高い職員を配置した場合に加算　</a:t>
                      </a:r>
                      <a:endParaRPr kumimoji="1" lang="en-US" altLang="ja-JP" sz="12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u="sng" dirty="0" smtClean="0">
                          <a:solidFill>
                            <a:schemeClr val="tx1"/>
                          </a:solidFill>
                          <a:latin typeface="HGPｺﾞｼｯｸM" pitchFamily="50" charset="-128"/>
                          <a:ea typeface="HGPｺﾞｼｯｸM" pitchFamily="50" charset="-128"/>
                        </a:rPr>
                        <a:t>通所施設移行支援加算（</a:t>
                      </a:r>
                      <a:r>
                        <a:rPr kumimoji="1" lang="en-US" altLang="ja-JP" sz="1300" b="1" u="sng" dirty="0" smtClean="0">
                          <a:solidFill>
                            <a:schemeClr val="tx1"/>
                          </a:solidFill>
                          <a:latin typeface="HGPｺﾞｼｯｸM" pitchFamily="50" charset="-128"/>
                          <a:ea typeface="HGPｺﾞｼｯｸM" pitchFamily="50" charset="-128"/>
                        </a:rPr>
                        <a:t>500</a:t>
                      </a:r>
                      <a:r>
                        <a:rPr kumimoji="1" lang="ja-JP" altLang="en-US" sz="1300" b="1" u="sng" dirty="0" smtClean="0">
                          <a:solidFill>
                            <a:schemeClr val="tx1"/>
                          </a:solidFill>
                          <a:latin typeface="HGPｺﾞｼｯｸM" pitchFamily="50" charset="-128"/>
                          <a:ea typeface="HGPｺﾞｼｯｸM" pitchFamily="50" charset="-128"/>
                        </a:rPr>
                        <a:t>単位）</a:t>
                      </a:r>
                      <a:endParaRPr kumimoji="1"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利用児童に対し、児童発達支援センター、指定児童発達支援事業所</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又は放課後等デイサービス事業所に通うための相談援助及び連絡調整</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を行った場合に加算（１回を限度）</a:t>
                      </a:r>
                      <a:endParaRPr kumimoji="1" lang="en-US" altLang="ja-JP" sz="12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140" name="Text Box 2"/>
          <p:cNvSpPr txBox="1">
            <a:spLocks noChangeArrowheads="1"/>
          </p:cNvSpPr>
          <p:nvPr/>
        </p:nvSpPr>
        <p:spPr bwMode="auto">
          <a:xfrm>
            <a:off x="56456" y="671880"/>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3" name="正方形/長方形 12"/>
          <p:cNvSpPr/>
          <p:nvPr/>
        </p:nvSpPr>
        <p:spPr>
          <a:xfrm>
            <a:off x="236581" y="1031920"/>
            <a:ext cx="9529720" cy="540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marL="82550" indent="-82550">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重症心身障害児等の重度の障害児等であって、児童発達支援等の障害児通所支援を受けるために外出することが著しく困難な障害児</a:t>
            </a:r>
            <a:endParaRPr lang="ja-JP" altLang="en-US" sz="1200" dirty="0">
              <a:solidFill>
                <a:schemeClr val="tx1"/>
              </a:solidFill>
              <a:latin typeface="HGPｺﾞｼｯｸM" pitchFamily="50" charset="-128"/>
              <a:ea typeface="HGPｺﾞｼｯｸM" pitchFamily="50" charset="-128"/>
            </a:endParaRPr>
          </a:p>
        </p:txBody>
      </p:sp>
      <p:sp>
        <p:nvSpPr>
          <p:cNvPr id="5142" name="Text Box 2"/>
          <p:cNvSpPr txBox="1">
            <a:spLocks noChangeArrowheads="1"/>
          </p:cNvSpPr>
          <p:nvPr/>
        </p:nvSpPr>
        <p:spPr bwMode="auto">
          <a:xfrm>
            <a:off x="4837689" y="1846334"/>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人員配置</a:t>
            </a:r>
            <a:endParaRPr lang="en-US" altLang="ja-JP" sz="1600" b="1" u="sng" dirty="0">
              <a:ea typeface="ＤＨＰ特太ゴシック体" pitchFamily="2" charset="-128"/>
            </a:endParaRPr>
          </a:p>
        </p:txBody>
      </p:sp>
      <p:sp>
        <p:nvSpPr>
          <p:cNvPr id="5143" name="Text Box 2"/>
          <p:cNvSpPr txBox="1">
            <a:spLocks noChangeArrowheads="1"/>
          </p:cNvSpPr>
          <p:nvPr/>
        </p:nvSpPr>
        <p:spPr bwMode="auto">
          <a:xfrm>
            <a:off x="56456" y="1845910"/>
            <a:ext cx="1928813"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5144" name="Rectangle 4"/>
          <p:cNvSpPr>
            <a:spLocks noChangeArrowheads="1"/>
          </p:cNvSpPr>
          <p:nvPr/>
        </p:nvSpPr>
        <p:spPr bwMode="auto">
          <a:xfrm>
            <a:off x="223840" y="2256338"/>
            <a:ext cx="4584700" cy="1008063"/>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障害児の居宅を訪問し、日常生活における基本的な動作の指導、知識技能の付与その他</a:t>
            </a:r>
            <a:r>
              <a:rPr lang="ja-JP" altLang="en-US" sz="1200" dirty="0">
                <a:latin typeface="HGPｺﾞｼｯｸM" pitchFamily="50" charset="-128"/>
                <a:ea typeface="HGPｺﾞｼｯｸM" pitchFamily="50" charset="-128"/>
              </a:rPr>
              <a:t>必要な支援を行う。</a:t>
            </a:r>
          </a:p>
        </p:txBody>
      </p:sp>
      <p:sp>
        <p:nvSpPr>
          <p:cNvPr id="5145" name="Rectangle 4"/>
          <p:cNvSpPr>
            <a:spLocks noChangeArrowheads="1"/>
          </p:cNvSpPr>
          <p:nvPr/>
        </p:nvSpPr>
        <p:spPr bwMode="auto">
          <a:xfrm>
            <a:off x="5024480" y="2269038"/>
            <a:ext cx="4741820" cy="995363"/>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訪問支援員</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児童発達支援管理責任者　</a:t>
            </a:r>
            <a:r>
              <a:rPr lang="en-US" altLang="ja-JP" sz="1200" dirty="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管理者</a:t>
            </a:r>
            <a:endParaRPr lang="en-US" altLang="ja-JP" sz="1200" dirty="0">
              <a:latin typeface="HGPｺﾞｼｯｸM" pitchFamily="50" charset="-128"/>
              <a:ea typeface="HGPｺﾞｼｯｸM" pitchFamily="50" charset="-128"/>
            </a:endParaRPr>
          </a:p>
        </p:txBody>
      </p:sp>
      <p:sp>
        <p:nvSpPr>
          <p:cNvPr id="5146" name="Text Box 2"/>
          <p:cNvSpPr txBox="1">
            <a:spLocks noChangeArrowheads="1"/>
          </p:cNvSpPr>
          <p:nvPr/>
        </p:nvSpPr>
        <p:spPr bwMode="auto">
          <a:xfrm>
            <a:off x="56456" y="3502094"/>
            <a:ext cx="6899276" cy="338138"/>
          </a:xfrm>
          <a:prstGeom prst="rect">
            <a:avLst/>
          </a:prstGeom>
          <a:noFill/>
          <a:ln w="9525">
            <a:noFill/>
            <a:miter lim="800000"/>
            <a:headEnd/>
            <a:tailEnd/>
          </a:ln>
        </p:spPr>
        <p:txBody>
          <a:bodyPr>
            <a:spAutoFit/>
          </a:bodyPr>
          <a:lstStyle/>
          <a:p>
            <a:pPr lvl="0">
              <a:spcBef>
                <a:spcPct val="50000"/>
              </a:spcBef>
            </a:pPr>
            <a:r>
              <a:rPr lang="ja-JP" altLang="en-US" sz="1600" b="1" u="sng" dirty="0">
                <a:ea typeface="ＤＨＰ特太ゴシック体" pitchFamily="2" charset="-128"/>
              </a:rPr>
              <a:t>○報酬単価（</a:t>
            </a:r>
            <a:r>
              <a:rPr lang="ja-JP" altLang="en-US" sz="1600" b="1" u="sng" dirty="0" smtClean="0">
                <a:ea typeface="ＤＨＰ特太ゴシック体" pitchFamily="2" charset="-128"/>
              </a:rPr>
              <a:t>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r>
              <a:rPr lang="ja-JP" altLang="en-US" sz="1600" b="1" u="sng" dirty="0">
                <a:ea typeface="ＤＨＰ特太ゴシック体" pitchFamily="2" charset="-128"/>
              </a:rPr>
              <a:t>～）</a:t>
            </a:r>
            <a:endParaRPr lang="en-US" altLang="ja-JP" sz="1600" b="1" u="sng" dirty="0">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新　居宅訪問型児童発達支援</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7" name="直線コネクタ 1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9" name="ドーナツ 18"/>
          <p:cNvSpPr/>
          <p:nvPr/>
        </p:nvSpPr>
        <p:spPr>
          <a:xfrm>
            <a:off x="2952000" y="25200"/>
            <a:ext cx="396000" cy="396000"/>
          </a:xfrm>
          <a:prstGeom prst="donut">
            <a:avLst>
              <a:gd name="adj" fmla="val 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tx1"/>
              </a:solidFill>
            </a:endParaRPr>
          </a:p>
        </p:txBody>
      </p:sp>
      <p:sp>
        <p:nvSpPr>
          <p:cNvPr id="21" name="Text Box 2"/>
          <p:cNvSpPr txBox="1">
            <a:spLocks noChangeArrowheads="1"/>
          </p:cNvSpPr>
          <p:nvPr/>
        </p:nvSpPr>
        <p:spPr bwMode="auto">
          <a:xfrm>
            <a:off x="200472" y="6165304"/>
            <a:ext cx="4720828" cy="338554"/>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事業所数</a:t>
            </a:r>
            <a:r>
              <a:rPr lang="ja-JP" altLang="en-US" sz="1100" dirty="0">
                <a:solidFill>
                  <a:srgbClr val="000000"/>
                </a:solidFill>
                <a:latin typeface="HGPｺﾞｼｯｸM" pitchFamily="50" charset="-128"/>
                <a:ea typeface="HGPｺﾞｼｯｸM" pitchFamily="50" charset="-128"/>
              </a:rPr>
              <a:t>　　　　　</a:t>
            </a:r>
            <a:r>
              <a:rPr lang="ja-JP" altLang="en-US" sz="1400" dirty="0">
                <a:solidFill>
                  <a:srgbClr val="000000"/>
                </a:solidFill>
                <a:latin typeface="HGPｺﾞｼｯｸM" pitchFamily="50" charset="-128"/>
                <a:ea typeface="HGPｺﾞｼｯｸM" pitchFamily="50" charset="-128"/>
              </a:rPr>
              <a:t>－　　　</a:t>
            </a:r>
            <a:endParaRPr lang="en-US" altLang="ja-JP" sz="1600" b="1" u="sng" dirty="0">
              <a:solidFill>
                <a:srgbClr val="000000"/>
              </a:solidFill>
              <a:ea typeface="ＤＨＰ特太ゴシック体" pitchFamily="2" charset="-128"/>
            </a:endParaRPr>
          </a:p>
        </p:txBody>
      </p:sp>
      <p:sp>
        <p:nvSpPr>
          <p:cNvPr id="22" name="Text Box 2"/>
          <p:cNvSpPr txBox="1">
            <a:spLocks noChangeArrowheads="1"/>
          </p:cNvSpPr>
          <p:nvPr/>
        </p:nvSpPr>
        <p:spPr bwMode="auto">
          <a:xfrm>
            <a:off x="4921296" y="6165304"/>
            <a:ext cx="4915298"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endParaRPr lang="en-US" altLang="ja-JP" sz="1200" b="1" u="sng" dirty="0">
              <a:solidFill>
                <a:srgbClr val="000000"/>
              </a:solidFill>
              <a:ea typeface="ＤＨＰ特太ゴシック体" pitchFamily="2" charset="-128"/>
            </a:endParaRPr>
          </a:p>
        </p:txBody>
      </p:sp>
      <p:sp>
        <p:nvSpPr>
          <p:cNvPr id="23"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174</a:t>
            </a:fld>
            <a:endParaRPr lang="en-US" altLang="ja-JP" dirty="0"/>
          </a:p>
        </p:txBody>
      </p:sp>
    </p:spTree>
    <p:extLst>
      <p:ext uri="{BB962C8B-B14F-4D97-AF65-F5344CB8AC3E}">
        <p14:creationId xmlns:p14="http://schemas.microsoft.com/office/powerpoint/2010/main" val="285754381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ChangeArrowheads="1"/>
          </p:cNvSpPr>
          <p:nvPr/>
        </p:nvSpPr>
        <p:spPr bwMode="auto">
          <a:xfrm>
            <a:off x="623925" y="2203896"/>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5123" name="Rectangle 14"/>
          <p:cNvSpPr>
            <a:spLocks noChangeArrowheads="1"/>
          </p:cNvSpPr>
          <p:nvPr/>
        </p:nvSpPr>
        <p:spPr bwMode="auto">
          <a:xfrm>
            <a:off x="622342" y="1700575"/>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graphicFrame>
        <p:nvGraphicFramePr>
          <p:cNvPr id="24" name="表 23"/>
          <p:cNvGraphicFramePr>
            <a:graphicFrameLocks noGrp="1"/>
          </p:cNvGraphicFramePr>
          <p:nvPr>
            <p:extLst>
              <p:ext uri="{D42A27DB-BD31-4B8C-83A1-F6EECF244321}">
                <p14:modId xmlns:p14="http://schemas.microsoft.com/office/powerpoint/2010/main" val="2741825323"/>
              </p:ext>
            </p:extLst>
          </p:nvPr>
        </p:nvGraphicFramePr>
        <p:xfrm>
          <a:off x="200025" y="3970992"/>
          <a:ext cx="9577064" cy="1728000"/>
        </p:xfrm>
        <a:graphic>
          <a:graphicData uri="http://schemas.openxmlformats.org/drawingml/2006/table">
            <a:tbl>
              <a:tblPr>
                <a:tableStyleId>{F5AB1C69-6EDB-4FF4-983F-18BD219EF322}</a:tableStyleId>
              </a:tblPr>
              <a:tblGrid>
                <a:gridCol w="4788532">
                  <a:extLst>
                    <a:ext uri="{9D8B030D-6E8A-4147-A177-3AD203B41FA5}">
                      <a16:colId xmlns:a16="http://schemas.microsoft.com/office/drawing/2014/main" val="20000"/>
                    </a:ext>
                  </a:extLst>
                </a:gridCol>
                <a:gridCol w="4788532">
                  <a:extLst>
                    <a:ext uri="{9D8B030D-6E8A-4147-A177-3AD203B41FA5}">
                      <a16:colId xmlns:a16="http://schemas.microsoft.com/office/drawing/2014/main" val="20001"/>
                    </a:ext>
                  </a:extLst>
                </a:gridCol>
              </a:tblGrid>
              <a:tr h="358642">
                <a:tc gridSpan="2">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293433">
                <a:tc gridSpan="2">
                  <a:txBody>
                    <a:bodyPr/>
                    <a:lstStyle/>
                    <a:p>
                      <a:r>
                        <a:rPr lang="ja-JP" altLang="en-US" sz="1200" b="0" u="none" dirty="0" smtClean="0">
                          <a:solidFill>
                            <a:schemeClr val="tx1"/>
                          </a:solidFill>
                          <a:latin typeface="HGPｺﾞｼｯｸM" pitchFamily="50" charset="-128"/>
                          <a:ea typeface="HGPｺﾞｼｯｸM" pitchFamily="50" charset="-128"/>
                        </a:rPr>
                        <a:t>　</a:t>
                      </a:r>
                      <a:r>
                        <a:rPr lang="en-US" altLang="ja-JP" sz="1200" b="0" u="none" dirty="0" smtClean="0">
                          <a:solidFill>
                            <a:schemeClr val="tx1"/>
                          </a:solidFill>
                          <a:latin typeface="HGPｺﾞｼｯｸM" pitchFamily="50" charset="-128"/>
                          <a:ea typeface="HGPｺﾞｼｯｸM" pitchFamily="50" charset="-128"/>
                        </a:rPr>
                        <a:t>988</a:t>
                      </a:r>
                      <a:r>
                        <a:rPr lang="ja-JP" altLang="en-US" sz="1200" b="0" u="none" dirty="0" smtClean="0">
                          <a:solidFill>
                            <a:schemeClr val="tx1"/>
                          </a:solidFill>
                          <a:latin typeface="HGPｺﾞｼｯｸM" pitchFamily="50" charset="-128"/>
                          <a:ea typeface="HGPｺﾞｼｯｸM" pitchFamily="50" charset="-128"/>
                        </a:rPr>
                        <a:t>単位</a:t>
                      </a:r>
                      <a:endParaRPr lang="en-US" altLang="ja-JP" sz="1200" b="0" u="none"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358642">
                <a:tc gridSpan="2">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717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u="sng" dirty="0" smtClean="0">
                          <a:solidFill>
                            <a:schemeClr val="tx1"/>
                          </a:solidFill>
                          <a:latin typeface="HGPｺﾞｼｯｸM" pitchFamily="50" charset="-128"/>
                          <a:ea typeface="HGPｺﾞｼｯｸM" pitchFamily="50" charset="-128"/>
                        </a:rPr>
                        <a:t>訪問支援員特別加算（</a:t>
                      </a:r>
                      <a:r>
                        <a:rPr lang="en-US" altLang="ja-JP" sz="1400" b="1" u="sng" dirty="0" smtClean="0">
                          <a:solidFill>
                            <a:schemeClr val="tx1"/>
                          </a:solidFill>
                          <a:latin typeface="HGPｺﾞｼｯｸM" pitchFamily="50" charset="-128"/>
                          <a:ea typeface="HGPｺﾞｼｯｸM" pitchFamily="50" charset="-128"/>
                        </a:rPr>
                        <a:t>679</a:t>
                      </a:r>
                      <a:r>
                        <a:rPr lang="ja-JP" altLang="en-US" sz="1400" b="1" u="sng" dirty="0" smtClean="0">
                          <a:solidFill>
                            <a:schemeClr val="tx1"/>
                          </a:solidFill>
                          <a:latin typeface="HGPｺﾞｼｯｸM" pitchFamily="50" charset="-128"/>
                          <a:ea typeface="HGPｺﾞｼｯｸM" pitchFamily="50" charset="-128"/>
                        </a:rPr>
                        <a:t>単位）</a:t>
                      </a:r>
                      <a:endParaRPr lang="en-US" altLang="ja-JP" sz="14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作業療法士や理学療法士、保育士、看護職員等の専門性の高い職 </a:t>
                      </a:r>
                      <a:endParaRPr kumimoji="1" lang="en-US" altLang="ja-JP" sz="1200" dirty="0" smtClean="0">
                        <a:solidFill>
                          <a:schemeClr val="tx1"/>
                        </a:solidFill>
                        <a:latin typeface="HGPｺﾞｼｯｸM" pitchFamily="50" charset="-128"/>
                        <a:ea typeface="HGPｺﾞｼｯｸM" pitchFamily="50" charset="-128"/>
                      </a:endParaRPr>
                    </a:p>
                    <a:p>
                      <a:pPr marL="82550" indent="-82550"/>
                      <a:r>
                        <a:rPr kumimoji="1" lang="en-US" altLang="ja-JP" sz="1200" dirty="0" smtClean="0">
                          <a:solidFill>
                            <a:schemeClr val="tx1"/>
                          </a:solidFill>
                          <a:latin typeface="HGPｺﾞｼｯｸM" pitchFamily="50" charset="-128"/>
                          <a:ea typeface="HGPｺﾞｼｯｸM" pitchFamily="50" charset="-128"/>
                        </a:rPr>
                        <a:t>  </a:t>
                      </a:r>
                      <a:r>
                        <a:rPr kumimoji="1" lang="ja-JP" altLang="en-US" sz="1200" dirty="0" smtClean="0">
                          <a:solidFill>
                            <a:schemeClr val="tx1"/>
                          </a:solidFill>
                          <a:latin typeface="HGPｺﾞｼｯｸM" pitchFamily="50" charset="-128"/>
                          <a:ea typeface="HGPｺﾞｼｯｸM" pitchFamily="50" charset="-128"/>
                        </a:rPr>
                        <a:t>員を配置した場合に加算</a:t>
                      </a:r>
                      <a:endParaRPr kumimoji="1" lang="en-US" altLang="ja-JP" sz="12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u="sng" dirty="0" smtClean="0">
                          <a:solidFill>
                            <a:schemeClr val="tx1"/>
                          </a:solidFill>
                          <a:latin typeface="HGPｺﾞｼｯｸM" pitchFamily="50" charset="-128"/>
                          <a:ea typeface="HGPｺﾞｼｯｸM" pitchFamily="50" charset="-128"/>
                        </a:rPr>
                        <a:t>初回加算（</a:t>
                      </a:r>
                      <a:r>
                        <a:rPr kumimoji="1" lang="en-US" altLang="ja-JP" sz="1300" b="1" u="sng" dirty="0" smtClean="0">
                          <a:solidFill>
                            <a:schemeClr val="tx1"/>
                          </a:solidFill>
                          <a:latin typeface="HGPｺﾞｼｯｸM" pitchFamily="50" charset="-128"/>
                          <a:ea typeface="HGPｺﾞｼｯｸM" pitchFamily="50" charset="-128"/>
                        </a:rPr>
                        <a:t>200</a:t>
                      </a:r>
                      <a:r>
                        <a:rPr kumimoji="1" lang="ja-JP" altLang="en-US" sz="1300" b="1" u="sng" dirty="0" smtClean="0">
                          <a:solidFill>
                            <a:schemeClr val="tx1"/>
                          </a:solidFill>
                          <a:latin typeface="HGPｺﾞｼｯｸM" pitchFamily="50" charset="-128"/>
                          <a:ea typeface="HGPｺﾞｼｯｸM" pitchFamily="50" charset="-128"/>
                        </a:rPr>
                        <a:t>単位）</a:t>
                      </a:r>
                      <a:endParaRPr kumimoji="1"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児童発達支援管理責任者が、初回訪問又は初回訪問の同月に保育</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所等の訪問先との事前調整やアセスメントに同行した場合に加算</a:t>
                      </a:r>
                      <a:endParaRPr kumimoji="1" lang="en-US" altLang="ja-JP" sz="12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140" name="Text Box 2"/>
          <p:cNvSpPr txBox="1">
            <a:spLocks noChangeArrowheads="1"/>
          </p:cNvSpPr>
          <p:nvPr/>
        </p:nvSpPr>
        <p:spPr bwMode="auto">
          <a:xfrm>
            <a:off x="67866" y="693192"/>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3" name="正方形/長方形 12"/>
          <p:cNvSpPr/>
          <p:nvPr/>
        </p:nvSpPr>
        <p:spPr>
          <a:xfrm>
            <a:off x="236581" y="1052736"/>
            <a:ext cx="9529720" cy="648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marL="82550" indent="-82550">
              <a:defRPr/>
            </a:pPr>
            <a:r>
              <a:rPr lang="ja-JP" altLang="en-US" sz="1200" dirty="0">
                <a:solidFill>
                  <a:srgbClr val="000000"/>
                </a:solidFill>
                <a:latin typeface="HGPｺﾞｼｯｸM" pitchFamily="50" charset="-128"/>
                <a:ea typeface="HGPｺﾞｼｯｸM" pitchFamily="50" charset="-128"/>
              </a:rPr>
              <a:t>■　保育所、幼稚園、小学校、特別支援学校、認定こども園その他児童が集団生活を営む施設に通う障害児であって、当該施設を訪問し、専門的な支援が必要と認められた</a:t>
            </a:r>
            <a:r>
              <a:rPr lang="ja-JP" altLang="en-US" sz="1200" dirty="0" smtClean="0">
                <a:solidFill>
                  <a:srgbClr val="000000"/>
                </a:solidFill>
                <a:latin typeface="HGPｺﾞｼｯｸM" pitchFamily="50" charset="-128"/>
                <a:ea typeface="HGPｺﾞｼｯｸM" pitchFamily="50" charset="-128"/>
              </a:rPr>
              <a:t>障害児</a:t>
            </a:r>
            <a:endParaRPr lang="ja-JP" altLang="en-US" sz="1200" dirty="0">
              <a:solidFill>
                <a:srgbClr val="000000"/>
              </a:solidFill>
              <a:latin typeface="HGPｺﾞｼｯｸM" pitchFamily="50" charset="-128"/>
              <a:ea typeface="HGPｺﾞｼｯｸM" pitchFamily="50" charset="-128"/>
            </a:endParaRPr>
          </a:p>
        </p:txBody>
      </p:sp>
      <p:sp>
        <p:nvSpPr>
          <p:cNvPr id="5142" name="Text Box 2"/>
          <p:cNvSpPr txBox="1">
            <a:spLocks noChangeArrowheads="1"/>
          </p:cNvSpPr>
          <p:nvPr/>
        </p:nvSpPr>
        <p:spPr bwMode="auto">
          <a:xfrm>
            <a:off x="4971827" y="1794237"/>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人員配置</a:t>
            </a:r>
            <a:endParaRPr lang="en-US" altLang="ja-JP" sz="1600" b="1" u="sng" dirty="0">
              <a:solidFill>
                <a:srgbClr val="000000"/>
              </a:solidFill>
              <a:ea typeface="ＤＨＰ特太ゴシック体" pitchFamily="2" charset="-128"/>
            </a:endParaRPr>
          </a:p>
        </p:txBody>
      </p:sp>
      <p:sp>
        <p:nvSpPr>
          <p:cNvPr id="5143" name="Text Box 2"/>
          <p:cNvSpPr txBox="1">
            <a:spLocks noChangeArrowheads="1"/>
          </p:cNvSpPr>
          <p:nvPr/>
        </p:nvSpPr>
        <p:spPr bwMode="auto">
          <a:xfrm>
            <a:off x="71859" y="1794237"/>
            <a:ext cx="1928813"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5144" name="Rectangle 4"/>
          <p:cNvSpPr>
            <a:spLocks noChangeArrowheads="1"/>
          </p:cNvSpPr>
          <p:nvPr/>
        </p:nvSpPr>
        <p:spPr bwMode="auto">
          <a:xfrm>
            <a:off x="223840" y="2276921"/>
            <a:ext cx="4584700" cy="1008063"/>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保育所等を訪問し、障害児に対して、障害児以外の児童との集団生活への適応のための専門的</a:t>
            </a:r>
            <a:r>
              <a:rPr lang="ja-JP" altLang="en-US" sz="1200" dirty="0" smtClean="0">
                <a:solidFill>
                  <a:srgbClr val="000000"/>
                </a:solidFill>
                <a:latin typeface="HGPｺﾞｼｯｸM" pitchFamily="50" charset="-128"/>
                <a:ea typeface="HGPｺﾞｼｯｸM" pitchFamily="50" charset="-128"/>
              </a:rPr>
              <a:t>な</a:t>
            </a:r>
            <a:r>
              <a:rPr lang="ja-JP" altLang="en-US" sz="1200" dirty="0">
                <a:solidFill>
                  <a:srgbClr val="000000"/>
                </a:solidFill>
                <a:latin typeface="HGPｺﾞｼｯｸM" pitchFamily="50" charset="-128"/>
                <a:ea typeface="HGPｺﾞｼｯｸM" pitchFamily="50" charset="-128"/>
              </a:rPr>
              <a:t>支援</a:t>
            </a:r>
            <a:r>
              <a:rPr lang="ja-JP" altLang="en-US" sz="1200" dirty="0" smtClean="0">
                <a:solidFill>
                  <a:srgbClr val="000000"/>
                </a:solidFill>
                <a:latin typeface="HGPｺﾞｼｯｸM" pitchFamily="50" charset="-128"/>
                <a:ea typeface="HGPｺﾞｼｯｸM" pitchFamily="50" charset="-128"/>
              </a:rPr>
              <a:t>その他</a:t>
            </a:r>
            <a:r>
              <a:rPr lang="ja-JP" altLang="en-US" sz="1200" dirty="0">
                <a:solidFill>
                  <a:srgbClr val="000000"/>
                </a:solidFill>
                <a:latin typeface="HGPｺﾞｼｯｸM" pitchFamily="50" charset="-128"/>
                <a:ea typeface="HGPｺﾞｼｯｸM" pitchFamily="50" charset="-128"/>
              </a:rPr>
              <a:t>必要な支援を行う。</a:t>
            </a:r>
          </a:p>
        </p:txBody>
      </p:sp>
      <p:sp>
        <p:nvSpPr>
          <p:cNvPr id="5145" name="Rectangle 4"/>
          <p:cNvSpPr>
            <a:spLocks noChangeArrowheads="1"/>
          </p:cNvSpPr>
          <p:nvPr/>
        </p:nvSpPr>
        <p:spPr bwMode="auto">
          <a:xfrm>
            <a:off x="5024480" y="2289621"/>
            <a:ext cx="4741820" cy="995363"/>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訪問支援員</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児童発達支援管理責任者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管理者</a:t>
            </a:r>
            <a:endParaRPr lang="en-US" altLang="ja-JP" sz="1200" dirty="0">
              <a:solidFill>
                <a:srgbClr val="000000"/>
              </a:solidFill>
              <a:latin typeface="HGPｺﾞｼｯｸM" pitchFamily="50" charset="-128"/>
              <a:ea typeface="HGPｺﾞｼｯｸM" pitchFamily="50" charset="-128"/>
            </a:endParaRPr>
          </a:p>
        </p:txBody>
      </p:sp>
      <p:sp>
        <p:nvSpPr>
          <p:cNvPr id="5146" name="Text Box 2"/>
          <p:cNvSpPr txBox="1">
            <a:spLocks noChangeArrowheads="1"/>
          </p:cNvSpPr>
          <p:nvPr/>
        </p:nvSpPr>
        <p:spPr bwMode="auto">
          <a:xfrm>
            <a:off x="69948" y="3501008"/>
            <a:ext cx="6899276" cy="338138"/>
          </a:xfrm>
          <a:prstGeom prst="rect">
            <a:avLst/>
          </a:prstGeom>
          <a:noFill/>
          <a:ln w="9525">
            <a:noFill/>
            <a:miter lim="800000"/>
            <a:headEnd/>
            <a:tailEnd/>
          </a:ln>
        </p:spPr>
        <p:txBody>
          <a:bodyPr>
            <a:spAutoFit/>
          </a:bodyPr>
          <a:lstStyle/>
          <a:p>
            <a:pPr lvl="0">
              <a:spcBef>
                <a:spcPct val="50000"/>
              </a:spcBef>
            </a:pPr>
            <a:r>
              <a:rPr lang="ja-JP" altLang="en-US" sz="1600" b="1" u="sng" dirty="0">
                <a:solidFill>
                  <a:srgbClr val="000000"/>
                </a:solidFill>
                <a:ea typeface="ＤＨＰ特太ゴシック体" pitchFamily="2" charset="-128"/>
              </a:rPr>
              <a:t>○報酬単価（</a:t>
            </a:r>
            <a:r>
              <a:rPr lang="ja-JP" altLang="en-US" sz="1600" b="1" u="sng" dirty="0" smtClean="0">
                <a:solidFill>
                  <a:srgbClr val="000000"/>
                </a:solidFill>
                <a:ea typeface="ＤＨＰ特太ゴシック体" pitchFamily="2" charset="-128"/>
              </a:rPr>
              <a:t>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r>
              <a:rPr lang="ja-JP" altLang="en-US" sz="1600" b="1" u="sng" dirty="0">
                <a:solidFill>
                  <a:srgbClr val="000000"/>
                </a:solidFill>
                <a:ea typeface="ＤＨＰ特太ゴシック体" pitchFamily="2" charset="-128"/>
              </a:rPr>
              <a:t>～）</a:t>
            </a:r>
            <a:endParaRPr lang="en-US" altLang="ja-JP" sz="1600" b="1" u="sng" dirty="0">
              <a:solidFill>
                <a:srgbClr val="000000"/>
              </a:solidFill>
              <a:ea typeface="ＤＨＰ特太ゴシック体" pitchFamily="2" charset="-128"/>
            </a:endParaRPr>
          </a:p>
        </p:txBody>
      </p:sp>
      <p:sp>
        <p:nvSpPr>
          <p:cNvPr id="15" name="Text Box 2"/>
          <p:cNvSpPr txBox="1">
            <a:spLocks noChangeArrowheads="1"/>
          </p:cNvSpPr>
          <p:nvPr/>
        </p:nvSpPr>
        <p:spPr bwMode="auto">
          <a:xfrm>
            <a:off x="100955" y="6021288"/>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a:solidFill>
                  <a:srgbClr val="000000"/>
                </a:solidFill>
                <a:latin typeface="HGPｺﾞｼｯｸM" pitchFamily="50" charset="-128"/>
                <a:ea typeface="HGPｺﾞｼｯｸM" pitchFamily="50" charset="-128"/>
              </a:rPr>
              <a:t>573</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ja-JP" altLang="en-US" sz="1400" dirty="0">
                <a:solidFill>
                  <a:srgbClr val="000000"/>
                </a:solidFill>
                <a:latin typeface="HGPｺﾞｼｯｸM" pitchFamily="50" charset="-128"/>
                <a:ea typeface="HGPｺﾞｼｯｸM" pitchFamily="50" charset="-128"/>
              </a:rPr>
              <a:t>１</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7" name="Text Box 2"/>
          <p:cNvSpPr txBox="1">
            <a:spLocks noChangeArrowheads="1"/>
          </p:cNvSpPr>
          <p:nvPr/>
        </p:nvSpPr>
        <p:spPr bwMode="auto">
          <a:xfrm>
            <a:off x="4721638" y="6030456"/>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3,547</a:t>
            </a:r>
            <a:r>
              <a:rPr lang="ja-JP" altLang="en-US" sz="16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ja-JP" altLang="en-US" sz="1400" dirty="0">
                <a:solidFill>
                  <a:srgbClr val="000000"/>
                </a:solidFill>
                <a:latin typeface="HGPｺﾞｼｯｸM" pitchFamily="50" charset="-128"/>
                <a:ea typeface="HGPｺﾞｼｯｸM" pitchFamily="50" charset="-128"/>
              </a:rPr>
              <a:t>１</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8" name="正方形/長方形 17"/>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保育所等訪問支援</a:t>
            </a:r>
            <a:endParaRPr kumimoji="1" lang="ja-JP" altLang="en-US" sz="2400" b="1" dirty="0">
              <a:solidFill>
                <a:schemeClr val="tx1"/>
              </a:solidFill>
            </a:endParaRPr>
          </a:p>
        </p:txBody>
      </p:sp>
      <p:grpSp>
        <p:nvGrpSpPr>
          <p:cNvPr id="19" name="グループ化 10"/>
          <p:cNvGrpSpPr>
            <a:grpSpLocks/>
          </p:cNvGrpSpPr>
          <p:nvPr/>
        </p:nvGrpSpPr>
        <p:grpSpPr bwMode="auto">
          <a:xfrm>
            <a:off x="-15553" y="376232"/>
            <a:ext cx="9972000" cy="79114"/>
            <a:chOff x="0" y="188640"/>
            <a:chExt cx="9144000" cy="72008"/>
          </a:xfrm>
        </p:grpSpPr>
        <p:cxnSp>
          <p:nvCxnSpPr>
            <p:cNvPr id="21" name="直線コネクタ 20"/>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3"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175</a:t>
            </a:fld>
            <a:endParaRPr lang="en-US" altLang="ja-JP" dirty="0"/>
          </a:p>
        </p:txBody>
      </p:sp>
    </p:spTree>
    <p:extLst>
      <p:ext uri="{BB962C8B-B14F-4D97-AF65-F5344CB8AC3E}">
        <p14:creationId xmlns:p14="http://schemas.microsoft.com/office/powerpoint/2010/main" val="231866155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3"/>
          <p:cNvSpPr>
            <a:spLocks noChangeArrowheads="1"/>
          </p:cNvSpPr>
          <p:nvPr/>
        </p:nvSpPr>
        <p:spPr bwMode="auto">
          <a:xfrm>
            <a:off x="623925" y="2230916"/>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6147" name="Rectangle 14"/>
          <p:cNvSpPr>
            <a:spLocks noChangeArrowheads="1"/>
          </p:cNvSpPr>
          <p:nvPr/>
        </p:nvSpPr>
        <p:spPr bwMode="auto">
          <a:xfrm>
            <a:off x="622342" y="1727595"/>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graphicFrame>
        <p:nvGraphicFramePr>
          <p:cNvPr id="24" name="表 23"/>
          <p:cNvGraphicFramePr>
            <a:graphicFrameLocks noGrp="1"/>
          </p:cNvGraphicFramePr>
          <p:nvPr>
            <p:extLst>
              <p:ext uri="{D42A27DB-BD31-4B8C-83A1-F6EECF244321}">
                <p14:modId xmlns:p14="http://schemas.microsoft.com/office/powerpoint/2010/main" val="3408174795"/>
              </p:ext>
            </p:extLst>
          </p:nvPr>
        </p:nvGraphicFramePr>
        <p:xfrm>
          <a:off x="200025" y="3140135"/>
          <a:ext cx="9577064" cy="3309392"/>
        </p:xfrm>
        <a:graphic>
          <a:graphicData uri="http://schemas.openxmlformats.org/drawingml/2006/table">
            <a:tbl>
              <a:tblPr>
                <a:tableStyleId>{F5AB1C69-6EDB-4FF4-983F-18BD219EF322}</a:tableStyleId>
              </a:tblPr>
              <a:tblGrid>
                <a:gridCol w="3627676">
                  <a:extLst>
                    <a:ext uri="{9D8B030D-6E8A-4147-A177-3AD203B41FA5}">
                      <a16:colId xmlns:a16="http://schemas.microsoft.com/office/drawing/2014/main" val="20000"/>
                    </a:ext>
                  </a:extLst>
                </a:gridCol>
                <a:gridCol w="2974694">
                  <a:extLst>
                    <a:ext uri="{9D8B030D-6E8A-4147-A177-3AD203B41FA5}">
                      <a16:colId xmlns:a16="http://schemas.microsoft.com/office/drawing/2014/main" val="20001"/>
                    </a:ext>
                  </a:extLst>
                </a:gridCol>
                <a:gridCol w="2974694">
                  <a:extLst>
                    <a:ext uri="{9D8B030D-6E8A-4147-A177-3AD203B41FA5}">
                      <a16:colId xmlns:a16="http://schemas.microsoft.com/office/drawing/2014/main" val="20002"/>
                    </a:ext>
                  </a:extLst>
                </a:gridCol>
              </a:tblGrid>
              <a:tr h="326018">
                <a:tc gridSpan="3">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267232">
                <a:tc gridSpan="3">
                  <a:txBody>
                    <a:bodyPr/>
                    <a:lstStyle/>
                    <a:p>
                      <a:endParaRPr lang="en-US" altLang="ja-JP" sz="600" b="1" u="sng" dirty="0" smtClean="0">
                        <a:solidFill>
                          <a:schemeClr val="tx1"/>
                        </a:solidFill>
                        <a:latin typeface="HGPｺﾞｼｯｸM" pitchFamily="50" charset="-128"/>
                        <a:ea typeface="HGPｺﾞｼｯｸM" pitchFamily="50" charset="-128"/>
                      </a:endParaRPr>
                    </a:p>
                    <a:p>
                      <a:r>
                        <a:rPr lang="ja-JP" altLang="en-US" sz="1300" b="1" u="sng" dirty="0" smtClean="0">
                          <a:solidFill>
                            <a:schemeClr val="tx1"/>
                          </a:solidFill>
                          <a:latin typeface="HGPｺﾞｼｯｸM" pitchFamily="50" charset="-128"/>
                          <a:ea typeface="HGPｺﾞｼｯｸM" pitchFamily="50" charset="-128"/>
                        </a:rPr>
                        <a:t>■　主として知的障害児を入所させる施設（利用定員に応じた単位を設定）　　</a:t>
                      </a:r>
                      <a:r>
                        <a:rPr lang="en-US" altLang="ja-JP" sz="1300" b="1" u="sng" dirty="0" smtClean="0">
                          <a:solidFill>
                            <a:schemeClr val="tx1"/>
                          </a:solidFill>
                          <a:latin typeface="HGPｺﾞｼｯｸM" pitchFamily="50" charset="-128"/>
                          <a:ea typeface="HGPｺﾞｼｯｸM" pitchFamily="50" charset="-128"/>
                        </a:rPr>
                        <a:t>444</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891</a:t>
                      </a:r>
                      <a:r>
                        <a:rPr lang="ja-JP" altLang="en-US" sz="1300" b="1" u="sng" dirty="0" smtClean="0">
                          <a:solidFill>
                            <a:schemeClr val="tx1"/>
                          </a:solidFill>
                          <a:latin typeface="HGPｺﾞｼｯｸM" pitchFamily="50" charset="-128"/>
                          <a:ea typeface="HGPｺﾞｼｯｸM" pitchFamily="50" charset="-128"/>
                        </a:rPr>
                        <a:t>単位　</a:t>
                      </a:r>
                      <a:endParaRPr lang="en-US" altLang="ja-JP" sz="1300" b="1" u="sng" dirty="0" smtClean="0">
                        <a:solidFill>
                          <a:schemeClr val="tx1"/>
                        </a:solidFill>
                        <a:latin typeface="HGPｺﾞｼｯｸM" pitchFamily="50" charset="-128"/>
                        <a:ea typeface="HGPｺﾞｼｯｸM" pitchFamily="50" charset="-128"/>
                      </a:endParaRPr>
                    </a:p>
                    <a:p>
                      <a:r>
                        <a:rPr lang="ja-JP" altLang="en-US" sz="1300" b="1" u="sng" dirty="0" smtClean="0">
                          <a:solidFill>
                            <a:schemeClr val="tx1"/>
                          </a:solidFill>
                          <a:latin typeface="HGPｺﾞｼｯｸM" pitchFamily="50" charset="-128"/>
                          <a:ea typeface="HGPｺﾞｼｯｸM" pitchFamily="50" charset="-128"/>
                        </a:rPr>
                        <a:t>■　主として自閉症児を入所させる施設（利用定員に応じた単位を設定）　　 　</a:t>
                      </a:r>
                      <a:r>
                        <a:rPr lang="en-US" altLang="ja-JP" sz="1300" b="1" u="sng" dirty="0" smtClean="0">
                          <a:solidFill>
                            <a:schemeClr val="tx1"/>
                          </a:solidFill>
                          <a:latin typeface="HGPｺﾞｼｯｸM" pitchFamily="50" charset="-128"/>
                          <a:ea typeface="HGPｺﾞｼｯｸM" pitchFamily="50" charset="-128"/>
                        </a:rPr>
                        <a:t>592</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787</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solidFill>
                            <a:schemeClr val="tx1"/>
                          </a:solidFill>
                          <a:latin typeface="HGPｺﾞｼｯｸM" pitchFamily="50" charset="-128"/>
                          <a:ea typeface="HGPｺﾞｼｯｸM" pitchFamily="50" charset="-128"/>
                        </a:rPr>
                        <a:t>■　主として盲児を入所させる施設（利用定員に応じた単位を設定）　　　　　 　</a:t>
                      </a:r>
                      <a:r>
                        <a:rPr lang="en-US" altLang="ja-JP" sz="1300" b="1" u="sng" dirty="0" smtClean="0">
                          <a:solidFill>
                            <a:schemeClr val="tx1"/>
                          </a:solidFill>
                          <a:latin typeface="HGPｺﾞｼｯｸM" pitchFamily="50" charset="-128"/>
                          <a:ea typeface="HGPｺﾞｼｯｸM" pitchFamily="50" charset="-128"/>
                        </a:rPr>
                        <a:t>435</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830</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solidFill>
                            <a:schemeClr val="tx1"/>
                          </a:solidFill>
                          <a:latin typeface="HGPｺﾞｼｯｸM" pitchFamily="50" charset="-128"/>
                          <a:ea typeface="HGPｺﾞｼｯｸM" pitchFamily="50" charset="-128"/>
                        </a:rPr>
                        <a:t>■　主としてろうあ児を入所させる施設（利用定員に応じた単位を設定）　　　　 </a:t>
                      </a:r>
                      <a:r>
                        <a:rPr lang="en-US" altLang="ja-JP" sz="1300" b="1" u="sng" dirty="0" smtClean="0">
                          <a:solidFill>
                            <a:schemeClr val="tx1"/>
                          </a:solidFill>
                          <a:latin typeface="HGPｺﾞｼｯｸM" pitchFamily="50" charset="-128"/>
                          <a:ea typeface="HGPｺﾞｼｯｸM" pitchFamily="50" charset="-128"/>
                        </a:rPr>
                        <a:t>434</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826</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solidFill>
                            <a:schemeClr val="tx1"/>
                          </a:solidFill>
                          <a:latin typeface="HGPｺﾞｼｯｸM" pitchFamily="50" charset="-128"/>
                          <a:ea typeface="HGPｺﾞｼｯｸM" pitchFamily="50" charset="-128"/>
                        </a:rPr>
                        <a:t>■　主として肢体不自由児を入所させる施設（利用定員に応じた単位を設定）</a:t>
                      </a:r>
                      <a:r>
                        <a:rPr lang="ja-JP" altLang="en-US" sz="1300" b="1" u="sng" baseline="0" dirty="0" smtClean="0">
                          <a:solidFill>
                            <a:schemeClr val="tx1"/>
                          </a:solidFill>
                          <a:latin typeface="HGPｺﾞｼｯｸM" pitchFamily="50" charset="-128"/>
                          <a:ea typeface="HGPｺﾞｼｯｸM" pitchFamily="50" charset="-128"/>
                        </a:rPr>
                        <a:t> </a:t>
                      </a:r>
                      <a:r>
                        <a:rPr lang="en-US" altLang="ja-JP" sz="1300" b="1" u="sng" dirty="0" smtClean="0">
                          <a:solidFill>
                            <a:schemeClr val="tx1"/>
                          </a:solidFill>
                          <a:latin typeface="HGPｺﾞｼｯｸM" pitchFamily="50" charset="-128"/>
                          <a:ea typeface="HGPｺﾞｼｯｸM" pitchFamily="50" charset="-128"/>
                        </a:rPr>
                        <a:t>702</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747</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6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26018">
                <a:tc gridSpan="3">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児童指導員等加配加算</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基準人員に加え、理学療法士等、保育士、児童指導員等の有資格者を加配した場合に加算</a:t>
                      </a:r>
                    </a:p>
                    <a:p>
                      <a:pPr marL="82550" indent="-82550"/>
                      <a:r>
                        <a:rPr kumimoji="1" lang="ja-JP" altLang="en-US" sz="1200" dirty="0" smtClean="0">
                          <a:solidFill>
                            <a:schemeClr val="tx1"/>
                          </a:solidFill>
                          <a:latin typeface="HGPｺﾞｼｯｸM" pitchFamily="50" charset="-128"/>
                          <a:ea typeface="HGPｺﾞｼｯｸM" pitchFamily="50" charset="-128"/>
                        </a:rPr>
                        <a:t>（利用定員，提供児童等に応じた単位を設定）</a:t>
                      </a:r>
                    </a:p>
                    <a:p>
                      <a:pPr marL="82550" indent="-82550"/>
                      <a:r>
                        <a:rPr kumimoji="1" lang="ja-JP" altLang="en-US" sz="1200" dirty="0" smtClean="0">
                          <a:solidFill>
                            <a:schemeClr val="tx1"/>
                          </a:solidFill>
                          <a:latin typeface="HGPｺﾞｼｯｸM" pitchFamily="50" charset="-128"/>
                          <a:ea typeface="HGPｺﾞｼｯｸM" pitchFamily="50" charset="-128"/>
                        </a:rPr>
                        <a:t>　・理学療法士等　　</a:t>
                      </a:r>
                      <a:r>
                        <a:rPr kumimoji="1" lang="en-US" altLang="ja-JP" sz="1200" dirty="0" smtClean="0">
                          <a:solidFill>
                            <a:schemeClr val="tx1"/>
                          </a:solidFill>
                          <a:latin typeface="HGPｺﾞｼｯｸM" pitchFamily="50" charset="-128"/>
                          <a:ea typeface="HGPｺﾞｼｯｸM" pitchFamily="50" charset="-128"/>
                        </a:rPr>
                        <a:t>8</a:t>
                      </a:r>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151</a:t>
                      </a:r>
                      <a:r>
                        <a:rPr kumimoji="1" lang="ja-JP" altLang="en-US" sz="1200" dirty="0" smtClean="0">
                          <a:solidFill>
                            <a:schemeClr val="tx1"/>
                          </a:solidFill>
                          <a:latin typeface="HGPｺﾞｼｯｸM" pitchFamily="50" charset="-128"/>
                          <a:ea typeface="HGPｺﾞｼｯｸM" pitchFamily="50" charset="-128"/>
                        </a:rPr>
                        <a:t>単位</a:t>
                      </a:r>
                    </a:p>
                    <a:p>
                      <a:pPr marL="82550" indent="-82550"/>
                      <a:r>
                        <a:rPr kumimoji="1" lang="ja-JP" altLang="en-US" sz="1200" dirty="0" smtClean="0">
                          <a:solidFill>
                            <a:schemeClr val="tx1"/>
                          </a:solidFill>
                          <a:latin typeface="HGPｺﾞｼｯｸM" pitchFamily="50" charset="-128"/>
                          <a:ea typeface="HGPｺﾞｼｯｸM" pitchFamily="50" charset="-128"/>
                        </a:rPr>
                        <a:t>　・児童指導員等　　</a:t>
                      </a:r>
                      <a:r>
                        <a:rPr kumimoji="1" lang="en-US" altLang="ja-JP" sz="1200" dirty="0" smtClean="0">
                          <a:solidFill>
                            <a:schemeClr val="tx1"/>
                          </a:solidFill>
                          <a:latin typeface="HGPｺﾞｼｯｸM" pitchFamily="50" charset="-128"/>
                          <a:ea typeface="HGPｺﾞｼｯｸM" pitchFamily="50" charset="-128"/>
                        </a:rPr>
                        <a:t>6</a:t>
                      </a:r>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112</a:t>
                      </a:r>
                      <a:r>
                        <a:rPr kumimoji="1" lang="ja-JP" altLang="en-US" sz="1200" dirty="0" smtClean="0">
                          <a:solidFill>
                            <a:schemeClr val="tx1"/>
                          </a:solidFill>
                          <a:latin typeface="HGPｺﾞｼｯｸM" pitchFamily="50" charset="-128"/>
                          <a:ea typeface="HGPｺﾞｼｯｸM" pitchFamily="50" charset="-128"/>
                        </a:rPr>
                        <a:t>単位</a:t>
                      </a:r>
                      <a:endParaRPr kumimoji="1" lang="en-US" altLang="ja-JP" sz="1200"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小規模グループケア加算（</a:t>
                      </a:r>
                      <a:r>
                        <a:rPr lang="en-US" altLang="ja-JP" sz="1200" b="1" u="sng" dirty="0" smtClean="0">
                          <a:solidFill>
                            <a:schemeClr val="tx1"/>
                          </a:solidFill>
                          <a:latin typeface="HGPｺﾞｼｯｸM" pitchFamily="50" charset="-128"/>
                          <a:ea typeface="HGPｺﾞｼｯｸM" pitchFamily="50" charset="-128"/>
                        </a:rPr>
                        <a:t>240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lang="ja-JP" altLang="en-US" sz="1200" dirty="0" smtClean="0">
                          <a:solidFill>
                            <a:schemeClr val="tx1"/>
                          </a:solidFill>
                          <a:latin typeface="HGPｺﾞｼｯｸM" pitchFamily="50" charset="-128"/>
                          <a:ea typeface="HGPｺﾞｼｯｸM" pitchFamily="50" charset="-128"/>
                        </a:rPr>
                        <a:t>→　障害児に対して、小規模なグループによるケアを行った場合に加算</a:t>
                      </a:r>
                      <a:endParaRPr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福祉専門職員配置等加算（</a:t>
                      </a:r>
                      <a:r>
                        <a:rPr lang="en-US" altLang="ja-JP" sz="1200" b="1" u="sng" dirty="0" smtClean="0">
                          <a:solidFill>
                            <a:schemeClr val="tx1"/>
                          </a:solidFill>
                          <a:latin typeface="HGPｺﾞｼｯｸM" pitchFamily="50" charset="-128"/>
                          <a:ea typeface="HGPｺﾞｼｯｸM" pitchFamily="50" charset="-128"/>
                        </a:rPr>
                        <a:t>4</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①常勤の児童指導員等のうち、社会福祉士、介護福祉士又は精神保健福祉士の資格保有状況に応じて加算、➁児童指導員又は保育士等のうち、常勤職員が</a:t>
                      </a:r>
                      <a:r>
                        <a:rPr kumimoji="1" lang="en-US" altLang="ja-JP" sz="1200" dirty="0" smtClean="0">
                          <a:solidFill>
                            <a:schemeClr val="tx1"/>
                          </a:solidFill>
                          <a:latin typeface="HGPｺﾞｼｯｸM" pitchFamily="50" charset="-128"/>
                          <a:ea typeface="HGPｺﾞｼｯｸM" pitchFamily="50" charset="-128"/>
                        </a:rPr>
                        <a:t>75%</a:t>
                      </a:r>
                      <a:r>
                        <a:rPr kumimoji="1" lang="ja-JP" altLang="en-US" sz="1200" dirty="0" smtClean="0">
                          <a:solidFill>
                            <a:schemeClr val="tx1"/>
                          </a:solidFill>
                          <a:latin typeface="HGPｺﾞｼｯｸM" pitchFamily="50" charset="-128"/>
                          <a:ea typeface="HGPｺﾞｼｯｸM" pitchFamily="50" charset="-128"/>
                        </a:rPr>
                        <a:t>以上又は勤続</a:t>
                      </a:r>
                      <a:r>
                        <a:rPr kumimoji="1" lang="en-US" altLang="ja-JP" sz="1200" dirty="0" smtClean="0">
                          <a:solidFill>
                            <a:schemeClr val="tx1"/>
                          </a:solidFill>
                          <a:latin typeface="HGPｺﾞｼｯｸM" pitchFamily="50" charset="-128"/>
                          <a:ea typeface="HGPｺﾞｼｯｸM" pitchFamily="50" charset="-128"/>
                        </a:rPr>
                        <a:t>3</a:t>
                      </a:r>
                      <a:r>
                        <a:rPr kumimoji="1" lang="ja-JP" altLang="en-US" sz="1200" dirty="0" smtClean="0">
                          <a:solidFill>
                            <a:schemeClr val="tx1"/>
                          </a:solidFill>
                          <a:latin typeface="HGPｺﾞｼｯｸM" pitchFamily="50" charset="-128"/>
                          <a:ea typeface="HGPｺﾞｼｯｸM" pitchFamily="50" charset="-128"/>
                        </a:rPr>
                        <a:t>年以上の常勤職員が</a:t>
                      </a:r>
                      <a:r>
                        <a:rPr kumimoji="1" lang="en-US" altLang="ja-JP" sz="1200" dirty="0" smtClean="0">
                          <a:solidFill>
                            <a:schemeClr val="tx1"/>
                          </a:solidFill>
                          <a:latin typeface="HGPｺﾞｼｯｸM" pitchFamily="50" charset="-128"/>
                          <a:ea typeface="HGPｺﾞｼｯｸM" pitchFamily="50" charset="-128"/>
                        </a:rPr>
                        <a:t>30%</a:t>
                      </a:r>
                      <a:r>
                        <a:rPr kumimoji="1" lang="ja-JP" altLang="en-US" sz="1200" dirty="0" smtClean="0">
                          <a:solidFill>
                            <a:schemeClr val="tx1"/>
                          </a:solidFill>
                          <a:latin typeface="HGPｺﾞｼｯｸM" pitchFamily="50" charset="-128"/>
                          <a:ea typeface="HGPｺﾞｼｯｸM" pitchFamily="50" charset="-128"/>
                        </a:rPr>
                        <a:t>以上</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6166" name="Text Box 2"/>
          <p:cNvSpPr txBox="1">
            <a:spLocks noChangeArrowheads="1"/>
          </p:cNvSpPr>
          <p:nvPr/>
        </p:nvSpPr>
        <p:spPr bwMode="auto">
          <a:xfrm>
            <a:off x="4827625" y="620688"/>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6167" name="Text Box 2"/>
          <p:cNvSpPr txBox="1">
            <a:spLocks noChangeArrowheads="1"/>
          </p:cNvSpPr>
          <p:nvPr/>
        </p:nvSpPr>
        <p:spPr bwMode="auto">
          <a:xfrm>
            <a:off x="-28570" y="620688"/>
            <a:ext cx="1928813"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6168" name="Rectangle 4"/>
          <p:cNvSpPr>
            <a:spLocks noChangeArrowheads="1"/>
          </p:cNvSpPr>
          <p:nvPr/>
        </p:nvSpPr>
        <p:spPr bwMode="auto">
          <a:xfrm>
            <a:off x="223840" y="979463"/>
            <a:ext cx="4584700" cy="1747322"/>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障害児入所施設に入所する障害児に対して、保護、日常生活の指導及び知識技能の付与を行う。</a:t>
            </a:r>
          </a:p>
          <a:p>
            <a:pPr marL="82550" indent="-82550"/>
            <a:endParaRPr lang="ja-JP" altLang="en-US" sz="1300" dirty="0">
              <a:solidFill>
                <a:srgbClr val="000000"/>
              </a:solidFill>
              <a:latin typeface="HGPｺﾞｼｯｸM" pitchFamily="50" charset="-128"/>
              <a:ea typeface="HGPｺﾞｼｯｸM" pitchFamily="50" charset="-128"/>
            </a:endParaRPr>
          </a:p>
        </p:txBody>
      </p:sp>
      <p:sp>
        <p:nvSpPr>
          <p:cNvPr id="6169" name="Rectangle 4"/>
          <p:cNvSpPr>
            <a:spLocks noChangeArrowheads="1"/>
          </p:cNvSpPr>
          <p:nvPr/>
        </p:nvSpPr>
        <p:spPr bwMode="auto">
          <a:xfrm>
            <a:off x="5024480" y="993751"/>
            <a:ext cx="4729120" cy="1733034"/>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b="1" u="sng" dirty="0">
                <a:solidFill>
                  <a:srgbClr val="000000"/>
                </a:solidFill>
                <a:latin typeface="HGPｺﾞｼｯｸM" pitchFamily="50" charset="-128"/>
                <a:ea typeface="HGPｺﾞｼｯｸM" pitchFamily="50" charset="-128"/>
              </a:rPr>
              <a:t>■　児童指導員及び保育士</a:t>
            </a:r>
            <a:endParaRPr lang="en-US" altLang="ja-JP" sz="1300" b="1" u="sng"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主</a:t>
            </a:r>
            <a:r>
              <a:rPr lang="ja-JP" altLang="en-US" sz="1200" dirty="0">
                <a:solidFill>
                  <a:srgbClr val="000000"/>
                </a:solidFill>
                <a:latin typeface="HGPｺﾞｼｯｸM" pitchFamily="50" charset="-128"/>
                <a:ea typeface="HGPｺﾞｼｯｸM" pitchFamily="50" charset="-128"/>
              </a:rPr>
              <a:t>として知的障害児又は自閉症児を入所させる施設　</a:t>
            </a:r>
            <a:r>
              <a:rPr lang="en-US" altLang="ja-JP" sz="1200" dirty="0">
                <a:solidFill>
                  <a:srgbClr val="000000"/>
                </a:solidFill>
                <a:latin typeface="HGPｺﾞｼｯｸM" pitchFamily="50" charset="-128"/>
                <a:ea typeface="HGPｺﾞｼｯｸM" pitchFamily="50" charset="-128"/>
              </a:rPr>
              <a:t>4.3:1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主</a:t>
            </a:r>
            <a:r>
              <a:rPr lang="ja-JP" altLang="en-US" sz="1200" dirty="0">
                <a:solidFill>
                  <a:srgbClr val="000000"/>
                </a:solidFill>
                <a:latin typeface="HGPｺﾞｼｯｸM" pitchFamily="50" charset="-128"/>
                <a:ea typeface="HGPｺﾞｼｯｸM" pitchFamily="50" charset="-128"/>
              </a:rPr>
              <a:t>として盲児又はろうあ児を入所させる施設　　</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乳児又は幼児　</a:t>
            </a:r>
            <a:r>
              <a:rPr lang="en-US" altLang="ja-JP" sz="1200" dirty="0">
                <a:solidFill>
                  <a:srgbClr val="000000"/>
                </a:solidFill>
                <a:latin typeface="HGPｺﾞｼｯｸM" pitchFamily="50" charset="-128"/>
                <a:ea typeface="HGPｺﾞｼｯｸM" pitchFamily="50" charset="-128"/>
              </a:rPr>
              <a:t>4:1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少年　</a:t>
            </a:r>
            <a:r>
              <a:rPr lang="en-US" altLang="ja-JP" sz="1200" dirty="0">
                <a:solidFill>
                  <a:srgbClr val="000000"/>
                </a:solidFill>
                <a:latin typeface="HGPｺﾞｼｯｸM" pitchFamily="50" charset="-128"/>
                <a:ea typeface="HGPｺﾞｼｯｸM" pitchFamily="50" charset="-128"/>
              </a:rPr>
              <a:t>5:1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主</a:t>
            </a:r>
            <a:r>
              <a:rPr lang="ja-JP" altLang="en-US" sz="1200" dirty="0">
                <a:solidFill>
                  <a:srgbClr val="000000"/>
                </a:solidFill>
                <a:latin typeface="HGPｺﾞｼｯｸM" pitchFamily="50" charset="-128"/>
                <a:ea typeface="HGPｺﾞｼｯｸM" pitchFamily="50" charset="-128"/>
              </a:rPr>
              <a:t>として肢体不自由児を入所させる施設　</a:t>
            </a:r>
            <a:r>
              <a:rPr lang="en-US" altLang="ja-JP" sz="1200" dirty="0">
                <a:solidFill>
                  <a:srgbClr val="000000"/>
                </a:solidFill>
                <a:latin typeface="HGPｺﾞｼｯｸM" pitchFamily="50" charset="-128"/>
                <a:ea typeface="HGPｺﾞｼｯｸM" pitchFamily="50" charset="-128"/>
              </a:rPr>
              <a:t>3.5:1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児童</a:t>
            </a:r>
            <a:r>
              <a:rPr lang="ja-JP" altLang="en-US" sz="1200" dirty="0">
                <a:solidFill>
                  <a:srgbClr val="000000"/>
                </a:solidFill>
                <a:latin typeface="HGPｺﾞｼｯｸM" pitchFamily="50" charset="-128"/>
                <a:ea typeface="HGPｺﾞｼｯｸM" pitchFamily="50" charset="-128"/>
              </a:rPr>
              <a:t>指導員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保育士</a:t>
            </a:r>
            <a:r>
              <a:rPr lang="ja-JP" altLang="en-US" sz="1200" dirty="0">
                <a:solidFill>
                  <a:srgbClr val="000000"/>
                </a:solidFill>
                <a:latin typeface="HGPｺﾞｼｯｸM" pitchFamily="50" charset="-128"/>
                <a:ea typeface="HGPｺﾞｼｯｸM" pitchFamily="50" charset="-128"/>
              </a:rPr>
              <a:t>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300" b="1" u="sng" dirty="0">
                <a:solidFill>
                  <a:srgbClr val="000000"/>
                </a:solidFill>
                <a:latin typeface="HGPｺﾞｼｯｸM" pitchFamily="50" charset="-128"/>
                <a:ea typeface="HGPｺﾞｼｯｸM" pitchFamily="50" charset="-128"/>
              </a:rPr>
              <a:t>■　児童発達支援管理責任者　</a:t>
            </a:r>
            <a:r>
              <a:rPr lang="en-US" altLang="ja-JP" sz="1300" b="1" u="sng" dirty="0">
                <a:solidFill>
                  <a:srgbClr val="000000"/>
                </a:solidFill>
                <a:latin typeface="HGPｺﾞｼｯｸM" pitchFamily="50" charset="-128"/>
                <a:ea typeface="HGPｺﾞｼｯｸM" pitchFamily="50" charset="-128"/>
              </a:rPr>
              <a:t>1</a:t>
            </a:r>
            <a:r>
              <a:rPr lang="ja-JP" altLang="en-US" sz="1300" b="1" u="sng" dirty="0">
                <a:solidFill>
                  <a:srgbClr val="000000"/>
                </a:solidFill>
                <a:latin typeface="HGPｺﾞｼｯｸM" pitchFamily="50" charset="-128"/>
                <a:ea typeface="HGPｺﾞｼｯｸM" pitchFamily="50" charset="-128"/>
              </a:rPr>
              <a:t>人以上</a:t>
            </a:r>
            <a:endParaRPr lang="en-US" altLang="ja-JP" sz="1300" b="1" u="sng" dirty="0">
              <a:solidFill>
                <a:srgbClr val="000000"/>
              </a:solidFill>
              <a:latin typeface="HGPｺﾞｼｯｸM" pitchFamily="50" charset="-128"/>
              <a:ea typeface="HGPｺﾞｼｯｸM" pitchFamily="50" charset="-128"/>
            </a:endParaRPr>
          </a:p>
        </p:txBody>
      </p:sp>
      <p:sp>
        <p:nvSpPr>
          <p:cNvPr id="6170" name="Text Box 2"/>
          <p:cNvSpPr txBox="1">
            <a:spLocks noChangeArrowheads="1"/>
          </p:cNvSpPr>
          <p:nvPr/>
        </p:nvSpPr>
        <p:spPr bwMode="auto">
          <a:xfrm>
            <a:off x="-15875" y="2780095"/>
            <a:ext cx="6899276" cy="338137"/>
          </a:xfrm>
          <a:prstGeom prst="rect">
            <a:avLst/>
          </a:prstGeom>
          <a:noFill/>
          <a:ln w="9525">
            <a:noFill/>
            <a:miter lim="800000"/>
            <a:headEnd/>
            <a:tailEnd/>
          </a:ln>
        </p:spPr>
        <p:txBody>
          <a:bodyPr>
            <a:spAutoFit/>
          </a:bodyPr>
          <a:lstStyle/>
          <a:p>
            <a:pPr lvl="0">
              <a:spcBef>
                <a:spcPct val="50000"/>
              </a:spcBef>
            </a:pPr>
            <a:r>
              <a:rPr lang="ja-JP" altLang="en-US" sz="1600" b="1" u="sng" dirty="0">
                <a:solidFill>
                  <a:srgbClr val="000000"/>
                </a:solidFill>
                <a:ea typeface="ＤＨＰ特太ゴシック体" pitchFamily="2" charset="-128"/>
              </a:rPr>
              <a:t>○報酬単価（</a:t>
            </a:r>
            <a:r>
              <a:rPr lang="ja-JP" altLang="en-US" sz="1600" b="1" u="sng" dirty="0" smtClean="0">
                <a:solidFill>
                  <a:srgbClr val="000000"/>
                </a:solidFill>
                <a:ea typeface="ＤＨＰ特太ゴシック体" pitchFamily="2" charset="-128"/>
              </a:rPr>
              <a:t>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r>
              <a:rPr lang="ja-JP" altLang="en-US" sz="1600" b="1" u="sng" dirty="0">
                <a:solidFill>
                  <a:srgbClr val="000000"/>
                </a:solidFill>
                <a:ea typeface="ＤＨＰ特太ゴシック体" pitchFamily="2" charset="-128"/>
              </a:rPr>
              <a:t>～）</a:t>
            </a:r>
            <a:endParaRPr lang="en-US" altLang="ja-JP" sz="1600" b="1" u="sng" dirty="0">
              <a:solidFill>
                <a:srgbClr val="000000"/>
              </a:solidFill>
              <a:ea typeface="ＤＨＰ特太ゴシック体" pitchFamily="2" charset="-128"/>
            </a:endParaRPr>
          </a:p>
        </p:txBody>
      </p:sp>
      <p:sp>
        <p:nvSpPr>
          <p:cNvPr id="12" name="Text Box 2"/>
          <p:cNvSpPr txBox="1">
            <a:spLocks noChangeArrowheads="1"/>
          </p:cNvSpPr>
          <p:nvPr/>
        </p:nvSpPr>
        <p:spPr bwMode="auto">
          <a:xfrm>
            <a:off x="128464" y="6465670"/>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a:solidFill>
                  <a:srgbClr val="000000"/>
                </a:solidFill>
                <a:latin typeface="HGPｺﾞｼｯｸM" pitchFamily="50" charset="-128"/>
                <a:ea typeface="HGPｺﾞｼｯｸM" pitchFamily="50" charset="-128"/>
              </a:rPr>
              <a:t>186</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ja-JP" altLang="en-US" sz="1400" dirty="0">
                <a:solidFill>
                  <a:srgbClr val="000000"/>
                </a:solidFill>
                <a:latin typeface="HGPｺﾞｼｯｸM" pitchFamily="50" charset="-128"/>
                <a:ea typeface="HGPｺﾞｼｯｸM" pitchFamily="50" charset="-128"/>
              </a:rPr>
              <a:t>１</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3" name="Text Box 2"/>
          <p:cNvSpPr txBox="1">
            <a:spLocks noChangeArrowheads="1"/>
          </p:cNvSpPr>
          <p:nvPr/>
        </p:nvSpPr>
        <p:spPr bwMode="auto">
          <a:xfrm>
            <a:off x="4849291" y="6474838"/>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1,596</a:t>
            </a:r>
            <a:r>
              <a:rPr lang="ja-JP" altLang="en-US" sz="16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ja-JP" altLang="en-US" sz="1400" dirty="0">
                <a:solidFill>
                  <a:srgbClr val="000000"/>
                </a:solidFill>
                <a:latin typeface="HGPｺﾞｼｯｸM" pitchFamily="50" charset="-128"/>
                <a:ea typeface="HGPｺﾞｼｯｸM" pitchFamily="50" charset="-128"/>
              </a:rPr>
              <a:t>１</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福祉型障害児入所施設</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8" name="直線コネクタ 17"/>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176</a:t>
            </a:fld>
            <a:endParaRPr lang="en-US" altLang="ja-JP" dirty="0"/>
          </a:p>
        </p:txBody>
      </p:sp>
    </p:spTree>
    <p:extLst>
      <p:ext uri="{BB962C8B-B14F-4D97-AF65-F5344CB8AC3E}">
        <p14:creationId xmlns:p14="http://schemas.microsoft.com/office/powerpoint/2010/main" val="108049643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3"/>
          <p:cNvSpPr>
            <a:spLocks noChangeArrowheads="1"/>
          </p:cNvSpPr>
          <p:nvPr/>
        </p:nvSpPr>
        <p:spPr bwMode="auto">
          <a:xfrm>
            <a:off x="623925" y="2492459"/>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7171" name="Rectangle 14"/>
          <p:cNvSpPr>
            <a:spLocks noChangeArrowheads="1"/>
          </p:cNvSpPr>
          <p:nvPr/>
        </p:nvSpPr>
        <p:spPr bwMode="auto">
          <a:xfrm>
            <a:off x="622342" y="1989138"/>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graphicFrame>
        <p:nvGraphicFramePr>
          <p:cNvPr id="24" name="表 23"/>
          <p:cNvGraphicFramePr>
            <a:graphicFrameLocks noGrp="1"/>
          </p:cNvGraphicFramePr>
          <p:nvPr>
            <p:extLst>
              <p:ext uri="{D42A27DB-BD31-4B8C-83A1-F6EECF244321}">
                <p14:modId xmlns:p14="http://schemas.microsoft.com/office/powerpoint/2010/main" val="687127045"/>
              </p:ext>
            </p:extLst>
          </p:nvPr>
        </p:nvGraphicFramePr>
        <p:xfrm>
          <a:off x="128589" y="3237791"/>
          <a:ext cx="9577064" cy="2910840"/>
        </p:xfrm>
        <a:graphic>
          <a:graphicData uri="http://schemas.openxmlformats.org/drawingml/2006/table">
            <a:tbl>
              <a:tblPr>
                <a:tableStyleId>{F5AB1C69-6EDB-4FF4-983F-18BD219EF322}</a:tableStyleId>
              </a:tblPr>
              <a:tblGrid>
                <a:gridCol w="3627676">
                  <a:extLst>
                    <a:ext uri="{9D8B030D-6E8A-4147-A177-3AD203B41FA5}">
                      <a16:colId xmlns:a16="http://schemas.microsoft.com/office/drawing/2014/main" val="20000"/>
                    </a:ext>
                  </a:extLst>
                </a:gridCol>
                <a:gridCol w="2852919">
                  <a:extLst>
                    <a:ext uri="{9D8B030D-6E8A-4147-A177-3AD203B41FA5}">
                      <a16:colId xmlns:a16="http://schemas.microsoft.com/office/drawing/2014/main" val="20001"/>
                    </a:ext>
                  </a:extLst>
                </a:gridCol>
                <a:gridCol w="3096469">
                  <a:extLst>
                    <a:ext uri="{9D8B030D-6E8A-4147-A177-3AD203B41FA5}">
                      <a16:colId xmlns:a16="http://schemas.microsoft.com/office/drawing/2014/main" val="20002"/>
                    </a:ext>
                  </a:extLst>
                </a:gridCol>
              </a:tblGrid>
              <a:tr h="326018">
                <a:tc gridSpan="3">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032872">
                <a:tc gridSpan="3">
                  <a:txBody>
                    <a:bodyPr/>
                    <a:lstStyle/>
                    <a:p>
                      <a:endParaRPr lang="en-US" altLang="ja-JP" sz="600" b="1" u="sng" dirty="0" smtClean="0">
                        <a:solidFill>
                          <a:schemeClr val="tx1"/>
                        </a:solidFill>
                        <a:latin typeface="HGPｺﾞｼｯｸM" pitchFamily="50" charset="-128"/>
                        <a:ea typeface="HGPｺﾞｼｯｸM" pitchFamily="50" charset="-128"/>
                      </a:endParaRPr>
                    </a:p>
                    <a:p>
                      <a:r>
                        <a:rPr lang="ja-JP" altLang="en-US" sz="1300" b="1" u="sng" dirty="0" smtClean="0">
                          <a:solidFill>
                            <a:schemeClr val="tx1"/>
                          </a:solidFill>
                          <a:latin typeface="HGPｺﾞｼｯｸM" pitchFamily="50" charset="-128"/>
                          <a:ea typeface="HGPｺﾞｼｯｸM" pitchFamily="50" charset="-128"/>
                        </a:rPr>
                        <a:t>■</a:t>
                      </a:r>
                      <a:r>
                        <a:rPr lang="ja-JP" altLang="en-US" sz="1300" b="1" u="sng" baseline="0" dirty="0" smtClean="0">
                          <a:solidFill>
                            <a:schemeClr val="tx1"/>
                          </a:solidFill>
                          <a:latin typeface="HGPｺﾞｼｯｸM" pitchFamily="50" charset="-128"/>
                          <a:ea typeface="HGPｺﾞｼｯｸM" pitchFamily="50" charset="-128"/>
                        </a:rPr>
                        <a:t> </a:t>
                      </a:r>
                      <a:r>
                        <a:rPr lang="ja-JP" altLang="en-US" sz="1300" b="1" u="sng" dirty="0" smtClean="0">
                          <a:solidFill>
                            <a:schemeClr val="tx1"/>
                          </a:solidFill>
                          <a:latin typeface="HGPｺﾞｼｯｸM" pitchFamily="50" charset="-128"/>
                          <a:ea typeface="HGPｺﾞｼｯｸM" pitchFamily="50" charset="-128"/>
                        </a:rPr>
                        <a:t>主として自閉症児を入所させる施設　     </a:t>
                      </a:r>
                      <a:r>
                        <a:rPr lang="en-US" altLang="ja-JP" sz="1300" b="1" u="sng" dirty="0" smtClean="0">
                          <a:solidFill>
                            <a:schemeClr val="tx1"/>
                          </a:solidFill>
                          <a:latin typeface="HGPｺﾞｼｯｸM" pitchFamily="50" charset="-128"/>
                          <a:ea typeface="HGPｺﾞｼｯｸM" pitchFamily="50" charset="-128"/>
                        </a:rPr>
                        <a:t>349</a:t>
                      </a:r>
                      <a:r>
                        <a:rPr lang="ja-JP" altLang="en-US" sz="1300" b="1" u="sng" dirty="0" smtClean="0">
                          <a:solidFill>
                            <a:schemeClr val="tx1"/>
                          </a:solidFill>
                          <a:latin typeface="HGPｺﾞｼｯｸM" pitchFamily="50" charset="-128"/>
                          <a:ea typeface="HGPｺﾞｼｯｸM" pitchFamily="50" charset="-128"/>
                        </a:rPr>
                        <a:t>単位（有期有目的の支援を行う場合（入所日数に応じた単位を設定）　</a:t>
                      </a:r>
                      <a:r>
                        <a:rPr lang="en-US" altLang="ja-JP" sz="1300" b="1" u="sng" dirty="0" smtClean="0">
                          <a:solidFill>
                            <a:schemeClr val="tx1"/>
                          </a:solidFill>
                          <a:latin typeface="HGPｺﾞｼｯｸM" pitchFamily="50" charset="-128"/>
                          <a:ea typeface="HGPｺﾞｼｯｸM" pitchFamily="50" charset="-128"/>
                        </a:rPr>
                        <a:t>317</a:t>
                      </a:r>
                      <a:r>
                        <a:rPr lang="ja-JP" altLang="en-US" sz="1300" b="1" u="sng" dirty="0" smtClean="0">
                          <a:solidFill>
                            <a:schemeClr val="tx1"/>
                          </a:solidFill>
                          <a:latin typeface="HGPｺﾞｼｯｸM" pitchFamily="50" charset="-128"/>
                          <a:ea typeface="HGPｺﾞｼｯｸM" pitchFamily="50" charset="-128"/>
                        </a:rPr>
                        <a:t>～  </a:t>
                      </a:r>
                      <a:r>
                        <a:rPr lang="en-US" altLang="ja-JP" sz="1300" b="1" u="sng" dirty="0" smtClean="0">
                          <a:solidFill>
                            <a:schemeClr val="tx1"/>
                          </a:solidFill>
                          <a:latin typeface="HGPｺﾞｼｯｸM" pitchFamily="50" charset="-128"/>
                          <a:ea typeface="HGPｺﾞｼｯｸM" pitchFamily="50" charset="-128"/>
                        </a:rPr>
                        <a:t>417</a:t>
                      </a:r>
                      <a:r>
                        <a:rPr lang="ja-JP" altLang="en-US" sz="1300" b="1" u="sng" dirty="0" smtClean="0">
                          <a:solidFill>
                            <a:schemeClr val="tx1"/>
                          </a:solidFill>
                          <a:latin typeface="HGPｺﾞｼｯｸM" pitchFamily="50" charset="-128"/>
                          <a:ea typeface="HGPｺﾞｼｯｸM" pitchFamily="50" charset="-128"/>
                        </a:rPr>
                        <a:t>単位）　</a:t>
                      </a:r>
                      <a:endParaRPr lang="en-US" altLang="ja-JP" sz="1300" b="1" u="sng" dirty="0" smtClean="0">
                        <a:solidFill>
                          <a:schemeClr val="tx1"/>
                        </a:solidFill>
                        <a:latin typeface="HGPｺﾞｼｯｸM" pitchFamily="50" charset="-128"/>
                        <a:ea typeface="HGPｺﾞｼｯｸM" pitchFamily="50" charset="-128"/>
                      </a:endParaRPr>
                    </a:p>
                    <a:p>
                      <a:endParaRPr lang="en-US" altLang="ja-JP" sz="600" b="1" u="sng" dirty="0" smtClean="0">
                        <a:solidFill>
                          <a:schemeClr val="tx1"/>
                        </a:solidFill>
                        <a:latin typeface="HGPｺﾞｼｯｸM" pitchFamily="50" charset="-128"/>
                        <a:ea typeface="HGPｺﾞｼｯｸM" pitchFamily="50" charset="-128"/>
                      </a:endParaRPr>
                    </a:p>
                    <a:p>
                      <a:r>
                        <a:rPr lang="ja-JP" altLang="en-US" sz="1300" b="1" u="sng" dirty="0" smtClean="0">
                          <a:solidFill>
                            <a:schemeClr val="tx1"/>
                          </a:solidFill>
                          <a:latin typeface="HGPｺﾞｼｯｸM" pitchFamily="50" charset="-128"/>
                          <a:ea typeface="HGPｺﾞｼｯｸM" pitchFamily="50" charset="-128"/>
                        </a:rPr>
                        <a:t>■</a:t>
                      </a:r>
                      <a:r>
                        <a:rPr lang="ja-JP" altLang="en-US" sz="1300" b="1" u="sng" baseline="0" dirty="0" smtClean="0">
                          <a:solidFill>
                            <a:schemeClr val="tx1"/>
                          </a:solidFill>
                          <a:latin typeface="HGPｺﾞｼｯｸM" pitchFamily="50" charset="-128"/>
                          <a:ea typeface="HGPｺﾞｼｯｸM" pitchFamily="50" charset="-128"/>
                        </a:rPr>
                        <a:t> </a:t>
                      </a:r>
                      <a:r>
                        <a:rPr lang="ja-JP" altLang="en-US" sz="1300" b="1" u="sng" dirty="0" smtClean="0">
                          <a:solidFill>
                            <a:schemeClr val="tx1"/>
                          </a:solidFill>
                          <a:latin typeface="HGPｺﾞｼｯｸM" pitchFamily="50" charset="-128"/>
                          <a:ea typeface="HGPｺﾞｼｯｸM" pitchFamily="50" charset="-128"/>
                        </a:rPr>
                        <a:t>主として肢体不自由児を入所させる施設 </a:t>
                      </a:r>
                      <a:r>
                        <a:rPr lang="en-US" altLang="ja-JP" sz="1300" b="1" u="sng" dirty="0" smtClean="0">
                          <a:solidFill>
                            <a:schemeClr val="tx1"/>
                          </a:solidFill>
                          <a:latin typeface="HGPｺﾞｼｯｸM" pitchFamily="50" charset="-128"/>
                          <a:ea typeface="HGPｺﾞｼｯｸM" pitchFamily="50" charset="-128"/>
                        </a:rPr>
                        <a:t>173</a:t>
                      </a:r>
                      <a:r>
                        <a:rPr lang="ja-JP" altLang="en-US" sz="1300" b="1" u="sng" dirty="0" smtClean="0">
                          <a:solidFill>
                            <a:schemeClr val="tx1"/>
                          </a:solidFill>
                          <a:latin typeface="HGPｺﾞｼｯｸM" pitchFamily="50" charset="-128"/>
                          <a:ea typeface="HGPｺﾞｼｯｸM" pitchFamily="50" charset="-128"/>
                        </a:rPr>
                        <a:t>単位（有期有目的の支援を行う場合（入所日数に応じた単位を設定）　</a:t>
                      </a:r>
                      <a:r>
                        <a:rPr lang="en-US" altLang="ja-JP" sz="1300" b="1" u="sng" dirty="0" smtClean="0">
                          <a:solidFill>
                            <a:schemeClr val="tx1"/>
                          </a:solidFill>
                          <a:latin typeface="HGPｺﾞｼｯｸM" pitchFamily="50" charset="-128"/>
                          <a:ea typeface="HGPｺﾞｼｯｸM" pitchFamily="50" charset="-128"/>
                        </a:rPr>
                        <a:t>158</a:t>
                      </a:r>
                      <a:r>
                        <a:rPr lang="ja-JP" altLang="en-US" sz="1300" b="1" u="sng" dirty="0" smtClean="0">
                          <a:solidFill>
                            <a:schemeClr val="tx1"/>
                          </a:solidFill>
                          <a:latin typeface="HGPｺﾞｼｯｸM" pitchFamily="50" charset="-128"/>
                          <a:ea typeface="HGPｺﾞｼｯｸM" pitchFamily="50" charset="-128"/>
                        </a:rPr>
                        <a:t>～  </a:t>
                      </a:r>
                      <a:r>
                        <a:rPr lang="en-US" altLang="ja-JP" sz="1300" b="1" u="sng" dirty="0" smtClean="0">
                          <a:solidFill>
                            <a:schemeClr val="tx1"/>
                          </a:solidFill>
                          <a:latin typeface="HGPｺﾞｼｯｸM" pitchFamily="50" charset="-128"/>
                          <a:ea typeface="HGPｺﾞｼｯｸM" pitchFamily="50" charset="-128"/>
                        </a:rPr>
                        <a:t>204</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endParaRPr lang="en-US" altLang="ja-JP" sz="600" b="0" u="none"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solidFill>
                            <a:schemeClr val="tx1"/>
                          </a:solidFill>
                          <a:latin typeface="HGPｺﾞｼｯｸM" pitchFamily="50" charset="-128"/>
                          <a:ea typeface="HGPｺﾞｼｯｸM" pitchFamily="50" charset="-128"/>
                        </a:rPr>
                        <a:t>■</a:t>
                      </a:r>
                      <a:r>
                        <a:rPr lang="ja-JP" altLang="en-US" sz="1300" b="1" u="sng" baseline="0" dirty="0" smtClean="0">
                          <a:solidFill>
                            <a:schemeClr val="tx1"/>
                          </a:solidFill>
                          <a:latin typeface="HGPｺﾞｼｯｸM" pitchFamily="50" charset="-128"/>
                          <a:ea typeface="HGPｺﾞｼｯｸM" pitchFamily="50" charset="-128"/>
                        </a:rPr>
                        <a:t> </a:t>
                      </a:r>
                      <a:r>
                        <a:rPr lang="ja-JP" altLang="en-US" sz="1300" b="1" u="sng" dirty="0" smtClean="0">
                          <a:solidFill>
                            <a:schemeClr val="tx1"/>
                          </a:solidFill>
                          <a:latin typeface="HGPｺﾞｼｯｸM" pitchFamily="50" charset="-128"/>
                          <a:ea typeface="HGPｺﾞｼｯｸM" pitchFamily="50" charset="-128"/>
                        </a:rPr>
                        <a:t>主として重症心身児を入所させる施設　  </a:t>
                      </a:r>
                      <a:r>
                        <a:rPr lang="en-US" altLang="ja-JP" sz="1300" b="1" u="sng" dirty="0" smtClean="0">
                          <a:solidFill>
                            <a:schemeClr val="tx1"/>
                          </a:solidFill>
                          <a:latin typeface="HGPｺﾞｼｯｸM" pitchFamily="50" charset="-128"/>
                          <a:ea typeface="HGPｺﾞｼｯｸM" pitchFamily="50" charset="-128"/>
                        </a:rPr>
                        <a:t>909</a:t>
                      </a:r>
                      <a:r>
                        <a:rPr lang="ja-JP" altLang="en-US" sz="1300" b="1" u="sng" dirty="0" smtClean="0">
                          <a:solidFill>
                            <a:schemeClr val="tx1"/>
                          </a:solidFill>
                          <a:latin typeface="HGPｺﾞｼｯｸM" pitchFamily="50" charset="-128"/>
                          <a:ea typeface="HGPｺﾞｼｯｸM" pitchFamily="50" charset="-128"/>
                        </a:rPr>
                        <a:t>単位（有期有目的の支援を行う場合（入所日数に応じた単位を設定）　</a:t>
                      </a:r>
                      <a:r>
                        <a:rPr lang="en-US" altLang="ja-JP" sz="1300" b="1" u="sng" dirty="0" smtClean="0">
                          <a:solidFill>
                            <a:schemeClr val="tx1"/>
                          </a:solidFill>
                          <a:latin typeface="HGPｺﾞｼｯｸM" pitchFamily="50" charset="-128"/>
                          <a:ea typeface="HGPｺﾞｼｯｸM" pitchFamily="50" charset="-128"/>
                        </a:rPr>
                        <a:t>820</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1,095</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6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26018">
                <a:tc gridSpan="3">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心理担当職員配置加算（</a:t>
                      </a:r>
                      <a:r>
                        <a:rPr lang="en-US" altLang="ja-JP" sz="1200" b="1" u="sng" dirty="0" smtClean="0">
                          <a:solidFill>
                            <a:schemeClr val="tx1"/>
                          </a:solidFill>
                          <a:latin typeface="HGPｺﾞｼｯｸM" pitchFamily="50" charset="-128"/>
                          <a:ea typeface="HGPｺﾞｼｯｸM" pitchFamily="50" charset="-128"/>
                        </a:rPr>
                        <a:t>26</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心理担当職員を配置している場合に加算。公認心理士を配置している場合は、さらに</a:t>
                      </a:r>
                      <a:r>
                        <a:rPr kumimoji="1" lang="en-US" altLang="ja-JP" sz="1200" dirty="0" smtClean="0">
                          <a:solidFill>
                            <a:schemeClr val="tx1"/>
                          </a:solidFill>
                          <a:latin typeface="HGPｺﾞｼｯｸM" pitchFamily="50" charset="-128"/>
                          <a:ea typeface="HGPｺﾞｼｯｸM" pitchFamily="50" charset="-128"/>
                        </a:rPr>
                        <a:t>10</a:t>
                      </a:r>
                      <a:r>
                        <a:rPr kumimoji="1" lang="ja-JP" altLang="en-US" sz="1200" dirty="0" smtClean="0">
                          <a:solidFill>
                            <a:schemeClr val="tx1"/>
                          </a:solidFill>
                          <a:latin typeface="HGPｺﾞｼｯｸM" pitchFamily="50" charset="-128"/>
                          <a:ea typeface="HGPｺﾞｼｯｸM" pitchFamily="50" charset="-128"/>
                        </a:rPr>
                        <a:t>単位を加算</a:t>
                      </a:r>
                      <a:endParaRPr kumimoji="1" lang="en-US" altLang="ja-JP" sz="1200" dirty="0" smtClean="0">
                        <a:solidFill>
                          <a:schemeClr val="tx1"/>
                        </a:solidFill>
                        <a:latin typeface="HGPｺﾞｼｯｸM" pitchFamily="50" charset="-128"/>
                        <a:ea typeface="HGPｺﾞｼｯｸM" pitchFamily="50" charset="-128"/>
                      </a:endParaRPr>
                    </a:p>
                    <a:p>
                      <a:pPr marL="361950" indent="-361950"/>
                      <a:r>
                        <a:rPr kumimoji="1" lang="ja-JP" altLang="en-US" sz="120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a:t>
                      </a:r>
                      <a:r>
                        <a:rPr kumimoji="1" lang="ja-JP" altLang="en-US" sz="1200" dirty="0" smtClean="0">
                          <a:solidFill>
                            <a:schemeClr val="tx1"/>
                          </a:solidFill>
                          <a:latin typeface="HGPｺﾞｼｯｸM" pitchFamily="50" charset="-128"/>
                          <a:ea typeface="HGPｺﾞｼｯｸM" pitchFamily="50" charset="-128"/>
                        </a:rPr>
                        <a:t>　主として重症心身障害児を入所させる施設及び指定発達支援医療機関を除く。</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小規模グループケア加算（</a:t>
                      </a:r>
                      <a:r>
                        <a:rPr lang="en-US" altLang="ja-JP" sz="1200" b="1" u="sng" dirty="0" smtClean="0">
                          <a:solidFill>
                            <a:schemeClr val="tx1"/>
                          </a:solidFill>
                          <a:latin typeface="HGPｺﾞｼｯｸM" pitchFamily="50" charset="-128"/>
                          <a:ea typeface="HGPｺﾞｼｯｸM" pitchFamily="50" charset="-128"/>
                        </a:rPr>
                        <a:t>240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lang="ja-JP" altLang="en-US" sz="1200" dirty="0" smtClean="0">
                          <a:solidFill>
                            <a:schemeClr val="tx1"/>
                          </a:solidFill>
                          <a:latin typeface="HGPｺﾞｼｯｸM" pitchFamily="50" charset="-128"/>
                          <a:ea typeface="HGPｺﾞｼｯｸM" pitchFamily="50" charset="-128"/>
                        </a:rPr>
                        <a:t>→　障害児に対して、小規模なグループによるケアを行った場合に加算</a:t>
                      </a:r>
                      <a:endParaRPr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福祉専門職員配置等加算（</a:t>
                      </a:r>
                      <a:r>
                        <a:rPr lang="en-US" altLang="ja-JP" sz="1200" b="1" u="sng" dirty="0" smtClean="0">
                          <a:solidFill>
                            <a:schemeClr val="tx1"/>
                          </a:solidFill>
                          <a:latin typeface="HGPｺﾞｼｯｸM" pitchFamily="50" charset="-128"/>
                          <a:ea typeface="HGPｺﾞｼｯｸM" pitchFamily="50" charset="-128"/>
                        </a:rPr>
                        <a:t>4</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①常勤の児童指導員等のうち、社会福祉士、介護福祉士又は精神保健福祉士の資格保有状況に応じて加算、➁児童指導員又は保育士等のうち、常勤職員が</a:t>
                      </a:r>
                      <a:r>
                        <a:rPr kumimoji="1" lang="en-US" altLang="ja-JP" sz="1200" dirty="0" smtClean="0">
                          <a:solidFill>
                            <a:schemeClr val="tx1"/>
                          </a:solidFill>
                          <a:latin typeface="HGPｺﾞｼｯｸM" pitchFamily="50" charset="-128"/>
                          <a:ea typeface="HGPｺﾞｼｯｸM" pitchFamily="50" charset="-128"/>
                        </a:rPr>
                        <a:t>75%</a:t>
                      </a:r>
                      <a:r>
                        <a:rPr kumimoji="1" lang="ja-JP" altLang="en-US" sz="1200" dirty="0" smtClean="0">
                          <a:solidFill>
                            <a:schemeClr val="tx1"/>
                          </a:solidFill>
                          <a:latin typeface="HGPｺﾞｼｯｸM" pitchFamily="50" charset="-128"/>
                          <a:ea typeface="HGPｺﾞｼｯｸM" pitchFamily="50" charset="-128"/>
                        </a:rPr>
                        <a:t>以上又は勤続</a:t>
                      </a:r>
                      <a:r>
                        <a:rPr kumimoji="1" lang="en-US" altLang="ja-JP" sz="1200" dirty="0" smtClean="0">
                          <a:solidFill>
                            <a:schemeClr val="tx1"/>
                          </a:solidFill>
                          <a:latin typeface="HGPｺﾞｼｯｸM" pitchFamily="50" charset="-128"/>
                          <a:ea typeface="HGPｺﾞｼｯｸM" pitchFamily="50" charset="-128"/>
                        </a:rPr>
                        <a:t>3</a:t>
                      </a:r>
                      <a:r>
                        <a:rPr kumimoji="1" lang="ja-JP" altLang="en-US" sz="1200" dirty="0" smtClean="0">
                          <a:solidFill>
                            <a:schemeClr val="tx1"/>
                          </a:solidFill>
                          <a:latin typeface="HGPｺﾞｼｯｸM" pitchFamily="50" charset="-128"/>
                          <a:ea typeface="HGPｺﾞｼｯｸM" pitchFamily="50" charset="-128"/>
                        </a:rPr>
                        <a:t>年以上の常勤職員が</a:t>
                      </a:r>
                      <a:r>
                        <a:rPr kumimoji="1" lang="en-US" altLang="ja-JP" sz="1200" dirty="0" smtClean="0">
                          <a:solidFill>
                            <a:schemeClr val="tx1"/>
                          </a:solidFill>
                          <a:latin typeface="HGPｺﾞｼｯｸM" pitchFamily="50" charset="-128"/>
                          <a:ea typeface="HGPｺﾞｼｯｸM" pitchFamily="50" charset="-128"/>
                        </a:rPr>
                        <a:t>30%</a:t>
                      </a:r>
                      <a:r>
                        <a:rPr kumimoji="1" lang="ja-JP" altLang="en-US" sz="1200" dirty="0" smtClean="0">
                          <a:solidFill>
                            <a:schemeClr val="tx1"/>
                          </a:solidFill>
                          <a:latin typeface="HGPｺﾞｼｯｸM" pitchFamily="50" charset="-128"/>
                          <a:ea typeface="HGPｺﾞｼｯｸM" pitchFamily="50" charset="-128"/>
                        </a:rPr>
                        <a:t>以上</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7190" name="Text Box 2"/>
          <p:cNvSpPr txBox="1">
            <a:spLocks noChangeArrowheads="1"/>
          </p:cNvSpPr>
          <p:nvPr/>
        </p:nvSpPr>
        <p:spPr bwMode="auto">
          <a:xfrm>
            <a:off x="4827625" y="789519"/>
            <a:ext cx="2357437"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7191" name="Text Box 2"/>
          <p:cNvSpPr txBox="1">
            <a:spLocks noChangeArrowheads="1"/>
          </p:cNvSpPr>
          <p:nvPr/>
        </p:nvSpPr>
        <p:spPr bwMode="auto">
          <a:xfrm>
            <a:off x="-28570" y="789519"/>
            <a:ext cx="1928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7192" name="Rectangle 4"/>
          <p:cNvSpPr>
            <a:spLocks noChangeArrowheads="1"/>
          </p:cNvSpPr>
          <p:nvPr/>
        </p:nvSpPr>
        <p:spPr bwMode="auto">
          <a:xfrm>
            <a:off x="139700" y="1149877"/>
            <a:ext cx="4668840" cy="1656362"/>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障害児入所施設又は指定医療機関に入所等をする障害児</a:t>
            </a:r>
            <a:r>
              <a:rPr lang="ja-JP" altLang="en-US" sz="1200" dirty="0" smtClean="0">
                <a:solidFill>
                  <a:srgbClr val="000000"/>
                </a:solidFill>
                <a:latin typeface="HGPｺﾞｼｯｸM" pitchFamily="50" charset="-128"/>
                <a:ea typeface="HGPｺﾞｼｯｸM" pitchFamily="50" charset="-128"/>
              </a:rPr>
              <a:t>に対して</a:t>
            </a:r>
            <a:r>
              <a:rPr lang="ja-JP" altLang="en-US" sz="1200" dirty="0">
                <a:solidFill>
                  <a:srgbClr val="000000"/>
                </a:solidFill>
                <a:latin typeface="HGPｺﾞｼｯｸM" pitchFamily="50" charset="-128"/>
                <a:ea typeface="HGPｺﾞｼｯｸM" pitchFamily="50" charset="-128"/>
              </a:rPr>
              <a:t>、保護、日常生活指導及び知識技能の付与並びに治療を行う。</a:t>
            </a:r>
          </a:p>
          <a:p>
            <a:pPr marL="82550" indent="-82550"/>
            <a:endParaRPr lang="ja-JP" altLang="en-US" sz="1300" dirty="0">
              <a:solidFill>
                <a:srgbClr val="000000"/>
              </a:solidFill>
              <a:latin typeface="HGPｺﾞｼｯｸM" pitchFamily="50" charset="-128"/>
              <a:ea typeface="HGPｺﾞｼｯｸM" pitchFamily="50" charset="-128"/>
            </a:endParaRPr>
          </a:p>
        </p:txBody>
      </p:sp>
      <p:sp>
        <p:nvSpPr>
          <p:cNvPr id="7193" name="Rectangle 4"/>
          <p:cNvSpPr>
            <a:spLocks noChangeArrowheads="1"/>
          </p:cNvSpPr>
          <p:nvPr/>
        </p:nvSpPr>
        <p:spPr bwMode="auto">
          <a:xfrm>
            <a:off x="5024480" y="1162577"/>
            <a:ext cx="4681537" cy="1643662"/>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b="1" u="sng" dirty="0">
                <a:solidFill>
                  <a:srgbClr val="000000"/>
                </a:solidFill>
                <a:latin typeface="HGPｺﾞｼｯｸM" pitchFamily="50" charset="-128"/>
                <a:ea typeface="HGPｺﾞｼｯｸM" pitchFamily="50" charset="-128"/>
              </a:rPr>
              <a:t>■　児童指導員及び保育士</a:t>
            </a:r>
            <a:endParaRPr lang="en-US" altLang="ja-JP" sz="1300" b="1" u="sng"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主</a:t>
            </a:r>
            <a:r>
              <a:rPr lang="ja-JP" altLang="en-US" sz="1200" dirty="0">
                <a:solidFill>
                  <a:srgbClr val="000000"/>
                </a:solidFill>
                <a:latin typeface="HGPｺﾞｼｯｸM" pitchFamily="50" charset="-128"/>
                <a:ea typeface="HGPｺﾞｼｯｸM" pitchFamily="50" charset="-128"/>
              </a:rPr>
              <a:t>として自閉症児を入所させる施設　</a:t>
            </a:r>
            <a:r>
              <a:rPr lang="en-US" altLang="ja-JP" sz="1200" dirty="0">
                <a:solidFill>
                  <a:srgbClr val="000000"/>
                </a:solidFill>
                <a:latin typeface="HGPｺﾞｼｯｸM" pitchFamily="50" charset="-128"/>
                <a:ea typeface="HGPｺﾞｼｯｸM" pitchFamily="50" charset="-128"/>
              </a:rPr>
              <a:t>6.7:1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主</a:t>
            </a:r>
            <a:r>
              <a:rPr lang="ja-JP" altLang="en-US" sz="1200" dirty="0">
                <a:solidFill>
                  <a:srgbClr val="000000"/>
                </a:solidFill>
                <a:latin typeface="HGPｺﾞｼｯｸM" pitchFamily="50" charset="-128"/>
                <a:ea typeface="HGPｺﾞｼｯｸM" pitchFamily="50" charset="-128"/>
              </a:rPr>
              <a:t>として肢体不自由児を入所させる施設　　</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乳児又は幼児　</a:t>
            </a:r>
            <a:r>
              <a:rPr lang="en-US" altLang="ja-JP" sz="1200" dirty="0">
                <a:solidFill>
                  <a:srgbClr val="000000"/>
                </a:solidFill>
                <a:latin typeface="HGPｺﾞｼｯｸM" pitchFamily="50" charset="-128"/>
                <a:ea typeface="HGPｺﾞｼｯｸM" pitchFamily="50" charset="-128"/>
              </a:rPr>
              <a:t>10:1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少年　</a:t>
            </a:r>
            <a:r>
              <a:rPr lang="en-US" altLang="ja-JP" sz="1200" dirty="0">
                <a:solidFill>
                  <a:srgbClr val="000000"/>
                </a:solidFill>
                <a:latin typeface="HGPｺﾞｼｯｸM" pitchFamily="50" charset="-128"/>
                <a:ea typeface="HGPｺﾞｼｯｸM" pitchFamily="50" charset="-128"/>
              </a:rPr>
              <a:t>20:1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児童</a:t>
            </a:r>
            <a:r>
              <a:rPr lang="ja-JP" altLang="en-US" sz="1200" dirty="0">
                <a:solidFill>
                  <a:srgbClr val="000000"/>
                </a:solidFill>
                <a:latin typeface="HGPｺﾞｼｯｸM" pitchFamily="50" charset="-128"/>
                <a:ea typeface="HGPｺﾞｼｯｸM" pitchFamily="50" charset="-128"/>
              </a:rPr>
              <a:t>指導員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保育士</a:t>
            </a:r>
            <a:r>
              <a:rPr lang="ja-JP" altLang="en-US" sz="1200" dirty="0">
                <a:solidFill>
                  <a:srgbClr val="000000"/>
                </a:solidFill>
                <a:latin typeface="HGPｺﾞｼｯｸM" pitchFamily="50" charset="-128"/>
                <a:ea typeface="HGPｺﾞｼｯｸM" pitchFamily="50" charset="-128"/>
              </a:rPr>
              <a:t>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300" b="1" u="sng" dirty="0">
                <a:solidFill>
                  <a:srgbClr val="000000"/>
                </a:solidFill>
                <a:latin typeface="HGPｺﾞｼｯｸM" pitchFamily="50" charset="-128"/>
                <a:ea typeface="HGPｺﾞｼｯｸM" pitchFamily="50" charset="-128"/>
              </a:rPr>
              <a:t>■　児童発達支援管理責任者　</a:t>
            </a:r>
            <a:r>
              <a:rPr lang="en-US" altLang="ja-JP" sz="1300" b="1" u="sng" dirty="0">
                <a:solidFill>
                  <a:srgbClr val="000000"/>
                </a:solidFill>
                <a:latin typeface="HGPｺﾞｼｯｸM" pitchFamily="50" charset="-128"/>
                <a:ea typeface="HGPｺﾞｼｯｸM" pitchFamily="50" charset="-128"/>
              </a:rPr>
              <a:t>1</a:t>
            </a:r>
            <a:r>
              <a:rPr lang="ja-JP" altLang="en-US" sz="1300" b="1" u="sng" dirty="0">
                <a:solidFill>
                  <a:srgbClr val="000000"/>
                </a:solidFill>
                <a:latin typeface="HGPｺﾞｼｯｸM" pitchFamily="50" charset="-128"/>
                <a:ea typeface="HGPｺﾞｼｯｸM" pitchFamily="50" charset="-128"/>
              </a:rPr>
              <a:t>人以上</a:t>
            </a:r>
            <a:endParaRPr lang="en-US" altLang="ja-JP" sz="1300" b="1" u="sng" dirty="0">
              <a:solidFill>
                <a:srgbClr val="000000"/>
              </a:solidFill>
              <a:latin typeface="HGPｺﾞｼｯｸM" pitchFamily="50" charset="-128"/>
              <a:ea typeface="HGPｺﾞｼｯｸM" pitchFamily="50" charset="-128"/>
            </a:endParaRPr>
          </a:p>
        </p:txBody>
      </p:sp>
      <p:sp>
        <p:nvSpPr>
          <p:cNvPr id="7194" name="Text Box 2"/>
          <p:cNvSpPr txBox="1">
            <a:spLocks noChangeArrowheads="1"/>
          </p:cNvSpPr>
          <p:nvPr/>
        </p:nvSpPr>
        <p:spPr bwMode="auto">
          <a:xfrm>
            <a:off x="-1588" y="2899653"/>
            <a:ext cx="6899276" cy="338554"/>
          </a:xfrm>
          <a:prstGeom prst="rect">
            <a:avLst/>
          </a:prstGeom>
          <a:noFill/>
          <a:ln w="9525">
            <a:noFill/>
            <a:miter lim="800000"/>
            <a:headEnd/>
            <a:tailEnd/>
          </a:ln>
        </p:spPr>
        <p:txBody>
          <a:bodyPr>
            <a:spAutoFit/>
          </a:bodyPr>
          <a:lstStyle/>
          <a:p>
            <a:pPr lvl="0">
              <a:spcBef>
                <a:spcPct val="50000"/>
              </a:spcBef>
            </a:pPr>
            <a:r>
              <a:rPr lang="ja-JP" altLang="en-US" sz="1600" b="1" u="sng" dirty="0">
                <a:solidFill>
                  <a:srgbClr val="000000"/>
                </a:solidFill>
                <a:ea typeface="ＤＨＰ特太ゴシック体" pitchFamily="2" charset="-128"/>
              </a:rPr>
              <a:t>○報酬単価（</a:t>
            </a:r>
            <a:r>
              <a:rPr lang="ja-JP" altLang="en-US" sz="1600" b="1" u="sng" dirty="0" smtClean="0">
                <a:solidFill>
                  <a:srgbClr val="000000"/>
                </a:solidFill>
                <a:ea typeface="ＤＨＰ特太ゴシック体" pitchFamily="2" charset="-128"/>
              </a:rPr>
              <a:t>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r>
              <a:rPr lang="ja-JP" altLang="en-US" sz="1600" b="1" u="sng" dirty="0">
                <a:solidFill>
                  <a:srgbClr val="000000"/>
                </a:solidFill>
                <a:ea typeface="ＤＨＰ特太ゴシック体" pitchFamily="2" charset="-128"/>
              </a:rPr>
              <a:t>～）</a:t>
            </a:r>
            <a:endParaRPr lang="en-US" altLang="ja-JP" sz="1600" b="1" u="sng" dirty="0">
              <a:solidFill>
                <a:srgbClr val="000000"/>
              </a:solidFill>
              <a:ea typeface="ＤＨＰ特太ゴシック体" pitchFamily="2" charset="-128"/>
            </a:endParaRPr>
          </a:p>
        </p:txBody>
      </p:sp>
      <p:sp>
        <p:nvSpPr>
          <p:cNvPr id="12" name="Text Box 2"/>
          <p:cNvSpPr txBox="1">
            <a:spLocks noChangeArrowheads="1"/>
          </p:cNvSpPr>
          <p:nvPr/>
        </p:nvSpPr>
        <p:spPr bwMode="auto">
          <a:xfrm>
            <a:off x="56456" y="6393662"/>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a:solidFill>
                  <a:srgbClr val="000000"/>
                </a:solidFill>
                <a:latin typeface="HGPｺﾞｼｯｸM" pitchFamily="50" charset="-128"/>
                <a:ea typeface="HGPｺﾞｼｯｸM" pitchFamily="50" charset="-128"/>
              </a:rPr>
              <a:t>187</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ja-JP" altLang="en-US" sz="1400" dirty="0">
                <a:solidFill>
                  <a:srgbClr val="000000"/>
                </a:solidFill>
                <a:latin typeface="HGPｺﾞｼｯｸM" pitchFamily="50" charset="-128"/>
                <a:ea typeface="HGPｺﾞｼｯｸM" pitchFamily="50" charset="-128"/>
              </a:rPr>
              <a:t>１</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3" name="Text Box 2"/>
          <p:cNvSpPr txBox="1">
            <a:spLocks noChangeArrowheads="1"/>
          </p:cNvSpPr>
          <p:nvPr/>
        </p:nvSpPr>
        <p:spPr bwMode="auto">
          <a:xfrm>
            <a:off x="4777283" y="6402830"/>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2,060</a:t>
            </a:r>
            <a:r>
              <a:rPr lang="ja-JP" altLang="en-US" sz="16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30</a:t>
            </a:r>
            <a:r>
              <a:rPr lang="zh-TW" altLang="en-US" sz="1400" dirty="0" smtClean="0">
                <a:solidFill>
                  <a:srgbClr val="000000"/>
                </a:solidFill>
                <a:latin typeface="HGPｺﾞｼｯｸM" pitchFamily="50" charset="-128"/>
                <a:ea typeface="HGPｺﾞｼｯｸM" pitchFamily="50" charset="-128"/>
              </a:rPr>
              <a:t>年</a:t>
            </a:r>
            <a:r>
              <a:rPr lang="ja-JP" altLang="en-US" sz="1400" dirty="0">
                <a:solidFill>
                  <a:srgbClr val="000000"/>
                </a:solidFill>
                <a:latin typeface="HGPｺﾞｼｯｸM" pitchFamily="50" charset="-128"/>
                <a:ea typeface="HGPｺﾞｼｯｸM" pitchFamily="50" charset="-128"/>
              </a:rPr>
              <a:t>１</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医療型障害児入所施設</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8" name="直線コネクタ 17"/>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177</a:t>
            </a:fld>
            <a:endParaRPr lang="en-US" altLang="ja-JP" dirty="0"/>
          </a:p>
        </p:txBody>
      </p:sp>
    </p:spTree>
    <p:extLst>
      <p:ext uri="{BB962C8B-B14F-4D97-AF65-F5344CB8AC3E}">
        <p14:creationId xmlns:p14="http://schemas.microsoft.com/office/powerpoint/2010/main" val="307477188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2"/>
          <p:cNvSpPr txBox="1">
            <a:spLocks noChangeArrowheads="1"/>
          </p:cNvSpPr>
          <p:nvPr/>
        </p:nvSpPr>
        <p:spPr bwMode="auto">
          <a:xfrm>
            <a:off x="200472" y="620688"/>
            <a:ext cx="9419417" cy="707886"/>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対象者</a:t>
            </a:r>
            <a:r>
              <a:rPr lang="ja-JP" altLang="en-US" sz="1400" dirty="0" smtClean="0">
                <a:solidFill>
                  <a:prstClr val="black"/>
                </a:solidFill>
                <a:latin typeface="HGPｺﾞｼｯｸM" pitchFamily="50" charset="-128"/>
                <a:ea typeface="HGPｺﾞｼｯｸM" pitchFamily="50" charset="-128"/>
              </a:rPr>
              <a:t>（平成</a:t>
            </a:r>
            <a:r>
              <a:rPr lang="en-US" altLang="ja-JP" sz="1400" dirty="0" smtClean="0">
                <a:solidFill>
                  <a:prstClr val="black"/>
                </a:solidFill>
                <a:latin typeface="HGPｺﾞｼｯｸM" pitchFamily="50" charset="-128"/>
                <a:ea typeface="HGPｺﾞｼｯｸM" pitchFamily="50" charset="-128"/>
              </a:rPr>
              <a:t>27</a:t>
            </a:r>
            <a:r>
              <a:rPr lang="ja-JP" altLang="en-US" sz="1400" dirty="0">
                <a:solidFill>
                  <a:prstClr val="black"/>
                </a:solidFill>
                <a:latin typeface="HGPｺﾞｼｯｸM" pitchFamily="50" charset="-128"/>
                <a:ea typeface="HGPｺﾞｼｯｸM" pitchFamily="50" charset="-128"/>
              </a:rPr>
              <a:t>年度からは障害福祉サービス等を利用するすべての障害者等が対象となった</a:t>
            </a:r>
            <a:r>
              <a:rPr lang="ja-JP" altLang="en-US" sz="1400" dirty="0" smtClean="0">
                <a:solidFill>
                  <a:prstClr val="black"/>
                </a:solidFill>
                <a:latin typeface="HGPｺﾞｼｯｸM" pitchFamily="50" charset="-128"/>
                <a:ea typeface="HGPｺﾞｼｯｸM" pitchFamily="50" charset="-128"/>
              </a:rPr>
              <a:t>。）</a:t>
            </a:r>
            <a:endParaRPr lang="ja-JP" altLang="en-US" sz="1400" dirty="0">
              <a:solidFill>
                <a:prstClr val="black"/>
              </a:solidFill>
              <a:latin typeface="HGPｺﾞｼｯｸM" pitchFamily="50" charset="-128"/>
              <a:ea typeface="HGPｺﾞｼｯｸM" pitchFamily="50" charset="-128"/>
            </a:endParaRPr>
          </a:p>
          <a:p>
            <a:pPr fontAlgn="auto">
              <a:spcBef>
                <a:spcPct val="50000"/>
              </a:spcBef>
              <a:spcAft>
                <a:spcPts val="0"/>
              </a:spcAft>
            </a:pPr>
            <a:endParaRPr lang="en-US" altLang="ja-JP" sz="1600" b="1" u="sng" dirty="0">
              <a:solidFill>
                <a:prstClr val="black"/>
              </a:solidFill>
              <a:latin typeface="Calibri"/>
              <a:ea typeface="ＤＨＰ特太ゴシック体" pitchFamily="2" charset="-128"/>
            </a:endParaRPr>
          </a:p>
        </p:txBody>
      </p:sp>
      <p:sp>
        <p:nvSpPr>
          <p:cNvPr id="20" name="正方形/長方形 19"/>
          <p:cNvSpPr/>
          <p:nvPr/>
        </p:nvSpPr>
        <p:spPr>
          <a:xfrm>
            <a:off x="268736" y="916925"/>
            <a:ext cx="9364784" cy="468000"/>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t" anchorCtr="0"/>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障害福祉サービスの申請・変更申請に係る障害者・障害児（の保護者）</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地域相談支援の申請・変更申請に係る障害者</a:t>
            </a:r>
            <a:endParaRPr lang="en-US" altLang="ja-JP" sz="1200" dirty="0" smtClean="0">
              <a:solidFill>
                <a:prstClr val="black"/>
              </a:solidFill>
              <a:latin typeface="HGPｺﾞｼｯｸM" pitchFamily="50" charset="-128"/>
              <a:ea typeface="HGPｺﾞｼｯｸM" pitchFamily="50" charset="-128"/>
            </a:endParaRPr>
          </a:p>
        </p:txBody>
      </p:sp>
      <p:sp>
        <p:nvSpPr>
          <p:cNvPr id="21" name="Text Box 2"/>
          <p:cNvSpPr txBox="1">
            <a:spLocks noChangeArrowheads="1"/>
          </p:cNvSpPr>
          <p:nvPr/>
        </p:nvSpPr>
        <p:spPr bwMode="auto">
          <a:xfrm>
            <a:off x="6886803" y="1417948"/>
            <a:ext cx="2242661" cy="338137"/>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主な人員配置</a:t>
            </a:r>
            <a:endParaRPr lang="en-US" altLang="ja-JP" sz="1600" b="1" u="sng" dirty="0">
              <a:solidFill>
                <a:prstClr val="black"/>
              </a:solidFill>
              <a:latin typeface="Calibri"/>
              <a:ea typeface="ＤＨＰ特太ゴシック体" pitchFamily="2" charset="-128"/>
            </a:endParaRPr>
          </a:p>
        </p:txBody>
      </p:sp>
      <p:sp>
        <p:nvSpPr>
          <p:cNvPr id="22" name="Text Box 2"/>
          <p:cNvSpPr txBox="1">
            <a:spLocks noChangeArrowheads="1"/>
          </p:cNvSpPr>
          <p:nvPr/>
        </p:nvSpPr>
        <p:spPr bwMode="auto">
          <a:xfrm>
            <a:off x="194520" y="1406282"/>
            <a:ext cx="2089485" cy="338137"/>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サービス内容</a:t>
            </a:r>
            <a:endParaRPr lang="en-US" altLang="ja-JP" sz="1600" b="1" u="sng" dirty="0">
              <a:solidFill>
                <a:prstClr val="black"/>
              </a:solidFill>
              <a:latin typeface="Calibri"/>
              <a:ea typeface="ＤＨＰ特太ゴシック体" pitchFamily="2" charset="-128"/>
            </a:endParaRPr>
          </a:p>
        </p:txBody>
      </p:sp>
      <p:sp>
        <p:nvSpPr>
          <p:cNvPr id="23" name="Rectangle 4"/>
          <p:cNvSpPr>
            <a:spLocks noChangeArrowheads="1"/>
          </p:cNvSpPr>
          <p:nvPr/>
        </p:nvSpPr>
        <p:spPr bwMode="auto">
          <a:xfrm>
            <a:off x="268737" y="1744418"/>
            <a:ext cx="6412456" cy="1108518"/>
          </a:xfrm>
          <a:prstGeom prst="rect">
            <a:avLst/>
          </a:prstGeom>
          <a:solidFill>
            <a:srgbClr val="9EF9FE">
              <a:alpha val="49803"/>
            </a:srgbClr>
          </a:solidFill>
          <a:ln w="3175" algn="ctr">
            <a:solidFill>
              <a:schemeClr val="tx1"/>
            </a:solidFill>
            <a:miter lim="800000"/>
            <a:headEnd/>
            <a:tailEnd/>
          </a:ln>
        </p:spPr>
        <p:txBody>
          <a:bodyPr anchor="ctr"/>
          <a:lstStyle/>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サービス利用支援</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障害福祉サービス等の申請に係る支給決定の前にサービス等利用計画案を作成</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支給決定後、サービス事業者等との連絡調整等を行うとともに、サービス等利用計画を作成</a:t>
            </a:r>
            <a:endParaRPr lang="en-US" altLang="ja-JP" sz="8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継続サービス利用支援</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障害福祉サービス等の利用状況等の検証（モニタリング）</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サービス事業所等との連絡調整、必要に応じて新たな支給決定等に係る申請の勧奨</a:t>
            </a:r>
            <a:endParaRPr lang="en-US" altLang="ja-JP" sz="1200" dirty="0" smtClean="0">
              <a:solidFill>
                <a:prstClr val="black"/>
              </a:solidFill>
              <a:latin typeface="HGPｺﾞｼｯｸM" pitchFamily="50" charset="-128"/>
              <a:ea typeface="HGPｺﾞｼｯｸM" pitchFamily="50" charset="-128"/>
            </a:endParaRPr>
          </a:p>
        </p:txBody>
      </p:sp>
      <p:sp>
        <p:nvSpPr>
          <p:cNvPr id="24" name="Rectangle 4"/>
          <p:cNvSpPr>
            <a:spLocks noChangeArrowheads="1"/>
          </p:cNvSpPr>
          <p:nvPr/>
        </p:nvSpPr>
        <p:spPr bwMode="auto">
          <a:xfrm>
            <a:off x="6984401" y="1756710"/>
            <a:ext cx="2086644" cy="1096226"/>
          </a:xfrm>
          <a:prstGeom prst="rect">
            <a:avLst/>
          </a:prstGeom>
          <a:solidFill>
            <a:srgbClr val="9EF9FE">
              <a:alpha val="49803"/>
            </a:srgbClr>
          </a:solidFill>
          <a:ln w="3175" algn="ctr">
            <a:solidFill>
              <a:schemeClr val="tx1"/>
            </a:solidFill>
            <a:miter lim="800000"/>
            <a:headEnd/>
            <a:tailEnd/>
          </a:ln>
        </p:spPr>
        <p:txBody>
          <a:bodyPr anchor="ctr"/>
          <a:lstStyle/>
          <a:p>
            <a:pPr fontAlgn="auto">
              <a:spcBef>
                <a:spcPts val="0"/>
              </a:spcBef>
              <a:spcAft>
                <a:spcPts val="0"/>
              </a:spcAft>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相談支援専門員</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35</a:t>
            </a:r>
            <a:r>
              <a:rPr lang="ja-JP" altLang="en-US" sz="1200" dirty="0" smtClean="0">
                <a:solidFill>
                  <a:prstClr val="black"/>
                </a:solidFill>
                <a:latin typeface="HGPｺﾞｼｯｸM" pitchFamily="50" charset="-128"/>
                <a:ea typeface="HGPｺﾞｼｯｸM" pitchFamily="50" charset="-128"/>
              </a:rPr>
              <a:t>件に１人を標準</a:t>
            </a:r>
            <a:endParaRPr lang="en-US" altLang="ja-JP" sz="1200" dirty="0" smtClean="0">
              <a:solidFill>
                <a:prstClr val="black"/>
              </a:solidFill>
              <a:latin typeface="HGPｺﾞｼｯｸM" pitchFamily="50" charset="-128"/>
              <a:ea typeface="HGPｺﾞｼｯｸM" pitchFamily="50" charset="-128"/>
            </a:endParaRPr>
          </a:p>
        </p:txBody>
      </p:sp>
      <p:sp>
        <p:nvSpPr>
          <p:cNvPr id="31" name="Text Box 2"/>
          <p:cNvSpPr txBox="1">
            <a:spLocks noChangeArrowheads="1"/>
          </p:cNvSpPr>
          <p:nvPr/>
        </p:nvSpPr>
        <p:spPr bwMode="auto">
          <a:xfrm>
            <a:off x="207035" y="6498888"/>
            <a:ext cx="4718839" cy="338554"/>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請求事業所数</a:t>
            </a:r>
            <a:r>
              <a:rPr lang="ja-JP" altLang="en-US" sz="1400" dirty="0" smtClean="0">
                <a:solidFill>
                  <a:prstClr val="black"/>
                </a:solidFill>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7,682</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ja-JP" sz="1400" dirty="0" smtClean="0">
                <a:latin typeface="HGPｺﾞｼｯｸM" pitchFamily="50" charset="-128"/>
                <a:ea typeface="HGPｺﾞｼｯｸM" pitchFamily="50" charset="-128"/>
              </a:rPr>
              <a:t>30</a:t>
            </a:r>
            <a:r>
              <a:rPr lang="ja-JP" altLang="en-US" sz="1400" dirty="0" smtClean="0">
                <a:latin typeface="HGPｺﾞｼｯｸM" pitchFamily="50" charset="-128"/>
                <a:ea typeface="HGPｺﾞｼｯｸM" pitchFamily="50" charset="-128"/>
              </a:rPr>
              <a:t>年１月</a:t>
            </a:r>
            <a:r>
              <a:rPr lang="zh-TW" altLang="en-US" sz="1400" dirty="0" smtClean="0">
                <a:latin typeface="HGPｺﾞｼｯｸM" pitchFamily="50" charset="-128"/>
                <a:ea typeface="HGPｺﾞｼｯｸM" pitchFamily="50" charset="-128"/>
              </a:rPr>
              <a:t>実績</a:t>
            </a:r>
            <a:r>
              <a:rPr lang="ja-JP" altLang="en-US" sz="1400" dirty="0" smtClean="0">
                <a:latin typeface="HGPｺﾞｼｯｸM" pitchFamily="50" charset="-128"/>
                <a:ea typeface="HGPｺﾞｼｯｸM" pitchFamily="50" charset="-128"/>
              </a:rPr>
              <a:t>）</a:t>
            </a:r>
            <a:endParaRPr lang="en-US" altLang="ja-JP" sz="1400" b="1" u="sng" dirty="0">
              <a:latin typeface="Calibri"/>
              <a:ea typeface="ＤＨＰ特太ゴシック体" pitchFamily="2" charset="-128"/>
            </a:endParaRPr>
          </a:p>
        </p:txBody>
      </p:sp>
      <p:sp>
        <p:nvSpPr>
          <p:cNvPr id="32" name="Text Box 2"/>
          <p:cNvSpPr txBox="1">
            <a:spLocks noChangeArrowheads="1"/>
          </p:cNvSpPr>
          <p:nvPr/>
        </p:nvSpPr>
        <p:spPr bwMode="auto">
          <a:xfrm>
            <a:off x="5194732" y="6503341"/>
            <a:ext cx="4407827" cy="338554"/>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利用者数</a:t>
            </a:r>
            <a:r>
              <a:rPr lang="ja-JP" altLang="en-US" sz="1400" dirty="0" smtClean="0">
                <a:solidFill>
                  <a:prstClr val="black"/>
                </a:solidFill>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117,871</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ja-JP" sz="1400" dirty="0" smtClean="0">
                <a:latin typeface="HGPｺﾞｼｯｸM" pitchFamily="50" charset="-128"/>
                <a:ea typeface="HGPｺﾞｼｯｸM" pitchFamily="50" charset="-128"/>
              </a:rPr>
              <a:t>30</a:t>
            </a:r>
            <a:r>
              <a:rPr lang="ja-JP" altLang="en-US" sz="1400" dirty="0" smtClean="0">
                <a:latin typeface="HGPｺﾞｼｯｸM" pitchFamily="50" charset="-128"/>
                <a:ea typeface="HGPｺﾞｼｯｸM" pitchFamily="50" charset="-128"/>
              </a:rPr>
              <a:t>年１月</a:t>
            </a:r>
            <a:r>
              <a:rPr lang="zh-TW" altLang="en-US" sz="1400" dirty="0" smtClean="0">
                <a:latin typeface="HGPｺﾞｼｯｸM" pitchFamily="50" charset="-128"/>
                <a:ea typeface="HGPｺﾞｼｯｸM" pitchFamily="50" charset="-128"/>
              </a:rPr>
              <a:t>実績</a:t>
            </a:r>
            <a:r>
              <a:rPr lang="ja-JP" altLang="en-US" sz="1400" dirty="0" smtClean="0">
                <a:latin typeface="HGPｺﾞｼｯｸM" pitchFamily="50" charset="-128"/>
                <a:ea typeface="HGPｺﾞｼｯｸM" pitchFamily="50" charset="-128"/>
              </a:rPr>
              <a:t>）</a:t>
            </a:r>
            <a:endParaRPr lang="en-US" altLang="ja-JP" sz="1400" b="1" u="sng" dirty="0">
              <a:latin typeface="Calibri"/>
              <a:ea typeface="ＤＨＰ特太ゴシック体" pitchFamily="2" charset="-128"/>
            </a:endParaRPr>
          </a:p>
        </p:txBody>
      </p:sp>
      <p:sp>
        <p:nvSpPr>
          <p:cNvPr id="30" name="正方形/長方形 29"/>
          <p:cNvSpPr/>
          <p:nvPr/>
        </p:nvSpPr>
        <p:spPr>
          <a:xfrm>
            <a:off x="1" y="-4024"/>
            <a:ext cx="9918628"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計画相談支援</a:t>
            </a:r>
            <a:endParaRPr kumimoji="1" lang="ja-JP" altLang="en-US" sz="2400" b="1" dirty="0">
              <a:solidFill>
                <a:schemeClr val="tx1"/>
              </a:solidFill>
            </a:endParaRPr>
          </a:p>
        </p:txBody>
      </p:sp>
      <p:grpSp>
        <p:nvGrpSpPr>
          <p:cNvPr id="33" name="グループ化 10"/>
          <p:cNvGrpSpPr>
            <a:grpSpLocks/>
          </p:cNvGrpSpPr>
          <p:nvPr/>
        </p:nvGrpSpPr>
        <p:grpSpPr bwMode="auto">
          <a:xfrm>
            <a:off x="22011" y="471530"/>
            <a:ext cx="9874605" cy="79114"/>
            <a:chOff x="0" y="188640"/>
            <a:chExt cx="9144000" cy="72008"/>
          </a:xfrm>
        </p:grpSpPr>
        <p:cxnSp>
          <p:nvCxnSpPr>
            <p:cNvPr id="36" name="直線コネクタ 3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6" name="Text Box 2"/>
          <p:cNvSpPr txBox="1">
            <a:spLocks noChangeArrowheads="1"/>
          </p:cNvSpPr>
          <p:nvPr/>
        </p:nvSpPr>
        <p:spPr bwMode="auto">
          <a:xfrm>
            <a:off x="194519" y="2841953"/>
            <a:ext cx="4973197" cy="338554"/>
          </a:xfrm>
          <a:prstGeom prst="rect">
            <a:avLst/>
          </a:prstGeom>
          <a:noFill/>
          <a:ln w="9525">
            <a:noFill/>
            <a:miter lim="800000"/>
            <a:headEnd/>
            <a:tailEnd/>
          </a:ln>
        </p:spPr>
        <p:txBody>
          <a:bodyPr wrap="square">
            <a:spAutoFit/>
          </a:bodyPr>
          <a:lstStyle/>
          <a:p>
            <a:pPr lvl="0">
              <a:spcBef>
                <a:spcPct val="50000"/>
              </a:spcBef>
            </a:pPr>
            <a:r>
              <a:rPr lang="ja-JP" altLang="en-US" sz="1600" b="1" u="sng" dirty="0" smtClean="0">
                <a:solidFill>
                  <a:prstClr val="black"/>
                </a:solidFill>
                <a:latin typeface="Calibri"/>
                <a:ea typeface="ＤＨＰ特太ゴシック体" pitchFamily="2" charset="-128"/>
              </a:rPr>
              <a:t>○ </a:t>
            </a:r>
            <a:r>
              <a:rPr lang="ja-JP" altLang="en-US" sz="1600" b="1" u="sng" dirty="0" smtClean="0">
                <a:solidFill>
                  <a:srgbClr val="000000"/>
                </a:solidFill>
                <a:ea typeface="ＤＨＰ特太ゴシック体" pitchFamily="2" charset="-128"/>
              </a:rPr>
              <a:t>報酬単価</a:t>
            </a:r>
            <a:r>
              <a:rPr lang="ja-JP" altLang="en-US" sz="1600" b="1" u="sng" dirty="0" smtClean="0">
                <a:ea typeface="ＤＨＰ特太ゴシック体" pitchFamily="2" charset="-128"/>
              </a:rPr>
              <a:t>（基本報酬）（平成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en-US" altLang="ja-JP" sz="1600" b="1" u="sng" dirty="0">
                <a:ea typeface="ＤＨＰ特太ゴシック体" pitchFamily="2" charset="-128"/>
              </a:rPr>
              <a:t>4</a:t>
            </a:r>
            <a:r>
              <a:rPr lang="ja-JP" altLang="en-US" sz="1600" b="1" u="sng" dirty="0">
                <a:ea typeface="ＤＨＰ特太ゴシック体" pitchFamily="2" charset="-128"/>
              </a:rPr>
              <a:t>月～）</a:t>
            </a:r>
            <a:endParaRPr lang="en-US" altLang="ja-JP" sz="1600" b="1" u="sng" dirty="0">
              <a:ea typeface="ＤＨＰ特太ゴシック体" pitchFamily="2" charset="-128"/>
            </a:endParaRPr>
          </a:p>
        </p:txBody>
      </p:sp>
      <p:sp>
        <p:nvSpPr>
          <p:cNvPr id="17" name="正方形/長方形 16"/>
          <p:cNvSpPr/>
          <p:nvPr/>
        </p:nvSpPr>
        <p:spPr>
          <a:xfrm>
            <a:off x="276922" y="3200706"/>
            <a:ext cx="9325637" cy="811619"/>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サービス利用支援費</a:t>
            </a:r>
            <a:r>
              <a:rPr lang="ja-JP" altLang="en-US" sz="1200" dirty="0" smtClean="0">
                <a:solidFill>
                  <a:prstClr val="black"/>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Ⅰ</a:t>
            </a: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1,458</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1,611</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　（</a:t>
            </a:r>
            <a:r>
              <a:rPr lang="en-US" altLang="ja-JP" sz="1200" dirty="0" smtClean="0">
                <a:solidFill>
                  <a:schemeClr val="tx1"/>
                </a:solidFill>
                <a:latin typeface="HGPｺﾞｼｯｸM" pitchFamily="50" charset="-128"/>
                <a:ea typeface="HGPｺﾞｼｯｸM" pitchFamily="50" charset="-128"/>
              </a:rPr>
              <a:t>Ⅱ</a:t>
            </a:r>
            <a:r>
              <a:rPr lang="ja-JP" altLang="en-US" sz="1200" dirty="0" smtClean="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729</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806</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a:t>
            </a:r>
            <a:endParaRPr lang="en-US" altLang="ja-JP" sz="1200"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継続サービス利用支援費</a:t>
            </a:r>
            <a:r>
              <a:rPr lang="ja-JP" altLang="en-US" sz="1200" dirty="0" smtClean="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Ⅰ</a:t>
            </a:r>
            <a:r>
              <a:rPr lang="ja-JP" altLang="en-US" sz="1200" dirty="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1,207</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1,310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Ⅱ</a:t>
            </a:r>
            <a:r>
              <a:rPr lang="ja-JP" altLang="en-US" sz="1200" dirty="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603</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655</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endParaRPr lang="en-US" altLang="ja-JP" sz="1200"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dirty="0">
                <a:solidFill>
                  <a:schemeClr val="tx1"/>
                </a:solidFill>
                <a:latin typeface="HGPｺﾞｼｯｸM" pitchFamily="50" charset="-128"/>
                <a:ea typeface="HGPｺﾞｼｯｸM" pitchFamily="50" charset="-128"/>
              </a:rPr>
              <a:t>　</a:t>
            </a:r>
            <a:r>
              <a:rPr lang="ja-JP" altLang="en-US" sz="900" dirty="0">
                <a:solidFill>
                  <a:schemeClr val="tx1"/>
                </a:solidFill>
                <a:latin typeface="HGPｺﾞｼｯｸM" pitchFamily="50" charset="-128"/>
                <a:ea typeface="HGPｺﾞｼｯｸM" pitchFamily="50" charset="-128"/>
              </a:rPr>
              <a:t>　</a:t>
            </a:r>
            <a:r>
              <a:rPr lang="ja-JP" altLang="en-US" sz="1050" dirty="0" smtClean="0">
                <a:solidFill>
                  <a:schemeClr val="tx1"/>
                </a:solidFill>
                <a:latin typeface="HGPｺﾞｼｯｸM" pitchFamily="50" charset="-128"/>
                <a:ea typeface="HGPｺﾞｼｯｸM" pitchFamily="50" charset="-128"/>
              </a:rPr>
              <a:t>注１）　（</a:t>
            </a:r>
            <a:r>
              <a:rPr lang="en-US" altLang="ja-JP" sz="1050" dirty="0" smtClean="0">
                <a:solidFill>
                  <a:schemeClr val="tx1"/>
                </a:solidFill>
                <a:latin typeface="HGPｺﾞｼｯｸM" pitchFamily="50" charset="-128"/>
                <a:ea typeface="HGPｺﾞｼｯｸM" pitchFamily="50" charset="-128"/>
              </a:rPr>
              <a:t>Ⅰ</a:t>
            </a:r>
            <a:r>
              <a:rPr lang="ja-JP" altLang="en-US" sz="1050" dirty="0" smtClean="0">
                <a:solidFill>
                  <a:schemeClr val="tx1"/>
                </a:solidFill>
                <a:latin typeface="HGPｺﾞｼｯｸM" pitchFamily="50" charset="-128"/>
                <a:ea typeface="HGPｺﾞｼｯｸM" pitchFamily="50" charset="-128"/>
              </a:rPr>
              <a:t>）については、利用者が</a:t>
            </a:r>
            <a:r>
              <a:rPr lang="en-US" altLang="ja-JP" sz="1050" dirty="0" smtClean="0">
                <a:solidFill>
                  <a:schemeClr val="tx1"/>
                </a:solidFill>
                <a:latin typeface="HGPｺﾞｼｯｸM" pitchFamily="50" charset="-128"/>
                <a:ea typeface="HGPｺﾞｼｯｸM" pitchFamily="50" charset="-128"/>
              </a:rPr>
              <a:t>40</a:t>
            </a:r>
            <a:r>
              <a:rPr lang="ja-JP" altLang="en-US" sz="1050" dirty="0" smtClean="0">
                <a:solidFill>
                  <a:schemeClr val="tx1"/>
                </a:solidFill>
                <a:latin typeface="HGPｺﾞｼｯｸM" pitchFamily="50" charset="-128"/>
                <a:ea typeface="HGPｺﾞｼｯｸM" pitchFamily="50" charset="-128"/>
              </a:rPr>
              <a:t>未満の部分について算定。（</a:t>
            </a:r>
            <a:r>
              <a:rPr lang="en-US" altLang="ja-JP" sz="1050" dirty="0" smtClean="0">
                <a:solidFill>
                  <a:schemeClr val="tx1"/>
                </a:solidFill>
                <a:latin typeface="HGPｺﾞｼｯｸM" pitchFamily="50" charset="-128"/>
                <a:ea typeface="HGPｺﾞｼｯｸM" pitchFamily="50" charset="-128"/>
              </a:rPr>
              <a:t>Ⅱ</a:t>
            </a:r>
            <a:r>
              <a:rPr lang="ja-JP" altLang="en-US" sz="1050" dirty="0" smtClean="0">
                <a:solidFill>
                  <a:schemeClr val="tx1"/>
                </a:solidFill>
                <a:latin typeface="HGPｺﾞｼｯｸM" pitchFamily="50" charset="-128"/>
                <a:ea typeface="HGPｺﾞｼｯｸM" pitchFamily="50" charset="-128"/>
              </a:rPr>
              <a:t>）については、</a:t>
            </a:r>
            <a:r>
              <a:rPr lang="en-US" altLang="ja-JP" sz="1050" dirty="0" smtClean="0">
                <a:solidFill>
                  <a:schemeClr val="tx1"/>
                </a:solidFill>
                <a:latin typeface="HGPｺﾞｼｯｸM" pitchFamily="50" charset="-128"/>
                <a:ea typeface="HGPｺﾞｼｯｸM" pitchFamily="50" charset="-128"/>
              </a:rPr>
              <a:t>40</a:t>
            </a:r>
            <a:r>
              <a:rPr lang="ja-JP" altLang="en-US" sz="1050" dirty="0" smtClean="0">
                <a:solidFill>
                  <a:schemeClr val="tx1"/>
                </a:solidFill>
                <a:latin typeface="HGPｺﾞｼｯｸM" pitchFamily="50" charset="-128"/>
                <a:ea typeface="HGPｺﾞｼｯｸM" pitchFamily="50" charset="-128"/>
              </a:rPr>
              <a:t>以上の部分について算定</a:t>
            </a:r>
            <a:endParaRPr lang="en-US" altLang="ja-JP" sz="1050"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050" dirty="0">
                <a:solidFill>
                  <a:schemeClr val="tx1"/>
                </a:solidFill>
                <a:latin typeface="HGPｺﾞｼｯｸM" pitchFamily="50" charset="-128"/>
                <a:ea typeface="HGPｺﾞｼｯｸM" pitchFamily="50" charset="-128"/>
              </a:rPr>
              <a:t>　</a:t>
            </a:r>
            <a:r>
              <a:rPr lang="ja-JP" altLang="en-US" sz="1050" dirty="0" smtClean="0">
                <a:solidFill>
                  <a:schemeClr val="tx1"/>
                </a:solidFill>
                <a:latin typeface="HGPｺﾞｼｯｸM" pitchFamily="50" charset="-128"/>
                <a:ea typeface="HGPｺﾞｼｯｸM" pitchFamily="50" charset="-128"/>
              </a:rPr>
              <a:t>　注２）　新単価については、施設入所等及び新サービス以外の利用者については平成</a:t>
            </a:r>
            <a:r>
              <a:rPr lang="en-US" altLang="ja-JP" sz="1050" dirty="0" smtClean="0">
                <a:solidFill>
                  <a:schemeClr val="tx1"/>
                </a:solidFill>
                <a:latin typeface="HGPｺﾞｼｯｸM" pitchFamily="50" charset="-128"/>
                <a:ea typeface="HGPｺﾞｼｯｸM" pitchFamily="50" charset="-128"/>
              </a:rPr>
              <a:t>31</a:t>
            </a:r>
            <a:r>
              <a:rPr lang="ja-JP" altLang="en-US" sz="1050" dirty="0" smtClean="0">
                <a:solidFill>
                  <a:schemeClr val="tx1"/>
                </a:solidFill>
                <a:latin typeface="HGPｺﾞｼｯｸM" pitchFamily="50" charset="-128"/>
                <a:ea typeface="HGPｺﾞｼｯｸM" pitchFamily="50" charset="-128"/>
              </a:rPr>
              <a:t>年度から適用。平成</a:t>
            </a:r>
            <a:r>
              <a:rPr lang="en-US" altLang="ja-JP" sz="1050" dirty="0" smtClean="0">
                <a:solidFill>
                  <a:schemeClr val="tx1"/>
                </a:solidFill>
                <a:latin typeface="HGPｺﾞｼｯｸM" pitchFamily="50" charset="-128"/>
                <a:ea typeface="HGPｺﾞｼｯｸM" pitchFamily="50" charset="-128"/>
              </a:rPr>
              <a:t>30</a:t>
            </a:r>
            <a:r>
              <a:rPr lang="ja-JP" altLang="en-US" sz="1050" dirty="0" smtClean="0">
                <a:solidFill>
                  <a:schemeClr val="tx1"/>
                </a:solidFill>
                <a:latin typeface="HGPｺﾞｼｯｸM" pitchFamily="50" charset="-128"/>
                <a:ea typeface="HGPｺﾞｼｯｸM" pitchFamily="50" charset="-128"/>
              </a:rPr>
              <a:t>年度中は括弧内の単価を適用</a:t>
            </a:r>
            <a:endParaRPr lang="en-US" altLang="ja-JP" sz="1050" dirty="0" smtClean="0">
              <a:solidFill>
                <a:schemeClr val="tx1"/>
              </a:solidFill>
              <a:latin typeface="HGPｺﾞｼｯｸM" pitchFamily="50" charset="-128"/>
              <a:ea typeface="HGPｺﾞｼｯｸM" pitchFamily="50" charset="-128"/>
            </a:endParaRPr>
          </a:p>
        </p:txBody>
      </p:sp>
      <p:sp>
        <p:nvSpPr>
          <p:cNvPr id="18" name="Text Box 2"/>
          <p:cNvSpPr txBox="1">
            <a:spLocks noChangeArrowheads="1"/>
          </p:cNvSpPr>
          <p:nvPr/>
        </p:nvSpPr>
        <p:spPr bwMode="auto">
          <a:xfrm>
            <a:off x="200472" y="4012324"/>
            <a:ext cx="4973197" cy="338554"/>
          </a:xfrm>
          <a:prstGeom prst="rect">
            <a:avLst/>
          </a:prstGeom>
          <a:noFill/>
          <a:ln w="9525">
            <a:noFill/>
            <a:miter lim="800000"/>
            <a:headEnd/>
            <a:tailEnd/>
          </a:ln>
        </p:spPr>
        <p:txBody>
          <a:bodyPr wrap="square">
            <a:spAutoFit/>
          </a:bodyPr>
          <a:lstStyle/>
          <a:p>
            <a:pPr lvl="0">
              <a:spcBef>
                <a:spcPct val="50000"/>
              </a:spcBef>
            </a:pPr>
            <a:r>
              <a:rPr lang="ja-JP" altLang="en-US" sz="1600" b="1" u="sng" dirty="0" smtClean="0">
                <a:solidFill>
                  <a:prstClr val="black"/>
                </a:solidFill>
                <a:latin typeface="Calibri"/>
                <a:ea typeface="ＤＨＰ特太ゴシック体" pitchFamily="2" charset="-128"/>
              </a:rPr>
              <a:t>○ 主な加算</a:t>
            </a:r>
            <a:r>
              <a:rPr lang="ja-JP" altLang="en-US" sz="1600" b="1" u="sng" dirty="0" smtClean="0">
                <a:ea typeface="ＤＨＰ特太ゴシック体" pitchFamily="2" charset="-128"/>
              </a:rPr>
              <a:t>（平成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en-US" altLang="ja-JP" sz="1600" b="1" u="sng" dirty="0">
                <a:ea typeface="ＤＨＰ特太ゴシック体" pitchFamily="2" charset="-128"/>
              </a:rPr>
              <a:t>4</a:t>
            </a:r>
            <a:r>
              <a:rPr lang="ja-JP" altLang="en-US" sz="1600" b="1" u="sng" dirty="0">
                <a:ea typeface="ＤＨＰ特太ゴシック体" pitchFamily="2" charset="-128"/>
              </a:rPr>
              <a:t>月～）</a:t>
            </a:r>
            <a:endParaRPr lang="en-US" altLang="ja-JP" sz="1600" b="1" u="sng" dirty="0">
              <a:ea typeface="ＤＨＰ特太ゴシック体" pitchFamily="2" charset="-128"/>
            </a:endParaRPr>
          </a:p>
        </p:txBody>
      </p:sp>
      <p:sp>
        <p:nvSpPr>
          <p:cNvPr id="25" name="正方形/長方形 24"/>
          <p:cNvSpPr/>
          <p:nvPr/>
        </p:nvSpPr>
        <p:spPr>
          <a:xfrm>
            <a:off x="276922" y="4350878"/>
            <a:ext cx="9325637"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特定事業所加算</a:t>
            </a:r>
            <a:r>
              <a:rPr lang="ja-JP" altLang="en-US" sz="1200" dirty="0" smtClean="0">
                <a:solidFill>
                  <a:prstClr val="black"/>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Ⅰ</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500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Ⅱ</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400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Ⅲ</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300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Ⅳ</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150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endParaRPr lang="ja-JP" altLang="en-US" sz="12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　手厚い</a:t>
            </a:r>
            <a:r>
              <a:rPr lang="ja-JP" altLang="en-US" sz="1100" dirty="0">
                <a:solidFill>
                  <a:prstClr val="black"/>
                </a:solidFill>
                <a:latin typeface="HGPｺﾞｼｯｸM" pitchFamily="50" charset="-128"/>
                <a:ea typeface="HGPｺﾞｼｯｸM" pitchFamily="50" charset="-128"/>
              </a:rPr>
              <a:t>人員体制や関係機関との連携等により質の高い計画相談支援が</a:t>
            </a:r>
            <a:r>
              <a:rPr lang="ja-JP" altLang="en-US" sz="1100" dirty="0" smtClean="0">
                <a:solidFill>
                  <a:prstClr val="black"/>
                </a:solidFill>
                <a:latin typeface="HGPｺﾞｼｯｸM" pitchFamily="50" charset="-128"/>
                <a:ea typeface="HGPｺﾞｼｯｸM" pitchFamily="50" charset="-128"/>
              </a:rPr>
              <a:t>提供していることを評価</a:t>
            </a:r>
            <a:endParaRPr lang="en-US" altLang="ja-JP" sz="1100" dirty="0" smtClean="0">
              <a:solidFill>
                <a:prstClr val="black"/>
              </a:solidFill>
              <a:latin typeface="HGPｺﾞｼｯｸM" pitchFamily="50" charset="-128"/>
              <a:ea typeface="HGPｺﾞｼｯｸM" pitchFamily="50" charset="-128"/>
            </a:endParaRPr>
          </a:p>
        </p:txBody>
      </p:sp>
      <p:sp>
        <p:nvSpPr>
          <p:cNvPr id="26" name="正方形/長方形 25"/>
          <p:cNvSpPr/>
          <p:nvPr/>
        </p:nvSpPr>
        <p:spPr>
          <a:xfrm>
            <a:off x="276921" y="4854935"/>
            <a:ext cx="9325638" cy="665001"/>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600"/>
              </a:spcBef>
              <a:spcAft>
                <a:spcPts val="0"/>
              </a:spcAft>
              <a:defRPr/>
            </a:pPr>
            <a:r>
              <a:rPr lang="ja-JP" altLang="en-US" sz="1200" dirty="0" smtClean="0">
                <a:solidFill>
                  <a:srgbClr val="FF0000"/>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入院時情報連携加算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Ⅰ</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200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Ⅱ</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a:solidFill>
                  <a:schemeClr val="tx1"/>
                </a:solidFill>
                <a:latin typeface="HGPｺﾞｼｯｸM" pitchFamily="50" charset="-128"/>
                <a:ea typeface="HGPｺﾞｼｯｸM" pitchFamily="50" charset="-128"/>
              </a:rPr>
              <a:t>退院・退所加算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200</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回） </a:t>
            </a:r>
            <a:r>
              <a:rPr lang="ja-JP" altLang="en-US" sz="1200" dirty="0" smtClean="0">
                <a:solidFill>
                  <a:schemeClr val="tx1"/>
                </a:solidFill>
                <a:latin typeface="HGPｺﾞｼｯｸM" pitchFamily="50" charset="-128"/>
                <a:ea typeface="HGPｺﾞｼｯｸM" pitchFamily="50" charset="-128"/>
              </a:rPr>
              <a:t>、</a:t>
            </a:r>
            <a:r>
              <a:rPr lang="ja-JP" altLang="en-US" sz="1200" b="1" u="sng" dirty="0">
                <a:solidFill>
                  <a:schemeClr val="tx1"/>
                </a:solidFill>
                <a:latin typeface="HGPｺﾞｼｯｸM" pitchFamily="50" charset="-128"/>
                <a:ea typeface="HGPｺﾞｼｯｸM" pitchFamily="50" charset="-128"/>
              </a:rPr>
              <a:t>居宅介護支援事業所等連携加算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100</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r>
              <a:rPr lang="ja-JP" altLang="en-US" sz="1200" dirty="0" smtClean="0">
                <a:solidFill>
                  <a:schemeClr val="tx1"/>
                </a:solidFill>
                <a:latin typeface="HGPｺﾞｼｯｸM" pitchFamily="50" charset="-128"/>
                <a:ea typeface="HGPｺﾞｼｯｸM" pitchFamily="50" charset="-128"/>
              </a:rPr>
              <a:t>）、</a:t>
            </a:r>
            <a:r>
              <a:rPr lang="ja-JP" altLang="en-US" sz="1200" b="1" u="sng" dirty="0" smtClean="0">
                <a:solidFill>
                  <a:schemeClr val="tx1"/>
                </a:solidFill>
                <a:latin typeface="HGPｺﾞｼｯｸM" pitchFamily="50" charset="-128"/>
                <a:ea typeface="HGPｺﾞｼｯｸM" pitchFamily="50" charset="-128"/>
              </a:rPr>
              <a:t>医療</a:t>
            </a:r>
            <a:r>
              <a:rPr lang="ja-JP" altLang="en-US" sz="1200" b="1" u="sng" dirty="0">
                <a:solidFill>
                  <a:schemeClr val="tx1"/>
                </a:solidFill>
                <a:latin typeface="HGPｺﾞｼｯｸM" pitchFamily="50" charset="-128"/>
                <a:ea typeface="HGPｺﾞｼｯｸM" pitchFamily="50" charset="-128"/>
              </a:rPr>
              <a:t>・保育・教育機関等連携加算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100</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　</a:t>
            </a:r>
            <a:endParaRPr lang="en-US" altLang="ja-JP" sz="1200" dirty="0" smtClean="0">
              <a:solidFill>
                <a:schemeClr val="tx1"/>
              </a:solidFill>
              <a:latin typeface="HGPｺﾞｼｯｸM" pitchFamily="50" charset="-128"/>
              <a:ea typeface="HGPｺﾞｼｯｸM" pitchFamily="50" charset="-128"/>
            </a:endParaRPr>
          </a:p>
          <a:p>
            <a:pPr fontAlgn="auto">
              <a:spcAft>
                <a:spcPts val="0"/>
              </a:spcAft>
              <a:defRPr/>
            </a:pPr>
            <a:r>
              <a:rPr lang="ja-JP" altLang="en-US" sz="1100" dirty="0" smtClean="0">
                <a:solidFill>
                  <a:schemeClr val="tx1"/>
                </a:solidFill>
                <a:latin typeface="HGPｺﾞｼｯｸM" pitchFamily="50" charset="-128"/>
                <a:ea typeface="HGPｺﾞｼｯｸM" pitchFamily="50" charset="-128"/>
              </a:rPr>
              <a:t>　→　利用者の入院時や退院・退所</a:t>
            </a:r>
            <a:r>
              <a:rPr lang="ja-JP" altLang="en-US" sz="1100" dirty="0">
                <a:solidFill>
                  <a:schemeClr val="tx1"/>
                </a:solidFill>
                <a:latin typeface="HGPｺﾞｼｯｸM" pitchFamily="50" charset="-128"/>
                <a:ea typeface="HGPｺﾞｼｯｸM" pitchFamily="50" charset="-128"/>
              </a:rPr>
              <a:t>時</a:t>
            </a:r>
            <a:r>
              <a:rPr lang="ja-JP" altLang="en-US" sz="1100" dirty="0" smtClean="0">
                <a:solidFill>
                  <a:schemeClr val="tx1"/>
                </a:solidFill>
                <a:latin typeface="HGPｺﾞｼｯｸM" pitchFamily="50" charset="-128"/>
                <a:ea typeface="HGPｺﾞｼｯｸM" pitchFamily="50" charset="-128"/>
              </a:rPr>
              <a:t>等、サービスの利用環境が大きく変動する際に、関係機関との連携の下で支援を行うことを評価</a:t>
            </a:r>
            <a:endParaRPr lang="en-US" altLang="ja-JP" sz="1100" dirty="0" smtClean="0">
              <a:solidFill>
                <a:schemeClr val="tx1"/>
              </a:solidFill>
              <a:latin typeface="HGPｺﾞｼｯｸM" pitchFamily="50" charset="-128"/>
              <a:ea typeface="HGPｺﾞｼｯｸM" pitchFamily="50" charset="-128"/>
            </a:endParaRPr>
          </a:p>
        </p:txBody>
      </p:sp>
      <p:sp>
        <p:nvSpPr>
          <p:cNvPr id="27" name="正方形/長方形 26"/>
          <p:cNvSpPr/>
          <p:nvPr/>
        </p:nvSpPr>
        <p:spPr>
          <a:xfrm>
            <a:off x="276922" y="5519936"/>
            <a:ext cx="9325637" cy="460445"/>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srgbClr val="FF0000"/>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初回加算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300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サービス担当者会議実施加算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サービス提供時モニタリング加算</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endParaRPr lang="ja-JP" altLang="en-US" sz="12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100" dirty="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　モニタリング時等において、サービス提供場面を確認する等、利用者の状況確認や支援内容の調整等を手厚く実施したことを評価</a:t>
            </a:r>
            <a:endParaRPr lang="en-US" altLang="ja-JP" sz="1100" dirty="0" smtClean="0">
              <a:solidFill>
                <a:schemeClr val="tx1"/>
              </a:solidFill>
              <a:latin typeface="HGPｺﾞｼｯｸM" pitchFamily="50" charset="-128"/>
              <a:ea typeface="HGPｺﾞｼｯｸM" pitchFamily="50" charset="-128"/>
            </a:endParaRPr>
          </a:p>
        </p:txBody>
      </p:sp>
      <p:sp>
        <p:nvSpPr>
          <p:cNvPr id="28" name="正方形/長方形 27"/>
          <p:cNvSpPr/>
          <p:nvPr/>
        </p:nvSpPr>
        <p:spPr>
          <a:xfrm>
            <a:off x="276922" y="5980379"/>
            <a:ext cx="9325637" cy="518509"/>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行動障害支援体制加算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35</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要医療児者支援体制加算</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35</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r>
              <a:rPr lang="ja-JP" altLang="en-US" sz="1200" dirty="0" smtClean="0">
                <a:solidFill>
                  <a:schemeClr val="tx1"/>
                </a:solidFill>
                <a:latin typeface="HGPｺﾞｼｯｸM" pitchFamily="50" charset="-128"/>
                <a:ea typeface="HGPｺﾞｼｯｸM" pitchFamily="50" charset="-128"/>
              </a:rPr>
              <a:t>）、</a:t>
            </a:r>
            <a:r>
              <a:rPr lang="ja-JP" altLang="en-US" sz="1200" b="1"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精神障害者支援</a:t>
            </a:r>
            <a:r>
              <a:rPr lang="ja-JP" altLang="en-US" sz="1200" b="1" u="sng" dirty="0">
                <a:solidFill>
                  <a:schemeClr val="tx1"/>
                </a:solidFill>
                <a:latin typeface="HGPｺﾞｼｯｸM" pitchFamily="50" charset="-128"/>
                <a:ea typeface="HGPｺﾞｼｯｸM" pitchFamily="50" charset="-128"/>
              </a:rPr>
              <a:t>体制加算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35</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p>
          <a:p>
            <a:pPr fontAlgn="auto">
              <a:spcBef>
                <a:spcPts val="0"/>
              </a:spcBef>
              <a:spcAft>
                <a:spcPts val="0"/>
              </a:spcAft>
              <a:defRPr/>
            </a:pPr>
            <a:r>
              <a:rPr lang="ja-JP" altLang="en-US" sz="1100" dirty="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　医療的ケアを必要とする障害児者等、より高い専門性が求められる利用者を支援する体制を有していることを</a:t>
            </a:r>
            <a:r>
              <a:rPr lang="ja-JP" altLang="en-US" sz="1100" dirty="0">
                <a:solidFill>
                  <a:schemeClr val="tx1"/>
                </a:solidFill>
                <a:latin typeface="HGPｺﾞｼｯｸM" pitchFamily="50" charset="-128"/>
                <a:ea typeface="HGPｺﾞｼｯｸM" pitchFamily="50" charset="-128"/>
              </a:rPr>
              <a:t>評価</a:t>
            </a:r>
            <a:endParaRPr lang="en-US" altLang="ja-JP" sz="1100" dirty="0" smtClean="0">
              <a:solidFill>
                <a:schemeClr val="tx1"/>
              </a:solidFill>
              <a:latin typeface="HGPｺﾞｼｯｸM" pitchFamily="50" charset="-128"/>
              <a:ea typeface="HGPｺﾞｼｯｸM" pitchFamily="50" charset="-128"/>
            </a:endParaRPr>
          </a:p>
        </p:txBody>
      </p:sp>
      <p:sp>
        <p:nvSpPr>
          <p:cNvPr id="29"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178</a:t>
            </a:fld>
            <a:endParaRPr lang="en-US" altLang="ja-JP" dirty="0"/>
          </a:p>
        </p:txBody>
      </p:sp>
    </p:spTree>
    <p:extLst>
      <p:ext uri="{BB962C8B-B14F-4D97-AF65-F5344CB8AC3E}">
        <p14:creationId xmlns:p14="http://schemas.microsoft.com/office/powerpoint/2010/main" val="86316999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2"/>
          <p:cNvSpPr txBox="1">
            <a:spLocks noChangeArrowheads="1"/>
          </p:cNvSpPr>
          <p:nvPr/>
        </p:nvSpPr>
        <p:spPr bwMode="auto">
          <a:xfrm>
            <a:off x="-15552" y="607642"/>
            <a:ext cx="9419417" cy="707886"/>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対象者</a:t>
            </a:r>
            <a:r>
              <a:rPr lang="ja-JP" altLang="en-US" sz="1400" dirty="0" smtClean="0">
                <a:solidFill>
                  <a:prstClr val="black"/>
                </a:solidFill>
                <a:latin typeface="HGPｺﾞｼｯｸM" pitchFamily="50" charset="-128"/>
                <a:ea typeface="HGPｺﾞｼｯｸM" pitchFamily="50" charset="-128"/>
              </a:rPr>
              <a:t>（平成</a:t>
            </a:r>
            <a:r>
              <a:rPr lang="en-US" altLang="ja-JP" sz="1400" dirty="0" smtClean="0">
                <a:solidFill>
                  <a:prstClr val="black"/>
                </a:solidFill>
                <a:latin typeface="HGPｺﾞｼｯｸM" pitchFamily="50" charset="-128"/>
                <a:ea typeface="HGPｺﾞｼｯｸM" pitchFamily="50" charset="-128"/>
              </a:rPr>
              <a:t>27</a:t>
            </a:r>
            <a:r>
              <a:rPr lang="ja-JP" altLang="en-US" sz="1400" dirty="0">
                <a:solidFill>
                  <a:prstClr val="black"/>
                </a:solidFill>
                <a:latin typeface="HGPｺﾞｼｯｸM" pitchFamily="50" charset="-128"/>
                <a:ea typeface="HGPｺﾞｼｯｸM" pitchFamily="50" charset="-128"/>
              </a:rPr>
              <a:t>年度から</a:t>
            </a:r>
            <a:r>
              <a:rPr lang="ja-JP" altLang="en-US" sz="1400" dirty="0" smtClean="0">
                <a:solidFill>
                  <a:prstClr val="black"/>
                </a:solidFill>
                <a:latin typeface="HGPｺﾞｼｯｸM" pitchFamily="50" charset="-128"/>
                <a:ea typeface="HGPｺﾞｼｯｸM" pitchFamily="50" charset="-128"/>
              </a:rPr>
              <a:t>は障害児通所支援を利用するすべての障害児の保護者が</a:t>
            </a:r>
            <a:r>
              <a:rPr lang="ja-JP" altLang="en-US" sz="1400" dirty="0">
                <a:solidFill>
                  <a:prstClr val="black"/>
                </a:solidFill>
                <a:latin typeface="HGPｺﾞｼｯｸM" pitchFamily="50" charset="-128"/>
                <a:ea typeface="HGPｺﾞｼｯｸM" pitchFamily="50" charset="-128"/>
              </a:rPr>
              <a:t>対象となった</a:t>
            </a:r>
            <a:r>
              <a:rPr lang="ja-JP" altLang="en-US" sz="1400" dirty="0" smtClean="0">
                <a:solidFill>
                  <a:prstClr val="black"/>
                </a:solidFill>
                <a:latin typeface="HGPｺﾞｼｯｸM" pitchFamily="50" charset="-128"/>
                <a:ea typeface="HGPｺﾞｼｯｸM" pitchFamily="50" charset="-128"/>
              </a:rPr>
              <a:t>。）</a:t>
            </a:r>
            <a:endParaRPr lang="ja-JP" altLang="en-US" sz="1400" dirty="0">
              <a:solidFill>
                <a:prstClr val="black"/>
              </a:solidFill>
              <a:latin typeface="HGPｺﾞｼｯｸM" pitchFamily="50" charset="-128"/>
              <a:ea typeface="HGPｺﾞｼｯｸM" pitchFamily="50" charset="-128"/>
            </a:endParaRPr>
          </a:p>
          <a:p>
            <a:pPr fontAlgn="auto">
              <a:spcBef>
                <a:spcPct val="50000"/>
              </a:spcBef>
              <a:spcAft>
                <a:spcPts val="0"/>
              </a:spcAft>
            </a:pPr>
            <a:endParaRPr lang="en-US" altLang="ja-JP" sz="1600" b="1" u="sng" dirty="0">
              <a:solidFill>
                <a:prstClr val="black"/>
              </a:solidFill>
              <a:latin typeface="Calibri"/>
              <a:ea typeface="ＤＨＰ特太ゴシック体" pitchFamily="2" charset="-128"/>
            </a:endParaRPr>
          </a:p>
        </p:txBody>
      </p:sp>
      <p:sp>
        <p:nvSpPr>
          <p:cNvPr id="20" name="正方形/長方形 19"/>
          <p:cNvSpPr/>
          <p:nvPr/>
        </p:nvSpPr>
        <p:spPr>
          <a:xfrm>
            <a:off x="130672" y="903879"/>
            <a:ext cx="9502847" cy="428218"/>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nchorCtr="0"/>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障害児通所</a:t>
            </a:r>
            <a:r>
              <a:rPr lang="ja-JP" altLang="en-US" sz="1200" dirty="0">
                <a:solidFill>
                  <a:prstClr val="black"/>
                </a:solidFill>
                <a:latin typeface="HGPｺﾞｼｯｸM" pitchFamily="50" charset="-128"/>
                <a:ea typeface="HGPｺﾞｼｯｸM" pitchFamily="50" charset="-128"/>
              </a:rPr>
              <a:t>支援の申請・変更申請に係る障害児（の保護者</a:t>
            </a:r>
            <a:r>
              <a:rPr lang="ja-JP" altLang="en-US" sz="1200" dirty="0" smtClean="0">
                <a:solidFill>
                  <a:prstClr val="black"/>
                </a:solidFill>
                <a:latin typeface="HGPｺﾞｼｯｸM" pitchFamily="50" charset="-128"/>
                <a:ea typeface="HGPｺﾞｼｯｸM" pitchFamily="50" charset="-128"/>
              </a:rPr>
              <a:t>）</a:t>
            </a:r>
            <a:endParaRPr lang="en-US" altLang="ja-JP" sz="1200" dirty="0" smtClean="0">
              <a:solidFill>
                <a:prstClr val="black"/>
              </a:solidFill>
              <a:latin typeface="HGPｺﾞｼｯｸM" pitchFamily="50" charset="-128"/>
              <a:ea typeface="HGPｺﾞｼｯｸM" pitchFamily="50" charset="-128"/>
            </a:endParaRPr>
          </a:p>
        </p:txBody>
      </p:sp>
      <p:sp>
        <p:nvSpPr>
          <p:cNvPr id="21" name="Text Box 2"/>
          <p:cNvSpPr txBox="1">
            <a:spLocks noChangeArrowheads="1"/>
          </p:cNvSpPr>
          <p:nvPr/>
        </p:nvSpPr>
        <p:spPr bwMode="auto">
          <a:xfrm>
            <a:off x="7311216" y="1355430"/>
            <a:ext cx="2242661" cy="338137"/>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主な人員配置</a:t>
            </a:r>
            <a:endParaRPr lang="en-US" altLang="ja-JP" sz="1600" b="1" u="sng" dirty="0">
              <a:solidFill>
                <a:prstClr val="black"/>
              </a:solidFill>
              <a:latin typeface="Calibri"/>
              <a:ea typeface="ＤＨＰ特太ゴシック体" pitchFamily="2" charset="-128"/>
            </a:endParaRPr>
          </a:p>
        </p:txBody>
      </p:sp>
      <p:sp>
        <p:nvSpPr>
          <p:cNvPr id="22" name="Text Box 2"/>
          <p:cNvSpPr txBox="1">
            <a:spLocks noChangeArrowheads="1"/>
          </p:cNvSpPr>
          <p:nvPr/>
        </p:nvSpPr>
        <p:spPr bwMode="auto">
          <a:xfrm>
            <a:off x="-15552" y="1343764"/>
            <a:ext cx="2089485" cy="338137"/>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サービス内容</a:t>
            </a:r>
            <a:endParaRPr lang="en-US" altLang="ja-JP" sz="1600" b="1" u="sng" dirty="0">
              <a:solidFill>
                <a:prstClr val="black"/>
              </a:solidFill>
              <a:latin typeface="Calibri"/>
              <a:ea typeface="ＤＨＰ特太ゴシック体" pitchFamily="2" charset="-128"/>
            </a:endParaRPr>
          </a:p>
        </p:txBody>
      </p:sp>
      <p:sp>
        <p:nvSpPr>
          <p:cNvPr id="23" name="Rectangle 4"/>
          <p:cNvSpPr>
            <a:spLocks noChangeArrowheads="1"/>
          </p:cNvSpPr>
          <p:nvPr/>
        </p:nvSpPr>
        <p:spPr bwMode="auto">
          <a:xfrm>
            <a:off x="130673" y="1681900"/>
            <a:ext cx="7129909" cy="1108518"/>
          </a:xfrm>
          <a:prstGeom prst="rect">
            <a:avLst/>
          </a:prstGeom>
          <a:solidFill>
            <a:srgbClr val="9EF9FE">
              <a:alpha val="49803"/>
            </a:srgbClr>
          </a:solidFill>
          <a:ln w="3175" algn="ctr">
            <a:solidFill>
              <a:schemeClr val="tx1"/>
            </a:solidFill>
            <a:miter lim="800000"/>
            <a:headEnd/>
            <a:tailEnd/>
          </a:ln>
        </p:spPr>
        <p:txBody>
          <a:bodyPr anchor="ctr"/>
          <a:lstStyle/>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障害児支援利用援助</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障害児通所</a:t>
            </a:r>
            <a:r>
              <a:rPr lang="ja-JP" altLang="en-US" sz="1200" dirty="0">
                <a:solidFill>
                  <a:prstClr val="black"/>
                </a:solidFill>
                <a:latin typeface="HGPｺﾞｼｯｸM" pitchFamily="50" charset="-128"/>
                <a:ea typeface="HGPｺﾞｼｯｸM" pitchFamily="50" charset="-128"/>
              </a:rPr>
              <a:t>支援の申請に係る通所給付決定の前に障害児支援利用計画案を作成</a:t>
            </a:r>
            <a:endParaRPr lang="en-US" altLang="ja-JP" sz="1200" dirty="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通所</a:t>
            </a:r>
            <a:r>
              <a:rPr lang="ja-JP" altLang="en-US" sz="1200" dirty="0">
                <a:solidFill>
                  <a:prstClr val="black"/>
                </a:solidFill>
                <a:latin typeface="HGPｺﾞｼｯｸM" pitchFamily="50" charset="-128"/>
                <a:ea typeface="HGPｺﾞｼｯｸM" pitchFamily="50" charset="-128"/>
              </a:rPr>
              <a:t>給付決定後、サービス事業者等との連絡調整等を行うとともに、障害児支援利用計画を作成</a:t>
            </a:r>
            <a:endParaRPr lang="en-US" altLang="ja-JP" sz="1200" dirty="0">
              <a:solidFill>
                <a:prstClr val="black"/>
              </a:solidFill>
              <a:latin typeface="HGPｺﾞｼｯｸM" pitchFamily="50" charset="-128"/>
              <a:ea typeface="HGPｺﾞｼｯｸM" pitchFamily="50" charset="-128"/>
            </a:endParaRPr>
          </a:p>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継続障害児支援利用援助</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障害児通所</a:t>
            </a:r>
            <a:r>
              <a:rPr lang="ja-JP" altLang="en-US" sz="1200" dirty="0">
                <a:solidFill>
                  <a:prstClr val="black"/>
                </a:solidFill>
                <a:latin typeface="HGPｺﾞｼｯｸM" pitchFamily="50" charset="-128"/>
                <a:ea typeface="HGPｺﾞｼｯｸM" pitchFamily="50" charset="-128"/>
              </a:rPr>
              <a:t>支援の利用状況等の検証（モニタリング）</a:t>
            </a:r>
            <a:endParaRPr lang="en-US" altLang="ja-JP" sz="1200" dirty="0">
              <a:solidFill>
                <a:prstClr val="black"/>
              </a:solidFill>
              <a:latin typeface="HGPｺﾞｼｯｸM" pitchFamily="50" charset="-128"/>
              <a:ea typeface="HGPｺﾞｼｯｸM" pitchFamily="50" charset="-128"/>
            </a:endParaRPr>
          </a:p>
          <a:p>
            <a:r>
              <a:rPr lang="ja-JP" altLang="en-US" sz="1200" dirty="0" smtClean="0">
                <a:solidFill>
                  <a:prstClr val="black"/>
                </a:solidFill>
                <a:latin typeface="HGPｺﾞｼｯｸM" pitchFamily="50" charset="-128"/>
                <a:ea typeface="HGPｺﾞｼｯｸM" pitchFamily="50" charset="-128"/>
              </a:rPr>
              <a:t>　■　サービス</a:t>
            </a:r>
            <a:r>
              <a:rPr lang="ja-JP" altLang="en-US" sz="1200" dirty="0">
                <a:solidFill>
                  <a:prstClr val="black"/>
                </a:solidFill>
                <a:latin typeface="HGPｺﾞｼｯｸM" pitchFamily="50" charset="-128"/>
                <a:ea typeface="HGPｺﾞｼｯｸM" pitchFamily="50" charset="-128"/>
              </a:rPr>
              <a:t>事業所等との連絡調整、必要に応じて新たな通所給付決定等に係る申請の</a:t>
            </a:r>
            <a:r>
              <a:rPr lang="ja-JP" altLang="en-US" sz="1200" dirty="0" smtClean="0">
                <a:solidFill>
                  <a:prstClr val="black"/>
                </a:solidFill>
                <a:latin typeface="HGPｺﾞｼｯｸM" pitchFamily="50" charset="-128"/>
                <a:ea typeface="HGPｺﾞｼｯｸM" pitchFamily="50" charset="-128"/>
              </a:rPr>
              <a:t>勧奨</a:t>
            </a:r>
            <a:endParaRPr lang="en-US" altLang="ja-JP" sz="1200" dirty="0" smtClean="0">
              <a:solidFill>
                <a:prstClr val="black"/>
              </a:solidFill>
              <a:latin typeface="HGPｺﾞｼｯｸM" pitchFamily="50" charset="-128"/>
              <a:ea typeface="HGPｺﾞｼｯｸM" pitchFamily="50" charset="-128"/>
            </a:endParaRPr>
          </a:p>
        </p:txBody>
      </p:sp>
      <p:sp>
        <p:nvSpPr>
          <p:cNvPr id="24" name="Rectangle 4"/>
          <p:cNvSpPr>
            <a:spLocks noChangeArrowheads="1"/>
          </p:cNvSpPr>
          <p:nvPr/>
        </p:nvSpPr>
        <p:spPr bwMode="auto">
          <a:xfrm>
            <a:off x="7408814" y="1694192"/>
            <a:ext cx="2224706" cy="1096226"/>
          </a:xfrm>
          <a:prstGeom prst="rect">
            <a:avLst/>
          </a:prstGeom>
          <a:solidFill>
            <a:srgbClr val="9EF9FE">
              <a:alpha val="49803"/>
            </a:srgbClr>
          </a:solidFill>
          <a:ln w="3175" algn="ctr">
            <a:solidFill>
              <a:schemeClr val="tx1"/>
            </a:solidFill>
            <a:miter lim="800000"/>
            <a:headEnd/>
            <a:tailEnd/>
          </a:ln>
        </p:spPr>
        <p:txBody>
          <a:bodyPr anchor="ctr"/>
          <a:lstStyle/>
          <a:p>
            <a:pPr fontAlgn="auto">
              <a:spcBef>
                <a:spcPts val="0"/>
              </a:spcBef>
              <a:spcAft>
                <a:spcPts val="0"/>
              </a:spcAft>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相談支援専門員</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35</a:t>
            </a:r>
            <a:r>
              <a:rPr lang="ja-JP" altLang="en-US" sz="1200" dirty="0" smtClean="0">
                <a:solidFill>
                  <a:prstClr val="black"/>
                </a:solidFill>
                <a:latin typeface="HGPｺﾞｼｯｸM" pitchFamily="50" charset="-128"/>
                <a:ea typeface="HGPｺﾞｼｯｸM" pitchFamily="50" charset="-128"/>
              </a:rPr>
              <a:t>件に１人を標準</a:t>
            </a:r>
            <a:endParaRPr lang="en-US" altLang="ja-JP" sz="1200" dirty="0" smtClean="0">
              <a:solidFill>
                <a:prstClr val="black"/>
              </a:solidFill>
              <a:latin typeface="HGPｺﾞｼｯｸM" pitchFamily="50" charset="-128"/>
              <a:ea typeface="HGPｺﾞｼｯｸM" pitchFamily="50" charset="-128"/>
            </a:endParaRPr>
          </a:p>
        </p:txBody>
      </p:sp>
      <p:sp>
        <p:nvSpPr>
          <p:cNvPr id="31" name="Text Box 2"/>
          <p:cNvSpPr txBox="1">
            <a:spLocks noChangeArrowheads="1"/>
          </p:cNvSpPr>
          <p:nvPr/>
        </p:nvSpPr>
        <p:spPr bwMode="auto">
          <a:xfrm>
            <a:off x="-15552" y="6470369"/>
            <a:ext cx="4718839" cy="338554"/>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請求事業所数</a:t>
            </a:r>
            <a:r>
              <a:rPr lang="ja-JP" altLang="en-US" sz="1400" dirty="0" smtClean="0">
                <a:solidFill>
                  <a:prstClr val="black"/>
                </a:solidFill>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4,000</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ja-JP" sz="1400" dirty="0" smtClean="0">
                <a:latin typeface="HGPｺﾞｼｯｸM" pitchFamily="50" charset="-128"/>
                <a:ea typeface="HGPｺﾞｼｯｸM" pitchFamily="50" charset="-128"/>
              </a:rPr>
              <a:t>30</a:t>
            </a:r>
            <a:r>
              <a:rPr lang="ja-JP" altLang="en-US" sz="1400" dirty="0" smtClean="0">
                <a:latin typeface="HGPｺﾞｼｯｸM" pitchFamily="50" charset="-128"/>
                <a:ea typeface="HGPｺﾞｼｯｸM" pitchFamily="50" charset="-128"/>
              </a:rPr>
              <a:t>年１月</a:t>
            </a:r>
            <a:r>
              <a:rPr lang="zh-TW" altLang="en-US" sz="1400" dirty="0" smtClean="0">
                <a:latin typeface="HGPｺﾞｼｯｸM" pitchFamily="50" charset="-128"/>
                <a:ea typeface="HGPｺﾞｼｯｸM" pitchFamily="50" charset="-128"/>
              </a:rPr>
              <a:t>実績</a:t>
            </a:r>
            <a:r>
              <a:rPr lang="ja-JP" altLang="en-US" sz="1400" dirty="0" smtClean="0">
                <a:latin typeface="HGPｺﾞｼｯｸM" pitchFamily="50" charset="-128"/>
                <a:ea typeface="HGPｺﾞｼｯｸM" pitchFamily="50" charset="-128"/>
              </a:rPr>
              <a:t>）</a:t>
            </a:r>
            <a:endParaRPr lang="en-US" altLang="ja-JP" sz="1400" b="1" u="sng" dirty="0">
              <a:latin typeface="Calibri"/>
              <a:ea typeface="ＤＨＰ特太ゴシック体" pitchFamily="2" charset="-128"/>
            </a:endParaRPr>
          </a:p>
        </p:txBody>
      </p:sp>
      <p:sp>
        <p:nvSpPr>
          <p:cNvPr id="32" name="Text Box 2"/>
          <p:cNvSpPr txBox="1">
            <a:spLocks noChangeArrowheads="1"/>
          </p:cNvSpPr>
          <p:nvPr/>
        </p:nvSpPr>
        <p:spPr bwMode="auto">
          <a:xfrm>
            <a:off x="5097016" y="6474822"/>
            <a:ext cx="4407827" cy="338554"/>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利用者数</a:t>
            </a:r>
            <a:r>
              <a:rPr lang="ja-JP" altLang="en-US" sz="1400" dirty="0" smtClean="0">
                <a:solidFill>
                  <a:prstClr val="black"/>
                </a:solidFill>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33,547</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ja-JP" sz="1400" dirty="0" smtClean="0">
                <a:latin typeface="HGPｺﾞｼｯｸM" pitchFamily="50" charset="-128"/>
                <a:ea typeface="HGPｺﾞｼｯｸM" pitchFamily="50" charset="-128"/>
              </a:rPr>
              <a:t>30</a:t>
            </a:r>
            <a:r>
              <a:rPr lang="ja-JP" altLang="en-US" sz="1400" dirty="0" smtClean="0">
                <a:latin typeface="HGPｺﾞｼｯｸM" pitchFamily="50" charset="-128"/>
                <a:ea typeface="HGPｺﾞｼｯｸM" pitchFamily="50" charset="-128"/>
              </a:rPr>
              <a:t>年１月</a:t>
            </a:r>
            <a:r>
              <a:rPr lang="zh-TW" altLang="en-US" sz="1400" dirty="0" smtClean="0">
                <a:latin typeface="HGPｺﾞｼｯｸM" pitchFamily="50" charset="-128"/>
                <a:ea typeface="HGPｺﾞｼｯｸM" pitchFamily="50" charset="-128"/>
              </a:rPr>
              <a:t>実績</a:t>
            </a:r>
            <a:r>
              <a:rPr lang="ja-JP" altLang="en-US" sz="1400" dirty="0" smtClean="0">
                <a:latin typeface="HGPｺﾞｼｯｸM" pitchFamily="50" charset="-128"/>
                <a:ea typeface="HGPｺﾞｼｯｸM" pitchFamily="50" charset="-128"/>
              </a:rPr>
              <a:t>）</a:t>
            </a:r>
            <a:endParaRPr lang="en-US" altLang="ja-JP" sz="1400" b="1" u="sng" dirty="0">
              <a:latin typeface="Calibri"/>
              <a:ea typeface="ＤＨＰ特太ゴシック体" pitchFamily="2" charset="-128"/>
            </a:endParaRPr>
          </a:p>
        </p:txBody>
      </p:sp>
      <p:sp>
        <p:nvSpPr>
          <p:cNvPr id="30" name="正方形/長方形 29"/>
          <p:cNvSpPr/>
          <p:nvPr/>
        </p:nvSpPr>
        <p:spPr>
          <a:xfrm>
            <a:off x="1" y="-4024"/>
            <a:ext cx="9918628"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障害児相談支援</a:t>
            </a:r>
            <a:endParaRPr kumimoji="1" lang="ja-JP" altLang="en-US" sz="2400" b="1" dirty="0">
              <a:solidFill>
                <a:schemeClr val="tx1"/>
              </a:solidFill>
            </a:endParaRPr>
          </a:p>
        </p:txBody>
      </p:sp>
      <p:grpSp>
        <p:nvGrpSpPr>
          <p:cNvPr id="33" name="グループ化 10"/>
          <p:cNvGrpSpPr>
            <a:grpSpLocks/>
          </p:cNvGrpSpPr>
          <p:nvPr/>
        </p:nvGrpSpPr>
        <p:grpSpPr bwMode="auto">
          <a:xfrm>
            <a:off x="22011" y="471530"/>
            <a:ext cx="9874605" cy="79114"/>
            <a:chOff x="0" y="188640"/>
            <a:chExt cx="9144000" cy="72008"/>
          </a:xfrm>
        </p:grpSpPr>
        <p:cxnSp>
          <p:nvCxnSpPr>
            <p:cNvPr id="36" name="直線コネクタ 3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6" name="Text Box 2"/>
          <p:cNvSpPr txBox="1">
            <a:spLocks noChangeArrowheads="1"/>
          </p:cNvSpPr>
          <p:nvPr/>
        </p:nvSpPr>
        <p:spPr bwMode="auto">
          <a:xfrm>
            <a:off x="-15552" y="2813434"/>
            <a:ext cx="4973197" cy="338554"/>
          </a:xfrm>
          <a:prstGeom prst="rect">
            <a:avLst/>
          </a:prstGeom>
          <a:noFill/>
          <a:ln w="9525">
            <a:noFill/>
            <a:miter lim="800000"/>
            <a:headEnd/>
            <a:tailEnd/>
          </a:ln>
        </p:spPr>
        <p:txBody>
          <a:bodyPr wrap="square">
            <a:spAutoFit/>
          </a:bodyPr>
          <a:lstStyle/>
          <a:p>
            <a:pPr lvl="0">
              <a:spcBef>
                <a:spcPct val="50000"/>
              </a:spcBef>
            </a:pPr>
            <a:r>
              <a:rPr lang="ja-JP" altLang="en-US" sz="1600" b="1" u="sng" dirty="0" smtClean="0">
                <a:solidFill>
                  <a:prstClr val="black"/>
                </a:solidFill>
                <a:latin typeface="Calibri"/>
                <a:ea typeface="ＤＨＰ特太ゴシック体" pitchFamily="2" charset="-128"/>
              </a:rPr>
              <a:t>○ </a:t>
            </a:r>
            <a:r>
              <a:rPr lang="ja-JP" altLang="en-US" sz="1600" b="1" u="sng" dirty="0" smtClean="0">
                <a:solidFill>
                  <a:srgbClr val="000000"/>
                </a:solidFill>
                <a:ea typeface="ＤＨＰ特太ゴシック体" pitchFamily="2" charset="-128"/>
              </a:rPr>
              <a:t>報酬単価</a:t>
            </a:r>
            <a:r>
              <a:rPr lang="ja-JP" altLang="en-US" sz="1600" b="1" u="sng" dirty="0" smtClean="0">
                <a:ea typeface="ＤＨＰ特太ゴシック体" pitchFamily="2" charset="-128"/>
              </a:rPr>
              <a:t>（基本報酬）（平成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en-US" altLang="ja-JP" sz="1600" b="1" u="sng" dirty="0">
                <a:ea typeface="ＤＨＰ特太ゴシック体" pitchFamily="2" charset="-128"/>
              </a:rPr>
              <a:t>4</a:t>
            </a:r>
            <a:r>
              <a:rPr lang="ja-JP" altLang="en-US" sz="1600" b="1" u="sng" dirty="0">
                <a:ea typeface="ＤＨＰ特太ゴシック体" pitchFamily="2" charset="-128"/>
              </a:rPr>
              <a:t>月～）</a:t>
            </a:r>
            <a:endParaRPr lang="en-US" altLang="ja-JP" sz="1600" b="1" u="sng" dirty="0">
              <a:ea typeface="ＤＨＰ特太ゴシック体" pitchFamily="2" charset="-128"/>
            </a:endParaRPr>
          </a:p>
        </p:txBody>
      </p:sp>
      <p:sp>
        <p:nvSpPr>
          <p:cNvPr id="17" name="正方形/長方形 16"/>
          <p:cNvSpPr/>
          <p:nvPr/>
        </p:nvSpPr>
        <p:spPr>
          <a:xfrm>
            <a:off x="138859" y="3150596"/>
            <a:ext cx="9494661" cy="811619"/>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a:solidFill>
                  <a:prstClr val="black"/>
                </a:solidFill>
                <a:latin typeface="HGPｺﾞｼｯｸM" pitchFamily="50" charset="-128"/>
                <a:ea typeface="HGPｺﾞｼｯｸM" pitchFamily="50" charset="-128"/>
              </a:rPr>
              <a:t>障害児支援利用</a:t>
            </a:r>
            <a:r>
              <a:rPr lang="ja-JP" altLang="en-US" sz="1200" b="1" u="sng" dirty="0" smtClean="0">
                <a:solidFill>
                  <a:prstClr val="black"/>
                </a:solidFill>
                <a:latin typeface="HGPｺﾞｼｯｸM" pitchFamily="50" charset="-128"/>
                <a:ea typeface="HGPｺﾞｼｯｸM" pitchFamily="50" charset="-128"/>
              </a:rPr>
              <a:t>援助</a:t>
            </a:r>
            <a:r>
              <a:rPr lang="ja-JP" altLang="en-US" sz="1200" b="1" u="sng" dirty="0">
                <a:solidFill>
                  <a:prstClr val="black"/>
                </a:solidFill>
                <a:latin typeface="HGPｺﾞｼｯｸM" pitchFamily="50" charset="-128"/>
                <a:ea typeface="HGPｺﾞｼｯｸM" pitchFamily="50" charset="-128"/>
              </a:rPr>
              <a:t>費</a:t>
            </a:r>
            <a:r>
              <a:rPr lang="ja-JP" altLang="en-US" sz="1200" dirty="0" smtClean="0">
                <a:solidFill>
                  <a:prstClr val="black"/>
                </a:solidFill>
                <a:latin typeface="HGPｺﾞｼｯｸM" pitchFamily="50" charset="-128"/>
                <a:ea typeface="HGPｺﾞｼｯｸM" pitchFamily="50" charset="-128"/>
              </a:rPr>
              <a:t>　　　　　（</a:t>
            </a:r>
            <a:r>
              <a:rPr lang="en-US" altLang="zh-TW" sz="1200" dirty="0" smtClean="0">
                <a:solidFill>
                  <a:schemeClr val="tx1"/>
                </a:solidFill>
                <a:latin typeface="HGPｺﾞｼｯｸM" pitchFamily="50" charset="-128"/>
                <a:ea typeface="HGPｺﾞｼｯｸM" pitchFamily="50" charset="-128"/>
              </a:rPr>
              <a:t>Ⅰ</a:t>
            </a:r>
            <a:r>
              <a:rPr lang="zh-TW" altLang="en-US" sz="1200" dirty="0">
                <a:solidFill>
                  <a:schemeClr val="tx1"/>
                </a:solidFill>
                <a:latin typeface="HGPｺﾞｼｯｸM" pitchFamily="50" charset="-128"/>
                <a:ea typeface="HGPｺﾞｼｯｸM" pitchFamily="50" charset="-128"/>
              </a:rPr>
              <a:t>）　</a:t>
            </a:r>
            <a:r>
              <a:rPr lang="en-US" altLang="zh-TW" sz="1200" dirty="0">
                <a:solidFill>
                  <a:schemeClr val="tx1"/>
                </a:solidFill>
                <a:latin typeface="HGPｺﾞｼｯｸM" pitchFamily="50" charset="-128"/>
                <a:ea typeface="HGPｺﾞｼｯｸM" pitchFamily="50" charset="-128"/>
              </a:rPr>
              <a:t>1,620</a:t>
            </a:r>
            <a:r>
              <a:rPr lang="zh-TW" altLang="en-US" sz="1200" dirty="0">
                <a:solidFill>
                  <a:schemeClr val="tx1"/>
                </a:solidFill>
                <a:latin typeface="HGPｺﾞｼｯｸM" pitchFamily="50" charset="-128"/>
                <a:ea typeface="HGPｺﾞｼｯｸM" pitchFamily="50" charset="-128"/>
              </a:rPr>
              <a:t>単位</a:t>
            </a:r>
            <a:r>
              <a:rPr lang="en-US" altLang="zh-TW" sz="1200" dirty="0">
                <a:solidFill>
                  <a:schemeClr val="tx1"/>
                </a:solidFill>
                <a:latin typeface="HGPｺﾞｼｯｸM" pitchFamily="50" charset="-128"/>
                <a:ea typeface="HGPｺﾞｼｯｸM" pitchFamily="50" charset="-128"/>
              </a:rPr>
              <a:t>/</a:t>
            </a:r>
            <a:r>
              <a:rPr lang="zh-TW" altLang="en-US" sz="1200" dirty="0">
                <a:solidFill>
                  <a:schemeClr val="tx1"/>
                </a:solidFill>
                <a:latin typeface="HGPｺﾞｼｯｸM" pitchFamily="50" charset="-128"/>
                <a:ea typeface="HGPｺﾞｼｯｸM" pitchFamily="50" charset="-128"/>
              </a:rPr>
              <a:t>月　</a:t>
            </a:r>
            <a:r>
              <a:rPr lang="zh-TW" altLang="en-US" sz="1200" dirty="0" smtClean="0">
                <a:solidFill>
                  <a:schemeClr val="tx1"/>
                </a:solidFill>
                <a:latin typeface="HGPｺﾞｼｯｸM" pitchFamily="50" charset="-128"/>
                <a:ea typeface="HGPｺﾞｼｯｸM" pitchFamily="50" charset="-128"/>
              </a:rPr>
              <a:t>（</a:t>
            </a:r>
            <a:r>
              <a:rPr lang="en-US" altLang="zh-TW" sz="1200" dirty="0">
                <a:solidFill>
                  <a:schemeClr val="tx1"/>
                </a:solidFill>
                <a:latin typeface="HGPｺﾞｼｯｸM" pitchFamily="50" charset="-128"/>
                <a:ea typeface="HGPｺﾞｼｯｸM" pitchFamily="50" charset="-128"/>
              </a:rPr>
              <a:t>Ⅱ</a:t>
            </a:r>
            <a:r>
              <a:rPr lang="zh-TW" altLang="en-US" sz="1200" dirty="0">
                <a:solidFill>
                  <a:schemeClr val="tx1"/>
                </a:solidFill>
                <a:latin typeface="HGPｺﾞｼｯｸM" pitchFamily="50" charset="-128"/>
                <a:ea typeface="HGPｺﾞｼｯｸM" pitchFamily="50" charset="-128"/>
              </a:rPr>
              <a:t>）　</a:t>
            </a:r>
            <a:r>
              <a:rPr lang="en-US" altLang="zh-TW" sz="1200" dirty="0">
                <a:solidFill>
                  <a:schemeClr val="tx1"/>
                </a:solidFill>
                <a:latin typeface="HGPｺﾞｼｯｸM" pitchFamily="50" charset="-128"/>
                <a:ea typeface="HGPｺﾞｼｯｸM" pitchFamily="50" charset="-128"/>
              </a:rPr>
              <a:t>811</a:t>
            </a:r>
            <a:r>
              <a:rPr lang="zh-TW" altLang="en-US" sz="1200" dirty="0">
                <a:solidFill>
                  <a:schemeClr val="tx1"/>
                </a:solidFill>
                <a:latin typeface="HGPｺﾞｼｯｸM" pitchFamily="50" charset="-128"/>
                <a:ea typeface="HGPｺﾞｼｯｸM" pitchFamily="50" charset="-128"/>
              </a:rPr>
              <a:t>単位</a:t>
            </a:r>
            <a:r>
              <a:rPr lang="en-US" altLang="zh-TW" sz="1200" dirty="0">
                <a:solidFill>
                  <a:schemeClr val="tx1"/>
                </a:solidFill>
                <a:latin typeface="HGPｺﾞｼｯｸM" pitchFamily="50" charset="-128"/>
                <a:ea typeface="HGPｺﾞｼｯｸM" pitchFamily="50" charset="-128"/>
              </a:rPr>
              <a:t>/</a:t>
            </a:r>
            <a:r>
              <a:rPr lang="zh-TW" altLang="en-US" sz="1200" dirty="0">
                <a:solidFill>
                  <a:schemeClr val="tx1"/>
                </a:solidFill>
                <a:latin typeface="HGPｺﾞｼｯｸM" pitchFamily="50" charset="-128"/>
                <a:ea typeface="HGPｺﾞｼｯｸM" pitchFamily="50" charset="-128"/>
              </a:rPr>
              <a:t>月</a:t>
            </a:r>
          </a:p>
          <a:p>
            <a:pPr fontAlgn="auto">
              <a:spcBef>
                <a:spcPts val="0"/>
              </a:spcBef>
              <a:spcAft>
                <a:spcPts val="0"/>
              </a:spcAft>
              <a:defRPr/>
            </a:pPr>
            <a:r>
              <a:rPr lang="ja-JP" altLang="en-US" sz="1200" dirty="0" smtClean="0">
                <a:solidFill>
                  <a:schemeClr val="tx1"/>
                </a:solidFill>
                <a:latin typeface="HGPｺﾞｼｯｸM" pitchFamily="50" charset="-128"/>
                <a:ea typeface="HGPｺﾞｼｯｸM" pitchFamily="50" charset="-128"/>
              </a:rPr>
              <a:t>　</a:t>
            </a:r>
            <a:r>
              <a:rPr lang="ja-JP" altLang="en-US" sz="1200" b="1" u="sng" dirty="0">
                <a:solidFill>
                  <a:schemeClr val="tx1"/>
                </a:solidFill>
                <a:latin typeface="HGPｺﾞｼｯｸM" pitchFamily="50" charset="-128"/>
                <a:ea typeface="HGPｺﾞｼｯｸM" pitchFamily="50" charset="-128"/>
              </a:rPr>
              <a:t>継続障害児支援利用援助費</a:t>
            </a:r>
            <a:r>
              <a:rPr lang="ja-JP" altLang="en-US" sz="1200" dirty="0" smtClean="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Ⅰ</a:t>
            </a:r>
            <a:r>
              <a:rPr lang="ja-JP" altLang="en-US" sz="1200" dirty="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1,318</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　</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Ⅱ</a:t>
            </a:r>
            <a:r>
              <a:rPr lang="ja-JP" altLang="en-US" sz="1200" dirty="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659</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endParaRPr lang="en-US" altLang="ja-JP" sz="12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dirty="0">
                <a:solidFill>
                  <a:schemeClr val="tx1"/>
                </a:solidFill>
                <a:latin typeface="HGPｺﾞｼｯｸM" pitchFamily="50" charset="-128"/>
                <a:ea typeface="HGPｺﾞｼｯｸM" pitchFamily="50" charset="-128"/>
              </a:rPr>
              <a:t>　　</a:t>
            </a:r>
            <a:r>
              <a:rPr lang="ja-JP" altLang="en-US" sz="1050" dirty="0" smtClean="0">
                <a:solidFill>
                  <a:schemeClr val="tx1"/>
                </a:solidFill>
                <a:latin typeface="HGPｺﾞｼｯｸM" pitchFamily="50" charset="-128"/>
                <a:ea typeface="HGPｺﾞｼｯｸM" pitchFamily="50" charset="-128"/>
              </a:rPr>
              <a:t>注）　（</a:t>
            </a:r>
            <a:r>
              <a:rPr lang="en-US" altLang="ja-JP" sz="1050" dirty="0" smtClean="0">
                <a:solidFill>
                  <a:schemeClr val="tx1"/>
                </a:solidFill>
                <a:latin typeface="HGPｺﾞｼｯｸM" pitchFamily="50" charset="-128"/>
                <a:ea typeface="HGPｺﾞｼｯｸM" pitchFamily="50" charset="-128"/>
              </a:rPr>
              <a:t>Ⅰ</a:t>
            </a:r>
            <a:r>
              <a:rPr lang="ja-JP" altLang="en-US" sz="1050" dirty="0" smtClean="0">
                <a:solidFill>
                  <a:schemeClr val="tx1"/>
                </a:solidFill>
                <a:latin typeface="HGPｺﾞｼｯｸM" pitchFamily="50" charset="-128"/>
                <a:ea typeface="HGPｺﾞｼｯｸM" pitchFamily="50" charset="-128"/>
              </a:rPr>
              <a:t>）については、利用者が</a:t>
            </a:r>
            <a:r>
              <a:rPr lang="en-US" altLang="ja-JP" sz="1050" dirty="0" smtClean="0">
                <a:solidFill>
                  <a:schemeClr val="tx1"/>
                </a:solidFill>
                <a:latin typeface="HGPｺﾞｼｯｸM" pitchFamily="50" charset="-128"/>
                <a:ea typeface="HGPｺﾞｼｯｸM" pitchFamily="50" charset="-128"/>
              </a:rPr>
              <a:t>40</a:t>
            </a:r>
            <a:r>
              <a:rPr lang="ja-JP" altLang="en-US" sz="1050" dirty="0" smtClean="0">
                <a:solidFill>
                  <a:schemeClr val="tx1"/>
                </a:solidFill>
                <a:latin typeface="HGPｺﾞｼｯｸM" pitchFamily="50" charset="-128"/>
                <a:ea typeface="HGPｺﾞｼｯｸM" pitchFamily="50" charset="-128"/>
              </a:rPr>
              <a:t>未満の部分について算定。（</a:t>
            </a:r>
            <a:r>
              <a:rPr lang="en-US" altLang="ja-JP" sz="1050" dirty="0" smtClean="0">
                <a:solidFill>
                  <a:schemeClr val="tx1"/>
                </a:solidFill>
                <a:latin typeface="HGPｺﾞｼｯｸM" pitchFamily="50" charset="-128"/>
                <a:ea typeface="HGPｺﾞｼｯｸM" pitchFamily="50" charset="-128"/>
              </a:rPr>
              <a:t>Ⅱ</a:t>
            </a:r>
            <a:r>
              <a:rPr lang="ja-JP" altLang="en-US" sz="1050" dirty="0" smtClean="0">
                <a:solidFill>
                  <a:schemeClr val="tx1"/>
                </a:solidFill>
                <a:latin typeface="HGPｺﾞｼｯｸM" pitchFamily="50" charset="-128"/>
                <a:ea typeface="HGPｺﾞｼｯｸM" pitchFamily="50" charset="-128"/>
              </a:rPr>
              <a:t>）については、</a:t>
            </a:r>
            <a:r>
              <a:rPr lang="en-US" altLang="ja-JP" sz="1050" dirty="0" smtClean="0">
                <a:solidFill>
                  <a:schemeClr val="tx1"/>
                </a:solidFill>
                <a:latin typeface="HGPｺﾞｼｯｸM" pitchFamily="50" charset="-128"/>
                <a:ea typeface="HGPｺﾞｼｯｸM" pitchFamily="50" charset="-128"/>
              </a:rPr>
              <a:t>40</a:t>
            </a:r>
            <a:r>
              <a:rPr lang="ja-JP" altLang="en-US" sz="1050" dirty="0" smtClean="0">
                <a:solidFill>
                  <a:schemeClr val="tx1"/>
                </a:solidFill>
                <a:latin typeface="HGPｺﾞｼｯｸM" pitchFamily="50" charset="-128"/>
                <a:ea typeface="HGPｺﾞｼｯｸM" pitchFamily="50" charset="-128"/>
              </a:rPr>
              <a:t>以上の部分について算定</a:t>
            </a:r>
            <a:endParaRPr lang="en-US" altLang="ja-JP" sz="1050" dirty="0" smtClean="0">
              <a:solidFill>
                <a:schemeClr val="tx1"/>
              </a:solidFill>
              <a:latin typeface="HGPｺﾞｼｯｸM" pitchFamily="50" charset="-128"/>
              <a:ea typeface="HGPｺﾞｼｯｸM" pitchFamily="50" charset="-128"/>
            </a:endParaRPr>
          </a:p>
        </p:txBody>
      </p:sp>
      <p:sp>
        <p:nvSpPr>
          <p:cNvPr id="18" name="Text Box 2"/>
          <p:cNvSpPr txBox="1">
            <a:spLocks noChangeArrowheads="1"/>
          </p:cNvSpPr>
          <p:nvPr/>
        </p:nvSpPr>
        <p:spPr bwMode="auto">
          <a:xfrm>
            <a:off x="-15552" y="3962214"/>
            <a:ext cx="4973197" cy="338554"/>
          </a:xfrm>
          <a:prstGeom prst="rect">
            <a:avLst/>
          </a:prstGeom>
          <a:noFill/>
          <a:ln w="9525">
            <a:noFill/>
            <a:miter lim="800000"/>
            <a:headEnd/>
            <a:tailEnd/>
          </a:ln>
        </p:spPr>
        <p:txBody>
          <a:bodyPr wrap="square">
            <a:spAutoFit/>
          </a:bodyPr>
          <a:lstStyle/>
          <a:p>
            <a:pPr lvl="0">
              <a:spcBef>
                <a:spcPct val="50000"/>
              </a:spcBef>
            </a:pPr>
            <a:r>
              <a:rPr lang="ja-JP" altLang="en-US" sz="1600" b="1" u="sng" dirty="0" smtClean="0">
                <a:solidFill>
                  <a:prstClr val="black"/>
                </a:solidFill>
                <a:latin typeface="Calibri"/>
                <a:ea typeface="ＤＨＰ特太ゴシック体" pitchFamily="2" charset="-128"/>
              </a:rPr>
              <a:t>○ 主な加算</a:t>
            </a:r>
            <a:r>
              <a:rPr lang="ja-JP" altLang="en-US" sz="1600" b="1" u="sng" dirty="0" smtClean="0">
                <a:ea typeface="ＤＨＰ特太ゴシック体" pitchFamily="2" charset="-128"/>
              </a:rPr>
              <a:t>（平成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en-US" altLang="ja-JP" sz="1600" b="1" u="sng" dirty="0">
                <a:ea typeface="ＤＨＰ特太ゴシック体" pitchFamily="2" charset="-128"/>
              </a:rPr>
              <a:t>4</a:t>
            </a:r>
            <a:r>
              <a:rPr lang="ja-JP" altLang="en-US" sz="1600" b="1" u="sng" dirty="0">
                <a:ea typeface="ＤＨＰ特太ゴシック体" pitchFamily="2" charset="-128"/>
              </a:rPr>
              <a:t>月～）</a:t>
            </a:r>
            <a:endParaRPr lang="en-US" altLang="ja-JP" sz="1600" b="1" u="sng" dirty="0">
              <a:ea typeface="ＤＨＰ特太ゴシック体" pitchFamily="2" charset="-128"/>
            </a:endParaRPr>
          </a:p>
        </p:txBody>
      </p:sp>
      <p:sp>
        <p:nvSpPr>
          <p:cNvPr id="25" name="正方形/長方形 24"/>
          <p:cNvSpPr/>
          <p:nvPr/>
        </p:nvSpPr>
        <p:spPr>
          <a:xfrm>
            <a:off x="138859" y="4300768"/>
            <a:ext cx="9494661"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特定事業所加算</a:t>
            </a:r>
            <a:r>
              <a:rPr lang="ja-JP" altLang="en-US" sz="1200" dirty="0" smtClean="0">
                <a:solidFill>
                  <a:prstClr val="black"/>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Ⅰ</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500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Ⅱ</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400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Ⅲ</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300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Ⅳ</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150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endParaRPr lang="ja-JP" altLang="en-US" sz="12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　手厚い</a:t>
            </a:r>
            <a:r>
              <a:rPr lang="ja-JP" altLang="en-US" sz="1100" dirty="0">
                <a:solidFill>
                  <a:prstClr val="black"/>
                </a:solidFill>
                <a:latin typeface="HGPｺﾞｼｯｸM" pitchFamily="50" charset="-128"/>
                <a:ea typeface="HGPｺﾞｼｯｸM" pitchFamily="50" charset="-128"/>
              </a:rPr>
              <a:t>人員体制や関係機関との連携等により質の高い計画相談支援が</a:t>
            </a:r>
            <a:r>
              <a:rPr lang="ja-JP" altLang="en-US" sz="1100" dirty="0" smtClean="0">
                <a:solidFill>
                  <a:prstClr val="black"/>
                </a:solidFill>
                <a:latin typeface="HGPｺﾞｼｯｸM" pitchFamily="50" charset="-128"/>
                <a:ea typeface="HGPｺﾞｼｯｸM" pitchFamily="50" charset="-128"/>
              </a:rPr>
              <a:t>提供していることを評価</a:t>
            </a:r>
            <a:endParaRPr lang="en-US" altLang="ja-JP" sz="1100" dirty="0" smtClean="0">
              <a:solidFill>
                <a:prstClr val="black"/>
              </a:solidFill>
              <a:latin typeface="HGPｺﾞｼｯｸM" pitchFamily="50" charset="-128"/>
              <a:ea typeface="HGPｺﾞｼｯｸM" pitchFamily="50" charset="-128"/>
            </a:endParaRPr>
          </a:p>
        </p:txBody>
      </p:sp>
      <p:sp>
        <p:nvSpPr>
          <p:cNvPr id="26" name="正方形/長方形 25"/>
          <p:cNvSpPr/>
          <p:nvPr/>
        </p:nvSpPr>
        <p:spPr>
          <a:xfrm>
            <a:off x="138858" y="4804825"/>
            <a:ext cx="9494662" cy="665001"/>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600"/>
              </a:spcBef>
              <a:spcAft>
                <a:spcPts val="0"/>
              </a:spcAft>
              <a:defRPr/>
            </a:pPr>
            <a:r>
              <a:rPr lang="ja-JP" altLang="en-US" sz="1200" dirty="0" smtClean="0">
                <a:solidFill>
                  <a:srgbClr val="FF0000"/>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入院時情報連携加算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Ⅰ</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200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Ⅱ</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a:solidFill>
                  <a:schemeClr val="tx1"/>
                </a:solidFill>
                <a:latin typeface="HGPｺﾞｼｯｸM" pitchFamily="50" charset="-128"/>
                <a:ea typeface="HGPｺﾞｼｯｸM" pitchFamily="50" charset="-128"/>
              </a:rPr>
              <a:t>退院・退所加算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200</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回）、</a:t>
            </a:r>
            <a:r>
              <a:rPr lang="ja-JP" altLang="en-US" sz="1200" b="1" u="sng" dirty="0" smtClean="0">
                <a:solidFill>
                  <a:schemeClr val="tx1"/>
                </a:solidFill>
                <a:latin typeface="HGPｺﾞｼｯｸM" pitchFamily="50" charset="-128"/>
                <a:ea typeface="HGPｺﾞｼｯｸM" pitchFamily="50" charset="-128"/>
              </a:rPr>
              <a:t>医療</a:t>
            </a:r>
            <a:r>
              <a:rPr lang="ja-JP" altLang="en-US" sz="1200" b="1" u="sng" dirty="0">
                <a:solidFill>
                  <a:schemeClr val="tx1"/>
                </a:solidFill>
                <a:latin typeface="HGPｺﾞｼｯｸM" pitchFamily="50" charset="-128"/>
                <a:ea typeface="HGPｺﾞｼｯｸM" pitchFamily="50" charset="-128"/>
              </a:rPr>
              <a:t>・保育・教育機関等連携加算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100</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　</a:t>
            </a:r>
            <a:endParaRPr lang="en-US" altLang="ja-JP" sz="1200" dirty="0" smtClean="0">
              <a:solidFill>
                <a:schemeClr val="tx1"/>
              </a:solidFill>
              <a:latin typeface="HGPｺﾞｼｯｸM" pitchFamily="50" charset="-128"/>
              <a:ea typeface="HGPｺﾞｼｯｸM" pitchFamily="50" charset="-128"/>
            </a:endParaRPr>
          </a:p>
          <a:p>
            <a:pPr fontAlgn="auto">
              <a:spcAft>
                <a:spcPts val="0"/>
              </a:spcAft>
              <a:defRPr/>
            </a:pPr>
            <a:r>
              <a:rPr lang="ja-JP" altLang="en-US" sz="1100" dirty="0" smtClean="0">
                <a:solidFill>
                  <a:schemeClr val="tx1"/>
                </a:solidFill>
                <a:latin typeface="HGPｺﾞｼｯｸM" pitchFamily="50" charset="-128"/>
                <a:ea typeface="HGPｺﾞｼｯｸM" pitchFamily="50" charset="-128"/>
              </a:rPr>
              <a:t>　→　利用者の入院時や退院・退所</a:t>
            </a:r>
            <a:r>
              <a:rPr lang="ja-JP" altLang="en-US" sz="1100" dirty="0">
                <a:solidFill>
                  <a:schemeClr val="tx1"/>
                </a:solidFill>
                <a:latin typeface="HGPｺﾞｼｯｸM" pitchFamily="50" charset="-128"/>
                <a:ea typeface="HGPｺﾞｼｯｸM" pitchFamily="50" charset="-128"/>
              </a:rPr>
              <a:t>時</a:t>
            </a:r>
            <a:r>
              <a:rPr lang="ja-JP" altLang="en-US" sz="1100" dirty="0" smtClean="0">
                <a:solidFill>
                  <a:schemeClr val="tx1"/>
                </a:solidFill>
                <a:latin typeface="HGPｺﾞｼｯｸM" pitchFamily="50" charset="-128"/>
                <a:ea typeface="HGPｺﾞｼｯｸM" pitchFamily="50" charset="-128"/>
              </a:rPr>
              <a:t>等、サービスの利用環境が大きく変動する際に、関係機関との連携の下で支援を行うことを評価</a:t>
            </a:r>
            <a:endParaRPr lang="en-US" altLang="ja-JP" sz="1100" dirty="0" smtClean="0">
              <a:solidFill>
                <a:schemeClr val="tx1"/>
              </a:solidFill>
              <a:latin typeface="HGPｺﾞｼｯｸM" pitchFamily="50" charset="-128"/>
              <a:ea typeface="HGPｺﾞｼｯｸM" pitchFamily="50" charset="-128"/>
            </a:endParaRPr>
          </a:p>
        </p:txBody>
      </p:sp>
      <p:sp>
        <p:nvSpPr>
          <p:cNvPr id="27" name="正方形/長方形 26"/>
          <p:cNvSpPr/>
          <p:nvPr/>
        </p:nvSpPr>
        <p:spPr>
          <a:xfrm>
            <a:off x="138859" y="5469826"/>
            <a:ext cx="9494661" cy="460445"/>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srgbClr val="FF0000"/>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初回加算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500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サービス担当者会議実施加算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サービス提供時モニタリング加算</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endParaRPr lang="ja-JP" altLang="en-US" sz="12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100" dirty="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　モニタリング時等において、サービス提供場面を確認する等、利用者の状況確認や支援内容の調整等を手厚く実施したことを評価</a:t>
            </a:r>
            <a:endParaRPr lang="en-US" altLang="ja-JP" sz="1100" dirty="0" smtClean="0">
              <a:solidFill>
                <a:schemeClr val="tx1"/>
              </a:solidFill>
              <a:latin typeface="HGPｺﾞｼｯｸM" pitchFamily="50" charset="-128"/>
              <a:ea typeface="HGPｺﾞｼｯｸM" pitchFamily="50" charset="-128"/>
            </a:endParaRPr>
          </a:p>
        </p:txBody>
      </p:sp>
      <p:sp>
        <p:nvSpPr>
          <p:cNvPr id="28" name="正方形/長方形 27"/>
          <p:cNvSpPr/>
          <p:nvPr/>
        </p:nvSpPr>
        <p:spPr>
          <a:xfrm>
            <a:off x="138859" y="5930269"/>
            <a:ext cx="9494661" cy="518509"/>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行動障害支援体制加算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35</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要医療児者支援体制加算</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35</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r>
              <a:rPr lang="ja-JP" altLang="en-US" sz="1200" dirty="0" smtClean="0">
                <a:solidFill>
                  <a:schemeClr val="tx1"/>
                </a:solidFill>
                <a:latin typeface="HGPｺﾞｼｯｸM" pitchFamily="50" charset="-128"/>
                <a:ea typeface="HGPｺﾞｼｯｸM" pitchFamily="50" charset="-128"/>
              </a:rPr>
              <a:t>）、</a:t>
            </a:r>
            <a:r>
              <a:rPr lang="ja-JP" altLang="en-US" sz="1200" b="1"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精神障害者支援</a:t>
            </a:r>
            <a:r>
              <a:rPr lang="ja-JP" altLang="en-US" sz="1200" b="1" u="sng" dirty="0">
                <a:solidFill>
                  <a:schemeClr val="tx1"/>
                </a:solidFill>
                <a:latin typeface="HGPｺﾞｼｯｸM" pitchFamily="50" charset="-128"/>
                <a:ea typeface="HGPｺﾞｼｯｸM" pitchFamily="50" charset="-128"/>
              </a:rPr>
              <a:t>体制加算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35</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p>
          <a:p>
            <a:pPr fontAlgn="auto">
              <a:spcBef>
                <a:spcPts val="0"/>
              </a:spcBef>
              <a:spcAft>
                <a:spcPts val="0"/>
              </a:spcAft>
              <a:defRPr/>
            </a:pPr>
            <a:r>
              <a:rPr lang="ja-JP" altLang="en-US" sz="1100" dirty="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　医療的ケアを必要とする障害児者等、より高い専門性が求められる利用者を支援する体制を有していることを</a:t>
            </a:r>
            <a:r>
              <a:rPr lang="ja-JP" altLang="en-US" sz="1100" dirty="0">
                <a:solidFill>
                  <a:schemeClr val="tx1"/>
                </a:solidFill>
                <a:latin typeface="HGPｺﾞｼｯｸM" pitchFamily="50" charset="-128"/>
                <a:ea typeface="HGPｺﾞｼｯｸM" pitchFamily="50" charset="-128"/>
              </a:rPr>
              <a:t>評価</a:t>
            </a:r>
            <a:endParaRPr lang="en-US" altLang="ja-JP" sz="1100" dirty="0" smtClean="0">
              <a:solidFill>
                <a:schemeClr val="tx1"/>
              </a:solidFill>
              <a:latin typeface="HGPｺﾞｼｯｸM" pitchFamily="50" charset="-128"/>
              <a:ea typeface="HGPｺﾞｼｯｸM" pitchFamily="50" charset="-128"/>
            </a:endParaRPr>
          </a:p>
        </p:txBody>
      </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179</a:t>
            </a:fld>
            <a:endParaRPr lang="en-US" altLang="ja-JP" dirty="0"/>
          </a:p>
        </p:txBody>
      </p:sp>
    </p:spTree>
    <p:extLst>
      <p:ext uri="{BB962C8B-B14F-4D97-AF65-F5344CB8AC3E}">
        <p14:creationId xmlns:p14="http://schemas.microsoft.com/office/powerpoint/2010/main" val="360532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メモ 6"/>
          <p:cNvSpPr/>
          <p:nvPr/>
        </p:nvSpPr>
        <p:spPr>
          <a:xfrm>
            <a:off x="141334" y="1947898"/>
            <a:ext cx="9551987" cy="4860000"/>
          </a:xfrm>
          <a:prstGeom prst="foldedCorner">
            <a:avLst>
              <a:gd name="adj" fmla="val 5414"/>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84" tIns="47842" rIns="95684" bIns="47842" anchor="ctr"/>
          <a:lstStyle/>
          <a:p>
            <a:pPr algn="ctr" defTabSz="895567">
              <a:defRPr/>
            </a:pPr>
            <a:endParaRPr lang="ja-JP" altLang="en-US" dirty="0">
              <a:solidFill>
                <a:srgbClr val="FFFFFF"/>
              </a:solidFill>
            </a:endParaRPr>
          </a:p>
        </p:txBody>
      </p:sp>
      <p:sp>
        <p:nvSpPr>
          <p:cNvPr id="4099" name="正方形/長方形 3"/>
          <p:cNvSpPr>
            <a:spLocks noChangeArrowheads="1"/>
          </p:cNvSpPr>
          <p:nvPr/>
        </p:nvSpPr>
        <p:spPr bwMode="auto">
          <a:xfrm>
            <a:off x="154256" y="2323620"/>
            <a:ext cx="9496425" cy="44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84" tIns="47842" rIns="95684" bIns="47842"/>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1000"/>
              </a:lnSpc>
              <a:spcBef>
                <a:spcPct val="0"/>
              </a:spcBef>
              <a:buNone/>
              <a:defRPr/>
            </a:pPr>
            <a:r>
              <a:rPr lang="ja-JP" altLang="en-US" sz="1600" b="1" dirty="0">
                <a:solidFill>
                  <a:srgbClr val="000000"/>
                </a:solidFill>
                <a:latin typeface="ＭＳ ゴシック" pitchFamily="49" charset="-128"/>
                <a:ea typeface="ＭＳ ゴシック" pitchFamily="49" charset="-128"/>
              </a:rPr>
              <a:t>① 良質な障害福祉サービス、障害児支援の確保　</a:t>
            </a:r>
            <a:r>
              <a:rPr lang="ja-JP" altLang="en-US" sz="1600" b="1" dirty="0">
                <a:solidFill>
                  <a:srgbClr val="FF0000"/>
                </a:solidFill>
                <a:latin typeface="ＭＳ ゴシック" pitchFamily="49" charset="-128"/>
                <a:ea typeface="ＭＳ ゴシック" pitchFamily="49" charset="-128"/>
              </a:rPr>
              <a:t>１兆３，３１７億円</a:t>
            </a:r>
            <a:r>
              <a:rPr lang="zh-TW" altLang="en-US" sz="1600" b="1" dirty="0">
                <a:solidFill>
                  <a:srgbClr val="FF0000"/>
                </a:solidFill>
                <a:latin typeface="ＭＳ ゴシック" pitchFamily="49" charset="-128"/>
                <a:ea typeface="ＭＳ ゴシック" pitchFamily="49" charset="-128"/>
              </a:rPr>
              <a:t>（</a:t>
            </a:r>
            <a:r>
              <a:rPr lang="ja-JP" altLang="en-US" sz="1600" b="1" dirty="0">
                <a:solidFill>
                  <a:srgbClr val="FF0000"/>
                </a:solidFill>
                <a:latin typeface="ＭＳ ゴシック" pitchFamily="49" charset="-128"/>
                <a:ea typeface="ＭＳ ゴシック" pitchFamily="49" charset="-128"/>
              </a:rPr>
              <a:t>１</a:t>
            </a:r>
            <a:r>
              <a:rPr lang="zh-TW" altLang="en-US" sz="1600" b="1" dirty="0">
                <a:solidFill>
                  <a:srgbClr val="FF0000"/>
                </a:solidFill>
                <a:latin typeface="ＭＳ ゴシック" pitchFamily="49" charset="-128"/>
                <a:ea typeface="ＭＳ ゴシック" pitchFamily="49" charset="-128"/>
              </a:rPr>
              <a:t>兆</a:t>
            </a:r>
            <a:r>
              <a:rPr lang="ja-JP" altLang="en-US" sz="1600" b="1" dirty="0">
                <a:solidFill>
                  <a:srgbClr val="FF0000"/>
                </a:solidFill>
                <a:latin typeface="ＭＳ ゴシック" pitchFamily="49" charset="-128"/>
                <a:ea typeface="ＭＳ ゴシック" pitchFamily="49" charset="-128"/>
              </a:rPr>
              <a:t>２，１６８</a:t>
            </a:r>
            <a:r>
              <a:rPr lang="zh-TW" altLang="en-US" sz="1600" b="1" dirty="0">
                <a:solidFill>
                  <a:srgbClr val="FF0000"/>
                </a:solidFill>
                <a:latin typeface="ＭＳ ゴシック" pitchFamily="49" charset="-128"/>
                <a:ea typeface="ＭＳ ゴシック" pitchFamily="49" charset="-128"/>
              </a:rPr>
              <a:t>億円）</a:t>
            </a:r>
            <a:endParaRPr lang="en-US" altLang="ja-JP" sz="1600" b="1" dirty="0">
              <a:solidFill>
                <a:srgbClr val="000000"/>
              </a:solidFill>
              <a:latin typeface="ＭＳ ゴシック" pitchFamily="49" charset="-128"/>
              <a:ea typeface="ＭＳ ゴシック" pitchFamily="49" charset="-128"/>
            </a:endParaRPr>
          </a:p>
          <a:p>
            <a:pPr eaLnBrk="1" hangingPunct="1">
              <a:lnSpc>
                <a:spcPts val="300"/>
              </a:lnSpc>
              <a:spcBef>
                <a:spcPct val="0"/>
              </a:spcBef>
              <a:buNone/>
              <a:defRPr/>
            </a:pPr>
            <a:endParaRPr lang="en-US" altLang="ja-JP" sz="1600" b="1" dirty="0">
              <a:solidFill>
                <a:srgbClr val="000000"/>
              </a:solidFill>
              <a:latin typeface="ＭＳ ゴシック" pitchFamily="49" charset="-128"/>
              <a:ea typeface="ＭＳ ゴシック" pitchFamily="49" charset="-128"/>
            </a:endParaRPr>
          </a:p>
          <a:p>
            <a:pPr marL="177607" indent="-177607" eaLnBrk="1" hangingPunct="1">
              <a:lnSpc>
                <a:spcPts val="1700"/>
              </a:lnSpc>
              <a:spcBef>
                <a:spcPct val="0"/>
              </a:spcBef>
              <a:buNone/>
              <a:defRPr/>
            </a:pPr>
            <a:r>
              <a:rPr lang="ja-JP" altLang="en-US" sz="1400" dirty="0">
                <a:solidFill>
                  <a:srgbClr val="000000"/>
                </a:solidFill>
                <a:latin typeface="ＭＳ ゴシック" pitchFamily="49" charset="-128"/>
                <a:ea typeface="ＭＳ ゴシック" pitchFamily="49" charset="-128"/>
              </a:rPr>
              <a:t>　　障害児・障害者が地域や住み慣れた場所で暮らすために必要な障害福祉サービスや障害児支援等の提供に必要な経費を確保する。</a:t>
            </a:r>
            <a:endParaRPr lang="en-US" altLang="ja-JP" sz="1400" dirty="0">
              <a:solidFill>
                <a:srgbClr val="000000"/>
              </a:solidFill>
              <a:latin typeface="ＭＳ ゴシック" pitchFamily="49" charset="-128"/>
              <a:ea typeface="ＭＳ ゴシック" pitchFamily="49" charset="-128"/>
            </a:endParaRPr>
          </a:p>
          <a:p>
            <a:pPr eaLnBrk="1" hangingPunct="1">
              <a:lnSpc>
                <a:spcPts val="1300"/>
              </a:lnSpc>
              <a:spcBef>
                <a:spcPct val="0"/>
              </a:spcBef>
              <a:buNone/>
              <a:defRPr/>
            </a:pPr>
            <a:endParaRPr lang="en-US" altLang="ja-JP" sz="1400" dirty="0">
              <a:solidFill>
                <a:srgbClr val="000000"/>
              </a:solidFill>
              <a:latin typeface="ＭＳ ゴシック" pitchFamily="49" charset="-128"/>
              <a:ea typeface="ＭＳ ゴシック" pitchFamily="49" charset="-128"/>
            </a:endParaRPr>
          </a:p>
          <a:p>
            <a:pPr eaLnBrk="1" hangingPunct="1">
              <a:lnSpc>
                <a:spcPts val="1300"/>
              </a:lnSpc>
              <a:spcBef>
                <a:spcPct val="0"/>
              </a:spcBef>
              <a:buNone/>
              <a:defRPr/>
            </a:pPr>
            <a:endParaRPr lang="en-US" altLang="ja-JP" sz="1400" dirty="0">
              <a:solidFill>
                <a:srgbClr val="000000"/>
              </a:solidFill>
              <a:latin typeface="ＭＳ ゴシック" pitchFamily="49" charset="-128"/>
              <a:ea typeface="ＭＳ ゴシック" pitchFamily="49" charset="-128"/>
            </a:endParaRPr>
          </a:p>
          <a:p>
            <a:pPr eaLnBrk="1" hangingPunct="1">
              <a:lnSpc>
                <a:spcPts val="1300"/>
              </a:lnSpc>
              <a:spcBef>
                <a:spcPct val="0"/>
              </a:spcBef>
              <a:buNone/>
              <a:defRPr/>
            </a:pPr>
            <a:endParaRPr lang="en-US" altLang="ja-JP" sz="1400" dirty="0">
              <a:solidFill>
                <a:srgbClr val="000000"/>
              </a:solidFill>
              <a:latin typeface="ＭＳ ゴシック" pitchFamily="49" charset="-128"/>
              <a:ea typeface="ＭＳ ゴシック" pitchFamily="49" charset="-128"/>
            </a:endParaRPr>
          </a:p>
          <a:p>
            <a:pPr eaLnBrk="1" hangingPunct="1">
              <a:lnSpc>
                <a:spcPts val="1300"/>
              </a:lnSpc>
              <a:spcBef>
                <a:spcPct val="0"/>
              </a:spcBef>
              <a:buNone/>
              <a:defRPr/>
            </a:pPr>
            <a:endParaRPr lang="en-US" altLang="ja-JP" sz="1400" b="1" dirty="0">
              <a:solidFill>
                <a:srgbClr val="000000"/>
              </a:solidFill>
              <a:latin typeface="ＭＳ ゴシック" pitchFamily="49" charset="-128"/>
              <a:ea typeface="ＭＳ ゴシック" pitchFamily="49" charset="-128"/>
            </a:endParaRPr>
          </a:p>
          <a:p>
            <a:pPr eaLnBrk="1" hangingPunct="1">
              <a:lnSpc>
                <a:spcPts val="1700"/>
              </a:lnSpc>
              <a:spcBef>
                <a:spcPct val="0"/>
              </a:spcBef>
              <a:buNone/>
              <a:defRPr/>
            </a:pPr>
            <a:r>
              <a:rPr lang="ja-JP" altLang="en-US" sz="1600" b="1" dirty="0">
                <a:solidFill>
                  <a:srgbClr val="000000"/>
                </a:solidFill>
                <a:latin typeface="ＭＳ ゴシック" pitchFamily="49" charset="-128"/>
                <a:ea typeface="ＭＳ ゴシック" pitchFamily="49" charset="-128"/>
              </a:rPr>
              <a:t>② 地域生活支援事業等の拡充　</a:t>
            </a:r>
            <a:r>
              <a:rPr lang="ja-JP" altLang="en-US" sz="1600" b="1" dirty="0">
                <a:solidFill>
                  <a:srgbClr val="FF0000"/>
                </a:solidFill>
                <a:latin typeface="ＭＳ ゴシック" pitchFamily="49" charset="-128"/>
                <a:ea typeface="ＭＳ ゴシック" pitchFamily="49" charset="-128"/>
              </a:rPr>
              <a:t>４９３億円（４８８億円）</a:t>
            </a:r>
            <a:endParaRPr lang="en-US" altLang="ja-JP" sz="1600" b="1" dirty="0">
              <a:solidFill>
                <a:srgbClr val="000000"/>
              </a:solidFill>
              <a:latin typeface="ＭＳ ゴシック" pitchFamily="49" charset="-128"/>
              <a:ea typeface="ＭＳ ゴシック" pitchFamily="49" charset="-128"/>
            </a:endParaRPr>
          </a:p>
          <a:p>
            <a:pPr eaLnBrk="1" hangingPunct="1">
              <a:lnSpc>
                <a:spcPts val="1700"/>
              </a:lnSpc>
              <a:spcBef>
                <a:spcPct val="0"/>
              </a:spcBef>
              <a:buNone/>
              <a:defRPr/>
            </a:pPr>
            <a:r>
              <a:rPr lang="en-US" altLang="ja-JP" sz="1400" dirty="0">
                <a:solidFill>
                  <a:srgbClr val="000000"/>
                </a:solidFill>
                <a:latin typeface="ＭＳ ゴシック" pitchFamily="49" charset="-128"/>
                <a:ea typeface="ＭＳ ゴシック" pitchFamily="49" charset="-128"/>
              </a:rPr>
              <a:t>  </a:t>
            </a:r>
            <a:r>
              <a:rPr lang="ja-JP" altLang="en-US" sz="1400" dirty="0">
                <a:solidFill>
                  <a:srgbClr val="000000"/>
                </a:solidFill>
                <a:latin typeface="ＭＳ ゴシック" pitchFamily="49" charset="-128"/>
                <a:ea typeface="ＭＳ ゴシック" pitchFamily="49" charset="-128"/>
              </a:rPr>
              <a:t>　意思疎通支援や移動支援など障害児・障害者の地域生活を支援する事業について、必要額を確保しつつ、事業の</a:t>
            </a:r>
            <a:endParaRPr lang="en-US" altLang="ja-JP" sz="1400" dirty="0">
              <a:solidFill>
                <a:srgbClr val="000000"/>
              </a:solidFill>
              <a:latin typeface="ＭＳ ゴシック" pitchFamily="49" charset="-128"/>
              <a:ea typeface="ＭＳ ゴシック" pitchFamily="49" charset="-128"/>
            </a:endParaRPr>
          </a:p>
          <a:p>
            <a:pPr eaLnBrk="1" hangingPunct="1">
              <a:lnSpc>
                <a:spcPts val="1700"/>
              </a:lnSpc>
              <a:spcBef>
                <a:spcPct val="0"/>
              </a:spcBef>
              <a:buNone/>
              <a:defRPr/>
            </a:pPr>
            <a:r>
              <a:rPr lang="ja-JP" altLang="en-US" sz="1400" dirty="0">
                <a:solidFill>
                  <a:srgbClr val="000000"/>
                </a:solidFill>
                <a:latin typeface="ＭＳ ゴシック" pitchFamily="49" charset="-128"/>
                <a:ea typeface="ＭＳ ゴシック" pitchFamily="49" charset="-128"/>
              </a:rPr>
              <a:t>　拡充を図る。　　　  　　　　　　　</a:t>
            </a:r>
            <a:endParaRPr lang="en-US" altLang="ja-JP" sz="1400" dirty="0">
              <a:solidFill>
                <a:srgbClr val="000000"/>
              </a:solidFill>
              <a:latin typeface="ＭＳ ゴシック" pitchFamily="49" charset="-128"/>
              <a:ea typeface="ＭＳ ゴシック" pitchFamily="49" charset="-128"/>
            </a:endParaRPr>
          </a:p>
          <a:p>
            <a:pPr eaLnBrk="1" hangingPunct="1">
              <a:lnSpc>
                <a:spcPts val="1000"/>
              </a:lnSpc>
              <a:spcBef>
                <a:spcPct val="0"/>
              </a:spcBef>
              <a:buNone/>
              <a:defRPr/>
            </a:pPr>
            <a:endParaRPr lang="en-US" altLang="ja-JP" sz="1400" dirty="0">
              <a:solidFill>
                <a:srgbClr val="000000"/>
              </a:solidFill>
              <a:latin typeface="ＭＳ ゴシック" pitchFamily="49" charset="-128"/>
              <a:ea typeface="ＭＳ ゴシック" pitchFamily="49" charset="-128"/>
            </a:endParaRPr>
          </a:p>
          <a:p>
            <a:pPr eaLnBrk="1" hangingPunct="1">
              <a:lnSpc>
                <a:spcPts val="1700"/>
              </a:lnSpc>
              <a:spcBef>
                <a:spcPct val="0"/>
              </a:spcBef>
              <a:buNone/>
              <a:defRPr/>
            </a:pPr>
            <a:r>
              <a:rPr lang="ja-JP" altLang="en-US" sz="1600" b="1" dirty="0">
                <a:solidFill>
                  <a:srgbClr val="000000"/>
                </a:solidFill>
                <a:latin typeface="ＭＳ ゴシック" pitchFamily="49" charset="-128"/>
                <a:ea typeface="ＭＳ ゴシック" pitchFamily="49" charset="-128"/>
              </a:rPr>
              <a:t>③ 障害福祉サービス等の提供体制の基盤整備（施設整備費）　</a:t>
            </a:r>
            <a:r>
              <a:rPr lang="ja-JP" altLang="en-US" sz="1600" b="1" dirty="0">
                <a:solidFill>
                  <a:srgbClr val="FF0000"/>
                </a:solidFill>
                <a:latin typeface="ＭＳ ゴシック" pitchFamily="49" charset="-128"/>
                <a:ea typeface="ＭＳ ゴシック" pitchFamily="49" charset="-128"/>
              </a:rPr>
              <a:t>７２億円（７１億円）</a:t>
            </a:r>
            <a:endParaRPr lang="en-US" altLang="ja-JP" sz="1600" b="1" dirty="0">
              <a:solidFill>
                <a:srgbClr val="000000"/>
              </a:solidFill>
              <a:latin typeface="ＭＳ ゴシック" pitchFamily="49" charset="-128"/>
              <a:ea typeface="ＭＳ ゴシック" pitchFamily="49" charset="-128"/>
            </a:endParaRPr>
          </a:p>
          <a:p>
            <a:pPr marL="177607" indent="-177607" eaLnBrk="1" hangingPunct="1">
              <a:lnSpc>
                <a:spcPts val="1700"/>
              </a:lnSpc>
              <a:spcBef>
                <a:spcPct val="0"/>
              </a:spcBef>
              <a:buNone/>
              <a:defRPr/>
            </a:pPr>
            <a:r>
              <a:rPr lang="ja-JP" altLang="en-US" sz="1400" dirty="0">
                <a:solidFill>
                  <a:srgbClr val="000000"/>
                </a:solidFill>
                <a:latin typeface="ＭＳ ゴシック" pitchFamily="49" charset="-128"/>
                <a:ea typeface="ＭＳ ゴシック" pitchFamily="49" charset="-128"/>
              </a:rPr>
              <a:t>　　就労移行支援事業等を行う日中活動系事業所や地域移行の受け皿としてのグループホーム等の整備促進を図るとともに、防災体制等の強化を図る。</a:t>
            </a:r>
            <a:endParaRPr lang="en-US" altLang="ja-JP" sz="1400" dirty="0">
              <a:solidFill>
                <a:srgbClr val="000000"/>
              </a:solidFill>
              <a:latin typeface="ＭＳ ゴシック" pitchFamily="49" charset="-128"/>
              <a:ea typeface="ＭＳ ゴシック" pitchFamily="49" charset="-128"/>
            </a:endParaRPr>
          </a:p>
          <a:p>
            <a:pPr marL="177607" indent="-177607" eaLnBrk="1" hangingPunct="1">
              <a:lnSpc>
                <a:spcPts val="1800"/>
              </a:lnSpc>
              <a:spcBef>
                <a:spcPct val="0"/>
              </a:spcBef>
              <a:buNone/>
              <a:defRPr/>
            </a:pPr>
            <a:endParaRPr lang="en-US" altLang="ja-JP" sz="1400" dirty="0">
              <a:solidFill>
                <a:srgbClr val="000000"/>
              </a:solidFill>
              <a:latin typeface="ＭＳ ゴシック" pitchFamily="49" charset="-128"/>
              <a:ea typeface="ＭＳ ゴシック" pitchFamily="49" charset="-128"/>
            </a:endParaRPr>
          </a:p>
          <a:p>
            <a:pPr marL="177607" indent="-177607" eaLnBrk="1" hangingPunct="1">
              <a:lnSpc>
                <a:spcPts val="1800"/>
              </a:lnSpc>
              <a:spcBef>
                <a:spcPct val="0"/>
              </a:spcBef>
              <a:buNone/>
              <a:defRPr/>
            </a:pPr>
            <a:endParaRPr lang="en-US" altLang="ja-JP" sz="1400" dirty="0">
              <a:solidFill>
                <a:srgbClr val="000000"/>
              </a:solidFill>
              <a:latin typeface="ＭＳ ゴシック" pitchFamily="49" charset="-128"/>
              <a:ea typeface="ＭＳ ゴシック" pitchFamily="49" charset="-128"/>
            </a:endParaRPr>
          </a:p>
          <a:p>
            <a:pPr marL="177607" indent="-177607" eaLnBrk="1" hangingPunct="1">
              <a:lnSpc>
                <a:spcPts val="1800"/>
              </a:lnSpc>
              <a:spcBef>
                <a:spcPct val="0"/>
              </a:spcBef>
              <a:buNone/>
              <a:defRPr/>
            </a:pPr>
            <a:endParaRPr lang="ja-JP" altLang="en-US" sz="1400" dirty="0">
              <a:solidFill>
                <a:srgbClr val="000000"/>
              </a:solidFill>
              <a:latin typeface="ＭＳ ゴシック" pitchFamily="49" charset="-128"/>
              <a:ea typeface="ＭＳ ゴシック" pitchFamily="49" charset="-128"/>
            </a:endParaRPr>
          </a:p>
          <a:p>
            <a:pPr eaLnBrk="1" hangingPunct="1">
              <a:lnSpc>
                <a:spcPts val="1700"/>
              </a:lnSpc>
              <a:spcBef>
                <a:spcPct val="0"/>
              </a:spcBef>
              <a:buNone/>
              <a:defRPr/>
            </a:pPr>
            <a:r>
              <a:rPr lang="ja-JP" altLang="en-US" sz="1600" b="1" dirty="0">
                <a:solidFill>
                  <a:srgbClr val="000000"/>
                </a:solidFill>
                <a:latin typeface="ＭＳ ゴシック" pitchFamily="49" charset="-128"/>
                <a:ea typeface="ＭＳ ゴシック" pitchFamily="49" charset="-128"/>
              </a:rPr>
              <a:t>④ 医療的ケア児に対する支援</a:t>
            </a:r>
            <a:r>
              <a:rPr lang="ja-JP" altLang="en-US" sz="1800" b="1" dirty="0">
                <a:solidFill>
                  <a:srgbClr val="FF0000"/>
                </a:solidFill>
                <a:latin typeface="ＭＳ ゴシック" pitchFamily="49" charset="-128"/>
                <a:ea typeface="ＭＳ ゴシック" pitchFamily="49" charset="-128"/>
              </a:rPr>
              <a:t>　１．８</a:t>
            </a:r>
            <a:r>
              <a:rPr lang="ja-JP" altLang="en-US" sz="1600" b="1" dirty="0">
                <a:solidFill>
                  <a:srgbClr val="FF0000"/>
                </a:solidFill>
                <a:latin typeface="ＭＳ ゴシック" pitchFamily="49" charset="-128"/>
                <a:ea typeface="ＭＳ ゴシック" pitchFamily="49" charset="-128"/>
              </a:rPr>
              <a:t>億円（０．２億円）（一部新規）</a:t>
            </a:r>
            <a:endParaRPr lang="ja-JP" altLang="en-US" sz="1400" b="1" dirty="0">
              <a:solidFill>
                <a:srgbClr val="000000"/>
              </a:solidFill>
              <a:latin typeface="ＭＳ ゴシック" pitchFamily="49" charset="-128"/>
              <a:ea typeface="ＭＳ ゴシック" pitchFamily="49" charset="-128"/>
            </a:endParaRPr>
          </a:p>
          <a:p>
            <a:pPr marL="177607" indent="-177607" eaLnBrk="1" hangingPunct="1">
              <a:lnSpc>
                <a:spcPts val="1700"/>
              </a:lnSpc>
              <a:spcBef>
                <a:spcPct val="0"/>
              </a:spcBef>
              <a:buNone/>
              <a:defRPr/>
            </a:pPr>
            <a:r>
              <a:rPr lang="ja-JP" altLang="en-US" sz="1400" dirty="0">
                <a:solidFill>
                  <a:srgbClr val="000000"/>
                </a:solidFill>
                <a:latin typeface="ＭＳ ゴシック" pitchFamily="49" charset="-128"/>
                <a:ea typeface="ＭＳ ゴシック" pitchFamily="49" charset="-128"/>
              </a:rPr>
              <a:t>　　医療的ケア児による保育所等の利用を促進するモデル事業を実施するとともに、</a:t>
            </a:r>
            <a:r>
              <a:rPr lang="en-US" altLang="ja-JP" sz="1400" dirty="0">
                <a:solidFill>
                  <a:srgbClr val="000000"/>
                </a:solidFill>
                <a:latin typeface="ＭＳ ゴシック" pitchFamily="49" charset="-128"/>
                <a:ea typeface="ＭＳ ゴシック" pitchFamily="49" charset="-128"/>
              </a:rPr>
              <a:t>ICT</a:t>
            </a:r>
            <a:r>
              <a:rPr lang="ja-JP" altLang="en-US" sz="1400" dirty="0">
                <a:solidFill>
                  <a:srgbClr val="000000"/>
                </a:solidFill>
                <a:latin typeface="ＭＳ ゴシック" pitchFamily="49" charset="-128"/>
                <a:ea typeface="ＭＳ ゴシック" pitchFamily="49" charset="-128"/>
              </a:rPr>
              <a:t>を活用し外出先でも適切な医療を受けられる体制の整備を図る。</a:t>
            </a:r>
          </a:p>
          <a:p>
            <a:pPr marL="177607" indent="177607" eaLnBrk="1" hangingPunct="1">
              <a:lnSpc>
                <a:spcPts val="1700"/>
              </a:lnSpc>
              <a:spcBef>
                <a:spcPct val="0"/>
              </a:spcBef>
              <a:buNone/>
              <a:defRPr/>
            </a:pPr>
            <a:r>
              <a:rPr lang="ja-JP" altLang="en-US" sz="1400" dirty="0">
                <a:solidFill>
                  <a:srgbClr val="000000"/>
                </a:solidFill>
                <a:latin typeface="ＭＳ ゴシック" pitchFamily="49" charset="-128"/>
                <a:ea typeface="ＭＳ ゴシック" pitchFamily="49" charset="-128"/>
              </a:rPr>
              <a:t>このほか、障害福祉サービス等報酬改定において、医療的ケア児の受入れを促進するため、障害児通所支援事業所等における看護職員を加配している場合の加算の創設等を行う。</a:t>
            </a:r>
            <a:endParaRPr lang="en-US" altLang="ja-JP" sz="1400" dirty="0">
              <a:solidFill>
                <a:srgbClr val="000000"/>
              </a:solidFill>
              <a:latin typeface="ＭＳ ゴシック" pitchFamily="49" charset="-128"/>
              <a:ea typeface="ＭＳ ゴシック" pitchFamily="49" charset="-128"/>
            </a:endParaRPr>
          </a:p>
        </p:txBody>
      </p:sp>
      <p:sp>
        <p:nvSpPr>
          <p:cNvPr id="9" name="メモ 8"/>
          <p:cNvSpPr/>
          <p:nvPr/>
        </p:nvSpPr>
        <p:spPr>
          <a:xfrm>
            <a:off x="195309" y="535641"/>
            <a:ext cx="9471025" cy="1368000"/>
          </a:xfrm>
          <a:prstGeom prst="foldedCorner">
            <a:avLst/>
          </a:prstGeom>
          <a:solidFill>
            <a:srgbClr val="FFCC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57" tIns="47828" rIns="95657" bIns="47828" anchor="ctr"/>
          <a:lstStyle/>
          <a:p>
            <a:pPr algn="ctr" defTabSz="895567">
              <a:defRPr/>
            </a:pPr>
            <a:endParaRPr lang="ja-JP" altLang="en-US" b="1" dirty="0">
              <a:solidFill>
                <a:srgbClr val="000000"/>
              </a:solidFill>
            </a:endParaRPr>
          </a:p>
        </p:txBody>
      </p:sp>
      <p:sp>
        <p:nvSpPr>
          <p:cNvPr id="4101" name="正方形/長方形 23"/>
          <p:cNvSpPr>
            <a:spLocks noChangeArrowheads="1"/>
          </p:cNvSpPr>
          <p:nvPr/>
        </p:nvSpPr>
        <p:spPr bwMode="auto">
          <a:xfrm>
            <a:off x="182592" y="503836"/>
            <a:ext cx="9450387" cy="143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57" tIns="47828" rIns="95657" bIns="47828"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600" b="1" dirty="0">
                <a:solidFill>
                  <a:srgbClr val="000000"/>
                </a:solidFill>
              </a:rPr>
              <a:t>　</a:t>
            </a:r>
            <a:r>
              <a:rPr lang="ja-JP" altLang="en-US" sz="1600" b="1" u="sng" dirty="0">
                <a:solidFill>
                  <a:srgbClr val="000000"/>
                </a:solidFill>
              </a:rPr>
              <a:t>◆予算額</a:t>
            </a:r>
            <a:r>
              <a:rPr lang="ja-JP" altLang="en-US" sz="1600" b="1" dirty="0">
                <a:solidFill>
                  <a:srgbClr val="000000"/>
                </a:solidFill>
              </a:rPr>
              <a:t>　（２９年度予算額）　　　　　　（３０年度予算案）　　　　　　　　　　　　　　　　　　　　　　　　　　　　　　　　　　　　　　　　　</a:t>
            </a:r>
            <a:endParaRPr lang="en-US" altLang="ja-JP" sz="1600" b="1" dirty="0">
              <a:solidFill>
                <a:srgbClr val="000000"/>
              </a:solidFill>
            </a:endParaRPr>
          </a:p>
          <a:p>
            <a:pPr eaLnBrk="1" hangingPunct="1">
              <a:spcBef>
                <a:spcPct val="0"/>
              </a:spcBef>
              <a:buFontTx/>
              <a:buNone/>
            </a:pPr>
            <a:r>
              <a:rPr lang="ja-JP" altLang="en-US" sz="1600" b="1" dirty="0">
                <a:solidFill>
                  <a:srgbClr val="000000"/>
                </a:solidFill>
              </a:rPr>
              <a:t>　　　　　　　　 １兆７，４８６億円　　　　　　</a:t>
            </a:r>
            <a:r>
              <a:rPr lang="ja-JP" altLang="en-US" sz="1600" b="1" dirty="0">
                <a:solidFill>
                  <a:srgbClr val="FF0000"/>
                </a:solidFill>
              </a:rPr>
              <a:t>　１兆８，６４８億円</a:t>
            </a:r>
            <a:r>
              <a:rPr lang="zh-TW" altLang="en-US" sz="1600" b="1" dirty="0">
                <a:solidFill>
                  <a:srgbClr val="FF0000"/>
                </a:solidFill>
              </a:rPr>
              <a:t>（＋１，</a:t>
            </a:r>
            <a:r>
              <a:rPr lang="ja-JP" altLang="en-US" sz="1600" b="1" dirty="0">
                <a:solidFill>
                  <a:srgbClr val="FF0000"/>
                </a:solidFill>
              </a:rPr>
              <a:t>１６２</a:t>
            </a:r>
            <a:r>
              <a:rPr lang="zh-TW" altLang="en-US" sz="1600" b="1" dirty="0">
                <a:solidFill>
                  <a:srgbClr val="FF0000"/>
                </a:solidFill>
              </a:rPr>
              <a:t>億円、＋６．</a:t>
            </a:r>
            <a:r>
              <a:rPr lang="ja-JP" altLang="en-US" sz="1600" b="1" dirty="0">
                <a:solidFill>
                  <a:srgbClr val="FF0000"/>
                </a:solidFill>
              </a:rPr>
              <a:t>６</a:t>
            </a:r>
            <a:r>
              <a:rPr lang="zh-TW" altLang="en-US" sz="1600" b="1" dirty="0">
                <a:solidFill>
                  <a:srgbClr val="FF0000"/>
                </a:solidFill>
              </a:rPr>
              <a:t>％）</a:t>
            </a:r>
            <a:endParaRPr lang="en-US" altLang="ja-JP" sz="1600" b="1" dirty="0">
              <a:solidFill>
                <a:srgbClr val="FF0000"/>
              </a:solidFill>
            </a:endParaRPr>
          </a:p>
          <a:p>
            <a:pPr eaLnBrk="1" hangingPunct="1">
              <a:lnSpc>
                <a:spcPts val="800"/>
              </a:lnSpc>
              <a:spcBef>
                <a:spcPct val="0"/>
              </a:spcBef>
              <a:buNone/>
            </a:pPr>
            <a:endParaRPr lang="en-US" altLang="ja-JP" sz="1600" b="1" dirty="0">
              <a:solidFill>
                <a:srgbClr val="000000"/>
              </a:solidFill>
            </a:endParaRPr>
          </a:p>
          <a:p>
            <a:pPr eaLnBrk="1" hangingPunct="1">
              <a:spcBef>
                <a:spcPct val="0"/>
              </a:spcBef>
              <a:buFontTx/>
              <a:buNone/>
            </a:pPr>
            <a:r>
              <a:rPr lang="ja-JP" altLang="en-US" sz="1200" b="1" dirty="0">
                <a:solidFill>
                  <a:srgbClr val="000000"/>
                </a:solidFill>
              </a:rPr>
              <a:t>　</a:t>
            </a:r>
            <a:r>
              <a:rPr lang="ja-JP" altLang="en-US" sz="1600" dirty="0">
                <a:solidFill>
                  <a:srgbClr val="000000"/>
                </a:solidFill>
              </a:rPr>
              <a:t>　</a:t>
            </a:r>
            <a:r>
              <a:rPr lang="ja-JP" altLang="en-US" sz="1600" b="1" u="sng" dirty="0">
                <a:solidFill>
                  <a:srgbClr val="000000"/>
                </a:solidFill>
              </a:rPr>
              <a:t>◆障害福祉サービス関係費</a:t>
            </a:r>
            <a:r>
              <a:rPr lang="ja-JP" altLang="en-US" sz="1400" dirty="0">
                <a:solidFill>
                  <a:srgbClr val="000000"/>
                </a:solidFill>
              </a:rPr>
              <a:t>（自立支援給付費＋障害児措置費・給付費＋地域生活</a:t>
            </a:r>
            <a:r>
              <a:rPr lang="ja-JP" altLang="en-US" sz="1400">
                <a:solidFill>
                  <a:srgbClr val="000000"/>
                </a:solidFill>
              </a:rPr>
              <a:t>支援事業費等補助金）</a:t>
            </a:r>
            <a:endParaRPr lang="ja-JP" altLang="en-US" sz="1400" dirty="0">
              <a:solidFill>
                <a:srgbClr val="000000"/>
              </a:solidFill>
            </a:endParaRPr>
          </a:p>
          <a:p>
            <a:pPr eaLnBrk="1" hangingPunct="1">
              <a:spcBef>
                <a:spcPct val="0"/>
              </a:spcBef>
              <a:buFontTx/>
              <a:buNone/>
            </a:pPr>
            <a:r>
              <a:rPr lang="ja-JP" altLang="en-US" sz="1600" b="1" dirty="0">
                <a:solidFill>
                  <a:srgbClr val="000000"/>
                </a:solidFill>
              </a:rPr>
              <a:t>　　　　　　　　（２９年度予算額）　　　　　　 （３０年度予算案）　　　　　　　　　　　　　　　　　　　　　　　　　　　　　　　　　　　　　　　　　</a:t>
            </a:r>
            <a:endParaRPr lang="en-US" altLang="ja-JP" sz="1600" b="1" dirty="0">
              <a:solidFill>
                <a:srgbClr val="000000"/>
              </a:solidFill>
            </a:endParaRPr>
          </a:p>
          <a:p>
            <a:pPr eaLnBrk="1" hangingPunct="1">
              <a:spcBef>
                <a:spcPct val="0"/>
              </a:spcBef>
              <a:buFontTx/>
              <a:buNone/>
            </a:pPr>
            <a:r>
              <a:rPr lang="ja-JP" altLang="en-US" sz="1600" b="1" dirty="0">
                <a:solidFill>
                  <a:srgbClr val="000000"/>
                </a:solidFill>
              </a:rPr>
              <a:t>　　　　　　　 　１兆２，６５６億円　　　　　　</a:t>
            </a:r>
            <a:r>
              <a:rPr lang="ja-JP" altLang="en-US" sz="1600" b="1" dirty="0">
                <a:solidFill>
                  <a:srgbClr val="FF0000"/>
                </a:solidFill>
              </a:rPr>
              <a:t>　１兆３，８１０億円（＋１，１５４億円、＋９．１％）</a:t>
            </a:r>
            <a:endParaRPr lang="en-US" altLang="ja-JP" sz="1200" b="1" dirty="0">
              <a:solidFill>
                <a:srgbClr val="000000"/>
              </a:solidFill>
            </a:endParaRPr>
          </a:p>
        </p:txBody>
      </p:sp>
      <p:sp>
        <p:nvSpPr>
          <p:cNvPr id="14" name="正方形/長方形 13"/>
          <p:cNvSpPr/>
          <p:nvPr/>
        </p:nvSpPr>
        <p:spPr>
          <a:xfrm>
            <a:off x="68289" y="1969938"/>
            <a:ext cx="5748833" cy="3587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5684" tIns="47842" rIns="95684" bIns="47842" anchor="ctr"/>
          <a:lstStyle/>
          <a:p>
            <a:pPr defTabSz="895567">
              <a:defRPr/>
            </a:pPr>
            <a:r>
              <a:rPr lang="en-US" altLang="ja-JP" b="1" dirty="0">
                <a:solidFill>
                  <a:srgbClr val="000000"/>
                </a:solidFill>
              </a:rPr>
              <a:t>【 </a:t>
            </a:r>
            <a:r>
              <a:rPr lang="ja-JP" altLang="en-US" b="1" dirty="0">
                <a:solidFill>
                  <a:srgbClr val="000000"/>
                </a:solidFill>
              </a:rPr>
              <a:t>主 な 施 策 </a:t>
            </a:r>
            <a:r>
              <a:rPr lang="en-US" altLang="ja-JP" b="1" dirty="0" smtClean="0">
                <a:solidFill>
                  <a:srgbClr val="000000"/>
                </a:solidFill>
              </a:rPr>
              <a:t>】</a:t>
            </a:r>
            <a:r>
              <a:rPr lang="ja-JP" altLang="en-US" b="1" dirty="0" smtClean="0">
                <a:solidFill>
                  <a:srgbClr val="000000"/>
                </a:solidFill>
              </a:rPr>
              <a:t>　</a:t>
            </a:r>
            <a:r>
              <a:rPr lang="en-US" altLang="ja-JP" sz="1400" dirty="0">
                <a:solidFill>
                  <a:srgbClr val="000000"/>
                </a:solidFill>
              </a:rPr>
              <a:t>※</a:t>
            </a:r>
            <a:r>
              <a:rPr lang="ja-JP" altLang="en-US" sz="1400" dirty="0">
                <a:solidFill>
                  <a:srgbClr val="000000"/>
                </a:solidFill>
              </a:rPr>
              <a:t>（　）は平成２９年度予算額。</a:t>
            </a:r>
            <a:endParaRPr lang="ja-JP" altLang="en-US" dirty="0">
              <a:solidFill>
                <a:srgbClr val="000000"/>
              </a:solidFill>
            </a:endParaRPr>
          </a:p>
        </p:txBody>
      </p:sp>
      <p:sp>
        <p:nvSpPr>
          <p:cNvPr id="11" name="額縁 10"/>
          <p:cNvSpPr/>
          <p:nvPr/>
        </p:nvSpPr>
        <p:spPr>
          <a:xfrm>
            <a:off x="1639888" y="44453"/>
            <a:ext cx="6553200" cy="431800"/>
          </a:xfrm>
          <a:prstGeom prst="bevel">
            <a:avLst/>
          </a:prstGeom>
          <a:solidFill>
            <a:srgbClr val="FF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57" tIns="47828" rIns="95657" bIns="47828" anchor="ctr"/>
          <a:lstStyle/>
          <a:p>
            <a:pPr algn="ctr" defTabSz="895567">
              <a:defRPr/>
            </a:pPr>
            <a:r>
              <a:rPr lang="ja-JP" altLang="en-US" sz="2000" b="1" dirty="0">
                <a:solidFill>
                  <a:srgbClr val="000000"/>
                </a:solidFill>
              </a:rPr>
              <a:t>平成３０年度障害保健福祉関係予算案の概要（案）</a:t>
            </a:r>
          </a:p>
        </p:txBody>
      </p:sp>
      <p:sp>
        <p:nvSpPr>
          <p:cNvPr id="10" name="右矢印 9"/>
          <p:cNvSpPr/>
          <p:nvPr/>
        </p:nvSpPr>
        <p:spPr>
          <a:xfrm>
            <a:off x="3050878" y="836304"/>
            <a:ext cx="461962" cy="215900"/>
          </a:xfrm>
          <a:prstGeom prst="rightArrow">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57" tIns="47828" rIns="95657" bIns="47828" anchor="ctr"/>
          <a:lstStyle/>
          <a:p>
            <a:pPr algn="ctr" defTabSz="895567">
              <a:defRPr/>
            </a:pPr>
            <a:endParaRPr lang="ja-JP" altLang="en-US" b="1" dirty="0">
              <a:solidFill>
                <a:srgbClr val="000000"/>
              </a:solidFill>
            </a:endParaRPr>
          </a:p>
        </p:txBody>
      </p:sp>
      <p:sp>
        <p:nvSpPr>
          <p:cNvPr id="13" name="右矢印 12"/>
          <p:cNvSpPr/>
          <p:nvPr/>
        </p:nvSpPr>
        <p:spPr>
          <a:xfrm>
            <a:off x="3050878" y="1657690"/>
            <a:ext cx="461962" cy="217488"/>
          </a:xfrm>
          <a:prstGeom prst="rightArrow">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57" tIns="47828" rIns="95657" bIns="47828" anchor="ctr"/>
          <a:lstStyle/>
          <a:p>
            <a:pPr algn="ctr" defTabSz="895567">
              <a:defRPr/>
            </a:pPr>
            <a:endParaRPr lang="ja-JP" altLang="en-US" b="1" dirty="0">
              <a:solidFill>
                <a:srgbClr val="000000"/>
              </a:solidFill>
            </a:endParaRPr>
          </a:p>
        </p:txBody>
      </p:sp>
      <p:sp>
        <p:nvSpPr>
          <p:cNvPr id="4106" name="テキスト ボックス 3"/>
          <p:cNvSpPr txBox="1">
            <a:spLocks noChangeArrowheads="1"/>
          </p:cNvSpPr>
          <p:nvPr/>
        </p:nvSpPr>
        <p:spPr bwMode="auto">
          <a:xfrm>
            <a:off x="8310591" y="80983"/>
            <a:ext cx="1355725" cy="358775"/>
          </a:xfrm>
          <a:prstGeom prst="rect">
            <a:avLst/>
          </a:prstGeom>
          <a:solidFill>
            <a:srgbClr val="FFFFFF"/>
          </a:solidFill>
          <a:ln w="6350">
            <a:solidFill>
              <a:srgbClr val="000000"/>
            </a:solidFill>
            <a:miter lim="800000"/>
            <a:headEnd/>
            <a:tailEnd/>
          </a:ln>
        </p:spPr>
        <p:txBody>
          <a:bodyPr lIns="91341" tIns="71923" rIns="91341" bIns="45673" anchor="ctr"/>
          <a:lstStyle/>
          <a:p>
            <a:pPr algn="ctr">
              <a:lnSpc>
                <a:spcPts val="1000"/>
              </a:lnSpc>
            </a:pPr>
            <a:r>
              <a:rPr lang="ja-JP" altLang="en-US" sz="1200" dirty="0">
                <a:solidFill>
                  <a:srgbClr val="000000"/>
                </a:solidFill>
              </a:rPr>
              <a:t>厚生労働省</a:t>
            </a:r>
          </a:p>
          <a:p>
            <a:pPr algn="ctr">
              <a:lnSpc>
                <a:spcPts val="1000"/>
              </a:lnSpc>
            </a:pPr>
            <a:r>
              <a:rPr lang="ja-JP" altLang="en-US" sz="1200" dirty="0">
                <a:solidFill>
                  <a:srgbClr val="000000"/>
                </a:solidFill>
              </a:rPr>
              <a:t>障害保健福祉部</a:t>
            </a:r>
            <a:endParaRPr lang="ja-JP" altLang="ja-JP" sz="1200" dirty="0">
              <a:solidFill>
                <a:srgbClr val="000000"/>
              </a:solidFill>
            </a:endParaRPr>
          </a:p>
        </p:txBody>
      </p:sp>
      <p:sp>
        <p:nvSpPr>
          <p:cNvPr id="2" name="テキスト ボックス 1"/>
          <p:cNvSpPr txBox="1"/>
          <p:nvPr/>
        </p:nvSpPr>
        <p:spPr>
          <a:xfrm>
            <a:off x="560536" y="5035789"/>
            <a:ext cx="8870091" cy="692493"/>
          </a:xfrm>
          <a:prstGeom prst="rect">
            <a:avLst/>
          </a:prstGeom>
          <a:noFill/>
          <a:ln w="19050">
            <a:solidFill>
              <a:schemeClr val="tx1"/>
            </a:solidFill>
            <a:prstDash val="dash"/>
          </a:ln>
        </p:spPr>
        <p:txBody>
          <a:bodyPr wrap="square" lIns="91341" tIns="45673" rIns="91341" bIns="45673" rtlCol="0" anchor="ctr">
            <a:spAutoFit/>
          </a:bodyPr>
          <a:lstStyle/>
          <a:p>
            <a:pPr marL="177607" indent="-177607">
              <a:defRPr/>
            </a:pPr>
            <a:r>
              <a:rPr lang="ja-JP" altLang="en-US" sz="1300" b="1" dirty="0">
                <a:solidFill>
                  <a:srgbClr val="000000"/>
                </a:solidFill>
                <a:latin typeface="ＭＳ ゴシック" pitchFamily="49" charset="-128"/>
                <a:ea typeface="ＭＳ ゴシック" pitchFamily="49" charset="-128"/>
              </a:rPr>
              <a:t>（参考）平成２９年度補正予算案</a:t>
            </a:r>
            <a:r>
              <a:rPr lang="ja-JP" altLang="en-US" sz="1300" dirty="0">
                <a:solidFill>
                  <a:srgbClr val="000000"/>
                </a:solidFill>
                <a:latin typeface="ＭＳ ゴシック" pitchFamily="49" charset="-128"/>
                <a:ea typeface="ＭＳ ゴシック" pitchFamily="49" charset="-128"/>
              </a:rPr>
              <a:t>　</a:t>
            </a:r>
            <a:r>
              <a:rPr lang="ja-JP" altLang="en-US" sz="1300" b="1" dirty="0">
                <a:solidFill>
                  <a:srgbClr val="FF0000"/>
                </a:solidFill>
                <a:latin typeface="ＭＳ ゴシック" pitchFamily="49" charset="-128"/>
                <a:ea typeface="ＭＳ ゴシック" pitchFamily="49" charset="-128"/>
              </a:rPr>
              <a:t>８０億円</a:t>
            </a:r>
            <a:endParaRPr lang="en-US" altLang="ja-JP" sz="1300" b="1" dirty="0">
              <a:solidFill>
                <a:srgbClr val="FF0000"/>
              </a:solidFill>
              <a:latin typeface="ＭＳ ゴシック" pitchFamily="49" charset="-128"/>
              <a:ea typeface="ＭＳ ゴシック" pitchFamily="49" charset="-128"/>
            </a:endParaRPr>
          </a:p>
          <a:p>
            <a:r>
              <a:rPr lang="ja-JP" altLang="en-US" sz="1400" dirty="0">
                <a:solidFill>
                  <a:srgbClr val="000000"/>
                </a:solidFill>
              </a:rPr>
              <a:t>　　</a:t>
            </a:r>
            <a:r>
              <a:rPr lang="ja-JP" altLang="ja-JP" sz="1200" dirty="0">
                <a:solidFill>
                  <a:srgbClr val="000000"/>
                </a:solidFill>
                <a:latin typeface="ＭＳ ゴシック" panose="020B0609070205080204" pitchFamily="49" charset="-128"/>
                <a:ea typeface="ＭＳ ゴシック" panose="020B0609070205080204" pitchFamily="49" charset="-128"/>
              </a:rPr>
              <a:t>障害者支援施設等の防災対策を含め</a:t>
            </a:r>
            <a:r>
              <a:rPr lang="ja-JP" altLang="en-US" sz="1200" dirty="0">
                <a:solidFill>
                  <a:srgbClr val="000000"/>
                </a:solidFill>
                <a:latin typeface="ＭＳ ゴシック" panose="020B0609070205080204" pitchFamily="49" charset="-128"/>
                <a:ea typeface="ＭＳ ゴシック" panose="020B0609070205080204" pitchFamily="49" charset="-128"/>
              </a:rPr>
              <a:t>た</a:t>
            </a:r>
            <a:r>
              <a:rPr lang="ja-JP" altLang="ja-JP" sz="1200" dirty="0">
                <a:solidFill>
                  <a:srgbClr val="000000"/>
                </a:solidFill>
                <a:latin typeface="ＭＳ ゴシック" panose="020B0609070205080204" pitchFamily="49" charset="-128"/>
                <a:ea typeface="ＭＳ ゴシック" panose="020B0609070205080204" pitchFamily="49" charset="-128"/>
              </a:rPr>
              <a:t>障害福祉サービス等の基盤整備の推進のため、施設の耐震化やスプリンクラーの設置、グループホームの整備等に必要な経費を補助する。</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447537" y="2959287"/>
            <a:ext cx="8983093" cy="615458"/>
          </a:xfrm>
          <a:prstGeom prst="rect">
            <a:avLst/>
          </a:prstGeom>
          <a:noFill/>
          <a:ln w="19050">
            <a:solidFill>
              <a:schemeClr val="tx1"/>
            </a:solidFill>
            <a:prstDash val="dash"/>
          </a:ln>
        </p:spPr>
        <p:txBody>
          <a:bodyPr wrap="square" lIns="91341" tIns="45673" rIns="91341" bIns="45673" rtlCol="0" anchor="ctr">
            <a:spAutoFit/>
          </a:bodyPr>
          <a:lstStyle/>
          <a:p>
            <a:pPr marL="177607" indent="-177607">
              <a:defRPr/>
            </a:pPr>
            <a:r>
              <a:rPr lang="ja-JP" altLang="en-US" sz="1400" b="1" dirty="0">
                <a:solidFill>
                  <a:srgbClr val="000000"/>
                </a:solidFill>
                <a:latin typeface="ＭＳ ゴシック" pitchFamily="49" charset="-128"/>
                <a:ea typeface="ＭＳ ゴシック" pitchFamily="49" charset="-128"/>
              </a:rPr>
              <a:t>（改定率）　</a:t>
            </a:r>
            <a:r>
              <a:rPr lang="ja-JP" altLang="en-US" sz="1400" b="1" dirty="0">
                <a:solidFill>
                  <a:srgbClr val="FF0000"/>
                </a:solidFill>
                <a:latin typeface="ＭＳ ゴシック" pitchFamily="49" charset="-128"/>
                <a:ea typeface="ＭＳ ゴシック" pitchFamily="49" charset="-128"/>
              </a:rPr>
              <a:t>＋０</a:t>
            </a:r>
            <a:r>
              <a:rPr lang="en-US" altLang="ja-JP" sz="1400" b="1" dirty="0">
                <a:solidFill>
                  <a:srgbClr val="FF0000"/>
                </a:solidFill>
                <a:latin typeface="ＭＳ ゴシック" pitchFamily="49" charset="-128"/>
                <a:ea typeface="ＭＳ ゴシック" pitchFamily="49" charset="-128"/>
              </a:rPr>
              <a:t>.</a:t>
            </a:r>
            <a:r>
              <a:rPr lang="ja-JP" altLang="en-US" sz="1400" b="1" dirty="0">
                <a:solidFill>
                  <a:srgbClr val="FF0000"/>
                </a:solidFill>
                <a:latin typeface="ＭＳ ゴシック" pitchFamily="49" charset="-128"/>
                <a:ea typeface="ＭＳ ゴシック" pitchFamily="49" charset="-128"/>
              </a:rPr>
              <a:t>４７％</a:t>
            </a:r>
            <a:r>
              <a:rPr lang="ja-JP" altLang="en-US" sz="1400" dirty="0">
                <a:solidFill>
                  <a:srgbClr val="000000"/>
                </a:solidFill>
                <a:latin typeface="ＭＳ ゴシック" pitchFamily="49" charset="-128"/>
                <a:ea typeface="ＭＳ ゴシック" pitchFamily="49" charset="-128"/>
              </a:rPr>
              <a:t>（平成２７年度　</a:t>
            </a:r>
            <a:r>
              <a:rPr lang="en-US" altLang="ja-JP" sz="1400" dirty="0">
                <a:solidFill>
                  <a:srgbClr val="000000"/>
                </a:solidFill>
                <a:latin typeface="ＭＳ ゴシック" pitchFamily="49" charset="-128"/>
                <a:ea typeface="ＭＳ ゴシック" pitchFamily="49" charset="-128"/>
              </a:rPr>
              <a:t>±</a:t>
            </a:r>
            <a:r>
              <a:rPr lang="ja-JP" altLang="en-US" sz="1400" dirty="0">
                <a:solidFill>
                  <a:srgbClr val="000000"/>
                </a:solidFill>
                <a:latin typeface="ＭＳ ゴシック" pitchFamily="49" charset="-128"/>
                <a:ea typeface="ＭＳ ゴシック" pitchFamily="49" charset="-128"/>
              </a:rPr>
              <a:t>０％）　（改定の概要は別紙）</a:t>
            </a:r>
            <a:endParaRPr lang="en-US" altLang="ja-JP" sz="1400" dirty="0">
              <a:solidFill>
                <a:srgbClr val="000000"/>
              </a:solidFill>
              <a:latin typeface="ＭＳ ゴシック" pitchFamily="49" charset="-128"/>
              <a:ea typeface="ＭＳ ゴシック" pitchFamily="49" charset="-128"/>
            </a:endParaRPr>
          </a:p>
          <a:p>
            <a:pPr marL="177607" indent="-177607">
              <a:defRPr/>
            </a:pPr>
            <a:r>
              <a:rPr lang="en-US" altLang="ja-JP" sz="1000" dirty="0">
                <a:solidFill>
                  <a:srgbClr val="000000"/>
                </a:solidFill>
                <a:latin typeface="ＭＳ ゴシック" pitchFamily="49" charset="-128"/>
                <a:ea typeface="ＭＳ ゴシック" pitchFamily="49" charset="-128"/>
              </a:rPr>
              <a:t>※</a:t>
            </a:r>
            <a:r>
              <a:rPr lang="ja-JP" altLang="en-US" sz="1000" dirty="0">
                <a:solidFill>
                  <a:srgbClr val="000000"/>
                </a:solidFill>
                <a:latin typeface="ＭＳ ゴシック" pitchFamily="49" charset="-128"/>
                <a:ea typeface="ＭＳ ゴシック" pitchFamily="49" charset="-128"/>
              </a:rPr>
              <a:t>　今年度末までの経過措置とされていた食事提供体制加算については、食事の提供に関する実態等について調査・研究を十分に行った上で、今後の報酬改定において対応を検討することとし、今回の改定では継続することとした。　</a:t>
            </a:r>
            <a:endParaRPr lang="en-US" altLang="ja-JP" sz="1000" dirty="0">
              <a:solidFill>
                <a:srgbClr val="000000"/>
              </a:solidFill>
              <a:latin typeface="ＭＳ ゴシック" pitchFamily="49" charset="-128"/>
              <a:ea typeface="ＭＳ ゴシック" pitchFamily="49" charset="-128"/>
            </a:endParaRPr>
          </a:p>
        </p:txBody>
      </p:sp>
      <p:sp>
        <p:nvSpPr>
          <p:cNvPr id="15" name="スライド番号プレースホルダー 1"/>
          <p:cNvSpPr>
            <a:spLocks noGrp="1"/>
          </p:cNvSpPr>
          <p:nvPr>
            <p:ph type="sldNum" sz="quarter" idx="12"/>
          </p:nvPr>
        </p:nvSpPr>
        <p:spPr>
          <a:xfrm>
            <a:off x="7683505" y="6524625"/>
            <a:ext cx="2311400" cy="476250"/>
          </a:xfrm>
        </p:spPr>
        <p:txBody>
          <a:bodyPr/>
          <a:lstStyle/>
          <a:p>
            <a:pPr>
              <a:defRPr/>
            </a:pPr>
            <a:fld id="{F52F5ADF-4338-4DAE-8097-4D49C4C9E314}" type="slidenum">
              <a:rPr lang="en-US" altLang="ja-JP" smtClean="0"/>
              <a:pPr>
                <a:defRPr/>
              </a:pPr>
              <a:t>18</a:t>
            </a:fld>
            <a:endParaRPr lang="en-US" altLang="ja-JP" dirty="0"/>
          </a:p>
        </p:txBody>
      </p:sp>
    </p:spTree>
    <p:extLst>
      <p:ext uri="{BB962C8B-B14F-4D97-AF65-F5344CB8AC3E}">
        <p14:creationId xmlns:p14="http://schemas.microsoft.com/office/powerpoint/2010/main" val="5731623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rot="5400000">
            <a:off x="6742377" y="5717614"/>
            <a:ext cx="431800" cy="233892"/>
          </a:xfrm>
          <a:prstGeom prst="rect">
            <a:avLst/>
          </a:prstGeom>
          <a:noFill/>
          <a:ln w="9525">
            <a:noFill/>
            <a:miter lim="800000"/>
            <a:headEnd/>
            <a:tailEnd/>
          </a:ln>
        </p:spPr>
        <p:txBody>
          <a:bodyPr wrap="none" anchor="ctr"/>
          <a:lstStyle/>
          <a:p>
            <a:pPr algn="ctr"/>
            <a:r>
              <a:rPr lang="ja-JP" altLang="en-US" sz="1000" dirty="0">
                <a:solidFill>
                  <a:prstClr val="black"/>
                </a:solidFill>
              </a:rPr>
              <a:t>～</a:t>
            </a:r>
          </a:p>
        </p:txBody>
      </p:sp>
      <p:sp>
        <p:nvSpPr>
          <p:cNvPr id="20484" name="Text Box 2"/>
          <p:cNvSpPr txBox="1">
            <a:spLocks noChangeArrowheads="1"/>
          </p:cNvSpPr>
          <p:nvPr/>
        </p:nvSpPr>
        <p:spPr bwMode="auto">
          <a:xfrm>
            <a:off x="200472" y="620688"/>
            <a:ext cx="1625204" cy="338137"/>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対象者</a:t>
            </a:r>
            <a:endParaRPr lang="en-US" altLang="ja-JP" sz="1600" b="1" u="sng" dirty="0">
              <a:solidFill>
                <a:prstClr val="black"/>
              </a:solidFill>
              <a:ea typeface="ＤＨＰ特太ゴシック体" pitchFamily="2" charset="-128"/>
            </a:endParaRPr>
          </a:p>
        </p:txBody>
      </p:sp>
      <p:sp>
        <p:nvSpPr>
          <p:cNvPr id="20485" name="Text Box 2"/>
          <p:cNvSpPr txBox="1">
            <a:spLocks noChangeArrowheads="1"/>
          </p:cNvSpPr>
          <p:nvPr/>
        </p:nvSpPr>
        <p:spPr bwMode="auto">
          <a:xfrm>
            <a:off x="200472" y="2636912"/>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サービス内容</a:t>
            </a:r>
            <a:endParaRPr lang="en-US" altLang="ja-JP" sz="1600" b="1" u="sng" dirty="0">
              <a:solidFill>
                <a:prstClr val="black"/>
              </a:solidFill>
              <a:ea typeface="ＤＨＰ特太ゴシック体" pitchFamily="2" charset="-128"/>
            </a:endParaRPr>
          </a:p>
        </p:txBody>
      </p:sp>
      <p:sp>
        <p:nvSpPr>
          <p:cNvPr id="20486" name="Text Box 2"/>
          <p:cNvSpPr txBox="1">
            <a:spLocks noChangeArrowheads="1"/>
          </p:cNvSpPr>
          <p:nvPr/>
        </p:nvSpPr>
        <p:spPr bwMode="auto">
          <a:xfrm>
            <a:off x="6033120" y="2672819"/>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主な人員配置</a:t>
            </a:r>
            <a:endParaRPr lang="en-US" altLang="ja-JP" sz="1600" b="1" u="sng" dirty="0">
              <a:solidFill>
                <a:prstClr val="black"/>
              </a:solidFill>
              <a:ea typeface="ＤＨＰ特太ゴシック体" pitchFamily="2" charset="-128"/>
            </a:endParaRPr>
          </a:p>
        </p:txBody>
      </p:sp>
      <p:sp>
        <p:nvSpPr>
          <p:cNvPr id="27" name="正方形/長方形 26"/>
          <p:cNvSpPr/>
          <p:nvPr/>
        </p:nvSpPr>
        <p:spPr>
          <a:xfrm>
            <a:off x="386954" y="958785"/>
            <a:ext cx="9246566" cy="1636788"/>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marL="355600" indent="-355600">
              <a:defRPr/>
            </a:pPr>
            <a:r>
              <a:rPr lang="ja-JP" altLang="en-US" sz="1200" dirty="0">
                <a:solidFill>
                  <a:prstClr val="black"/>
                </a:solidFill>
                <a:latin typeface="HGPｺﾞｼｯｸM" pitchFamily="50" charset="-128"/>
                <a:ea typeface="HGPｺﾞｼｯｸM" pitchFamily="50" charset="-128"/>
              </a:rPr>
              <a:t>■　以下の者のうち、地域生活への移行のための支援が必要と認められる者</a:t>
            </a:r>
          </a:p>
          <a:p>
            <a:pPr marL="355600" indent="-355600">
              <a:defRPr/>
            </a:pPr>
            <a:r>
              <a:rPr lang="ja-JP" altLang="en-US" sz="1200" dirty="0">
                <a:solidFill>
                  <a:prstClr val="black"/>
                </a:solidFill>
                <a:latin typeface="HGPｺﾞｼｯｸM" pitchFamily="50" charset="-128"/>
                <a:ea typeface="HGPｺﾞｼｯｸM" pitchFamily="50" charset="-128"/>
              </a:rPr>
              <a:t>　○　障害者支援施設、療養介護を行う病院、救護施設・更生施設、矯正施設又は更生保護施設に入所している障害者等</a:t>
            </a:r>
          </a:p>
          <a:p>
            <a:pPr marL="355600" indent="-355600">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児童福祉施設に入所する</a:t>
            </a:r>
            <a:r>
              <a:rPr lang="en-US" altLang="ja-JP" sz="1200" dirty="0">
                <a:solidFill>
                  <a:prstClr val="black"/>
                </a:solidFill>
                <a:latin typeface="HGPｺﾞｼｯｸM" pitchFamily="50" charset="-128"/>
                <a:ea typeface="HGPｺﾞｼｯｸM" pitchFamily="50" charset="-128"/>
              </a:rPr>
              <a:t>18</a:t>
            </a:r>
            <a:r>
              <a:rPr lang="ja-JP" altLang="en-US" sz="1200" dirty="0">
                <a:solidFill>
                  <a:prstClr val="black"/>
                </a:solidFill>
                <a:latin typeface="HGPｺﾞｼｯｸM" pitchFamily="50" charset="-128"/>
                <a:ea typeface="HGPｺﾞｼｯｸM" pitchFamily="50" charset="-128"/>
              </a:rPr>
              <a:t>歳以上の者、障害者支援施設に入所する</a:t>
            </a:r>
            <a:r>
              <a:rPr lang="en-US" altLang="ja-JP" sz="1200" dirty="0">
                <a:solidFill>
                  <a:prstClr val="black"/>
                </a:solidFill>
                <a:latin typeface="HGPｺﾞｼｯｸM" pitchFamily="50" charset="-128"/>
                <a:ea typeface="HGPｺﾞｼｯｸM" pitchFamily="50" charset="-128"/>
              </a:rPr>
              <a:t>15</a:t>
            </a:r>
            <a:r>
              <a:rPr lang="ja-JP" altLang="en-US" sz="1200" dirty="0">
                <a:solidFill>
                  <a:prstClr val="black"/>
                </a:solidFill>
                <a:latin typeface="HGPｺﾞｼｯｸM" pitchFamily="50" charset="-128"/>
                <a:ea typeface="HGPｺﾞｼｯｸM" pitchFamily="50" charset="-128"/>
              </a:rPr>
              <a:t>歳以上の障害者みなしの者も</a:t>
            </a:r>
            <a:r>
              <a:rPr lang="ja-JP" altLang="en-US" sz="1200" dirty="0" smtClean="0">
                <a:solidFill>
                  <a:prstClr val="black"/>
                </a:solidFill>
                <a:latin typeface="HGPｺﾞｼｯｸM" pitchFamily="50" charset="-128"/>
                <a:ea typeface="HGPｺﾞｼｯｸM" pitchFamily="50" charset="-128"/>
              </a:rPr>
              <a:t>対象</a:t>
            </a:r>
            <a:endParaRPr lang="en-US" altLang="ja-JP" sz="1200" dirty="0">
              <a:solidFill>
                <a:prstClr val="black"/>
              </a:solidFill>
              <a:latin typeface="HGPｺﾞｼｯｸM" pitchFamily="50" charset="-128"/>
              <a:ea typeface="HGPｺﾞｼｯｸM" pitchFamily="50" charset="-128"/>
            </a:endParaRPr>
          </a:p>
          <a:p>
            <a:pPr marL="355600" indent="-355600">
              <a:defRPr/>
            </a:pPr>
            <a:endParaRPr lang="ja-JP" altLang="en-US" sz="500" dirty="0">
              <a:solidFill>
                <a:prstClr val="black"/>
              </a:solidFill>
              <a:latin typeface="HGPｺﾞｼｯｸM" pitchFamily="50" charset="-128"/>
              <a:ea typeface="HGPｺﾞｼｯｸM" pitchFamily="50" charset="-128"/>
            </a:endParaRPr>
          </a:p>
          <a:p>
            <a:pPr marL="355600" indent="-355600">
              <a:defRPr/>
            </a:pPr>
            <a:r>
              <a:rPr lang="ja-JP" altLang="en-US" sz="1200" dirty="0">
                <a:solidFill>
                  <a:prstClr val="black"/>
                </a:solidFill>
                <a:latin typeface="HGPｺﾞｼｯｸM" pitchFamily="50" charset="-128"/>
                <a:ea typeface="HGPｺﾞｼｯｸM" pitchFamily="50" charset="-128"/>
              </a:rPr>
              <a:t>　○　精神科病院（精神科病院以外で精神病室が設けられている病院を含む）に入院している精神障害者</a:t>
            </a:r>
          </a:p>
          <a:p>
            <a:pPr marL="355600" indent="-355600">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長期に入院していることから支援の必要性が相対的に高いと見込まれる１年以上の入院者を中心に</a:t>
            </a:r>
            <a:r>
              <a:rPr lang="ja-JP" altLang="en-US" sz="1200" dirty="0" smtClean="0">
                <a:solidFill>
                  <a:prstClr val="black"/>
                </a:solidFill>
                <a:latin typeface="HGPｺﾞｼｯｸM" pitchFamily="50" charset="-128"/>
                <a:ea typeface="HGPｺﾞｼｯｸM" pitchFamily="50" charset="-128"/>
              </a:rPr>
              <a:t>対象</a:t>
            </a:r>
            <a:endParaRPr lang="ja-JP" altLang="en-US" sz="1200" dirty="0">
              <a:solidFill>
                <a:prstClr val="black"/>
              </a:solidFill>
              <a:latin typeface="HGPｺﾞｼｯｸM" pitchFamily="50" charset="-128"/>
              <a:ea typeface="HGPｺﾞｼｯｸM" pitchFamily="50" charset="-128"/>
            </a:endParaRPr>
          </a:p>
          <a:p>
            <a:pPr marL="355600" indent="-355600">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en-US" altLang="ja-JP" sz="1200" dirty="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１年未満の入院者は、特に支援が必要な者（措置入院や医療保護入院から退院する者で住居の</a:t>
            </a:r>
            <a:r>
              <a:rPr lang="ja-JP" altLang="en-US" sz="1200" dirty="0" smtClean="0">
                <a:solidFill>
                  <a:prstClr val="black"/>
                </a:solidFill>
                <a:latin typeface="HGPｺﾞｼｯｸM" pitchFamily="50" charset="-128"/>
                <a:ea typeface="HGPｺﾞｼｯｸM" pitchFamily="50" charset="-128"/>
              </a:rPr>
              <a:t>確保などの</a:t>
            </a:r>
            <a:r>
              <a:rPr lang="ja-JP" altLang="en-US" sz="1200" dirty="0">
                <a:solidFill>
                  <a:prstClr val="black"/>
                </a:solidFill>
                <a:latin typeface="HGPｺﾞｼｯｸM" pitchFamily="50" charset="-128"/>
                <a:ea typeface="HGPｺﾞｼｯｸM" pitchFamily="50" charset="-128"/>
              </a:rPr>
              <a:t>支援を必要</a:t>
            </a:r>
            <a:r>
              <a:rPr lang="ja-JP" altLang="en-US" sz="1200" dirty="0" smtClean="0">
                <a:solidFill>
                  <a:prstClr val="black"/>
                </a:solidFill>
                <a:latin typeface="HGPｺﾞｼｯｸM" pitchFamily="50" charset="-128"/>
                <a:ea typeface="HGPｺﾞｼｯｸM" pitchFamily="50" charset="-128"/>
              </a:rPr>
              <a:t>とする</a:t>
            </a:r>
            <a:r>
              <a:rPr lang="ja-JP" altLang="en-US" sz="1200" dirty="0">
                <a:solidFill>
                  <a:prstClr val="black"/>
                </a:solidFill>
                <a:latin typeface="HGPｺﾞｼｯｸM" pitchFamily="50" charset="-128"/>
                <a:ea typeface="HGPｺﾞｼｯｸM" pitchFamily="50" charset="-128"/>
              </a:rPr>
              <a:t>もの</a:t>
            </a:r>
            <a:r>
              <a:rPr lang="ja-JP" altLang="en-US" sz="1200" dirty="0" smtClean="0">
                <a:solidFill>
                  <a:prstClr val="black"/>
                </a:solidFill>
                <a:latin typeface="HGPｺﾞｼｯｸM" pitchFamily="50" charset="-128"/>
                <a:ea typeface="HGPｺﾞｼｯｸM" pitchFamily="50" charset="-128"/>
              </a:rPr>
              <a:t>や</a:t>
            </a:r>
            <a:endParaRPr lang="en-US" altLang="ja-JP" sz="1200" dirty="0" smtClean="0">
              <a:solidFill>
                <a:prstClr val="black"/>
              </a:solidFill>
              <a:latin typeface="HGPｺﾞｼｯｸM" pitchFamily="50" charset="-128"/>
              <a:ea typeface="HGPｺﾞｼｯｸM" pitchFamily="50" charset="-128"/>
            </a:endParaRPr>
          </a:p>
          <a:p>
            <a:pPr marL="355600" indent="-355600">
              <a:defRPr/>
            </a:pPr>
            <a:r>
              <a:rPr lang="en-US" altLang="ja-JP" sz="1200" dirty="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地域</a:t>
            </a:r>
            <a:r>
              <a:rPr lang="ja-JP" altLang="en-US" sz="1200" dirty="0">
                <a:solidFill>
                  <a:prstClr val="black"/>
                </a:solidFill>
                <a:latin typeface="HGPｺﾞｼｯｸM" pitchFamily="50" charset="-128"/>
                <a:ea typeface="HGPｺﾞｼｯｸM" pitchFamily="50" charset="-128"/>
              </a:rPr>
              <a:t>移行支援を行わなければ入院の長期化が見込まれる者など）を</a:t>
            </a:r>
            <a:r>
              <a:rPr lang="ja-JP" altLang="en-US" sz="1200" dirty="0" smtClean="0">
                <a:solidFill>
                  <a:prstClr val="black"/>
                </a:solidFill>
                <a:latin typeface="HGPｺﾞｼｯｸM" pitchFamily="50" charset="-128"/>
                <a:ea typeface="HGPｺﾞｼｯｸM" pitchFamily="50" charset="-128"/>
              </a:rPr>
              <a:t>対象</a:t>
            </a:r>
            <a:endParaRPr lang="ja-JP" altLang="en-US" sz="1200" dirty="0">
              <a:solidFill>
                <a:prstClr val="black"/>
              </a:solidFill>
              <a:latin typeface="HGPｺﾞｼｯｸM" pitchFamily="50" charset="-128"/>
              <a:ea typeface="HGPｺﾞｼｯｸM" pitchFamily="50" charset="-128"/>
            </a:endParaRPr>
          </a:p>
        </p:txBody>
      </p:sp>
      <p:sp>
        <p:nvSpPr>
          <p:cNvPr id="20488" name="Rectangle 4"/>
          <p:cNvSpPr>
            <a:spLocks noChangeArrowheads="1"/>
          </p:cNvSpPr>
          <p:nvPr/>
        </p:nvSpPr>
        <p:spPr bwMode="auto">
          <a:xfrm>
            <a:off x="402194" y="2975050"/>
            <a:ext cx="5586550" cy="792088"/>
          </a:xfrm>
          <a:prstGeom prst="rect">
            <a:avLst/>
          </a:prstGeom>
          <a:solidFill>
            <a:srgbClr val="9EF9FE">
              <a:alpha val="49803"/>
            </a:srgbClr>
          </a:solidFill>
          <a:ln w="3175" algn="ctr">
            <a:solidFill>
              <a:schemeClr val="tx1"/>
            </a:solidFill>
            <a:miter lim="800000"/>
            <a:headEnd/>
            <a:tailEnd/>
          </a:ln>
        </p:spPr>
        <p:txBody>
          <a:bodyPr anchor="ctr"/>
          <a:lstStyle/>
          <a:p>
            <a:pPr marL="85725" indent="-85725"/>
            <a:r>
              <a:rPr lang="ja-JP" altLang="en-US" sz="1200" dirty="0" smtClean="0">
                <a:solidFill>
                  <a:prstClr val="black"/>
                </a:solidFill>
                <a:latin typeface="HGPｺﾞｼｯｸM" pitchFamily="50" charset="-128"/>
                <a:ea typeface="HGPｺﾞｼｯｸM" pitchFamily="50" charset="-128"/>
              </a:rPr>
              <a:t>■　住居</a:t>
            </a:r>
            <a:r>
              <a:rPr lang="ja-JP" altLang="en-US" sz="1200" dirty="0">
                <a:solidFill>
                  <a:prstClr val="black"/>
                </a:solidFill>
                <a:latin typeface="HGPｺﾞｼｯｸM" pitchFamily="50" charset="-128"/>
                <a:ea typeface="HGPｺﾞｼｯｸM" pitchFamily="50" charset="-128"/>
              </a:rPr>
              <a:t>の確保その他の地域における生活に移行するための活動に関する相談</a:t>
            </a:r>
            <a:endParaRPr lang="en-US" altLang="ja-JP" sz="1200" dirty="0">
              <a:solidFill>
                <a:prstClr val="black"/>
              </a:solidFill>
              <a:latin typeface="HGPｺﾞｼｯｸM" pitchFamily="50" charset="-128"/>
              <a:ea typeface="HGPｺﾞｼｯｸM" pitchFamily="50" charset="-128"/>
            </a:endParaRPr>
          </a:p>
          <a:p>
            <a:pPr marL="85725" indent="-85725"/>
            <a:r>
              <a:rPr lang="ja-JP" altLang="en-US" sz="1200" dirty="0" smtClean="0">
                <a:solidFill>
                  <a:prstClr val="black"/>
                </a:solidFill>
                <a:latin typeface="HGPｺﾞｼｯｸM" pitchFamily="50" charset="-128"/>
                <a:ea typeface="HGPｺﾞｼｯｸM" pitchFamily="50" charset="-128"/>
              </a:rPr>
              <a:t>■　地域</a:t>
            </a:r>
            <a:r>
              <a:rPr lang="ja-JP" altLang="en-US" sz="1200" dirty="0">
                <a:solidFill>
                  <a:prstClr val="black"/>
                </a:solidFill>
                <a:latin typeface="HGPｺﾞｼｯｸM" pitchFamily="50" charset="-128"/>
                <a:ea typeface="HGPｺﾞｼｯｸM" pitchFamily="50" charset="-128"/>
              </a:rPr>
              <a:t>移行</a:t>
            </a:r>
            <a:r>
              <a:rPr lang="ja-JP" altLang="en-US" sz="1200" dirty="0" smtClean="0">
                <a:solidFill>
                  <a:prstClr val="black"/>
                </a:solidFill>
                <a:latin typeface="HGPｺﾞｼｯｸM" pitchFamily="50" charset="-128"/>
                <a:ea typeface="HGPｺﾞｼｯｸM" pitchFamily="50" charset="-128"/>
              </a:rPr>
              <a:t>に当たって</a:t>
            </a:r>
            <a:r>
              <a:rPr lang="ja-JP" altLang="en-US" sz="1200" dirty="0">
                <a:solidFill>
                  <a:prstClr val="black"/>
                </a:solidFill>
                <a:latin typeface="HGPｺﾞｼｯｸM" pitchFamily="50" charset="-128"/>
                <a:ea typeface="HGPｺﾞｼｯｸM" pitchFamily="50" charset="-128"/>
              </a:rPr>
              <a:t>の障害福祉サービスの体験的な利用支援</a:t>
            </a:r>
            <a:endParaRPr lang="en-US" altLang="ja-JP" sz="1200" dirty="0">
              <a:solidFill>
                <a:prstClr val="black"/>
              </a:solidFill>
              <a:latin typeface="HGPｺﾞｼｯｸM" pitchFamily="50" charset="-128"/>
              <a:ea typeface="HGPｺﾞｼｯｸM" pitchFamily="50" charset="-128"/>
            </a:endParaRPr>
          </a:p>
          <a:p>
            <a:pPr marL="85725" indent="-85725"/>
            <a:r>
              <a:rPr lang="ja-JP" altLang="en-US" sz="1200" dirty="0" smtClean="0">
                <a:solidFill>
                  <a:prstClr val="black"/>
                </a:solidFill>
                <a:latin typeface="HGPｺﾞｼｯｸM" pitchFamily="50" charset="-128"/>
                <a:ea typeface="HGPｺﾞｼｯｸM" pitchFamily="50" charset="-128"/>
              </a:rPr>
              <a:t>■　地域</a:t>
            </a:r>
            <a:r>
              <a:rPr lang="ja-JP" altLang="en-US" sz="1200" dirty="0">
                <a:solidFill>
                  <a:prstClr val="black"/>
                </a:solidFill>
                <a:latin typeface="HGPｺﾞｼｯｸM" pitchFamily="50" charset="-128"/>
                <a:ea typeface="HGPｺﾞｼｯｸM" pitchFamily="50" charset="-128"/>
              </a:rPr>
              <a:t>移行に当たっての体験的な宿泊支援</a:t>
            </a:r>
          </a:p>
        </p:txBody>
      </p:sp>
      <p:sp>
        <p:nvSpPr>
          <p:cNvPr id="20489" name="Rectangle 4"/>
          <p:cNvSpPr>
            <a:spLocks noChangeArrowheads="1"/>
          </p:cNvSpPr>
          <p:nvPr/>
        </p:nvSpPr>
        <p:spPr bwMode="auto">
          <a:xfrm>
            <a:off x="6179888" y="2975050"/>
            <a:ext cx="3453632" cy="792088"/>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prstClr val="black"/>
                </a:solidFill>
                <a:latin typeface="HGPｺﾞｼｯｸM" pitchFamily="50" charset="-128"/>
                <a:ea typeface="HGPｺﾞｼｯｸM" pitchFamily="50" charset="-128"/>
              </a:rPr>
              <a:t>■　従業者</a:t>
            </a:r>
            <a:endParaRPr lang="en-US" altLang="ja-JP" sz="1200" dirty="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　１人</a:t>
            </a:r>
            <a:r>
              <a:rPr lang="ja-JP" altLang="en-US" sz="1200" dirty="0">
                <a:solidFill>
                  <a:prstClr val="black"/>
                </a:solidFill>
                <a:latin typeface="HGPｺﾞｼｯｸM" pitchFamily="50" charset="-128"/>
                <a:ea typeface="HGPｺﾞｼｯｸM" pitchFamily="50" charset="-128"/>
              </a:rPr>
              <a:t>以上は相談支援専門員である</a:t>
            </a:r>
            <a:r>
              <a:rPr lang="ja-JP" altLang="en-US" sz="1200" dirty="0" smtClean="0">
                <a:solidFill>
                  <a:prstClr val="black"/>
                </a:solidFill>
                <a:latin typeface="HGPｺﾞｼｯｸM" pitchFamily="50" charset="-128"/>
                <a:ea typeface="HGPｺﾞｼｯｸM" pitchFamily="50" charset="-128"/>
              </a:rPr>
              <a:t>こと</a:t>
            </a:r>
            <a:endParaRPr lang="en-US" altLang="ja-JP" sz="1200" dirty="0">
              <a:solidFill>
                <a:prstClr val="black"/>
              </a:solidFill>
              <a:latin typeface="HGPｺﾞｼｯｸM" pitchFamily="50" charset="-128"/>
              <a:ea typeface="HGPｺﾞｼｯｸM" pitchFamily="50" charset="-128"/>
            </a:endParaRPr>
          </a:p>
          <a:p>
            <a:endParaRPr lang="ja-JP" altLang="en-US" sz="600" dirty="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管理者</a:t>
            </a:r>
          </a:p>
        </p:txBody>
      </p:sp>
      <p:sp>
        <p:nvSpPr>
          <p:cNvPr id="20490" name="Text Box 2"/>
          <p:cNvSpPr txBox="1">
            <a:spLocks noChangeArrowheads="1"/>
          </p:cNvSpPr>
          <p:nvPr/>
        </p:nvSpPr>
        <p:spPr bwMode="auto">
          <a:xfrm>
            <a:off x="200472" y="3895022"/>
            <a:ext cx="355008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報酬</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rPr>
              <a:t>単価（平成３０年</a:t>
            </a:r>
            <a:r>
              <a:rPr lang="en-US" altLang="ja-JP" sz="1600" b="1" u="sng" dirty="0">
                <a:solidFill>
                  <a:prstClr val="black"/>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prstClr val="black"/>
              </a:solidFill>
              <a:latin typeface="ＤＨＰ特太ゴシック体" panose="020B0500000000000000" pitchFamily="50" charset="-128"/>
              <a:ea typeface="ＤＨＰ特太ゴシック体" panose="020B0500000000000000"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2603367736"/>
              </p:ext>
            </p:extLst>
          </p:nvPr>
        </p:nvGraphicFramePr>
        <p:xfrm>
          <a:off x="386958" y="4233576"/>
          <a:ext cx="9246569" cy="2003736"/>
        </p:xfrm>
        <a:graphic>
          <a:graphicData uri="http://schemas.openxmlformats.org/drawingml/2006/table">
            <a:tbl>
              <a:tblPr>
                <a:tableStyleId>{F5AB1C69-6EDB-4FF4-983F-18BD219EF322}</a:tableStyleId>
              </a:tblPr>
              <a:tblGrid>
                <a:gridCol w="1613717">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584173">
                  <a:extLst>
                    <a:ext uri="{9D8B030D-6E8A-4147-A177-3AD203B41FA5}">
                      <a16:colId xmlns:a16="http://schemas.microsoft.com/office/drawing/2014/main" val="20002"/>
                    </a:ext>
                  </a:extLst>
                </a:gridCol>
                <a:gridCol w="2088237">
                  <a:extLst>
                    <a:ext uri="{9D8B030D-6E8A-4147-A177-3AD203B41FA5}">
                      <a16:colId xmlns:a16="http://schemas.microsoft.com/office/drawing/2014/main" val="20003"/>
                    </a:ext>
                  </a:extLst>
                </a:gridCol>
                <a:gridCol w="2304258">
                  <a:extLst>
                    <a:ext uri="{9D8B030D-6E8A-4147-A177-3AD203B41FA5}">
                      <a16:colId xmlns:a16="http://schemas.microsoft.com/office/drawing/2014/main" val="20004"/>
                    </a:ext>
                  </a:extLst>
                </a:gridCol>
              </a:tblGrid>
              <a:tr h="285588">
                <a:tc gridSpan="5">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57029">
                <a:tc gridSpan="5">
                  <a:txBody>
                    <a:bodyPr/>
                    <a:lstStyle/>
                    <a:p>
                      <a:pPr>
                        <a:spcBef>
                          <a:spcPts val="0"/>
                        </a:spcBef>
                        <a:defRPr/>
                      </a:pPr>
                      <a:r>
                        <a:rPr lang="ja-JP" altLang="en-US" sz="1100" b="1" dirty="0" smtClean="0">
                          <a:latin typeface="HGPｺﾞｼｯｸM" pitchFamily="50" charset="-128"/>
                          <a:ea typeface="HGPｺﾞｼｯｸM" pitchFamily="50" charset="-128"/>
                        </a:rPr>
                        <a:t> 地域移行支援サービス費 （</a:t>
                      </a:r>
                      <a:r>
                        <a:rPr lang="en-US" altLang="ja-JP" sz="1100" b="1" dirty="0" smtClean="0">
                          <a:latin typeface="HGPｺﾞｼｯｸM" pitchFamily="50" charset="-128"/>
                          <a:ea typeface="HGPｺﾞｼｯｸM" pitchFamily="50" charset="-128"/>
                        </a:rPr>
                        <a:t>Ⅰ</a:t>
                      </a:r>
                      <a:r>
                        <a:rPr lang="ja-JP" altLang="en-US" sz="1100" b="1" dirty="0" smtClean="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3,044</a:t>
                      </a:r>
                      <a:r>
                        <a:rPr lang="ja-JP" altLang="en-US" sz="1100" dirty="0" smtClean="0">
                          <a:latin typeface="HGPｺﾞｼｯｸM" pitchFamily="50" charset="-128"/>
                          <a:ea typeface="HGPｺﾞｼｯｸM" pitchFamily="50" charset="-128"/>
                        </a:rPr>
                        <a:t>単位／月　　</a:t>
                      </a:r>
                      <a:endParaRPr lang="en-US" altLang="ja-JP" sz="1100" dirty="0" smtClean="0">
                        <a:latin typeface="HGPｺﾞｼｯｸM" pitchFamily="50" charset="-128"/>
                        <a:ea typeface="HGPｺﾞｼｯｸM" pitchFamily="50" charset="-128"/>
                      </a:endParaRPr>
                    </a:p>
                    <a:p>
                      <a:pPr>
                        <a:spcBef>
                          <a:spcPts val="0"/>
                        </a:spcBef>
                        <a:defRPr/>
                      </a:pPr>
                      <a:r>
                        <a:rPr lang="ja-JP" altLang="en-US" sz="400" b="1" dirty="0" smtClean="0">
                          <a:latin typeface="HGPｺﾞｼｯｸM" pitchFamily="50" charset="-128"/>
                          <a:ea typeface="HGPｺﾞｼｯｸM" pitchFamily="50" charset="-128"/>
                        </a:rPr>
                        <a:t>　</a:t>
                      </a:r>
                      <a:endParaRPr lang="en-US" altLang="ja-JP" sz="1100" b="1" dirty="0" smtClean="0">
                        <a:latin typeface="HGPｺﾞｼｯｸM" pitchFamily="50" charset="-128"/>
                        <a:ea typeface="HGPｺﾞｼｯｸM" pitchFamily="50" charset="-128"/>
                      </a:endParaRPr>
                    </a:p>
                    <a:p>
                      <a:pPr>
                        <a:spcBef>
                          <a:spcPts val="0"/>
                        </a:spcBef>
                        <a:defRPr/>
                      </a:pPr>
                      <a:r>
                        <a:rPr lang="ja-JP" altLang="en-US" sz="1100" b="1" dirty="0" smtClean="0">
                          <a:latin typeface="HGPｺﾞｼｯｸM" pitchFamily="50" charset="-128"/>
                          <a:ea typeface="HGPｺﾞｼｯｸM" pitchFamily="50" charset="-128"/>
                        </a:rPr>
                        <a:t> 地域移行支援サービス費 （</a:t>
                      </a:r>
                      <a:r>
                        <a:rPr lang="en-US" altLang="ja-JP" sz="1100" b="1" dirty="0" smtClean="0">
                          <a:latin typeface="HGPｺﾞｼｯｸM" pitchFamily="50" charset="-128"/>
                          <a:ea typeface="HGPｺﾞｼｯｸM" pitchFamily="50" charset="-128"/>
                        </a:rPr>
                        <a:t>Ⅱ</a:t>
                      </a:r>
                      <a:r>
                        <a:rPr lang="ja-JP" altLang="en-US" sz="1100" b="1" dirty="0" smtClean="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2,336</a:t>
                      </a:r>
                      <a:r>
                        <a:rPr lang="ja-JP" altLang="en-US" sz="1100" dirty="0" smtClean="0">
                          <a:latin typeface="HGPｺﾞｼｯｸM" pitchFamily="50" charset="-128"/>
                          <a:ea typeface="HGPｺﾞｼｯｸM" pitchFamily="50" charset="-128"/>
                        </a:rPr>
                        <a:t>単位／月</a:t>
                      </a:r>
                      <a:endParaRPr lang="en-US" altLang="ja-JP" sz="1100" dirty="0">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pPr>
                        <a:spcBef>
                          <a:spcPts val="0"/>
                        </a:spcBef>
                        <a:defRPr/>
                      </a:pPr>
                      <a:endParaRPr lang="en-US" altLang="ja-JP" sz="1200" dirty="0">
                        <a:latin typeface="HGPｺﾞｼｯｸM" pitchFamily="50" charset="-128"/>
                        <a:ea typeface="HGPｺﾞｼｯｸM" pitchFamily="50" charset="-128"/>
                      </a:endParaRPr>
                    </a:p>
                  </a:txBody>
                  <a:tcPr marL="99060" marR="9906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85588">
                <a:tc gridSpan="5">
                  <a:txBody>
                    <a:bodyPr/>
                    <a:lstStyle/>
                    <a:p>
                      <a:pPr algn="l"/>
                      <a:r>
                        <a:rPr kumimoji="1" lang="ja-JP" altLang="en-US" sz="1200" dirty="0" smtClean="0">
                          <a:solidFill>
                            <a:schemeClr val="tx1"/>
                          </a:solidFill>
                          <a:ea typeface="ＤＨＰ特太ゴシック体" pitchFamily="2" charset="-128"/>
                        </a:rPr>
                        <a:t>■ 主な加算</a:t>
                      </a:r>
                      <a:endParaRPr kumimoji="1" lang="ja-JP" altLang="en-US" sz="12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798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sng" dirty="0" smtClean="0">
                          <a:solidFill>
                            <a:schemeClr val="tx1"/>
                          </a:solidFill>
                          <a:latin typeface="HGPｺﾞｼｯｸM" pitchFamily="50" charset="-128"/>
                          <a:ea typeface="HGPｺﾞｼｯｸM" pitchFamily="50" charset="-128"/>
                        </a:rPr>
                        <a:t>初回加算</a:t>
                      </a:r>
                      <a:r>
                        <a:rPr kumimoji="1" lang="ja-JP" altLang="en-US" sz="1100" b="0" i="0" u="none" dirty="0" smtClean="0">
                          <a:solidFill>
                            <a:schemeClr val="tx1"/>
                          </a:solidFill>
                          <a:latin typeface="HGPｺﾞｼｯｸM" pitchFamily="50" charset="-128"/>
                          <a:ea typeface="HGPｺﾞｼｯｸM" pitchFamily="50" charset="-128"/>
                        </a:rPr>
                        <a:t>　　</a:t>
                      </a:r>
                      <a:endParaRPr kumimoji="1" lang="en-US" altLang="ja-JP" sz="1100" b="0" i="0" u="none"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dirty="0" smtClean="0">
                          <a:solidFill>
                            <a:schemeClr val="tx1"/>
                          </a:solidFill>
                          <a:latin typeface="HGPｺﾞｼｯｸM" pitchFamily="50" charset="-128"/>
                          <a:ea typeface="HGPｺﾞｼｯｸM" pitchFamily="50" charset="-128"/>
                        </a:rPr>
                        <a:t>　地域移行支援の利用を開始した月に加算　</a:t>
                      </a:r>
                      <a:endParaRPr kumimoji="1" lang="en-US" altLang="ja-JP" sz="1100" b="0" i="0" u="none"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dirty="0" smtClean="0">
                          <a:solidFill>
                            <a:schemeClr val="tx1"/>
                          </a:solidFill>
                          <a:latin typeface="HGPｺﾞｼｯｸM" pitchFamily="50" charset="-128"/>
                          <a:ea typeface="HGPｺﾞｼｯｸM" pitchFamily="50" charset="-128"/>
                        </a:rPr>
                        <a:t>　　　　　　　　    　</a:t>
                      </a:r>
                      <a:r>
                        <a:rPr kumimoji="1" lang="en-US" altLang="ja-JP" sz="1100" b="0" i="0" u="none" dirty="0" smtClean="0">
                          <a:solidFill>
                            <a:schemeClr val="tx1"/>
                          </a:solidFill>
                          <a:latin typeface="HGPｺﾞｼｯｸM" pitchFamily="50" charset="-128"/>
                          <a:ea typeface="HGPｺﾞｼｯｸM" pitchFamily="50" charset="-128"/>
                        </a:rPr>
                        <a:t>500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p>
                      <a:endParaRPr kumimoji="1" lang="en-US" altLang="ja-JP" sz="1100" b="0" i="0" u="none" dirty="0" smtClean="0">
                        <a:solidFill>
                          <a:schemeClr val="tx1"/>
                        </a:solidFill>
                        <a:latin typeface="HGPｺﾞｼｯｸM" pitchFamily="50" charset="-128"/>
                        <a:ea typeface="HGPｺﾞｼｯｸM" pitchFamily="50" charset="-128"/>
                      </a:endParaRPr>
                    </a:p>
                  </a:txBody>
                  <a:tcPr marL="36000" marR="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集中支援加算</a:t>
                      </a:r>
                      <a:r>
                        <a:rPr kumimoji="1" lang="ja-JP" altLang="en-US" sz="1100" b="0" i="0" u="none" dirty="0" smtClean="0">
                          <a:solidFill>
                            <a:schemeClr val="tx1"/>
                          </a:solidFill>
                          <a:latin typeface="HGPｺﾞｼｯｸM" pitchFamily="50" charset="-128"/>
                          <a:ea typeface="HGPｺﾞｼｯｸM" pitchFamily="50" charset="-128"/>
                        </a:rPr>
                        <a:t>　　</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月６日以上面接・同行による支援を行った場合　　　　　</a:t>
                      </a:r>
                      <a:endParaRPr kumimoji="1" lang="en-US" altLang="ja-JP" sz="1100" b="0" i="0" u="none" dirty="0" smtClean="0">
                        <a:solidFill>
                          <a:schemeClr val="tx1"/>
                        </a:solidFill>
                        <a:latin typeface="HGPｺﾞｼｯｸM" pitchFamily="50" charset="-128"/>
                        <a:ea typeface="HGPｺﾞｼｯｸM" pitchFamily="50" charset="-128"/>
                      </a:endParaRPr>
                    </a:p>
                    <a:p>
                      <a:pPr algn="r"/>
                      <a:r>
                        <a:rPr kumimoji="1" lang="en-US" altLang="ja-JP" sz="1100" b="0" i="0" u="none" dirty="0" smtClean="0">
                          <a:solidFill>
                            <a:schemeClr val="tx1"/>
                          </a:solidFill>
                          <a:latin typeface="HGPｺﾞｼｯｸM" pitchFamily="50" charset="-128"/>
                          <a:ea typeface="HGPｺﾞｼｯｸM" pitchFamily="50" charset="-128"/>
                        </a:rPr>
                        <a:t>500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txBody>
                  <a:tcPr marL="36000" marR="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i="0" u="sng" dirty="0" smtClean="0">
                          <a:solidFill>
                            <a:schemeClr val="tx1"/>
                          </a:solidFill>
                          <a:latin typeface="HGPｺﾞｼｯｸM" pitchFamily="50" charset="-128"/>
                          <a:ea typeface="HGPｺﾞｼｯｸM" pitchFamily="50" charset="-128"/>
                        </a:rPr>
                        <a:t>退院・退所月加算</a:t>
                      </a:r>
                      <a:r>
                        <a:rPr kumimoji="1" lang="ja-JP" altLang="en-US" sz="1100" b="0" i="0" u="none" dirty="0" smtClean="0">
                          <a:solidFill>
                            <a:schemeClr val="tx1"/>
                          </a:solidFill>
                          <a:latin typeface="HGPｺﾞｼｯｸM" pitchFamily="50" charset="-128"/>
                          <a:ea typeface="HGPｺﾞｼｯｸM" pitchFamily="50" charset="-128"/>
                        </a:rPr>
                        <a:t>　</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退院・退所する月に加算　　</a:t>
                      </a:r>
                      <a:endParaRPr kumimoji="1" lang="en-US" altLang="ja-JP" sz="1100" b="0" i="0" u="none" dirty="0" smtClean="0">
                        <a:solidFill>
                          <a:schemeClr val="tx1"/>
                        </a:solidFill>
                        <a:latin typeface="HGPｺﾞｼｯｸM" pitchFamily="50" charset="-128"/>
                        <a:ea typeface="HGPｺﾞｼｯｸM" pitchFamily="50" charset="-128"/>
                      </a:endParaRPr>
                    </a:p>
                    <a:p>
                      <a:pPr algn="r"/>
                      <a:r>
                        <a:rPr kumimoji="1" lang="ja-JP" altLang="en-US" sz="1100" b="0" i="0" u="none" dirty="0" smtClean="0">
                          <a:solidFill>
                            <a:schemeClr val="tx1"/>
                          </a:solidFill>
                          <a:latin typeface="HGPｺﾞｼｯｸM" pitchFamily="50" charset="-128"/>
                          <a:ea typeface="HGPｺﾞｼｯｸM" pitchFamily="50" charset="-128"/>
                        </a:rPr>
                        <a:t>　　</a:t>
                      </a:r>
                      <a:r>
                        <a:rPr kumimoji="1" lang="en-US" altLang="ja-JP" sz="1100" b="0" i="0" u="none" dirty="0" smtClean="0">
                          <a:solidFill>
                            <a:schemeClr val="tx1"/>
                          </a:solidFill>
                          <a:latin typeface="HGPｺﾞｼｯｸM" pitchFamily="50" charset="-128"/>
                          <a:ea typeface="HGPｺﾞｼｯｸM" pitchFamily="50" charset="-128"/>
                        </a:rPr>
                        <a:t>2,700</a:t>
                      </a:r>
                      <a:r>
                        <a:rPr kumimoji="1" lang="ja-JP" altLang="en-US" sz="1100" b="0" i="0" u="none" dirty="0" smtClean="0">
                          <a:solidFill>
                            <a:schemeClr val="tx1"/>
                          </a:solidFill>
                          <a:latin typeface="HGPｺﾞｼｯｸM" pitchFamily="50" charset="-128"/>
                          <a:ea typeface="HGPｺﾞｼｯｸM" pitchFamily="50" charset="-128"/>
                        </a:rPr>
                        <a:t>単位</a:t>
                      </a:r>
                    </a:p>
                    <a:p>
                      <a:endParaRPr lang="ja-JP" altLang="en-US" sz="1600" dirty="0"/>
                    </a:p>
                  </a:txBody>
                  <a:tcPr marL="36000" marR="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i="0" u="sng" dirty="0" smtClean="0">
                          <a:solidFill>
                            <a:schemeClr val="tx1"/>
                          </a:solidFill>
                          <a:latin typeface="HGPｺﾞｼｯｸM" pitchFamily="50" charset="-128"/>
                          <a:ea typeface="HGPｺﾞｼｯｸM" pitchFamily="50" charset="-128"/>
                        </a:rPr>
                        <a:t>障害福祉ｻｰﾋﾞｽの体験利用加算</a:t>
                      </a:r>
                      <a:r>
                        <a:rPr kumimoji="1" lang="ja-JP" altLang="en-US" sz="1100" b="0" i="0" u="none" dirty="0" smtClean="0">
                          <a:solidFill>
                            <a:schemeClr val="tx1"/>
                          </a:solidFill>
                          <a:latin typeface="HGPｺﾞｼｯｸM" pitchFamily="50" charset="-128"/>
                          <a:ea typeface="HGPｺﾞｼｯｸM" pitchFamily="50" charset="-128"/>
                        </a:rPr>
                        <a:t>　</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障害福祉ｻｰﾋﾞｽの体験的な利用支援を行った場合</a:t>
                      </a:r>
                    </a:p>
                    <a:p>
                      <a:r>
                        <a:rPr kumimoji="1" lang="ja-JP" altLang="en-US" sz="1100" b="0" i="0" u="none" dirty="0" smtClean="0">
                          <a:solidFill>
                            <a:schemeClr val="tx1"/>
                          </a:solidFill>
                          <a:latin typeface="HGPｺﾞｼｯｸM" pitchFamily="50" charset="-128"/>
                          <a:ea typeface="HGPｺﾞｼｯｸM" pitchFamily="50" charset="-128"/>
                        </a:rPr>
                        <a:t>　　　  開始日～</a:t>
                      </a:r>
                      <a:r>
                        <a:rPr kumimoji="1" lang="en-US" altLang="ja-JP" sz="1100" b="0" i="0" u="none" dirty="0" smtClean="0">
                          <a:solidFill>
                            <a:schemeClr val="tx1"/>
                          </a:solidFill>
                          <a:latin typeface="HGPｺﾞｼｯｸM" pitchFamily="50" charset="-128"/>
                          <a:ea typeface="HGPｺﾞｼｯｸM" pitchFamily="50" charset="-128"/>
                        </a:rPr>
                        <a:t>5</a:t>
                      </a:r>
                      <a:r>
                        <a:rPr kumimoji="1" lang="ja-JP" altLang="en-US" sz="1100" b="0" i="0" u="none" dirty="0" smtClean="0">
                          <a:solidFill>
                            <a:schemeClr val="tx1"/>
                          </a:solidFill>
                          <a:latin typeface="HGPｺﾞｼｯｸM" pitchFamily="50" charset="-128"/>
                          <a:ea typeface="HGPｺﾞｼｯｸM" pitchFamily="50" charset="-128"/>
                        </a:rPr>
                        <a:t>日目　</a:t>
                      </a:r>
                      <a:r>
                        <a:rPr kumimoji="1" lang="ja-JP" altLang="en-US" sz="1200" b="0" i="0" u="none" dirty="0" smtClean="0">
                          <a:solidFill>
                            <a:schemeClr val="tx1"/>
                          </a:solidFill>
                          <a:latin typeface="HGPｺﾞｼｯｸM" pitchFamily="50" charset="-128"/>
                          <a:ea typeface="HGPｺﾞｼｯｸM" pitchFamily="50" charset="-128"/>
                        </a:rPr>
                        <a:t>　</a:t>
                      </a:r>
                      <a:r>
                        <a:rPr kumimoji="1" lang="en-US" altLang="ja-JP" sz="1100" b="0" i="0" u="none" dirty="0" smtClean="0">
                          <a:solidFill>
                            <a:schemeClr val="tx1"/>
                          </a:solidFill>
                          <a:latin typeface="HGPｺﾞｼｯｸM" pitchFamily="50" charset="-128"/>
                          <a:ea typeface="HGPｺﾞｼｯｸM" pitchFamily="50" charset="-128"/>
                        </a:rPr>
                        <a:t>500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a:t>
                      </a:r>
                      <a:r>
                        <a:rPr kumimoji="1" lang="en-US" altLang="ja-JP" sz="1100" b="0" i="0" u="none" dirty="0" smtClean="0">
                          <a:solidFill>
                            <a:schemeClr val="tx1"/>
                          </a:solidFill>
                          <a:latin typeface="HGPｺﾞｼｯｸM" pitchFamily="50" charset="-128"/>
                          <a:ea typeface="HGPｺﾞｼｯｸM" pitchFamily="50" charset="-128"/>
                        </a:rPr>
                        <a:t>6</a:t>
                      </a:r>
                      <a:r>
                        <a:rPr kumimoji="1" lang="ja-JP" altLang="en-US" sz="1100" b="0" i="0" u="none" dirty="0" smtClean="0">
                          <a:solidFill>
                            <a:schemeClr val="tx1"/>
                          </a:solidFill>
                          <a:latin typeface="HGPｺﾞｼｯｸM" pitchFamily="50" charset="-128"/>
                          <a:ea typeface="HGPｺﾞｼｯｸM" pitchFamily="50" charset="-128"/>
                        </a:rPr>
                        <a:t>日目～</a:t>
                      </a:r>
                      <a:r>
                        <a:rPr kumimoji="1" lang="en-US" altLang="ja-JP" sz="1100" b="0" i="0" u="none" dirty="0" smtClean="0">
                          <a:solidFill>
                            <a:schemeClr val="tx1"/>
                          </a:solidFill>
                          <a:latin typeface="HGPｺﾞｼｯｸM" pitchFamily="50" charset="-128"/>
                          <a:ea typeface="HGPｺﾞｼｯｸM" pitchFamily="50" charset="-128"/>
                        </a:rPr>
                        <a:t>15</a:t>
                      </a:r>
                      <a:r>
                        <a:rPr kumimoji="1" lang="ja-JP" altLang="en-US" sz="1100" b="0" i="0" u="none" dirty="0" smtClean="0">
                          <a:solidFill>
                            <a:schemeClr val="tx1"/>
                          </a:solidFill>
                          <a:latin typeface="HGPｺﾞｼｯｸM" pitchFamily="50" charset="-128"/>
                          <a:ea typeface="HGPｺﾞｼｯｸM" pitchFamily="50" charset="-128"/>
                        </a:rPr>
                        <a:t>日目　</a:t>
                      </a:r>
                      <a:r>
                        <a:rPr kumimoji="1" lang="ja-JP" altLang="en-US" sz="1000" b="0" i="0" u="none" dirty="0" smtClean="0">
                          <a:solidFill>
                            <a:schemeClr val="tx1"/>
                          </a:solidFill>
                          <a:latin typeface="HGPｺﾞｼｯｸM" pitchFamily="50" charset="-128"/>
                          <a:ea typeface="HGPｺﾞｼｯｸM" pitchFamily="50" charset="-128"/>
                        </a:rPr>
                        <a:t>　</a:t>
                      </a:r>
                      <a:r>
                        <a:rPr kumimoji="1" lang="en-US" altLang="ja-JP" sz="1100" b="0" i="0" u="none" dirty="0" smtClean="0">
                          <a:solidFill>
                            <a:schemeClr val="tx1"/>
                          </a:solidFill>
                          <a:latin typeface="HGPｺﾞｼｯｸM" pitchFamily="50" charset="-128"/>
                          <a:ea typeface="HGPｺﾞｼｯｸM" pitchFamily="50" charset="-128"/>
                        </a:rPr>
                        <a:t>250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txBody>
                  <a:tcPr marL="36000" marR="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i="0" u="sng" dirty="0" smtClean="0">
                          <a:solidFill>
                            <a:schemeClr val="tx1"/>
                          </a:solidFill>
                          <a:latin typeface="HGPｺﾞｼｯｸM" pitchFamily="50" charset="-128"/>
                          <a:ea typeface="HGPｺﾞｼｯｸM" pitchFamily="50" charset="-128"/>
                        </a:rPr>
                        <a:t>宿泊体験加算</a:t>
                      </a:r>
                      <a:r>
                        <a:rPr kumimoji="1" lang="ja-JP" altLang="en-US" sz="1100" b="0" i="0" u="none" dirty="0" smtClean="0">
                          <a:solidFill>
                            <a:schemeClr val="tx1"/>
                          </a:solidFill>
                          <a:latin typeface="HGPｺﾞｼｯｸM" pitchFamily="50" charset="-128"/>
                          <a:ea typeface="HGPｺﾞｼｯｸM" pitchFamily="50" charset="-128"/>
                        </a:rPr>
                        <a:t>　</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一人暮らしに向けた体験的な宿泊支援を行った場合　　            </a:t>
                      </a:r>
                      <a:r>
                        <a:rPr kumimoji="1" lang="en-US" altLang="ja-JP" sz="1100" b="0" i="0" u="none" dirty="0" smtClean="0">
                          <a:solidFill>
                            <a:schemeClr val="tx1"/>
                          </a:solidFill>
                          <a:latin typeface="HGPｺﾞｼｯｸM" pitchFamily="50" charset="-128"/>
                          <a:ea typeface="HGPｺﾞｼｯｸM" pitchFamily="50" charset="-128"/>
                        </a:rPr>
                        <a:t>300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夜間の見守り等の支援を行った場合　　　　　　　　　　　  　    </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en-US" altLang="ja-JP" sz="1100" b="0" i="0" u="none" dirty="0" smtClean="0">
                          <a:solidFill>
                            <a:schemeClr val="tx1"/>
                          </a:solidFill>
                          <a:latin typeface="HGPｺﾞｼｯｸM" pitchFamily="50" charset="-128"/>
                          <a:ea typeface="HGPｺﾞｼｯｸM" pitchFamily="50" charset="-128"/>
                        </a:rPr>
                        <a:t>                                    700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txBody>
                  <a:tcPr marL="36000" marR="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0507" name="Text Box 2"/>
          <p:cNvSpPr txBox="1">
            <a:spLocks noChangeArrowheads="1"/>
          </p:cNvSpPr>
          <p:nvPr/>
        </p:nvSpPr>
        <p:spPr bwMode="auto">
          <a:xfrm>
            <a:off x="200472" y="6398775"/>
            <a:ext cx="4720828"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400" dirty="0">
                <a:solidFill>
                  <a:prstClr val="black"/>
                </a:solidFill>
                <a:latin typeface="HGPｺﾞｼｯｸM" pitchFamily="50" charset="-128"/>
                <a:ea typeface="HGPｺﾞｼｯｸM" pitchFamily="50" charset="-128"/>
              </a:rPr>
              <a:t>　　 </a:t>
            </a:r>
            <a:r>
              <a:rPr lang="en-US" altLang="ja-JP" sz="1600" dirty="0">
                <a:solidFill>
                  <a:prstClr val="black"/>
                </a:solidFill>
                <a:latin typeface="HGPｺﾞｼｯｸM" pitchFamily="50" charset="-128"/>
                <a:ea typeface="HGPｺﾞｼｯｸM" pitchFamily="50" charset="-128"/>
              </a:rPr>
              <a:t>324</a:t>
            </a:r>
            <a:r>
              <a:rPr lang="ja-JP" altLang="en-US" sz="1400" dirty="0">
                <a:solidFill>
                  <a:prstClr val="black"/>
                </a:solidFill>
                <a:latin typeface="HGPｺﾞｼｯｸM" pitchFamily="50" charset="-128"/>
                <a:ea typeface="HGPｺﾞｼｯｸM" pitchFamily="50" charset="-128"/>
              </a:rPr>
              <a:t>（国保連平成</a:t>
            </a:r>
            <a:r>
              <a:rPr lang="en-US" altLang="ja-JP" sz="1400" dirty="0">
                <a:solidFill>
                  <a:prstClr val="black"/>
                </a:solidFill>
                <a:latin typeface="HGPｺﾞｼｯｸM" pitchFamily="50" charset="-128"/>
                <a:ea typeface="HGPｺﾞｼｯｸM" pitchFamily="50" charset="-128"/>
              </a:rPr>
              <a:t>30</a:t>
            </a:r>
            <a:r>
              <a:rPr lang="ja-JP" altLang="en-US" sz="1400" dirty="0">
                <a:solidFill>
                  <a:prstClr val="black"/>
                </a:solidFill>
                <a:latin typeface="HGPｺﾞｼｯｸM" pitchFamily="50" charset="-128"/>
                <a:ea typeface="HGPｺﾞｼｯｸM" pitchFamily="50" charset="-128"/>
              </a:rPr>
              <a:t>年</a:t>
            </a:r>
            <a:r>
              <a:rPr lang="en-US" altLang="ja-JP" sz="1400" dirty="0">
                <a:solidFill>
                  <a:prstClr val="black"/>
                </a:solidFill>
                <a:latin typeface="HGPｺﾞｼｯｸM" pitchFamily="50" charset="-128"/>
                <a:ea typeface="HGPｺﾞｼｯｸM" pitchFamily="50" charset="-128"/>
              </a:rPr>
              <a:t>1</a:t>
            </a:r>
            <a:r>
              <a:rPr lang="ja-JP" altLang="en-US" sz="1400" dirty="0">
                <a:solidFill>
                  <a:prstClr val="black"/>
                </a:solidFill>
                <a:latin typeface="HGPｺﾞｼｯｸM" pitchFamily="50" charset="-128"/>
                <a:ea typeface="HGPｺﾞｼｯｸM" pitchFamily="50" charset="-128"/>
              </a:rPr>
              <a:t>月実績）</a:t>
            </a:r>
            <a:endParaRPr lang="en-US" altLang="ja-JP" sz="1400" dirty="0">
              <a:solidFill>
                <a:prstClr val="black"/>
              </a:solidFill>
              <a:latin typeface="HGPｺﾞｼｯｸM" pitchFamily="50" charset="-128"/>
              <a:ea typeface="HGPｺﾞｼｯｸM" pitchFamily="50" charset="-128"/>
            </a:endParaRPr>
          </a:p>
        </p:txBody>
      </p:sp>
      <p:sp>
        <p:nvSpPr>
          <p:cNvPr id="20508" name="Text Box 2"/>
          <p:cNvSpPr txBox="1">
            <a:spLocks noChangeArrowheads="1"/>
          </p:cNvSpPr>
          <p:nvPr/>
        </p:nvSpPr>
        <p:spPr bwMode="auto">
          <a:xfrm>
            <a:off x="4768676" y="6390961"/>
            <a:ext cx="4720828"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400" dirty="0">
                <a:solidFill>
                  <a:prstClr val="black"/>
                </a:solidFill>
                <a:latin typeface="HGPｺﾞｼｯｸM" pitchFamily="50" charset="-128"/>
                <a:ea typeface="HGPｺﾞｼｯｸM" pitchFamily="50" charset="-128"/>
              </a:rPr>
              <a:t>　　 </a:t>
            </a:r>
            <a:r>
              <a:rPr lang="en-US" altLang="ja-JP" sz="1600" dirty="0">
                <a:solidFill>
                  <a:prstClr val="black"/>
                </a:solidFill>
                <a:latin typeface="HGPｺﾞｼｯｸM" pitchFamily="50" charset="-128"/>
                <a:ea typeface="HGPｺﾞｼｯｸM" pitchFamily="50" charset="-128"/>
              </a:rPr>
              <a:t>589</a:t>
            </a:r>
            <a:r>
              <a:rPr lang="ja-JP" altLang="en-US" sz="1400" dirty="0">
                <a:solidFill>
                  <a:prstClr val="black"/>
                </a:solidFill>
                <a:latin typeface="HGPｺﾞｼｯｸM" pitchFamily="50" charset="-128"/>
                <a:ea typeface="HGPｺﾞｼｯｸM" pitchFamily="50" charset="-128"/>
              </a:rPr>
              <a:t>（国保連平成</a:t>
            </a:r>
            <a:r>
              <a:rPr lang="en-US" altLang="ja-JP" sz="1400" dirty="0">
                <a:solidFill>
                  <a:prstClr val="black"/>
                </a:solidFill>
                <a:latin typeface="HGPｺﾞｼｯｸM" pitchFamily="50" charset="-128"/>
                <a:ea typeface="HGPｺﾞｼｯｸM" pitchFamily="50" charset="-128"/>
              </a:rPr>
              <a:t>30</a:t>
            </a:r>
            <a:r>
              <a:rPr lang="ja-JP" altLang="en-US" sz="1400" dirty="0">
                <a:solidFill>
                  <a:prstClr val="black"/>
                </a:solidFill>
                <a:latin typeface="HGPｺﾞｼｯｸM" pitchFamily="50" charset="-128"/>
                <a:ea typeface="HGPｺﾞｼｯｸM" pitchFamily="50" charset="-128"/>
              </a:rPr>
              <a:t>年</a:t>
            </a:r>
            <a:r>
              <a:rPr lang="en-US" altLang="ja-JP" sz="1400" dirty="0">
                <a:solidFill>
                  <a:prstClr val="black"/>
                </a:solidFill>
                <a:latin typeface="HGPｺﾞｼｯｸM" pitchFamily="50" charset="-128"/>
                <a:ea typeface="HGPｺﾞｼｯｸM" pitchFamily="50" charset="-128"/>
              </a:rPr>
              <a:t>1</a:t>
            </a:r>
            <a:r>
              <a:rPr lang="ja-JP" altLang="en-US" sz="1400" dirty="0">
                <a:solidFill>
                  <a:prstClr val="black"/>
                </a:solidFill>
                <a:latin typeface="HGPｺﾞｼｯｸM" pitchFamily="50" charset="-128"/>
                <a:ea typeface="HGPｺﾞｼｯｸM" pitchFamily="50" charset="-128"/>
              </a:rPr>
              <a:t>月実績）</a:t>
            </a:r>
            <a:endParaRPr lang="en-US" altLang="ja-JP" sz="1400" b="1" u="sng" dirty="0">
              <a:solidFill>
                <a:prstClr val="black"/>
              </a:solidFill>
              <a:ea typeface="ＤＨＰ特太ゴシック体" pitchFamily="2" charset="-128"/>
            </a:endParaRPr>
          </a:p>
        </p:txBody>
      </p:sp>
      <p:sp>
        <p:nvSpPr>
          <p:cNvPr id="4" name="角丸四角形吹き出し 3"/>
          <p:cNvSpPr/>
          <p:nvPr/>
        </p:nvSpPr>
        <p:spPr>
          <a:xfrm>
            <a:off x="3852999" y="4064299"/>
            <a:ext cx="4700401" cy="936104"/>
          </a:xfrm>
          <a:prstGeom prst="wedgeRoundRectCallout">
            <a:avLst>
              <a:gd name="adj1" fmla="val -55343"/>
              <a:gd name="adj2" fmla="val 13659"/>
              <a:gd name="adj3" fmla="val 16667"/>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fontAlgn="base">
              <a:spcBef>
                <a:spcPct val="0"/>
              </a:spcBef>
              <a:spcAft>
                <a:spcPct val="0"/>
              </a:spcAft>
            </a:pPr>
            <a:r>
              <a:rPr lang="ja-JP" altLang="en-US" sz="1000" b="1" u="sng" dirty="0">
                <a:solidFill>
                  <a:prstClr val="black"/>
                </a:solidFill>
              </a:rPr>
              <a:t>（</a:t>
            </a:r>
            <a:r>
              <a:rPr lang="en-US" altLang="ja-JP" sz="1000" b="1" u="sng" dirty="0">
                <a:solidFill>
                  <a:prstClr val="black"/>
                </a:solidFill>
              </a:rPr>
              <a:t>Ⅰ</a:t>
            </a:r>
            <a:r>
              <a:rPr lang="ja-JP" altLang="en-US" sz="1000" b="1" u="sng" dirty="0">
                <a:solidFill>
                  <a:prstClr val="black"/>
                </a:solidFill>
              </a:rPr>
              <a:t>）の算定要件</a:t>
            </a:r>
            <a:endParaRPr lang="en-US" altLang="ja-JP" sz="1000" b="1" u="sng" dirty="0">
              <a:solidFill>
                <a:prstClr val="black"/>
              </a:solidFill>
            </a:endParaRPr>
          </a:p>
          <a:p>
            <a:pPr fontAlgn="base">
              <a:spcBef>
                <a:spcPct val="0"/>
              </a:spcBef>
              <a:spcAft>
                <a:spcPct val="0"/>
              </a:spcAft>
            </a:pPr>
            <a:r>
              <a:rPr lang="ja-JP" altLang="en-US" sz="1000" dirty="0">
                <a:solidFill>
                  <a:prstClr val="black"/>
                </a:solidFill>
              </a:rPr>
              <a:t>　</a:t>
            </a:r>
            <a:r>
              <a:rPr lang="ja-JP" altLang="en-US" sz="1000" dirty="0" smtClean="0">
                <a:solidFill>
                  <a:prstClr val="black"/>
                </a:solidFill>
              </a:rPr>
              <a:t>①　社会</a:t>
            </a:r>
            <a:r>
              <a:rPr lang="ja-JP" altLang="en-US" sz="1000" dirty="0">
                <a:solidFill>
                  <a:prstClr val="black"/>
                </a:solidFill>
              </a:rPr>
              <a:t>福祉士又は精神保健福祉士、精神障害者地域移行・地域定着支援　　　</a:t>
            </a:r>
            <a:endParaRPr lang="en-US" altLang="ja-JP" sz="1000" dirty="0">
              <a:solidFill>
                <a:prstClr val="black"/>
              </a:solidFill>
            </a:endParaRPr>
          </a:p>
          <a:p>
            <a:pPr fontAlgn="base">
              <a:spcBef>
                <a:spcPct val="0"/>
              </a:spcBef>
              <a:spcAft>
                <a:spcPct val="0"/>
              </a:spcAft>
            </a:pPr>
            <a:r>
              <a:rPr lang="ja-JP" altLang="en-US" sz="1000" dirty="0">
                <a:solidFill>
                  <a:prstClr val="black"/>
                </a:solidFill>
              </a:rPr>
              <a:t>　　関係者研修の修了者である相談支援専門員を１人以上配置していること。</a:t>
            </a:r>
            <a:endParaRPr lang="en-US" altLang="ja-JP" sz="1000" dirty="0">
              <a:solidFill>
                <a:prstClr val="black"/>
              </a:solidFill>
            </a:endParaRPr>
          </a:p>
          <a:p>
            <a:pPr fontAlgn="base">
              <a:spcBef>
                <a:spcPct val="0"/>
              </a:spcBef>
              <a:spcAft>
                <a:spcPct val="0"/>
              </a:spcAft>
            </a:pPr>
            <a:r>
              <a:rPr lang="ja-JP" altLang="en-US" sz="1000" dirty="0">
                <a:solidFill>
                  <a:prstClr val="black"/>
                </a:solidFill>
              </a:rPr>
              <a:t>　</a:t>
            </a:r>
            <a:r>
              <a:rPr lang="ja-JP" altLang="en-US" sz="1000" dirty="0" smtClean="0">
                <a:solidFill>
                  <a:prstClr val="black"/>
                </a:solidFill>
              </a:rPr>
              <a:t>②　前年度</a:t>
            </a:r>
            <a:r>
              <a:rPr lang="ja-JP" altLang="en-US" sz="1000" dirty="0">
                <a:solidFill>
                  <a:prstClr val="black"/>
                </a:solidFill>
              </a:rPr>
              <a:t>に地域移行した利用者が１人以上であること。</a:t>
            </a:r>
            <a:endParaRPr lang="en-US" altLang="ja-JP" sz="1000" dirty="0">
              <a:solidFill>
                <a:prstClr val="black"/>
              </a:solidFill>
            </a:endParaRPr>
          </a:p>
          <a:p>
            <a:pPr fontAlgn="base">
              <a:spcBef>
                <a:spcPct val="0"/>
              </a:spcBef>
              <a:spcAft>
                <a:spcPct val="0"/>
              </a:spcAft>
            </a:pPr>
            <a:r>
              <a:rPr lang="ja-JP" altLang="en-US" sz="1000" dirty="0">
                <a:solidFill>
                  <a:prstClr val="black"/>
                </a:solidFill>
              </a:rPr>
              <a:t>　</a:t>
            </a:r>
            <a:r>
              <a:rPr lang="ja-JP" altLang="en-US" sz="1000" dirty="0" smtClean="0">
                <a:solidFill>
                  <a:prstClr val="black"/>
                </a:solidFill>
              </a:rPr>
              <a:t>③　障害者</a:t>
            </a:r>
            <a:r>
              <a:rPr lang="ja-JP" altLang="en-US" sz="1000" dirty="0">
                <a:solidFill>
                  <a:prstClr val="black"/>
                </a:solidFill>
              </a:rPr>
              <a:t>支援施設又は精神科病院等と緊密な連携が確保されていること。</a:t>
            </a:r>
            <a:endParaRPr lang="en-US" altLang="ja-JP" sz="1000" dirty="0">
              <a:solidFill>
                <a:prstClr val="black"/>
              </a:solidFill>
            </a:endParaRPr>
          </a:p>
        </p:txBody>
      </p:sp>
      <p:sp>
        <p:nvSpPr>
          <p:cNvPr id="20" name="正方形/長方形 19"/>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地域</a:t>
            </a:r>
            <a:r>
              <a:rPr lang="ja-JP" altLang="en-US" sz="2400" b="1" dirty="0" smtClean="0">
                <a:solidFill>
                  <a:schemeClr val="tx1"/>
                </a:solidFill>
              </a:rPr>
              <a:t>移行支援</a:t>
            </a:r>
            <a:endParaRPr kumimoji="1" lang="ja-JP" altLang="en-US" sz="2400" b="1" dirty="0">
              <a:solidFill>
                <a:schemeClr val="tx1"/>
              </a:solidFill>
            </a:endParaRPr>
          </a:p>
        </p:txBody>
      </p:sp>
      <p:grpSp>
        <p:nvGrpSpPr>
          <p:cNvPr id="21" name="グループ化 10"/>
          <p:cNvGrpSpPr>
            <a:grpSpLocks/>
          </p:cNvGrpSpPr>
          <p:nvPr/>
        </p:nvGrpSpPr>
        <p:grpSpPr bwMode="auto">
          <a:xfrm>
            <a:off x="-15553" y="376232"/>
            <a:ext cx="9972000" cy="79114"/>
            <a:chOff x="0" y="188640"/>
            <a:chExt cx="9144000" cy="72008"/>
          </a:xfrm>
        </p:grpSpPr>
        <p:cxnSp>
          <p:nvCxnSpPr>
            <p:cNvPr id="22" name="直線コネクタ 21"/>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180</a:t>
            </a:fld>
            <a:endParaRPr lang="en-US" altLang="ja-JP" dirty="0"/>
          </a:p>
        </p:txBody>
      </p:sp>
    </p:spTree>
    <p:extLst>
      <p:ext uri="{BB962C8B-B14F-4D97-AF65-F5344CB8AC3E}">
        <p14:creationId xmlns:p14="http://schemas.microsoft.com/office/powerpoint/2010/main" val="149574494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rot="5400000">
            <a:off x="6742377" y="5658379"/>
            <a:ext cx="431800" cy="233892"/>
          </a:xfrm>
          <a:prstGeom prst="rect">
            <a:avLst/>
          </a:prstGeom>
          <a:noFill/>
          <a:ln w="9525">
            <a:noFill/>
            <a:miter lim="800000"/>
            <a:headEnd/>
            <a:tailEnd/>
          </a:ln>
        </p:spPr>
        <p:txBody>
          <a:bodyPr wrap="none" anchor="ctr"/>
          <a:lstStyle/>
          <a:p>
            <a:pPr algn="ctr"/>
            <a:r>
              <a:rPr lang="ja-JP" altLang="en-US" sz="1000" dirty="0">
                <a:solidFill>
                  <a:prstClr val="black"/>
                </a:solidFill>
              </a:rPr>
              <a:t>～</a:t>
            </a:r>
          </a:p>
        </p:txBody>
      </p:sp>
      <p:sp>
        <p:nvSpPr>
          <p:cNvPr id="20484" name="Text Box 2"/>
          <p:cNvSpPr txBox="1">
            <a:spLocks noChangeArrowheads="1"/>
          </p:cNvSpPr>
          <p:nvPr/>
        </p:nvSpPr>
        <p:spPr bwMode="auto">
          <a:xfrm>
            <a:off x="200472" y="662019"/>
            <a:ext cx="1625204" cy="338137"/>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対象者</a:t>
            </a:r>
            <a:endParaRPr lang="en-US" altLang="ja-JP" sz="1600" b="1" u="sng" dirty="0">
              <a:solidFill>
                <a:prstClr val="black"/>
              </a:solidFill>
              <a:ea typeface="ＤＨＰ特太ゴシック体" pitchFamily="2" charset="-128"/>
            </a:endParaRPr>
          </a:p>
        </p:txBody>
      </p:sp>
      <p:sp>
        <p:nvSpPr>
          <p:cNvPr id="20485" name="Text Box 2"/>
          <p:cNvSpPr txBox="1">
            <a:spLocks noChangeArrowheads="1"/>
          </p:cNvSpPr>
          <p:nvPr/>
        </p:nvSpPr>
        <p:spPr bwMode="auto">
          <a:xfrm>
            <a:off x="200472" y="2336177"/>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サービス内容</a:t>
            </a:r>
            <a:endParaRPr lang="en-US" altLang="ja-JP" sz="1600" b="1" u="sng" dirty="0">
              <a:solidFill>
                <a:prstClr val="black"/>
              </a:solidFill>
              <a:ea typeface="ＤＨＰ特太ゴシック体" pitchFamily="2" charset="-128"/>
            </a:endParaRPr>
          </a:p>
        </p:txBody>
      </p:sp>
      <p:sp>
        <p:nvSpPr>
          <p:cNvPr id="20486" name="Text Box 2"/>
          <p:cNvSpPr txBox="1">
            <a:spLocks noChangeArrowheads="1"/>
          </p:cNvSpPr>
          <p:nvPr/>
        </p:nvSpPr>
        <p:spPr bwMode="auto">
          <a:xfrm>
            <a:off x="6235851" y="2336177"/>
            <a:ext cx="2389557" cy="338138"/>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主な人員配置</a:t>
            </a:r>
            <a:endParaRPr lang="en-US" altLang="ja-JP" sz="1600" b="1" u="sng" dirty="0">
              <a:solidFill>
                <a:prstClr val="black"/>
              </a:solidFill>
              <a:ea typeface="ＤＨＰ特太ゴシック体" pitchFamily="2" charset="-128"/>
            </a:endParaRPr>
          </a:p>
        </p:txBody>
      </p:sp>
      <p:sp>
        <p:nvSpPr>
          <p:cNvPr id="27" name="正方形/長方形 26"/>
          <p:cNvSpPr/>
          <p:nvPr/>
        </p:nvSpPr>
        <p:spPr>
          <a:xfrm>
            <a:off x="386954" y="1000130"/>
            <a:ext cx="9174558" cy="1204739"/>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marL="355600" indent="-355600">
              <a:defRPr/>
            </a:pPr>
            <a:r>
              <a:rPr lang="ja-JP" altLang="en-US" sz="1200" dirty="0" smtClean="0">
                <a:solidFill>
                  <a:prstClr val="black"/>
                </a:solidFill>
                <a:latin typeface="HGPｺﾞｼｯｸM" pitchFamily="50" charset="-128"/>
                <a:ea typeface="HGPｺﾞｼｯｸM" pitchFamily="50" charset="-128"/>
              </a:rPr>
              <a:t>■　以下</a:t>
            </a:r>
            <a:r>
              <a:rPr lang="ja-JP" altLang="en-US" sz="1200" dirty="0">
                <a:solidFill>
                  <a:prstClr val="black"/>
                </a:solidFill>
                <a:latin typeface="HGPｺﾞｼｯｸM" pitchFamily="50" charset="-128"/>
                <a:ea typeface="HGPｺﾞｼｯｸM" pitchFamily="50" charset="-128"/>
              </a:rPr>
              <a:t>の者のうち、地域生活を継続していくための常時の連絡体制の確保による緊急時等の支援体制が必要と見込まれる</a:t>
            </a:r>
            <a:r>
              <a:rPr lang="ja-JP" altLang="en-US" sz="1200" dirty="0" smtClean="0">
                <a:solidFill>
                  <a:prstClr val="black"/>
                </a:solidFill>
                <a:latin typeface="HGPｺﾞｼｯｸM" pitchFamily="50" charset="-128"/>
                <a:ea typeface="HGPｺﾞｼｯｸM" pitchFamily="50" charset="-128"/>
              </a:rPr>
              <a:t>者</a:t>
            </a:r>
            <a:endParaRPr lang="ja-JP" altLang="en-US" sz="1200" dirty="0">
              <a:solidFill>
                <a:prstClr val="black"/>
              </a:solidFill>
              <a:latin typeface="HGPｺﾞｼｯｸM" pitchFamily="50" charset="-128"/>
              <a:ea typeface="HGPｺﾞｼｯｸM" pitchFamily="50" charset="-128"/>
            </a:endParaRPr>
          </a:p>
          <a:p>
            <a:pPr marL="355600" indent="-355600">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居宅において単身で生活する障害者</a:t>
            </a:r>
            <a:endParaRPr lang="en-US" altLang="ja-JP" sz="1200" dirty="0">
              <a:solidFill>
                <a:prstClr val="black"/>
              </a:solidFill>
              <a:latin typeface="HGPｺﾞｼｯｸM" pitchFamily="50" charset="-128"/>
              <a:ea typeface="HGPｺﾞｼｯｸM" pitchFamily="50" charset="-128"/>
            </a:endParaRPr>
          </a:p>
          <a:p>
            <a:pPr marL="355600" indent="-355600">
              <a:defRPr/>
            </a:pPr>
            <a:endParaRPr lang="en-US" altLang="ja-JP" sz="500" dirty="0">
              <a:solidFill>
                <a:prstClr val="black"/>
              </a:solidFill>
              <a:latin typeface="HGPｺﾞｼｯｸM" pitchFamily="50" charset="-128"/>
              <a:ea typeface="HGPｺﾞｼｯｸM" pitchFamily="50" charset="-128"/>
            </a:endParaRPr>
          </a:p>
          <a:p>
            <a:pPr marL="355600" indent="-355600">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居宅において同居している家族等が障害、疾病等のため、緊急時等の支援が見込まれない状況にある障害者</a:t>
            </a:r>
          </a:p>
          <a:p>
            <a:pPr marL="355600" indent="-355600">
              <a:defRPr/>
            </a:pPr>
            <a:r>
              <a:rPr lang="ja-JP" altLang="en-US" sz="1200" dirty="0">
                <a:solidFill>
                  <a:prstClr val="black"/>
                </a:solidFill>
                <a:latin typeface="HGPｺﾞｼｯｸM" pitchFamily="50" charset="-128"/>
                <a:ea typeface="HGPｺﾞｼｯｸM" pitchFamily="50" charset="-128"/>
              </a:rPr>
              <a:t>　　　　</a:t>
            </a:r>
            <a:r>
              <a:rPr lang="en-US" altLang="ja-JP" sz="1200" dirty="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施設</a:t>
            </a:r>
            <a:r>
              <a:rPr lang="ja-JP" altLang="en-US" sz="1200" dirty="0">
                <a:solidFill>
                  <a:prstClr val="black"/>
                </a:solidFill>
                <a:latin typeface="HGPｺﾞｼｯｸM" pitchFamily="50" charset="-128"/>
                <a:ea typeface="HGPｺﾞｼｯｸM" pitchFamily="50" charset="-128"/>
              </a:rPr>
              <a:t>・病院からの退所・退院、家族との同居から一人暮らしに移行した者、地域生活が不安定な者も含む。</a:t>
            </a:r>
          </a:p>
          <a:p>
            <a:pPr marL="355600" indent="-355600">
              <a:defRPr/>
            </a:pPr>
            <a:r>
              <a:rPr lang="ja-JP" altLang="en-US" sz="1200" dirty="0">
                <a:solidFill>
                  <a:prstClr val="black"/>
                </a:solidFill>
                <a:latin typeface="HGPｺﾞｼｯｸM" pitchFamily="50" charset="-128"/>
                <a:ea typeface="HGPｺﾞｼｯｸM" pitchFamily="50" charset="-128"/>
              </a:rPr>
              <a:t>　　　　</a:t>
            </a:r>
            <a:r>
              <a:rPr lang="en-US" altLang="ja-JP" sz="1200" dirty="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グループホーム、宿泊型自立訓練の入居者については</a:t>
            </a:r>
            <a:r>
              <a:rPr lang="ja-JP" altLang="en-US" sz="1200" dirty="0" smtClean="0">
                <a:solidFill>
                  <a:prstClr val="black"/>
                </a:solidFill>
                <a:latin typeface="HGPｺﾞｼｯｸM" pitchFamily="50" charset="-128"/>
                <a:ea typeface="HGPｺﾞｼｯｸM" pitchFamily="50" charset="-128"/>
              </a:rPr>
              <a:t>対象外</a:t>
            </a:r>
            <a:endParaRPr lang="ja-JP" altLang="en-US" sz="1200" dirty="0">
              <a:solidFill>
                <a:prstClr val="black"/>
              </a:solidFill>
              <a:latin typeface="HGPｺﾞｼｯｸM" pitchFamily="50" charset="-128"/>
              <a:ea typeface="HGPｺﾞｼｯｸM" pitchFamily="50" charset="-128"/>
            </a:endParaRPr>
          </a:p>
        </p:txBody>
      </p:sp>
      <p:sp>
        <p:nvSpPr>
          <p:cNvPr id="20488" name="Rectangle 4"/>
          <p:cNvSpPr>
            <a:spLocks noChangeArrowheads="1"/>
          </p:cNvSpPr>
          <p:nvPr/>
        </p:nvSpPr>
        <p:spPr bwMode="auto">
          <a:xfrm>
            <a:off x="400247" y="2696122"/>
            <a:ext cx="5673798" cy="929828"/>
          </a:xfrm>
          <a:prstGeom prst="rect">
            <a:avLst/>
          </a:prstGeom>
          <a:solidFill>
            <a:srgbClr val="9EF9FE">
              <a:alpha val="49412"/>
            </a:srgbClr>
          </a:solidFill>
          <a:ln w="3175" algn="ctr">
            <a:solidFill>
              <a:schemeClr val="tx1"/>
            </a:solidFill>
            <a:miter lim="800000"/>
            <a:headEnd/>
            <a:tailEnd/>
          </a:ln>
        </p:spPr>
        <p:txBody>
          <a:bodyPr anchor="ctr"/>
          <a:lstStyle/>
          <a:p>
            <a:pPr marL="85725" indent="-85725"/>
            <a:r>
              <a:rPr lang="ja-JP" altLang="en-US" sz="1200" dirty="0" smtClean="0">
                <a:solidFill>
                  <a:prstClr val="black"/>
                </a:solidFill>
                <a:latin typeface="HGPｺﾞｼｯｸM" pitchFamily="50" charset="-128"/>
                <a:ea typeface="HGPｺﾞｼｯｸM" pitchFamily="50" charset="-128"/>
              </a:rPr>
              <a:t>■　常時</a:t>
            </a:r>
            <a:r>
              <a:rPr lang="ja-JP" altLang="en-US" sz="1200" dirty="0">
                <a:solidFill>
                  <a:prstClr val="black"/>
                </a:solidFill>
                <a:latin typeface="HGPｺﾞｼｯｸM" pitchFamily="50" charset="-128"/>
                <a:ea typeface="HGPｺﾞｼｯｸM" pitchFamily="50" charset="-128"/>
              </a:rPr>
              <a:t>の連絡体制を確保し、適宜居宅への訪問等を行い利用者の状況を把握</a:t>
            </a:r>
            <a:endParaRPr lang="en-US" altLang="ja-JP" sz="1200" dirty="0">
              <a:solidFill>
                <a:prstClr val="black"/>
              </a:solidFill>
              <a:latin typeface="HGPｺﾞｼｯｸM" pitchFamily="50" charset="-128"/>
              <a:ea typeface="HGPｺﾞｼｯｸM" pitchFamily="50" charset="-128"/>
            </a:endParaRPr>
          </a:p>
          <a:p>
            <a:pPr marL="85725" indent="-85725"/>
            <a:r>
              <a:rPr lang="ja-JP" altLang="en-US" sz="1200" dirty="0" smtClean="0">
                <a:solidFill>
                  <a:prstClr val="black"/>
                </a:solidFill>
                <a:latin typeface="HGPｺﾞｼｯｸM" pitchFamily="50" charset="-128"/>
                <a:ea typeface="HGPｺﾞｼｯｸM" pitchFamily="50" charset="-128"/>
              </a:rPr>
              <a:t>■　障害</a:t>
            </a:r>
            <a:r>
              <a:rPr lang="ja-JP" altLang="en-US" sz="1200" dirty="0">
                <a:solidFill>
                  <a:prstClr val="black"/>
                </a:solidFill>
                <a:latin typeface="HGPｺﾞｼｯｸM" pitchFamily="50" charset="-128"/>
                <a:ea typeface="HGPｺﾞｼｯｸM" pitchFamily="50" charset="-128"/>
              </a:rPr>
              <a:t>の特性に起因して生じた緊急の事態における相談等の支援</a:t>
            </a:r>
            <a:endParaRPr lang="en-US" altLang="ja-JP" sz="1200" dirty="0">
              <a:solidFill>
                <a:prstClr val="black"/>
              </a:solidFill>
              <a:latin typeface="HGPｺﾞｼｯｸM" pitchFamily="50" charset="-128"/>
              <a:ea typeface="HGPｺﾞｼｯｸM" pitchFamily="50" charset="-128"/>
            </a:endParaRPr>
          </a:p>
          <a:p>
            <a:pPr marL="85725" indent="-85725"/>
            <a:r>
              <a:rPr lang="ja-JP" altLang="en-US" sz="1200" dirty="0" smtClean="0">
                <a:solidFill>
                  <a:prstClr val="black"/>
                </a:solidFill>
                <a:latin typeface="HGPｺﾞｼｯｸM" pitchFamily="50" charset="-128"/>
                <a:ea typeface="HGPｺﾞｼｯｸM" pitchFamily="50" charset="-128"/>
              </a:rPr>
              <a:t>■　関係</a:t>
            </a:r>
            <a:r>
              <a:rPr lang="ja-JP" altLang="en-US" sz="1200" dirty="0">
                <a:solidFill>
                  <a:prstClr val="black"/>
                </a:solidFill>
                <a:latin typeface="HGPｺﾞｼｯｸM" pitchFamily="50" charset="-128"/>
                <a:ea typeface="HGPｺﾞｼｯｸM" pitchFamily="50" charset="-128"/>
              </a:rPr>
              <a:t>機関との連絡調整や一時的な滞在による支援</a:t>
            </a:r>
          </a:p>
        </p:txBody>
      </p:sp>
      <p:sp>
        <p:nvSpPr>
          <p:cNvPr id="20489" name="Rectangle 4"/>
          <p:cNvSpPr>
            <a:spLocks noChangeArrowheads="1"/>
          </p:cNvSpPr>
          <p:nvPr/>
        </p:nvSpPr>
        <p:spPr bwMode="auto">
          <a:xfrm>
            <a:off x="6393161" y="2696122"/>
            <a:ext cx="3168358" cy="929828"/>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prstClr val="black"/>
                </a:solidFill>
                <a:latin typeface="HGPｺﾞｼｯｸM" pitchFamily="50" charset="-128"/>
                <a:ea typeface="HGPｺﾞｼｯｸM" pitchFamily="50" charset="-128"/>
              </a:rPr>
              <a:t>■　従業者</a:t>
            </a:r>
            <a:endParaRPr lang="en-US" altLang="ja-JP" sz="1200" dirty="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　１人</a:t>
            </a:r>
            <a:r>
              <a:rPr lang="ja-JP" altLang="en-US" sz="1200" dirty="0">
                <a:solidFill>
                  <a:prstClr val="black"/>
                </a:solidFill>
                <a:latin typeface="HGPｺﾞｼｯｸM" pitchFamily="50" charset="-128"/>
                <a:ea typeface="HGPｺﾞｼｯｸM" pitchFamily="50" charset="-128"/>
              </a:rPr>
              <a:t>以上は相談支援専門員である</a:t>
            </a:r>
            <a:r>
              <a:rPr lang="ja-JP" altLang="en-US" sz="1200" dirty="0" smtClean="0">
                <a:solidFill>
                  <a:prstClr val="black"/>
                </a:solidFill>
                <a:latin typeface="HGPｺﾞｼｯｸM" pitchFamily="50" charset="-128"/>
                <a:ea typeface="HGPｺﾞｼｯｸM" pitchFamily="50" charset="-128"/>
              </a:rPr>
              <a:t>こと</a:t>
            </a:r>
            <a:endParaRPr lang="en-US" altLang="ja-JP" sz="1200" dirty="0">
              <a:solidFill>
                <a:prstClr val="black"/>
              </a:solidFill>
              <a:latin typeface="HGPｺﾞｼｯｸM" pitchFamily="50" charset="-128"/>
              <a:ea typeface="HGPｺﾞｼｯｸM" pitchFamily="50" charset="-128"/>
            </a:endParaRPr>
          </a:p>
          <a:p>
            <a:endParaRPr lang="ja-JP" altLang="en-US" sz="600" dirty="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管理者</a:t>
            </a:r>
          </a:p>
        </p:txBody>
      </p:sp>
      <p:sp>
        <p:nvSpPr>
          <p:cNvPr id="20490" name="Text Box 2"/>
          <p:cNvSpPr txBox="1">
            <a:spLocks noChangeArrowheads="1"/>
          </p:cNvSpPr>
          <p:nvPr/>
        </p:nvSpPr>
        <p:spPr bwMode="auto">
          <a:xfrm>
            <a:off x="200472" y="3817491"/>
            <a:ext cx="355008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報酬単価（</a:t>
            </a:r>
            <a:r>
              <a:rPr lang="ja-JP" altLang="en-US" sz="1600" b="1" u="sng" dirty="0" smtClean="0">
                <a:solidFill>
                  <a:prstClr val="black"/>
                </a:solidFill>
                <a:ea typeface="ＤＨＰ特太ゴシック体" pitchFamily="2" charset="-128"/>
              </a:rPr>
              <a:t>平成</a:t>
            </a:r>
            <a:r>
              <a:rPr lang="en-US" altLang="ja-JP" sz="1600" b="1" u="sng" dirty="0" smtClean="0">
                <a:solidFill>
                  <a:prstClr val="black"/>
                </a:solidFill>
                <a:ea typeface="ＤＨＰ特太ゴシック体" pitchFamily="2" charset="-128"/>
              </a:rPr>
              <a:t>30</a:t>
            </a:r>
            <a:r>
              <a:rPr lang="ja-JP" altLang="en-US" sz="1600" b="1" u="sng" dirty="0" smtClean="0">
                <a:solidFill>
                  <a:prstClr val="black"/>
                </a:solidFill>
                <a:ea typeface="ＤＨＰ特太ゴシック体" pitchFamily="2" charset="-128"/>
              </a:rPr>
              <a:t>年</a:t>
            </a:r>
            <a:r>
              <a:rPr lang="ja-JP" altLang="en-US" sz="1600" b="1" u="sng" dirty="0">
                <a:solidFill>
                  <a:prstClr val="black"/>
                </a:solidFill>
                <a:ea typeface="ＤＨＰ特太ゴシック体" pitchFamily="2" charset="-128"/>
              </a:rPr>
              <a:t>４</a:t>
            </a:r>
            <a:r>
              <a:rPr lang="ja-JP" altLang="en-US" sz="1600" b="1" u="sng" dirty="0" smtClean="0">
                <a:solidFill>
                  <a:prstClr val="black"/>
                </a:solidFill>
                <a:ea typeface="ＤＨＰ特太ゴシック体" pitchFamily="2" charset="-128"/>
              </a:rPr>
              <a:t>月</a:t>
            </a:r>
            <a:r>
              <a:rPr lang="ja-JP" altLang="en-US" sz="1600" b="1" u="sng" dirty="0">
                <a:solidFill>
                  <a:prstClr val="black"/>
                </a:solidFill>
                <a:ea typeface="ＤＨＰ特太ゴシック体" pitchFamily="2" charset="-128"/>
              </a:rPr>
              <a:t>～）</a:t>
            </a:r>
            <a:endParaRPr lang="en-US" altLang="ja-JP" sz="1600" b="1" u="sng" dirty="0">
              <a:solidFill>
                <a:prstClr val="black"/>
              </a:solidFill>
              <a:ea typeface="ＤＨＰ特太ゴシック体" pitchFamily="2"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2417397621"/>
              </p:ext>
            </p:extLst>
          </p:nvPr>
        </p:nvGraphicFramePr>
        <p:xfrm>
          <a:off x="386958" y="4156047"/>
          <a:ext cx="9131915" cy="2049140"/>
        </p:xfrm>
        <a:graphic>
          <a:graphicData uri="http://schemas.openxmlformats.org/drawingml/2006/table">
            <a:tbl>
              <a:tblPr>
                <a:tableStyleId>{F5AB1C69-6EDB-4FF4-983F-18BD219EF322}</a:tableStyleId>
              </a:tblPr>
              <a:tblGrid>
                <a:gridCol w="9131915">
                  <a:extLst>
                    <a:ext uri="{9D8B030D-6E8A-4147-A177-3AD203B41FA5}">
                      <a16:colId xmlns:a16="http://schemas.microsoft.com/office/drawing/2014/main" val="20000"/>
                    </a:ext>
                  </a:extLst>
                </a:gridCol>
              </a:tblGrid>
              <a:tr h="302229">
                <a:tc>
                  <a:txBody>
                    <a:bodyPr/>
                    <a:lstStyle/>
                    <a:p>
                      <a:r>
                        <a:rPr kumimoji="1" lang="ja-JP" altLang="en-US" sz="1400" dirty="0" smtClean="0">
                          <a:ea typeface="ＤＨＰ特太ゴシック体" pitchFamily="2" charset="-128"/>
                        </a:rPr>
                        <a:t>■ 基本報酬</a:t>
                      </a:r>
                      <a:endParaRPr kumimoji="1" lang="ja-JP" altLang="en-US" sz="14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840361">
                <a:tc>
                  <a:txBody>
                    <a:bodyPr/>
                    <a:lstStyle/>
                    <a:p>
                      <a:pPr>
                        <a:spcBef>
                          <a:spcPts val="0"/>
                        </a:spcBef>
                        <a:defRPr/>
                      </a:pPr>
                      <a:r>
                        <a:rPr lang="ja-JP" altLang="en-US" sz="1200" b="1" dirty="0" smtClean="0">
                          <a:latin typeface="HGPｺﾞｼｯｸM" pitchFamily="50" charset="-128"/>
                          <a:ea typeface="HGPｺﾞｼｯｸM" pitchFamily="50" charset="-128"/>
                        </a:rPr>
                        <a:t>地域定着支援サービス費 </a:t>
                      </a:r>
                      <a:r>
                        <a:rPr lang="ja-JP" altLang="en-US" sz="1200" b="0" dirty="0" smtClean="0">
                          <a:latin typeface="HGPｺﾞｼｯｸM" pitchFamily="50" charset="-128"/>
                          <a:ea typeface="HGPｺﾞｼｯｸM" pitchFamily="50" charset="-128"/>
                        </a:rPr>
                        <a:t>　体制確保費　　　　　　</a:t>
                      </a:r>
                      <a:r>
                        <a:rPr lang="en-US" altLang="ja-JP" sz="1200" b="0" dirty="0" smtClean="0">
                          <a:latin typeface="HGPｺﾞｼｯｸM" pitchFamily="50" charset="-128"/>
                          <a:ea typeface="HGPｺﾞｼｯｸM" pitchFamily="50" charset="-128"/>
                        </a:rPr>
                        <a:t>304</a:t>
                      </a:r>
                      <a:r>
                        <a:rPr lang="ja-JP" altLang="en-US" sz="1200" b="0" dirty="0" smtClean="0">
                          <a:latin typeface="HGPｺﾞｼｯｸM" pitchFamily="50" charset="-128"/>
                          <a:ea typeface="HGPｺﾞｼｯｸM" pitchFamily="50" charset="-128"/>
                        </a:rPr>
                        <a:t>単位／月（毎月算定）</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HGPｺﾞｼｯｸM" pitchFamily="50" charset="-128"/>
                          <a:ea typeface="HGPｺﾞｼｯｸM" pitchFamily="50" charset="-128"/>
                        </a:rPr>
                        <a:t>　　　　　　　　　　　　　　　　　</a:t>
                      </a:r>
                      <a:r>
                        <a:rPr lang="ja-JP" altLang="en-US" sz="1200" b="0" baseline="0" dirty="0" smtClean="0">
                          <a:latin typeface="HGPｺﾞｼｯｸM" pitchFamily="50" charset="-128"/>
                          <a:ea typeface="HGPｺﾞｼｯｸM" pitchFamily="50" charset="-128"/>
                        </a:rPr>
                        <a:t> </a:t>
                      </a:r>
                      <a:r>
                        <a:rPr lang="ja-JP" altLang="en-US" sz="1200" b="0" dirty="0" smtClean="0">
                          <a:latin typeface="HGPｺﾞｼｯｸM" pitchFamily="50" charset="-128"/>
                          <a:ea typeface="HGPｺﾞｼｯｸM" pitchFamily="50" charset="-128"/>
                        </a:rPr>
                        <a:t>緊急時支援費（</a:t>
                      </a:r>
                      <a:r>
                        <a:rPr lang="en-US" altLang="ja-JP" sz="1200" b="0" dirty="0" smtClean="0">
                          <a:latin typeface="HGPｺﾞｼｯｸM" pitchFamily="50" charset="-128"/>
                          <a:ea typeface="HGPｺﾞｼｯｸM" pitchFamily="50" charset="-128"/>
                        </a:rPr>
                        <a:t>Ⅰ</a:t>
                      </a:r>
                      <a:r>
                        <a:rPr lang="ja-JP" altLang="en-US" sz="1200" b="0" dirty="0" smtClean="0">
                          <a:latin typeface="HGPｺﾞｼｯｸM" pitchFamily="50" charset="-128"/>
                          <a:ea typeface="HGPｺﾞｼｯｸM" pitchFamily="50" charset="-128"/>
                        </a:rPr>
                        <a:t>） 　</a:t>
                      </a:r>
                      <a:r>
                        <a:rPr lang="en-US" altLang="ja-JP" sz="1200" b="0" dirty="0" smtClean="0">
                          <a:latin typeface="HGPｺﾞｼｯｸM" pitchFamily="50" charset="-128"/>
                          <a:ea typeface="HGPｺﾞｼｯｸM" pitchFamily="50" charset="-128"/>
                        </a:rPr>
                        <a:t>709</a:t>
                      </a:r>
                      <a:r>
                        <a:rPr lang="ja-JP" altLang="en-US" sz="1200" b="0" dirty="0" smtClean="0">
                          <a:latin typeface="HGPｺﾞｼｯｸM" pitchFamily="50" charset="-128"/>
                          <a:ea typeface="HGPｺﾞｼｯｸM" pitchFamily="50" charset="-128"/>
                        </a:rPr>
                        <a:t>単位／日（緊急時に居宅訪問又は滞在型の支援を行った場合に算定）　</a:t>
                      </a:r>
                      <a:endParaRPr lang="en-US" altLang="ja-JP" sz="1200" b="0" dirty="0" smtClean="0">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HGPｺﾞｼｯｸM" pitchFamily="50" charset="-128"/>
                          <a:ea typeface="HGPｺﾞｼｯｸM" pitchFamily="50" charset="-128"/>
                        </a:rPr>
                        <a:t>　　　　　　　　　　　　　　　　　</a:t>
                      </a:r>
                      <a:r>
                        <a:rPr lang="ja-JP" altLang="en-US" sz="1200" b="0" baseline="0" dirty="0" smtClean="0">
                          <a:latin typeface="HGPｺﾞｼｯｸM" pitchFamily="50" charset="-128"/>
                          <a:ea typeface="HGPｺﾞｼｯｸM" pitchFamily="50" charset="-128"/>
                        </a:rPr>
                        <a:t> </a:t>
                      </a:r>
                      <a:r>
                        <a:rPr lang="ja-JP" altLang="en-US" sz="1200" b="0" dirty="0" smtClean="0">
                          <a:latin typeface="HGPｺﾞｼｯｸM" pitchFamily="50" charset="-128"/>
                          <a:ea typeface="HGPｺﾞｼｯｸM" pitchFamily="50" charset="-128"/>
                        </a:rPr>
                        <a:t>緊急時支援費（</a:t>
                      </a:r>
                      <a:r>
                        <a:rPr lang="en-US" altLang="ja-JP" sz="1200" b="0" dirty="0" smtClean="0">
                          <a:latin typeface="HGPｺﾞｼｯｸM" pitchFamily="50" charset="-128"/>
                          <a:ea typeface="HGPｺﾞｼｯｸM" pitchFamily="50" charset="-128"/>
                        </a:rPr>
                        <a:t>Ⅱ</a:t>
                      </a:r>
                      <a:r>
                        <a:rPr lang="ja-JP" altLang="en-US" sz="1200" b="0" dirty="0" smtClean="0">
                          <a:latin typeface="HGPｺﾞｼｯｸM" pitchFamily="50" charset="-128"/>
                          <a:ea typeface="HGPｺﾞｼｯｸM" pitchFamily="50" charset="-128"/>
                        </a:rPr>
                        <a:t>） 　  </a:t>
                      </a:r>
                      <a:r>
                        <a:rPr lang="en-US" altLang="ja-JP" sz="1200" b="0" dirty="0" smtClean="0">
                          <a:latin typeface="HGPｺﾞｼｯｸM" pitchFamily="50" charset="-128"/>
                          <a:ea typeface="HGPｺﾞｼｯｸM" pitchFamily="50" charset="-128"/>
                        </a:rPr>
                        <a:t>94</a:t>
                      </a:r>
                      <a:r>
                        <a:rPr lang="ja-JP" altLang="en-US" sz="1200" b="0" dirty="0" smtClean="0">
                          <a:latin typeface="HGPｺﾞｼｯｸM" pitchFamily="50" charset="-128"/>
                          <a:ea typeface="HGPｺﾞｼｯｸM" pitchFamily="50" charset="-128"/>
                        </a:rPr>
                        <a:t>単位／日（緊急時に電話による相談援助を行った場合に算定）</a:t>
                      </a:r>
                      <a:endParaRPr lang="en-US" altLang="ja-JP" sz="1200" b="0" dirty="0" smtClean="0">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2229">
                <a:tc>
                  <a:txBody>
                    <a:bodyPr/>
                    <a:lstStyle/>
                    <a:p>
                      <a:pPr algn="l"/>
                      <a:r>
                        <a:rPr kumimoji="1" lang="ja-JP" altLang="en-US" sz="1400" dirty="0" smtClean="0">
                          <a:solidFill>
                            <a:schemeClr val="tx1"/>
                          </a:solidFill>
                          <a:ea typeface="ＤＨＰ特太ゴシック体" pitchFamily="2" charset="-128"/>
                        </a:rPr>
                        <a:t>■ 主な加算</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2"/>
                  </a:ext>
                </a:extLst>
              </a:tr>
              <a:tr h="599179">
                <a:tc>
                  <a:txBody>
                    <a:bodyPr/>
                    <a:lstStyle/>
                    <a:p>
                      <a:pPr fontAlgn="auto">
                        <a:spcBef>
                          <a:spcPts val="0"/>
                        </a:spcBef>
                        <a:spcAft>
                          <a:spcPts val="0"/>
                        </a:spcAft>
                        <a:defRPr/>
                      </a:pPr>
                      <a:r>
                        <a:rPr lang="ja-JP" altLang="en-US" sz="1200" b="1" u="sng" dirty="0" smtClean="0">
                          <a:solidFill>
                            <a:prstClr val="black"/>
                          </a:solidFill>
                          <a:latin typeface="HGPｺﾞｼｯｸM" pitchFamily="50" charset="-128"/>
                          <a:ea typeface="HGPｺﾞｼｯｸM" pitchFamily="50" charset="-128"/>
                        </a:rPr>
                        <a:t>特別地域加算</a:t>
                      </a:r>
                      <a:r>
                        <a:rPr lang="ja-JP" altLang="en-US" sz="1200" dirty="0" smtClean="0">
                          <a:solidFill>
                            <a:prstClr val="black"/>
                          </a:solidFill>
                          <a:latin typeface="HGPｺﾞｼｯｸM" pitchFamily="50" charset="-128"/>
                          <a:ea typeface="HGPｺﾞｼｯｸM" pitchFamily="50" charset="-128"/>
                        </a:rPr>
                        <a:t>（１５％加算）</a:t>
                      </a:r>
                      <a:r>
                        <a:rPr lang="en-US" altLang="ja-JP" sz="1200" baseline="0" dirty="0" smtClean="0">
                          <a:solidFill>
                            <a:prstClr val="black"/>
                          </a:solidFill>
                          <a:latin typeface="HGPｺﾞｼｯｸM" pitchFamily="50" charset="-128"/>
                          <a:ea typeface="HGPｺﾞｼｯｸM" pitchFamily="50" charset="-128"/>
                        </a:rPr>
                        <a:t> </a:t>
                      </a:r>
                      <a:r>
                        <a:rPr lang="ja-JP" altLang="en-US" sz="1200" baseline="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中山間地域等に居住している者に対して支援した場合</a:t>
                      </a:r>
                      <a:endParaRPr lang="en-US" altLang="ja-JP" sz="1200" dirty="0" smtClean="0">
                        <a:solidFill>
                          <a:prstClr val="black"/>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0507" name="Text Box 2"/>
          <p:cNvSpPr txBox="1">
            <a:spLocks noChangeArrowheads="1"/>
          </p:cNvSpPr>
          <p:nvPr/>
        </p:nvSpPr>
        <p:spPr bwMode="auto">
          <a:xfrm>
            <a:off x="200472" y="6371688"/>
            <a:ext cx="4720828"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400" dirty="0">
                <a:solidFill>
                  <a:prstClr val="black"/>
                </a:solidFill>
                <a:latin typeface="HGPｺﾞｼｯｸM" pitchFamily="50" charset="-128"/>
                <a:ea typeface="HGPｺﾞｼｯｸM" pitchFamily="50" charset="-128"/>
              </a:rPr>
              <a:t>　　</a:t>
            </a:r>
            <a:r>
              <a:rPr lang="en-US" altLang="ja-JP" sz="1600" dirty="0">
                <a:solidFill>
                  <a:prstClr val="black"/>
                </a:solidFill>
                <a:latin typeface="HGPｺﾞｼｯｸM" pitchFamily="50" charset="-128"/>
                <a:ea typeface="HGPｺﾞｼｯｸM" pitchFamily="50" charset="-128"/>
              </a:rPr>
              <a:t>512</a:t>
            </a:r>
            <a:r>
              <a:rPr lang="ja-JP" altLang="en-US" sz="1400" dirty="0">
                <a:solidFill>
                  <a:prstClr val="black"/>
                </a:solidFill>
                <a:latin typeface="HGPｺﾞｼｯｸM" pitchFamily="50" charset="-128"/>
                <a:ea typeface="HGPｺﾞｼｯｸM" pitchFamily="50" charset="-128"/>
              </a:rPr>
              <a:t>（国保連平成</a:t>
            </a:r>
            <a:r>
              <a:rPr lang="en-US" altLang="ja-JP" sz="1400" dirty="0">
                <a:solidFill>
                  <a:prstClr val="black"/>
                </a:solidFill>
                <a:latin typeface="HGPｺﾞｼｯｸM" pitchFamily="50" charset="-128"/>
                <a:ea typeface="HGPｺﾞｼｯｸM" pitchFamily="50" charset="-128"/>
              </a:rPr>
              <a:t>30</a:t>
            </a:r>
            <a:r>
              <a:rPr lang="ja-JP" altLang="en-US" sz="1400" dirty="0">
                <a:solidFill>
                  <a:prstClr val="black"/>
                </a:solidFill>
                <a:latin typeface="HGPｺﾞｼｯｸM" pitchFamily="50" charset="-128"/>
                <a:ea typeface="HGPｺﾞｼｯｸM" pitchFamily="50" charset="-128"/>
              </a:rPr>
              <a:t>年</a:t>
            </a:r>
            <a:r>
              <a:rPr lang="en-US" altLang="ja-JP" sz="1400" dirty="0">
                <a:solidFill>
                  <a:prstClr val="black"/>
                </a:solidFill>
                <a:latin typeface="HGPｺﾞｼｯｸM" pitchFamily="50" charset="-128"/>
                <a:ea typeface="HGPｺﾞｼｯｸM" pitchFamily="50" charset="-128"/>
              </a:rPr>
              <a:t>1</a:t>
            </a:r>
            <a:r>
              <a:rPr lang="ja-JP" altLang="en-US" sz="1400" dirty="0">
                <a:solidFill>
                  <a:prstClr val="black"/>
                </a:solidFill>
                <a:latin typeface="HGPｺﾞｼｯｸM" pitchFamily="50" charset="-128"/>
                <a:ea typeface="HGPｺﾞｼｯｸM" pitchFamily="50" charset="-128"/>
              </a:rPr>
              <a:t>月実績）</a:t>
            </a:r>
            <a:endParaRPr lang="en-US" altLang="ja-JP" sz="1400" dirty="0">
              <a:solidFill>
                <a:prstClr val="black"/>
              </a:solidFill>
              <a:latin typeface="HGPｺﾞｼｯｸM" pitchFamily="50" charset="-128"/>
              <a:ea typeface="HGPｺﾞｼｯｸM" pitchFamily="50" charset="-128"/>
            </a:endParaRPr>
          </a:p>
        </p:txBody>
      </p:sp>
      <p:sp>
        <p:nvSpPr>
          <p:cNvPr id="20508" name="Text Box 2"/>
          <p:cNvSpPr txBox="1">
            <a:spLocks noChangeArrowheads="1"/>
          </p:cNvSpPr>
          <p:nvPr/>
        </p:nvSpPr>
        <p:spPr bwMode="auto">
          <a:xfrm>
            <a:off x="4720830" y="6361967"/>
            <a:ext cx="4720828" cy="338138"/>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400" dirty="0">
                <a:solidFill>
                  <a:prstClr val="black"/>
                </a:solidFill>
                <a:latin typeface="HGPｺﾞｼｯｸM" pitchFamily="50" charset="-128"/>
                <a:ea typeface="HGPｺﾞｼｯｸM" pitchFamily="50" charset="-128"/>
              </a:rPr>
              <a:t>　　 </a:t>
            </a:r>
            <a:r>
              <a:rPr lang="en-US" altLang="ja-JP" sz="1600" dirty="0">
                <a:solidFill>
                  <a:prstClr val="black"/>
                </a:solidFill>
                <a:latin typeface="HGPｺﾞｼｯｸM" pitchFamily="50" charset="-128"/>
                <a:ea typeface="HGPｺﾞｼｯｸM" pitchFamily="50" charset="-128"/>
              </a:rPr>
              <a:t>3,046</a:t>
            </a:r>
            <a:r>
              <a:rPr lang="ja-JP" altLang="en-US" sz="1400" dirty="0">
                <a:solidFill>
                  <a:prstClr val="black"/>
                </a:solidFill>
                <a:latin typeface="HGPｺﾞｼｯｸM" pitchFamily="50" charset="-128"/>
                <a:ea typeface="HGPｺﾞｼｯｸM" pitchFamily="50" charset="-128"/>
              </a:rPr>
              <a:t>（国保連平成</a:t>
            </a:r>
            <a:r>
              <a:rPr lang="en-US" altLang="ja-JP" sz="1400" dirty="0">
                <a:solidFill>
                  <a:prstClr val="black"/>
                </a:solidFill>
                <a:latin typeface="HGPｺﾞｼｯｸM" pitchFamily="50" charset="-128"/>
                <a:ea typeface="HGPｺﾞｼｯｸM" pitchFamily="50" charset="-128"/>
              </a:rPr>
              <a:t>30</a:t>
            </a:r>
            <a:r>
              <a:rPr lang="ja-JP" altLang="en-US" sz="1400" dirty="0">
                <a:solidFill>
                  <a:prstClr val="black"/>
                </a:solidFill>
                <a:latin typeface="HGPｺﾞｼｯｸM" pitchFamily="50" charset="-128"/>
                <a:ea typeface="HGPｺﾞｼｯｸM" pitchFamily="50" charset="-128"/>
              </a:rPr>
              <a:t>年</a:t>
            </a:r>
            <a:r>
              <a:rPr lang="en-US" altLang="ja-JP" sz="1400" dirty="0">
                <a:solidFill>
                  <a:prstClr val="black"/>
                </a:solidFill>
                <a:latin typeface="HGPｺﾞｼｯｸM" pitchFamily="50" charset="-128"/>
                <a:ea typeface="HGPｺﾞｼｯｸM" pitchFamily="50" charset="-128"/>
              </a:rPr>
              <a:t>1</a:t>
            </a:r>
            <a:r>
              <a:rPr lang="ja-JP" altLang="en-US" sz="1400" dirty="0">
                <a:solidFill>
                  <a:prstClr val="black"/>
                </a:solidFill>
                <a:latin typeface="HGPｺﾞｼｯｸM" pitchFamily="50" charset="-128"/>
                <a:ea typeface="HGPｺﾞｼｯｸM" pitchFamily="50" charset="-128"/>
              </a:rPr>
              <a:t>月実績）</a:t>
            </a:r>
            <a:endParaRPr lang="en-US" altLang="ja-JP" sz="1400" b="1" u="sng" dirty="0">
              <a:solidFill>
                <a:prstClr val="black"/>
              </a:solidFill>
              <a:ea typeface="ＤＨＰ特太ゴシック体" pitchFamily="2" charset="-128"/>
            </a:endParaRPr>
          </a:p>
        </p:txBody>
      </p:sp>
      <p:sp>
        <p:nvSpPr>
          <p:cNvPr id="15" name="正方形/長方形 14"/>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地域定着支援</a:t>
            </a:r>
            <a:endParaRPr kumimoji="1" lang="ja-JP" altLang="en-US" sz="2400" b="1" dirty="0">
              <a:solidFill>
                <a:schemeClr val="tx1"/>
              </a:solidFill>
            </a:endParaRPr>
          </a:p>
        </p:txBody>
      </p:sp>
      <p:grpSp>
        <p:nvGrpSpPr>
          <p:cNvPr id="16" name="グループ化 10"/>
          <p:cNvGrpSpPr>
            <a:grpSpLocks/>
          </p:cNvGrpSpPr>
          <p:nvPr/>
        </p:nvGrpSpPr>
        <p:grpSpPr bwMode="auto">
          <a:xfrm>
            <a:off x="-15553" y="376232"/>
            <a:ext cx="9972000" cy="79114"/>
            <a:chOff x="0" y="188640"/>
            <a:chExt cx="9144000" cy="72008"/>
          </a:xfrm>
        </p:grpSpPr>
        <p:cxnSp>
          <p:nvCxnSpPr>
            <p:cNvPr id="17" name="直線コネクタ 1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181</a:t>
            </a:fld>
            <a:endParaRPr lang="en-US" altLang="ja-JP" dirty="0"/>
          </a:p>
        </p:txBody>
      </p:sp>
    </p:spTree>
    <p:extLst>
      <p:ext uri="{BB962C8B-B14F-4D97-AF65-F5344CB8AC3E}">
        <p14:creationId xmlns:p14="http://schemas.microsoft.com/office/powerpoint/2010/main" val="66292530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9599" y="260648"/>
            <a:ext cx="9323921" cy="6408712"/>
          </a:xfrm>
        </p:spPr>
        <p:txBody>
          <a:bodyPr/>
          <a:lstStyle/>
          <a:p>
            <a:pPr algn="l" eaLnBrk="1" hangingPunct="1"/>
            <a:r>
              <a:rPr lang="ja-JP" altLang="en-US" sz="4000" b="1" dirty="0" smtClean="0"/>
              <a:t>（参考資料２）</a:t>
            </a:r>
            <a:br>
              <a:rPr lang="ja-JP" altLang="en-US" sz="4000" b="1" dirty="0" smtClean="0"/>
            </a:br>
            <a:r>
              <a:rPr lang="ja-JP" altLang="en-US" sz="4000" b="1" dirty="0" smtClean="0"/>
              <a:t>平成</a:t>
            </a:r>
            <a:r>
              <a:rPr lang="ja-JP" altLang="en-US" sz="4000" b="1" dirty="0"/>
              <a:t>３０</a:t>
            </a:r>
            <a:r>
              <a:rPr lang="ja-JP" altLang="en-US" sz="4000" b="1" dirty="0" smtClean="0"/>
              <a:t>年度　市町村　都道府県</a:t>
            </a:r>
            <a:r>
              <a:rPr lang="en-US" altLang="ja-JP" sz="4000" b="1" dirty="0" smtClean="0"/>
              <a:t/>
            </a:r>
            <a:br>
              <a:rPr lang="en-US" altLang="ja-JP" sz="4000" b="1" dirty="0" smtClean="0"/>
            </a:br>
            <a:r>
              <a:rPr lang="ja-JP" altLang="en-US" sz="4000" b="1" dirty="0" smtClean="0"/>
              <a:t>地域生活支援事業一覧</a:t>
            </a:r>
          </a:p>
        </p:txBody>
      </p:sp>
      <p:sp>
        <p:nvSpPr>
          <p:cNvPr id="2051" name="Rectangle 8"/>
          <p:cNvSpPr>
            <a:spLocks noChangeArrowheads="1"/>
          </p:cNvSpPr>
          <p:nvPr/>
        </p:nvSpPr>
        <p:spPr bwMode="auto">
          <a:xfrm>
            <a:off x="428265" y="4652963"/>
            <a:ext cx="9059863" cy="647700"/>
          </a:xfrm>
          <a:prstGeom prst="rect">
            <a:avLst/>
          </a:prstGeom>
          <a:noFill/>
          <a:ln w="9525">
            <a:noFill/>
            <a:miter lim="800000"/>
            <a:headEnd/>
            <a:tailEnd/>
          </a:ln>
        </p:spPr>
        <p:txBody>
          <a:bodyPr anchor="ctr"/>
          <a:lstStyle/>
          <a:p>
            <a:pPr algn="ctr"/>
            <a:endParaRPr lang="ja-JP" altLang="en-US" sz="3600" b="1" dirty="0">
              <a:solidFill>
                <a:schemeClr val="tx2"/>
              </a:solidFill>
            </a:endParaRPr>
          </a:p>
        </p:txBody>
      </p: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182</a:t>
            </a:fld>
            <a:endParaRPr lang="en-US" altLang="ja-JP" dirty="0"/>
          </a:p>
        </p:txBody>
      </p:sp>
    </p:spTree>
    <p:extLst>
      <p:ext uri="{BB962C8B-B14F-4D97-AF65-F5344CB8AC3E}">
        <p14:creationId xmlns:p14="http://schemas.microsoft.com/office/powerpoint/2010/main" val="269792885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188640"/>
            <a:ext cx="8915400" cy="274041"/>
          </a:xfrm>
        </p:spPr>
        <p:txBody>
          <a:bodyPr/>
          <a:lstStyle/>
          <a:p>
            <a:r>
              <a:rPr lang="ja-JP" altLang="en-US" sz="2400" dirty="0" smtClean="0"/>
              <a:t>平成</a:t>
            </a:r>
            <a:r>
              <a:rPr lang="ja-JP" altLang="en-US" sz="2400" dirty="0"/>
              <a:t>３０</a:t>
            </a:r>
            <a:r>
              <a:rPr lang="ja-JP" altLang="en-US" sz="2400" dirty="0" smtClean="0"/>
              <a:t>年度　市町村　地域生活支援事業</a:t>
            </a:r>
            <a:endParaRPr kumimoji="1" lang="ja-JP" altLang="en-US" sz="2400" dirty="0"/>
          </a:p>
        </p:txBody>
      </p:sp>
      <p:graphicFrame>
        <p:nvGraphicFramePr>
          <p:cNvPr id="5" name="表 4"/>
          <p:cNvGraphicFramePr>
            <a:graphicFrameLocks noGrp="1"/>
          </p:cNvGraphicFramePr>
          <p:nvPr>
            <p:extLst>
              <p:ext uri="{D42A27DB-BD31-4B8C-83A1-F6EECF244321}">
                <p14:modId xmlns:p14="http://schemas.microsoft.com/office/powerpoint/2010/main" val="202239411"/>
              </p:ext>
            </p:extLst>
          </p:nvPr>
        </p:nvGraphicFramePr>
        <p:xfrm>
          <a:off x="200472" y="548680"/>
          <a:ext cx="9505056" cy="6120681"/>
        </p:xfrm>
        <a:graphic>
          <a:graphicData uri="http://schemas.openxmlformats.org/drawingml/2006/table">
            <a:tbl>
              <a:tblPr>
                <a:tableStyleId>{5940675A-B579-460E-94D1-54222C63F5DA}</a:tableStyleId>
              </a:tblPr>
              <a:tblGrid>
                <a:gridCol w="576064">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5832648">
                  <a:extLst>
                    <a:ext uri="{9D8B030D-6E8A-4147-A177-3AD203B41FA5}">
                      <a16:colId xmlns:a16="http://schemas.microsoft.com/office/drawing/2014/main" val="20003"/>
                    </a:ext>
                  </a:extLst>
                </a:gridCol>
              </a:tblGrid>
              <a:tr h="291524">
                <a:tc gridSpan="3">
                  <a:txBody>
                    <a:bodyPr/>
                    <a:lstStyle/>
                    <a:p>
                      <a:pPr algn="ctr" fontAlgn="ctr"/>
                      <a:r>
                        <a:rPr lang="ja-JP" altLang="en-US" sz="1200" u="none" strike="noStrike" dirty="0">
                          <a:effectLst/>
                        </a:rPr>
                        <a:t>事業名</a:t>
                      </a:r>
                      <a:endParaRPr lang="ja-JP" altLang="en-US" sz="1200" b="0" i="0" u="none" strike="noStrike" dirty="0">
                        <a:effectLst/>
                        <a:latin typeface="ＭＳ Ｐゴシック"/>
                      </a:endParaRPr>
                    </a:p>
                  </a:txBody>
                  <a:tcPr marL="4899" marR="4899" marT="4899"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u="none" strike="noStrike" dirty="0">
                          <a:effectLst/>
                        </a:rPr>
                        <a:t>事業内容</a:t>
                      </a:r>
                      <a:endParaRPr lang="ja-JP" altLang="en-US" sz="12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0"/>
                  </a:ext>
                </a:extLst>
              </a:tr>
              <a:tr h="291524">
                <a:tc rowSpan="13">
                  <a:txBody>
                    <a:bodyPr/>
                    <a:lstStyle/>
                    <a:p>
                      <a:pPr algn="ctr" fontAlgn="ctr"/>
                      <a:r>
                        <a:rPr lang="ja-JP" altLang="en-US" sz="1100" u="none" strike="noStrike">
                          <a:effectLst/>
                        </a:rPr>
                        <a:t>必須事業</a:t>
                      </a:r>
                      <a:endParaRPr lang="ja-JP" altLang="en-US" sz="1100" b="0" i="0" u="none" strike="noStrike">
                        <a:effectLst/>
                        <a:latin typeface="ＭＳ Ｐゴシック"/>
                      </a:endParaRPr>
                    </a:p>
                  </a:txBody>
                  <a:tcPr marL="4899" marR="4899" marT="4899" marB="0" anchor="ctr"/>
                </a:tc>
                <a:tc gridSpan="2">
                  <a:txBody>
                    <a:bodyPr/>
                    <a:lstStyle/>
                    <a:p>
                      <a:pPr algn="l" fontAlgn="ctr"/>
                      <a:r>
                        <a:rPr lang="ja-JP" altLang="en-US" sz="1100" u="none" strike="noStrike" dirty="0" smtClean="0">
                          <a:effectLst/>
                        </a:rPr>
                        <a:t>　理解</a:t>
                      </a:r>
                      <a:r>
                        <a:rPr lang="ja-JP" altLang="en-US" sz="1100" u="none" strike="noStrike" dirty="0">
                          <a:effectLst/>
                        </a:rPr>
                        <a:t>促進研修・啓発事業</a:t>
                      </a:r>
                      <a:endParaRPr lang="ja-JP"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地域社会の住民に対して障害者等に対する理解を深めるための研修・啓発</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1"/>
                  </a:ext>
                </a:extLst>
              </a:tr>
              <a:tr h="291524">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自発的</a:t>
                      </a:r>
                      <a:r>
                        <a:rPr lang="zh-TW" altLang="en-US" sz="1100" u="none" strike="noStrike" dirty="0">
                          <a:effectLst/>
                        </a:rPr>
                        <a:t>活動支援事業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障害者等やその家族、地域住民等が自発的に行う活動に対する支援</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2"/>
                  </a:ext>
                </a:extLst>
              </a:tr>
              <a:tr h="769889">
                <a:tc vMerge="1">
                  <a:txBody>
                    <a:bodyPr/>
                    <a:lstStyle/>
                    <a:p>
                      <a:endParaRPr kumimoji="1" lang="ja-JP" altLang="en-US"/>
                    </a:p>
                  </a:txBody>
                  <a:tcPr/>
                </a:tc>
                <a:tc rowSpan="3">
                  <a:txBody>
                    <a:bodyPr/>
                    <a:lstStyle/>
                    <a:p>
                      <a:pPr algn="dist" fontAlgn="ctr"/>
                      <a:r>
                        <a:rPr lang="zh-TW" altLang="en-US" sz="1100" u="none" strike="noStrike" dirty="0">
                          <a:effectLst/>
                        </a:rPr>
                        <a:t>相談支援事業</a:t>
                      </a:r>
                      <a:endParaRPr lang="zh-TW" altLang="en-US" sz="1100" b="0" i="0" u="none" strike="noStrike" dirty="0">
                        <a:effectLst/>
                        <a:latin typeface="ＭＳ Ｐゴシック"/>
                      </a:endParaRPr>
                    </a:p>
                  </a:txBody>
                  <a:tcPr marL="4899" marR="4899" marT="4899" marB="0" anchor="ctr"/>
                </a:tc>
                <a:tc>
                  <a:txBody>
                    <a:bodyPr/>
                    <a:lstStyle/>
                    <a:p>
                      <a:pPr algn="l" fontAlgn="ctr"/>
                      <a:r>
                        <a:rPr lang="ja-JP" altLang="en-US" sz="1100" u="none" strike="noStrike" dirty="0" smtClean="0">
                          <a:effectLst/>
                        </a:rPr>
                        <a:t>　</a:t>
                      </a:r>
                      <a:r>
                        <a:rPr lang="zh-TW" altLang="en-US" sz="1100" u="none" strike="noStrike" dirty="0" smtClean="0">
                          <a:effectLst/>
                        </a:rPr>
                        <a:t>障害者</a:t>
                      </a:r>
                      <a:r>
                        <a:rPr lang="zh-TW" altLang="en-US" sz="1100" u="none" strike="noStrike" dirty="0">
                          <a:effectLst/>
                        </a:rPr>
                        <a:t>相談支援事業≪交付税≫</a:t>
                      </a:r>
                      <a:endParaRPr lang="zh-TW" altLang="en-US" sz="1100" b="0" i="0" u="none" strike="noStrike" dirty="0">
                        <a:effectLst/>
                        <a:latin typeface="ＭＳ Ｐゴシック"/>
                      </a:endParaRPr>
                    </a:p>
                  </a:txBody>
                  <a:tcPr marL="4899" marR="4899" marT="4899" marB="0" anchor="ctr"/>
                </a:tc>
                <a:tc>
                  <a:txBody>
                    <a:bodyPr/>
                    <a:lstStyle/>
                    <a:p>
                      <a:pPr algn="l" fontAlgn="ctr"/>
                      <a:r>
                        <a:rPr lang="ja-JP" altLang="en-US" sz="1100" u="none" strike="noStrike" dirty="0">
                          <a:effectLst/>
                        </a:rPr>
                        <a:t>障害者等の福祉に関する各般の問題につき、障害者等からの相談に応じ、必要な情報の提供及び助言その他の障害福祉サービスの利用支援等、必要な支援を行うとともに、虐待の防止及びその早期発見のための関係機関との連絡調整その他の障害者等の権利擁護のために必要な援助（相談支援事業）</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3"/>
                  </a:ext>
                </a:extLst>
              </a:tr>
              <a:tr h="769889">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100" u="none" strike="noStrike" dirty="0" smtClean="0">
                          <a:effectLst/>
                        </a:rPr>
                        <a:t>　基幹</a:t>
                      </a:r>
                      <a:r>
                        <a:rPr lang="ja-JP" altLang="en-US" sz="1100" u="none" strike="noStrike" dirty="0">
                          <a:effectLst/>
                        </a:rPr>
                        <a:t>相談支援センター等機能強化事業</a:t>
                      </a:r>
                      <a:endParaRPr lang="ja-JP" altLang="en-US" sz="1100" b="0" i="0" u="none" strike="noStrike" dirty="0">
                        <a:effectLst/>
                        <a:latin typeface="ＭＳ Ｐゴシック"/>
                      </a:endParaRPr>
                    </a:p>
                  </a:txBody>
                  <a:tcPr marL="4899" marR="4899" marT="4899" marB="0" anchor="ctr"/>
                </a:tc>
                <a:tc>
                  <a:txBody>
                    <a:bodyPr/>
                    <a:lstStyle/>
                    <a:p>
                      <a:pPr algn="l" fontAlgn="ctr"/>
                      <a:r>
                        <a:rPr lang="ja-JP" altLang="en-US" sz="1100" u="none" strike="noStrike" dirty="0">
                          <a:effectLst/>
                        </a:rPr>
                        <a:t>一般的な相談支援事業に加え、特に必要と認められる能力を有する専門的職員を基幹相談支援センター等に配置することや、基幹相談支援センターが地域における相談支援事業者に対する専門的な指導・助言、人材育成の支援、地域移行に向けた取組等を実施することにより、相談支援機能の強化</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4"/>
                  </a:ext>
                </a:extLst>
              </a:tr>
              <a:tr h="583048">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100" u="none" strike="noStrike" dirty="0" smtClean="0">
                          <a:effectLst/>
                        </a:rPr>
                        <a:t>　住宅</a:t>
                      </a:r>
                      <a:r>
                        <a:rPr lang="ja-JP" altLang="en-US" sz="1100" u="none" strike="noStrike" dirty="0">
                          <a:effectLst/>
                        </a:rPr>
                        <a:t>入居等支援事業（居住サポート事業）</a:t>
                      </a:r>
                      <a:endParaRPr lang="ja-JP" altLang="en-US" sz="1100" b="0" i="0" u="none" strike="noStrike" dirty="0">
                        <a:effectLst/>
                        <a:latin typeface="ＭＳ Ｐゴシック"/>
                      </a:endParaRPr>
                    </a:p>
                  </a:txBody>
                  <a:tcPr marL="4899" marR="4899" marT="4899" marB="0" anchor="ctr"/>
                </a:tc>
                <a:tc>
                  <a:txBody>
                    <a:bodyPr/>
                    <a:lstStyle/>
                    <a:p>
                      <a:pPr algn="l" fontAlgn="ctr"/>
                      <a:r>
                        <a:rPr lang="ja-JP" altLang="en-US" sz="1100" u="none" strike="noStrike" dirty="0">
                          <a:effectLst/>
                        </a:rPr>
                        <a:t>賃貸契約による一般住宅への入居を希望しているが、保証人がいない等の理由により入居が困難な障害者に対し、入居に必要な調整等に係る支援を行うとともに、家主等への相談・助言を通じて障害者の地域生活を支援</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5"/>
                  </a:ext>
                </a:extLst>
              </a:tr>
              <a:tr h="397533">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成年</a:t>
                      </a:r>
                      <a:r>
                        <a:rPr lang="zh-TW" altLang="en-US" sz="1100" u="none" strike="noStrike" dirty="0">
                          <a:effectLst/>
                        </a:rPr>
                        <a:t>後見制度利用支援事業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成年後見制度の利用が有用であると認められる知的障害者又は精神障害者に対し、成年後見制度の利用に要する費用の全部又は一部を補助</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6"/>
                  </a:ext>
                </a:extLst>
              </a:tr>
              <a:tr h="304775">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成年</a:t>
                      </a:r>
                      <a:r>
                        <a:rPr lang="zh-TW" altLang="en-US" sz="1100" u="none" strike="noStrike" dirty="0">
                          <a:effectLst/>
                        </a:rPr>
                        <a:t>後見制度法人後見支援事業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市民後見人を活用した法人後見を支援するための研修等を実施</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7"/>
                  </a:ext>
                </a:extLst>
              </a:tr>
              <a:tr h="769889">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意思</a:t>
                      </a:r>
                      <a:r>
                        <a:rPr lang="zh-TW" altLang="en-US" sz="1100" u="none" strike="noStrike" dirty="0">
                          <a:effectLst/>
                        </a:rPr>
                        <a:t>疎通支援事業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聴覚、言語機能、音声機能、視覚、失語、知的、発達、高次脳機能、重度の身体などの障害や難病のため、意思疎通を図ることに支障がある障害者等に、手話通訳、要約筆記等の方法により、障害者等とその他の者の意思疎通を支援する手話通訳者や要約筆記者等の派遣、又は遠隔手話通訳サービスの導入など</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8"/>
                  </a:ext>
                </a:extLst>
              </a:tr>
              <a:tr h="291524">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日常</a:t>
                      </a:r>
                      <a:r>
                        <a:rPr lang="zh-TW" altLang="en-US" sz="1100" u="none" strike="noStrike" dirty="0">
                          <a:effectLst/>
                        </a:rPr>
                        <a:t>生活用具給付等</a:t>
                      </a:r>
                      <a:r>
                        <a:rPr lang="zh-TW" altLang="en-US" sz="1100" u="none" strike="noStrike" dirty="0" smtClean="0">
                          <a:effectLst/>
                        </a:rPr>
                        <a:t>事業</a:t>
                      </a:r>
                      <a:r>
                        <a:rPr lang="ja-JP" altLang="en-US" sz="1100" u="none" strike="noStrike" dirty="0">
                          <a:effectLst/>
                        </a:rPr>
                        <a:t>　</a:t>
                      </a:r>
                      <a:endParaRPr lang="ja-JP"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障害者等に対し、自立生活支援用具等の日常生活用具を給付又は貸与</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9"/>
                  </a:ext>
                </a:extLst>
              </a:tr>
              <a:tr h="291524">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手話</a:t>
                      </a:r>
                      <a:r>
                        <a:rPr lang="zh-TW" altLang="en-US" sz="1100" u="none" strike="noStrike" dirty="0">
                          <a:effectLst/>
                        </a:rPr>
                        <a:t>奉仕員養成研修事業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手話で日常会話を行うのに必要な手話語彙及び手話表現技術を習得した者を養成</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10"/>
                  </a:ext>
                </a:extLst>
              </a:tr>
              <a:tr h="291524">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移動</a:t>
                      </a:r>
                      <a:r>
                        <a:rPr lang="zh-TW" altLang="en-US" sz="1100" u="none" strike="noStrike" dirty="0">
                          <a:effectLst/>
                        </a:rPr>
                        <a:t>支援事業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屋外での移動が困難な障害者等に対し、外出時に介助などの支援</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11"/>
                  </a:ext>
                </a:extLst>
              </a:tr>
              <a:tr h="388257">
                <a:tc vMerge="1">
                  <a:txBody>
                    <a:bodyPr/>
                    <a:lstStyle/>
                    <a:p>
                      <a:endParaRPr kumimoji="1" lang="ja-JP" altLang="en-US"/>
                    </a:p>
                  </a:txBody>
                  <a:tcPr/>
                </a:tc>
                <a:tc gridSpan="2">
                  <a:txBody>
                    <a:bodyPr/>
                    <a:lstStyle/>
                    <a:p>
                      <a:pPr algn="l" fontAlgn="ctr"/>
                      <a:r>
                        <a:rPr lang="ja-JP" altLang="en-US" sz="1100" u="none" strike="noStrike" dirty="0" smtClean="0">
                          <a:effectLst/>
                        </a:rPr>
                        <a:t>　地域</a:t>
                      </a:r>
                      <a:r>
                        <a:rPr lang="ja-JP" altLang="en-US" sz="1100" u="none" strike="noStrike" dirty="0">
                          <a:effectLst/>
                        </a:rPr>
                        <a:t>活動支援センター基礎的事業</a:t>
                      </a:r>
                      <a:r>
                        <a:rPr lang="en-US" altLang="ja-JP" sz="1100" u="none" strike="noStrike" dirty="0">
                          <a:effectLst/>
                        </a:rPr>
                        <a:t>《</a:t>
                      </a:r>
                      <a:r>
                        <a:rPr lang="ja-JP" altLang="en-US" sz="1100" u="none" strike="noStrike" dirty="0">
                          <a:effectLst/>
                        </a:rPr>
                        <a:t>交付税</a:t>
                      </a:r>
                      <a:r>
                        <a:rPr lang="en-US" altLang="ja-JP" sz="1100" u="none" strike="noStrike" dirty="0" smtClean="0">
                          <a:effectLst/>
                        </a:rPr>
                        <a:t>》</a:t>
                      </a:r>
                      <a:r>
                        <a:rPr lang="ja-JP" altLang="en-US" sz="1100" u="none" strike="noStrike" dirty="0">
                          <a:effectLst/>
                        </a:rPr>
                        <a:t>　</a:t>
                      </a:r>
                      <a:endParaRPr lang="ja-JP"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障害者等を通わせ、地域の実情に応じ、創作的活動又は生産活動の機会の提供、社会との交流の促進等の便宜を供与</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12"/>
                  </a:ext>
                </a:extLst>
              </a:tr>
              <a:tr h="388257">
                <a:tc vMerge="1">
                  <a:txBody>
                    <a:bodyPr/>
                    <a:lstStyle/>
                    <a:p>
                      <a:endParaRPr kumimoji="1" lang="ja-JP" altLang="en-US"/>
                    </a:p>
                  </a:txBody>
                  <a:tcPr/>
                </a:tc>
                <a:tc gridSpan="2">
                  <a:txBody>
                    <a:bodyPr/>
                    <a:lstStyle/>
                    <a:p>
                      <a:pPr algn="l" fontAlgn="ctr"/>
                      <a:r>
                        <a:rPr lang="ja-JP" altLang="en-US" sz="1100" u="none" strike="noStrike" dirty="0" smtClean="0">
                          <a:effectLst/>
                        </a:rPr>
                        <a:t>　地域</a:t>
                      </a:r>
                      <a:r>
                        <a:rPr lang="ja-JP" altLang="en-US" sz="1100" u="none" strike="noStrike" dirty="0">
                          <a:effectLst/>
                        </a:rPr>
                        <a:t>活動支援センター機能強化</a:t>
                      </a:r>
                      <a:r>
                        <a:rPr lang="ja-JP" altLang="en-US" sz="1100" u="none" strike="noStrike" dirty="0" smtClean="0">
                          <a:effectLst/>
                        </a:rPr>
                        <a:t>事業</a:t>
                      </a:r>
                      <a:endParaRPr lang="ja-JP"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地域の実情に応じて、創作的活動又は生産活動の機会の提供や社会との交流の促進等の便宜を供与する地域活動支援センター機能強化（職員加配等）</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13"/>
                  </a:ext>
                </a:extLst>
              </a:tr>
            </a:tbl>
          </a:graphicData>
        </a:graphic>
      </p:graphicFrame>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183</a:t>
            </a:fld>
            <a:endParaRPr lang="en-US" altLang="ja-JP" dirty="0"/>
          </a:p>
        </p:txBody>
      </p:sp>
    </p:spTree>
    <p:extLst>
      <p:ext uri="{BB962C8B-B14F-4D97-AF65-F5344CB8AC3E}">
        <p14:creationId xmlns:p14="http://schemas.microsoft.com/office/powerpoint/2010/main" val="286050642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965967806"/>
              </p:ext>
            </p:extLst>
          </p:nvPr>
        </p:nvGraphicFramePr>
        <p:xfrm>
          <a:off x="344488" y="188640"/>
          <a:ext cx="9289032" cy="6190984"/>
        </p:xfrm>
        <a:graphic>
          <a:graphicData uri="http://schemas.openxmlformats.org/drawingml/2006/table">
            <a:tbl>
              <a:tblPr>
                <a:tableStyleId>{5940675A-B579-460E-94D1-54222C63F5DA}</a:tableStyleId>
              </a:tblPr>
              <a:tblGrid>
                <a:gridCol w="608951">
                  <a:extLst>
                    <a:ext uri="{9D8B030D-6E8A-4147-A177-3AD203B41FA5}">
                      <a16:colId xmlns:a16="http://schemas.microsoft.com/office/drawing/2014/main" val="20000"/>
                    </a:ext>
                  </a:extLst>
                </a:gridCol>
                <a:gridCol w="314623">
                  <a:extLst>
                    <a:ext uri="{9D8B030D-6E8A-4147-A177-3AD203B41FA5}">
                      <a16:colId xmlns:a16="http://schemas.microsoft.com/office/drawing/2014/main" val="20001"/>
                    </a:ext>
                  </a:extLst>
                </a:gridCol>
                <a:gridCol w="2676826">
                  <a:extLst>
                    <a:ext uri="{9D8B030D-6E8A-4147-A177-3AD203B41FA5}">
                      <a16:colId xmlns:a16="http://schemas.microsoft.com/office/drawing/2014/main" val="20002"/>
                    </a:ext>
                  </a:extLst>
                </a:gridCol>
                <a:gridCol w="5688632">
                  <a:extLst>
                    <a:ext uri="{9D8B030D-6E8A-4147-A177-3AD203B41FA5}">
                      <a16:colId xmlns:a16="http://schemas.microsoft.com/office/drawing/2014/main" val="20003"/>
                    </a:ext>
                  </a:extLst>
                </a:gridCol>
              </a:tblGrid>
              <a:tr h="360040">
                <a:tc rowSpan="20">
                  <a:txBody>
                    <a:bodyPr/>
                    <a:lstStyle/>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任意事業</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txBody>
                  <a:tcPr marL="4181" marR="4181" marT="4181" marB="0" anchor="ctr"/>
                </a:tc>
                <a:tc gridSpan="2">
                  <a:txBody>
                    <a:bodyPr/>
                    <a:lstStyle/>
                    <a:p>
                      <a:pPr algn="l" fontAlgn="ctr"/>
                      <a:r>
                        <a:rPr lang="ja-JP" altLang="en-US" sz="1000" u="none" strike="noStrike" dirty="0" smtClean="0">
                          <a:effectLst/>
                        </a:rPr>
                        <a:t>　日常</a:t>
                      </a:r>
                      <a:r>
                        <a:rPr lang="ja-JP" altLang="en-US" sz="1000" u="none" strike="noStrike" dirty="0">
                          <a:effectLst/>
                        </a:rPr>
                        <a:t>生活</a:t>
                      </a:r>
                      <a:r>
                        <a:rPr lang="ja-JP" altLang="en-US" sz="1000" u="none" strike="noStrike" dirty="0" smtClean="0">
                          <a:effectLst/>
                        </a:rPr>
                        <a:t>支援</a:t>
                      </a:r>
                      <a:endParaRPr lang="ja-JP" altLang="en-US" sz="1000" b="0" i="0" u="none" strike="noStrike" dirty="0">
                        <a:effectLst/>
                        <a:latin typeface="ＭＳ Ｐゴシック"/>
                      </a:endParaRPr>
                    </a:p>
                  </a:txBody>
                  <a:tcPr marL="4181" marR="4181" marT="4181" marB="0" anchor="ctr">
                    <a:lnB w="12700" cmpd="sng">
                      <a:noFill/>
                    </a:lnB>
                  </a:tcPr>
                </a:tc>
                <a:tc hMerge="1">
                  <a:txBody>
                    <a:bodyPr/>
                    <a:lstStyle/>
                    <a:p>
                      <a:pPr algn="l"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　</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0"/>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rowSpan="8">
                  <a:txBody>
                    <a:bodyPr/>
                    <a:lstStyle/>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txBody>
                  <a:tcPr marL="4181" marR="4181" marT="4181" marB="0" anchor="ctr">
                    <a:lnT w="12700" cmpd="sng">
                      <a:noFill/>
                    </a:lnT>
                  </a:tcPr>
                </a:tc>
                <a:tc>
                  <a:txBody>
                    <a:bodyPr/>
                    <a:lstStyle/>
                    <a:p>
                      <a:pPr algn="l" fontAlgn="ctr"/>
                      <a:r>
                        <a:rPr lang="ja-JP" altLang="en-US" sz="1000" u="none" strike="noStrike" dirty="0" smtClean="0">
                          <a:effectLst/>
                        </a:rPr>
                        <a:t>　福祉</a:t>
                      </a:r>
                      <a:r>
                        <a:rPr lang="ja-JP" altLang="en-US" sz="1000" u="none" strike="noStrike" dirty="0">
                          <a:effectLst/>
                        </a:rPr>
                        <a:t>ホームの運営</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家庭環境、住宅事情等の理由により、居宅において、生活することが困難な障害者に対して、低額な料金で、居室その他の設備利用や、日常生活に必要な便宜を供与</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1"/>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訪問</a:t>
                      </a:r>
                      <a:r>
                        <a:rPr lang="ja-JP" altLang="en-US" sz="1000" u="none" strike="noStrike" dirty="0">
                          <a:effectLst/>
                        </a:rPr>
                        <a:t>入浴サービス</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看護師、介護職員等により、訪問により居宅において入浴サービスを提供</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2"/>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生活</a:t>
                      </a:r>
                      <a:r>
                        <a:rPr lang="ja-JP" altLang="en-US" sz="1000" u="none" strike="noStrike" dirty="0">
                          <a:effectLst/>
                        </a:rPr>
                        <a:t>訓練等</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日常生活上必要な訓練・指導等</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3"/>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日中</a:t>
                      </a:r>
                      <a:r>
                        <a:rPr lang="zh-TW" altLang="en-US" sz="1000" u="none" strike="noStrike" dirty="0">
                          <a:effectLst/>
                        </a:rPr>
                        <a:t>一時支援</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障害者等の家族の就労支援及び障害者等を日常的に介護している家族の一時的な休息を目的とし、障害者等の日中における活動の場を確保</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4"/>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地域</a:t>
                      </a:r>
                      <a:r>
                        <a:rPr lang="ja-JP" altLang="en-US" sz="1000" u="none" strike="noStrike" dirty="0">
                          <a:effectLst/>
                        </a:rPr>
                        <a:t>移行のための安心生活支援</a:t>
                      </a:r>
                      <a:endParaRPr lang="ja-JP" altLang="en-US" sz="1000" b="0" i="0" u="none" strike="noStrike" dirty="0">
                        <a:effectLst/>
                        <a:latin typeface="ＭＳ Ｐゴシック"/>
                      </a:endParaRPr>
                    </a:p>
                  </a:txBody>
                  <a:tcPr marL="4181" marR="4181" marT="4181" marB="0" anchor="ctr"/>
                </a:tc>
                <a:tc>
                  <a:txBody>
                    <a:bodyPr/>
                    <a:lstStyle/>
                    <a:p>
                      <a:pPr algn="l" fontAlgn="ctr"/>
                      <a:r>
                        <a:rPr lang="en-US" altLang="ja-JP" sz="1000" u="none" strike="noStrike">
                          <a:effectLst/>
                        </a:rPr>
                        <a:t>24</a:t>
                      </a:r>
                      <a:r>
                        <a:rPr lang="ja-JP" altLang="en-US" sz="1000" u="none" strike="noStrike">
                          <a:effectLst/>
                        </a:rPr>
                        <a:t>時間の連絡体制の整備など、障害者が地域で安心して暮らすための支援体制を整備することにより、障害があっても自ら選んだ地域で暮らしていけるよう地域生活への移行や定着を支援</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5"/>
                  </a:ext>
                </a:extLst>
              </a:tr>
              <a:tr h="239276">
                <a:tc vMerge="1">
                  <a:txBody>
                    <a:bodyPr/>
                    <a:lstStyle/>
                    <a:p>
                      <a:pPr algn="ctr"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巡回</a:t>
                      </a:r>
                      <a:r>
                        <a:rPr lang="zh-TW" altLang="en-US" sz="1000" u="none" strike="noStrike" dirty="0">
                          <a:effectLst/>
                        </a:rPr>
                        <a:t>支援専門員整備</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保育所や放課後児童クラブ等の子どもやその親が集まる施設等における巡回支援</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6"/>
                  </a:ext>
                </a:extLst>
              </a:tr>
              <a:tr h="319771">
                <a:tc vMerge="1">
                  <a:txBody>
                    <a:bodyPr/>
                    <a:lstStyle/>
                    <a:p>
                      <a:pPr algn="ctr"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相談</a:t>
                      </a:r>
                      <a:r>
                        <a:rPr lang="ja-JP" altLang="en-US" sz="1000" u="none" strike="noStrike" dirty="0">
                          <a:effectLst/>
                        </a:rPr>
                        <a:t>支援事業所等（地域援助事業者</a:t>
                      </a:r>
                      <a:r>
                        <a:rPr lang="ja-JP" altLang="en-US" sz="1000" u="none" strike="noStrike" dirty="0" smtClean="0">
                          <a:effectLst/>
                        </a:rPr>
                        <a:t>）における　退院</a:t>
                      </a:r>
                      <a:r>
                        <a:rPr lang="ja-JP" altLang="en-US" sz="1000" u="none" strike="noStrike" dirty="0">
                          <a:effectLst/>
                        </a:rPr>
                        <a:t>支援体制確保</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相談支援事業所等における退院支援体制の確保に要する費用の一部を補助し、医療保護入院者の地域生活への移行を促進する。</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7"/>
                  </a:ext>
                </a:extLst>
              </a:tr>
              <a:tr h="319771">
                <a:tc vMerge="1">
                  <a:txBody>
                    <a:bodyPr/>
                    <a:lstStyle/>
                    <a:p>
                      <a:pPr algn="ctr"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協</a:t>
                      </a:r>
                      <a:r>
                        <a:rPr lang="ja-JP" altLang="en-US" sz="1000" u="none" strike="noStrike" dirty="0">
                          <a:effectLst/>
                        </a:rPr>
                        <a:t>議会における地域資源の開発・利用促進等の支援 </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市町村協議会において、先進的な地域資源の開発・利用促進等に向けた取組を行い、障害児者への総合的な地域生活支援の実現を目指す。</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8"/>
                  </a:ext>
                </a:extLst>
              </a:tr>
              <a:tr h="275605">
                <a:tc vMerge="1">
                  <a:txBody>
                    <a:bodyPr/>
                    <a:lstStyle/>
                    <a:p>
                      <a:pPr algn="l" fontAlgn="ctr"/>
                      <a:endParaRPr lang="ja-JP" altLang="en-US" sz="500" b="0" i="0" u="none" strike="noStrike" dirty="0">
                        <a:effectLst/>
                        <a:latin typeface="ＭＳ Ｐゴシック"/>
                      </a:endParaRPr>
                    </a:p>
                  </a:txBody>
                  <a:tcPr marL="4181" marR="4181" marT="4181" marB="0" anchor="ctr"/>
                </a:tc>
                <a:tc gridSpan="2">
                  <a:txBody>
                    <a:bodyPr/>
                    <a:lstStyle/>
                    <a:p>
                      <a:pPr algn="l" fontAlgn="ctr"/>
                      <a:r>
                        <a:rPr lang="ja-JP" altLang="en-US" sz="1000" u="none" strike="noStrike" dirty="0" smtClean="0">
                          <a:effectLst/>
                        </a:rPr>
                        <a:t>　</a:t>
                      </a:r>
                      <a:r>
                        <a:rPr lang="zh-CN" altLang="en-US" sz="1000" u="none" strike="noStrike" dirty="0" smtClean="0">
                          <a:effectLst/>
                        </a:rPr>
                        <a:t>社会</a:t>
                      </a:r>
                      <a:r>
                        <a:rPr lang="zh-CN" altLang="en-US" sz="1000" u="none" strike="noStrike" dirty="0">
                          <a:effectLst/>
                        </a:rPr>
                        <a:t>参加</a:t>
                      </a:r>
                      <a:r>
                        <a:rPr lang="zh-CN" altLang="en-US" sz="1000" u="none" strike="noStrike" dirty="0" smtClean="0">
                          <a:effectLst/>
                        </a:rPr>
                        <a:t>支援</a:t>
                      </a:r>
                      <a:endParaRPr lang="zh-CN" altLang="en-US" sz="1000" b="0" i="0" u="none" strike="noStrike" dirty="0">
                        <a:effectLst/>
                        <a:latin typeface="ＭＳ Ｐゴシック"/>
                      </a:endParaRPr>
                    </a:p>
                  </a:txBody>
                  <a:tcPr marL="4181" marR="4181" marT="4181" marB="0" anchor="ctr">
                    <a:lnB w="12700" cmpd="sng">
                      <a:noFill/>
                    </a:lnB>
                  </a:tcPr>
                </a:tc>
                <a:tc hMerge="1">
                  <a:txBody>
                    <a:bodyPr/>
                    <a:lstStyle/>
                    <a:p>
                      <a:pPr algn="l"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　</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9"/>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rowSpan="6">
                  <a:txBody>
                    <a:bodyPr/>
                    <a:lstStyle/>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txBody>
                  <a:tcPr marL="4181" marR="4181" marT="4181" marB="0" anchor="ctr">
                    <a:lnT w="12700" cmpd="sng">
                      <a:noFill/>
                    </a:lnT>
                  </a:tcPr>
                </a:tc>
                <a:tc>
                  <a:txBody>
                    <a:bodyPr/>
                    <a:lstStyle/>
                    <a:p>
                      <a:pPr algn="l" fontAlgn="ctr"/>
                      <a:r>
                        <a:rPr lang="ja-JP" altLang="en-US" sz="1000" u="none" strike="noStrike" dirty="0" smtClean="0">
                          <a:effectLst/>
                        </a:rPr>
                        <a:t>　レクリエーション</a:t>
                      </a:r>
                      <a:r>
                        <a:rPr lang="ja-JP" altLang="en-US" sz="1000" u="none" strike="noStrike" dirty="0">
                          <a:effectLst/>
                        </a:rPr>
                        <a:t>活動等支援 </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各種レクリエーション教室や運動会等を開催</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0"/>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芸術</a:t>
                      </a:r>
                      <a:r>
                        <a:rPr lang="zh-TW" altLang="en-US" sz="1000" u="none" strike="noStrike" dirty="0">
                          <a:effectLst/>
                        </a:rPr>
                        <a:t>文化活動振興 </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障害者の作品展、音楽会、映画祭など文化芸術活動の機会の提供等</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1"/>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点字</a:t>
                      </a:r>
                      <a:r>
                        <a:rPr lang="ja-JP" altLang="en-US" sz="1000" u="none" strike="noStrike" dirty="0">
                          <a:effectLst/>
                        </a:rPr>
                        <a:t>・声の広報等発行</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点訳、音声訳等により自治体広報、生活情報等を提供</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2"/>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奉仕員</a:t>
                      </a:r>
                      <a:r>
                        <a:rPr lang="zh-TW" altLang="en-US" sz="1000" u="none" strike="noStrike" dirty="0">
                          <a:effectLst/>
                        </a:rPr>
                        <a:t>養成研修</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点訳奉仕員、朗読奉仕員等を養成</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3"/>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複数</a:t>
                      </a:r>
                      <a:r>
                        <a:rPr lang="ja-JP" altLang="en-US" sz="1000" u="none" strike="noStrike" dirty="0">
                          <a:effectLst/>
                        </a:rPr>
                        <a:t>市町村における意思疎通支援の共同実施促進 </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意思疎通支援事業について、近隣市町村等との共同実施による効率的な事業実施の方法を検討する</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4"/>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自動車</a:t>
                      </a:r>
                      <a:r>
                        <a:rPr lang="ja-JP" altLang="en-US" sz="1000" u="none" strike="noStrike" dirty="0">
                          <a:effectLst/>
                        </a:rPr>
                        <a:t>運転免許取得・改造助成≪交付税≫</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運転免許の取得、自動車の改造に要する費用を助成</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5"/>
                  </a:ext>
                </a:extLst>
              </a:tr>
              <a:tr h="296614">
                <a:tc vMerge="1">
                  <a:txBody>
                    <a:bodyPr/>
                    <a:lstStyle/>
                    <a:p>
                      <a:pPr algn="l" fontAlgn="ctr"/>
                      <a:endParaRPr lang="ja-JP" altLang="en-US" sz="500" b="0" i="0" u="none" strike="noStrike" dirty="0">
                        <a:effectLst/>
                        <a:latin typeface="ＭＳ Ｐゴシック"/>
                      </a:endParaRPr>
                    </a:p>
                  </a:txBody>
                  <a:tcPr marL="4181" marR="4181" marT="4181" marB="0" anchor="ctr"/>
                </a:tc>
                <a:tc gridSpan="2">
                  <a:txBody>
                    <a:bodyPr/>
                    <a:lstStyle/>
                    <a:p>
                      <a:pPr algn="l" fontAlgn="ctr"/>
                      <a:r>
                        <a:rPr lang="ja-JP" altLang="en-US" sz="1000" u="none" strike="noStrike" dirty="0" smtClean="0">
                          <a:effectLst/>
                        </a:rPr>
                        <a:t>　就業</a:t>
                      </a:r>
                      <a:r>
                        <a:rPr lang="ja-JP" altLang="en-US" sz="1000" u="none" strike="noStrike" dirty="0">
                          <a:effectLst/>
                        </a:rPr>
                        <a:t>・就労</a:t>
                      </a:r>
                      <a:r>
                        <a:rPr lang="ja-JP" altLang="en-US" sz="1000" u="none" strike="noStrike" dirty="0" smtClean="0">
                          <a:effectLst/>
                        </a:rPr>
                        <a:t>支援</a:t>
                      </a:r>
                      <a:r>
                        <a:rPr lang="ja-JP" altLang="en-US" sz="1000" u="none" strike="noStrike" dirty="0">
                          <a:effectLst/>
                        </a:rPr>
                        <a:t>　</a:t>
                      </a:r>
                      <a:endParaRPr lang="ja-JP" altLang="en-US" sz="1000" b="0" i="0" u="none" strike="noStrike" dirty="0">
                        <a:effectLst/>
                        <a:latin typeface="ＭＳ Ｐゴシック"/>
                      </a:endParaRPr>
                    </a:p>
                  </a:txBody>
                  <a:tcPr marL="4181" marR="4181" marT="4181" marB="0" anchor="ctr">
                    <a:lnB w="12700" cmpd="sng">
                      <a:noFill/>
                    </a:lnB>
                  </a:tcPr>
                </a:tc>
                <a:tc hMerge="1">
                  <a:txBody>
                    <a:bodyPr/>
                    <a:lstStyle/>
                    <a:p>
                      <a:pPr algn="l"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a:effectLst/>
                        </a:rPr>
                        <a:t>　</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6"/>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rowSpan="3">
                  <a:txBody>
                    <a:bodyPr/>
                    <a:lstStyle/>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txBody>
                  <a:tcPr marL="4181" marR="4181" marT="4181" marB="0" anchor="ctr">
                    <a:lnT w="12700" cmpd="sng">
                      <a:noFill/>
                    </a:lnT>
                  </a:tcPr>
                </a:tc>
                <a:tc>
                  <a:txBody>
                    <a:bodyPr/>
                    <a:lstStyle/>
                    <a:p>
                      <a:pPr algn="l" fontAlgn="ctr"/>
                      <a:r>
                        <a:rPr lang="ja-JP" altLang="en-US" sz="1000" u="none" strike="noStrike" dirty="0" smtClean="0">
                          <a:effectLst/>
                        </a:rPr>
                        <a:t>　盲人</a:t>
                      </a:r>
                      <a:r>
                        <a:rPr lang="ja-JP" altLang="en-US" sz="1000" u="none" strike="noStrike" dirty="0">
                          <a:effectLst/>
                        </a:rPr>
                        <a:t>ホームの運営</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あんまマッサージ指圧師、鍼師、灸師の資格を有する視覚障害者であって、就労困難な者に対し、就労に必要な技術指導等の便宜を供与</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7"/>
                  </a:ext>
                </a:extLst>
              </a:tr>
              <a:tr h="228400">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更生</a:t>
                      </a:r>
                      <a:r>
                        <a:rPr lang="zh-TW" altLang="en-US" sz="1000" u="none" strike="noStrike" dirty="0">
                          <a:effectLst/>
                        </a:rPr>
                        <a:t>訓練費給付≪交付税≫</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更生訓練費を支給することで社会復帰を促進</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8"/>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知的</a:t>
                      </a:r>
                      <a:r>
                        <a:rPr lang="zh-TW" altLang="en-US" sz="1000" u="none" strike="noStrike" dirty="0">
                          <a:effectLst/>
                        </a:rPr>
                        <a:t>障害者職親委託</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知的障害者を、知的障害者の更生援護に熱意を有する事業経営者等の私人（職親）が一定期間預かり、生活指導や技能習得訓練等を実施</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9"/>
                  </a:ext>
                </a:extLst>
              </a:tr>
              <a:tr h="318673">
                <a:tc gridSpan="3">
                  <a:txBody>
                    <a:bodyPr/>
                    <a:lstStyle/>
                    <a:p>
                      <a:pPr algn="l" fontAlgn="ctr"/>
                      <a:r>
                        <a:rPr lang="ja-JP" altLang="en-US" sz="1000" u="none" strike="noStrike" dirty="0" smtClean="0">
                          <a:effectLst/>
                        </a:rPr>
                        <a:t>　障害</a:t>
                      </a:r>
                      <a:r>
                        <a:rPr lang="ja-JP" altLang="en-US" sz="1000" u="none" strike="noStrike" dirty="0">
                          <a:effectLst/>
                        </a:rPr>
                        <a:t>支援区分認定等事務≪交付税</a:t>
                      </a:r>
                      <a:r>
                        <a:rPr lang="ja-JP" altLang="en-US" sz="1000" u="none" strike="noStrike" dirty="0" smtClean="0">
                          <a:effectLst/>
                        </a:rPr>
                        <a:t>≫</a:t>
                      </a:r>
                      <a:endParaRPr lang="ja-JP" altLang="en-US" sz="1000" b="0" i="0" u="none" strike="noStrike" dirty="0">
                        <a:effectLst/>
                        <a:latin typeface="ＭＳ Ｐゴシック"/>
                      </a:endParaRPr>
                    </a:p>
                  </a:txBody>
                  <a:tcPr marL="4181" marR="4181" marT="4181" marB="0" anchor="ctr"/>
                </a:tc>
                <a:tc hMerge="1">
                  <a:txBody>
                    <a:bodyPr/>
                    <a:lstStyle/>
                    <a:p>
                      <a:endParaRPr kumimoji="1" lang="ja-JP" altLang="en-US"/>
                    </a:p>
                  </a:txBody>
                  <a:tcPr/>
                </a:tc>
                <a:tc hMerge="1">
                  <a:txBody>
                    <a:bodyPr/>
                    <a:lstStyle/>
                    <a:p>
                      <a:pPr algn="l"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a:effectLst/>
                        </a:rPr>
                        <a:t>障害支援区分認定調査、医師意見書作成、市町村審査会運営に要する経費</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20"/>
                  </a:ext>
                </a:extLst>
              </a:tr>
              <a:tr h="239276">
                <a:tc gridSpan="3">
                  <a:txBody>
                    <a:bodyPr/>
                    <a:lstStyle/>
                    <a:p>
                      <a:pPr algn="l" fontAlgn="ctr"/>
                      <a:r>
                        <a:rPr lang="ja-JP" altLang="en-US" sz="1000" u="none" strike="noStrike" dirty="0" smtClean="0">
                          <a:effectLst/>
                        </a:rPr>
                        <a:t>　</a:t>
                      </a:r>
                      <a:r>
                        <a:rPr lang="zh-TW" altLang="en-US" sz="1000" u="none" strike="noStrike" dirty="0" smtClean="0">
                          <a:effectLst/>
                        </a:rPr>
                        <a:t>特別</a:t>
                      </a:r>
                      <a:r>
                        <a:rPr lang="zh-TW" altLang="en-US" sz="1000" u="none" strike="noStrike" dirty="0">
                          <a:effectLst/>
                        </a:rPr>
                        <a:t>支援</a:t>
                      </a:r>
                      <a:r>
                        <a:rPr lang="zh-TW" altLang="en-US" sz="1000" u="none" strike="noStrike" dirty="0" smtClean="0">
                          <a:effectLst/>
                        </a:rPr>
                        <a:t>事業</a:t>
                      </a:r>
                      <a:endParaRPr lang="zh-TW" altLang="en-US" sz="1000" b="0" i="0" u="none" strike="noStrike" dirty="0">
                        <a:effectLst/>
                        <a:latin typeface="ＭＳ Ｐゴシック"/>
                      </a:endParaRPr>
                    </a:p>
                  </a:txBody>
                  <a:tcPr marL="4181" marR="4181" marT="4181" marB="0" anchor="ctr"/>
                </a:tc>
                <a:tc hMerge="1">
                  <a:txBody>
                    <a:bodyPr/>
                    <a:lstStyle/>
                    <a:p>
                      <a:endParaRPr kumimoji="1" lang="ja-JP" altLang="en-US"/>
                    </a:p>
                  </a:txBody>
                  <a:tcPr/>
                </a:tc>
                <a:tc hMerge="1">
                  <a:txBody>
                    <a:bodyPr/>
                    <a:lstStyle/>
                    <a:p>
                      <a:pPr algn="l"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a:effectLst/>
                        </a:rPr>
                        <a:t>必須事業の実施が遅れている地域の支援や実施水準に格差が見られる事業の充実</a:t>
                      </a:r>
                      <a:endParaRPr lang="ja-JP" altLang="en-US" sz="1000" b="0" i="0" u="none" strike="noStrike" dirty="0">
                        <a:effectLst/>
                        <a:latin typeface="ＭＳ Ｐゴシック"/>
                      </a:endParaRPr>
                    </a:p>
                  </a:txBody>
                  <a:tcPr marL="4181" marR="4181" marT="4181" marB="0" anchor="ctr"/>
                </a:tc>
                <a:extLst>
                  <a:ext uri="{0D108BD9-81ED-4DB2-BD59-A6C34878D82A}">
                    <a16:rowId xmlns:a16="http://schemas.microsoft.com/office/drawing/2014/main" val="10021"/>
                  </a:ext>
                </a:extLst>
              </a:tr>
            </a:tbl>
          </a:graphicData>
        </a:graphic>
      </p:graphicFrame>
      <p:sp>
        <p:nvSpPr>
          <p:cNvPr id="6" name="テキスト ボックス 5"/>
          <p:cNvSpPr txBox="1"/>
          <p:nvPr/>
        </p:nvSpPr>
        <p:spPr>
          <a:xfrm>
            <a:off x="272480" y="6381328"/>
            <a:ext cx="9361040" cy="261610"/>
          </a:xfrm>
          <a:prstGeom prst="rect">
            <a:avLst/>
          </a:prstGeom>
          <a:noFill/>
        </p:spPr>
        <p:txBody>
          <a:bodyPr wrap="square" rtlCol="0">
            <a:spAutoFit/>
          </a:bodyPr>
          <a:lstStyle/>
          <a:p>
            <a:r>
              <a:rPr lang="ja-JP" altLang="en-US" sz="1100" dirty="0"/>
              <a:t>注）★・・</a:t>
            </a:r>
            <a:r>
              <a:rPr lang="ja-JP" altLang="en-US" sz="1100" dirty="0" smtClean="0"/>
              <a:t>・</a:t>
            </a:r>
            <a:r>
              <a:rPr lang="ja-JP" altLang="en-US" sz="1100" dirty="0"/>
              <a:t>３０</a:t>
            </a:r>
            <a:r>
              <a:rPr lang="ja-JP" altLang="en-US" sz="1100" dirty="0" smtClean="0"/>
              <a:t>年度</a:t>
            </a:r>
            <a:r>
              <a:rPr lang="ja-JP" altLang="en-US" sz="1100" dirty="0"/>
              <a:t>追加</a:t>
            </a:r>
            <a:r>
              <a:rPr lang="ja-JP" altLang="en-US" sz="1100" dirty="0" smtClean="0"/>
              <a:t>事業</a:t>
            </a:r>
            <a:endParaRPr lang="en-US" altLang="ja-JP" sz="1100" dirty="0" smtClean="0"/>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184</a:t>
            </a:fld>
            <a:endParaRPr lang="en-US" altLang="ja-JP" dirty="0"/>
          </a:p>
        </p:txBody>
      </p:sp>
    </p:spTree>
    <p:extLst>
      <p:ext uri="{BB962C8B-B14F-4D97-AF65-F5344CB8AC3E}">
        <p14:creationId xmlns:p14="http://schemas.microsoft.com/office/powerpoint/2010/main" val="37219821"/>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2520" y="116632"/>
            <a:ext cx="8915400" cy="418057"/>
          </a:xfrm>
        </p:spPr>
        <p:txBody>
          <a:bodyPr/>
          <a:lstStyle/>
          <a:p>
            <a:r>
              <a:rPr kumimoji="1" lang="ja-JP" altLang="en-US" sz="2400" dirty="0" smtClean="0"/>
              <a:t>平成</a:t>
            </a:r>
            <a:r>
              <a:rPr lang="ja-JP" altLang="en-US" sz="2400" dirty="0"/>
              <a:t>３０</a:t>
            </a:r>
            <a:r>
              <a:rPr kumimoji="1" lang="ja-JP" altLang="en-US" sz="2400" dirty="0" smtClean="0"/>
              <a:t>年度　都道府県　地域生活支援事業</a:t>
            </a:r>
            <a:endParaRPr kumimoji="1" lang="ja-JP" altLang="en-US" sz="2400" dirty="0"/>
          </a:p>
        </p:txBody>
      </p:sp>
      <p:graphicFrame>
        <p:nvGraphicFramePr>
          <p:cNvPr id="6" name="表 5"/>
          <p:cNvGraphicFramePr>
            <a:graphicFrameLocks noGrp="1"/>
          </p:cNvGraphicFramePr>
          <p:nvPr>
            <p:extLst>
              <p:ext uri="{D42A27DB-BD31-4B8C-83A1-F6EECF244321}">
                <p14:modId xmlns:p14="http://schemas.microsoft.com/office/powerpoint/2010/main" val="2966074995"/>
              </p:ext>
            </p:extLst>
          </p:nvPr>
        </p:nvGraphicFramePr>
        <p:xfrm>
          <a:off x="200472" y="620690"/>
          <a:ext cx="9433048" cy="5260103"/>
        </p:xfrm>
        <a:graphic>
          <a:graphicData uri="http://schemas.openxmlformats.org/drawingml/2006/table">
            <a:tbl>
              <a:tblPr>
                <a:tableStyleId>{5940675A-B579-460E-94D1-54222C63F5DA}</a:tableStyleId>
              </a:tblPr>
              <a:tblGrid>
                <a:gridCol w="589359">
                  <a:extLst>
                    <a:ext uri="{9D8B030D-6E8A-4147-A177-3AD203B41FA5}">
                      <a16:colId xmlns:a16="http://schemas.microsoft.com/office/drawing/2014/main" val="20000"/>
                    </a:ext>
                  </a:extLst>
                </a:gridCol>
                <a:gridCol w="736697">
                  <a:extLst>
                    <a:ext uri="{9D8B030D-6E8A-4147-A177-3AD203B41FA5}">
                      <a16:colId xmlns:a16="http://schemas.microsoft.com/office/drawing/2014/main" val="20001"/>
                    </a:ext>
                  </a:extLst>
                </a:gridCol>
                <a:gridCol w="34556">
                  <a:extLst>
                    <a:ext uri="{9D8B030D-6E8A-4147-A177-3AD203B41FA5}">
                      <a16:colId xmlns:a16="http://schemas.microsoft.com/office/drawing/2014/main" val="20002"/>
                    </a:ext>
                  </a:extLst>
                </a:gridCol>
                <a:gridCol w="2470215">
                  <a:extLst>
                    <a:ext uri="{9D8B030D-6E8A-4147-A177-3AD203B41FA5}">
                      <a16:colId xmlns:a16="http://schemas.microsoft.com/office/drawing/2014/main" val="20003"/>
                    </a:ext>
                  </a:extLst>
                </a:gridCol>
                <a:gridCol w="5602221">
                  <a:extLst>
                    <a:ext uri="{9D8B030D-6E8A-4147-A177-3AD203B41FA5}">
                      <a16:colId xmlns:a16="http://schemas.microsoft.com/office/drawing/2014/main" val="20004"/>
                    </a:ext>
                  </a:extLst>
                </a:gridCol>
              </a:tblGrid>
              <a:tr h="338794">
                <a:tc gridSpan="4">
                  <a:txBody>
                    <a:bodyPr/>
                    <a:lstStyle/>
                    <a:p>
                      <a:pPr algn="ctr" fontAlgn="ctr"/>
                      <a:r>
                        <a:rPr lang="ja-JP" altLang="en-US" sz="1000" u="none" strike="noStrike" dirty="0">
                          <a:effectLst/>
                        </a:rPr>
                        <a:t>事業名</a:t>
                      </a:r>
                      <a:endParaRPr lang="ja-JP" altLang="en-US" sz="1000" b="0" i="0" u="none" strike="noStrike" dirty="0">
                        <a:effectLst/>
                        <a:latin typeface="ＭＳ Ｐゴシック"/>
                      </a:endParaRPr>
                    </a:p>
                  </a:txBody>
                  <a:tcPr marL="4188" marR="4188" marT="4188"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u="none" strike="noStrike" dirty="0">
                          <a:effectLst/>
                        </a:rPr>
                        <a:t>事業内容</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0"/>
                  </a:ext>
                </a:extLst>
              </a:tr>
              <a:tr h="369592">
                <a:tc rowSpan="11">
                  <a:txBody>
                    <a:bodyPr/>
                    <a:lstStyle/>
                    <a:p>
                      <a:pPr algn="ctr" fontAlgn="ctr"/>
                      <a:r>
                        <a:rPr lang="ja-JP" altLang="en-US" sz="1000" u="none" strike="noStrike">
                          <a:effectLst/>
                        </a:rPr>
                        <a:t>必須事業</a:t>
                      </a:r>
                      <a:endParaRPr lang="ja-JP" altLang="en-US" sz="1000" b="0" i="0" u="none" strike="noStrike">
                        <a:effectLst/>
                        <a:latin typeface="ＭＳ Ｐゴシック"/>
                      </a:endParaRPr>
                    </a:p>
                  </a:txBody>
                  <a:tcPr marL="4188" marR="4188" marT="4188" marB="0" anchor="ctr"/>
                </a:tc>
                <a:tc rowSpan="3">
                  <a:txBody>
                    <a:bodyPr/>
                    <a:lstStyle/>
                    <a:p>
                      <a:pPr algn="dist" fontAlgn="ctr"/>
                      <a:r>
                        <a:rPr lang="ja-JP" altLang="en-US" sz="1000" u="none" strike="noStrike">
                          <a:effectLst/>
                        </a:rPr>
                        <a:t>専門性の</a:t>
                      </a:r>
                      <a:br>
                        <a:rPr lang="ja-JP" altLang="en-US" sz="1000" u="none" strike="noStrike">
                          <a:effectLst/>
                        </a:rPr>
                      </a:br>
                      <a:r>
                        <a:rPr lang="ja-JP" altLang="en-US" sz="1000" u="none" strike="noStrike">
                          <a:effectLst/>
                        </a:rPr>
                        <a:t>高い相談</a:t>
                      </a:r>
                      <a:br>
                        <a:rPr lang="ja-JP" altLang="en-US" sz="1000" u="none" strike="noStrike">
                          <a:effectLst/>
                        </a:rPr>
                      </a:br>
                      <a:r>
                        <a:rPr lang="ja-JP" altLang="en-US" sz="1000" u="none" strike="noStrike">
                          <a:effectLst/>
                        </a:rPr>
                        <a:t>支援事業</a:t>
                      </a:r>
                      <a:endParaRPr lang="ja-JP" altLang="en-US" sz="1000" b="0" i="0" u="none" strike="noStrike">
                        <a:effectLst/>
                        <a:latin typeface="ＭＳ Ｐゴシック"/>
                      </a:endParaRPr>
                    </a:p>
                  </a:txBody>
                  <a:tcPr marL="4188" marR="4188" marT="4188" marB="0" anchor="ctr"/>
                </a:tc>
                <a:tc gridSpan="2">
                  <a:txBody>
                    <a:bodyPr/>
                    <a:lstStyle/>
                    <a:p>
                      <a:pPr algn="l" fontAlgn="ctr"/>
                      <a:r>
                        <a:rPr lang="ja-JP" altLang="en-US" sz="1000" u="none" strike="noStrike" dirty="0" smtClean="0">
                          <a:effectLst/>
                        </a:rPr>
                        <a:t>　発達</a:t>
                      </a:r>
                      <a:r>
                        <a:rPr lang="ja-JP" altLang="en-US" sz="1000" u="none" strike="noStrike" dirty="0">
                          <a:effectLst/>
                        </a:rPr>
                        <a:t>障害者支援センター運営事業</a:t>
                      </a:r>
                      <a:endParaRPr lang="ja-JP" altLang="en-US" sz="1000" b="0" i="0" u="none" strike="noStrike" dirty="0">
                        <a:effectLst/>
                        <a:latin typeface="ＭＳ Ｐゴシック"/>
                      </a:endParaRPr>
                    </a:p>
                  </a:txBody>
                  <a:tcPr marL="4188" marR="4188" marT="4188" marB="0" anchor="ctr"/>
                </a:tc>
                <a:tc hMerge="1">
                  <a:txBody>
                    <a:bodyPr/>
                    <a:lstStyle/>
                    <a:p>
                      <a:pPr algn="l"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自閉症等の発達障害を有する障害児者に対する支援を総合的に実施（指定都市も実施可）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1"/>
                  </a:ext>
                </a:extLst>
              </a:tr>
              <a:tr h="451210">
                <a:tc vMerge="1">
                  <a:txBody>
                    <a:bodyPr/>
                    <a:lstStyle/>
                    <a:p>
                      <a:endParaRPr kumimoji="1" lang="ja-JP" altLang="en-US"/>
                    </a:p>
                  </a:txBody>
                  <a:tcPr/>
                </a:tc>
                <a:tc vMerge="1">
                  <a:txBody>
                    <a:bodyPr/>
                    <a:lstStyle/>
                    <a:p>
                      <a:endParaRPr kumimoji="1" lang="ja-JP" altLang="en-US"/>
                    </a:p>
                  </a:txBody>
                  <a:tcPr/>
                </a:tc>
                <a:tc gridSpan="2">
                  <a:txBody>
                    <a:bodyPr/>
                    <a:lstStyle/>
                    <a:p>
                      <a:pPr marL="88900" indent="0" algn="l" fontAlgn="ctr"/>
                      <a:r>
                        <a:rPr lang="ja-JP" altLang="en-US" sz="1000" u="none" strike="noStrike" dirty="0" smtClean="0">
                          <a:effectLst/>
                        </a:rPr>
                        <a:t>高次</a:t>
                      </a:r>
                      <a:r>
                        <a:rPr lang="ja-JP" altLang="en-US" sz="1000" u="none" strike="noStrike" dirty="0">
                          <a:effectLst/>
                        </a:rPr>
                        <a:t>脳機能障害及びその関連障害</a:t>
                      </a:r>
                      <a:br>
                        <a:rPr lang="ja-JP" altLang="en-US" sz="1000" u="none" strike="noStrike" dirty="0">
                          <a:effectLst/>
                        </a:rPr>
                      </a:br>
                      <a:r>
                        <a:rPr lang="ja-JP" altLang="en-US" sz="1000" u="none" strike="noStrike" dirty="0">
                          <a:effectLst/>
                        </a:rPr>
                        <a:t>に対する支援普及事業</a:t>
                      </a:r>
                      <a:endParaRPr lang="ja-JP" altLang="en-US" sz="1000" b="0" i="0" u="none" strike="noStrike" dirty="0">
                        <a:effectLst/>
                        <a:latin typeface="ＭＳ Ｐゴシック"/>
                      </a:endParaRPr>
                    </a:p>
                  </a:txBody>
                  <a:tcPr marL="4188" marR="4188" marT="4188" marB="0" anchor="ctr"/>
                </a:tc>
                <a:tc hMerge="1">
                  <a:txBody>
                    <a:bodyPr/>
                    <a:lstStyle/>
                    <a:p>
                      <a:pPr algn="l"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高次脳機能障害（その関連障害も含む）者に対する専門的な相談支援、関係機関とのネットワークの充実、支援手法等に関する研修等</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2"/>
                  </a:ext>
                </a:extLst>
              </a:tr>
              <a:tr h="451210">
                <a:tc vMerge="1">
                  <a:txBody>
                    <a:bodyPr/>
                    <a:lstStyle/>
                    <a:p>
                      <a:endParaRPr kumimoji="1" lang="ja-JP" altLang="en-US"/>
                    </a:p>
                  </a:txBody>
                  <a:tcPr/>
                </a:tc>
                <a:tc vMerge="1">
                  <a:txBody>
                    <a:bodyPr/>
                    <a:lstStyle/>
                    <a:p>
                      <a:endParaRPr kumimoji="1" lang="ja-JP" altLang="en-US"/>
                    </a:p>
                  </a:txBody>
                  <a:tcPr/>
                </a:tc>
                <a:tc gridSpan="2">
                  <a:txBody>
                    <a:bodyPr/>
                    <a:lstStyle/>
                    <a:p>
                      <a:pPr marL="88900" indent="0" algn="l" fontAlgn="ctr"/>
                      <a:r>
                        <a:rPr lang="zh-TW" altLang="en-US" sz="1000" u="none" strike="noStrike" dirty="0" smtClean="0">
                          <a:effectLst/>
                        </a:rPr>
                        <a:t>障害児</a:t>
                      </a:r>
                      <a:r>
                        <a:rPr lang="zh-TW" altLang="en-US" sz="1000" u="none" strike="noStrike" dirty="0">
                          <a:effectLst/>
                        </a:rPr>
                        <a:t>等療育支援事業≪交付税≫</a:t>
                      </a:r>
                      <a:endParaRPr lang="zh-TW" altLang="en-US" sz="1000" b="0" i="0" u="none" strike="noStrike" dirty="0">
                        <a:effectLst/>
                        <a:latin typeface="ＭＳ Ｐゴシック"/>
                      </a:endParaRPr>
                    </a:p>
                  </a:txBody>
                  <a:tcPr marL="4188" marR="4188" marT="4188" marB="0" anchor="ctr"/>
                </a:tc>
                <a:tc hMerge="1">
                  <a:txBody>
                    <a:bodyPr/>
                    <a:lstStyle/>
                    <a:p>
                      <a:pPr algn="l" fontAlgn="ctr"/>
                      <a:endParaRPr lang="zh-TW"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在宅の重症心身障害児（者）、知的障害児（者）、身体障害児の地域における生活支援（指定都市・中核市も実施可）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3"/>
                  </a:ext>
                </a:extLst>
              </a:tr>
              <a:tr h="303373">
                <a:tc vMerge="1">
                  <a:txBody>
                    <a:bodyPr/>
                    <a:lstStyle/>
                    <a:p>
                      <a:endParaRPr kumimoji="1" lang="ja-JP" altLang="en-US"/>
                    </a:p>
                  </a:txBody>
                  <a:tcPr/>
                </a:tc>
                <a:tc rowSpan="3">
                  <a:txBody>
                    <a:bodyPr/>
                    <a:lstStyle/>
                    <a:p>
                      <a:pPr algn="dist" fontAlgn="ctr"/>
                      <a:r>
                        <a:rPr lang="ja-JP" altLang="en-US" sz="900" u="none" strike="noStrike" dirty="0">
                          <a:effectLst/>
                        </a:rPr>
                        <a:t>専門性の高い</a:t>
                      </a:r>
                      <a:br>
                        <a:rPr lang="ja-JP" altLang="en-US" sz="900" u="none" strike="noStrike" dirty="0">
                          <a:effectLst/>
                        </a:rPr>
                      </a:br>
                      <a:r>
                        <a:rPr lang="ja-JP" altLang="en-US" sz="900" u="none" strike="noStrike" dirty="0">
                          <a:effectLst/>
                        </a:rPr>
                        <a:t>意思疎通支援を行う者の</a:t>
                      </a:r>
                      <a:r>
                        <a:rPr lang="ja-JP" altLang="en-US" sz="900" u="none" strike="noStrike" dirty="0" smtClean="0">
                          <a:effectLst/>
                        </a:rPr>
                        <a:t>養成研修</a:t>
                      </a:r>
                      <a:r>
                        <a:rPr lang="ja-JP" altLang="en-US" sz="900" u="none" strike="noStrike" dirty="0">
                          <a:effectLst/>
                        </a:rPr>
                        <a:t>事業</a:t>
                      </a:r>
                      <a:endParaRPr lang="ja-JP" altLang="en-US" sz="900" b="0" i="0" u="none" strike="noStrike" dirty="0">
                        <a:effectLst/>
                        <a:latin typeface="ＭＳ Ｐゴシック"/>
                      </a:endParaRPr>
                    </a:p>
                  </a:txBody>
                  <a:tcPr marL="4188" marR="4188" marT="4188" marB="0" anchor="ctr"/>
                </a:tc>
                <a:tc gridSpan="2">
                  <a:txBody>
                    <a:bodyPr/>
                    <a:lstStyle/>
                    <a:p>
                      <a:pPr algn="l" fontAlgn="ctr"/>
                      <a:r>
                        <a:rPr lang="ja-JP" altLang="en-US" sz="1000" u="none" strike="noStrike" dirty="0" smtClean="0">
                          <a:effectLst/>
                        </a:rPr>
                        <a:t>　手話通</a:t>
                      </a:r>
                      <a:r>
                        <a:rPr lang="ja-JP" altLang="en-US" sz="1000" u="none" strike="noStrike" dirty="0">
                          <a:effectLst/>
                        </a:rPr>
                        <a:t>訳者・要約筆記者養成研修事業</a:t>
                      </a:r>
                      <a:endParaRPr lang="ja-JP" altLang="en-US" sz="1000" b="0" i="0" u="none" strike="noStrike" dirty="0">
                        <a:effectLst/>
                        <a:latin typeface="ＭＳ Ｐゴシック"/>
                      </a:endParaRPr>
                    </a:p>
                  </a:txBody>
                  <a:tcPr marL="4188" marR="4188" marT="4188" marB="0" anchor="ctr"/>
                </a:tc>
                <a:tc hMerge="1">
                  <a:txBody>
                    <a:bodyPr/>
                    <a:lstStyle/>
                    <a:p>
                      <a:pPr algn="l"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手話通訳者・要約筆記者の養成研修（指定都市・中核市も実施可）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4"/>
                  </a:ext>
                </a:extLst>
              </a:tr>
              <a:tr h="306894">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u="none" strike="noStrike" dirty="0" smtClean="0">
                          <a:effectLst/>
                        </a:rPr>
                        <a:t>　盲</a:t>
                      </a:r>
                      <a:r>
                        <a:rPr lang="ja-JP" altLang="en-US" sz="1000" u="none" strike="noStrike" dirty="0" err="1">
                          <a:effectLst/>
                        </a:rPr>
                        <a:t>ろう</a:t>
                      </a:r>
                      <a:r>
                        <a:rPr lang="ja-JP" altLang="en-US" sz="1000" u="none" strike="noStrike" dirty="0">
                          <a:effectLst/>
                        </a:rPr>
                        <a:t>者向け通訳・介助員養成研修</a:t>
                      </a:r>
                      <a:r>
                        <a:rPr lang="ja-JP" altLang="en-US" sz="1000" u="none" strike="noStrike" dirty="0" smtClean="0">
                          <a:effectLst/>
                        </a:rPr>
                        <a:t>事業</a:t>
                      </a:r>
                      <a:endParaRPr lang="en-US" altLang="ja-JP" sz="1000" u="none" strike="noStrike" dirty="0" smtClean="0">
                        <a:effectLst/>
                      </a:endParaRPr>
                    </a:p>
                  </a:txBody>
                  <a:tcPr marL="4188" marR="4188" marT="4188" marB="0" anchor="ctr">
                    <a:lnB w="12700" cap="flat" cmpd="sng" algn="ctr">
                      <a:solidFill>
                        <a:schemeClr val="tx1"/>
                      </a:solidFill>
                      <a:prstDash val="solid"/>
                      <a:round/>
                      <a:headEnd type="none" w="med" len="med"/>
                      <a:tailEnd type="none" w="med" len="med"/>
                    </a:lnB>
                  </a:tcPr>
                </a:tc>
                <a:tc hMerge="1">
                  <a:txBody>
                    <a:bodyPr/>
                    <a:lstStyle/>
                    <a:p>
                      <a:pPr algn="l"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盲</a:t>
                      </a:r>
                      <a:r>
                        <a:rPr lang="ja-JP" altLang="en-US" sz="1000" u="none" strike="noStrike" dirty="0" err="1">
                          <a:effectLst/>
                        </a:rPr>
                        <a:t>ろう</a:t>
                      </a:r>
                      <a:r>
                        <a:rPr lang="ja-JP" altLang="en-US" sz="1000" u="none" strike="noStrike" dirty="0">
                          <a:effectLst/>
                        </a:rPr>
                        <a:t>者向け通訳・介助員の養成研修（指定都市・中核市も実施可</a:t>
                      </a:r>
                      <a:r>
                        <a:rPr lang="ja-JP" altLang="en-US" sz="1000" u="none" strike="noStrike" dirty="0" smtClean="0">
                          <a:effectLst/>
                        </a:rPr>
                        <a:t>）</a:t>
                      </a:r>
                      <a:endParaRPr lang="en-US" altLang="ja-JP" sz="1000" u="none" strike="noStrike" dirty="0" smtClean="0">
                        <a:effectLst/>
                      </a:endParaRPr>
                    </a:p>
                  </a:txBody>
                  <a:tcPr marL="4188" marR="4188" marT="4188"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6894">
                <a:tc vMerge="1">
                  <a:txBody>
                    <a:bodyPr/>
                    <a:lstStyle/>
                    <a:p>
                      <a:endParaRPr kumimoji="1" lang="ja-JP" altLang="en-US"/>
                    </a:p>
                  </a:txBody>
                  <a:tcPr/>
                </a:tc>
                <a:tc vMerge="1">
                  <a:txBody>
                    <a:bodyPr/>
                    <a:lstStyle/>
                    <a:p>
                      <a:endParaRPr kumimoji="1" lang="ja-JP" altLang="en-US"/>
                    </a:p>
                  </a:txBody>
                  <a:tcPr/>
                </a:tc>
                <a:tc gridSpan="2">
                  <a:txBody>
                    <a:bodyPr/>
                    <a:lstStyle/>
                    <a:p>
                      <a:pPr marL="88900" indent="0" algn="l" fontAlgn="ctr"/>
                      <a:r>
                        <a:rPr lang="ja-JP" altLang="en-US" sz="1000" b="0" i="0" u="none" strike="noStrike" dirty="0" smtClean="0">
                          <a:effectLst/>
                          <a:latin typeface="ＭＳ Ｐゴシック"/>
                        </a:rPr>
                        <a:t>★</a:t>
                      </a:r>
                      <a:r>
                        <a:rPr lang="ja-JP" altLang="en-US" sz="900" b="0" i="0" u="none" strike="noStrike" dirty="0" smtClean="0">
                          <a:effectLst/>
                          <a:latin typeface="ＭＳ Ｐゴシック"/>
                        </a:rPr>
                        <a:t>失語症者向け意思疎通支援者養成研修事業</a:t>
                      </a:r>
                      <a:endParaRPr lang="ja-JP" altLang="en-US" sz="900" b="0" i="0" u="none" strike="noStrike" dirty="0">
                        <a:effectLst/>
                        <a:latin typeface="ＭＳ Ｐゴシック"/>
                      </a:endParaRPr>
                    </a:p>
                  </a:txBody>
                  <a:tcPr marL="4188" marR="4188" marT="4188" marB="0"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88900" indent="0" algn="l" fontAlgn="ctr"/>
                      <a:r>
                        <a:rPr lang="ja-JP" altLang="en-US" sz="1000" b="0" i="0" u="none" strike="noStrike" dirty="0" smtClean="0">
                          <a:effectLst/>
                          <a:latin typeface="ＭＳ Ｐゴシック"/>
                        </a:rPr>
                        <a:t>失語症者向け通訳・介助員の養成研修（指定都市・中核市も実施可）</a:t>
                      </a:r>
                      <a:endParaRPr lang="ja-JP" altLang="en-US" sz="1000" b="0" i="0" u="none" strike="noStrike" dirty="0">
                        <a:effectLst/>
                        <a:latin typeface="ＭＳ Ｐゴシック"/>
                      </a:endParaRPr>
                    </a:p>
                  </a:txBody>
                  <a:tcPr marL="4188" marR="4188" marT="4188"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r h="526713">
                <a:tc vMerge="1">
                  <a:txBody>
                    <a:bodyPr/>
                    <a:lstStyle/>
                    <a:p>
                      <a:endParaRPr kumimoji="1" lang="ja-JP" altLang="en-US"/>
                    </a:p>
                  </a:txBody>
                  <a:tcPr/>
                </a:tc>
                <a:tc gridSpan="3">
                  <a:txBody>
                    <a:bodyPr/>
                    <a:lstStyle/>
                    <a:p>
                      <a:pPr algn="l" fontAlgn="ctr"/>
                      <a:r>
                        <a:rPr lang="ja-JP" altLang="en-US" sz="1000" u="none" strike="noStrike" dirty="0" smtClean="0">
                          <a:effectLst/>
                        </a:rPr>
                        <a:t>　専門性</a:t>
                      </a:r>
                      <a:r>
                        <a:rPr lang="ja-JP" altLang="en-US" sz="1000" u="none" strike="noStrike" dirty="0">
                          <a:effectLst/>
                        </a:rPr>
                        <a:t>の高い意思疎通支援を行う者</a:t>
                      </a:r>
                      <a:r>
                        <a:rPr lang="ja-JP" altLang="en-US" sz="1000" u="none" strike="noStrike" dirty="0" smtClean="0">
                          <a:effectLst/>
                        </a:rPr>
                        <a:t>の派遣事業</a:t>
                      </a:r>
                      <a:endParaRPr lang="ja-JP" altLang="en-US" sz="1000" b="0" i="0" u="none" strike="noStrike" dirty="0">
                        <a:effectLst/>
                        <a:latin typeface="ＭＳ Ｐゴシック"/>
                      </a:endParaRPr>
                    </a:p>
                  </a:txBody>
                  <a:tcPr marL="4188" marR="4188" marT="4188" marB="0" anchor="ctr"/>
                </a:tc>
                <a:tc hMerge="1">
                  <a:txBody>
                    <a:bodyPr/>
                    <a:lstStyle/>
                    <a:p>
                      <a:pPr algn="l" fontAlgn="ctr"/>
                      <a:endParaRPr lang="ja-JP" altLang="en-US" sz="500" b="0" i="0" u="none" strike="noStrike">
                        <a:effectLst/>
                        <a:latin typeface="ＭＳ Ｐゴシック"/>
                      </a:endParaRPr>
                    </a:p>
                  </a:txBody>
                  <a:tcPr marL="4188" marR="4188" marT="4188" marB="0" anchor="ctr"/>
                </a:tc>
                <a:tc hMerge="1">
                  <a:txBody>
                    <a:bodyPr/>
                    <a:lstStyle/>
                    <a:p>
                      <a:pPr algn="l"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市町村での派遣が困難な場合などの手話通訳者及び要約筆記者の派遣、盲</a:t>
                      </a:r>
                      <a:r>
                        <a:rPr lang="ja-JP" altLang="en-US" sz="1000" u="none" strike="noStrike" dirty="0" err="1">
                          <a:effectLst/>
                        </a:rPr>
                        <a:t>ろう</a:t>
                      </a:r>
                      <a:r>
                        <a:rPr lang="ja-JP" altLang="en-US" sz="1000" u="none" strike="noStrike" dirty="0">
                          <a:effectLst/>
                        </a:rPr>
                        <a:t>者向け通訳・介助員の派遣（指定都市・中核市も実施可）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7"/>
                  </a:ext>
                </a:extLst>
              </a:tr>
              <a:tr h="430160">
                <a:tc vMerge="1">
                  <a:txBody>
                    <a:bodyPr/>
                    <a:lstStyle/>
                    <a:p>
                      <a:endParaRPr kumimoji="1" lang="ja-JP" altLang="en-US"/>
                    </a:p>
                  </a:txBody>
                  <a:tcPr/>
                </a:tc>
                <a:tc gridSpan="3">
                  <a:txBody>
                    <a:bodyPr/>
                    <a:lstStyle/>
                    <a:p>
                      <a:pPr marL="88900" indent="0" algn="l" fontAlgn="ctr"/>
                      <a:r>
                        <a:rPr lang="ja-JP" altLang="en-US" sz="1000" u="none" strike="noStrike" dirty="0" smtClean="0">
                          <a:effectLst/>
                        </a:rPr>
                        <a:t>意思</a:t>
                      </a:r>
                      <a:r>
                        <a:rPr lang="ja-JP" altLang="en-US" sz="1000" u="none" strike="noStrike" dirty="0">
                          <a:effectLst/>
                        </a:rPr>
                        <a:t>疎通支援を行う者の派遣に係る市町村相互間の</a:t>
                      </a:r>
                      <a:br>
                        <a:rPr lang="ja-JP" altLang="en-US" sz="1000" u="none" strike="noStrike" dirty="0">
                          <a:effectLst/>
                        </a:rPr>
                      </a:br>
                      <a:r>
                        <a:rPr lang="ja-JP" altLang="en-US" sz="1000" u="none" strike="noStrike" dirty="0">
                          <a:effectLst/>
                        </a:rPr>
                        <a:t>連絡調整事業</a:t>
                      </a:r>
                      <a:endParaRPr lang="ja-JP" altLang="en-US" sz="1000" b="0" i="0" u="none" strike="noStrike" dirty="0">
                        <a:effectLst/>
                        <a:latin typeface="ＭＳ Ｐゴシック"/>
                      </a:endParaRPr>
                    </a:p>
                  </a:txBody>
                  <a:tcPr marL="4188" marR="4188" marT="4188" marB="0" anchor="ctr"/>
                </a:tc>
                <a:tc hMerge="1">
                  <a:txBody>
                    <a:bodyPr/>
                    <a:lstStyle/>
                    <a:p>
                      <a:endParaRPr kumimoji="1" lang="ja-JP" altLang="en-US"/>
                    </a:p>
                  </a:txBody>
                  <a:tcPr/>
                </a:tc>
                <a:tc hMerge="1">
                  <a:txBody>
                    <a:bodyPr/>
                    <a:lstStyle/>
                    <a:p>
                      <a:endParaRPr kumimoji="1" lang="ja-JP" altLang="en-US"/>
                    </a:p>
                  </a:txBody>
                  <a:tcPr/>
                </a:tc>
                <a:tc>
                  <a:txBody>
                    <a:bodyPr/>
                    <a:lstStyle/>
                    <a:p>
                      <a:pPr marL="88900" indent="0" algn="l" fontAlgn="ctr"/>
                      <a:r>
                        <a:rPr lang="ja-JP" altLang="en-US" sz="1000" u="none" strike="noStrike" dirty="0">
                          <a:effectLst/>
                        </a:rPr>
                        <a:t>手話通訳者及び要約筆記者の派遣に係る市町村相互間の連絡調整</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8"/>
                  </a:ext>
                </a:extLst>
              </a:tr>
              <a:tr h="369592">
                <a:tc vMerge="1">
                  <a:txBody>
                    <a:bodyPr/>
                    <a:lstStyle/>
                    <a:p>
                      <a:endParaRPr kumimoji="1" lang="ja-JP" altLang="en-US"/>
                    </a:p>
                  </a:txBody>
                  <a:tcPr/>
                </a:tc>
                <a:tc rowSpan="3" gridSpan="2">
                  <a:txBody>
                    <a:bodyPr/>
                    <a:lstStyle/>
                    <a:p>
                      <a:pPr algn="ctr" fontAlgn="ctr"/>
                      <a:r>
                        <a:rPr lang="ja-JP" altLang="en-US" sz="1000" u="none" strike="noStrike" dirty="0">
                          <a:effectLst/>
                        </a:rPr>
                        <a:t>広域的な</a:t>
                      </a:r>
                      <a:br>
                        <a:rPr lang="ja-JP" altLang="en-US" sz="1000" u="none" strike="noStrike" dirty="0">
                          <a:effectLst/>
                        </a:rPr>
                      </a:br>
                      <a:r>
                        <a:rPr lang="ja-JP" altLang="en-US" sz="1000" u="none" strike="noStrike" dirty="0">
                          <a:effectLst/>
                        </a:rPr>
                        <a:t>支援事業</a:t>
                      </a:r>
                      <a:endParaRPr lang="ja-JP" altLang="en-US" sz="1000" b="0" i="0" u="none" strike="noStrike" dirty="0">
                        <a:effectLst/>
                        <a:latin typeface="ＭＳ Ｐゴシック"/>
                      </a:endParaRPr>
                    </a:p>
                  </a:txBody>
                  <a:tcPr marL="4188" marR="4188" marT="4188" marB="0" anchor="ctr"/>
                </a:tc>
                <a:tc rowSpan="3" hMerge="1">
                  <a:txBody>
                    <a:bodyPr/>
                    <a:lstStyle/>
                    <a:p>
                      <a:endParaRPr kumimoji="1" lang="ja-JP" altLang="en-US"/>
                    </a:p>
                  </a:txBody>
                  <a:tcPr/>
                </a:tc>
                <a:tc>
                  <a:txBody>
                    <a:bodyPr/>
                    <a:lstStyle/>
                    <a:p>
                      <a:pPr marL="88900" indent="0" algn="l" fontAlgn="ctr"/>
                      <a:r>
                        <a:rPr lang="zh-TW" altLang="en-US" sz="1000" u="none" strike="noStrike" dirty="0">
                          <a:effectLst/>
                          <a:latin typeface="ＭＳ Ｐゴシック" panose="020B0600070205080204" pitchFamily="50" charset="-128"/>
                          <a:ea typeface="ＭＳ Ｐゴシック" panose="020B0600070205080204" pitchFamily="50" charset="-128"/>
                        </a:rPr>
                        <a:t>都道府県相談支援体制整備事業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188" marR="4188" marT="4188" marB="0" anchor="ctr"/>
                </a:tc>
                <a:tc>
                  <a:txBody>
                    <a:bodyPr/>
                    <a:lstStyle/>
                    <a:p>
                      <a:pPr marL="88900" indent="0" algn="l" fontAlgn="ctr"/>
                      <a:r>
                        <a:rPr lang="ja-JP" altLang="en-US" sz="1000" u="none" strike="noStrike" dirty="0">
                          <a:effectLst/>
                        </a:rPr>
                        <a:t>地域のネットワーク構築に向けた指導・調整等の広域的な支援を行い、相談支援体制の整備</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9"/>
                  </a:ext>
                </a:extLst>
              </a:tr>
              <a:tr h="64232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88900" indent="0" algn="l" fontAlgn="ctr"/>
                      <a:r>
                        <a:rPr lang="zh-TW" altLang="en-US" sz="1000" u="none" strike="noStrike" dirty="0">
                          <a:effectLst/>
                          <a:latin typeface="ＭＳ Ｐゴシック" panose="020B0600070205080204" pitchFamily="50" charset="-128"/>
                          <a:ea typeface="ＭＳ Ｐゴシック" panose="020B0600070205080204" pitchFamily="50" charset="-128"/>
                        </a:rPr>
                        <a:t>精神障害者地域生活支援広域調整等事業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188" marR="4188" marT="4188" marB="0" anchor="ctr"/>
                </a:tc>
                <a:tc>
                  <a:txBody>
                    <a:bodyPr/>
                    <a:lstStyle/>
                    <a:p>
                      <a:pPr marL="88900" indent="0" algn="l" fontAlgn="ctr"/>
                      <a:r>
                        <a:rPr lang="ja-JP" altLang="en-US" sz="1000" u="none" strike="noStrike" dirty="0">
                          <a:effectLst/>
                        </a:rPr>
                        <a:t>①精神障害者の自立した地域生活に係る広域調整、②アウトリーチ（多職種チームによる訪問支援）を円滑に実施するための支援、③災害派遣精神科医療チーム体制の整備</a:t>
                      </a:r>
                      <a:br>
                        <a:rPr lang="ja-JP" altLang="en-US" sz="1000" u="none" strike="noStrike" dirty="0">
                          <a:effectLst/>
                        </a:rPr>
                      </a:br>
                      <a:r>
                        <a:rPr lang="en-US" altLang="ja-JP" sz="1000" u="none" strike="noStrike" dirty="0">
                          <a:effectLst/>
                        </a:rPr>
                        <a:t>※①</a:t>
                      </a:r>
                      <a:r>
                        <a:rPr lang="ja-JP" altLang="en-US" sz="1000" u="none" strike="noStrike" dirty="0">
                          <a:effectLst/>
                        </a:rPr>
                        <a:t>は指定都市、保健所設置市及び特別区も可能　　</a:t>
                      </a:r>
                      <a:r>
                        <a:rPr lang="en-US" altLang="ja-JP" sz="1000" u="none" strike="noStrike" dirty="0">
                          <a:effectLst/>
                        </a:rPr>
                        <a:t>※③</a:t>
                      </a:r>
                      <a:r>
                        <a:rPr lang="ja-JP" altLang="en-US" sz="1000" u="none" strike="noStrike" dirty="0">
                          <a:effectLst/>
                        </a:rPr>
                        <a:t>は指定都市も可能</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10"/>
                  </a:ext>
                </a:extLst>
              </a:tr>
              <a:tr h="763346">
                <a:tc vMerge="1">
                  <a:txBody>
                    <a:bodyPr/>
                    <a:lstStyle/>
                    <a:p>
                      <a:endParaRPr kumimoji="1" lang="ja-JP" altLang="en-US"/>
                    </a:p>
                  </a:txBody>
                  <a:tcPr/>
                </a:tc>
                <a:tc gridSpan="2" vMerge="1">
                  <a:txBody>
                    <a:bodyPr/>
                    <a:lstStyle/>
                    <a:p>
                      <a:pPr algn="ctr" fontAlgn="ctr"/>
                      <a:endParaRPr lang="ja-JP" altLang="en-US" sz="1000" b="0" i="0" u="none" strike="noStrike" dirty="0">
                        <a:effectLst/>
                        <a:latin typeface="ＭＳ Ｐゴシック"/>
                      </a:endParaRPr>
                    </a:p>
                  </a:txBody>
                  <a:tcPr marL="4188" marR="4188" marT="4188" marB="0" anchor="ctr"/>
                </a:tc>
                <a:tc hMerge="1" vMerge="1">
                  <a:txBody>
                    <a:bodyPr/>
                    <a:lstStyle/>
                    <a:p>
                      <a:pPr algn="ctr"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発達障害者支援地域協議会による体制整備事業</a:t>
                      </a:r>
                      <a:endParaRPr lang="ja-JP" altLang="en-US" sz="1000" b="0" i="0" u="none" strike="noStrike" dirty="0">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関係者等が相互の連絡を図ることにより、地域における発達障害者の支援体制に関する課題について情報を共有し、関係者等の連携の緊密化を図るとともに、地域の実情に応じた体制整備について協議し、地域生活支援の向上を図る（指定都市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11"/>
                  </a:ext>
                </a:extLst>
              </a:tr>
            </a:tbl>
          </a:graphicData>
        </a:graphic>
      </p:graphicFrame>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185</a:t>
            </a:fld>
            <a:endParaRPr lang="en-US" altLang="ja-JP" dirty="0"/>
          </a:p>
        </p:txBody>
      </p:sp>
      <p:sp>
        <p:nvSpPr>
          <p:cNvPr id="5" name="テキスト ボックス 4"/>
          <p:cNvSpPr txBox="1"/>
          <p:nvPr/>
        </p:nvSpPr>
        <p:spPr>
          <a:xfrm>
            <a:off x="272480" y="5949280"/>
            <a:ext cx="9361040" cy="261610"/>
          </a:xfrm>
          <a:prstGeom prst="rect">
            <a:avLst/>
          </a:prstGeom>
          <a:noFill/>
        </p:spPr>
        <p:txBody>
          <a:bodyPr wrap="square" rtlCol="0">
            <a:spAutoFit/>
          </a:bodyPr>
          <a:lstStyle/>
          <a:p>
            <a:r>
              <a:rPr lang="ja-JP" altLang="en-US" sz="1100" dirty="0"/>
              <a:t>注）★・・</a:t>
            </a:r>
            <a:r>
              <a:rPr lang="ja-JP" altLang="en-US" sz="1100" dirty="0" smtClean="0"/>
              <a:t>・</a:t>
            </a:r>
            <a:r>
              <a:rPr lang="ja-JP" altLang="en-US" sz="1100" dirty="0"/>
              <a:t>３０</a:t>
            </a:r>
            <a:r>
              <a:rPr lang="ja-JP" altLang="en-US" sz="1100" dirty="0" smtClean="0"/>
              <a:t>年度</a:t>
            </a:r>
            <a:r>
              <a:rPr lang="ja-JP" altLang="en-US" sz="1100" dirty="0"/>
              <a:t>追加</a:t>
            </a:r>
            <a:r>
              <a:rPr lang="ja-JP" altLang="en-US" sz="1100" dirty="0" smtClean="0"/>
              <a:t>事業</a:t>
            </a:r>
            <a:endParaRPr lang="en-US" altLang="ja-JP" sz="1100" dirty="0" smtClean="0"/>
          </a:p>
        </p:txBody>
      </p:sp>
    </p:spTree>
    <p:extLst>
      <p:ext uri="{BB962C8B-B14F-4D97-AF65-F5344CB8AC3E}">
        <p14:creationId xmlns:p14="http://schemas.microsoft.com/office/powerpoint/2010/main" val="313958110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559434412"/>
              </p:ext>
            </p:extLst>
          </p:nvPr>
        </p:nvGraphicFramePr>
        <p:xfrm>
          <a:off x="200473" y="260651"/>
          <a:ext cx="9505055" cy="6224255"/>
        </p:xfrm>
        <a:graphic>
          <a:graphicData uri="http://schemas.openxmlformats.org/drawingml/2006/table">
            <a:tbl>
              <a:tblPr>
                <a:tableStyleId>{5940675A-B579-460E-94D1-54222C63F5DA}</a:tableStyleId>
              </a:tblPr>
              <a:tblGrid>
                <a:gridCol w="648071">
                  <a:extLst>
                    <a:ext uri="{9D8B030D-6E8A-4147-A177-3AD203B41FA5}">
                      <a16:colId xmlns:a16="http://schemas.microsoft.com/office/drawing/2014/main" val="20000"/>
                    </a:ext>
                  </a:extLst>
                </a:gridCol>
                <a:gridCol w="296981">
                  <a:extLst>
                    <a:ext uri="{9D8B030D-6E8A-4147-A177-3AD203B41FA5}">
                      <a16:colId xmlns:a16="http://schemas.microsoft.com/office/drawing/2014/main" val="20001"/>
                    </a:ext>
                  </a:extLst>
                </a:gridCol>
                <a:gridCol w="423099">
                  <a:extLst>
                    <a:ext uri="{9D8B030D-6E8A-4147-A177-3AD203B41FA5}">
                      <a16:colId xmlns:a16="http://schemas.microsoft.com/office/drawing/2014/main" val="20002"/>
                    </a:ext>
                  </a:extLst>
                </a:gridCol>
                <a:gridCol w="2664296">
                  <a:extLst>
                    <a:ext uri="{9D8B030D-6E8A-4147-A177-3AD203B41FA5}">
                      <a16:colId xmlns:a16="http://schemas.microsoft.com/office/drawing/2014/main" val="20003"/>
                    </a:ext>
                  </a:extLst>
                </a:gridCol>
                <a:gridCol w="5472608">
                  <a:extLst>
                    <a:ext uri="{9D8B030D-6E8A-4147-A177-3AD203B41FA5}">
                      <a16:colId xmlns:a16="http://schemas.microsoft.com/office/drawing/2014/main" val="20004"/>
                    </a:ext>
                  </a:extLst>
                </a:gridCol>
              </a:tblGrid>
              <a:tr h="351881">
                <a:tc gridSpan="4">
                  <a:txBody>
                    <a:bodyPr/>
                    <a:lstStyle/>
                    <a:p>
                      <a:pPr algn="ctr" fontAlgn="ctr"/>
                      <a:r>
                        <a:rPr lang="ja-JP" altLang="en-US" sz="1100" u="none" strike="noStrike" dirty="0">
                          <a:effectLst/>
                          <a:latin typeface="+mj-ea"/>
                          <a:ea typeface="+mj-ea"/>
                        </a:rPr>
                        <a:t>事業名</a:t>
                      </a:r>
                      <a:endParaRPr lang="ja-JP" altLang="en-US" sz="1100" b="0" i="0" u="none" strike="noStrike" dirty="0">
                        <a:effectLst/>
                        <a:latin typeface="+mj-ea"/>
                        <a:ea typeface="+mj-ea"/>
                      </a:endParaRPr>
                    </a:p>
                  </a:txBody>
                  <a:tcPr marL="5826" marR="5826" marT="5826"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100" u="none" strike="noStrike" dirty="0">
                          <a:effectLst/>
                          <a:latin typeface="+mj-ea"/>
                          <a:ea typeface="+mj-ea"/>
                        </a:rPr>
                        <a:t>事業内容</a:t>
                      </a:r>
                      <a:endParaRPr lang="ja-JP" altLang="en-US" sz="1100" b="0" i="0" u="none" strike="noStrike" dirty="0">
                        <a:effectLst/>
                        <a:latin typeface="+mj-ea"/>
                        <a:ea typeface="+mj-ea"/>
                      </a:endParaRPr>
                    </a:p>
                  </a:txBody>
                  <a:tcPr marL="5826" marR="5826" marT="5826" marB="0" anchor="ctr"/>
                </a:tc>
                <a:extLst>
                  <a:ext uri="{0D108BD9-81ED-4DB2-BD59-A6C34878D82A}">
                    <a16:rowId xmlns:a16="http://schemas.microsoft.com/office/drawing/2014/main" val="10000"/>
                  </a:ext>
                </a:extLst>
              </a:tr>
              <a:tr h="303897">
                <a:tc rowSpan="16">
                  <a:txBody>
                    <a:bodyPr/>
                    <a:lstStyle/>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ctr" fontAlgn="ctr"/>
                      <a:r>
                        <a:rPr lang="ja-JP" altLang="en-US" sz="1100" u="none" strike="noStrike" dirty="0" smtClean="0">
                          <a:effectLst/>
                          <a:latin typeface="+mj-ea"/>
                          <a:ea typeface="+mj-ea"/>
                        </a:rPr>
                        <a:t>任意事業</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ctr" fontAlgn="ctr"/>
                      <a:r>
                        <a:rPr lang="ja-JP" altLang="en-US" sz="1050" u="none" strike="noStrike" dirty="0">
                          <a:effectLst/>
                          <a:latin typeface="+mj-ea"/>
                          <a:ea typeface="+mj-ea"/>
                        </a:rPr>
                        <a:t>　</a:t>
                      </a:r>
                      <a:endParaRPr lang="ja-JP" altLang="en-US" sz="105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txBody>
                  <a:tcPr marL="5826" marR="5826" marT="5826" marB="0" anchor="ctr"/>
                </a:tc>
                <a:tc rowSpan="7" gridSpan="2">
                  <a:txBody>
                    <a:bodyPr/>
                    <a:lstStyle/>
                    <a:p>
                      <a:pPr algn="l" fontAlgn="ctr"/>
                      <a:r>
                        <a:rPr lang="ja-JP" altLang="en-US" sz="1100" u="none" strike="noStrike" dirty="0" smtClean="0">
                          <a:effectLst/>
                          <a:latin typeface="+mj-ea"/>
                          <a:ea typeface="+mj-ea"/>
                        </a:rPr>
                        <a:t>サービス・</a:t>
                      </a:r>
                      <a:r>
                        <a:rPr lang="ja-JP" altLang="en-US" sz="1100" u="none" strike="noStrike" dirty="0">
                          <a:effectLst/>
                          <a:latin typeface="+mj-ea"/>
                          <a:ea typeface="+mj-ea"/>
                        </a:rPr>
                        <a:t/>
                      </a:r>
                      <a:br>
                        <a:rPr lang="ja-JP" altLang="en-US" sz="1100" u="none" strike="noStrike" dirty="0">
                          <a:effectLst/>
                          <a:latin typeface="+mj-ea"/>
                          <a:ea typeface="+mj-ea"/>
                        </a:rPr>
                      </a:br>
                      <a:r>
                        <a:rPr lang="ja-JP" altLang="en-US" sz="1100" u="none" strike="noStrike" dirty="0">
                          <a:effectLst/>
                          <a:latin typeface="+mj-ea"/>
                          <a:ea typeface="+mj-ea"/>
                        </a:rPr>
                        <a:t>相談支援者</a:t>
                      </a:r>
                      <a:r>
                        <a:rPr lang="ja-JP" altLang="en-US" sz="1100" u="none" strike="noStrike" dirty="0" smtClean="0">
                          <a:effectLst/>
                          <a:latin typeface="+mj-ea"/>
                          <a:ea typeface="+mj-ea"/>
                        </a:rPr>
                        <a:t>、</a:t>
                      </a:r>
                      <a:endParaRPr lang="en-US" altLang="ja-JP" sz="1100" u="none" strike="noStrike" dirty="0" smtClean="0">
                        <a:effectLst/>
                        <a:latin typeface="+mj-ea"/>
                        <a:ea typeface="+mj-ea"/>
                      </a:endParaRPr>
                    </a:p>
                    <a:p>
                      <a:pPr algn="l" fontAlgn="ctr"/>
                      <a:r>
                        <a:rPr lang="ja-JP" altLang="en-US" sz="1100" u="none" strike="noStrike" dirty="0" smtClean="0">
                          <a:effectLst/>
                          <a:latin typeface="+mj-ea"/>
                          <a:ea typeface="+mj-ea"/>
                        </a:rPr>
                        <a:t>指導者育成</a:t>
                      </a:r>
                      <a:r>
                        <a:rPr lang="ja-JP" altLang="en-US" sz="1100" u="none" strike="noStrike" dirty="0">
                          <a:effectLst/>
                          <a:latin typeface="+mj-ea"/>
                          <a:ea typeface="+mj-ea"/>
                        </a:rPr>
                        <a:t>事業</a:t>
                      </a:r>
                      <a:endParaRPr lang="ja-JP" altLang="en-US" sz="1100" b="0" i="0" u="none" strike="noStrike" dirty="0">
                        <a:effectLst/>
                        <a:latin typeface="+mj-ea"/>
                        <a:ea typeface="+mj-ea"/>
                      </a:endParaRPr>
                    </a:p>
                  </a:txBody>
                  <a:tcPr marL="5826" marR="5826" marT="5826" marB="0" anchor="ctr">
                    <a:lnB w="12700" cap="flat" cmpd="sng" algn="ctr">
                      <a:solidFill>
                        <a:schemeClr val="bg1"/>
                      </a:solidFill>
                      <a:prstDash val="solid"/>
                      <a:round/>
                      <a:headEnd type="none" w="med" len="med"/>
                      <a:tailEnd type="none" w="med" len="med"/>
                    </a:lnB>
                  </a:tcPr>
                </a:tc>
                <a:tc rowSpan="7" hMerge="1">
                  <a:txBody>
                    <a:bodyPr/>
                    <a:lstStyle/>
                    <a:p>
                      <a:pPr algn="l" fontAlgn="ctr"/>
                      <a:endParaRPr lang="zh-TW"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障害</a:t>
                      </a:r>
                      <a:r>
                        <a:rPr lang="zh-TW" altLang="en-US" sz="1000" u="none" strike="noStrike" dirty="0">
                          <a:effectLst/>
                          <a:latin typeface="ＭＳ Ｐゴシック" panose="020B0600070205080204" pitchFamily="50" charset="-128"/>
                          <a:ea typeface="ＭＳ Ｐゴシック" panose="020B0600070205080204" pitchFamily="50" charset="-128"/>
                        </a:rPr>
                        <a:t>支援区分認定調査員等研修事業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zh-TW" altLang="en-US" sz="1000" u="none" strike="noStrike" dirty="0">
                          <a:effectLst/>
                          <a:latin typeface="ＭＳ Ｐゴシック" panose="020B0600070205080204" pitchFamily="50" charset="-128"/>
                          <a:ea typeface="ＭＳ Ｐゴシック" panose="020B0600070205080204" pitchFamily="50" charset="-128"/>
                        </a:rPr>
                        <a:t>障害支援区分認定調査員、市町村審査会、主治医研修</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extLst>
                  <a:ext uri="{0D108BD9-81ED-4DB2-BD59-A6C34878D82A}">
                    <a16:rowId xmlns:a16="http://schemas.microsoft.com/office/drawing/2014/main" val="10001"/>
                  </a:ext>
                </a:extLst>
              </a:tr>
              <a:tr h="303897">
                <a:tc vMerge="1">
                  <a:txBody>
                    <a:bodyPr/>
                    <a:lstStyle/>
                    <a:p>
                      <a:pPr algn="l" fontAlgn="ctr"/>
                      <a:endParaRPr lang="ja-JP" altLang="en-US" sz="700" b="0" i="0" u="none" strike="noStrike">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zh-TW"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相談</a:t>
                      </a:r>
                      <a:r>
                        <a:rPr lang="zh-TW" altLang="en-US" sz="1000" u="none" strike="noStrike" dirty="0">
                          <a:effectLst/>
                          <a:latin typeface="ＭＳ Ｐゴシック" panose="020B0600070205080204" pitchFamily="50" charset="-128"/>
                          <a:ea typeface="ＭＳ Ｐゴシック" panose="020B0600070205080204" pitchFamily="50" charset="-128"/>
                        </a:rPr>
                        <a:t>支援従事者研修事業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000" u="none" strike="noStrike" dirty="0">
                          <a:effectLst/>
                          <a:latin typeface="+mn-ea"/>
                          <a:ea typeface="+mn-ea"/>
                        </a:rPr>
                        <a:t>相談支援従事者の養成研修</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2"/>
                  </a:ext>
                </a:extLst>
              </a:tr>
              <a:tr h="303897">
                <a:tc vMerge="1">
                  <a:txBody>
                    <a:bodyPr/>
                    <a:lstStyle/>
                    <a:p>
                      <a:pPr algn="l" fontAlgn="ctr"/>
                      <a:endParaRPr lang="ja-JP" altLang="en-US" sz="700" b="0" i="0" u="none" strike="noStrike" dirty="0">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ja-JP"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サービス</a:t>
                      </a:r>
                      <a:r>
                        <a:rPr lang="ja-JP" altLang="en-US" sz="1000" u="none" strike="noStrike" dirty="0">
                          <a:effectLst/>
                          <a:latin typeface="+mn-ea"/>
                          <a:ea typeface="+mn-ea"/>
                        </a:rPr>
                        <a:t>管理責任者研修事業</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000" u="none" strike="noStrike" dirty="0">
                          <a:effectLst/>
                          <a:latin typeface="+mn-ea"/>
                          <a:ea typeface="+mn-ea"/>
                        </a:rPr>
                        <a:t>サービス管理責任者の養成研修</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3"/>
                  </a:ext>
                </a:extLst>
              </a:tr>
              <a:tr h="303897">
                <a:tc vMerge="1">
                  <a:txBody>
                    <a:bodyPr/>
                    <a:lstStyle/>
                    <a:p>
                      <a:pPr algn="l" fontAlgn="ctr"/>
                      <a:endParaRPr lang="ja-JP" altLang="en-US" sz="700" b="0" i="0" u="none" strike="noStrike">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zh-TW"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居宅</a:t>
                      </a:r>
                      <a:r>
                        <a:rPr lang="zh-TW" altLang="en-US" sz="1000" u="none" strike="noStrike" dirty="0">
                          <a:effectLst/>
                          <a:latin typeface="ＭＳ Ｐゴシック" panose="020B0600070205080204" pitchFamily="50" charset="-128"/>
                          <a:ea typeface="ＭＳ Ｐゴシック" panose="020B0600070205080204" pitchFamily="50" charset="-128"/>
                        </a:rPr>
                        <a:t>介護従業者等養成研修事業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000" u="none" strike="noStrike" dirty="0">
                          <a:effectLst/>
                          <a:latin typeface="+mn-ea"/>
                          <a:ea typeface="+mn-ea"/>
                        </a:rPr>
                        <a:t>ホームヘルパーの養成研修</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4"/>
                  </a:ext>
                </a:extLst>
              </a:tr>
              <a:tr h="317825">
                <a:tc vMerge="1">
                  <a:txBody>
                    <a:bodyPr/>
                    <a:lstStyle/>
                    <a:p>
                      <a:pPr algn="l" fontAlgn="ctr"/>
                      <a:endParaRPr lang="ja-JP" altLang="en-US" sz="700" b="0" i="0" u="none" strike="noStrike">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ja-JP"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身体</a:t>
                      </a:r>
                      <a:r>
                        <a:rPr lang="ja-JP" altLang="en-US" sz="1000" u="none" strike="noStrike" dirty="0">
                          <a:effectLst/>
                          <a:latin typeface="+mn-ea"/>
                          <a:ea typeface="+mn-ea"/>
                        </a:rPr>
                        <a:t>障害者・知的障害者相談員活動強化事業</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000" u="none" strike="noStrike" dirty="0">
                          <a:effectLst/>
                          <a:latin typeface="+mn-ea"/>
                          <a:ea typeface="+mn-ea"/>
                        </a:rPr>
                        <a:t>相談員の対応能力の向上と相談員間の連携を図るための研修を実施</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5"/>
                  </a:ext>
                </a:extLst>
              </a:tr>
              <a:tr h="303897">
                <a:tc vMerge="1">
                  <a:txBody>
                    <a:bodyPr/>
                    <a:lstStyle/>
                    <a:p>
                      <a:pPr algn="ctr" fontAlgn="ctr"/>
                      <a:endParaRPr lang="ja-JP" altLang="en-US" sz="600" b="0" i="0" u="none" strike="noStrike">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zh-TW"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音声</a:t>
                      </a:r>
                      <a:r>
                        <a:rPr lang="zh-TW" altLang="en-US" sz="1000" u="none" strike="noStrike" dirty="0">
                          <a:effectLst/>
                          <a:latin typeface="ＭＳ Ｐゴシック" panose="020B0600070205080204" pitchFamily="50" charset="-128"/>
                          <a:ea typeface="ＭＳ Ｐゴシック" panose="020B0600070205080204" pitchFamily="50" charset="-128"/>
                        </a:rPr>
                        <a:t>機能障害者発声訓練指導者養成事業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000" u="none" strike="noStrike" dirty="0">
                          <a:effectLst/>
                          <a:latin typeface="+mn-ea"/>
                          <a:ea typeface="+mn-ea"/>
                        </a:rPr>
                        <a:t>音声機能障害者発声訓練指導者養成の研修</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6"/>
                  </a:ext>
                </a:extLst>
              </a:tr>
              <a:tr h="567809">
                <a:tc vMerge="1">
                  <a:txBody>
                    <a:bodyPr/>
                    <a:lstStyle/>
                    <a:p>
                      <a:pPr algn="l" fontAlgn="ctr"/>
                      <a:endParaRPr lang="ja-JP" altLang="en-US" sz="700" b="0" i="0" u="none" strike="noStrike">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zh-TW"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精神</a:t>
                      </a:r>
                      <a:r>
                        <a:rPr lang="zh-TW" altLang="en-US" sz="1000" u="none" strike="noStrike" dirty="0">
                          <a:effectLst/>
                          <a:latin typeface="ＭＳ Ｐゴシック" panose="020B0600070205080204" pitchFamily="50" charset="-128"/>
                          <a:ea typeface="ＭＳ Ｐゴシック" panose="020B0600070205080204" pitchFamily="50" charset="-128"/>
                        </a:rPr>
                        <a:t>障害関係従事者養成研修事業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000" u="none" strike="noStrike" dirty="0">
                          <a:effectLst/>
                          <a:latin typeface="+mn-ea"/>
                          <a:ea typeface="+mn-ea"/>
                        </a:rPr>
                        <a:t>①精神科訪問看護従事者に対する研修、②アウトリーチ関係者に対する研修、③かかりつけ医等に対するうつ病に関する研修</a:t>
                      </a:r>
                      <a:br>
                        <a:rPr lang="ja-JP" altLang="en-US" sz="1000" u="none" strike="noStrike" dirty="0">
                          <a:effectLst/>
                          <a:latin typeface="+mn-ea"/>
                          <a:ea typeface="+mn-ea"/>
                        </a:rPr>
                      </a:br>
                      <a:r>
                        <a:rPr lang="en-US" altLang="ja-JP" sz="1000" u="none" strike="noStrike" dirty="0">
                          <a:effectLst/>
                          <a:latin typeface="+mn-ea"/>
                          <a:ea typeface="+mn-ea"/>
                        </a:rPr>
                        <a:t>※③</a:t>
                      </a:r>
                      <a:r>
                        <a:rPr lang="ja-JP" altLang="en-US" sz="1000" u="none" strike="noStrike" dirty="0">
                          <a:effectLst/>
                          <a:latin typeface="+mn-ea"/>
                          <a:ea typeface="+mn-ea"/>
                        </a:rPr>
                        <a:t>は指定都市も可能</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7"/>
                  </a:ext>
                </a:extLst>
              </a:tr>
              <a:tr h="567809">
                <a:tc vMerge="1">
                  <a:txBody>
                    <a:bodyPr/>
                    <a:lstStyle/>
                    <a:p>
                      <a:pPr algn="l" fontAlgn="ctr"/>
                      <a:endParaRPr lang="ja-JP" altLang="en-US" sz="700" b="0" i="0" u="none" strike="noStrike">
                        <a:effectLst/>
                        <a:latin typeface="ＭＳ Ｐゴシック"/>
                      </a:endParaRPr>
                    </a:p>
                  </a:txBody>
                  <a:tcPr marL="5826" marR="5826" marT="5826" marB="0" anchor="ctr"/>
                </a:tc>
                <a:tc gridSpan="2">
                  <a:txBody>
                    <a:bodyPr/>
                    <a:lstStyle/>
                    <a:p>
                      <a:pPr algn="dist" fontAlgn="ctr"/>
                      <a:endParaRPr lang="ja-JP" altLang="en-US" sz="1100" b="0" i="0" u="none" strike="noStrike" dirty="0">
                        <a:effectLst/>
                        <a:latin typeface="+mj-ea"/>
                        <a:ea typeface="+mj-ea"/>
                      </a:endParaRPr>
                    </a:p>
                  </a:txBody>
                  <a:tcPr marL="5826" marR="5826" marT="5826" marB="0" anchor="ctr">
                    <a:lnT w="12700" cap="flat" cmpd="sng" algn="ctr">
                      <a:solidFill>
                        <a:schemeClr val="bg1"/>
                      </a:solidFill>
                      <a:prstDash val="solid"/>
                      <a:round/>
                      <a:headEnd type="none" w="med" len="med"/>
                      <a:tailEnd type="none" w="med" len="med"/>
                    </a:lnT>
                  </a:tcPr>
                </a:tc>
                <a:tc hMerge="1">
                  <a:txBody>
                    <a:bodyPr/>
                    <a:lstStyle/>
                    <a:p>
                      <a:pPr algn="l" fontAlgn="ctr"/>
                      <a:endParaRPr lang="ja-JP"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精神</a:t>
                      </a:r>
                      <a:r>
                        <a:rPr lang="ja-JP" altLang="en-US" sz="1000" u="none" strike="noStrike" dirty="0">
                          <a:effectLst/>
                          <a:latin typeface="+mn-ea"/>
                          <a:ea typeface="+mn-ea"/>
                        </a:rPr>
                        <a:t>障害者支援の障害特性と</a:t>
                      </a:r>
                      <a:br>
                        <a:rPr lang="ja-JP" altLang="en-US" sz="1000" u="none" strike="noStrike" dirty="0">
                          <a:effectLst/>
                          <a:latin typeface="+mn-ea"/>
                          <a:ea typeface="+mn-ea"/>
                        </a:rPr>
                      </a:br>
                      <a:r>
                        <a:rPr lang="ja-JP" altLang="en-US" sz="1000" u="none" strike="noStrike" dirty="0" smtClean="0">
                          <a:effectLst/>
                          <a:latin typeface="+mn-ea"/>
                          <a:ea typeface="+mn-ea"/>
                        </a:rPr>
                        <a:t>　支援</a:t>
                      </a:r>
                      <a:r>
                        <a:rPr lang="ja-JP" altLang="en-US" sz="1000" u="none" strike="noStrike" dirty="0">
                          <a:effectLst/>
                          <a:latin typeface="+mn-ea"/>
                          <a:ea typeface="+mn-ea"/>
                        </a:rPr>
                        <a:t>技法を学ぶ研修事業</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000" u="none" strike="noStrike" dirty="0">
                          <a:effectLst/>
                          <a:latin typeface="+mn-ea"/>
                          <a:ea typeface="+mn-ea"/>
                        </a:rPr>
                        <a:t>障害・介護分野ともに精神障害者の特性に応じた支援を提供できる従事者を養成できるよう、平成</a:t>
                      </a:r>
                      <a:r>
                        <a:rPr lang="en-US" altLang="ja-JP" sz="1000" u="none" strike="noStrike" dirty="0">
                          <a:effectLst/>
                          <a:latin typeface="+mn-ea"/>
                          <a:ea typeface="+mn-ea"/>
                        </a:rPr>
                        <a:t>27</a:t>
                      </a:r>
                      <a:r>
                        <a:rPr lang="ja-JP" altLang="en-US" sz="1000" u="none" strike="noStrike" dirty="0">
                          <a:effectLst/>
                          <a:latin typeface="+mn-ea"/>
                          <a:ea typeface="+mn-ea"/>
                        </a:rPr>
                        <a:t>年度に開発されたモデル研修プログラム及びテキストを活用した研修を実施するための経費を補助（指定都市も実施可）</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8"/>
                  </a:ext>
                </a:extLst>
              </a:tr>
              <a:tr h="324315">
                <a:tc vMerge="1">
                  <a:txBody>
                    <a:bodyPr/>
                    <a:lstStyle/>
                    <a:p>
                      <a:pPr algn="l" fontAlgn="ctr"/>
                      <a:endParaRPr lang="ja-JP" altLang="en-US" sz="700" b="0" i="0" u="none" strike="noStrike">
                        <a:effectLst/>
                        <a:latin typeface="ＭＳ Ｐゴシック"/>
                      </a:endParaRPr>
                    </a:p>
                  </a:txBody>
                  <a:tcPr marL="5826" marR="5826" marT="5826" marB="0" anchor="ctr"/>
                </a:tc>
                <a:tc gridSpan="4">
                  <a:txBody>
                    <a:bodyPr/>
                    <a:lstStyle/>
                    <a:p>
                      <a:pPr algn="l" fontAlgn="ctr"/>
                      <a:r>
                        <a:rPr lang="ja-JP" altLang="en-US" sz="1100" u="none" strike="noStrike" dirty="0">
                          <a:effectLst/>
                          <a:latin typeface="+mn-ea"/>
                          <a:ea typeface="+mn-ea"/>
                        </a:rPr>
                        <a:t>日常生活</a:t>
                      </a:r>
                      <a:r>
                        <a:rPr lang="ja-JP" altLang="en-US" sz="1100" u="none" strike="noStrike" dirty="0" smtClean="0">
                          <a:effectLst/>
                          <a:latin typeface="+mn-ea"/>
                          <a:ea typeface="+mn-ea"/>
                        </a:rPr>
                        <a:t>支援</a:t>
                      </a:r>
                      <a:endParaRPr lang="ja-JP" altLang="en-US" sz="1100" b="0" i="0" u="none" strike="noStrike" dirty="0">
                        <a:effectLst/>
                        <a:latin typeface="+mn-ea"/>
                        <a:ea typeface="+mn-ea"/>
                      </a:endParaRPr>
                    </a:p>
                  </a:txBody>
                  <a:tcPr marL="5826" marR="5826" marT="5826" marB="0" anchor="ctr">
                    <a:lnB w="12700" cmpd="sng">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9"/>
                  </a:ext>
                </a:extLst>
              </a:tr>
              <a:tr h="407863">
                <a:tc vMerge="1">
                  <a:txBody>
                    <a:bodyPr/>
                    <a:lstStyle/>
                    <a:p>
                      <a:pPr algn="l" fontAlgn="ctr"/>
                      <a:endParaRPr lang="ja-JP" altLang="en-US" sz="700" b="0" i="0" u="none" strike="noStrike">
                        <a:effectLst/>
                        <a:latin typeface="ＭＳ Ｐゴシック"/>
                      </a:endParaRPr>
                    </a:p>
                  </a:txBody>
                  <a:tcPr marL="5826" marR="5826" marT="5826" marB="0" anchor="ctr"/>
                </a:tc>
                <a:tc rowSpan="7">
                  <a:txBody>
                    <a:bodyPr/>
                    <a:lstStyle/>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ja-JP" altLang="en-US" sz="1100" b="0" i="0" u="none" strike="noStrike" dirty="0">
                        <a:effectLst/>
                        <a:latin typeface="+mj-ea"/>
                        <a:ea typeface="+mj-ea"/>
                      </a:endParaRPr>
                    </a:p>
                  </a:txBody>
                  <a:tcPr marL="5826" marR="5826" marT="5826" marB="0" anchor="ctr">
                    <a:lnR w="12700" cap="flat" cmpd="sng" algn="ctr">
                      <a:solidFill>
                        <a:schemeClr val="bg1"/>
                      </a:solidFill>
                      <a:prstDash val="solid"/>
                      <a:round/>
                      <a:headEnd type="none" w="med" len="med"/>
                      <a:tailEnd type="none" w="med" len="med"/>
                    </a:lnR>
                    <a:lnT w="12700" cmpd="sng">
                      <a:noFill/>
                    </a:lnT>
                  </a:tcPr>
                </a:tc>
                <a:tc>
                  <a:txBody>
                    <a:bodyPr/>
                    <a:lstStyle/>
                    <a:p>
                      <a:pPr algn="l" fontAlgn="ctr"/>
                      <a:r>
                        <a:rPr lang="ja-JP" altLang="en-US" sz="1100" u="none" strike="noStrike">
                          <a:effectLst/>
                          <a:latin typeface="+mj-ea"/>
                          <a:ea typeface="+mj-ea"/>
                        </a:rPr>
                        <a:t>　</a:t>
                      </a:r>
                      <a:endParaRPr lang="ja-JP" altLang="en-US" sz="1100" b="0" i="0" u="none" strike="noStrike">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mpd="sng">
                      <a:noFill/>
                    </a:lnT>
                    <a:lnB w="12700" cap="flat" cmpd="sng" algn="ctr">
                      <a:solidFill>
                        <a:schemeClr val="bg1"/>
                      </a:solidFill>
                      <a:prstDash val="solid"/>
                      <a:round/>
                      <a:headEnd type="none" w="med" len="med"/>
                      <a:tailEnd type="none" w="med" len="med"/>
                    </a:lnB>
                  </a:tcPr>
                </a:tc>
                <a:tc>
                  <a:txBody>
                    <a:bodyPr/>
                    <a:lstStyle/>
                    <a:p>
                      <a:pPr algn="l" fontAlgn="ctr"/>
                      <a:r>
                        <a:rPr lang="ja-JP" altLang="en-US" sz="1000" u="none" strike="noStrike" dirty="0" smtClean="0">
                          <a:effectLst/>
                          <a:latin typeface="+mn-ea"/>
                          <a:ea typeface="+mn-ea"/>
                        </a:rPr>
                        <a:t>　福祉</a:t>
                      </a:r>
                      <a:r>
                        <a:rPr lang="ja-JP" altLang="en-US" sz="1000" u="none" strike="noStrike" dirty="0">
                          <a:effectLst/>
                          <a:latin typeface="+mn-ea"/>
                          <a:ea typeface="+mn-ea"/>
                        </a:rPr>
                        <a:t>ホームの運営</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100" u="none" strike="noStrike" dirty="0">
                          <a:effectLst/>
                          <a:latin typeface="+mn-ea"/>
                          <a:ea typeface="+mn-ea"/>
                        </a:rPr>
                        <a:t>家庭環境、住宅事情等の理由により、居宅において、生活することが困難な障害者に対して、低額な料金で、居室その他の設備利用や、日常生活に必要な便宜を供与</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0"/>
                  </a:ext>
                </a:extLst>
              </a:tr>
              <a:tr h="359878">
                <a:tc vMerge="1">
                  <a:txBody>
                    <a:bodyPr/>
                    <a:lstStyle/>
                    <a:p>
                      <a:pPr algn="l" fontAlgn="ctr"/>
                      <a:endParaRPr lang="ja-JP" altLang="en-US" sz="700" b="0" i="0" u="none" strike="noStrike">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100" b="0" i="0" u="none" strike="noStrike" dirty="0">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88900" indent="0" algn="l" fontAlgn="ctr"/>
                      <a:r>
                        <a:rPr lang="ja-JP" altLang="en-US" sz="1000" u="none" strike="noStrike" dirty="0" smtClean="0">
                          <a:effectLst/>
                          <a:latin typeface="+mn-ea"/>
                          <a:ea typeface="+mn-ea"/>
                        </a:rPr>
                        <a:t>オストメイト</a:t>
                      </a:r>
                      <a:r>
                        <a:rPr lang="ja-JP" altLang="en-US" sz="1000" u="none" strike="noStrike" dirty="0">
                          <a:effectLst/>
                          <a:latin typeface="+mn-ea"/>
                          <a:ea typeface="+mn-ea"/>
                        </a:rPr>
                        <a:t>（人工肛門、人工膀胱造設者）社会適応訓練</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100" u="none" strike="noStrike" dirty="0">
                          <a:effectLst/>
                          <a:latin typeface="+mn-ea"/>
                          <a:ea typeface="+mn-ea"/>
                        </a:rPr>
                        <a:t>ストマ用装具等に関する講習</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1"/>
                  </a:ext>
                </a:extLst>
              </a:tr>
              <a:tr h="247916">
                <a:tc vMerge="1">
                  <a:txBody>
                    <a:bodyPr/>
                    <a:lstStyle/>
                    <a:p>
                      <a:pPr algn="l" fontAlgn="ctr"/>
                      <a:endParaRPr lang="ja-JP" altLang="en-US" sz="700" b="0" i="0" u="none" strike="noStrike">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100" b="0" i="0" u="none" strike="noStrike">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音声</a:t>
                      </a:r>
                      <a:r>
                        <a:rPr lang="zh-TW" altLang="en-US" sz="1000" u="none" strike="noStrike" dirty="0">
                          <a:effectLst/>
                          <a:latin typeface="ＭＳ Ｐゴシック" panose="020B0600070205080204" pitchFamily="50" charset="-128"/>
                          <a:ea typeface="ＭＳ Ｐゴシック" panose="020B0600070205080204" pitchFamily="50" charset="-128"/>
                        </a:rPr>
                        <a:t>機能障害者発声訓練</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100" u="none" strike="noStrike" dirty="0">
                          <a:effectLst/>
                          <a:latin typeface="+mn-ea"/>
                          <a:ea typeface="+mn-ea"/>
                        </a:rPr>
                        <a:t>喉頭を摘出し、音声機能を喪失した者に対し、発声訓練</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2"/>
                  </a:ext>
                </a:extLst>
              </a:tr>
              <a:tr h="343884">
                <a:tc vMerge="1">
                  <a:txBody>
                    <a:bodyPr/>
                    <a:lstStyle/>
                    <a:p>
                      <a:pPr algn="l" fontAlgn="ctr"/>
                      <a:endParaRPr lang="ja-JP" altLang="en-US" sz="700" b="0" i="0" u="none" strike="noStrike">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100" b="0" i="0" u="none" strike="noStrike">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000" u="none" strike="noStrike" dirty="0" smtClean="0">
                          <a:effectLst/>
                          <a:latin typeface="+mn-ea"/>
                          <a:ea typeface="+mn-ea"/>
                        </a:rPr>
                        <a:t>　児童</a:t>
                      </a:r>
                      <a:r>
                        <a:rPr lang="ja-JP" altLang="en-US" sz="1000" u="none" strike="noStrike" dirty="0">
                          <a:effectLst/>
                          <a:latin typeface="+mn-ea"/>
                          <a:ea typeface="+mn-ea"/>
                        </a:rPr>
                        <a:t>発達支援センター等の機能強化等</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100" u="none" strike="noStrike" dirty="0">
                          <a:effectLst/>
                          <a:latin typeface="+mn-ea"/>
                          <a:ea typeface="+mn-ea"/>
                        </a:rPr>
                        <a:t>多障害や早期専門的な対応など地域における障害児支援等の拠点としての機能強化等（指定都市・中核市も実施可）</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3"/>
                  </a:ext>
                </a:extLst>
              </a:tr>
              <a:tr h="343884">
                <a:tc vMerge="1">
                  <a:txBody>
                    <a:bodyPr/>
                    <a:lstStyle/>
                    <a:p>
                      <a:pPr algn="l" fontAlgn="ctr"/>
                      <a:endParaRPr lang="ja-JP" altLang="en-US" sz="700" b="0" i="0" u="none" strike="noStrike">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100" b="0" i="0" u="none" strike="noStrike">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88900" indent="0" algn="l" fontAlgn="ctr"/>
                      <a:r>
                        <a:rPr lang="ja-JP" altLang="en-US" sz="1000" u="none" strike="noStrike" dirty="0" smtClean="0">
                          <a:effectLst/>
                          <a:latin typeface="+mn-ea"/>
                          <a:ea typeface="+mn-ea"/>
                        </a:rPr>
                        <a:t>矯正</a:t>
                      </a:r>
                      <a:r>
                        <a:rPr lang="ja-JP" altLang="en-US" sz="1000" u="none" strike="noStrike" dirty="0">
                          <a:effectLst/>
                          <a:latin typeface="+mn-ea"/>
                          <a:ea typeface="+mn-ea"/>
                        </a:rPr>
                        <a:t>施設等を退所した障害者の地域生活への移行促進</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100" u="none" strike="noStrike" dirty="0">
                          <a:effectLst/>
                          <a:latin typeface="+mn-ea"/>
                          <a:ea typeface="+mn-ea"/>
                        </a:rPr>
                        <a:t>罪を犯した障害者等の特性や支援方法に関する研修の実施等</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4"/>
                  </a:ext>
                </a:extLst>
              </a:tr>
              <a:tr h="343884">
                <a:tc vMerge="1">
                  <a:txBody>
                    <a:bodyPr/>
                    <a:lstStyle/>
                    <a:p>
                      <a:pPr algn="l" fontAlgn="ctr"/>
                      <a:endParaRPr lang="ja-JP" altLang="en-US" sz="700" b="0" i="0" u="none" strike="noStrike" dirty="0">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100" b="0" i="0" u="none" strike="noStrike">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医療型</a:t>
                      </a:r>
                      <a:r>
                        <a:rPr lang="zh-TW" altLang="en-US" sz="1000" u="none" strike="noStrike" dirty="0">
                          <a:effectLst/>
                          <a:latin typeface="ＭＳ Ｐゴシック" panose="020B0600070205080204" pitchFamily="50" charset="-128"/>
                          <a:ea typeface="ＭＳ Ｐゴシック" panose="020B0600070205080204" pitchFamily="50" charset="-128"/>
                        </a:rPr>
                        <a:t>短期入所事業所開設支援 </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100" u="none" strike="noStrike" dirty="0">
                          <a:effectLst/>
                          <a:latin typeface="+mn-ea"/>
                          <a:ea typeface="+mn-ea"/>
                        </a:rPr>
                        <a:t>医療型短期入所事業所の開拓や新規開設事業所の職員に対する実地研修等（指定都市、中核市も実施可）</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5"/>
                  </a:ext>
                </a:extLst>
              </a:tr>
              <a:tr h="527822">
                <a:tc vMerge="1">
                  <a:txBody>
                    <a:bodyPr/>
                    <a:lstStyle/>
                    <a:p>
                      <a:pPr algn="l" fontAlgn="ctr"/>
                      <a:endParaRPr lang="ja-JP" altLang="en-US" sz="700" b="0" i="0" u="none" strike="noStrike">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ctr"/>
                      <a:endParaRPr lang="ja-JP" altLang="en-US" sz="1100" b="0" i="0" u="none" strike="noStrike" dirty="0">
                        <a:effectLst/>
                        <a:latin typeface="+mj-ea"/>
                        <a:ea typeface="+mj-ea"/>
                      </a:endParaRPr>
                    </a:p>
                  </a:txBody>
                  <a:tcPr marL="5826" marR="5826" marT="5826"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88900" indent="0" algn="l" fontAlgn="ctr"/>
                      <a:r>
                        <a:rPr lang="ja-JP" altLang="en-US" sz="1000" u="none" strike="noStrike" dirty="0" smtClean="0">
                          <a:effectLst/>
                          <a:latin typeface="+mn-ea"/>
                          <a:ea typeface="+mn-ea"/>
                        </a:rPr>
                        <a:t>障害者</a:t>
                      </a:r>
                      <a:r>
                        <a:rPr lang="ja-JP" altLang="en-US" sz="1000" u="none" strike="noStrike" dirty="0">
                          <a:effectLst/>
                          <a:latin typeface="+mn-ea"/>
                          <a:ea typeface="+mn-ea"/>
                        </a:rPr>
                        <a:t>の地域生活の推進に向けた</a:t>
                      </a:r>
                      <a:br>
                        <a:rPr lang="ja-JP" altLang="en-US" sz="1000" u="none" strike="noStrike" dirty="0">
                          <a:effectLst/>
                          <a:latin typeface="+mn-ea"/>
                          <a:ea typeface="+mn-ea"/>
                        </a:rPr>
                      </a:br>
                      <a:r>
                        <a:rPr lang="ja-JP" altLang="en-US" sz="1000" u="none" strike="noStrike" dirty="0">
                          <a:effectLst/>
                          <a:latin typeface="+mn-ea"/>
                          <a:ea typeface="+mn-ea"/>
                        </a:rPr>
                        <a:t>体制強化支援事業</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100" u="none" strike="noStrike" dirty="0">
                          <a:effectLst/>
                          <a:latin typeface="+mn-ea"/>
                          <a:ea typeface="+mn-ea"/>
                        </a:rPr>
                        <a:t>障害者のニーズを的確に把握し、地域で障害者を支える体制の構築を行うために、都道府県における広域的な観点での取組や、地域に密接に関係する市町村への助言や情報提供等を通じて、地域生活を支援するための体制強化に必要な事務費等を補助</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6"/>
                  </a:ext>
                </a:extLst>
              </a:tr>
            </a:tbl>
          </a:graphicData>
        </a:graphic>
      </p:graphicFrame>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186</a:t>
            </a:fld>
            <a:endParaRPr lang="en-US" altLang="ja-JP" dirty="0"/>
          </a:p>
        </p:txBody>
      </p:sp>
    </p:spTree>
    <p:extLst>
      <p:ext uri="{BB962C8B-B14F-4D97-AF65-F5344CB8AC3E}">
        <p14:creationId xmlns:p14="http://schemas.microsoft.com/office/powerpoint/2010/main" val="340394449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670350174"/>
              </p:ext>
            </p:extLst>
          </p:nvPr>
        </p:nvGraphicFramePr>
        <p:xfrm>
          <a:off x="128464" y="260648"/>
          <a:ext cx="9649069" cy="6048672"/>
        </p:xfrm>
        <a:graphic>
          <a:graphicData uri="http://schemas.openxmlformats.org/drawingml/2006/table">
            <a:tbl>
              <a:tblPr>
                <a:tableStyleId>{5940675A-B579-460E-94D1-54222C63F5DA}</a:tableStyleId>
              </a:tblPr>
              <a:tblGrid>
                <a:gridCol w="632726">
                  <a:extLst>
                    <a:ext uri="{9D8B030D-6E8A-4147-A177-3AD203B41FA5}">
                      <a16:colId xmlns:a16="http://schemas.microsoft.com/office/drawing/2014/main" val="20000"/>
                    </a:ext>
                  </a:extLst>
                </a:gridCol>
                <a:gridCol w="651179">
                  <a:extLst>
                    <a:ext uri="{9D8B030D-6E8A-4147-A177-3AD203B41FA5}">
                      <a16:colId xmlns:a16="http://schemas.microsoft.com/office/drawing/2014/main" val="20001"/>
                    </a:ext>
                  </a:extLst>
                </a:gridCol>
                <a:gridCol w="2604527">
                  <a:extLst>
                    <a:ext uri="{9D8B030D-6E8A-4147-A177-3AD203B41FA5}">
                      <a16:colId xmlns:a16="http://schemas.microsoft.com/office/drawing/2014/main" val="20002"/>
                    </a:ext>
                  </a:extLst>
                </a:gridCol>
                <a:gridCol w="5760637">
                  <a:extLst>
                    <a:ext uri="{9D8B030D-6E8A-4147-A177-3AD203B41FA5}">
                      <a16:colId xmlns:a16="http://schemas.microsoft.com/office/drawing/2014/main" val="20003"/>
                    </a:ext>
                  </a:extLst>
                </a:gridCol>
              </a:tblGrid>
              <a:tr h="203212">
                <a:tc rowSpan="21">
                  <a:txBody>
                    <a:bodyPr/>
                    <a:lstStyle/>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任意事業</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txBody>
                  <a:tcPr marL="4688" marR="4688" marT="4688" marB="0" anchor="ctr"/>
                </a:tc>
                <a:tc gridSpan="2">
                  <a:txBody>
                    <a:bodyPr/>
                    <a:lstStyle/>
                    <a:p>
                      <a:pPr algn="l" fontAlgn="ctr"/>
                      <a:r>
                        <a:rPr lang="ja-JP" altLang="en-US" sz="1100" u="none" strike="noStrike" dirty="0" smtClean="0">
                          <a:effectLst/>
                        </a:rPr>
                        <a:t>　</a:t>
                      </a:r>
                      <a:r>
                        <a:rPr lang="zh-CN" altLang="en-US" sz="1100" u="none" strike="noStrike" dirty="0" smtClean="0">
                          <a:effectLst/>
                          <a:latin typeface="ＭＳ Ｐゴシック" panose="020B0600070205080204" pitchFamily="50" charset="-128"/>
                          <a:ea typeface="ＭＳ Ｐゴシック" panose="020B0600070205080204" pitchFamily="50" charset="-128"/>
                        </a:rPr>
                        <a:t>社会</a:t>
                      </a:r>
                      <a:r>
                        <a:rPr lang="zh-CN" altLang="en-US" sz="1100" u="none" strike="noStrike" dirty="0">
                          <a:effectLst/>
                          <a:latin typeface="ＭＳ Ｐゴシック" panose="020B0600070205080204" pitchFamily="50" charset="-128"/>
                          <a:ea typeface="ＭＳ Ｐゴシック" panose="020B0600070205080204" pitchFamily="50" charset="-128"/>
                        </a:rPr>
                        <a:t>参加支援</a:t>
                      </a:r>
                      <a:endParaRPr lang="zh-CN" altLang="en-US" sz="1100" b="0" i="0" u="none" strike="noStrike" dirty="0">
                        <a:effectLst/>
                        <a:latin typeface="ＭＳ Ｐゴシック" panose="020B0600070205080204" pitchFamily="50" charset="-128"/>
                        <a:ea typeface="ＭＳ Ｐゴシック" panose="020B0600070205080204" pitchFamily="50" charset="-128"/>
                      </a:endParaRPr>
                    </a:p>
                  </a:txBody>
                  <a:tcPr marL="4688" marR="4688" marT="4688" marB="0" anchor="ctr">
                    <a:lnB w="12700" cmpd="sng">
                      <a:noFill/>
                    </a:lnB>
                  </a:tcPr>
                </a:tc>
                <a:tc hMerge="1">
                  <a:txBody>
                    <a:bodyPr/>
                    <a:lstStyle/>
                    <a:p>
                      <a:endParaRPr kumimoji="1" lang="ja-JP" altLang="en-US"/>
                    </a:p>
                  </a:txBody>
                  <a:tcPr/>
                </a:tc>
                <a:tc>
                  <a:txBody>
                    <a:bodyPr/>
                    <a:lstStyle/>
                    <a:p>
                      <a:pPr algn="l" fontAlgn="ctr"/>
                      <a:r>
                        <a:rPr lang="ja-JP" altLang="en-US" sz="1100" u="none" strike="noStrike">
                          <a:effectLst/>
                        </a:rPr>
                        <a:t>　</a:t>
                      </a:r>
                      <a:endParaRPr lang="ja-JP" altLang="en-US" sz="1100" b="0" i="0" u="none" strike="noStrike">
                        <a:effectLst/>
                        <a:latin typeface="ＭＳ Ｐゴシック"/>
                      </a:endParaRPr>
                    </a:p>
                  </a:txBody>
                  <a:tcPr marL="4688" marR="4688" marT="4688" marB="0" anchor="ctr"/>
                </a:tc>
                <a:extLst>
                  <a:ext uri="{0D108BD9-81ED-4DB2-BD59-A6C34878D82A}">
                    <a16:rowId xmlns:a16="http://schemas.microsoft.com/office/drawing/2014/main" val="10000"/>
                  </a:ext>
                </a:extLst>
              </a:tr>
              <a:tr h="217727">
                <a:tc vMerge="1">
                  <a:txBody>
                    <a:bodyPr/>
                    <a:lstStyle/>
                    <a:p>
                      <a:pPr algn="l" fontAlgn="ctr"/>
                      <a:endParaRPr lang="ja-JP" altLang="en-US" sz="1100" b="0" i="0" u="none" strike="noStrike" dirty="0">
                        <a:effectLst/>
                        <a:latin typeface="ＭＳ Ｐゴシック"/>
                      </a:endParaRPr>
                    </a:p>
                  </a:txBody>
                  <a:tcPr marL="4688" marR="4688" marT="4688" marB="0" anchor="ctr"/>
                </a:tc>
                <a:tc rowSpan="14">
                  <a:txBody>
                    <a:bodyPr/>
                    <a:lstStyle/>
                    <a:p>
                      <a:pPr algn="ctr" fontAlgn="ctr"/>
                      <a:endParaRPr lang="ja-JP" altLang="en-US" sz="1100" b="0" i="0" u="none" strike="noStrike" dirty="0">
                        <a:effectLst/>
                        <a:latin typeface="ＭＳ Ｐゴシック"/>
                      </a:endParaRPr>
                    </a:p>
                  </a:txBody>
                  <a:tcPr marL="4688" marR="4688" marT="4688" marB="0" anchor="ctr">
                    <a:lnT w="12700" cmpd="sng">
                      <a:noFill/>
                    </a:lnT>
                  </a:tcPr>
                </a:tc>
                <a:tc>
                  <a:txBody>
                    <a:bodyPr/>
                    <a:lstStyle/>
                    <a:p>
                      <a:pPr algn="l" fontAlgn="ctr"/>
                      <a:r>
                        <a:rPr lang="ja-JP" altLang="en-US" sz="1050" u="none" strike="noStrike" dirty="0" smtClean="0">
                          <a:effectLst/>
                        </a:rPr>
                        <a:t>　</a:t>
                      </a:r>
                      <a:r>
                        <a:rPr lang="zh-TW" altLang="en-US" sz="1050" u="none" strike="noStrike" dirty="0" smtClean="0">
                          <a:effectLst/>
                        </a:rPr>
                        <a:t>手話通</a:t>
                      </a:r>
                      <a:r>
                        <a:rPr lang="zh-TW" altLang="en-US" sz="1050" u="none" strike="noStrike" dirty="0">
                          <a:effectLst/>
                        </a:rPr>
                        <a:t>訳者設置</a:t>
                      </a:r>
                      <a:endParaRPr lang="zh-TW"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公的機関における手話通訳者の設置</a:t>
                      </a:r>
                      <a:r>
                        <a:rPr lang="ja-JP" altLang="en-US" sz="1050" u="dbl" strike="noStrike" dirty="0">
                          <a:effectLst/>
                        </a:rPr>
                        <a:t>又は遠隔手話通訳サービスの導入</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1"/>
                  </a:ext>
                </a:extLst>
              </a:tr>
              <a:tr h="217727">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字幕</a:t>
                      </a:r>
                      <a:r>
                        <a:rPr lang="ja-JP" altLang="en-US" sz="1050" u="none" strike="noStrike" dirty="0">
                          <a:effectLst/>
                        </a:rPr>
                        <a:t>入り映像ライブラリーの提供</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字幕や手話を挿入したビデオカセット等を製作し、聴覚障害者等への貸出</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2"/>
                  </a:ext>
                </a:extLst>
              </a:tr>
              <a:tr h="290305">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点字</a:t>
                      </a:r>
                      <a:r>
                        <a:rPr lang="ja-JP" altLang="en-US" sz="1050" u="none" strike="noStrike" dirty="0">
                          <a:effectLst/>
                        </a:rPr>
                        <a:t>・声の広報等発行</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点訳、音声訳等により自治体広報、生活情報等を提供</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3"/>
                  </a:ext>
                </a:extLst>
              </a:tr>
              <a:tr h="27578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点字</a:t>
                      </a:r>
                      <a:r>
                        <a:rPr lang="ja-JP" altLang="en-US" sz="1050" u="none" strike="noStrike" dirty="0">
                          <a:effectLst/>
                        </a:rPr>
                        <a:t>による即時情報ネットワーク</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日本盲人会連合が提供する情報を地方点字図書館等が受け取り、点字物や音声等により提供</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4"/>
                  </a:ext>
                </a:extLst>
              </a:tr>
              <a:tr h="217727">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障害者</a:t>
                      </a:r>
                      <a:r>
                        <a:rPr lang="ja-JP" altLang="en-US" sz="1050" u="none" strike="noStrike" dirty="0">
                          <a:effectLst/>
                        </a:rPr>
                        <a:t>ＩＴサポートセンター運営</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障害者の情報通信技術の総合的なサービス提供拠点</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5"/>
                  </a:ext>
                </a:extLst>
              </a:tr>
              <a:tr h="217727">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パソコンボランティア</a:t>
                      </a:r>
                      <a:r>
                        <a:rPr lang="ja-JP" altLang="en-US" sz="1050" u="none" strike="noStrike" dirty="0">
                          <a:effectLst/>
                        </a:rPr>
                        <a:t>養成・派遣</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パソコン機器等の使用に関する支援を行うボランティアを養成</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6"/>
                  </a:ext>
                </a:extLst>
              </a:tr>
              <a:tr h="27578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smtClean="0">
                          <a:effectLst/>
                        </a:rPr>
                        <a:t>都道府県</a:t>
                      </a:r>
                      <a:r>
                        <a:rPr lang="ja-JP" altLang="en-US" sz="1050" u="none" strike="noStrike" dirty="0">
                          <a:effectLst/>
                        </a:rPr>
                        <a:t>障害者社会参加推進センター運営</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諸種の社会参加促進施策を実施、社会参加推進協議会の設置、障害者１１０番、相談窓口の設置等</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7"/>
                  </a:ext>
                </a:extLst>
              </a:tr>
              <a:tr h="217727">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a:t>
                      </a:r>
                      <a:r>
                        <a:rPr lang="zh-TW" altLang="en-US" sz="1050" u="none" strike="noStrike" dirty="0" smtClean="0">
                          <a:effectLst/>
                        </a:rPr>
                        <a:t>奉仕員</a:t>
                      </a:r>
                      <a:r>
                        <a:rPr lang="zh-TW" altLang="en-US" sz="1050" u="none" strike="noStrike" dirty="0">
                          <a:effectLst/>
                        </a:rPr>
                        <a:t>養成研修</a:t>
                      </a:r>
                      <a:endParaRPr lang="zh-TW"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手話奉仕員、点訳奉仕員、朗読奉仕員等を養成</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8"/>
                  </a:ext>
                </a:extLst>
              </a:tr>
              <a:tr h="217727">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dirty="0">
                        <a:effectLst/>
                        <a:latin typeface="ＭＳ Ｐゴシック"/>
                      </a:endParaRPr>
                    </a:p>
                  </a:txBody>
                  <a:tcPr marL="4688" marR="4688" marT="4688" marB="0" anchor="ctr"/>
                </a:tc>
                <a:tc>
                  <a:txBody>
                    <a:bodyPr/>
                    <a:lstStyle/>
                    <a:p>
                      <a:pPr algn="l" fontAlgn="ctr"/>
                      <a:r>
                        <a:rPr lang="ja-JP" altLang="en-US" sz="1050" u="none" strike="noStrike" dirty="0" smtClean="0">
                          <a:effectLst/>
                        </a:rPr>
                        <a:t>　レクリエーション</a:t>
                      </a:r>
                      <a:r>
                        <a:rPr lang="ja-JP" altLang="en-US" sz="1050" u="none" strike="noStrike" dirty="0">
                          <a:effectLst/>
                        </a:rPr>
                        <a:t>活動等支援 </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各種レクリエーション教室や運動会等を開催</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9"/>
                  </a:ext>
                </a:extLst>
              </a:tr>
              <a:tr h="217727">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a:t>
                      </a:r>
                      <a:r>
                        <a:rPr lang="zh-TW" altLang="en-US" sz="1050" u="none" strike="noStrike" dirty="0" smtClean="0">
                          <a:effectLst/>
                          <a:latin typeface="ＭＳ Ｐゴシック" panose="020B0600070205080204" pitchFamily="50" charset="-128"/>
                          <a:ea typeface="ＭＳ Ｐゴシック" panose="020B0600070205080204" pitchFamily="50" charset="-128"/>
                        </a:rPr>
                        <a:t>芸術</a:t>
                      </a:r>
                      <a:r>
                        <a:rPr lang="zh-TW" altLang="en-US" sz="1050" u="none" strike="noStrike" dirty="0">
                          <a:effectLst/>
                          <a:latin typeface="ＭＳ Ｐゴシック" panose="020B0600070205080204" pitchFamily="50" charset="-128"/>
                          <a:ea typeface="ＭＳ Ｐゴシック" panose="020B0600070205080204" pitchFamily="50" charset="-128"/>
                        </a:rPr>
                        <a:t>文化活動振興</a:t>
                      </a:r>
                      <a:r>
                        <a:rPr lang="zh-TW" altLang="en-US" sz="1050" u="none" strike="noStrike" dirty="0">
                          <a:effectLst/>
                        </a:rPr>
                        <a:t> </a:t>
                      </a:r>
                      <a:endParaRPr lang="zh-TW"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障害者の作品展、音楽会、映画祭など文化芸術活動の機会の提供等</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0"/>
                  </a:ext>
                </a:extLst>
              </a:tr>
              <a:tr h="217727">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サービス</a:t>
                      </a:r>
                      <a:r>
                        <a:rPr lang="ja-JP" altLang="en-US" sz="1050" u="none" strike="noStrike" dirty="0">
                          <a:effectLst/>
                        </a:rPr>
                        <a:t>提供者情報提供等</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障害者が都道府県間を移動する際、目的地において適切なサービスが受けられるよう情報提供</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1"/>
                  </a:ext>
                </a:extLst>
              </a:tr>
              <a:tr h="34473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smtClean="0">
                          <a:effectLst/>
                        </a:rPr>
                        <a:t>地域</a:t>
                      </a:r>
                      <a:r>
                        <a:rPr lang="ja-JP" altLang="en-US" sz="1050" u="none" strike="noStrike" dirty="0">
                          <a:effectLst/>
                        </a:rPr>
                        <a:t>における障害者自立支援機器の普及促進 </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障害者自立支援機器の普及、相談、関係機関とのネットワーク体制の構築を図るための支援拠点の立ち上げや機能強化（指定都市も実施可）</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2"/>
                  </a:ext>
                </a:extLst>
              </a:tr>
              <a:tr h="34473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a:t>
                      </a:r>
                      <a:r>
                        <a:rPr lang="zh-TW" altLang="en-US" sz="1050" u="none" strike="noStrike" dirty="0" smtClean="0">
                          <a:effectLst/>
                          <a:latin typeface="ＭＳ Ｐゴシック" panose="020B0600070205080204" pitchFamily="50" charset="-128"/>
                          <a:ea typeface="ＭＳ Ｐゴシック" panose="020B0600070205080204" pitchFamily="50" charset="-128"/>
                        </a:rPr>
                        <a:t>視覚</a:t>
                      </a:r>
                      <a:r>
                        <a:rPr lang="zh-TW" altLang="en-US" sz="1050" u="none" strike="noStrike" dirty="0">
                          <a:effectLst/>
                          <a:latin typeface="ＭＳ Ｐゴシック" panose="020B0600070205080204" pitchFamily="50" charset="-128"/>
                          <a:ea typeface="ＭＳ Ｐゴシック" panose="020B0600070205080204" pitchFamily="50" charset="-128"/>
                        </a:rPr>
                        <a:t>障害者用地域情報提供 </a:t>
                      </a:r>
                      <a:endParaRPr lang="zh-TW" altLang="en-US" sz="1050" b="0" i="0" u="none" strike="noStrike" dirty="0">
                        <a:effectLst/>
                        <a:latin typeface="ＭＳ Ｐゴシック" panose="020B0600070205080204" pitchFamily="50" charset="-128"/>
                        <a:ea typeface="ＭＳ Ｐゴシック" panose="020B0600070205080204" pitchFamily="50" charset="-128"/>
                      </a:endParaRPr>
                    </a:p>
                  </a:txBody>
                  <a:tcPr marL="4688" marR="4688" marT="4688" marB="0" anchor="ctr"/>
                </a:tc>
                <a:tc>
                  <a:txBody>
                    <a:bodyPr/>
                    <a:lstStyle/>
                    <a:p>
                      <a:pPr marL="88900" indent="0" algn="l" fontAlgn="ctr"/>
                      <a:r>
                        <a:rPr lang="ja-JP" altLang="en-US" sz="1050" u="none" strike="noStrike" dirty="0">
                          <a:effectLst/>
                        </a:rPr>
                        <a:t>視聴覚障害者情報提供施設を活用した地域生活情報の提供（サピエの活用）や</a:t>
                      </a:r>
                      <a:r>
                        <a:rPr lang="en-US" altLang="ja-JP" sz="1050" u="none" strike="noStrike" dirty="0">
                          <a:effectLst/>
                        </a:rPr>
                        <a:t>ICT</a:t>
                      </a:r>
                      <a:r>
                        <a:rPr lang="ja-JP" altLang="en-US" sz="1050" u="none" strike="noStrike" dirty="0">
                          <a:effectLst/>
                        </a:rPr>
                        <a:t>機器の利用支援及び利用促進等（指定都市、中核市も実施可）</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3"/>
                  </a:ext>
                </a:extLst>
              </a:tr>
              <a:tr h="34473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a:t>
                      </a:r>
                      <a:r>
                        <a:rPr lang="zh-TW" altLang="en-US" sz="1050" u="none" strike="noStrike" dirty="0" smtClean="0">
                          <a:effectLst/>
                          <a:latin typeface="ＭＳ Ｐゴシック" panose="020B0600070205080204" pitchFamily="50" charset="-128"/>
                          <a:ea typeface="ＭＳ Ｐゴシック" panose="020B0600070205080204" pitchFamily="50" charset="-128"/>
                        </a:rPr>
                        <a:t>企業</a:t>
                      </a:r>
                      <a:r>
                        <a:rPr lang="zh-TW" altLang="en-US" sz="1050" u="none" strike="noStrike" dirty="0">
                          <a:effectLst/>
                          <a:latin typeface="ＭＳ Ｐゴシック" panose="020B0600070205080204" pitchFamily="50" charset="-128"/>
                          <a:ea typeface="ＭＳ Ｐゴシック" panose="020B0600070205080204" pitchFamily="50" charset="-128"/>
                        </a:rPr>
                        <a:t>ＣＳＲ連携促進 </a:t>
                      </a:r>
                      <a:endParaRPr lang="zh-TW" altLang="en-US" sz="1050" b="0" i="0" u="none" strike="noStrike" dirty="0">
                        <a:effectLst/>
                        <a:latin typeface="ＭＳ Ｐゴシック" panose="020B0600070205080204" pitchFamily="50" charset="-128"/>
                        <a:ea typeface="ＭＳ Ｐゴシック" panose="020B0600070205080204" pitchFamily="50" charset="-128"/>
                      </a:endParaRPr>
                    </a:p>
                  </a:txBody>
                  <a:tcPr marL="4688" marR="4688" marT="4688" marB="0" anchor="ctr"/>
                </a:tc>
                <a:tc>
                  <a:txBody>
                    <a:bodyPr/>
                    <a:lstStyle/>
                    <a:p>
                      <a:pPr marL="88900" indent="0" algn="l" fontAlgn="ctr"/>
                      <a:r>
                        <a:rPr lang="ja-JP" altLang="en-US" sz="1050" u="none" strike="noStrike" dirty="0">
                          <a:effectLst/>
                        </a:rPr>
                        <a:t>関係者により構成されるプラットフォームに専任のコーディネーターを配置し、障害福祉サービス事業所等のニーズと企業におけるＣＳＲ活動とのマッチング、関係情報の共有・発信等を実施</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4"/>
                  </a:ext>
                </a:extLst>
              </a:tr>
              <a:tr h="203212">
                <a:tc vMerge="1">
                  <a:txBody>
                    <a:bodyPr/>
                    <a:lstStyle/>
                    <a:p>
                      <a:pPr algn="l" fontAlgn="ctr"/>
                      <a:endParaRPr lang="ja-JP" altLang="en-US" sz="1100" b="0" i="0" u="none" strike="noStrike" dirty="0">
                        <a:effectLst/>
                        <a:latin typeface="ＭＳ Ｐゴシック"/>
                      </a:endParaRPr>
                    </a:p>
                  </a:txBody>
                  <a:tcPr marL="4688" marR="4688" marT="4688" marB="0" anchor="ctr"/>
                </a:tc>
                <a:tc gridSpan="2">
                  <a:txBody>
                    <a:bodyPr/>
                    <a:lstStyle/>
                    <a:p>
                      <a:pPr algn="l" fontAlgn="ctr"/>
                      <a:r>
                        <a:rPr lang="ja-JP" altLang="en-US" sz="1100" u="none" strike="noStrike" dirty="0" smtClean="0">
                          <a:effectLst/>
                        </a:rPr>
                        <a:t>　就業</a:t>
                      </a:r>
                      <a:r>
                        <a:rPr lang="ja-JP" altLang="en-US" sz="1100" u="none" strike="noStrike" dirty="0">
                          <a:effectLst/>
                        </a:rPr>
                        <a:t>・就労支援</a:t>
                      </a:r>
                      <a:endParaRPr lang="ja-JP" altLang="en-US" sz="1100" b="0" i="0" u="none" strike="noStrike" dirty="0">
                        <a:effectLst/>
                        <a:latin typeface="ＭＳ Ｐゴシック"/>
                      </a:endParaRPr>
                    </a:p>
                  </a:txBody>
                  <a:tcPr marL="4688" marR="4688" marT="4688" marB="0" anchor="ctr">
                    <a:lnB w="12700" cmpd="sng">
                      <a:noFill/>
                    </a:lnB>
                  </a:tcPr>
                </a:tc>
                <a:tc hMerge="1">
                  <a:txBody>
                    <a:bodyPr/>
                    <a:lstStyle/>
                    <a:p>
                      <a:endParaRPr kumimoji="1" lang="ja-JP" altLang="en-US"/>
                    </a:p>
                  </a:txBody>
                  <a:tcPr/>
                </a:tc>
                <a:tc>
                  <a:txBody>
                    <a:bodyPr/>
                    <a:lstStyle/>
                    <a:p>
                      <a:pPr algn="l" fontAlgn="ctr"/>
                      <a:r>
                        <a:rPr lang="ja-JP" altLang="en-US" sz="1100" u="none" strike="noStrike" dirty="0">
                          <a:effectLst/>
                        </a:rPr>
                        <a:t>　</a:t>
                      </a:r>
                      <a:endParaRPr lang="ja-JP" altLang="en-US" sz="1100" b="0" i="0" u="none" strike="noStrike" dirty="0">
                        <a:effectLst/>
                        <a:latin typeface="ＭＳ Ｐゴシック"/>
                      </a:endParaRPr>
                    </a:p>
                  </a:txBody>
                  <a:tcPr marL="4688" marR="4688" marT="4688" marB="0" anchor="ctr"/>
                </a:tc>
                <a:extLst>
                  <a:ext uri="{0D108BD9-81ED-4DB2-BD59-A6C34878D82A}">
                    <a16:rowId xmlns:a16="http://schemas.microsoft.com/office/drawing/2014/main" val="10015"/>
                  </a:ext>
                </a:extLst>
              </a:tr>
              <a:tr h="344739">
                <a:tc vMerge="1">
                  <a:txBody>
                    <a:bodyPr/>
                    <a:lstStyle/>
                    <a:p>
                      <a:pPr algn="l" fontAlgn="ctr"/>
                      <a:endParaRPr lang="ja-JP" altLang="en-US" sz="1100" b="0" i="0" u="none" strike="noStrike" dirty="0">
                        <a:effectLst/>
                        <a:latin typeface="ＭＳ Ｐゴシック"/>
                      </a:endParaRPr>
                    </a:p>
                  </a:txBody>
                  <a:tcPr marL="4688" marR="4688" marT="4688" marB="0" anchor="ctr"/>
                </a:tc>
                <a:tc rowSpan="4">
                  <a:txBody>
                    <a:bodyPr/>
                    <a:lstStyle/>
                    <a:p>
                      <a:pPr algn="l" fontAlgn="ctr"/>
                      <a:r>
                        <a:rPr lang="ja-JP" altLang="en-US" sz="1100" u="none" strike="noStrike" dirty="0">
                          <a:effectLst/>
                        </a:rPr>
                        <a:t>　</a:t>
                      </a:r>
                      <a:endParaRPr lang="ja-JP" altLang="en-US" sz="1100" b="0" i="0" u="none" strike="noStrike" dirty="0">
                        <a:effectLst/>
                        <a:latin typeface="ＭＳ Ｐゴシック"/>
                      </a:endParaRPr>
                    </a:p>
                  </a:txBody>
                  <a:tcPr marL="4688" marR="4688" marT="4688" marB="0" anchor="ctr">
                    <a:lnT w="12700" cmpd="sng">
                      <a:noFill/>
                    </a:lnT>
                  </a:tcPr>
                </a:tc>
                <a:tc>
                  <a:txBody>
                    <a:bodyPr/>
                    <a:lstStyle/>
                    <a:p>
                      <a:pPr algn="l" fontAlgn="ctr"/>
                      <a:r>
                        <a:rPr lang="ja-JP" altLang="en-US" sz="1050" u="none" strike="noStrike" dirty="0" smtClean="0">
                          <a:effectLst/>
                        </a:rPr>
                        <a:t>　盲人</a:t>
                      </a:r>
                      <a:r>
                        <a:rPr lang="ja-JP" altLang="en-US" sz="1050" u="none" strike="noStrike" dirty="0">
                          <a:effectLst/>
                        </a:rPr>
                        <a:t>ホームの運営</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あんまマッサージ指圧師、鍼師、灸師の資格を有する視覚障害者であって、就労困難な者に対し、就労に必要な技術指導等の便宜を供与</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6"/>
                  </a:ext>
                </a:extLst>
              </a:tr>
              <a:tr h="348364">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dirty="0">
                        <a:effectLst/>
                        <a:latin typeface="ＭＳ Ｐゴシック"/>
                      </a:endParaRPr>
                    </a:p>
                  </a:txBody>
                  <a:tcPr marL="4688" marR="4688" marT="4688" marB="0" anchor="ctr"/>
                </a:tc>
                <a:tc>
                  <a:txBody>
                    <a:bodyPr/>
                    <a:lstStyle/>
                    <a:p>
                      <a:pPr algn="l" fontAlgn="ctr"/>
                      <a:r>
                        <a:rPr lang="ja-JP" altLang="en-US" sz="1050" u="none" strike="noStrike" dirty="0" smtClean="0">
                          <a:effectLst/>
                        </a:rPr>
                        <a:t>　重度</a:t>
                      </a:r>
                      <a:r>
                        <a:rPr lang="ja-JP" altLang="en-US" sz="1050" u="none" strike="noStrike" dirty="0">
                          <a:effectLst/>
                        </a:rPr>
                        <a:t>障害者在宅就労促進</a:t>
                      </a:r>
                      <a:br>
                        <a:rPr lang="ja-JP" altLang="en-US" sz="1050" u="none" strike="noStrike" dirty="0">
                          <a:effectLst/>
                        </a:rPr>
                      </a:br>
                      <a:r>
                        <a:rPr lang="ja-JP" altLang="en-US" sz="1050" u="none" strike="noStrike" dirty="0" smtClean="0">
                          <a:effectLst/>
                        </a:rPr>
                        <a:t>　（</a:t>
                      </a:r>
                      <a:r>
                        <a:rPr lang="ja-JP" altLang="en-US" sz="1050" u="none" strike="noStrike" dirty="0">
                          <a:effectLst/>
                        </a:rPr>
                        <a:t>バーチャル工房支援）</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身体機能の障害等により企業等への通勤が困難な在宅の障害者に対して、情報機器やインターネットを活用し、在宅等で就労するための訓練等の支援を行うことにより、障害者の就労を促進</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7"/>
                  </a:ext>
                </a:extLst>
              </a:tr>
              <a:tr h="34473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dirty="0">
                        <a:effectLst/>
                        <a:latin typeface="ＭＳ Ｐゴシック"/>
                      </a:endParaRPr>
                    </a:p>
                  </a:txBody>
                  <a:tcPr marL="4688" marR="4688" marT="4688" marB="0" anchor="ctr"/>
                </a:tc>
                <a:tc>
                  <a:txBody>
                    <a:bodyPr/>
                    <a:lstStyle/>
                    <a:p>
                      <a:pPr algn="l" fontAlgn="ctr"/>
                      <a:r>
                        <a:rPr lang="ja-JP" altLang="en-US" sz="1050" u="none" strike="noStrike" dirty="0" smtClean="0">
                          <a:effectLst/>
                        </a:rPr>
                        <a:t>　</a:t>
                      </a:r>
                      <a:r>
                        <a:rPr lang="zh-TW" altLang="en-US" sz="1050" u="none" strike="noStrike" dirty="0" smtClean="0">
                          <a:effectLst/>
                        </a:rPr>
                        <a:t>一般</a:t>
                      </a:r>
                      <a:r>
                        <a:rPr lang="zh-TW" altLang="en-US" sz="1050" u="none" strike="noStrike" dirty="0">
                          <a:effectLst/>
                        </a:rPr>
                        <a:t>就労移行等促進</a:t>
                      </a:r>
                      <a:endParaRPr lang="zh-TW"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就労している障害者等に対して、勤務終了後に自主交流会の開催など、就労定着に資する支援の実施等</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8"/>
                  </a:ext>
                </a:extLst>
              </a:tr>
              <a:tr h="34473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l" fontAlgn="ctr"/>
                      <a:endParaRPr lang="ja-JP" altLang="en-US" sz="1100" b="0" i="0" u="none" strike="noStrike">
                        <a:effectLst/>
                        <a:latin typeface="ＭＳ Ｐゴシック"/>
                      </a:endParaRPr>
                    </a:p>
                  </a:txBody>
                  <a:tcPr marL="4688" marR="4688" marT="4688" marB="0" anchor="ctr"/>
                </a:tc>
                <a:tc>
                  <a:txBody>
                    <a:bodyPr/>
                    <a:lstStyle/>
                    <a:p>
                      <a:pPr marL="88900" indent="0" algn="l" fontAlgn="ctr"/>
                      <a:r>
                        <a:rPr lang="ja-JP" altLang="en-US" sz="1050" u="none" strike="noStrike" dirty="0" smtClean="0">
                          <a:effectLst/>
                        </a:rPr>
                        <a:t>障害者</a:t>
                      </a:r>
                      <a:r>
                        <a:rPr lang="ja-JP" altLang="en-US" sz="1050" u="none" strike="noStrike" dirty="0">
                          <a:effectLst/>
                        </a:rPr>
                        <a:t>就業・生活支援センター体制強化等</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障害者就業・生活支援センターの体制強化を図るため、必置職員を配置するための経費以外の経費について助成</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9"/>
                  </a:ext>
                </a:extLst>
              </a:tr>
              <a:tr h="351384">
                <a:tc vMerge="1">
                  <a:txBody>
                    <a:bodyPr/>
                    <a:lstStyle/>
                    <a:p>
                      <a:pPr algn="l" fontAlgn="ctr"/>
                      <a:endParaRPr lang="ja-JP" altLang="en-US" sz="1100" b="0" i="0" u="none" strike="noStrike" dirty="0">
                        <a:effectLst/>
                        <a:latin typeface="ＭＳ Ｐゴシック"/>
                      </a:endParaRPr>
                    </a:p>
                  </a:txBody>
                  <a:tcPr marL="4688" marR="4688" marT="4688" marB="0" anchor="ctr"/>
                </a:tc>
                <a:tc gridSpan="2">
                  <a:txBody>
                    <a:bodyPr/>
                    <a:lstStyle/>
                    <a:p>
                      <a:pPr algn="l" fontAlgn="ctr"/>
                      <a:r>
                        <a:rPr lang="ja-JP" altLang="en-US" sz="1050" u="none" strike="noStrike" dirty="0" smtClean="0">
                          <a:effectLst/>
                        </a:rPr>
                        <a:t>　重度</a:t>
                      </a:r>
                      <a:r>
                        <a:rPr lang="ja-JP" altLang="en-US" sz="1050" u="none" strike="noStrike" dirty="0">
                          <a:effectLst/>
                        </a:rPr>
                        <a:t>障害者に係る市町村特別</a:t>
                      </a:r>
                      <a:r>
                        <a:rPr lang="ja-JP" altLang="en-US" sz="1050" u="none" strike="noStrike" dirty="0" smtClean="0">
                          <a:effectLst/>
                        </a:rPr>
                        <a:t>支援</a:t>
                      </a:r>
                      <a:endParaRPr lang="ja-JP" altLang="en-US" sz="1050" b="0" i="0" u="none" strike="noStrike" dirty="0">
                        <a:effectLst/>
                        <a:latin typeface="ＭＳ Ｐゴシック"/>
                      </a:endParaRPr>
                    </a:p>
                  </a:txBody>
                  <a:tcPr marL="4688" marR="4688" marT="4688" marB="0" anchor="ctr"/>
                </a:tc>
                <a:tc hMerge="1">
                  <a:txBody>
                    <a:bodyPr/>
                    <a:lstStyle/>
                    <a:p>
                      <a:pPr algn="l" fontAlgn="ctr"/>
                      <a:endParaRPr lang="ja-JP" altLang="en-US" sz="1100" b="0" i="0" u="none" strike="noStrike">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訪問系サービスの支給額が国庫負担基準を超えた市町村に対し、都道府県が一定の財政支援</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20"/>
                  </a:ext>
                </a:extLst>
              </a:tr>
              <a:tr h="290367">
                <a:tc gridSpan="3">
                  <a:txBody>
                    <a:bodyPr/>
                    <a:lstStyle/>
                    <a:p>
                      <a:pPr algn="l" fontAlgn="ctr"/>
                      <a:r>
                        <a:rPr lang="zh-TW" altLang="en-US" sz="1050" u="none" strike="noStrike" dirty="0">
                          <a:effectLst/>
                        </a:rPr>
                        <a:t>特別支援</a:t>
                      </a:r>
                      <a:r>
                        <a:rPr lang="zh-TW" altLang="en-US" sz="1050" u="none" strike="noStrike" dirty="0" smtClean="0">
                          <a:effectLst/>
                        </a:rPr>
                        <a:t>事業</a:t>
                      </a:r>
                      <a:r>
                        <a:rPr lang="ja-JP" altLang="en-US" sz="1050" u="none" strike="noStrike" dirty="0">
                          <a:effectLst/>
                        </a:rPr>
                        <a:t>　</a:t>
                      </a:r>
                      <a:endParaRPr lang="ja-JP" altLang="en-US" sz="1050" b="0" i="0" u="none" strike="noStrike" dirty="0">
                        <a:effectLst/>
                        <a:latin typeface="ＭＳ Ｐゴシック"/>
                      </a:endParaRPr>
                    </a:p>
                  </a:txBody>
                  <a:tcPr marL="4688" marR="4688" marT="4688" marB="0" anchor="ctr"/>
                </a:tc>
                <a:tc hMerge="1">
                  <a:txBody>
                    <a:bodyPr/>
                    <a:lstStyle/>
                    <a:p>
                      <a:pPr algn="l" fontAlgn="ctr"/>
                      <a:endParaRPr lang="ja-JP" altLang="en-US" sz="1100" b="0" i="0" u="none" strike="noStrike">
                        <a:effectLst/>
                        <a:latin typeface="ＭＳ Ｐゴシック"/>
                      </a:endParaRPr>
                    </a:p>
                  </a:txBody>
                  <a:tcPr marL="4688" marR="4688" marT="4688" marB="0" anchor="ctr"/>
                </a:tc>
                <a:tc hMerge="1">
                  <a:txBody>
                    <a:bodyPr/>
                    <a:lstStyle/>
                    <a:p>
                      <a:pPr algn="l" fontAlgn="ctr"/>
                      <a:endParaRPr lang="ja-JP" altLang="en-US" sz="1100" b="0" i="0" u="none" strike="noStrike">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必須事業の実施が遅れている地域の支援や実施水準に格差が見られる事業の充実</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21"/>
                  </a:ext>
                </a:extLst>
              </a:tr>
            </a:tbl>
          </a:graphicData>
        </a:graphic>
      </p:graphicFrame>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187</a:t>
            </a:fld>
            <a:endParaRPr lang="en-US" altLang="ja-JP" dirty="0"/>
          </a:p>
        </p:txBody>
      </p:sp>
    </p:spTree>
    <p:extLst>
      <p:ext uri="{BB962C8B-B14F-4D97-AF65-F5344CB8AC3E}">
        <p14:creationId xmlns:p14="http://schemas.microsoft.com/office/powerpoint/2010/main" val="218783645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44625"/>
            <a:ext cx="8915400" cy="288032"/>
          </a:xfrm>
        </p:spPr>
        <p:txBody>
          <a:bodyPr/>
          <a:lstStyle/>
          <a:p>
            <a:r>
              <a:rPr kumimoji="1" lang="ja-JP" altLang="en-US" sz="2400" dirty="0" smtClean="0"/>
              <a:t>平成</a:t>
            </a:r>
            <a:r>
              <a:rPr lang="ja-JP" altLang="en-US" sz="2400" dirty="0"/>
              <a:t>３０</a:t>
            </a:r>
            <a:r>
              <a:rPr kumimoji="1" lang="ja-JP" altLang="en-US" sz="2400" dirty="0" smtClean="0"/>
              <a:t>年度　地域生活支援促進事業</a:t>
            </a:r>
            <a:endParaRPr kumimoji="1" lang="ja-JP" altLang="en-US" sz="2400" dirty="0"/>
          </a:p>
        </p:txBody>
      </p:sp>
      <p:graphicFrame>
        <p:nvGraphicFramePr>
          <p:cNvPr id="5" name="表 4"/>
          <p:cNvGraphicFramePr>
            <a:graphicFrameLocks noGrp="1"/>
          </p:cNvGraphicFramePr>
          <p:nvPr>
            <p:extLst>
              <p:ext uri="{D42A27DB-BD31-4B8C-83A1-F6EECF244321}">
                <p14:modId xmlns:p14="http://schemas.microsoft.com/office/powerpoint/2010/main" val="2555734342"/>
              </p:ext>
            </p:extLst>
          </p:nvPr>
        </p:nvGraphicFramePr>
        <p:xfrm>
          <a:off x="72008" y="365347"/>
          <a:ext cx="9777536" cy="6087988"/>
        </p:xfrm>
        <a:graphic>
          <a:graphicData uri="http://schemas.openxmlformats.org/drawingml/2006/table">
            <a:tbl>
              <a:tblPr>
                <a:tableStyleId>{5940675A-B579-460E-94D1-54222C63F5DA}</a:tableStyleId>
              </a:tblPr>
              <a:tblGrid>
                <a:gridCol w="203246">
                  <a:extLst>
                    <a:ext uri="{9D8B030D-6E8A-4147-A177-3AD203B41FA5}">
                      <a16:colId xmlns:a16="http://schemas.microsoft.com/office/drawing/2014/main" val="20000"/>
                    </a:ext>
                  </a:extLst>
                </a:gridCol>
                <a:gridCol w="2085458">
                  <a:extLst>
                    <a:ext uri="{9D8B030D-6E8A-4147-A177-3AD203B41FA5}">
                      <a16:colId xmlns:a16="http://schemas.microsoft.com/office/drawing/2014/main" val="20001"/>
                    </a:ext>
                  </a:extLst>
                </a:gridCol>
                <a:gridCol w="684076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tblGrid>
              <a:tr h="175878">
                <a:tc gridSpan="2">
                  <a:txBody>
                    <a:bodyPr/>
                    <a:lstStyle/>
                    <a:p>
                      <a:pPr algn="ctr" fontAlgn="ctr"/>
                      <a:r>
                        <a:rPr lang="ja-JP" altLang="en-US" sz="1000" u="none" strike="noStrike" dirty="0">
                          <a:effectLst/>
                        </a:rPr>
                        <a:t>事業名</a:t>
                      </a:r>
                      <a:endParaRPr lang="ja-JP" altLang="en-US" sz="1000" b="0" i="0" u="none" strike="noStrike" dirty="0">
                        <a:effectLst/>
                        <a:latin typeface="ＭＳ Ｐゴシック"/>
                      </a:endParaRPr>
                    </a:p>
                  </a:txBody>
                  <a:tcPr marL="4546" marR="4546" marT="4546" marB="0" anchor="ctr"/>
                </a:tc>
                <a:tc hMerge="1">
                  <a:txBody>
                    <a:bodyPr/>
                    <a:lstStyle/>
                    <a:p>
                      <a:endParaRPr kumimoji="1" lang="ja-JP" altLang="en-US"/>
                    </a:p>
                  </a:txBody>
                  <a:tcPr/>
                </a:tc>
                <a:tc>
                  <a:txBody>
                    <a:bodyPr/>
                    <a:lstStyle/>
                    <a:p>
                      <a:pPr algn="ctr" fontAlgn="ctr"/>
                      <a:r>
                        <a:rPr lang="ja-JP" altLang="en-US" sz="1000" u="none" strike="noStrike" dirty="0">
                          <a:effectLst/>
                        </a:rPr>
                        <a:t>事業内容</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実施主体</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00"/>
                  </a:ext>
                </a:extLst>
              </a:tr>
              <a:tr h="346660">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発達</a:t>
                      </a:r>
                      <a:r>
                        <a:rPr lang="ja-JP" altLang="en-US" sz="1000" u="none" strike="noStrike" dirty="0">
                          <a:effectLst/>
                        </a:rPr>
                        <a:t>障害児者地域生活支援モデル事業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発達障害者の特性を踏まえた先進的な取り組みを行い、自治体の取り組みとして実施可能な条件等を整理するためのモデル事業を実施し、全国への普及につなげることを目的とする。</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都道府県</a:t>
                      </a:r>
                      <a:br>
                        <a:rPr lang="ja-JP" altLang="en-US" sz="1000" u="none" strike="noStrike">
                          <a:effectLst/>
                        </a:rPr>
                      </a:br>
                      <a:r>
                        <a:rPr lang="ja-JP" altLang="en-US" sz="1000" u="none" strike="noStrike">
                          <a:effectLst/>
                        </a:rPr>
                        <a:t>市町村</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01"/>
                  </a:ext>
                </a:extLst>
              </a:tr>
              <a:tr h="561451">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かかりつけ</a:t>
                      </a:r>
                      <a:r>
                        <a:rPr lang="ja-JP" altLang="en-US" sz="1000" u="none" strike="noStrike" dirty="0">
                          <a:effectLst/>
                        </a:rPr>
                        <a:t>医等発達障害対応力向上研修事業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発達障害における早期発見・早期支援の重要性に鑑み、最初に相談を受け、又は診療することの</a:t>
                      </a:r>
                      <a:r>
                        <a:rPr lang="ja-JP" altLang="en-US" sz="1000" u="none" strike="noStrike" dirty="0" err="1">
                          <a:effectLst/>
                        </a:rPr>
                        <a:t>多いかかりつけ</a:t>
                      </a:r>
                      <a:r>
                        <a:rPr lang="ja-JP" altLang="en-US" sz="1000" u="none" strike="noStrike" dirty="0">
                          <a:effectLst/>
                        </a:rPr>
                        <a:t>医等の医療従事者に対して、発達障害に関する国の研修内容を踏まえた対応力向上研修を都道府県、政令市で実施し、どの地域においても一定水準の発達障害の診療、対応を可能とし、早期発見・早期支援の推進を図る（指定都市も実施可）</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都道府県</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02"/>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発達</a:t>
                      </a:r>
                      <a:r>
                        <a:rPr lang="zh-TW" altLang="en-US" sz="1000" u="none" strike="noStrike" dirty="0">
                          <a:effectLst/>
                          <a:latin typeface="ＭＳ Ｐゴシック" panose="020B0600070205080204" pitchFamily="50" charset="-128"/>
                          <a:ea typeface="ＭＳ Ｐゴシック" panose="020B0600070205080204" pitchFamily="50" charset="-128"/>
                        </a:rPr>
                        <a:t>障害者支援体制整備事業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都道府県等の支援体制の整備、家族支援体制の整備等（指定都市も実施可）</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3"/>
                  </a:ext>
                </a:extLst>
              </a:tr>
              <a:tr h="346660">
                <a:tc>
                  <a:txBody>
                    <a:bodyPr/>
                    <a:lstStyle/>
                    <a:p>
                      <a:pPr algn="ctr" fontAlgn="ctr"/>
                      <a:r>
                        <a:rPr lang="ja-JP" altLang="en-US" sz="1000" b="0" i="0" u="none" strike="noStrike" dirty="0" smtClean="0">
                          <a:effectLst/>
                          <a:latin typeface="ＭＳ Ｐゴシック"/>
                        </a:rPr>
                        <a:t>★</a:t>
                      </a: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b="0" i="0" u="none" strike="noStrike" dirty="0" smtClean="0">
                          <a:effectLst/>
                          <a:latin typeface="ＭＳ Ｐゴシック" panose="020B0600070205080204" pitchFamily="50" charset="-128"/>
                          <a:ea typeface="ＭＳ Ｐゴシック" panose="020B0600070205080204" pitchFamily="50" charset="-128"/>
                        </a:rPr>
                        <a:t>　発達障害児者及び家族等支援事業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発達障害児者の家族同士の支援の推進する観点から、同じ悩みを持つ本人同士や発達障害児の家族に対するピアサポート等の支援を拡充</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en-US" altLang="ja-JP" sz="1000" b="0" i="0" u="none" strike="noStrike" dirty="0" smtClean="0">
                        <a:effectLst/>
                        <a:latin typeface="ＭＳ Ｐゴシック"/>
                      </a:endParaRPr>
                    </a:p>
                    <a:p>
                      <a:pPr algn="ctr" fontAlgn="ctr"/>
                      <a:r>
                        <a:rPr lang="ja-JP" altLang="en-US" sz="1000" b="0" i="0" u="none" strike="noStrike" dirty="0" smtClean="0">
                          <a:effectLst/>
                          <a:latin typeface="ＭＳ Ｐゴシック"/>
                        </a:rPr>
                        <a:t>市町村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4"/>
                  </a:ext>
                </a:extLst>
              </a:tr>
              <a:tr h="346660">
                <a:tc>
                  <a:txBody>
                    <a:bodyPr/>
                    <a:lstStyle/>
                    <a:p>
                      <a:pPr algn="ctr" fontAlgn="ctr"/>
                      <a:r>
                        <a:rPr lang="ja-JP" altLang="en-US" sz="1000" b="0" i="0" u="none" strike="noStrike" dirty="0" smtClean="0">
                          <a:effectLst/>
                          <a:latin typeface="ＭＳ Ｐゴシック"/>
                        </a:rPr>
                        <a:t>★</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panose="020B0600070205080204" pitchFamily="50" charset="-128"/>
                          <a:ea typeface="ＭＳ Ｐゴシック" panose="020B0600070205080204" pitchFamily="50" charset="-128"/>
                        </a:rPr>
                        <a:t>発達障害専門医療機関ネットワーク構築事業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発達障害の専門的医療機関を中心としたネットワークを構築し、発達障害の診療・支援が可能な医療機関の確保</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en-US" altLang="ja-JP" sz="1000" b="0" i="0" u="none" strike="noStrike" dirty="0" smtClean="0">
                        <a:effectLst/>
                        <a:latin typeface="ＭＳ Ｐゴシック"/>
                      </a:endParaRPr>
                    </a:p>
                    <a:p>
                      <a:pPr algn="ctr" fontAlgn="ctr"/>
                      <a:r>
                        <a:rPr lang="ja-JP" altLang="en-US" sz="1000" b="0" i="0" u="none" strike="noStrike" dirty="0" smtClean="0">
                          <a:effectLst/>
                          <a:latin typeface="ＭＳ Ｐゴシック"/>
                        </a:rPr>
                        <a:t>市町村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5"/>
                  </a:ext>
                </a:extLst>
              </a:tr>
              <a:tr h="346660">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障害者</a:t>
                      </a:r>
                      <a:r>
                        <a:rPr lang="zh-TW" altLang="en-US" sz="1000" u="none" strike="noStrike" dirty="0">
                          <a:effectLst/>
                          <a:latin typeface="ＭＳ Ｐゴシック" panose="020B0600070205080204" pitchFamily="50" charset="-128"/>
                          <a:ea typeface="ＭＳ Ｐゴシック" panose="020B0600070205080204" pitchFamily="50" charset="-128"/>
                        </a:rPr>
                        <a:t>虐待防止対策支援事業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障害者虐待の未然防止や早期発見、迅速な対応、その後の適切な支援を行うため、地域における関係機関等の協力体制の整備や支援体制の強化を図る事業に要する費用を市町村に補助</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br>
                        <a:rPr lang="ja-JP" altLang="en-US" sz="1000" u="none" strike="noStrike" dirty="0">
                          <a:effectLst/>
                        </a:rPr>
                      </a:br>
                      <a:r>
                        <a:rPr lang="ja-JP" altLang="en-US" sz="1000" u="none" strike="noStrike" dirty="0">
                          <a:effectLst/>
                        </a:rPr>
                        <a:t>市町村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6"/>
                  </a:ext>
                </a:extLst>
              </a:tr>
              <a:tr h="346660">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障害者</a:t>
                      </a:r>
                      <a:r>
                        <a:rPr lang="ja-JP" altLang="en-US" sz="1000" u="none" strike="noStrike" dirty="0">
                          <a:effectLst/>
                        </a:rPr>
                        <a:t>就業・生活支援センター事業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就業及びそれに伴う日常生活上の支援を必要とする障害者に対し、障害者就業・生活支援センター窓口での相談や職場・家庭訪問等による生活面の指導、相談支援等を実施</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都道府県</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07"/>
                  </a:ext>
                </a:extLst>
              </a:tr>
              <a:tr h="517443">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工賃</a:t>
                      </a:r>
                      <a:r>
                        <a:rPr lang="zh-TW" altLang="en-US" sz="1000" u="none" strike="noStrike" dirty="0">
                          <a:effectLst/>
                          <a:latin typeface="ＭＳ Ｐゴシック" panose="020B0600070205080204" pitchFamily="50" charset="-128"/>
                          <a:ea typeface="ＭＳ Ｐゴシック" panose="020B0600070205080204" pitchFamily="50" charset="-128"/>
                        </a:rPr>
                        <a:t>向上計画支援事業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就労継続支援Ｂ型事業所等での工賃向上を図るため、事業所に対する経営改善や商品開発等に対する支援、共同受注窓口による情報提供体制の整備及び在宅障害者に対するＩＣＴを活用した就業支援体制を構築するためのモデル事業を実施</a:t>
                      </a:r>
                      <a:br>
                        <a:rPr lang="ja-JP" altLang="en-US" sz="1000" u="none" strike="noStrike" dirty="0">
                          <a:effectLst/>
                        </a:rPr>
                      </a:br>
                      <a:r>
                        <a:rPr lang="ja-JP" altLang="en-US" sz="1000" u="none" strike="noStrike" dirty="0">
                          <a:effectLst/>
                        </a:rPr>
                        <a:t>また、農福連携による障害者の就農促進のため、障害者就労施設へ農業の専門家の派遣やマルシェ開催等の支援を実施</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都道府県</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08"/>
                  </a:ext>
                </a:extLst>
              </a:tr>
              <a:tr h="346660">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就労</a:t>
                      </a:r>
                      <a:r>
                        <a:rPr lang="zh-TW" altLang="en-US" sz="1000" u="none" strike="noStrike" dirty="0">
                          <a:effectLst/>
                          <a:latin typeface="ＭＳ Ｐゴシック" panose="020B0600070205080204" pitchFamily="50" charset="-128"/>
                          <a:ea typeface="ＭＳ Ｐゴシック" panose="020B0600070205080204" pitchFamily="50" charset="-128"/>
                        </a:rPr>
                        <a:t>移行等連携調整事業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特別支援学校の卒業生等について、適切なアセスメントを行うとともに、様々な支援機関の連携のためのコーディネートを行い、能力に応じた就労の場への移行の支援を実施</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都道府県</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09"/>
                  </a:ext>
                </a:extLst>
              </a:tr>
              <a:tr h="346660">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障害者</a:t>
                      </a:r>
                      <a:r>
                        <a:rPr lang="ja-JP" altLang="en-US" sz="1000" u="none" strike="noStrike" dirty="0">
                          <a:effectLst/>
                        </a:rPr>
                        <a:t>芸術・文化祭開催事業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文芸、美術、音楽、演劇等の分野で構成する全国障害者芸術・文化祭の開催に要する経費に対する補助（各都道府県の持ち回りで開催）</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都道府県</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10"/>
                  </a:ext>
                </a:extLst>
              </a:tr>
              <a:tr h="346660">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障害者</a:t>
                      </a:r>
                      <a:r>
                        <a:rPr lang="ja-JP" altLang="en-US" sz="1000" u="none" strike="noStrike" dirty="0">
                          <a:effectLst/>
                        </a:rPr>
                        <a:t>芸術・文化祭のサテライト開催事業 </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全国障害者芸術・文化祭と連携・連動して、各地域でサテライト開催する障害者の芸術・文化祭に対する支援</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11"/>
                  </a:ext>
                </a:extLst>
              </a:tr>
              <a:tr h="346660">
                <a:tc>
                  <a:txBody>
                    <a:bodyPr/>
                    <a:lstStyle/>
                    <a:p>
                      <a:pPr algn="ctr" fontAlgn="ctr"/>
                      <a:r>
                        <a:rPr lang="ja-JP" altLang="en-US" sz="1000" b="0" i="0" u="none" strike="noStrike" dirty="0" smtClean="0">
                          <a:effectLst/>
                          <a:latin typeface="ＭＳ Ｐゴシック"/>
                        </a:rPr>
                        <a:t>◎</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身体障害者補助犬育成促進事業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身体障害者補助犬を使用することにより社会参加が見込まれる者に対し、その育成に対する支援及び地域における補助犬に対する理解促進を図ることや育成計画に対する支援</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12"/>
                  </a:ext>
                </a:extLst>
              </a:tr>
              <a:tr h="371000">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医療的</a:t>
                      </a:r>
                      <a:r>
                        <a:rPr lang="ja-JP" altLang="en-US" sz="1000" u="none" strike="noStrike" dirty="0">
                          <a:effectLst/>
                        </a:rPr>
                        <a:t>ケア児等コーディネーター養成研修等事業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在宅で生活している重症心身障害児者等の医療的ケアを必要とする障害児者を支援するためのコーディネーター等の養成や地域における支援体制の整備（指定都市も実施可）</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13"/>
                  </a:ext>
                </a:extLst>
              </a:tr>
              <a:tr h="346660">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zh-TW" altLang="en-US" sz="1000" u="none" strike="noStrike" dirty="0" smtClean="0">
                          <a:effectLst/>
                          <a:latin typeface="ＭＳ Ｐゴシック" panose="020B0600070205080204" pitchFamily="50" charset="-128"/>
                          <a:ea typeface="ＭＳ Ｐゴシック" panose="020B0600070205080204" pitchFamily="50" charset="-128"/>
                        </a:rPr>
                        <a:t>強度</a:t>
                      </a:r>
                      <a:r>
                        <a:rPr lang="zh-TW" altLang="en-US" sz="1000" u="none" strike="noStrike" dirty="0">
                          <a:effectLst/>
                          <a:latin typeface="ＭＳ Ｐゴシック" panose="020B0600070205080204" pitchFamily="50" charset="-128"/>
                          <a:ea typeface="ＭＳ Ｐゴシック" panose="020B0600070205080204" pitchFamily="50" charset="-128"/>
                        </a:rPr>
                        <a:t>行動障害支援者養成研修事業（基礎研修、実践研修）</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強度行動障害を有する者等に対する支援を行う者への研修</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都道府県</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14"/>
                  </a:ext>
                </a:extLst>
              </a:tr>
              <a:tr h="346660">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障害</a:t>
                      </a:r>
                      <a:r>
                        <a:rPr lang="ja-JP" altLang="en-US" sz="1000" u="none" strike="noStrike" dirty="0">
                          <a:effectLst/>
                        </a:rPr>
                        <a:t>福祉従事者の専門性向上のための研修受講促進事業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障害福祉従事者の確保や専門性の向上を図る観点から、障害福祉従事者が研修に参加することを促すため、研修受講期間中の代替要員確保のための支援</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都道府県</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15"/>
                  </a:ext>
                </a:extLst>
              </a:tr>
              <a:tr h="346660">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成年</a:t>
                      </a:r>
                      <a:r>
                        <a:rPr lang="zh-TW" altLang="en-US" sz="1000" u="none" strike="noStrike" dirty="0">
                          <a:effectLst/>
                          <a:latin typeface="ＭＳ Ｐゴシック" panose="020B0600070205080204" pitchFamily="50" charset="-128"/>
                          <a:ea typeface="ＭＳ Ｐゴシック" panose="020B0600070205080204" pitchFamily="50" charset="-128"/>
                        </a:rPr>
                        <a:t>後見制度普及啓発事業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成年後見制度利用促進のための普及啓発</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br>
                        <a:rPr lang="ja-JP" altLang="en-US" sz="1000" u="none" strike="noStrike" dirty="0">
                          <a:effectLst/>
                        </a:rPr>
                      </a:br>
                      <a:r>
                        <a:rPr lang="ja-JP" altLang="en-US" sz="1000" u="none" strike="noStrike" dirty="0">
                          <a:effectLst/>
                        </a:rPr>
                        <a:t>市町村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16"/>
                  </a:ext>
                </a:extLst>
              </a:tr>
            </a:tbl>
          </a:graphicData>
        </a:graphic>
      </p:graphicFrame>
      <p:sp>
        <p:nvSpPr>
          <p:cNvPr id="6" name="テキスト ボックス 5"/>
          <p:cNvSpPr txBox="1"/>
          <p:nvPr/>
        </p:nvSpPr>
        <p:spPr>
          <a:xfrm>
            <a:off x="200472" y="6579979"/>
            <a:ext cx="9489504" cy="233397"/>
          </a:xfrm>
          <a:prstGeom prst="rect">
            <a:avLst/>
          </a:prstGeom>
          <a:noFill/>
        </p:spPr>
        <p:txBody>
          <a:bodyPr wrap="square" rtlCol="0">
            <a:spAutoFit/>
          </a:bodyPr>
          <a:lstStyle/>
          <a:p>
            <a:pPr>
              <a:lnSpc>
                <a:spcPts val="1100"/>
              </a:lnSpc>
            </a:pPr>
            <a:r>
              <a:rPr lang="ja-JP" altLang="en-US" sz="1050" dirty="0"/>
              <a:t>注）◎・・・地域生活支援事業からの移行</a:t>
            </a:r>
            <a:r>
              <a:rPr lang="ja-JP" altLang="en-US" sz="1050" dirty="0" smtClean="0"/>
              <a:t>、★</a:t>
            </a:r>
            <a:r>
              <a:rPr lang="ja-JP" altLang="en-US" sz="1050" dirty="0"/>
              <a:t>・・・新規</a:t>
            </a:r>
            <a:r>
              <a:rPr lang="ja-JP" altLang="en-US" sz="1050" dirty="0" smtClean="0"/>
              <a:t>事業</a:t>
            </a:r>
          </a:p>
        </p:txBody>
      </p: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188</a:t>
            </a:fld>
            <a:endParaRPr lang="en-US" altLang="ja-JP" dirty="0"/>
          </a:p>
        </p:txBody>
      </p:sp>
    </p:spTree>
    <p:extLst>
      <p:ext uri="{BB962C8B-B14F-4D97-AF65-F5344CB8AC3E}">
        <p14:creationId xmlns:p14="http://schemas.microsoft.com/office/powerpoint/2010/main" val="1337373558"/>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549063007"/>
              </p:ext>
            </p:extLst>
          </p:nvPr>
        </p:nvGraphicFramePr>
        <p:xfrm>
          <a:off x="72008" y="365351"/>
          <a:ext cx="9777536" cy="3135659"/>
        </p:xfrm>
        <a:graphic>
          <a:graphicData uri="http://schemas.openxmlformats.org/drawingml/2006/table">
            <a:tbl>
              <a:tblPr>
                <a:tableStyleId>{5940675A-B579-460E-94D1-54222C63F5DA}</a:tableStyleId>
              </a:tblPr>
              <a:tblGrid>
                <a:gridCol w="203246">
                  <a:extLst>
                    <a:ext uri="{9D8B030D-6E8A-4147-A177-3AD203B41FA5}">
                      <a16:colId xmlns:a16="http://schemas.microsoft.com/office/drawing/2014/main" val="20000"/>
                    </a:ext>
                  </a:extLst>
                </a:gridCol>
                <a:gridCol w="2085458">
                  <a:extLst>
                    <a:ext uri="{9D8B030D-6E8A-4147-A177-3AD203B41FA5}">
                      <a16:colId xmlns:a16="http://schemas.microsoft.com/office/drawing/2014/main" val="20001"/>
                    </a:ext>
                  </a:extLst>
                </a:gridCol>
                <a:gridCol w="684076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tblGrid>
              <a:tr h="179633">
                <a:tc gridSpan="2">
                  <a:txBody>
                    <a:bodyPr/>
                    <a:lstStyle/>
                    <a:p>
                      <a:pPr algn="ctr" fontAlgn="ctr"/>
                      <a:r>
                        <a:rPr lang="ja-JP" altLang="en-US" sz="1000" u="none" strike="noStrike" dirty="0">
                          <a:effectLst/>
                        </a:rPr>
                        <a:t>事業名</a:t>
                      </a:r>
                      <a:endParaRPr lang="ja-JP" altLang="en-US" sz="1000" b="0" i="0" u="none" strike="noStrike" dirty="0">
                        <a:effectLst/>
                        <a:latin typeface="ＭＳ Ｐゴシック"/>
                      </a:endParaRPr>
                    </a:p>
                  </a:txBody>
                  <a:tcPr marL="4546" marR="4546" marT="4546" marB="0" anchor="ctr"/>
                </a:tc>
                <a:tc hMerge="1">
                  <a:txBody>
                    <a:bodyPr/>
                    <a:lstStyle/>
                    <a:p>
                      <a:endParaRPr kumimoji="1" lang="ja-JP" altLang="en-US"/>
                    </a:p>
                  </a:txBody>
                  <a:tcPr/>
                </a:tc>
                <a:tc>
                  <a:txBody>
                    <a:bodyPr/>
                    <a:lstStyle/>
                    <a:p>
                      <a:pPr algn="ctr" fontAlgn="ctr"/>
                      <a:r>
                        <a:rPr lang="ja-JP" altLang="en-US" sz="1000" u="none" strike="noStrike" dirty="0">
                          <a:effectLst/>
                        </a:rPr>
                        <a:t>事業内容</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実施主体</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00"/>
                  </a:ext>
                </a:extLst>
              </a:tr>
              <a:tr h="364888">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アルコール</a:t>
                      </a:r>
                      <a:r>
                        <a:rPr lang="ja-JP" altLang="en-US" sz="1000" u="none" strike="noStrike" dirty="0">
                          <a:effectLst/>
                        </a:rPr>
                        <a:t>関連問題に取り組む民間団体支援事業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アルコール依存症を含むアルコール関連問題の改善に取り組む民間団体の活動を支援（指定都市、中核市も実施可）</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都道府県</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01"/>
                  </a:ext>
                </a:extLst>
              </a:tr>
              <a:tr h="354064">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薬物</a:t>
                      </a:r>
                      <a:r>
                        <a:rPr lang="ja-JP" altLang="en-US" sz="1000" u="none" strike="noStrike" dirty="0">
                          <a:effectLst/>
                        </a:rPr>
                        <a:t>依存症に関する問題に取り組む民間団体支援事業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薬物依存症に関する問題の改善に取り組む民間団体の活動を支援（指定都市、中核市も実施可）</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都道府県</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02"/>
                  </a:ext>
                </a:extLst>
              </a:tr>
              <a:tr h="354064">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ギャンブル</a:t>
                      </a:r>
                      <a:r>
                        <a:rPr lang="ja-JP" altLang="en-US" sz="1000" u="none" strike="noStrike" dirty="0">
                          <a:effectLst/>
                        </a:rPr>
                        <a:t>等依存症に関する問題に取り組む民間団体支援事業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ギャンブル等依存症に関する問題の改善に取り組む民間団体の活動を支援（指定都市、中核市も実施可）</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都道府県</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03"/>
                  </a:ext>
                </a:extLst>
              </a:tr>
              <a:tr h="354064">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a:effectLst/>
                        </a:rPr>
                        <a:t>　</a:t>
                      </a:r>
                      <a:r>
                        <a:rPr lang="ja-JP" altLang="en-US" sz="1000" u="none" strike="noStrike" dirty="0" smtClean="0">
                          <a:effectLst/>
                        </a:rPr>
                        <a:t>　「</a:t>
                      </a:r>
                      <a:r>
                        <a:rPr lang="ja-JP" altLang="en-US" sz="1000" u="none" strike="noStrike" dirty="0">
                          <a:effectLst/>
                        </a:rPr>
                        <a:t>心のバリアフリー」推進事業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管内市町村の理解促進研修・啓発事業や自発的活動支援事業との調整や連携を行うとともに、心のバリアフリーを広めるための取組を実施</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都道府県</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04"/>
                  </a:ext>
                </a:extLst>
              </a:tr>
              <a:tr h="430454">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特別</a:t>
                      </a:r>
                      <a:r>
                        <a:rPr lang="zh-TW" altLang="en-US" sz="1000" u="none" strike="noStrike" dirty="0">
                          <a:effectLst/>
                          <a:latin typeface="ＭＳ Ｐゴシック" panose="020B0600070205080204" pitchFamily="50" charset="-128"/>
                          <a:ea typeface="ＭＳ Ｐゴシック" panose="020B0600070205080204" pitchFamily="50" charset="-128"/>
                        </a:rPr>
                        <a:t>促進事業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1000" u="none" strike="noStrike" dirty="0">
                          <a:effectLst/>
                        </a:rPr>
                        <a:t>　</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上記以外の事業であって、地域の特性等に応じて都道府県又は市町村の判断で実施する重要な事業について支援（厚生労働省に協議のうえ実施）</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br>
                        <a:rPr lang="ja-JP" altLang="en-US" sz="1000" u="none" strike="noStrike" dirty="0">
                          <a:effectLst/>
                        </a:rPr>
                      </a:br>
                      <a:r>
                        <a:rPr lang="ja-JP" altLang="en-US" sz="1000" u="none" strike="noStrike" dirty="0">
                          <a:effectLst/>
                        </a:rPr>
                        <a:t>市町村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5"/>
                  </a:ext>
                </a:extLst>
              </a:tr>
              <a:tr h="668038">
                <a:tc>
                  <a:txBody>
                    <a:bodyPr/>
                    <a:lstStyle/>
                    <a:p>
                      <a:pPr algn="ctr" fontAlgn="ctr"/>
                      <a:r>
                        <a:rPr lang="ja-JP" altLang="en-US" sz="1000" b="0" i="0" u="none" strike="noStrike" dirty="0" smtClean="0">
                          <a:effectLst/>
                          <a:latin typeface="ＭＳ Ｐゴシック"/>
                        </a:rPr>
                        <a:t>★</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精神障害にも対応した地域包括ケアシステムの構築推進事業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障害保健福祉圏域ごとの保健・医療・福祉関係者による協議の場を通じて精神科病院等の医療機関、市町村等との重層的な連携による支援体制を構築し、地域の課題を共有した上で行う地域包括ケアシステムの構築に資する取組を推進する。</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en-US" altLang="ja-JP" sz="1000" b="0" i="0" u="none" strike="noStrike" dirty="0" smtClean="0">
                        <a:effectLst/>
                        <a:latin typeface="ＭＳ Ｐゴシック"/>
                      </a:endParaRPr>
                    </a:p>
                    <a:p>
                      <a:pPr algn="ctr" fontAlgn="ctr"/>
                      <a:r>
                        <a:rPr lang="ja-JP" altLang="en-US" sz="1000" b="0" i="0" u="none" strike="noStrike" dirty="0" smtClean="0">
                          <a:effectLst/>
                          <a:latin typeface="ＭＳ Ｐゴシック"/>
                        </a:rPr>
                        <a:t>指定都市</a:t>
                      </a:r>
                      <a:endParaRPr lang="en-US" altLang="ja-JP" sz="1000" b="0" i="0" u="none" strike="noStrike" dirty="0" smtClean="0">
                        <a:effectLst/>
                        <a:latin typeface="ＭＳ Ｐゴシック"/>
                      </a:endParaRPr>
                    </a:p>
                    <a:p>
                      <a:pPr algn="ctr" fontAlgn="ctr"/>
                      <a:r>
                        <a:rPr lang="ja-JP" altLang="en-US" sz="800" b="0" i="0" u="none" strike="noStrike" dirty="0" smtClean="0">
                          <a:effectLst/>
                          <a:latin typeface="ＭＳ Ｐゴシック"/>
                        </a:rPr>
                        <a:t>保健所設置市</a:t>
                      </a:r>
                      <a:endParaRPr lang="en-US" altLang="ja-JP" sz="800" b="0" i="0" u="none" strike="noStrike" dirty="0" smtClean="0">
                        <a:effectLst/>
                        <a:latin typeface="ＭＳ Ｐゴシック"/>
                      </a:endParaRPr>
                    </a:p>
                    <a:p>
                      <a:pPr algn="ctr" fontAlgn="ctr"/>
                      <a:r>
                        <a:rPr lang="ja-JP" altLang="en-US" sz="1000" b="0" i="0" u="none" strike="noStrike" dirty="0" smtClean="0">
                          <a:effectLst/>
                          <a:latin typeface="ＭＳ Ｐゴシック"/>
                        </a:rPr>
                        <a:t>特別区</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6"/>
                  </a:ext>
                </a:extLst>
              </a:tr>
              <a:tr h="430454">
                <a:tc>
                  <a:txBody>
                    <a:bodyPr/>
                    <a:lstStyle/>
                    <a:p>
                      <a:pPr algn="ctr" fontAlgn="ctr"/>
                      <a:r>
                        <a:rPr lang="ja-JP" altLang="en-US" sz="1000" b="0" i="0" u="none" strike="noStrike" dirty="0" smtClean="0">
                          <a:effectLst/>
                          <a:latin typeface="ＭＳ Ｐゴシック"/>
                        </a:rPr>
                        <a:t>★</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重度訪問介護両者の大学修学支援事業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重度訪問介護の利用者が大学等に修学するに当たって必要な身体介護等を、大学等における支援体制が構築されるまでの間において提供する。</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市町村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7"/>
                  </a:ext>
                </a:extLst>
              </a:tr>
            </a:tbl>
          </a:graphicData>
        </a:graphic>
      </p:graphicFrame>
      <p:sp>
        <p:nvSpPr>
          <p:cNvPr id="6" name="テキスト ボックス 5"/>
          <p:cNvSpPr txBox="1"/>
          <p:nvPr/>
        </p:nvSpPr>
        <p:spPr>
          <a:xfrm>
            <a:off x="200472" y="3699659"/>
            <a:ext cx="9489504" cy="233397"/>
          </a:xfrm>
          <a:prstGeom prst="rect">
            <a:avLst/>
          </a:prstGeom>
          <a:noFill/>
        </p:spPr>
        <p:txBody>
          <a:bodyPr wrap="square" rtlCol="0">
            <a:spAutoFit/>
          </a:bodyPr>
          <a:lstStyle/>
          <a:p>
            <a:pPr>
              <a:lnSpc>
                <a:spcPts val="1100"/>
              </a:lnSpc>
            </a:pPr>
            <a:r>
              <a:rPr lang="ja-JP" altLang="en-US" sz="1050" dirty="0"/>
              <a:t>注</a:t>
            </a:r>
            <a:r>
              <a:rPr lang="ja-JP" altLang="en-US" sz="1050" dirty="0" smtClean="0"/>
              <a:t>）★</a:t>
            </a:r>
            <a:r>
              <a:rPr lang="ja-JP" altLang="en-US" sz="1050" dirty="0"/>
              <a:t>・・・新規</a:t>
            </a:r>
            <a:r>
              <a:rPr lang="ja-JP" altLang="en-US" sz="1050" dirty="0" smtClean="0"/>
              <a:t>事業</a:t>
            </a:r>
            <a:endParaRPr lang="en-US" altLang="ja-JP" sz="1050" dirty="0" smtClean="0"/>
          </a:p>
        </p:txBody>
      </p: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189</a:t>
            </a:fld>
            <a:endParaRPr lang="en-US" altLang="ja-JP" dirty="0"/>
          </a:p>
        </p:txBody>
      </p:sp>
    </p:spTree>
    <p:extLst>
      <p:ext uri="{BB962C8B-B14F-4D97-AF65-F5344CB8AC3E}">
        <p14:creationId xmlns:p14="http://schemas.microsoft.com/office/powerpoint/2010/main" val="2907713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メモ 6"/>
          <p:cNvSpPr/>
          <p:nvPr/>
        </p:nvSpPr>
        <p:spPr>
          <a:xfrm>
            <a:off x="141334" y="188913"/>
            <a:ext cx="9551987" cy="6553200"/>
          </a:xfrm>
          <a:prstGeom prst="foldedCorner">
            <a:avLst>
              <a:gd name="adj" fmla="val 5414"/>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84" tIns="47842" rIns="95684" bIns="47842" anchor="ctr"/>
          <a:lstStyle/>
          <a:p>
            <a:pPr algn="ctr" defTabSz="895567">
              <a:defRPr/>
            </a:pPr>
            <a:endParaRPr lang="ja-JP" altLang="en-US" dirty="0">
              <a:solidFill>
                <a:srgbClr val="FFFFFF"/>
              </a:solidFill>
            </a:endParaRPr>
          </a:p>
        </p:txBody>
      </p:sp>
      <p:sp>
        <p:nvSpPr>
          <p:cNvPr id="5123" name="正方形/長方形 3"/>
          <p:cNvSpPr>
            <a:spLocks noChangeArrowheads="1"/>
          </p:cNvSpPr>
          <p:nvPr/>
        </p:nvSpPr>
        <p:spPr bwMode="auto">
          <a:xfrm>
            <a:off x="195263" y="178968"/>
            <a:ext cx="9498012" cy="663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84" tIns="47842" rIns="95684" bIns="47842">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400"/>
              </a:lnSpc>
              <a:spcBef>
                <a:spcPct val="0"/>
              </a:spcBef>
              <a:buNone/>
              <a:defRPr/>
            </a:pPr>
            <a:endParaRPr lang="en-US" altLang="ja-JP" sz="1600" dirty="0">
              <a:solidFill>
                <a:srgbClr val="000000"/>
              </a:solidFill>
              <a:latin typeface="ＭＳ ゴシック" pitchFamily="49" charset="-128"/>
              <a:ea typeface="ＭＳ ゴシック" pitchFamily="49" charset="-128"/>
            </a:endParaRPr>
          </a:p>
          <a:p>
            <a:pPr eaLnBrk="1" hangingPunct="1">
              <a:lnSpc>
                <a:spcPts val="1700"/>
              </a:lnSpc>
              <a:spcBef>
                <a:spcPct val="0"/>
              </a:spcBef>
              <a:buNone/>
              <a:defRPr/>
            </a:pPr>
            <a:r>
              <a:rPr lang="ja-JP" altLang="en-US" sz="1600" b="1" dirty="0">
                <a:solidFill>
                  <a:srgbClr val="000000"/>
                </a:solidFill>
                <a:latin typeface="ＭＳ ゴシック" pitchFamily="49" charset="-128"/>
                <a:ea typeface="ＭＳ ゴシック" pitchFamily="49" charset="-128"/>
              </a:rPr>
              <a:t>⑤ 芸術文化活動の支援の推進　</a:t>
            </a:r>
            <a:r>
              <a:rPr lang="ja-JP" altLang="en-US" sz="1600" b="1" dirty="0">
                <a:solidFill>
                  <a:srgbClr val="FF0000"/>
                </a:solidFill>
                <a:latin typeface="ＭＳ ゴシック" pitchFamily="49" charset="-128"/>
                <a:ea typeface="ＭＳ ゴシック" pitchFamily="49" charset="-128"/>
              </a:rPr>
              <a:t>２．８億円（２．５億円）</a:t>
            </a:r>
            <a:endParaRPr lang="ja-JP" altLang="en-US" sz="1600" b="1" dirty="0">
              <a:solidFill>
                <a:srgbClr val="000000"/>
              </a:solidFill>
              <a:latin typeface="ＭＳ ゴシック" pitchFamily="49" charset="-128"/>
              <a:ea typeface="ＭＳ ゴシック" pitchFamily="49" charset="-128"/>
            </a:endParaRPr>
          </a:p>
          <a:p>
            <a:pPr marL="177607" indent="-177607" eaLnBrk="1" hangingPunct="1">
              <a:lnSpc>
                <a:spcPts val="1700"/>
              </a:lnSpc>
              <a:spcBef>
                <a:spcPct val="0"/>
              </a:spcBef>
              <a:buNone/>
              <a:defRPr/>
            </a:pPr>
            <a:r>
              <a:rPr lang="en-US" altLang="ja-JP" sz="1400" dirty="0">
                <a:solidFill>
                  <a:srgbClr val="000000"/>
                </a:solidFill>
                <a:latin typeface="ＭＳ ゴシック" pitchFamily="49" charset="-128"/>
                <a:ea typeface="ＭＳ ゴシック" pitchFamily="49" charset="-128"/>
              </a:rPr>
              <a:t>    </a:t>
            </a:r>
            <a:r>
              <a:rPr lang="ja-JP" altLang="en-US" sz="1400" dirty="0">
                <a:solidFill>
                  <a:srgbClr val="000000"/>
                </a:solidFill>
                <a:latin typeface="ＭＳ ゴシック" pitchFamily="49" charset="-128"/>
                <a:ea typeface="ＭＳ ゴシック" pitchFamily="49" charset="-128"/>
              </a:rPr>
              <a:t>芸術文化活動を通した障害者の社会参加を一層推進するため、障害者の芸術文化活動への支援方法等に関する相談支援などを全国に展開するための支援等を実施する。</a:t>
            </a:r>
            <a:endParaRPr lang="en-US" altLang="ja-JP" sz="1400" dirty="0">
              <a:solidFill>
                <a:srgbClr val="000000"/>
              </a:solidFill>
              <a:latin typeface="ＭＳ ゴシック" pitchFamily="49" charset="-128"/>
              <a:ea typeface="ＭＳ ゴシック" pitchFamily="49" charset="-128"/>
            </a:endParaRPr>
          </a:p>
          <a:p>
            <a:pPr marL="177607" indent="-177607" eaLnBrk="1" hangingPunct="1">
              <a:lnSpc>
                <a:spcPts val="1000"/>
              </a:lnSpc>
              <a:spcBef>
                <a:spcPct val="0"/>
              </a:spcBef>
              <a:buNone/>
              <a:defRPr/>
            </a:pPr>
            <a:endParaRPr lang="en-US" altLang="ja-JP" sz="1400" dirty="0">
              <a:solidFill>
                <a:srgbClr val="000000"/>
              </a:solidFill>
              <a:latin typeface="ＭＳ ゴシック" pitchFamily="49" charset="-128"/>
              <a:ea typeface="ＭＳ ゴシック" pitchFamily="49" charset="-128"/>
            </a:endParaRPr>
          </a:p>
          <a:p>
            <a:pPr eaLnBrk="1" hangingPunct="1">
              <a:lnSpc>
                <a:spcPts val="1700"/>
              </a:lnSpc>
              <a:spcBef>
                <a:spcPct val="0"/>
              </a:spcBef>
              <a:buNone/>
              <a:defRPr/>
            </a:pPr>
            <a:r>
              <a:rPr lang="ja-JP" altLang="en-US" sz="1600" b="1" dirty="0">
                <a:solidFill>
                  <a:srgbClr val="000000"/>
                </a:solidFill>
                <a:latin typeface="ＭＳ ゴシック" pitchFamily="49" charset="-128"/>
                <a:ea typeface="ＭＳ ゴシック" pitchFamily="49" charset="-128"/>
              </a:rPr>
              <a:t>⑥ 障害者自立支援機器の開発の促進　</a:t>
            </a:r>
            <a:r>
              <a:rPr lang="ja-JP" altLang="en-US" sz="1600" b="1" dirty="0">
                <a:solidFill>
                  <a:srgbClr val="FF0000"/>
                </a:solidFill>
                <a:latin typeface="ＭＳ ゴシック" pitchFamily="49" charset="-128"/>
                <a:ea typeface="ＭＳ ゴシック" pitchFamily="49" charset="-128"/>
              </a:rPr>
              <a:t>１．５億円（１．６億円）（一部新規）</a:t>
            </a:r>
            <a:endParaRPr lang="ja-JP" altLang="en-US" sz="1600" b="1" dirty="0">
              <a:solidFill>
                <a:srgbClr val="000000"/>
              </a:solidFill>
              <a:latin typeface="ＭＳ ゴシック" pitchFamily="49" charset="-128"/>
              <a:ea typeface="ＭＳ ゴシック" pitchFamily="49" charset="-128"/>
            </a:endParaRPr>
          </a:p>
          <a:p>
            <a:pPr eaLnBrk="1" hangingPunct="1">
              <a:lnSpc>
                <a:spcPts val="1700"/>
              </a:lnSpc>
              <a:spcBef>
                <a:spcPct val="0"/>
              </a:spcBef>
              <a:buNone/>
              <a:defRPr/>
            </a:pPr>
            <a:r>
              <a:rPr lang="ja-JP" altLang="en-US" sz="1400" dirty="0">
                <a:solidFill>
                  <a:srgbClr val="000000"/>
                </a:solidFill>
                <a:latin typeface="ＭＳ ゴシック" pitchFamily="49" charset="-128"/>
                <a:ea typeface="ＭＳ ゴシック" pitchFamily="49" charset="-128"/>
              </a:rPr>
              <a:t>  　多様な障害者のニーズを的確にとらえた就労支援機器などの開発（実用的製品化）の促進を図るとともに、導入</a:t>
            </a:r>
            <a:endParaRPr lang="en-US" altLang="ja-JP" sz="1400" dirty="0">
              <a:solidFill>
                <a:srgbClr val="000000"/>
              </a:solidFill>
              <a:latin typeface="ＭＳ ゴシック" pitchFamily="49" charset="-128"/>
              <a:ea typeface="ＭＳ ゴシック" pitchFamily="49" charset="-128"/>
            </a:endParaRPr>
          </a:p>
          <a:p>
            <a:pPr eaLnBrk="1" hangingPunct="1">
              <a:lnSpc>
                <a:spcPts val="1700"/>
              </a:lnSpc>
              <a:spcBef>
                <a:spcPct val="0"/>
              </a:spcBef>
              <a:buNone/>
              <a:defRPr/>
            </a:pPr>
            <a:r>
              <a:rPr lang="en-US" altLang="ja-JP" sz="1400" dirty="0">
                <a:solidFill>
                  <a:srgbClr val="000000"/>
                </a:solidFill>
                <a:latin typeface="ＭＳ ゴシック" pitchFamily="49" charset="-128"/>
                <a:ea typeface="ＭＳ ゴシック" pitchFamily="49" charset="-128"/>
              </a:rPr>
              <a:t> </a:t>
            </a:r>
            <a:r>
              <a:rPr lang="ja-JP" altLang="en-US" sz="1400" dirty="0">
                <a:solidFill>
                  <a:srgbClr val="000000"/>
                </a:solidFill>
                <a:latin typeface="ＭＳ ゴシック" pitchFamily="49" charset="-128"/>
                <a:ea typeface="ＭＳ ゴシック" pitchFamily="49" charset="-128"/>
              </a:rPr>
              <a:t> 好事例の展開による実用的製品の普及促進を行う。</a:t>
            </a:r>
            <a:endParaRPr lang="en-US" altLang="ja-JP" sz="1400" dirty="0">
              <a:solidFill>
                <a:srgbClr val="000000"/>
              </a:solidFill>
              <a:latin typeface="ＭＳ ゴシック" pitchFamily="49" charset="-128"/>
              <a:ea typeface="ＭＳ ゴシック" pitchFamily="49" charset="-128"/>
            </a:endParaRPr>
          </a:p>
          <a:p>
            <a:pPr eaLnBrk="1" hangingPunct="1">
              <a:lnSpc>
                <a:spcPts val="1000"/>
              </a:lnSpc>
              <a:spcBef>
                <a:spcPct val="0"/>
              </a:spcBef>
              <a:buNone/>
              <a:defRPr/>
            </a:pPr>
            <a:endParaRPr lang="en-US" altLang="ja-JP" sz="1400" dirty="0">
              <a:solidFill>
                <a:srgbClr val="000000"/>
              </a:solidFill>
              <a:latin typeface="ＭＳ ゴシック" pitchFamily="49" charset="-128"/>
              <a:ea typeface="ＭＳ ゴシック" pitchFamily="49" charset="-128"/>
            </a:endParaRPr>
          </a:p>
          <a:p>
            <a:pPr eaLnBrk="1" hangingPunct="1">
              <a:lnSpc>
                <a:spcPts val="1700"/>
              </a:lnSpc>
              <a:spcBef>
                <a:spcPct val="0"/>
              </a:spcBef>
              <a:buNone/>
              <a:defRPr/>
            </a:pPr>
            <a:r>
              <a:rPr lang="ja-JP" altLang="en-US" sz="1600" b="1" dirty="0">
                <a:solidFill>
                  <a:srgbClr val="000000"/>
                </a:solidFill>
                <a:latin typeface="ＭＳ ゴシック" pitchFamily="49" charset="-128"/>
                <a:ea typeface="ＭＳ ゴシック" pitchFamily="49" charset="-128"/>
              </a:rPr>
              <a:t>⑦ 精神障害にも対応した地域包括ケアシステムの構築　</a:t>
            </a:r>
            <a:r>
              <a:rPr lang="ja-JP" altLang="en-US" sz="1600" b="1" dirty="0">
                <a:solidFill>
                  <a:srgbClr val="FF0000"/>
                </a:solidFill>
                <a:latin typeface="ＭＳ ゴシック" pitchFamily="49" charset="-128"/>
                <a:ea typeface="ＭＳ ゴシック" pitchFamily="49" charset="-128"/>
              </a:rPr>
              <a:t>５．６億円（２．３億円）</a:t>
            </a:r>
            <a:endParaRPr lang="en-US" altLang="ja-JP" sz="1600" b="1" dirty="0">
              <a:solidFill>
                <a:srgbClr val="FF0000"/>
              </a:solidFill>
              <a:latin typeface="ＭＳ ゴシック" pitchFamily="49" charset="-128"/>
              <a:ea typeface="ＭＳ ゴシック" pitchFamily="49" charset="-128"/>
            </a:endParaRPr>
          </a:p>
          <a:p>
            <a:pPr marL="177607" indent="-177607" eaLnBrk="1" hangingPunct="1">
              <a:lnSpc>
                <a:spcPts val="1700"/>
              </a:lnSpc>
              <a:spcBef>
                <a:spcPts val="0"/>
              </a:spcBef>
              <a:buNone/>
              <a:defRPr/>
            </a:pPr>
            <a:r>
              <a:rPr lang="ja-JP" altLang="en-US" sz="1400" dirty="0">
                <a:solidFill>
                  <a:srgbClr val="000000"/>
                </a:solidFill>
              </a:rPr>
              <a:t>　　　精神障害者が地域の一員として安心して自分らしい暮らしをすることができるよう、都道府県等と精神科病院などとの重層的な連携による支援体制を構築するなど、地域包括ケアシステムの構築に資する取組を推進する。</a:t>
            </a:r>
            <a:endParaRPr lang="en-US" altLang="ja-JP" sz="1400" dirty="0">
              <a:solidFill>
                <a:srgbClr val="000000"/>
              </a:solidFill>
            </a:endParaRPr>
          </a:p>
          <a:p>
            <a:pPr marL="177607" indent="-177607" eaLnBrk="1" hangingPunct="1">
              <a:lnSpc>
                <a:spcPts val="1000"/>
              </a:lnSpc>
              <a:spcBef>
                <a:spcPts val="0"/>
              </a:spcBef>
              <a:buNone/>
              <a:defRPr/>
            </a:pPr>
            <a:endParaRPr lang="en-US" altLang="ja-JP" sz="1400" b="1" dirty="0">
              <a:solidFill>
                <a:srgbClr val="000000"/>
              </a:solidFill>
              <a:latin typeface="ＭＳ ゴシック" pitchFamily="49" charset="-128"/>
              <a:ea typeface="ＭＳ ゴシック" pitchFamily="49" charset="-128"/>
            </a:endParaRPr>
          </a:p>
          <a:p>
            <a:pPr eaLnBrk="1" hangingPunct="1">
              <a:lnSpc>
                <a:spcPts val="1700"/>
              </a:lnSpc>
              <a:spcBef>
                <a:spcPct val="0"/>
              </a:spcBef>
              <a:buNone/>
              <a:defRPr/>
            </a:pPr>
            <a:r>
              <a:rPr lang="ja-JP" altLang="en-US" sz="1600" b="1" dirty="0">
                <a:solidFill>
                  <a:srgbClr val="000000"/>
                </a:solidFill>
                <a:latin typeface="ＭＳ ゴシック" pitchFamily="49" charset="-128"/>
                <a:ea typeface="ＭＳ ゴシック" pitchFamily="49" charset="-128"/>
              </a:rPr>
              <a:t>⑧ 発達障害児・発達障害者の支援施策の推進　</a:t>
            </a:r>
            <a:r>
              <a:rPr lang="ja-JP" altLang="en-US" sz="1600" b="1" dirty="0">
                <a:solidFill>
                  <a:srgbClr val="FF0000"/>
                </a:solidFill>
                <a:latin typeface="ＭＳ ゴシック" pitchFamily="49" charset="-128"/>
                <a:ea typeface="ＭＳ ゴシック" pitchFamily="49" charset="-128"/>
              </a:rPr>
              <a:t>４．１億円（２．１億円）（一部新規）</a:t>
            </a:r>
            <a:endParaRPr lang="ja-JP" altLang="en-US" sz="1600" b="1" dirty="0">
              <a:solidFill>
                <a:srgbClr val="000000"/>
              </a:solidFill>
              <a:latin typeface="ＭＳ ゴシック" pitchFamily="49" charset="-128"/>
              <a:ea typeface="ＭＳ ゴシック" pitchFamily="49" charset="-128"/>
            </a:endParaRPr>
          </a:p>
          <a:p>
            <a:pPr marL="177607" indent="-177607" eaLnBrk="1" hangingPunct="1">
              <a:lnSpc>
                <a:spcPts val="1700"/>
              </a:lnSpc>
              <a:spcBef>
                <a:spcPct val="0"/>
              </a:spcBef>
              <a:buNone/>
              <a:defRPr/>
            </a:pPr>
            <a:r>
              <a:rPr lang="ja-JP" altLang="en-US" sz="1400" dirty="0">
                <a:solidFill>
                  <a:srgbClr val="000000"/>
                </a:solidFill>
                <a:latin typeface="ＭＳ ゴシック" pitchFamily="49" charset="-128"/>
                <a:ea typeface="ＭＳ ゴシック" pitchFamily="49" charset="-128"/>
              </a:rPr>
              <a:t>　　発達障害児者の家族同士の支援を推進するため、同じ悩みを持つ本人同士や発達障害児者の家族に対するピアサポート等の支援を充実させ、家族だけでなく本人の生活の質の向上を図るとともに、身近な支援を実施するため対象自治体を市区町村まで拡大する。また、発達障害の医療ネットワークを構築し、発達障害の診療・支援を診断できる医師の養成を図るための研修等を実施する。</a:t>
            </a:r>
            <a:endParaRPr lang="en-US" altLang="ja-JP" sz="1400" dirty="0">
              <a:solidFill>
                <a:srgbClr val="000000"/>
              </a:solidFill>
              <a:latin typeface="ＭＳ ゴシック" pitchFamily="49" charset="-128"/>
              <a:ea typeface="ＭＳ ゴシック" pitchFamily="49" charset="-128"/>
            </a:endParaRPr>
          </a:p>
          <a:p>
            <a:pPr marL="177607" indent="-177607" eaLnBrk="1" hangingPunct="1">
              <a:lnSpc>
                <a:spcPts val="1000"/>
              </a:lnSpc>
              <a:spcBef>
                <a:spcPct val="0"/>
              </a:spcBef>
              <a:buNone/>
              <a:defRPr/>
            </a:pPr>
            <a:endParaRPr lang="en-US" altLang="ja-JP" sz="1400" dirty="0">
              <a:solidFill>
                <a:srgbClr val="000000"/>
              </a:solidFill>
              <a:latin typeface="ＭＳ ゴシック" pitchFamily="49" charset="-128"/>
              <a:ea typeface="ＭＳ ゴシック" pitchFamily="49" charset="-128"/>
            </a:endParaRPr>
          </a:p>
          <a:p>
            <a:pPr eaLnBrk="1" hangingPunct="1">
              <a:lnSpc>
                <a:spcPts val="1700"/>
              </a:lnSpc>
              <a:spcBef>
                <a:spcPct val="0"/>
              </a:spcBef>
              <a:buNone/>
              <a:defRPr/>
            </a:pPr>
            <a:r>
              <a:rPr lang="ja-JP" altLang="en-US" sz="1600" b="1" dirty="0">
                <a:solidFill>
                  <a:srgbClr val="000000"/>
                </a:solidFill>
                <a:latin typeface="ＭＳ ゴシック" pitchFamily="49" charset="-128"/>
                <a:ea typeface="ＭＳ ゴシック" pitchFamily="49" charset="-128"/>
              </a:rPr>
              <a:t>⑨ 農福連携による就労支援の推進　</a:t>
            </a:r>
            <a:r>
              <a:rPr lang="ja-JP" altLang="en-US" sz="1600" b="1" dirty="0">
                <a:solidFill>
                  <a:srgbClr val="FF0000"/>
                </a:solidFill>
                <a:latin typeface="ＭＳ ゴシック" pitchFamily="49" charset="-128"/>
                <a:ea typeface="ＭＳ ゴシック" pitchFamily="49" charset="-128"/>
              </a:rPr>
              <a:t>２．７億円（２．０億円）</a:t>
            </a:r>
            <a:endParaRPr lang="en-US" altLang="ja-JP" sz="1600" b="1" dirty="0">
              <a:solidFill>
                <a:srgbClr val="000000"/>
              </a:solidFill>
              <a:latin typeface="ＭＳ ゴシック" pitchFamily="49" charset="-128"/>
              <a:ea typeface="ＭＳ ゴシック" pitchFamily="49" charset="-128"/>
            </a:endParaRPr>
          </a:p>
          <a:p>
            <a:pPr marL="177607" indent="-177607" eaLnBrk="1" hangingPunct="1">
              <a:lnSpc>
                <a:spcPts val="1700"/>
              </a:lnSpc>
              <a:spcBef>
                <a:spcPct val="0"/>
              </a:spcBef>
              <a:buNone/>
              <a:defRPr/>
            </a:pPr>
            <a:r>
              <a:rPr lang="ja-JP" altLang="en-US" sz="1400" dirty="0">
                <a:solidFill>
                  <a:srgbClr val="000000"/>
                </a:solidFill>
                <a:latin typeface="ＭＳ ゴシック" pitchFamily="49" charset="-128"/>
                <a:ea typeface="ＭＳ ゴシック" pitchFamily="49" charset="-128"/>
              </a:rPr>
              <a:t>　　農業分野での障害者の就労支援に向け、障害者就労施設への農業の専門家の派遣による農業技術に係る指導・助言や６次産業化支援、農業に取り組む障害者就労施設によるマルシェの開催等の支援を実施する。</a:t>
            </a:r>
            <a:endParaRPr lang="en-US" altLang="ja-JP" sz="1400" dirty="0">
              <a:solidFill>
                <a:srgbClr val="000000"/>
              </a:solidFill>
              <a:latin typeface="ＭＳ ゴシック" pitchFamily="49" charset="-128"/>
              <a:ea typeface="ＭＳ ゴシック" pitchFamily="49" charset="-128"/>
            </a:endParaRPr>
          </a:p>
          <a:p>
            <a:pPr marL="177607" indent="-177607" eaLnBrk="1" hangingPunct="1">
              <a:lnSpc>
                <a:spcPts val="1000"/>
              </a:lnSpc>
              <a:spcBef>
                <a:spcPct val="0"/>
              </a:spcBef>
              <a:buNone/>
              <a:defRPr/>
            </a:pPr>
            <a:endParaRPr lang="en-US" altLang="ja-JP" sz="1400" dirty="0">
              <a:solidFill>
                <a:srgbClr val="000000"/>
              </a:solidFill>
              <a:latin typeface="ＭＳ ゴシック" pitchFamily="49" charset="-128"/>
              <a:ea typeface="ＭＳ ゴシック" pitchFamily="49" charset="-128"/>
            </a:endParaRPr>
          </a:p>
          <a:p>
            <a:pPr eaLnBrk="1" hangingPunct="1">
              <a:spcBef>
                <a:spcPct val="0"/>
              </a:spcBef>
              <a:buFontTx/>
              <a:buNone/>
              <a:defRPr/>
            </a:pPr>
            <a:r>
              <a:rPr lang="ja-JP" altLang="en-US" sz="1600" b="1" dirty="0">
                <a:solidFill>
                  <a:srgbClr val="000000"/>
                </a:solidFill>
                <a:latin typeface="ＭＳ ゴシック" pitchFamily="49" charset="-128"/>
                <a:ea typeface="ＭＳ ゴシック" pitchFamily="49" charset="-128"/>
              </a:rPr>
              <a:t>⑩ 依存症対策の推進　</a:t>
            </a:r>
            <a:r>
              <a:rPr lang="ja-JP" altLang="en-US" sz="1600" b="1" dirty="0">
                <a:solidFill>
                  <a:srgbClr val="FF0000"/>
                </a:solidFill>
                <a:latin typeface="ＭＳ ゴシック" pitchFamily="49" charset="-128"/>
                <a:ea typeface="ＭＳ ゴシック" pitchFamily="49" charset="-128"/>
              </a:rPr>
              <a:t>６．１億円（５．３億円）（一部新規）</a:t>
            </a:r>
            <a:endParaRPr lang="en-US" altLang="ja-JP" sz="1600" b="1" dirty="0">
              <a:solidFill>
                <a:srgbClr val="000000"/>
              </a:solidFill>
              <a:latin typeface="ＭＳ ゴシック" pitchFamily="49" charset="-128"/>
              <a:ea typeface="ＭＳ ゴシック" pitchFamily="49" charset="-128"/>
            </a:endParaRPr>
          </a:p>
          <a:p>
            <a:pPr marL="177607" indent="-177607" eaLnBrk="1" hangingPunct="1">
              <a:spcBef>
                <a:spcPct val="0"/>
              </a:spcBef>
              <a:buNone/>
              <a:defRPr/>
            </a:pPr>
            <a:r>
              <a:rPr lang="ja-JP" altLang="en-US" sz="1400" dirty="0">
                <a:solidFill>
                  <a:srgbClr val="000000"/>
                </a:solidFill>
                <a:latin typeface="ＭＳ ゴシック" pitchFamily="49" charset="-128"/>
                <a:ea typeface="ＭＳ ゴシック" pitchFamily="49" charset="-128"/>
              </a:rPr>
              <a:t>　　薬物・アルコール等・ギャンブル等の依存症対策の全国拠点機関において依存症に関する情報提供機能の強化を図るとともに、都道府県等において、人材養成や医療体制・相談体制の整備、受診後の患者支援に係るモデル事業を実施する。また、依存症の正しい理解を広めるための普及啓発や自助グループ等の民間団体への支援を実施する。</a:t>
            </a:r>
            <a:endParaRPr lang="en-US" altLang="ja-JP" sz="1400" dirty="0">
              <a:solidFill>
                <a:srgbClr val="000000"/>
              </a:solidFill>
              <a:latin typeface="ＭＳ ゴシック" pitchFamily="49" charset="-128"/>
              <a:ea typeface="ＭＳ ゴシック" pitchFamily="49" charset="-128"/>
            </a:endParaRPr>
          </a:p>
          <a:p>
            <a:pPr eaLnBrk="1" hangingPunct="1">
              <a:lnSpc>
                <a:spcPts val="1000"/>
              </a:lnSpc>
              <a:spcBef>
                <a:spcPct val="0"/>
              </a:spcBef>
              <a:buNone/>
              <a:defRPr/>
            </a:pPr>
            <a:endParaRPr lang="en-US" altLang="ja-JP" sz="1400" b="1" dirty="0">
              <a:solidFill>
                <a:srgbClr val="000000"/>
              </a:solidFill>
              <a:latin typeface="ＭＳ ゴシック" pitchFamily="49" charset="-128"/>
              <a:ea typeface="ＭＳ ゴシック" pitchFamily="49" charset="-128"/>
            </a:endParaRPr>
          </a:p>
          <a:p>
            <a:pPr eaLnBrk="1" hangingPunct="1">
              <a:spcBef>
                <a:spcPct val="0"/>
              </a:spcBef>
              <a:buFontTx/>
              <a:buNone/>
              <a:defRPr/>
            </a:pPr>
            <a:r>
              <a:rPr lang="ja-JP" altLang="en-US" sz="1600" b="1" dirty="0">
                <a:solidFill>
                  <a:srgbClr val="000000"/>
                </a:solidFill>
                <a:latin typeface="ＭＳ ゴシック" pitchFamily="49" charset="-128"/>
                <a:ea typeface="ＭＳ ゴシック" pitchFamily="49" charset="-128"/>
              </a:rPr>
              <a:t>⑪ 東日本大震災及び熊本地震からの復旧・復興への支援　</a:t>
            </a:r>
            <a:r>
              <a:rPr lang="ja-JP" altLang="en-US" sz="1600" b="1" dirty="0">
                <a:solidFill>
                  <a:srgbClr val="FF0000"/>
                </a:solidFill>
                <a:latin typeface="ＭＳ ゴシック" pitchFamily="49" charset="-128"/>
                <a:ea typeface="ＭＳ ゴシック" pitchFamily="49" charset="-128"/>
              </a:rPr>
              <a:t>２２億円（２２億円）</a:t>
            </a:r>
            <a:endParaRPr lang="en-US" altLang="ja-JP" sz="1600" dirty="0">
              <a:solidFill>
                <a:srgbClr val="000000"/>
              </a:solidFill>
              <a:latin typeface="ＭＳ ゴシック" pitchFamily="49" charset="-128"/>
              <a:ea typeface="ＭＳ ゴシック" pitchFamily="49" charset="-128"/>
            </a:endParaRPr>
          </a:p>
          <a:p>
            <a:pPr marL="177607" indent="-177607" eaLnBrk="1" hangingPunct="1">
              <a:lnSpc>
                <a:spcPts val="1700"/>
              </a:lnSpc>
              <a:spcBef>
                <a:spcPct val="0"/>
              </a:spcBef>
              <a:buNone/>
              <a:defRPr/>
            </a:pPr>
            <a:r>
              <a:rPr lang="ja-JP" altLang="en-US" sz="1400" dirty="0">
                <a:solidFill>
                  <a:srgbClr val="000000"/>
                </a:solidFill>
                <a:latin typeface="ＭＳ ゴシック" pitchFamily="49" charset="-128"/>
                <a:ea typeface="ＭＳ ゴシック" pitchFamily="49" charset="-128"/>
              </a:rPr>
              <a:t>  　東日本大震災により被災した社会福祉施設等の復旧に必要な経費を補助するとともに、被災者の精神保健面の支援のため、専門職による相談支援等を実施するとともに、帰還者の不安に対応する新たな拠点の設置、自主避難者等への支援など、関係者が連携した体制による専門的な心のケア支援の充実・強化を図る。熊本地震による被災者の専門的な心のケア支援についても引き続き実施する。</a:t>
            </a:r>
          </a:p>
        </p:txBody>
      </p:sp>
      <p:sp>
        <p:nvSpPr>
          <p:cNvPr id="4" name="スライド番号プレースホルダー 1"/>
          <p:cNvSpPr>
            <a:spLocks noGrp="1"/>
          </p:cNvSpPr>
          <p:nvPr>
            <p:ph type="sldNum" sz="quarter" idx="12"/>
          </p:nvPr>
        </p:nvSpPr>
        <p:spPr>
          <a:xfrm>
            <a:off x="7683505" y="6524625"/>
            <a:ext cx="2311400" cy="476250"/>
          </a:xfrm>
        </p:spPr>
        <p:txBody>
          <a:bodyPr/>
          <a:lstStyle/>
          <a:p>
            <a:pPr>
              <a:defRPr/>
            </a:pPr>
            <a:fld id="{F52F5ADF-4338-4DAE-8097-4D49C4C9E314}" type="slidenum">
              <a:rPr lang="en-US" altLang="ja-JP" smtClean="0"/>
              <a:pPr>
                <a:defRPr/>
              </a:pPr>
              <a:t>19</a:t>
            </a:fld>
            <a:endParaRPr lang="en-US" altLang="ja-JP" dirty="0"/>
          </a:p>
        </p:txBody>
      </p:sp>
    </p:spTree>
    <p:extLst>
      <p:ext uri="{BB962C8B-B14F-4D97-AF65-F5344CB8AC3E}">
        <p14:creationId xmlns:p14="http://schemas.microsoft.com/office/powerpoint/2010/main" val="2646545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464" y="274639"/>
            <a:ext cx="9649072" cy="1143000"/>
          </a:xfrm>
        </p:spPr>
        <p:txBody>
          <a:bodyPr/>
          <a:lstStyle/>
          <a:p>
            <a:r>
              <a:rPr kumimoji="1" lang="ja-JP" altLang="en-US" sz="4000" dirty="0" smtClean="0"/>
              <a:t>本講義の</a:t>
            </a:r>
            <a:r>
              <a:rPr kumimoji="1" lang="ja-JP" altLang="en-US" sz="4000" smtClean="0"/>
              <a:t>獲得目標</a:t>
            </a:r>
            <a:endParaRPr kumimoji="1" lang="ja-JP" altLang="en-US" sz="4000"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u"/>
            </a:pPr>
            <a:r>
              <a:rPr lang="ja-JP" altLang="ja-JP" sz="2800" dirty="0"/>
              <a:t>障害者総合支援法等の目的、基本理念や障害福祉サービス等の基本的な内容を理解する</a:t>
            </a:r>
            <a:r>
              <a:rPr lang="ja-JP" altLang="ja-JP" sz="2800" dirty="0" smtClean="0"/>
              <a:t>。</a:t>
            </a:r>
            <a:endParaRPr lang="en-US" altLang="ja-JP" sz="2800" dirty="0" smtClean="0"/>
          </a:p>
          <a:p>
            <a:pPr>
              <a:buFont typeface="Wingdings" panose="05000000000000000000" pitchFamily="2" charset="2"/>
              <a:buChar char="u"/>
            </a:pPr>
            <a:endParaRPr lang="en-US" altLang="ja-JP" sz="2800" dirty="0" smtClean="0"/>
          </a:p>
          <a:p>
            <a:pPr>
              <a:buFont typeface="Wingdings" panose="05000000000000000000" pitchFamily="2" charset="2"/>
              <a:buChar char="u"/>
            </a:pPr>
            <a:r>
              <a:rPr lang="ja-JP" altLang="ja-JP" sz="2800" dirty="0" smtClean="0"/>
              <a:t>障害者</a:t>
            </a:r>
            <a:r>
              <a:rPr lang="ja-JP" altLang="ja-JP" sz="2800" dirty="0"/>
              <a:t>総合支援法等における自立支援給付等の仕組みを理解する</a:t>
            </a:r>
            <a:r>
              <a:rPr lang="ja-JP" altLang="ja-JP" sz="2800" dirty="0" smtClean="0"/>
              <a:t>。</a:t>
            </a:r>
            <a:endParaRPr lang="en-US" altLang="ja-JP" sz="2800" dirty="0" smtClean="0"/>
          </a:p>
          <a:p>
            <a:pPr marL="0" indent="0">
              <a:buNone/>
            </a:pPr>
            <a:endParaRPr lang="ja-JP" altLang="ja-JP" sz="2800" dirty="0"/>
          </a:p>
          <a:p>
            <a:pPr>
              <a:buFont typeface="Wingdings" panose="05000000000000000000" pitchFamily="2" charset="2"/>
              <a:buChar char="u"/>
            </a:pPr>
            <a:r>
              <a:rPr lang="ja-JP" altLang="ja-JP" sz="2800" dirty="0"/>
              <a:t>障害者支援における権利擁護と虐待防止に関わる法律を理解する。</a:t>
            </a:r>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2</a:t>
            </a:fld>
            <a:endParaRPr lang="en-US" altLang="ja-JP" dirty="0"/>
          </a:p>
        </p:txBody>
      </p:sp>
    </p:spTree>
    <p:extLst>
      <p:ext uri="{BB962C8B-B14F-4D97-AF65-F5344CB8AC3E}">
        <p14:creationId xmlns:p14="http://schemas.microsoft.com/office/powerpoint/2010/main" val="3566629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87480" y="828289"/>
            <a:ext cx="9567201" cy="944563"/>
          </a:xfrm>
          <a:prstGeom prst="rect">
            <a:avLst/>
          </a:prstGeom>
          <a:solidFill>
            <a:srgbClr val="FFFFCC"/>
          </a:solidFill>
          <a:ln w="50800" cmpd="dbl">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marL="627977" indent="-447196" algn="just" hangingPunct="0">
              <a:spcAft>
                <a:spcPts val="0"/>
              </a:spcAft>
              <a:defRPr/>
            </a:pPr>
            <a:r>
              <a:rPr lang="ja-JP" altLang="en-US" sz="1400" dirty="0">
                <a:solidFill>
                  <a:prstClr val="black"/>
                </a:solidFill>
                <a:latin typeface="HG丸ｺﾞｼｯｸM-PRO" pitchFamily="50" charset="-128"/>
                <a:ea typeface="HG丸ｺﾞｼｯｸM-PRO" pitchFamily="50" charset="-128"/>
                <a:cs typeface="Meiryo UI" pitchFamily="50" charset="-128"/>
              </a:rPr>
              <a:t>○　</a:t>
            </a:r>
            <a:r>
              <a:rPr lang="ja-JP" altLang="ja-JP" sz="1400" kern="0" dirty="0">
                <a:solidFill>
                  <a:srgbClr val="000000"/>
                </a:solidFill>
                <a:latin typeface="Century"/>
                <a:ea typeface="HG丸ｺﾞｼｯｸM-PRO"/>
                <a:cs typeface="ＭＳ ゴシック"/>
              </a:rPr>
              <a:t>地方自治体が策定する整備計画が着実に実施されるよう障害児・者の障害福祉サービス等の基盤整備を図る。</a:t>
            </a:r>
            <a:endParaRPr lang="en-US" altLang="ja-JP" sz="1400" kern="0" dirty="0">
              <a:solidFill>
                <a:srgbClr val="000000"/>
              </a:solidFill>
              <a:latin typeface="Century"/>
              <a:ea typeface="HG丸ｺﾞｼｯｸM-PRO"/>
              <a:cs typeface="ＭＳ ゴシック"/>
            </a:endParaRPr>
          </a:p>
          <a:p>
            <a:pPr marL="627977" indent="-209326" algn="just" hangingPunct="0">
              <a:spcAft>
                <a:spcPts val="0"/>
              </a:spcAft>
              <a:defRPr/>
            </a:pPr>
            <a:r>
              <a:rPr lang="ja-JP" altLang="en-US" sz="1400" kern="0" dirty="0">
                <a:solidFill>
                  <a:srgbClr val="000000"/>
                </a:solidFill>
                <a:latin typeface="Century"/>
                <a:ea typeface="HG丸ｺﾞｼｯｸM-PRO"/>
                <a:cs typeface="Meiryo UI" pitchFamily="50" charset="-128"/>
              </a:rPr>
              <a:t>　　</a:t>
            </a:r>
            <a:r>
              <a:rPr lang="ja-JP" altLang="en-US" sz="1200" dirty="0">
                <a:solidFill>
                  <a:prstClr val="black"/>
                </a:solidFill>
                <a:latin typeface="HG丸ｺﾞｼｯｸM-PRO" pitchFamily="50" charset="-128"/>
                <a:ea typeface="HG丸ｺﾞｼｯｸM-PRO" pitchFamily="50" charset="-128"/>
                <a:cs typeface="Meiryo UI" pitchFamily="50" charset="-128"/>
              </a:rPr>
              <a:t>（補助率：国１／２、都道府県・指定都市・中核市１／４、設置者１／４）</a:t>
            </a:r>
            <a:endParaRPr lang="en-US" altLang="ja-JP" sz="1200" dirty="0">
              <a:solidFill>
                <a:prstClr val="black"/>
              </a:solidFill>
              <a:latin typeface="HG丸ｺﾞｼｯｸM-PRO" pitchFamily="50" charset="-128"/>
              <a:ea typeface="HG丸ｺﾞｼｯｸM-PRO" pitchFamily="50" charset="-128"/>
              <a:cs typeface="Meiryo UI" pitchFamily="50" charset="-128"/>
            </a:endParaRPr>
          </a:p>
        </p:txBody>
      </p:sp>
      <p:sp>
        <p:nvSpPr>
          <p:cNvPr id="18" name="角丸四角形 17"/>
          <p:cNvSpPr/>
          <p:nvPr/>
        </p:nvSpPr>
        <p:spPr>
          <a:xfrm>
            <a:off x="39000" y="108008"/>
            <a:ext cx="4555064" cy="476676"/>
          </a:xfrm>
          <a:prstGeom prst="roundRect">
            <a:avLst/>
          </a:prstGeom>
          <a:solidFill>
            <a:srgbClr val="FFFF66"/>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lIns="89728" tIns="44864" rIns="89728" bIns="44864" anchor="ctr"/>
          <a:lstStyle/>
          <a:p>
            <a:pPr algn="ctr">
              <a:defRPr/>
            </a:pPr>
            <a:r>
              <a:rPr lang="ja-JP" altLang="en-US" b="1"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社会福祉施設等施設整備費補助金</a:t>
            </a:r>
          </a:p>
        </p:txBody>
      </p:sp>
      <p:grpSp>
        <p:nvGrpSpPr>
          <p:cNvPr id="2054" name="グループ化 12"/>
          <p:cNvGrpSpPr>
            <a:grpSpLocks/>
          </p:cNvGrpSpPr>
          <p:nvPr/>
        </p:nvGrpSpPr>
        <p:grpSpPr bwMode="auto">
          <a:xfrm>
            <a:off x="3439672" y="1844675"/>
            <a:ext cx="3099065" cy="4819650"/>
            <a:chOff x="100330" y="1832663"/>
            <a:chExt cx="4209933" cy="3282206"/>
          </a:xfrm>
        </p:grpSpPr>
        <p:sp>
          <p:nvSpPr>
            <p:cNvPr id="48" name="角丸四角形 47"/>
            <p:cNvSpPr/>
            <p:nvPr/>
          </p:nvSpPr>
          <p:spPr>
            <a:xfrm>
              <a:off x="100330" y="1921313"/>
              <a:ext cx="4209933" cy="3193556"/>
            </a:xfrm>
            <a:prstGeom prst="roundRect">
              <a:avLst>
                <a:gd name="adj" fmla="val 5021"/>
              </a:avLst>
            </a:prstGeom>
            <a:ln/>
          </p:spPr>
          <p:style>
            <a:lnRef idx="2">
              <a:schemeClr val="dk1"/>
            </a:lnRef>
            <a:fillRef idx="1">
              <a:schemeClr val="lt1"/>
            </a:fillRef>
            <a:effectRef idx="0">
              <a:schemeClr val="dk1"/>
            </a:effectRef>
            <a:fontRef idx="minor">
              <a:schemeClr val="dk1"/>
            </a:fontRef>
          </p:style>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a:defRPr/>
              </a:pPr>
              <a:endParaRPr lang="en-US" altLang="ja-JP" sz="800" dirty="0">
                <a:solidFill>
                  <a:srgbClr val="000000"/>
                </a:solidFill>
                <a:latin typeface="HG丸ｺﾞｼｯｸM-PRO" pitchFamily="50" charset="-128"/>
                <a:ea typeface="HG丸ｺﾞｼｯｸM-PRO" pitchFamily="50" charset="-128"/>
                <a:cs typeface="Meiryo UI" pitchFamily="50" charset="-128"/>
              </a:endParaRPr>
            </a:p>
            <a:p>
              <a:pPr eaLnBrk="1">
                <a:defRPr/>
              </a:pPr>
              <a:endParaRPr lang="en-US" altLang="ja-JP" sz="1200" dirty="0">
                <a:solidFill>
                  <a:srgbClr val="000000"/>
                </a:solidFill>
                <a:latin typeface="HG丸ｺﾞｼｯｸM-PRO" pitchFamily="50" charset="-128"/>
                <a:ea typeface="HG丸ｺﾞｼｯｸM-PRO" pitchFamily="50" charset="-128"/>
                <a:cs typeface="Meiryo UI" pitchFamily="50" charset="-128"/>
              </a:endParaRPr>
            </a:p>
            <a:p>
              <a:pPr eaLnBrk="1">
                <a:defRPr/>
              </a:pPr>
              <a:r>
                <a:rPr lang="ja-JP" altLang="en-US" sz="1100" dirty="0">
                  <a:solidFill>
                    <a:srgbClr val="000000"/>
                  </a:solidFill>
                  <a:latin typeface="HG丸ｺﾞｼｯｸM-PRO" pitchFamily="50" charset="-128"/>
                  <a:ea typeface="HG丸ｺﾞｼｯｸM-PRO" pitchFamily="50" charset="-128"/>
                  <a:cs typeface="Meiryo UI" pitchFamily="50" charset="-128"/>
                </a:rPr>
                <a:t>○　障害児支援の充実を図るため、地域</a:t>
              </a:r>
              <a:endParaRPr lang="en-US" altLang="ja-JP" sz="1100" dirty="0">
                <a:solidFill>
                  <a:srgbClr val="000000"/>
                </a:solidFill>
                <a:latin typeface="HG丸ｺﾞｼｯｸM-PRO" pitchFamily="50" charset="-128"/>
                <a:ea typeface="HG丸ｺﾞｼｯｸM-PRO" pitchFamily="50" charset="-128"/>
                <a:cs typeface="Meiryo UI" pitchFamily="50" charset="-128"/>
              </a:endParaRPr>
            </a:p>
            <a:p>
              <a:pPr eaLnBrk="1">
                <a:defRPr/>
              </a:pPr>
              <a:r>
                <a:rPr lang="ja-JP" altLang="en-US" sz="1100" dirty="0">
                  <a:solidFill>
                    <a:srgbClr val="000000"/>
                  </a:solidFill>
                  <a:latin typeface="HG丸ｺﾞｼｯｸM-PRO" pitchFamily="50" charset="-128"/>
                  <a:ea typeface="HG丸ｺﾞｼｯｸM-PRO" pitchFamily="50" charset="-128"/>
                  <a:cs typeface="Meiryo UI" pitchFamily="50" charset="-128"/>
                </a:rPr>
                <a:t>　の障害児支援の拠点となる児童発達支</a:t>
              </a:r>
              <a:endParaRPr lang="en-US" altLang="ja-JP" sz="1100" dirty="0">
                <a:solidFill>
                  <a:srgbClr val="000000"/>
                </a:solidFill>
                <a:latin typeface="HG丸ｺﾞｼｯｸM-PRO" pitchFamily="50" charset="-128"/>
                <a:ea typeface="HG丸ｺﾞｼｯｸM-PRO" pitchFamily="50" charset="-128"/>
                <a:cs typeface="Meiryo UI" pitchFamily="50" charset="-128"/>
              </a:endParaRPr>
            </a:p>
            <a:p>
              <a:pPr eaLnBrk="1">
                <a:defRPr/>
              </a:pPr>
              <a:r>
                <a:rPr lang="ja-JP" altLang="en-US" sz="1100" dirty="0">
                  <a:solidFill>
                    <a:srgbClr val="000000"/>
                  </a:solidFill>
                  <a:latin typeface="HG丸ｺﾞｼｯｸM-PRO" pitchFamily="50" charset="-128"/>
                  <a:ea typeface="HG丸ｺﾞｼｯｸM-PRO" pitchFamily="50" charset="-128"/>
                  <a:cs typeface="Meiryo UI" pitchFamily="50" charset="-128"/>
                </a:rPr>
                <a:t>　援センター等の整備や小規模な形態に</a:t>
              </a:r>
              <a:endParaRPr lang="en-US" altLang="ja-JP" sz="1100" dirty="0">
                <a:solidFill>
                  <a:srgbClr val="000000"/>
                </a:solidFill>
                <a:latin typeface="HG丸ｺﾞｼｯｸM-PRO" pitchFamily="50" charset="-128"/>
                <a:ea typeface="HG丸ｺﾞｼｯｸM-PRO" pitchFamily="50" charset="-128"/>
                <a:cs typeface="Meiryo UI" pitchFamily="50" charset="-128"/>
              </a:endParaRPr>
            </a:p>
            <a:p>
              <a:pPr eaLnBrk="1">
                <a:defRPr/>
              </a:pPr>
              <a:r>
                <a:rPr lang="ja-JP" altLang="en-US" sz="1100" dirty="0">
                  <a:solidFill>
                    <a:srgbClr val="000000"/>
                  </a:solidFill>
                  <a:latin typeface="HG丸ｺﾞｼｯｸM-PRO" pitchFamily="50" charset="-128"/>
                  <a:ea typeface="HG丸ｺﾞｼｯｸM-PRO" pitchFamily="50" charset="-128"/>
                  <a:cs typeface="Meiryo UI" pitchFamily="50" charset="-128"/>
                </a:rPr>
                <a:t>　よるきめ細やかな支援体制の整備を推</a:t>
              </a:r>
              <a:endParaRPr lang="en-US" altLang="ja-JP" sz="1100" dirty="0">
                <a:solidFill>
                  <a:srgbClr val="000000"/>
                </a:solidFill>
                <a:latin typeface="HG丸ｺﾞｼｯｸM-PRO" pitchFamily="50" charset="-128"/>
                <a:ea typeface="HG丸ｺﾞｼｯｸM-PRO" pitchFamily="50" charset="-128"/>
                <a:cs typeface="Meiryo UI" pitchFamily="50" charset="-128"/>
              </a:endParaRPr>
            </a:p>
            <a:p>
              <a:pPr eaLnBrk="1">
                <a:defRPr/>
              </a:pPr>
              <a:r>
                <a:rPr lang="ja-JP" altLang="en-US" sz="1100" dirty="0">
                  <a:solidFill>
                    <a:srgbClr val="000000"/>
                  </a:solidFill>
                  <a:latin typeface="HG丸ｺﾞｼｯｸM-PRO" pitchFamily="50" charset="-128"/>
                  <a:ea typeface="HG丸ｺﾞｼｯｸM-PRO" pitchFamily="50" charset="-128"/>
                  <a:cs typeface="Meiryo UI" pitchFamily="50" charset="-128"/>
                </a:rPr>
                <a:t>　</a:t>
              </a:r>
              <a:r>
                <a:rPr lang="ja-JP" altLang="en-US" sz="1100" dirty="0" err="1">
                  <a:solidFill>
                    <a:srgbClr val="000000"/>
                  </a:solidFill>
                  <a:latin typeface="HG丸ｺﾞｼｯｸM-PRO" pitchFamily="50" charset="-128"/>
                  <a:ea typeface="HG丸ｺﾞｼｯｸM-PRO" pitchFamily="50" charset="-128"/>
                  <a:cs typeface="Meiryo UI" pitchFamily="50" charset="-128"/>
                </a:rPr>
                <a:t>進する</a:t>
              </a:r>
              <a:r>
                <a:rPr lang="ja-JP" altLang="en-US" sz="1100" dirty="0">
                  <a:solidFill>
                    <a:srgbClr val="000000"/>
                  </a:solidFill>
                  <a:latin typeface="HG丸ｺﾞｼｯｸM-PRO" pitchFamily="50" charset="-128"/>
                  <a:ea typeface="HG丸ｺﾞｼｯｸM-PRO" pitchFamily="50" charset="-128"/>
                  <a:cs typeface="Meiryo UI" pitchFamily="50" charset="-128"/>
                </a:rPr>
                <a:t>。</a:t>
              </a:r>
              <a:endParaRPr lang="ja-JP" altLang="ja-JP" sz="1100" dirty="0">
                <a:solidFill>
                  <a:srgbClr val="000000"/>
                </a:solidFill>
                <a:latin typeface="HG丸ｺﾞｼｯｸM-PRO" pitchFamily="50" charset="-128"/>
                <a:ea typeface="HG丸ｺﾞｼｯｸM-PRO" pitchFamily="50" charset="-128"/>
                <a:cs typeface="Meiryo UI" pitchFamily="50" charset="-128"/>
              </a:endParaRPr>
            </a:p>
          </p:txBody>
        </p:sp>
        <p:sp>
          <p:nvSpPr>
            <p:cNvPr id="47" name="角丸四角形 46"/>
            <p:cNvSpPr/>
            <p:nvPr/>
          </p:nvSpPr>
          <p:spPr>
            <a:xfrm>
              <a:off x="231505" y="1832663"/>
              <a:ext cx="2453891" cy="207599"/>
            </a:xfrm>
            <a:prstGeom prst="roundRect">
              <a:avLst>
                <a:gd name="adj" fmla="val 32078"/>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chor="ctr"/>
            <a:lstStyle/>
            <a:p>
              <a:pPr algn="ctr">
                <a:defRPr/>
              </a:pPr>
              <a:r>
                <a:rPr lang="ja-JP" altLang="en-US" sz="1200" b="1" dirty="0">
                  <a:solidFill>
                    <a:prstClr val="black"/>
                  </a:solidFill>
                  <a:latin typeface="HG丸ｺﾞｼｯｸM-PRO" pitchFamily="50" charset="-128"/>
                  <a:ea typeface="HG丸ｺﾞｼｯｸM-PRO" pitchFamily="50" charset="-128"/>
                </a:rPr>
                <a:t>障害児支援の充実</a:t>
              </a:r>
              <a:endParaRPr lang="en-US" altLang="ja-JP" sz="1200" b="1" dirty="0">
                <a:solidFill>
                  <a:prstClr val="black"/>
                </a:solidFill>
                <a:latin typeface="HG丸ｺﾞｼｯｸM-PRO" pitchFamily="50" charset="-128"/>
                <a:ea typeface="HG丸ｺﾞｼｯｸM-PRO" pitchFamily="50" charset="-128"/>
              </a:endParaRPr>
            </a:p>
          </p:txBody>
        </p:sp>
      </p:grpSp>
      <p:pic>
        <p:nvPicPr>
          <p:cNvPr id="20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741" y="5084914"/>
            <a:ext cx="2166938"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208" y="3500438"/>
            <a:ext cx="228904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テキスト ボックス 1"/>
          <p:cNvSpPr txBox="1">
            <a:spLocks noChangeArrowheads="1"/>
          </p:cNvSpPr>
          <p:nvPr/>
        </p:nvSpPr>
        <p:spPr bwMode="auto">
          <a:xfrm>
            <a:off x="5961145" y="116640"/>
            <a:ext cx="38455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1" tIns="45673" rIns="91341" bIns="45673">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solidFill>
                  <a:srgbClr val="000000"/>
                </a:solidFill>
                <a:latin typeface="Meiryo UI" pitchFamily="50" charset="-128"/>
                <a:ea typeface="Meiryo UI" pitchFamily="50" charset="-128"/>
                <a:cs typeface="Meiryo UI" pitchFamily="50" charset="-128"/>
              </a:rPr>
              <a:t>　</a:t>
            </a:r>
            <a:r>
              <a:rPr lang="en-US" altLang="ja-JP" sz="1400" b="1" dirty="0">
                <a:solidFill>
                  <a:srgbClr val="000000"/>
                </a:solidFill>
                <a:latin typeface="Meiryo UI" pitchFamily="50" charset="-128"/>
                <a:ea typeface="Meiryo UI" pitchFamily="50" charset="-128"/>
                <a:cs typeface="Meiryo UI" pitchFamily="50" charset="-128"/>
              </a:rPr>
              <a:t>2</a:t>
            </a:r>
            <a:r>
              <a:rPr lang="ja-JP" altLang="en-US" sz="1400" b="1" dirty="0">
                <a:solidFill>
                  <a:srgbClr val="000000"/>
                </a:solidFill>
                <a:latin typeface="Meiryo UI" pitchFamily="50" charset="-128"/>
                <a:ea typeface="Meiryo UI" pitchFamily="50" charset="-128"/>
                <a:cs typeface="Meiryo UI" pitchFamily="50" charset="-128"/>
              </a:rPr>
              <a:t>９年度予算額　　→　　</a:t>
            </a:r>
            <a:r>
              <a:rPr lang="ja-JP" altLang="en-US" sz="1400" b="1" dirty="0" smtClean="0">
                <a:solidFill>
                  <a:srgbClr val="000000"/>
                </a:solidFill>
                <a:latin typeface="Meiryo UI" pitchFamily="50" charset="-128"/>
                <a:ea typeface="Meiryo UI" pitchFamily="50" charset="-128"/>
                <a:cs typeface="Meiryo UI" pitchFamily="50" charset="-128"/>
              </a:rPr>
              <a:t>３０年度</a:t>
            </a:r>
            <a:r>
              <a:rPr lang="ja-JP" altLang="en-US" sz="1400" b="1" dirty="0">
                <a:solidFill>
                  <a:srgbClr val="000000"/>
                </a:solidFill>
                <a:latin typeface="Meiryo UI" pitchFamily="50" charset="-128"/>
                <a:ea typeface="Meiryo UI" pitchFamily="50" charset="-128"/>
                <a:cs typeface="Meiryo UI" pitchFamily="50" charset="-128"/>
              </a:rPr>
              <a:t>予算案　</a:t>
            </a:r>
            <a:endParaRPr lang="en-US" altLang="ja-JP" sz="1400" b="1"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a:solidFill>
                  <a:srgbClr val="000000"/>
                </a:solidFill>
                <a:latin typeface="Meiryo UI" pitchFamily="50" charset="-128"/>
                <a:ea typeface="Meiryo UI" pitchFamily="50" charset="-128"/>
                <a:cs typeface="Meiryo UI" pitchFamily="50" charset="-128"/>
              </a:rPr>
              <a:t>　　　７１億円　　　　　　　　　</a:t>
            </a:r>
            <a:r>
              <a:rPr lang="ja-JP" altLang="en-US" sz="1400" b="1" dirty="0" smtClean="0">
                <a:solidFill>
                  <a:srgbClr val="000000"/>
                </a:solidFill>
                <a:latin typeface="Meiryo UI" pitchFamily="50" charset="-128"/>
                <a:ea typeface="Meiryo UI" pitchFamily="50" charset="-128"/>
                <a:cs typeface="Meiryo UI" pitchFamily="50" charset="-128"/>
              </a:rPr>
              <a:t>　　７２</a:t>
            </a:r>
            <a:r>
              <a:rPr lang="zh-TW" altLang="en-US" sz="1400" b="1" dirty="0" smtClean="0">
                <a:solidFill>
                  <a:srgbClr val="000000"/>
                </a:solidFill>
                <a:latin typeface="Meiryo UI" pitchFamily="50" charset="-128"/>
                <a:ea typeface="Meiryo UI" pitchFamily="50" charset="-128"/>
                <a:cs typeface="Meiryo UI" pitchFamily="50" charset="-128"/>
              </a:rPr>
              <a:t>億円</a:t>
            </a:r>
            <a:endParaRPr lang="zh-TW" altLang="en-US" sz="1400" b="1" dirty="0">
              <a:solidFill>
                <a:srgbClr val="000000"/>
              </a:solidFill>
              <a:latin typeface="Meiryo UI" pitchFamily="50" charset="-128"/>
              <a:ea typeface="Meiryo UI" pitchFamily="50" charset="-128"/>
              <a:cs typeface="Meiryo UI" pitchFamily="50" charset="-128"/>
            </a:endParaRPr>
          </a:p>
        </p:txBody>
      </p:sp>
      <p:grpSp>
        <p:nvGrpSpPr>
          <p:cNvPr id="2058" name="グループ化 19"/>
          <p:cNvGrpSpPr>
            <a:grpSpLocks/>
          </p:cNvGrpSpPr>
          <p:nvPr/>
        </p:nvGrpSpPr>
        <p:grpSpPr bwMode="auto">
          <a:xfrm>
            <a:off x="220178" y="1844704"/>
            <a:ext cx="3092185" cy="4824413"/>
            <a:chOff x="107420" y="4875381"/>
            <a:chExt cx="4393179" cy="1858698"/>
          </a:xfrm>
        </p:grpSpPr>
        <p:sp>
          <p:nvSpPr>
            <p:cNvPr id="28" name="角丸四角形 27"/>
            <p:cNvSpPr/>
            <p:nvPr/>
          </p:nvSpPr>
          <p:spPr>
            <a:xfrm>
              <a:off x="107420" y="4934096"/>
              <a:ext cx="4393179" cy="1799983"/>
            </a:xfrm>
            <a:prstGeom prst="roundRect">
              <a:avLst>
                <a:gd name="adj" fmla="val 5021"/>
              </a:avLst>
            </a:prstGeom>
            <a:ln/>
          </p:spPr>
          <p:style>
            <a:lnRef idx="2">
              <a:schemeClr val="dk1"/>
            </a:lnRef>
            <a:fillRef idx="1">
              <a:schemeClr val="lt1"/>
            </a:fillRef>
            <a:effectRef idx="0">
              <a:schemeClr val="dk1"/>
            </a:effectRef>
            <a:fontRef idx="minor">
              <a:schemeClr val="dk1"/>
            </a:fontRef>
          </p:style>
          <p:txBody>
            <a:bodyPr/>
            <a:lstStyle/>
            <a:p>
              <a:pPr>
                <a:defRPr/>
              </a:pPr>
              <a:endParaRPr lang="en-US" altLang="ja-JP" sz="700" dirty="0">
                <a:solidFill>
                  <a:prstClr val="black"/>
                </a:solidFill>
              </a:endParaRPr>
            </a:p>
            <a:p>
              <a:pPr>
                <a:defRPr/>
              </a:pP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marL="85633" indent="-85633">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　障害者の社会参加支援及び地域移行支援を更に推進するため、就労移行支援、就労継続支援事業所等の日中活動系サービス事業所やグループホーム等の整備促進を図る。</a:t>
              </a:r>
            </a:p>
          </p:txBody>
        </p:sp>
        <p:sp>
          <p:nvSpPr>
            <p:cNvPr id="27" name="角丸四角形 26"/>
            <p:cNvSpPr/>
            <p:nvPr/>
          </p:nvSpPr>
          <p:spPr>
            <a:xfrm>
              <a:off x="257736" y="4875381"/>
              <a:ext cx="3803936" cy="148508"/>
            </a:xfrm>
            <a:prstGeom prst="roundRect">
              <a:avLst>
                <a:gd name="adj" fmla="val 32078"/>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200" b="1" dirty="0">
                  <a:solidFill>
                    <a:prstClr val="black"/>
                  </a:solidFill>
                  <a:latin typeface="HG丸ｺﾞｼｯｸM-PRO" pitchFamily="50" charset="-128"/>
                  <a:ea typeface="HG丸ｺﾞｼｯｸM-PRO" pitchFamily="50" charset="-128"/>
                </a:rPr>
                <a:t>日中活動系サービス等の充実・</a:t>
              </a:r>
              <a:endParaRPr lang="en-US" altLang="ja-JP" sz="1200" b="1" dirty="0">
                <a:solidFill>
                  <a:prstClr val="black"/>
                </a:solidFill>
                <a:latin typeface="HG丸ｺﾞｼｯｸM-PRO" pitchFamily="50" charset="-128"/>
                <a:ea typeface="HG丸ｺﾞｼｯｸM-PRO" pitchFamily="50" charset="-128"/>
              </a:endParaRPr>
            </a:p>
            <a:p>
              <a:pPr>
                <a:defRPr/>
              </a:pPr>
              <a:r>
                <a:rPr lang="ja-JP" altLang="en-US" sz="1200" b="1" dirty="0">
                  <a:solidFill>
                    <a:prstClr val="black"/>
                  </a:solidFill>
                  <a:latin typeface="HG丸ｺﾞｼｯｸM-PRO" pitchFamily="50" charset="-128"/>
                  <a:ea typeface="HG丸ｺﾞｼｯｸM-PRO" pitchFamily="50" charset="-128"/>
                </a:rPr>
                <a:t>地域移行の推進　</a:t>
              </a:r>
              <a:endParaRPr lang="en-US" altLang="ja-JP" sz="1200" b="1" dirty="0">
                <a:solidFill>
                  <a:prstClr val="black"/>
                </a:solidFill>
                <a:latin typeface="HG丸ｺﾞｼｯｸM-PRO" pitchFamily="50" charset="-128"/>
                <a:ea typeface="HG丸ｺﾞｼｯｸM-PRO" pitchFamily="50" charset="-128"/>
              </a:endParaRPr>
            </a:p>
          </p:txBody>
        </p:sp>
      </p:grpSp>
      <p:grpSp>
        <p:nvGrpSpPr>
          <p:cNvPr id="2059" name="グループ化 1"/>
          <p:cNvGrpSpPr>
            <a:grpSpLocks/>
          </p:cNvGrpSpPr>
          <p:nvPr/>
        </p:nvGrpSpPr>
        <p:grpSpPr bwMode="auto">
          <a:xfrm>
            <a:off x="6641884" y="1855788"/>
            <a:ext cx="3069829" cy="4813300"/>
            <a:chOff x="73381" y="5211268"/>
            <a:chExt cx="4394059" cy="2969531"/>
          </a:xfrm>
        </p:grpSpPr>
        <p:sp>
          <p:nvSpPr>
            <p:cNvPr id="56" name="角丸四角形 55"/>
            <p:cNvSpPr/>
            <p:nvPr/>
          </p:nvSpPr>
          <p:spPr>
            <a:xfrm>
              <a:off x="73381" y="5309208"/>
              <a:ext cx="4394059" cy="2871591"/>
            </a:xfrm>
            <a:prstGeom prst="roundRect">
              <a:avLst>
                <a:gd name="adj" fmla="val 5021"/>
              </a:avLst>
            </a:prstGeom>
            <a:ln/>
          </p:spPr>
          <p:style>
            <a:lnRef idx="2">
              <a:schemeClr val="dk1"/>
            </a:lnRef>
            <a:fillRef idx="1">
              <a:schemeClr val="lt1"/>
            </a:fillRef>
            <a:effectRef idx="0">
              <a:schemeClr val="dk1"/>
            </a:effectRef>
            <a:fontRef idx="minor">
              <a:schemeClr val="dk1"/>
            </a:fontRef>
          </p:style>
          <p:txBody>
            <a:bodyPr/>
            <a:lstStyle/>
            <a:p>
              <a:pPr marL="354231" indent="-354231">
                <a:defRPr/>
              </a:pPr>
              <a:r>
                <a:rPr lang="ja-JP" altLang="en-US" sz="8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a:defRPr/>
              </a:pPr>
              <a:r>
                <a:rPr lang="en-US" altLang="ja-JP" sz="1100" dirty="0">
                  <a:solidFill>
                    <a:prstClr val="black"/>
                  </a:solidFill>
                  <a:latin typeface="HG丸ｺﾞｼｯｸM-PRO" panose="020F0600000000000000" pitchFamily="50" charset="-128"/>
                  <a:ea typeface="HG丸ｺﾞｼｯｸM-PRO" panose="020F0600000000000000" pitchFamily="50" charset="-128"/>
                </a:rPr>
                <a:t/>
              </a:r>
              <a:br>
                <a:rPr lang="en-US" altLang="ja-JP" sz="1100" dirty="0">
                  <a:solidFill>
                    <a:prstClr val="black"/>
                  </a:solidFill>
                  <a:latin typeface="HG丸ｺﾞｼｯｸM-PRO" panose="020F0600000000000000" pitchFamily="50" charset="-128"/>
                  <a:ea typeface="HG丸ｺﾞｼｯｸM-PRO" panose="020F0600000000000000" pitchFamily="50" charset="-128"/>
                </a:rPr>
              </a:br>
              <a:r>
                <a:rPr lang="ja-JP" altLang="en-US" sz="1100" dirty="0">
                  <a:solidFill>
                    <a:prstClr val="black"/>
                  </a:solidFill>
                  <a:latin typeface="HG丸ｺﾞｼｯｸM-PRO" panose="020F0600000000000000" pitchFamily="50" charset="-128"/>
                  <a:ea typeface="HG丸ｺﾞｼｯｸM-PRO" panose="020F0600000000000000" pitchFamily="50" charset="-128"/>
                </a:rPr>
                <a:t>○　国土強靱化基本計画を踏まえ、自力</a:t>
              </a:r>
              <a:endParaRPr lang="en-US" altLang="ja-JP" sz="1100" dirty="0">
                <a:solidFill>
                  <a:prstClr val="black"/>
                </a:solidFill>
                <a:latin typeface="HG丸ｺﾞｼｯｸM-PRO" pitchFamily="50" charset="-128"/>
                <a:ea typeface="HG丸ｺﾞｼｯｸM-PRO" pitchFamily="50" charset="-128"/>
              </a:endParaRPr>
            </a:p>
            <a:p>
              <a:pPr>
                <a:defRPr/>
              </a:pPr>
              <a:r>
                <a:rPr lang="ja-JP" altLang="en-US" sz="1100" dirty="0">
                  <a:solidFill>
                    <a:prstClr val="black"/>
                  </a:solidFill>
                  <a:latin typeface="HG丸ｺﾞｼｯｸM-PRO" pitchFamily="50" charset="-128"/>
                  <a:ea typeface="HG丸ｺﾞｼｯｸM-PRO" pitchFamily="50" charset="-128"/>
                </a:rPr>
                <a:t>　避難が困難な障害児・障害者が</a:t>
              </a:r>
              <a:r>
                <a:rPr lang="ja-JP" altLang="en-US" sz="1100" dirty="0" err="1">
                  <a:solidFill>
                    <a:prstClr val="black"/>
                  </a:solidFill>
                  <a:latin typeface="HG丸ｺﾞｼｯｸM-PRO" pitchFamily="50" charset="-128"/>
                  <a:ea typeface="HG丸ｺﾞｼｯｸM-PRO" pitchFamily="50" charset="-128"/>
                </a:rPr>
                <a:t>利用す</a:t>
              </a:r>
              <a:endParaRPr lang="en-US" altLang="ja-JP" sz="1100" dirty="0">
                <a:solidFill>
                  <a:prstClr val="black"/>
                </a:solidFill>
                <a:latin typeface="HG丸ｺﾞｼｯｸM-PRO" pitchFamily="50" charset="-128"/>
                <a:ea typeface="HG丸ｺﾞｼｯｸM-PRO" pitchFamily="50" charset="-128"/>
              </a:endParaRPr>
            </a:p>
            <a:p>
              <a:pPr>
                <a:defRPr/>
              </a:pPr>
              <a:r>
                <a:rPr lang="ja-JP" altLang="en-US" sz="1100" dirty="0">
                  <a:solidFill>
                    <a:prstClr val="black"/>
                  </a:solidFill>
                  <a:latin typeface="HG丸ｺﾞｼｯｸM-PRO" pitchFamily="50" charset="-128"/>
                  <a:ea typeface="HG丸ｺﾞｼｯｸM-PRO" pitchFamily="50" charset="-128"/>
                </a:rPr>
                <a:t>　</a:t>
              </a:r>
              <a:r>
                <a:rPr lang="ja-JP" altLang="en-US" sz="1100" dirty="0" err="1">
                  <a:solidFill>
                    <a:prstClr val="black"/>
                  </a:solidFill>
                  <a:latin typeface="HG丸ｺﾞｼｯｸM-PRO" pitchFamily="50" charset="-128"/>
                  <a:ea typeface="HG丸ｺﾞｼｯｸM-PRO" pitchFamily="50" charset="-128"/>
                </a:rPr>
                <a:t>る</a:t>
              </a:r>
              <a:r>
                <a:rPr lang="ja-JP" altLang="en-US" sz="1100" dirty="0">
                  <a:solidFill>
                    <a:prstClr val="black"/>
                  </a:solidFill>
                  <a:latin typeface="HG丸ｺﾞｼｯｸM-PRO" pitchFamily="50" charset="-128"/>
                  <a:ea typeface="HG丸ｺﾞｼｯｸM-PRO" pitchFamily="50" charset="-128"/>
                </a:rPr>
                <a:t>施設の安全・安心を確保するため、</a:t>
              </a:r>
              <a:endParaRPr lang="en-US" altLang="ja-JP" sz="1100" dirty="0">
                <a:solidFill>
                  <a:prstClr val="black"/>
                </a:solidFill>
                <a:latin typeface="HG丸ｺﾞｼｯｸM-PRO" pitchFamily="50" charset="-128"/>
                <a:ea typeface="HG丸ｺﾞｼｯｸM-PRO" pitchFamily="50" charset="-128"/>
              </a:endParaRPr>
            </a:p>
            <a:p>
              <a:pPr>
                <a:defRPr/>
              </a:pPr>
              <a:r>
                <a:rPr lang="ja-JP" altLang="en-US" sz="1100" dirty="0">
                  <a:solidFill>
                    <a:prstClr val="black"/>
                  </a:solidFill>
                  <a:latin typeface="HG丸ｺﾞｼｯｸM-PRO" pitchFamily="50" charset="-128"/>
                  <a:ea typeface="HG丸ｺﾞｼｯｸM-PRO" pitchFamily="50" charset="-128"/>
                </a:rPr>
                <a:t>　耐震化及びスプリンクラー整備を推進</a:t>
              </a:r>
              <a:endParaRPr lang="en-US" altLang="ja-JP" sz="1100" dirty="0">
                <a:solidFill>
                  <a:prstClr val="black"/>
                </a:solidFill>
                <a:latin typeface="HG丸ｺﾞｼｯｸM-PRO" pitchFamily="50" charset="-128"/>
                <a:ea typeface="HG丸ｺﾞｼｯｸM-PRO" pitchFamily="50" charset="-128"/>
              </a:endParaRPr>
            </a:p>
            <a:p>
              <a:pPr>
                <a:defRPr/>
              </a:pPr>
              <a:r>
                <a:rPr lang="ja-JP" altLang="en-US" sz="1100" dirty="0">
                  <a:solidFill>
                    <a:prstClr val="black"/>
                  </a:solidFill>
                  <a:latin typeface="HG丸ｺﾞｼｯｸM-PRO" pitchFamily="50" charset="-128"/>
                  <a:ea typeface="HG丸ｺﾞｼｯｸM-PRO" pitchFamily="50" charset="-128"/>
                </a:rPr>
                <a:t>　する。</a:t>
              </a:r>
              <a:endParaRPr lang="en-US" altLang="ja-JP" sz="1100" dirty="0">
                <a:solidFill>
                  <a:prstClr val="black"/>
                </a:solidFill>
                <a:latin typeface="HG丸ｺﾞｼｯｸM-PRO" pitchFamily="50" charset="-128"/>
                <a:ea typeface="HG丸ｺﾞｼｯｸM-PRO" pitchFamily="50" charset="-128"/>
              </a:endParaRPr>
            </a:p>
          </p:txBody>
        </p:sp>
        <p:sp>
          <p:nvSpPr>
            <p:cNvPr id="51" name="角丸四角形 50"/>
            <p:cNvSpPr/>
            <p:nvPr/>
          </p:nvSpPr>
          <p:spPr>
            <a:xfrm>
              <a:off x="336852" y="5211268"/>
              <a:ext cx="3237488" cy="179014"/>
            </a:xfrm>
            <a:prstGeom prst="roundRect">
              <a:avLst>
                <a:gd name="adj" fmla="val 32078"/>
              </a:avLst>
            </a:prstGeom>
            <a:solidFill>
              <a:srgbClr val="FF7C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chor="ctr"/>
            <a:lstStyle/>
            <a:p>
              <a:pPr algn="ctr">
                <a:defRPr/>
              </a:pPr>
              <a:r>
                <a:rPr lang="ja-JP" altLang="en-US" sz="1200" b="1" dirty="0">
                  <a:solidFill>
                    <a:prstClr val="black"/>
                  </a:solidFill>
                  <a:latin typeface="HG丸ｺﾞｼｯｸM-PRO" pitchFamily="50" charset="-128"/>
                  <a:ea typeface="HG丸ｺﾞｼｯｸM-PRO" pitchFamily="50" charset="-128"/>
                </a:rPr>
                <a:t>耐震化・防災対策の推進</a:t>
              </a:r>
              <a:endParaRPr lang="en-US" altLang="ja-JP" sz="1200" b="1" dirty="0">
                <a:solidFill>
                  <a:prstClr val="black"/>
                </a:solidFill>
                <a:latin typeface="HG丸ｺﾞｼｯｸM-PRO" pitchFamily="50" charset="-128"/>
                <a:ea typeface="HG丸ｺﾞｼｯｸM-PRO" pitchFamily="50" charset="-128"/>
              </a:endParaRPr>
            </a:p>
          </p:txBody>
        </p:sp>
      </p:grpSp>
      <p:pic>
        <p:nvPicPr>
          <p:cNvPr id="2060" name="Picture 21" descr="完成写真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3637" y="5081596"/>
            <a:ext cx="21669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66" descr="C:\Users\YRNSP\Desktop\tajima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5219" y="3495675"/>
            <a:ext cx="22821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207" y="3429001"/>
            <a:ext cx="171635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6" descr="パン製造部門"/>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914" y="4464050"/>
            <a:ext cx="189177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3641" y="5610225"/>
            <a:ext cx="1731831"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スライド番号プレースホルダー 1"/>
          <p:cNvSpPr>
            <a:spLocks noGrp="1"/>
          </p:cNvSpPr>
          <p:nvPr>
            <p:ph type="sldNum" sz="quarter" idx="12"/>
          </p:nvPr>
        </p:nvSpPr>
        <p:spPr>
          <a:xfrm>
            <a:off x="7683505" y="6524625"/>
            <a:ext cx="2311400" cy="476250"/>
          </a:xfrm>
        </p:spPr>
        <p:txBody>
          <a:bodyPr/>
          <a:lstStyle/>
          <a:p>
            <a:pPr>
              <a:defRPr/>
            </a:pPr>
            <a:fld id="{F52F5ADF-4338-4DAE-8097-4D49C4C9E314}" type="slidenum">
              <a:rPr lang="en-US" altLang="ja-JP" smtClean="0"/>
              <a:pPr>
                <a:defRPr/>
              </a:pPr>
              <a:t>20</a:t>
            </a:fld>
            <a:endParaRPr lang="en-US" altLang="ja-JP" dirty="0"/>
          </a:p>
        </p:txBody>
      </p:sp>
    </p:spTree>
    <p:extLst>
      <p:ext uri="{BB962C8B-B14F-4D97-AF65-F5344CB8AC3E}">
        <p14:creationId xmlns:p14="http://schemas.microsoft.com/office/powerpoint/2010/main" val="72149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24740" y="676058"/>
            <a:ext cx="9645183" cy="861750"/>
          </a:xfrm>
          <a:prstGeom prst="rect">
            <a:avLst/>
          </a:prstGeom>
          <a:noFill/>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lIns="91319" tIns="45659" rIns="91319" bIns="45659" rtlCol="0" anchor="ctr">
            <a:spAutoFit/>
          </a:bodyPr>
          <a:lstStyle/>
          <a:p>
            <a:pPr defTabSz="913177">
              <a:lnSpc>
                <a:spcPct val="150000"/>
              </a:lnSpc>
            </a:pPr>
            <a:r>
              <a:rPr lang="ja-JP" altLang="en-US" sz="2000" b="1" dirty="0">
                <a:solidFill>
                  <a:srgbClr val="000000"/>
                </a:solidFill>
                <a:latin typeface="ＤＦ特太ゴシック体" panose="020B0509000000000000" pitchFamily="49" charset="-128"/>
                <a:ea typeface="ＤＦ特太ゴシック体" panose="020B0509000000000000" pitchFamily="49" charset="-128"/>
              </a:rPr>
              <a:t>①　</a:t>
            </a:r>
            <a:r>
              <a:rPr lang="ja-JP" altLang="en-US" sz="2000" dirty="0">
                <a:solidFill>
                  <a:srgbClr val="000000"/>
                </a:solidFill>
                <a:latin typeface="ＤＦ特太ゴシック体" panose="020B0509000000000000" pitchFamily="49" charset="-128"/>
                <a:ea typeface="ＤＦ特太ゴシック体" panose="020B0509000000000000" pitchFamily="49" charset="-128"/>
              </a:rPr>
              <a:t>平成</a:t>
            </a:r>
            <a:r>
              <a:rPr lang="en-US" altLang="ja-JP" sz="2000" dirty="0">
                <a:solidFill>
                  <a:srgbClr val="000000"/>
                </a:solidFill>
                <a:latin typeface="ＤＦ特太ゴシック体" panose="020B0509000000000000" pitchFamily="49" charset="-128"/>
                <a:ea typeface="ＤＦ特太ゴシック体" panose="020B0509000000000000" pitchFamily="49" charset="-128"/>
              </a:rPr>
              <a:t>21</a:t>
            </a:r>
            <a:r>
              <a:rPr lang="ja-JP" altLang="en-US" sz="2000" dirty="0">
                <a:solidFill>
                  <a:srgbClr val="000000"/>
                </a:solidFill>
                <a:latin typeface="ＤＦ特太ゴシック体" panose="020B0509000000000000" pitchFamily="49" charset="-128"/>
                <a:ea typeface="ＤＦ特太ゴシック体" panose="020B0509000000000000" pitchFamily="49" charset="-128"/>
              </a:rPr>
              <a:t>年</a:t>
            </a:r>
            <a:r>
              <a:rPr lang="en-US" altLang="ja-JP" sz="2000" dirty="0">
                <a:solidFill>
                  <a:srgbClr val="000000"/>
                </a:solidFill>
                <a:latin typeface="ＤＦ特太ゴシック体" panose="020B0509000000000000" pitchFamily="49" charset="-128"/>
                <a:ea typeface="ＤＦ特太ゴシック体" panose="020B0509000000000000" pitchFamily="49" charset="-128"/>
              </a:rPr>
              <a:t>4</a:t>
            </a:r>
            <a:r>
              <a:rPr lang="ja-JP" altLang="en-US" sz="2000" dirty="0">
                <a:solidFill>
                  <a:srgbClr val="000000"/>
                </a:solidFill>
                <a:latin typeface="ＤＦ特太ゴシック体" panose="020B0509000000000000" pitchFamily="49" charset="-128"/>
                <a:ea typeface="ＤＦ特太ゴシック体" panose="020B0509000000000000" pitchFamily="49" charset="-128"/>
              </a:rPr>
              <a:t>月：障害福祉サービス等報酬改定　改定率＋</a:t>
            </a:r>
            <a:r>
              <a:rPr lang="en-US" altLang="ja-JP" sz="2000" dirty="0">
                <a:solidFill>
                  <a:srgbClr val="000000"/>
                </a:solidFill>
                <a:latin typeface="ＤＦ特太ゴシック体" panose="020B0509000000000000" pitchFamily="49" charset="-128"/>
                <a:ea typeface="ＤＦ特太ゴシック体" panose="020B0509000000000000" pitchFamily="49" charset="-128"/>
              </a:rPr>
              <a:t>5.1</a:t>
            </a:r>
            <a:r>
              <a:rPr lang="ja-JP" altLang="en-US" sz="2000" dirty="0">
                <a:solidFill>
                  <a:srgbClr val="000000"/>
                </a:solidFill>
                <a:latin typeface="ＤＦ特太ゴシック体" panose="020B0509000000000000" pitchFamily="49" charset="-128"/>
                <a:ea typeface="ＤＦ特太ゴシック体" panose="020B0509000000000000" pitchFamily="49" charset="-128"/>
              </a:rPr>
              <a:t>％</a:t>
            </a:r>
            <a:endParaRPr lang="en-US" altLang="ja-JP" sz="2000" dirty="0">
              <a:solidFill>
                <a:srgbClr val="000000"/>
              </a:solidFill>
              <a:latin typeface="ＭＳ Ｐゴシック"/>
            </a:endParaRPr>
          </a:p>
          <a:p>
            <a:pPr defTabSz="913177">
              <a:lnSpc>
                <a:spcPts val="2398"/>
              </a:lnSpc>
            </a:pPr>
            <a:r>
              <a:rPr lang="ja-JP" altLang="en-US" sz="2000" dirty="0">
                <a:solidFill>
                  <a:srgbClr val="000000"/>
                </a:solidFill>
                <a:latin typeface="ＭＳ Ｐゴシック"/>
                <a:ea typeface="ＭＳ ゴシック" panose="020B0609070205080204" pitchFamily="49" charset="-128"/>
              </a:rPr>
              <a:t>　　</a:t>
            </a:r>
            <a:r>
              <a:rPr lang="ja-JP" altLang="en-US" sz="2000" dirty="0">
                <a:solidFill>
                  <a:srgbClr val="000000"/>
                </a:solidFill>
                <a:latin typeface="ＭＳ ゴシック" panose="020B0609070205080204" pitchFamily="49" charset="-128"/>
                <a:ea typeface="ＭＳ ゴシック" panose="020B0609070205080204" pitchFamily="49" charset="-128"/>
              </a:rPr>
              <a:t>⇒　福祉・介護従事者の人材確保・処遇改善等を図る。</a:t>
            </a:r>
            <a:endParaRPr lang="en-US" altLang="ja-JP" sz="2000" dirty="0">
              <a:solidFill>
                <a:srgbClr val="000000"/>
              </a:solidFill>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124576" y="3358676"/>
            <a:ext cx="9656446" cy="1784981"/>
          </a:xfrm>
          <a:prstGeom prst="rect">
            <a:avLst/>
          </a:prstGeom>
          <a:noFill/>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lIns="91319" tIns="45659" rIns="91319" bIns="45659" rtlCol="0">
            <a:spAutoFit/>
          </a:bodyPr>
          <a:lstStyle/>
          <a:p>
            <a:pPr defTabSz="913177">
              <a:lnSpc>
                <a:spcPct val="150000"/>
              </a:lnSpc>
            </a:pPr>
            <a:r>
              <a:rPr lang="ja-JP" altLang="en-US" sz="2000" dirty="0">
                <a:solidFill>
                  <a:srgbClr val="000000"/>
                </a:solidFill>
                <a:latin typeface="ＤＦ特太ゴシック体" panose="020B0509000000000000" pitchFamily="49" charset="-128"/>
                <a:ea typeface="ＤＦ特太ゴシック体" panose="020B0509000000000000" pitchFamily="49" charset="-128"/>
              </a:rPr>
              <a:t>③　平成</a:t>
            </a:r>
            <a:r>
              <a:rPr lang="en-US" altLang="ja-JP" sz="2000" dirty="0">
                <a:solidFill>
                  <a:srgbClr val="000000"/>
                </a:solidFill>
                <a:latin typeface="ＤＦ特太ゴシック体" panose="020B0509000000000000" pitchFamily="49" charset="-128"/>
                <a:ea typeface="ＤＦ特太ゴシック体" panose="020B0509000000000000" pitchFamily="49" charset="-128"/>
              </a:rPr>
              <a:t>24</a:t>
            </a:r>
            <a:r>
              <a:rPr lang="ja-JP" altLang="en-US" sz="2000" dirty="0">
                <a:solidFill>
                  <a:srgbClr val="000000"/>
                </a:solidFill>
                <a:latin typeface="ＤＦ特太ゴシック体" panose="020B0509000000000000" pitchFamily="49" charset="-128"/>
                <a:ea typeface="ＤＦ特太ゴシック体" panose="020B0509000000000000" pitchFamily="49" charset="-128"/>
              </a:rPr>
              <a:t>年４月：障害福祉サービス等報酬改定　改定率＋</a:t>
            </a:r>
            <a:r>
              <a:rPr lang="en-US" altLang="ja-JP" sz="2000" dirty="0">
                <a:solidFill>
                  <a:srgbClr val="000000"/>
                </a:solidFill>
                <a:latin typeface="ＤＦ特太ゴシック体" panose="020B0509000000000000" pitchFamily="49" charset="-128"/>
                <a:ea typeface="ＤＦ特太ゴシック体" panose="020B0509000000000000" pitchFamily="49" charset="-128"/>
              </a:rPr>
              <a:t>2.0</a:t>
            </a:r>
            <a:r>
              <a:rPr lang="ja-JP" altLang="en-US" sz="2000" dirty="0">
                <a:solidFill>
                  <a:srgbClr val="000000"/>
                </a:solidFill>
                <a:latin typeface="ＤＦ特太ゴシック体" panose="020B0509000000000000" pitchFamily="49" charset="-128"/>
                <a:ea typeface="ＤＦ特太ゴシック体" panose="020B0509000000000000" pitchFamily="49" charset="-128"/>
              </a:rPr>
              <a:t>％</a:t>
            </a:r>
            <a:endParaRPr lang="en-US" altLang="ja-JP" sz="2000" dirty="0">
              <a:solidFill>
                <a:srgbClr val="000000"/>
              </a:solidFill>
              <a:latin typeface="ＤＦ特太ゴシック体" panose="020B0509000000000000" pitchFamily="49" charset="-128"/>
              <a:ea typeface="ＤＦ特太ゴシック体" panose="020B0509000000000000" pitchFamily="49" charset="-128"/>
            </a:endParaRPr>
          </a:p>
          <a:p>
            <a:pPr defTabSz="913177">
              <a:lnSpc>
                <a:spcPts val="2398"/>
              </a:lnSpc>
            </a:pPr>
            <a:r>
              <a:rPr lang="ja-JP" altLang="en-US" sz="2000" dirty="0">
                <a:solidFill>
                  <a:srgbClr val="000000"/>
                </a:solidFill>
                <a:latin typeface="ＭＳ Ｐゴシック"/>
              </a:rPr>
              <a:t>　　　⇒　　「福祉・介護職員処遇改善加算」の創設により、処遇改善交付金による処遇</a:t>
            </a:r>
            <a:endParaRPr lang="en-US" altLang="ja-JP" sz="2000" dirty="0">
              <a:solidFill>
                <a:srgbClr val="000000"/>
              </a:solidFill>
              <a:latin typeface="ＭＳ Ｐゴシック"/>
            </a:endParaRPr>
          </a:p>
          <a:p>
            <a:pPr defTabSz="913177">
              <a:lnSpc>
                <a:spcPts val="2398"/>
              </a:lnSpc>
            </a:pPr>
            <a:r>
              <a:rPr lang="ja-JP" altLang="en-US" sz="2000" dirty="0">
                <a:solidFill>
                  <a:srgbClr val="000000"/>
                </a:solidFill>
                <a:latin typeface="ＭＳ Ｐゴシック"/>
              </a:rPr>
              <a:t>　　　　　改善を継続。</a:t>
            </a:r>
            <a:endParaRPr lang="en-US" altLang="ja-JP" sz="2000" dirty="0">
              <a:solidFill>
                <a:srgbClr val="000000"/>
              </a:solidFill>
              <a:latin typeface="ＭＳ Ｐゴシック"/>
            </a:endParaRPr>
          </a:p>
          <a:p>
            <a:pPr defTabSz="913177">
              <a:lnSpc>
                <a:spcPts val="2398"/>
              </a:lnSpc>
            </a:pPr>
            <a:r>
              <a:rPr lang="ja-JP" altLang="en-US" sz="2000" dirty="0">
                <a:solidFill>
                  <a:srgbClr val="000000"/>
                </a:solidFill>
                <a:latin typeface="ＭＳ Ｐゴシック"/>
              </a:rPr>
              <a:t>　　　　　　併せて、交付金の申請率が低いこと等を踏まえ、算定要件を緩和した「福祉・</a:t>
            </a:r>
            <a:endParaRPr lang="en-US" altLang="ja-JP" sz="2000" dirty="0">
              <a:solidFill>
                <a:srgbClr val="000000"/>
              </a:solidFill>
              <a:latin typeface="ＭＳ Ｐゴシック"/>
            </a:endParaRPr>
          </a:p>
          <a:p>
            <a:pPr defTabSz="913177">
              <a:lnSpc>
                <a:spcPts val="2398"/>
              </a:lnSpc>
            </a:pPr>
            <a:r>
              <a:rPr lang="ja-JP" altLang="en-US" sz="2000" dirty="0">
                <a:solidFill>
                  <a:srgbClr val="000000"/>
                </a:solidFill>
                <a:latin typeface="ＭＳ Ｐゴシック"/>
              </a:rPr>
              <a:t>　　　　　介護職員処遇改善特別</a:t>
            </a:r>
            <a:r>
              <a:rPr lang="ja-JP" altLang="ja-JP" sz="2000" dirty="0">
                <a:solidFill>
                  <a:srgbClr val="000000"/>
                </a:solidFill>
                <a:latin typeface="ＭＳ Ｐゴシック"/>
              </a:rPr>
              <a:t>加算</a:t>
            </a:r>
            <a:r>
              <a:rPr lang="ja-JP" altLang="en-US" sz="2000" dirty="0">
                <a:solidFill>
                  <a:srgbClr val="000000"/>
                </a:solidFill>
                <a:latin typeface="ＭＳ Ｐゴシック"/>
              </a:rPr>
              <a:t>」</a:t>
            </a:r>
            <a:r>
              <a:rPr lang="ja-JP" altLang="ja-JP" sz="2000" dirty="0">
                <a:solidFill>
                  <a:srgbClr val="000000"/>
                </a:solidFill>
                <a:latin typeface="ＭＳ Ｐゴシック"/>
              </a:rPr>
              <a:t>を創設</a:t>
            </a:r>
            <a:r>
              <a:rPr lang="ja-JP" altLang="en-US" sz="2000" dirty="0">
                <a:solidFill>
                  <a:srgbClr val="000000"/>
                </a:solidFill>
                <a:latin typeface="ＭＳ Ｐゴシック"/>
              </a:rPr>
              <a:t>。</a:t>
            </a:r>
            <a:endParaRPr lang="ja-JP" altLang="ja-JP" sz="2000" dirty="0">
              <a:solidFill>
                <a:srgbClr val="000000"/>
              </a:solidFill>
              <a:latin typeface="ＭＳ Ｐゴシック"/>
            </a:endParaRPr>
          </a:p>
        </p:txBody>
      </p:sp>
      <p:sp>
        <p:nvSpPr>
          <p:cNvPr id="19" name="テキスト ボックス 18"/>
          <p:cNvSpPr txBox="1"/>
          <p:nvPr/>
        </p:nvSpPr>
        <p:spPr>
          <a:xfrm>
            <a:off x="124740" y="1741303"/>
            <a:ext cx="9645183" cy="1477204"/>
          </a:xfrm>
          <a:prstGeom prst="rect">
            <a:avLst/>
          </a:prstGeom>
          <a:noFill/>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lIns="91319" tIns="45659" rIns="91319" bIns="45659" rtlCol="0" anchor="t">
            <a:spAutoFit/>
          </a:bodyPr>
          <a:lstStyle/>
          <a:p>
            <a:pPr defTabSz="913177">
              <a:lnSpc>
                <a:spcPct val="150000"/>
              </a:lnSpc>
            </a:pPr>
            <a:r>
              <a:rPr lang="ja-JP" altLang="en-US" sz="2000" dirty="0">
                <a:solidFill>
                  <a:srgbClr val="000000"/>
                </a:solidFill>
                <a:latin typeface="ＤＦ特太ゴシック体" panose="020B0509000000000000" pitchFamily="49" charset="-128"/>
                <a:ea typeface="ＤＦ特太ゴシック体" panose="020B0509000000000000" pitchFamily="49" charset="-128"/>
              </a:rPr>
              <a:t>②　平成</a:t>
            </a:r>
            <a:r>
              <a:rPr lang="en-US" altLang="ja-JP" sz="2000" dirty="0">
                <a:solidFill>
                  <a:srgbClr val="000000"/>
                </a:solidFill>
                <a:latin typeface="ＤＦ特太ゴシック体" panose="020B0509000000000000" pitchFamily="49" charset="-128"/>
                <a:ea typeface="ＤＦ特太ゴシック体" panose="020B0509000000000000" pitchFamily="49" charset="-128"/>
              </a:rPr>
              <a:t>21</a:t>
            </a:r>
            <a:r>
              <a:rPr lang="ja-JP" altLang="en-US" sz="2000" dirty="0">
                <a:solidFill>
                  <a:srgbClr val="000000"/>
                </a:solidFill>
                <a:latin typeface="ＤＦ特太ゴシック体" panose="020B0509000000000000" pitchFamily="49" charset="-128"/>
                <a:ea typeface="ＤＦ特太ゴシック体" panose="020B0509000000000000" pitchFamily="49" charset="-128"/>
              </a:rPr>
              <a:t>年</a:t>
            </a:r>
            <a:r>
              <a:rPr lang="en-US" altLang="ja-JP" sz="2000" dirty="0">
                <a:solidFill>
                  <a:srgbClr val="000000"/>
                </a:solidFill>
                <a:latin typeface="ＤＦ特太ゴシック体" panose="020B0509000000000000" pitchFamily="49" charset="-128"/>
                <a:ea typeface="ＤＦ特太ゴシック体" panose="020B0509000000000000" pitchFamily="49" charset="-128"/>
              </a:rPr>
              <a:t>10</a:t>
            </a:r>
            <a:r>
              <a:rPr lang="ja-JP" altLang="en-US" sz="2000" dirty="0">
                <a:solidFill>
                  <a:srgbClr val="000000"/>
                </a:solidFill>
                <a:latin typeface="ＤＦ特太ゴシック体" panose="020B0509000000000000" pitchFamily="49" charset="-128"/>
                <a:ea typeface="ＤＦ特太ゴシック体" panose="020B0509000000000000" pitchFamily="49" charset="-128"/>
              </a:rPr>
              <a:t>月～平成</a:t>
            </a:r>
            <a:r>
              <a:rPr lang="en-US" altLang="ja-JP" sz="2000" dirty="0">
                <a:solidFill>
                  <a:srgbClr val="000000"/>
                </a:solidFill>
                <a:latin typeface="ＤＦ特太ゴシック体" panose="020B0509000000000000" pitchFamily="49" charset="-128"/>
                <a:ea typeface="ＤＦ特太ゴシック体" panose="020B0509000000000000" pitchFamily="49" charset="-128"/>
              </a:rPr>
              <a:t>24</a:t>
            </a:r>
            <a:r>
              <a:rPr lang="ja-JP" altLang="en-US" sz="2000" dirty="0">
                <a:solidFill>
                  <a:srgbClr val="000000"/>
                </a:solidFill>
                <a:latin typeface="ＤＦ特太ゴシック体" panose="020B0509000000000000" pitchFamily="49" charset="-128"/>
                <a:ea typeface="ＤＦ特太ゴシック体" panose="020B0509000000000000" pitchFamily="49" charset="-128"/>
              </a:rPr>
              <a:t>年</a:t>
            </a:r>
            <a:r>
              <a:rPr lang="en-US" altLang="ja-JP" sz="2000" dirty="0">
                <a:solidFill>
                  <a:srgbClr val="000000"/>
                </a:solidFill>
                <a:latin typeface="ＤＦ特太ゴシック体" panose="020B0509000000000000" pitchFamily="49" charset="-128"/>
                <a:ea typeface="ＤＦ特太ゴシック体" panose="020B0509000000000000" pitchFamily="49" charset="-128"/>
              </a:rPr>
              <a:t>3</a:t>
            </a:r>
            <a:r>
              <a:rPr lang="ja-JP" altLang="en-US" sz="2000" dirty="0">
                <a:solidFill>
                  <a:srgbClr val="000000"/>
                </a:solidFill>
                <a:latin typeface="ＤＦ特太ゴシック体" panose="020B0509000000000000" pitchFamily="49" charset="-128"/>
                <a:ea typeface="ＤＦ特太ゴシック体" panose="020B0509000000000000" pitchFamily="49" charset="-128"/>
              </a:rPr>
              <a:t>月：福祉・介護職員処遇改善交付金（補正予算）</a:t>
            </a:r>
            <a:endParaRPr lang="en-US" altLang="ja-JP" sz="2000" dirty="0">
              <a:solidFill>
                <a:srgbClr val="000000"/>
              </a:solidFill>
              <a:latin typeface="ＤＦ特太ゴシック体" panose="020B0509000000000000" pitchFamily="49" charset="-128"/>
              <a:ea typeface="ＤＦ特太ゴシック体" panose="020B0509000000000000" pitchFamily="49" charset="-128"/>
            </a:endParaRPr>
          </a:p>
          <a:p>
            <a:pPr defTabSz="913177">
              <a:lnSpc>
                <a:spcPts val="2398"/>
              </a:lnSpc>
            </a:pPr>
            <a:r>
              <a:rPr lang="ja-JP" altLang="en-US" dirty="0" smtClean="0">
                <a:solidFill>
                  <a:srgbClr val="000000"/>
                </a:solidFill>
                <a:latin typeface="ＭＳ ゴシック" pitchFamily="49" charset="-128"/>
                <a:ea typeface="ＭＳ ゴシック" pitchFamily="49" charset="-128"/>
              </a:rPr>
              <a:t>　　</a:t>
            </a:r>
            <a:r>
              <a:rPr lang="ja-JP" altLang="en-US" sz="2000" dirty="0">
                <a:solidFill>
                  <a:srgbClr val="000000"/>
                </a:solidFill>
                <a:latin typeface="ＭＳ ゴシック" pitchFamily="49" charset="-128"/>
                <a:ea typeface="ＭＳ ゴシック" pitchFamily="49" charset="-128"/>
              </a:rPr>
              <a:t>⇒　平成</a:t>
            </a:r>
            <a:r>
              <a:rPr lang="en-US" altLang="ja-JP" sz="2000" dirty="0">
                <a:solidFill>
                  <a:srgbClr val="000000"/>
                </a:solidFill>
                <a:latin typeface="ＭＳ ゴシック" pitchFamily="49" charset="-128"/>
                <a:ea typeface="ＭＳ ゴシック" pitchFamily="49" charset="-128"/>
              </a:rPr>
              <a:t>21</a:t>
            </a:r>
            <a:r>
              <a:rPr lang="ja-JP" altLang="en-US" sz="2000" dirty="0">
                <a:solidFill>
                  <a:srgbClr val="000000"/>
                </a:solidFill>
                <a:latin typeface="ＭＳ ゴシック" pitchFamily="49" charset="-128"/>
                <a:ea typeface="ＭＳ ゴシック" pitchFamily="49" charset="-128"/>
              </a:rPr>
              <a:t>年度補正予算（平成</a:t>
            </a:r>
            <a:r>
              <a:rPr lang="en-US" altLang="ja-JP" sz="2000" dirty="0">
                <a:solidFill>
                  <a:srgbClr val="000000"/>
                </a:solidFill>
                <a:latin typeface="ＭＳ ゴシック" pitchFamily="49" charset="-128"/>
                <a:ea typeface="ＭＳ ゴシック" pitchFamily="49" charset="-128"/>
              </a:rPr>
              <a:t>21</a:t>
            </a:r>
            <a:r>
              <a:rPr lang="ja-JP" altLang="en-US" sz="2000" dirty="0">
                <a:solidFill>
                  <a:srgbClr val="000000"/>
                </a:solidFill>
                <a:latin typeface="ＭＳ ゴシック" pitchFamily="49" charset="-128"/>
                <a:ea typeface="ＭＳ ゴシック" pitchFamily="49" charset="-128"/>
              </a:rPr>
              <a:t>年</a:t>
            </a:r>
            <a:r>
              <a:rPr lang="en-US" altLang="ja-JP" sz="2000" dirty="0">
                <a:solidFill>
                  <a:srgbClr val="000000"/>
                </a:solidFill>
                <a:latin typeface="ＭＳ ゴシック" pitchFamily="49" charset="-128"/>
                <a:ea typeface="ＭＳ ゴシック" pitchFamily="49" charset="-128"/>
              </a:rPr>
              <a:t>4</a:t>
            </a:r>
            <a:r>
              <a:rPr lang="ja-JP" altLang="en-US" sz="2000" dirty="0">
                <a:solidFill>
                  <a:srgbClr val="000000"/>
                </a:solidFill>
                <a:latin typeface="ＭＳ ゴシック" pitchFamily="49" charset="-128"/>
                <a:ea typeface="ＭＳ ゴシック" pitchFamily="49" charset="-128"/>
              </a:rPr>
              <a:t>月の経済危機対策）において、福祉・介</a:t>
            </a:r>
            <a:endParaRPr lang="en-US" altLang="ja-JP" sz="2000" dirty="0">
              <a:solidFill>
                <a:srgbClr val="000000"/>
              </a:solidFill>
              <a:latin typeface="ＭＳ ゴシック" pitchFamily="49" charset="-128"/>
              <a:ea typeface="ＭＳ ゴシック" pitchFamily="49" charset="-128"/>
            </a:endParaRPr>
          </a:p>
          <a:p>
            <a:pPr defTabSz="913177">
              <a:lnSpc>
                <a:spcPts val="2398"/>
              </a:lnSpc>
            </a:pPr>
            <a:r>
              <a:rPr lang="ja-JP" altLang="en-US" sz="2000" dirty="0">
                <a:solidFill>
                  <a:srgbClr val="000000"/>
                </a:solidFill>
                <a:latin typeface="ＭＳ ゴシック" pitchFamily="49" charset="-128"/>
                <a:ea typeface="ＭＳ ゴシック" pitchFamily="49" charset="-128"/>
              </a:rPr>
              <a:t>　　　護職員の処遇改善等の支援（賃金月額＋</a:t>
            </a:r>
            <a:r>
              <a:rPr lang="en-US" altLang="ja-JP" sz="2000" dirty="0">
                <a:solidFill>
                  <a:srgbClr val="000000"/>
                </a:solidFill>
                <a:latin typeface="ＭＳ ゴシック" pitchFamily="49" charset="-128"/>
                <a:ea typeface="ＭＳ ゴシック" pitchFamily="49" charset="-128"/>
              </a:rPr>
              <a:t>1.5</a:t>
            </a:r>
            <a:r>
              <a:rPr lang="ja-JP" altLang="en-US" sz="2000" dirty="0">
                <a:solidFill>
                  <a:srgbClr val="000000"/>
                </a:solidFill>
                <a:latin typeface="ＭＳ ゴシック" pitchFamily="49" charset="-128"/>
                <a:ea typeface="ＭＳ ゴシック" pitchFamily="49" charset="-128"/>
              </a:rPr>
              <a:t>万円相当分）を行うための措置</a:t>
            </a:r>
            <a:endParaRPr lang="en-US" altLang="ja-JP" sz="2000" dirty="0">
              <a:solidFill>
                <a:srgbClr val="000000"/>
              </a:solidFill>
              <a:latin typeface="ＭＳ ゴシック" pitchFamily="49" charset="-128"/>
              <a:ea typeface="ＭＳ ゴシック" pitchFamily="49" charset="-128"/>
            </a:endParaRPr>
          </a:p>
          <a:p>
            <a:pPr defTabSz="913177">
              <a:lnSpc>
                <a:spcPts val="2398"/>
              </a:lnSpc>
            </a:pPr>
            <a:r>
              <a:rPr lang="ja-JP" altLang="en-US" sz="2000" dirty="0">
                <a:solidFill>
                  <a:srgbClr val="000000"/>
                </a:solidFill>
                <a:latin typeface="ＭＳ ゴシック" pitchFamily="49" charset="-128"/>
                <a:ea typeface="ＭＳ ゴシック" pitchFamily="49" charset="-128"/>
              </a:rPr>
              <a:t>　　　を講じた。</a:t>
            </a:r>
            <a:endParaRPr lang="en-US" altLang="ja-JP" sz="2000" dirty="0">
              <a:solidFill>
                <a:srgbClr val="000000"/>
              </a:solidFill>
              <a:latin typeface="ＭＳ Ｐゴシック"/>
            </a:endParaRPr>
          </a:p>
        </p:txBody>
      </p:sp>
      <p:sp>
        <p:nvSpPr>
          <p:cNvPr id="8" name="テキスト ボックス 7"/>
          <p:cNvSpPr txBox="1"/>
          <p:nvPr/>
        </p:nvSpPr>
        <p:spPr>
          <a:xfrm>
            <a:off x="95299" y="5311224"/>
            <a:ext cx="9685724" cy="1169428"/>
          </a:xfrm>
          <a:prstGeom prst="rect">
            <a:avLst/>
          </a:prstGeom>
          <a:noFill/>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lIns="91319" tIns="45659" rIns="91319" bIns="45659" rtlCol="0">
            <a:spAutoFit/>
          </a:bodyPr>
          <a:lstStyle/>
          <a:p>
            <a:pPr defTabSz="913177">
              <a:lnSpc>
                <a:spcPct val="150000"/>
              </a:lnSpc>
            </a:pPr>
            <a:r>
              <a:rPr lang="ja-JP" altLang="en-US" sz="2000" dirty="0">
                <a:solidFill>
                  <a:srgbClr val="000000"/>
                </a:solidFill>
                <a:latin typeface="ＤＦ特太ゴシック体" panose="020B0509000000000000" pitchFamily="49" charset="-128"/>
                <a:ea typeface="ＤＦ特太ゴシック体" panose="020B0509000000000000" pitchFamily="49" charset="-128"/>
              </a:rPr>
              <a:t>④　平成</a:t>
            </a:r>
            <a:r>
              <a:rPr lang="en-US" altLang="ja-JP" sz="2000" dirty="0">
                <a:solidFill>
                  <a:srgbClr val="000000"/>
                </a:solidFill>
                <a:latin typeface="ＤＦ特太ゴシック体" panose="020B0509000000000000" pitchFamily="49" charset="-128"/>
                <a:ea typeface="ＤＦ特太ゴシック体" panose="020B0509000000000000" pitchFamily="49" charset="-128"/>
              </a:rPr>
              <a:t>27</a:t>
            </a:r>
            <a:r>
              <a:rPr lang="ja-JP" altLang="en-US" sz="2000" dirty="0">
                <a:solidFill>
                  <a:srgbClr val="000000"/>
                </a:solidFill>
                <a:latin typeface="ＤＦ特太ゴシック体" panose="020B0509000000000000" pitchFamily="49" charset="-128"/>
                <a:ea typeface="ＤＦ特太ゴシック体" panose="020B0509000000000000" pitchFamily="49" charset="-128"/>
              </a:rPr>
              <a:t>年４月：障害福祉サービス等報酬改定　改定率</a:t>
            </a:r>
            <a:r>
              <a:rPr lang="en-US" altLang="ja-JP" sz="2000" dirty="0">
                <a:solidFill>
                  <a:srgbClr val="000000"/>
                </a:solidFill>
                <a:latin typeface="ＤＦ特太ゴシック体" panose="020B0509000000000000" pitchFamily="49" charset="-128"/>
                <a:ea typeface="ＤＦ特太ゴシック体" panose="020B0509000000000000" pitchFamily="49" charset="-128"/>
              </a:rPr>
              <a:t>±</a:t>
            </a:r>
            <a:r>
              <a:rPr lang="ja-JP" altLang="en-US" sz="2000" dirty="0">
                <a:solidFill>
                  <a:srgbClr val="000000"/>
                </a:solidFill>
                <a:latin typeface="ＤＦ特太ゴシック体" panose="020B0509000000000000" pitchFamily="49" charset="-128"/>
                <a:ea typeface="ＤＦ特太ゴシック体" panose="020B0509000000000000" pitchFamily="49" charset="-128"/>
              </a:rPr>
              <a:t>０％</a:t>
            </a:r>
            <a:endParaRPr lang="en-US" altLang="ja-JP" sz="2000" dirty="0">
              <a:solidFill>
                <a:srgbClr val="000000"/>
              </a:solidFill>
              <a:latin typeface="ＤＦ特太ゴシック体" panose="020B0509000000000000" pitchFamily="49" charset="-128"/>
              <a:ea typeface="ＤＦ特太ゴシック体" panose="020B0509000000000000" pitchFamily="49" charset="-128"/>
            </a:endParaRPr>
          </a:p>
          <a:p>
            <a:pPr defTabSz="913177">
              <a:lnSpc>
                <a:spcPts val="2398"/>
              </a:lnSpc>
            </a:pPr>
            <a:r>
              <a:rPr lang="ja-JP" altLang="en-US" sz="2000" dirty="0">
                <a:solidFill>
                  <a:srgbClr val="000000"/>
                </a:solidFill>
                <a:latin typeface="ＭＳ Ｐゴシック"/>
              </a:rPr>
              <a:t>　　　⇒　　福祉・介護職員処遇改善加算について、現行の加算の仕組みは維持しつつ、</a:t>
            </a:r>
            <a:endParaRPr lang="en-US" altLang="ja-JP" sz="2000" dirty="0">
              <a:solidFill>
                <a:srgbClr val="000000"/>
              </a:solidFill>
              <a:latin typeface="ＭＳ Ｐゴシック"/>
            </a:endParaRPr>
          </a:p>
          <a:p>
            <a:pPr defTabSz="913177">
              <a:lnSpc>
                <a:spcPts val="2398"/>
              </a:lnSpc>
            </a:pPr>
            <a:r>
              <a:rPr lang="ja-JP" altLang="en-US" sz="2000" dirty="0">
                <a:solidFill>
                  <a:srgbClr val="000000"/>
                </a:solidFill>
                <a:latin typeface="ＭＳ Ｐゴシック"/>
              </a:rPr>
              <a:t>　　　　　更なる上乗せ評価（賃金月額＋</a:t>
            </a:r>
            <a:r>
              <a:rPr lang="en-US" altLang="ja-JP" sz="2000" dirty="0">
                <a:solidFill>
                  <a:srgbClr val="000000"/>
                </a:solidFill>
                <a:latin typeface="ＭＳ Ｐゴシック"/>
              </a:rPr>
              <a:t>1.2</a:t>
            </a:r>
            <a:r>
              <a:rPr lang="ja-JP" altLang="en-US" sz="2000" dirty="0">
                <a:solidFill>
                  <a:srgbClr val="000000"/>
                </a:solidFill>
                <a:latin typeface="ＭＳ Ｐゴシック"/>
              </a:rPr>
              <a:t>万円相当分）を行うための区分を創設。</a:t>
            </a:r>
            <a:endParaRPr lang="ja-JP" altLang="ja-JP" sz="2000" dirty="0">
              <a:solidFill>
                <a:srgbClr val="000000"/>
              </a:solidFill>
              <a:latin typeface="ＭＳ Ｐゴシック"/>
            </a:endParaRPr>
          </a:p>
        </p:txBody>
      </p:sp>
      <p:sp>
        <p:nvSpPr>
          <p:cNvPr id="10" name="正方形/長方形 9"/>
          <p:cNvSpPr/>
          <p:nvPr/>
        </p:nvSpPr>
        <p:spPr>
          <a:xfrm>
            <a:off x="0" y="0"/>
            <a:ext cx="9906000" cy="58630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543" tIns="41273" rIns="82543" bIns="41273" rtlCol="0" anchor="ctr"/>
          <a:lstStyle/>
          <a:p>
            <a:pPr algn="ctr" defTabSz="913177">
              <a:defRPr/>
            </a:pPr>
            <a:r>
              <a:rPr kumimoji="0" lang="ja-JP" altLang="en-US" sz="2400" kern="0" dirty="0">
                <a:solidFill>
                  <a:schemeClr val="tx1"/>
                </a:solidFill>
                <a:latin typeface="ＤＨＰ特太ゴシック体" panose="020B0500000000000000" pitchFamily="50" charset="-128"/>
                <a:ea typeface="ＤＨＰ特太ゴシック体" panose="020B0500000000000000" pitchFamily="50" charset="-128"/>
              </a:rPr>
              <a:t>福祉・介護職員の処遇改善についてのこれまでの取組</a:t>
            </a:r>
          </a:p>
        </p:txBody>
      </p:sp>
      <p:sp>
        <p:nvSpPr>
          <p:cNvPr id="12"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21</a:t>
            </a:fld>
            <a:endParaRPr lang="en-US" altLang="ja-JP" dirty="0">
              <a:solidFill>
                <a:prstClr val="black"/>
              </a:solidFill>
            </a:endParaRPr>
          </a:p>
        </p:txBody>
      </p:sp>
    </p:spTree>
    <p:extLst>
      <p:ext uri="{BB962C8B-B14F-4D97-AF65-F5344CB8AC3E}">
        <p14:creationId xmlns:p14="http://schemas.microsoft.com/office/powerpoint/2010/main" val="2338457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731797" y="4230848"/>
            <a:ext cx="4392000" cy="900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07" tIns="45653" rIns="91307" bIns="45653" rtlCol="0" anchor="ctr"/>
          <a:lstStyle/>
          <a:p>
            <a:pPr algn="ctr"/>
            <a:r>
              <a:rPr lang="en-US" altLang="ja-JP" dirty="0" smtClean="0">
                <a:solidFill>
                  <a:schemeClr val="tx1"/>
                </a:solidFill>
                <a:latin typeface="ＭＳ Ｐゴシック"/>
              </a:rPr>
              <a:t>【</a:t>
            </a:r>
            <a:r>
              <a:rPr lang="ja-JP" altLang="en-US" dirty="0">
                <a:solidFill>
                  <a:schemeClr val="tx1"/>
                </a:solidFill>
                <a:latin typeface="ＭＳ Ｐゴシック"/>
              </a:rPr>
              <a:t>平成</a:t>
            </a:r>
            <a:r>
              <a:rPr lang="en-US" altLang="ja-JP" dirty="0" smtClean="0">
                <a:solidFill>
                  <a:schemeClr val="tx1"/>
                </a:solidFill>
                <a:latin typeface="ＭＳ Ｐゴシック"/>
              </a:rPr>
              <a:t>27</a:t>
            </a:r>
            <a:r>
              <a:rPr lang="ja-JP" altLang="en-US" dirty="0" smtClean="0">
                <a:solidFill>
                  <a:schemeClr val="tx1"/>
                </a:solidFill>
                <a:latin typeface="ＭＳ Ｐゴシック"/>
              </a:rPr>
              <a:t>年度から</a:t>
            </a:r>
            <a:r>
              <a:rPr lang="en-US" altLang="ja-JP" dirty="0" smtClean="0">
                <a:solidFill>
                  <a:schemeClr val="tx1"/>
                </a:solidFill>
                <a:latin typeface="ＭＳ Ｐゴシック"/>
              </a:rPr>
              <a:t>】</a:t>
            </a:r>
          </a:p>
          <a:p>
            <a:pPr algn="ctr"/>
            <a:r>
              <a:rPr lang="ja-JP" altLang="en-US" sz="1400" dirty="0">
                <a:solidFill>
                  <a:schemeClr val="tx1"/>
                </a:solidFill>
                <a:latin typeface="ＭＳ Ｐゴシック"/>
              </a:rPr>
              <a:t>（福祉・介護職員１人当たり月額平均１万２千円相当）</a:t>
            </a:r>
            <a:endParaRPr lang="en-US" altLang="ja-JP" sz="1400" dirty="0">
              <a:solidFill>
                <a:schemeClr val="tx1"/>
              </a:solidFill>
              <a:latin typeface="ＭＳ Ｐゴシック"/>
            </a:endParaRPr>
          </a:p>
        </p:txBody>
      </p:sp>
      <p:sp>
        <p:nvSpPr>
          <p:cNvPr id="5" name="正方形/長方形 4"/>
          <p:cNvSpPr/>
          <p:nvPr/>
        </p:nvSpPr>
        <p:spPr>
          <a:xfrm>
            <a:off x="200273" y="744326"/>
            <a:ext cx="9504000" cy="648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099" tIns="45550" rIns="91099" bIns="45550" rtlCol="0" anchor="ctr" anchorCtr="0">
            <a:noAutofit/>
          </a:bodyPr>
          <a:lstStyle/>
          <a:p>
            <a:pPr marL="177158" indent="-177158"/>
            <a:endParaRPr lang="en-US" altLang="ja-JP" sz="300" dirty="0">
              <a:solidFill>
                <a:prstClr val="black"/>
              </a:solidFill>
              <a:latin typeface="ＭＳ Ｐゴシック"/>
            </a:endParaRPr>
          </a:p>
          <a:p>
            <a:pPr marL="143847" indent="-143847"/>
            <a:r>
              <a:rPr lang="ja-JP" altLang="en-US" sz="1600" dirty="0">
                <a:solidFill>
                  <a:prstClr val="black"/>
                </a:solidFill>
                <a:latin typeface="ＭＳ Ｐゴシック"/>
              </a:rPr>
              <a:t>○　福祉・</a:t>
            </a:r>
            <a:r>
              <a:rPr lang="ja-JP" altLang="en-US" sz="1600" dirty="0">
                <a:solidFill>
                  <a:srgbClr val="000000"/>
                </a:solidFill>
                <a:latin typeface="ＭＳ Ｐゴシック"/>
              </a:rPr>
              <a:t>介護職員処遇改善加算について、平成</a:t>
            </a:r>
            <a:r>
              <a:rPr lang="en-US" altLang="ja-JP" sz="1600" dirty="0">
                <a:solidFill>
                  <a:srgbClr val="000000"/>
                </a:solidFill>
                <a:latin typeface="ＭＳ Ｐゴシック"/>
              </a:rPr>
              <a:t>29</a:t>
            </a:r>
            <a:r>
              <a:rPr lang="ja-JP" altLang="en-US" sz="1600" dirty="0">
                <a:solidFill>
                  <a:srgbClr val="000000"/>
                </a:solidFill>
                <a:latin typeface="ＭＳ Ｐゴシック"/>
              </a:rPr>
              <a:t>年度から、</a:t>
            </a:r>
            <a:r>
              <a:rPr lang="ja-JP" altLang="en-US" sz="1600" b="1" u="sng" dirty="0">
                <a:solidFill>
                  <a:srgbClr val="000000"/>
                </a:solidFill>
                <a:latin typeface="ＭＳ Ｐゴシック"/>
              </a:rPr>
              <a:t>福祉・</a:t>
            </a:r>
            <a:r>
              <a:rPr lang="ja-JP" altLang="en-US" sz="1600" b="1" u="sng" dirty="0">
                <a:solidFill>
                  <a:srgbClr val="000000"/>
                </a:solidFill>
                <a:latin typeface="ＭＳ ゴシック" panose="020B0609070205080204" pitchFamily="49" charset="-128"/>
                <a:ea typeface="ＭＳ ゴシック" panose="020B0609070205080204" pitchFamily="49" charset="-128"/>
              </a:rPr>
              <a:t>介護職員の技能・経験等に応じた昇給の仕組み</a:t>
            </a:r>
            <a:r>
              <a:rPr lang="ja-JP" altLang="en-US" sz="1600" dirty="0">
                <a:solidFill>
                  <a:srgbClr val="000000"/>
                </a:solidFill>
                <a:latin typeface="ＭＳ ゴシック" panose="020B0609070205080204" pitchFamily="49" charset="-128"/>
                <a:ea typeface="ＭＳ ゴシック" panose="020B0609070205080204" pitchFamily="49" charset="-128"/>
              </a:rPr>
              <a:t>を構築した事業者に対して、新たな上乗せ評価を行う加算を創設。</a:t>
            </a:r>
            <a:r>
              <a:rPr lang="en-US" altLang="ja-JP" sz="1600" dirty="0">
                <a:solidFill>
                  <a:srgbClr val="000000"/>
                </a:solidFill>
                <a:latin typeface="ＭＳ ゴシック" panose="020B0609070205080204" pitchFamily="49" charset="-128"/>
                <a:ea typeface="ＭＳ ゴシック" panose="020B0609070205080204" pitchFamily="49" charset="-128"/>
              </a:rPr>
              <a:t>(</a:t>
            </a:r>
            <a:r>
              <a:rPr lang="ja-JP" altLang="en-US" sz="1600" dirty="0">
                <a:solidFill>
                  <a:srgbClr val="000000"/>
                </a:solidFill>
                <a:latin typeface="ＭＳ ゴシック" panose="020B0609070205080204" pitchFamily="49" charset="-128"/>
                <a:ea typeface="ＭＳ ゴシック" panose="020B0609070205080204" pitchFamily="49" charset="-128"/>
              </a:rPr>
              <a:t>報酬改定</a:t>
            </a:r>
            <a:r>
              <a:rPr lang="en-US" altLang="ja-JP" sz="1600" dirty="0">
                <a:solidFill>
                  <a:srgbClr val="000000"/>
                </a:solidFill>
                <a:latin typeface="ＭＳ ゴシック" panose="020B0609070205080204" pitchFamily="49" charset="-128"/>
                <a:ea typeface="ＭＳ ゴシック" panose="020B0609070205080204" pitchFamily="49" charset="-128"/>
              </a:rPr>
              <a:t>)</a:t>
            </a:r>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731798" y="5123746"/>
            <a:ext cx="4392000" cy="90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923" tIns="45653" rIns="71923" bIns="45653" rtlCol="0" anchor="ctr"/>
          <a:lstStyle/>
          <a:p>
            <a:pPr algn="ctr"/>
            <a:r>
              <a:rPr lang="en-US" altLang="ja-JP" dirty="0" smtClean="0">
                <a:solidFill>
                  <a:prstClr val="black"/>
                </a:solidFill>
              </a:rPr>
              <a:t>【</a:t>
            </a:r>
            <a:r>
              <a:rPr lang="ja-JP" altLang="en-US" dirty="0" smtClean="0">
                <a:solidFill>
                  <a:prstClr val="black"/>
                </a:solidFill>
              </a:rPr>
              <a:t>平成</a:t>
            </a:r>
            <a:r>
              <a:rPr lang="en-US" altLang="ja-JP" dirty="0" smtClean="0">
                <a:solidFill>
                  <a:prstClr val="black"/>
                </a:solidFill>
                <a:latin typeface="ＭＳ ゴシック" panose="020B0609070205080204" pitchFamily="49" charset="-128"/>
                <a:ea typeface="ＭＳ ゴシック" panose="020B0609070205080204" pitchFamily="49" charset="-128"/>
              </a:rPr>
              <a:t>24</a:t>
            </a:r>
            <a:r>
              <a:rPr lang="ja-JP" altLang="en-US" dirty="0" smtClean="0">
                <a:solidFill>
                  <a:prstClr val="black"/>
                </a:solidFill>
              </a:rPr>
              <a:t>年度から</a:t>
            </a:r>
            <a:r>
              <a:rPr lang="en-US" altLang="ja-JP" dirty="0" smtClean="0">
                <a:solidFill>
                  <a:prstClr val="black"/>
                </a:solidFill>
              </a:rPr>
              <a:t>】</a:t>
            </a:r>
          </a:p>
          <a:p>
            <a:pPr algn="ctr"/>
            <a:r>
              <a:rPr lang="ja-JP" altLang="en-US" sz="1400" dirty="0">
                <a:solidFill>
                  <a:prstClr val="black"/>
                </a:solidFill>
              </a:rPr>
              <a:t>（福祉・介護職員１人当たり月額平均１万５千円相当）</a:t>
            </a:r>
          </a:p>
        </p:txBody>
      </p:sp>
      <p:sp>
        <p:nvSpPr>
          <p:cNvPr id="24" name="テキスト ボックス 23"/>
          <p:cNvSpPr txBox="1"/>
          <p:nvPr/>
        </p:nvSpPr>
        <p:spPr>
          <a:xfrm>
            <a:off x="347860" y="1947093"/>
            <a:ext cx="9216000" cy="1015626"/>
          </a:xfrm>
          <a:prstGeom prst="rect">
            <a:avLst/>
          </a:prstGeom>
          <a:noFill/>
          <a:ln w="9525">
            <a:solidFill>
              <a:schemeClr val="tx1"/>
            </a:solidFill>
            <a:prstDash val="dash"/>
          </a:ln>
        </p:spPr>
        <p:txBody>
          <a:bodyPr wrap="square" lIns="91307" tIns="45653" rIns="91307" bIns="45653" rtlCol="0">
            <a:spAutoFit/>
          </a:bodyPr>
          <a:lstStyle/>
          <a:p>
            <a:r>
              <a:rPr lang="ja-JP" altLang="en-US" sz="1500" dirty="0">
                <a:solidFill>
                  <a:prstClr val="black"/>
                </a:solidFill>
                <a:latin typeface="ＭＳ ゴシック" panose="020B0609070205080204" pitchFamily="49" charset="-128"/>
                <a:ea typeface="ＭＳ ゴシック" panose="020B0609070205080204" pitchFamily="49" charset="-128"/>
              </a:rPr>
              <a:t>①職位・職責・職務内容等に応じた任用要件と賃金体系を整備すること</a:t>
            </a:r>
            <a:endParaRPr lang="en-US" altLang="ja-JP" sz="1500" dirty="0">
              <a:solidFill>
                <a:prstClr val="black"/>
              </a:solidFill>
              <a:latin typeface="ＭＳ ゴシック" panose="020B0609070205080204" pitchFamily="49" charset="-128"/>
              <a:ea typeface="ＭＳ ゴシック" panose="020B0609070205080204" pitchFamily="49" charset="-128"/>
            </a:endParaRPr>
          </a:p>
          <a:p>
            <a:r>
              <a:rPr lang="ja-JP" altLang="en-US" sz="1500" dirty="0">
                <a:solidFill>
                  <a:prstClr val="black"/>
                </a:solidFill>
                <a:latin typeface="ＭＳ ゴシック" panose="020B0609070205080204" pitchFamily="49" charset="-128"/>
                <a:ea typeface="ＭＳ ゴシック" panose="020B0609070205080204" pitchFamily="49" charset="-128"/>
              </a:rPr>
              <a:t>②資質向上のための計画を策定して研修の実施又は研修の機会を確保すること</a:t>
            </a:r>
            <a:endParaRPr lang="en-US" altLang="ja-JP" sz="1500" dirty="0">
              <a:solidFill>
                <a:prstClr val="black"/>
              </a:solidFill>
              <a:latin typeface="ＭＳ ゴシック" panose="020B0609070205080204" pitchFamily="49" charset="-128"/>
              <a:ea typeface="ＭＳ ゴシック" panose="020B0609070205080204" pitchFamily="49" charset="-128"/>
            </a:endParaRPr>
          </a:p>
          <a:p>
            <a:pPr marL="179810" indent="-179810"/>
            <a:r>
              <a:rPr lang="ja-JP" altLang="en-US" sz="1500" b="1" dirty="0">
                <a:solidFill>
                  <a:srgbClr val="FF0000"/>
                </a:solidFill>
                <a:latin typeface="ＭＳ ゴシック" panose="020B0609070205080204" pitchFamily="49" charset="-128"/>
                <a:ea typeface="ＭＳ ゴシック" panose="020B0609070205080204" pitchFamily="49" charset="-128"/>
              </a:rPr>
              <a:t>③経験若しくは資格等に応じて昇給する仕組み又は一定の基準に基づき定期に昇給を判定する仕組みを設けること</a:t>
            </a:r>
            <a:r>
              <a:rPr lang="en-US" altLang="ja-JP" sz="1500" b="1" dirty="0">
                <a:solidFill>
                  <a:srgbClr val="FF0000"/>
                </a:solidFill>
                <a:latin typeface="ＭＳ ゴシック" panose="020B0609070205080204" pitchFamily="49" charset="-128"/>
                <a:ea typeface="ＭＳ ゴシック" panose="020B0609070205080204" pitchFamily="49" charset="-128"/>
              </a:rPr>
              <a:t>(</a:t>
            </a:r>
            <a:r>
              <a:rPr lang="ja-JP" altLang="en-US" sz="1500" b="1" dirty="0">
                <a:solidFill>
                  <a:srgbClr val="FF0000"/>
                </a:solidFill>
                <a:latin typeface="ＭＳ ゴシック" panose="020B0609070205080204" pitchFamily="49" charset="-128"/>
                <a:ea typeface="ＭＳ ゴシック" panose="020B0609070205080204" pitchFamily="49" charset="-128"/>
              </a:rPr>
              <a:t>新設</a:t>
            </a:r>
            <a:r>
              <a:rPr lang="en-US" altLang="ja-JP" sz="1500" b="1" dirty="0">
                <a:solidFill>
                  <a:srgbClr val="FF0000"/>
                </a:solidFill>
                <a:latin typeface="ＭＳ ゴシック" panose="020B0609070205080204" pitchFamily="49" charset="-128"/>
                <a:ea typeface="ＭＳ ゴシック" panose="020B0609070205080204" pitchFamily="49" charset="-128"/>
              </a:rPr>
              <a:t>)</a:t>
            </a:r>
            <a:endParaRPr lang="ja-JP" altLang="en-US" sz="1500" b="1" dirty="0">
              <a:solidFill>
                <a:srgbClr val="FF0000"/>
              </a:solidFill>
              <a:latin typeface="ＭＳ ゴシック" panose="020B0609070205080204" pitchFamily="49" charset="-128"/>
              <a:ea typeface="ＭＳ ゴシック" panose="020B0609070205080204" pitchFamily="49" charset="-128"/>
            </a:endParaRPr>
          </a:p>
        </p:txBody>
      </p:sp>
      <p:sp>
        <p:nvSpPr>
          <p:cNvPr id="2" name="右矢印 1"/>
          <p:cNvSpPr/>
          <p:nvPr/>
        </p:nvSpPr>
        <p:spPr>
          <a:xfrm>
            <a:off x="5587752" y="4401142"/>
            <a:ext cx="644236" cy="576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endParaRPr lang="ja-JP" altLang="en-US">
              <a:solidFill>
                <a:prstClr val="white"/>
              </a:solidFill>
            </a:endParaRPr>
          </a:p>
        </p:txBody>
      </p:sp>
      <p:sp>
        <p:nvSpPr>
          <p:cNvPr id="9" name="テキスト ボックス 8"/>
          <p:cNvSpPr txBox="1"/>
          <p:nvPr/>
        </p:nvSpPr>
        <p:spPr>
          <a:xfrm>
            <a:off x="6400798" y="5418491"/>
            <a:ext cx="2078184" cy="400110"/>
          </a:xfrm>
          <a:prstGeom prst="rect">
            <a:avLst/>
          </a:prstGeom>
          <a:noFill/>
          <a:ln>
            <a:solidFill>
              <a:schemeClr val="tx1"/>
            </a:solidFill>
          </a:ln>
        </p:spPr>
        <p:txBody>
          <a:bodyPr wrap="square" lIns="91341" tIns="45673" rIns="91341" bIns="45673" rtlCol="0" anchor="ctr" anchorCtr="0">
            <a:spAutoFit/>
          </a:bodyPr>
          <a:lstStyle/>
          <a:p>
            <a:pPr algn="ctr"/>
            <a:r>
              <a:rPr lang="ja-JP" altLang="en-US" sz="2000" dirty="0">
                <a:solidFill>
                  <a:prstClr val="black"/>
                </a:solidFill>
                <a:latin typeface="ＭＳ ゴシック" panose="020B0609070205080204" pitchFamily="49" charset="-128"/>
                <a:ea typeface="ＭＳ ゴシック" panose="020B0609070205080204" pitchFamily="49" charset="-128"/>
              </a:rPr>
              <a:t>①</a:t>
            </a:r>
            <a:r>
              <a:rPr lang="ja-JP" altLang="en-US" sz="2000" b="1" u="sng" dirty="0">
                <a:solidFill>
                  <a:prstClr val="black"/>
                </a:solidFill>
                <a:latin typeface="ＭＳ ゴシック" panose="020B0609070205080204" pitchFamily="49" charset="-128"/>
                <a:ea typeface="ＭＳ ゴシック" panose="020B0609070205080204" pitchFamily="49" charset="-128"/>
              </a:rPr>
              <a:t>又は</a:t>
            </a:r>
            <a:r>
              <a:rPr lang="ja-JP" altLang="en-US" sz="2000" dirty="0">
                <a:solidFill>
                  <a:prstClr val="black"/>
                </a:solidFill>
                <a:latin typeface="ＭＳ ゴシック" panose="020B0609070205080204" pitchFamily="49" charset="-128"/>
                <a:ea typeface="ＭＳ ゴシック" panose="020B0609070205080204" pitchFamily="49" charset="-128"/>
              </a:rPr>
              <a:t>②</a:t>
            </a:r>
          </a:p>
        </p:txBody>
      </p:sp>
      <p:sp>
        <p:nvSpPr>
          <p:cNvPr id="11" name="テキスト ボックス 10"/>
          <p:cNvSpPr txBox="1"/>
          <p:nvPr/>
        </p:nvSpPr>
        <p:spPr>
          <a:xfrm>
            <a:off x="574356" y="6051803"/>
            <a:ext cx="9531711" cy="307777"/>
          </a:xfrm>
          <a:prstGeom prst="rect">
            <a:avLst/>
          </a:prstGeom>
          <a:noFill/>
        </p:spPr>
        <p:txBody>
          <a:bodyPr wrap="square" lIns="91341" tIns="45673" rIns="91341" bIns="45673" rtlCol="0">
            <a:spAutoFit/>
          </a:bodyPr>
          <a:lstStyle/>
          <a:p>
            <a:pPr marL="177607" indent="-177607"/>
            <a:r>
              <a:rPr lang="en-US" altLang="ja-JP" sz="1400" dirty="0">
                <a:solidFill>
                  <a:prstClr val="black"/>
                </a:solidFill>
                <a:latin typeface="ＭＳ Ｐゴシック"/>
              </a:rPr>
              <a:t>※</a:t>
            </a:r>
            <a:r>
              <a:rPr lang="ja-JP" altLang="en-US" sz="1400" dirty="0">
                <a:solidFill>
                  <a:prstClr val="black"/>
                </a:solidFill>
                <a:latin typeface="ＭＳ Ｐゴシック"/>
              </a:rPr>
              <a:t> 障害福祉サービス事業者は、加算として得た額以上の賃金改善を実施することが求められる。</a:t>
            </a:r>
          </a:p>
        </p:txBody>
      </p:sp>
      <p:sp>
        <p:nvSpPr>
          <p:cNvPr id="14" name="正方形/長方形 13"/>
          <p:cNvSpPr/>
          <p:nvPr/>
        </p:nvSpPr>
        <p:spPr>
          <a:xfrm>
            <a:off x="0" y="0"/>
            <a:ext cx="9906000" cy="68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543" tIns="41273" rIns="82543" bIns="41273" rtlCol="0" anchor="ctr"/>
          <a:lstStyle/>
          <a:p>
            <a:pPr algn="ctr"/>
            <a:r>
              <a:rPr lang="ja-JP" altLang="en-US" dirty="0" smtClean="0">
                <a:solidFill>
                  <a:prstClr val="black"/>
                </a:solidFill>
                <a:latin typeface="ＤＨＰ特太ゴシック体" panose="020B0500000000000000" pitchFamily="50" charset="-128"/>
                <a:ea typeface="ＤＨＰ特太ゴシック体" panose="020B0500000000000000" pitchFamily="50" charset="-128"/>
              </a:rPr>
              <a:t>障害福祉サービス等における福祉・介護職員の処遇改善</a:t>
            </a:r>
            <a:endParaRPr lang="en-US" altLang="ja-JP" dirty="0" smtClean="0">
              <a:solidFill>
                <a:prstClr val="black"/>
              </a:solidFill>
              <a:latin typeface="ＤＨＰ特太ゴシック体" panose="020B0500000000000000" pitchFamily="50" charset="-128"/>
              <a:ea typeface="ＤＨＰ特太ゴシック体" panose="020B0500000000000000" pitchFamily="50" charset="-128"/>
            </a:endParaRPr>
          </a:p>
          <a:p>
            <a:pPr lvl="0" algn="ctr"/>
            <a:r>
              <a:rPr lang="ja-JP" altLang="en-US" dirty="0" smtClean="0">
                <a:solidFill>
                  <a:prstClr val="black"/>
                </a:solidFill>
                <a:latin typeface="ＤＨＰ特太ゴシック体" panose="020B0500000000000000" pitchFamily="50" charset="-128"/>
                <a:ea typeface="ＤＨＰ特太ゴシック体" panose="020B0500000000000000" pitchFamily="50" charset="-128"/>
              </a:rPr>
              <a:t>（福祉・介護</a:t>
            </a:r>
            <a:r>
              <a:rPr lang="ja-JP" altLang="en-US" dirty="0">
                <a:solidFill>
                  <a:prstClr val="black"/>
                </a:solidFill>
                <a:latin typeface="ＤＨＰ特太ゴシック体" panose="020B0500000000000000" pitchFamily="50" charset="-128"/>
                <a:ea typeface="ＤＨＰ特太ゴシック体" panose="020B0500000000000000" pitchFamily="50" charset="-128"/>
              </a:rPr>
              <a:t>職員処遇改善加算の</a:t>
            </a:r>
            <a:r>
              <a:rPr lang="ja-JP" altLang="en-US" dirty="0" smtClean="0">
                <a:solidFill>
                  <a:prstClr val="black"/>
                </a:solidFill>
                <a:latin typeface="ＤＨＰ特太ゴシック体" panose="020B0500000000000000" pitchFamily="50" charset="-128"/>
                <a:ea typeface="ＤＨＰ特太ゴシック体" panose="020B0500000000000000" pitchFamily="50" charset="-128"/>
              </a:rPr>
              <a:t>拡充</a:t>
            </a:r>
            <a:r>
              <a:rPr lang="ja-JP" altLang="en-US" dirty="0">
                <a:solidFill>
                  <a:prstClr val="black"/>
                </a:solidFill>
                <a:latin typeface="ＤＨＰ特太ゴシック体" panose="020B0500000000000000" pitchFamily="50" charset="-128"/>
                <a:ea typeface="ＤＨＰ特太ゴシック体" panose="020B0500000000000000" pitchFamily="50" charset="-128"/>
              </a:rPr>
              <a:t>）</a:t>
            </a:r>
          </a:p>
        </p:txBody>
      </p:sp>
      <p:cxnSp>
        <p:nvCxnSpPr>
          <p:cNvPr id="3" name="直線コネクタ 2"/>
          <p:cNvCxnSpPr/>
          <p:nvPr/>
        </p:nvCxnSpPr>
        <p:spPr>
          <a:xfrm>
            <a:off x="484911" y="6028317"/>
            <a:ext cx="4894156" cy="41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p:cNvSpPr txBox="1">
            <a:spLocks/>
          </p:cNvSpPr>
          <p:nvPr/>
        </p:nvSpPr>
        <p:spPr>
          <a:xfrm>
            <a:off x="361753" y="1602201"/>
            <a:ext cx="1993559" cy="338554"/>
          </a:xfrm>
          <a:prstGeom prst="rect">
            <a:avLst/>
          </a:prstGeom>
          <a:solidFill>
            <a:schemeClr val="accent1">
              <a:lumMod val="20000"/>
              <a:lumOff val="80000"/>
            </a:schemeClr>
          </a:solidFill>
          <a:ln w="22225">
            <a:solidFill>
              <a:schemeClr val="tx1"/>
            </a:solidFill>
          </a:ln>
        </p:spPr>
        <p:txBody>
          <a:bodyPr vert="horz" wrap="square" lIns="91341" tIns="45673" rIns="91341" bIns="45673" rtlCol="0" anchor="ctr" anchorCtr="0">
            <a:sp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fontAlgn="auto">
              <a:spcBef>
                <a:spcPts val="0"/>
              </a:spcBef>
              <a:spcAft>
                <a:spcPts val="0"/>
              </a:spcAft>
            </a:pPr>
            <a:r>
              <a:rPr lang="ja-JP" altLang="en-US" sz="1600" b="1" dirty="0">
                <a:solidFill>
                  <a:schemeClr val="tx1"/>
                </a:solidFill>
                <a:latin typeface="ＭＳ ゴシック" panose="020B0609070205080204" pitchFamily="49" charset="-128"/>
                <a:ea typeface="ＭＳ ゴシック" panose="020B0609070205080204" pitchFamily="49" charset="-128"/>
              </a:rPr>
              <a:t>キャリアパス要件</a:t>
            </a:r>
            <a:endParaRPr lang="en-US" altLang="ja-JP" sz="1600" b="1" dirty="0">
              <a:solidFill>
                <a:schemeClr val="tx1"/>
              </a:solidFill>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8933957" y="3343787"/>
            <a:ext cx="676909" cy="2736000"/>
          </a:xfrm>
          <a:prstGeom prst="rect">
            <a:avLst/>
          </a:prstGeom>
          <a:noFill/>
        </p:spPr>
        <p:txBody>
          <a:bodyPr vert="eaVert" wrap="square" lIns="91341" tIns="45673" rIns="91341" bIns="45673" rtlCol="0">
            <a:spAutoFit/>
          </a:bodyPr>
          <a:lstStyle/>
          <a:p>
            <a:r>
              <a:rPr lang="ja-JP" altLang="en-US" sz="1600" dirty="0">
                <a:latin typeface="ＭＳ ゴシック" panose="020B0609070205080204" pitchFamily="49" charset="-128"/>
                <a:ea typeface="ＭＳ ゴシック" panose="020B0609070205080204" pitchFamily="49" charset="-128"/>
              </a:rPr>
              <a:t>左記の要件を満たせば、原則として、加算を取得可能</a:t>
            </a:r>
          </a:p>
        </p:txBody>
      </p:sp>
      <p:sp>
        <p:nvSpPr>
          <p:cNvPr id="15" name="正方形/長方形 14"/>
          <p:cNvSpPr/>
          <p:nvPr/>
        </p:nvSpPr>
        <p:spPr>
          <a:xfrm>
            <a:off x="731792" y="3316413"/>
            <a:ext cx="4392000" cy="900000"/>
          </a:xfrm>
          <a:prstGeom prst="rect">
            <a:avLst/>
          </a:prstGeom>
          <a:solidFill>
            <a:srgbClr val="B8DEEA"/>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07" tIns="45653" rIns="91307" bIns="45653" rtlCol="0" anchor="ctr"/>
          <a:lstStyle/>
          <a:p>
            <a:pPr algn="ctr"/>
            <a:r>
              <a:rPr lang="en-US" altLang="ja-JP" b="1" dirty="0" smtClean="0">
                <a:solidFill>
                  <a:srgbClr val="FF0000"/>
                </a:solidFill>
                <a:latin typeface="ＭＳ Ｐゴシック"/>
              </a:rPr>
              <a:t>【</a:t>
            </a:r>
            <a:r>
              <a:rPr lang="ja-JP" altLang="en-US" b="1" dirty="0" smtClean="0">
                <a:solidFill>
                  <a:srgbClr val="FF0000"/>
                </a:solidFill>
                <a:latin typeface="ＭＳ Ｐゴシック"/>
              </a:rPr>
              <a:t>平成</a:t>
            </a:r>
            <a:r>
              <a:rPr lang="en-US" altLang="ja-JP" b="1" dirty="0" smtClean="0">
                <a:solidFill>
                  <a:srgbClr val="FF0000"/>
                </a:solidFill>
                <a:latin typeface="ＭＳ Ｐゴシック"/>
              </a:rPr>
              <a:t>29</a:t>
            </a:r>
            <a:r>
              <a:rPr lang="ja-JP" altLang="en-US" b="1" dirty="0" smtClean="0">
                <a:solidFill>
                  <a:srgbClr val="FF0000"/>
                </a:solidFill>
                <a:latin typeface="ＭＳ Ｐゴシック"/>
              </a:rPr>
              <a:t>年度から</a:t>
            </a:r>
            <a:r>
              <a:rPr lang="en-US" altLang="ja-JP" b="1" dirty="0" smtClean="0">
                <a:solidFill>
                  <a:srgbClr val="FF0000"/>
                </a:solidFill>
                <a:latin typeface="ＭＳ Ｐゴシック"/>
              </a:rPr>
              <a:t>】</a:t>
            </a:r>
          </a:p>
          <a:p>
            <a:pPr algn="ctr"/>
            <a:r>
              <a:rPr lang="ja-JP" altLang="en-US" sz="1400" b="1" dirty="0">
                <a:solidFill>
                  <a:srgbClr val="FF0000"/>
                </a:solidFill>
                <a:latin typeface="ＭＳ Ｐゴシック"/>
              </a:rPr>
              <a:t>（福祉・介護職員１人当たり月額平均１万円相当）</a:t>
            </a:r>
            <a:endParaRPr lang="en-US" altLang="ja-JP" sz="1400" b="1" dirty="0">
              <a:solidFill>
                <a:srgbClr val="FF0000"/>
              </a:solidFill>
              <a:latin typeface="ＭＳ Ｐゴシック"/>
            </a:endParaRPr>
          </a:p>
        </p:txBody>
      </p:sp>
      <p:sp>
        <p:nvSpPr>
          <p:cNvPr id="16" name="テキスト ボックス 15"/>
          <p:cNvSpPr txBox="1"/>
          <p:nvPr/>
        </p:nvSpPr>
        <p:spPr>
          <a:xfrm>
            <a:off x="6400798" y="4502108"/>
            <a:ext cx="2078184" cy="400110"/>
          </a:xfrm>
          <a:prstGeom prst="rect">
            <a:avLst/>
          </a:prstGeom>
          <a:noFill/>
          <a:ln>
            <a:solidFill>
              <a:schemeClr val="tx1"/>
            </a:solidFill>
          </a:ln>
        </p:spPr>
        <p:txBody>
          <a:bodyPr wrap="square" lIns="91341" tIns="45673" rIns="91341" bIns="45673" rtlCol="0" anchor="ctr" anchorCtr="0">
            <a:spAutoFit/>
          </a:bodyPr>
          <a:lstStyle/>
          <a:p>
            <a:pPr algn="ctr"/>
            <a:r>
              <a:rPr lang="ja-JP" altLang="en-US" sz="2000" dirty="0">
                <a:solidFill>
                  <a:prstClr val="black"/>
                </a:solidFill>
                <a:latin typeface="ＭＳ ゴシック" panose="020B0609070205080204" pitchFamily="49" charset="-128"/>
                <a:ea typeface="ＭＳ ゴシック" panose="020B0609070205080204" pitchFamily="49" charset="-128"/>
              </a:rPr>
              <a:t>①</a:t>
            </a:r>
            <a:r>
              <a:rPr lang="ja-JP" altLang="en-US" sz="2000" b="1" u="sng" dirty="0">
                <a:solidFill>
                  <a:prstClr val="black"/>
                </a:solidFill>
                <a:latin typeface="ＭＳ ゴシック" panose="020B0609070205080204" pitchFamily="49" charset="-128"/>
                <a:ea typeface="ＭＳ ゴシック" panose="020B0609070205080204" pitchFamily="49" charset="-128"/>
              </a:rPr>
              <a:t>及び</a:t>
            </a:r>
            <a:r>
              <a:rPr lang="ja-JP" altLang="en-US" sz="2000" dirty="0">
                <a:solidFill>
                  <a:prstClr val="black"/>
                </a:solidFill>
                <a:latin typeface="ＭＳ ゴシック" panose="020B0609070205080204" pitchFamily="49" charset="-128"/>
                <a:ea typeface="ＭＳ ゴシック" panose="020B0609070205080204" pitchFamily="49" charset="-128"/>
              </a:rPr>
              <a:t>②</a:t>
            </a:r>
          </a:p>
        </p:txBody>
      </p:sp>
      <p:sp>
        <p:nvSpPr>
          <p:cNvPr id="17" name="右矢印 16"/>
          <p:cNvSpPr/>
          <p:nvPr/>
        </p:nvSpPr>
        <p:spPr>
          <a:xfrm>
            <a:off x="5595955" y="5359292"/>
            <a:ext cx="644236" cy="576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endParaRPr lang="ja-JP" altLang="en-US">
              <a:solidFill>
                <a:prstClr val="white"/>
              </a:solidFill>
            </a:endParaRPr>
          </a:p>
        </p:txBody>
      </p:sp>
      <p:sp>
        <p:nvSpPr>
          <p:cNvPr id="18" name="テキスト ボックス 17"/>
          <p:cNvSpPr txBox="1"/>
          <p:nvPr/>
        </p:nvSpPr>
        <p:spPr>
          <a:xfrm>
            <a:off x="6400798" y="3540600"/>
            <a:ext cx="2078184" cy="400015"/>
          </a:xfrm>
          <a:prstGeom prst="rect">
            <a:avLst/>
          </a:prstGeom>
          <a:noFill/>
          <a:ln w="22225">
            <a:solidFill>
              <a:schemeClr val="tx1"/>
            </a:solidFill>
          </a:ln>
        </p:spPr>
        <p:txBody>
          <a:bodyPr wrap="square" lIns="91341" tIns="45673" rIns="91341" bIns="45673" rtlCol="0" anchor="ctr" anchorCtr="0">
            <a:spAutoFit/>
          </a:bodyPr>
          <a:lstStyle/>
          <a:p>
            <a:pPr algn="ctr"/>
            <a:r>
              <a:rPr lang="ja-JP" altLang="en-US" sz="2000" dirty="0">
                <a:solidFill>
                  <a:prstClr val="black"/>
                </a:solidFill>
                <a:latin typeface="ＭＳ ゴシック" panose="020B0609070205080204" pitchFamily="49" charset="-128"/>
                <a:ea typeface="ＭＳ ゴシック" panose="020B0609070205080204" pitchFamily="49" charset="-128"/>
              </a:rPr>
              <a:t>①及び②</a:t>
            </a:r>
            <a:r>
              <a:rPr lang="ja-JP" altLang="en-US" sz="2000" b="1" u="sng" dirty="0">
                <a:solidFill>
                  <a:srgbClr val="FF0000"/>
                </a:solidFill>
                <a:latin typeface="ＭＳ ゴシック" panose="020B0609070205080204" pitchFamily="49" charset="-128"/>
                <a:ea typeface="ＭＳ ゴシック" panose="020B0609070205080204" pitchFamily="49" charset="-128"/>
              </a:rPr>
              <a:t>及び③</a:t>
            </a:r>
          </a:p>
        </p:txBody>
      </p:sp>
      <p:sp>
        <p:nvSpPr>
          <p:cNvPr id="10" name="右矢印 9"/>
          <p:cNvSpPr/>
          <p:nvPr/>
        </p:nvSpPr>
        <p:spPr>
          <a:xfrm>
            <a:off x="5587752" y="3463825"/>
            <a:ext cx="644236" cy="57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endParaRPr kumimoji="1" lang="ja-JP" altLang="en-US"/>
          </a:p>
        </p:txBody>
      </p:sp>
      <p:sp>
        <p:nvSpPr>
          <p:cNvPr id="13" name="右中かっこ 12"/>
          <p:cNvSpPr/>
          <p:nvPr/>
        </p:nvSpPr>
        <p:spPr>
          <a:xfrm>
            <a:off x="8659086" y="3330271"/>
            <a:ext cx="193964" cy="2772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1341" tIns="45673" rIns="91341" bIns="45673" rtlCol="0" anchor="ctr"/>
          <a:lstStyle/>
          <a:p>
            <a:pPr algn="ctr"/>
            <a:endParaRPr kumimoji="1" lang="ja-JP" altLang="en-US"/>
          </a:p>
        </p:txBody>
      </p:sp>
      <p:sp>
        <p:nvSpPr>
          <p:cNvPr id="4" name="テキスト ボックス 3"/>
          <p:cNvSpPr txBox="1"/>
          <p:nvPr/>
        </p:nvSpPr>
        <p:spPr>
          <a:xfrm>
            <a:off x="2355272" y="1652070"/>
            <a:ext cx="9216000" cy="307777"/>
          </a:xfrm>
          <a:prstGeom prst="rect">
            <a:avLst/>
          </a:prstGeom>
          <a:noFill/>
        </p:spPr>
        <p:txBody>
          <a:bodyPr wrap="square" lIns="91341" tIns="45673" rIns="91341" bIns="45673" rtlCol="0">
            <a:spAutoFit/>
          </a:bodyPr>
          <a:lstStyle/>
          <a:p>
            <a:r>
              <a:rPr lang="en-US" altLang="ja-JP" sz="1400" dirty="0"/>
              <a:t>※</a:t>
            </a:r>
            <a:r>
              <a:rPr lang="ja-JP" altLang="en-US" sz="1400" dirty="0"/>
              <a:t>就業規則等の明確な書面での整備・全ての福祉・介護職員への周知を含む。</a:t>
            </a:r>
          </a:p>
        </p:txBody>
      </p:sp>
      <p:sp>
        <p:nvSpPr>
          <p:cNvPr id="20" name="スライド番号プレースホルダー 1"/>
          <p:cNvSpPr>
            <a:spLocks noGrp="1"/>
          </p:cNvSpPr>
          <p:nvPr>
            <p:ph type="sldNum" sz="quarter" idx="12"/>
          </p:nvPr>
        </p:nvSpPr>
        <p:spPr>
          <a:xfrm>
            <a:off x="7545307" y="6524645"/>
            <a:ext cx="2311400" cy="476250"/>
          </a:xfrm>
        </p:spPr>
        <p:txBody>
          <a:bodyPr/>
          <a:lstStyle/>
          <a:p>
            <a:pPr>
              <a:defRPr/>
            </a:pPr>
            <a:fld id="{F2A1C1E8-9361-4557-9EFC-000E05CD7A25}" type="slidenum">
              <a:rPr lang="en-US" altLang="ja-JP" smtClean="0">
                <a:solidFill>
                  <a:srgbClr val="000000"/>
                </a:solidFill>
              </a:rPr>
              <a:pPr>
                <a:defRPr/>
              </a:pPr>
              <a:t>22</a:t>
            </a:fld>
            <a:endParaRPr lang="en-US" altLang="ja-JP" dirty="0">
              <a:solidFill>
                <a:srgbClr val="000000"/>
              </a:solidFill>
            </a:endParaRPr>
          </a:p>
        </p:txBody>
      </p:sp>
    </p:spTree>
    <p:extLst>
      <p:ext uri="{BB962C8B-B14F-4D97-AF65-F5344CB8AC3E}">
        <p14:creationId xmlns:p14="http://schemas.microsoft.com/office/powerpoint/2010/main" val="1720992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72480" y="638724"/>
            <a:ext cx="9594000" cy="2916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ja-JP" altLang="en-US">
              <a:solidFill>
                <a:prstClr val="black"/>
              </a:solidFill>
              <a:latin typeface="ＭＳ Ｐゴシック"/>
            </a:endParaRPr>
          </a:p>
        </p:txBody>
      </p:sp>
      <p:sp>
        <p:nvSpPr>
          <p:cNvPr id="4" name="テキスト ボックス 3"/>
          <p:cNvSpPr txBox="1"/>
          <p:nvPr/>
        </p:nvSpPr>
        <p:spPr>
          <a:xfrm>
            <a:off x="312548" y="476674"/>
            <a:ext cx="9633009" cy="2523768"/>
          </a:xfrm>
          <a:prstGeom prst="rect">
            <a:avLst/>
          </a:prstGeom>
          <a:noFill/>
        </p:spPr>
        <p:txBody>
          <a:bodyPr wrap="square" rtlCol="0">
            <a:spAutoFit/>
          </a:bodyPr>
          <a:lstStyle/>
          <a:p>
            <a:pPr fontAlgn="auto">
              <a:spcBef>
                <a:spcPts val="0"/>
              </a:spcBef>
              <a:spcAft>
                <a:spcPts val="0"/>
              </a:spcAft>
            </a:pPr>
            <a:endParaRPr lang="en-US" altLang="ja-JP" sz="2000" dirty="0" smtClean="0">
              <a:solidFill>
                <a:prstClr val="black"/>
              </a:solidFill>
              <a:latin typeface="ＭＳ Ｐゴシック"/>
              <a:ea typeface="ＭＳ Ｐゴシック"/>
            </a:endParaRPr>
          </a:p>
          <a:p>
            <a:pPr fontAlgn="auto">
              <a:spcBef>
                <a:spcPts val="0"/>
              </a:spcBef>
              <a:spcAft>
                <a:spcPts val="0"/>
              </a:spcAft>
            </a:pPr>
            <a:r>
              <a:rPr lang="ja-JP" altLang="en-US" dirty="0" smtClean="0">
                <a:solidFill>
                  <a:prstClr val="black"/>
                </a:solidFill>
                <a:latin typeface="ＭＳ Ｐゴシック"/>
                <a:ea typeface="ＭＳ Ｐゴシック"/>
              </a:rPr>
              <a:t>（</a:t>
            </a:r>
            <a:r>
              <a:rPr lang="ja-JP" altLang="en-US" dirty="0">
                <a:solidFill>
                  <a:prstClr val="black"/>
                </a:solidFill>
                <a:latin typeface="ＭＳ Ｐゴシック"/>
                <a:ea typeface="ＭＳ Ｐゴシック"/>
              </a:rPr>
              <a:t>実施時期）</a:t>
            </a:r>
          </a:p>
          <a:p>
            <a:pPr fontAlgn="auto">
              <a:spcBef>
                <a:spcPts val="0"/>
              </a:spcBef>
              <a:spcAft>
                <a:spcPts val="0"/>
              </a:spcAft>
            </a:pPr>
            <a:r>
              <a:rPr lang="ja-JP" altLang="en-US" sz="2000" dirty="0" smtClean="0">
                <a:solidFill>
                  <a:prstClr val="black"/>
                </a:solidFill>
                <a:latin typeface="ＭＳ Ｐゴシック"/>
                <a:ea typeface="ＭＳ Ｐゴシック"/>
              </a:rPr>
              <a:t>　こう</a:t>
            </a:r>
            <a:r>
              <a:rPr lang="ja-JP" altLang="en-US" sz="2000" dirty="0">
                <a:solidFill>
                  <a:prstClr val="black"/>
                </a:solidFill>
                <a:latin typeface="ＭＳ Ｐゴシック"/>
                <a:ea typeface="ＭＳ Ｐゴシック"/>
              </a:rPr>
              <a:t>した幼児教育の無償化については、消費税率引上げの時期との関係で増収額に合わせて、</a:t>
            </a:r>
            <a:r>
              <a:rPr lang="en-US" altLang="ja-JP" sz="2000" dirty="0">
                <a:solidFill>
                  <a:prstClr val="black"/>
                </a:solidFill>
                <a:latin typeface="ＭＳ Ｐゴシック"/>
                <a:ea typeface="ＭＳ Ｐゴシック"/>
              </a:rPr>
              <a:t>2019</a:t>
            </a:r>
            <a:r>
              <a:rPr lang="ja-JP" altLang="en-US" sz="2000" dirty="0">
                <a:solidFill>
                  <a:prstClr val="black"/>
                </a:solidFill>
                <a:latin typeface="ＭＳ Ｐゴシック"/>
                <a:ea typeface="ＭＳ Ｐゴシック"/>
              </a:rPr>
              <a:t>年４月から一部をスタートし、</a:t>
            </a:r>
            <a:r>
              <a:rPr lang="en-US" altLang="ja-JP" sz="2000" dirty="0">
                <a:solidFill>
                  <a:prstClr val="black"/>
                </a:solidFill>
                <a:latin typeface="ＭＳ Ｐゴシック"/>
                <a:ea typeface="ＭＳ Ｐゴシック"/>
              </a:rPr>
              <a:t>2020</a:t>
            </a:r>
            <a:r>
              <a:rPr lang="ja-JP" altLang="en-US" sz="2000" dirty="0">
                <a:solidFill>
                  <a:prstClr val="black"/>
                </a:solidFill>
                <a:latin typeface="ＭＳ Ｐゴシック"/>
                <a:ea typeface="ＭＳ Ｐゴシック"/>
              </a:rPr>
              <a:t>年４月から全面的に</a:t>
            </a:r>
            <a:r>
              <a:rPr lang="ja-JP" altLang="en-US" sz="2000" dirty="0" smtClean="0">
                <a:solidFill>
                  <a:prstClr val="black"/>
                </a:solidFill>
                <a:latin typeface="ＭＳ Ｐゴシック"/>
                <a:ea typeface="ＭＳ Ｐゴシック"/>
              </a:rPr>
              <a:t>実施する</a:t>
            </a:r>
            <a:r>
              <a:rPr lang="ja-JP" altLang="en-US" sz="2000" dirty="0">
                <a:solidFill>
                  <a:prstClr val="black"/>
                </a:solidFill>
                <a:latin typeface="ＭＳ Ｐゴシック"/>
                <a:ea typeface="ＭＳ Ｐゴシック"/>
              </a:rPr>
              <a:t>。</a:t>
            </a:r>
          </a:p>
          <a:p>
            <a:pPr fontAlgn="auto">
              <a:spcBef>
                <a:spcPts val="0"/>
              </a:spcBef>
              <a:spcAft>
                <a:spcPts val="0"/>
              </a:spcAft>
            </a:pPr>
            <a:r>
              <a:rPr lang="ja-JP" altLang="en-US" sz="2000" dirty="0" smtClean="0">
                <a:solidFill>
                  <a:prstClr val="black"/>
                </a:solidFill>
                <a:latin typeface="ＭＳ Ｐゴシック"/>
                <a:ea typeface="ＭＳ Ｐゴシック"/>
              </a:rPr>
              <a:t>　また</a:t>
            </a:r>
            <a:r>
              <a:rPr lang="ja-JP" altLang="en-US" sz="2000" dirty="0">
                <a:solidFill>
                  <a:prstClr val="black"/>
                </a:solidFill>
                <a:latin typeface="ＭＳ Ｐゴシック"/>
                <a:ea typeface="ＭＳ Ｐゴシック"/>
              </a:rPr>
              <a:t>、</a:t>
            </a:r>
            <a:r>
              <a:rPr lang="ja-JP" altLang="en-US" sz="2000" u="sng" dirty="0">
                <a:solidFill>
                  <a:srgbClr val="FF0000"/>
                </a:solidFill>
                <a:latin typeface="ＭＳ Ｐゴシック"/>
                <a:ea typeface="ＭＳ Ｐゴシック"/>
              </a:rPr>
              <a:t>就学前の障害児の発達支援（いわゆる障害児通園施設）についても、併せて無償化を進めていく。</a:t>
            </a:r>
            <a:r>
              <a:rPr lang="ja-JP" altLang="en-US" sz="2000" dirty="0">
                <a:solidFill>
                  <a:prstClr val="black"/>
                </a:solidFill>
                <a:latin typeface="ＭＳ Ｐゴシック"/>
                <a:ea typeface="ＭＳ Ｐゴシック"/>
              </a:rPr>
              <a:t>さらに、人工呼吸器等の管理が必要な医療的</a:t>
            </a:r>
            <a:r>
              <a:rPr lang="ja-JP" altLang="en-US" sz="2000" dirty="0" smtClean="0">
                <a:solidFill>
                  <a:prstClr val="black"/>
                </a:solidFill>
                <a:latin typeface="ＭＳ Ｐゴシック"/>
                <a:ea typeface="ＭＳ Ｐゴシック"/>
              </a:rPr>
              <a:t>ケア児に</a:t>
            </a:r>
            <a:r>
              <a:rPr lang="ja-JP" altLang="en-US" sz="2000" dirty="0">
                <a:solidFill>
                  <a:prstClr val="black"/>
                </a:solidFill>
                <a:latin typeface="ＭＳ Ｐゴシック"/>
                <a:ea typeface="ＭＳ Ｐゴシック"/>
              </a:rPr>
              <a:t>対して、現在、看護師の配置・派遣によって受入れを支援するモデル事業を進めている。こうした事業を一層拡充するとともに、医療行為の提供の在り方について議論を深め、改善を図る</a:t>
            </a:r>
            <a:r>
              <a:rPr lang="ja-JP" altLang="en-US" sz="2000" dirty="0" smtClean="0">
                <a:solidFill>
                  <a:prstClr val="black"/>
                </a:solidFill>
                <a:latin typeface="ＭＳ Ｐゴシック"/>
                <a:ea typeface="ＭＳ Ｐゴシック"/>
              </a:rPr>
              <a:t>。</a:t>
            </a:r>
            <a:endParaRPr lang="ja-JP" altLang="en-US" sz="2000" dirty="0">
              <a:solidFill>
                <a:prstClr val="black"/>
              </a:solidFill>
              <a:latin typeface="ＭＳ Ｐゴシック"/>
              <a:ea typeface="ＭＳ Ｐゴシック"/>
            </a:endParaRPr>
          </a:p>
        </p:txBody>
      </p:sp>
      <p:sp>
        <p:nvSpPr>
          <p:cNvPr id="6" name="テキスト ボックス 5"/>
          <p:cNvSpPr txBox="1"/>
          <p:nvPr/>
        </p:nvSpPr>
        <p:spPr>
          <a:xfrm>
            <a:off x="272500" y="3933056"/>
            <a:ext cx="9555000" cy="2831544"/>
          </a:xfrm>
          <a:prstGeom prst="rect">
            <a:avLst/>
          </a:prstGeom>
          <a:noFill/>
        </p:spPr>
        <p:txBody>
          <a:bodyPr wrap="square" rtlCol="0">
            <a:spAutoFit/>
          </a:bodyPr>
          <a:lstStyle/>
          <a:p>
            <a:pPr fontAlgn="auto">
              <a:spcBef>
                <a:spcPts val="0"/>
              </a:spcBef>
              <a:spcAft>
                <a:spcPts val="0"/>
              </a:spcAft>
            </a:pPr>
            <a:r>
              <a:rPr lang="ja-JP" altLang="en-US" dirty="0" smtClean="0">
                <a:solidFill>
                  <a:prstClr val="black"/>
                </a:solidFill>
                <a:latin typeface="ＭＳ Ｐゴシック"/>
                <a:ea typeface="ＭＳ Ｐゴシック"/>
              </a:rPr>
              <a:t>（</a:t>
            </a:r>
            <a:r>
              <a:rPr lang="ja-JP" altLang="en-US" dirty="0">
                <a:solidFill>
                  <a:prstClr val="black"/>
                </a:solidFill>
                <a:latin typeface="ＭＳ Ｐゴシック"/>
                <a:ea typeface="ＭＳ Ｐゴシック"/>
              </a:rPr>
              <a:t>具体的内容）</a:t>
            </a:r>
          </a:p>
          <a:p>
            <a:pPr fontAlgn="auto">
              <a:spcBef>
                <a:spcPts val="0"/>
              </a:spcBef>
              <a:spcAft>
                <a:spcPts val="0"/>
              </a:spcAft>
            </a:pPr>
            <a:r>
              <a:rPr lang="ja-JP" altLang="en-US" sz="2000" dirty="0" smtClean="0">
                <a:solidFill>
                  <a:prstClr val="black"/>
                </a:solidFill>
                <a:latin typeface="ＭＳ Ｐゴシック"/>
                <a:ea typeface="ＭＳ Ｐゴシック"/>
              </a:rPr>
              <a:t>　具体的</a:t>
            </a:r>
            <a:r>
              <a:rPr lang="ja-JP" altLang="en-US" sz="2000" dirty="0">
                <a:solidFill>
                  <a:prstClr val="black"/>
                </a:solidFill>
                <a:latin typeface="ＭＳ Ｐゴシック"/>
                <a:ea typeface="ＭＳ Ｐゴシック"/>
              </a:rPr>
              <a:t>には、他の介護職員などの処遇改善にこの処遇改善の収入を充てることができるよう柔軟な運用を認めることを前提に、介護サービス事業所における勤続年数</a:t>
            </a:r>
            <a:r>
              <a:rPr lang="en-US" altLang="ja-JP" sz="2000" dirty="0">
                <a:solidFill>
                  <a:prstClr val="black"/>
                </a:solidFill>
                <a:latin typeface="ＭＳ Ｐゴシック"/>
                <a:ea typeface="ＭＳ Ｐゴシック"/>
              </a:rPr>
              <a:t>10</a:t>
            </a:r>
            <a:r>
              <a:rPr lang="ja-JP" altLang="en-US" sz="2000" dirty="0">
                <a:solidFill>
                  <a:prstClr val="black"/>
                </a:solidFill>
                <a:latin typeface="ＭＳ Ｐゴシック"/>
                <a:ea typeface="ＭＳ Ｐゴシック"/>
              </a:rPr>
              <a:t>年以上の介護福祉士について月額平均８万円相当の処遇改善を行うことを算定根拠に、公費</a:t>
            </a:r>
            <a:r>
              <a:rPr lang="en-US" altLang="ja-JP" sz="2000" dirty="0">
                <a:solidFill>
                  <a:prstClr val="black"/>
                </a:solidFill>
                <a:latin typeface="ＭＳ Ｐゴシック"/>
                <a:ea typeface="ＭＳ Ｐゴシック"/>
              </a:rPr>
              <a:t>1000</a:t>
            </a:r>
            <a:r>
              <a:rPr lang="ja-JP" altLang="en-US" sz="2000" dirty="0">
                <a:solidFill>
                  <a:prstClr val="black"/>
                </a:solidFill>
                <a:latin typeface="ＭＳ Ｐゴシック"/>
                <a:ea typeface="ＭＳ Ｐゴシック"/>
              </a:rPr>
              <a:t>億円程度を投じ、処遇改善を行う。</a:t>
            </a:r>
          </a:p>
          <a:p>
            <a:pPr fontAlgn="auto">
              <a:spcBef>
                <a:spcPts val="0"/>
              </a:spcBef>
              <a:spcAft>
                <a:spcPts val="0"/>
              </a:spcAft>
            </a:pPr>
            <a:r>
              <a:rPr lang="ja-JP" altLang="en-US" sz="2000" dirty="0" smtClean="0">
                <a:solidFill>
                  <a:prstClr val="black"/>
                </a:solidFill>
                <a:latin typeface="ＭＳ Ｐゴシック"/>
                <a:ea typeface="ＭＳ Ｐゴシック"/>
              </a:rPr>
              <a:t>　また</a:t>
            </a:r>
            <a:r>
              <a:rPr lang="ja-JP" altLang="en-US" sz="2000" dirty="0">
                <a:solidFill>
                  <a:prstClr val="black"/>
                </a:solidFill>
                <a:latin typeface="ＭＳ Ｐゴシック"/>
                <a:ea typeface="ＭＳ Ｐゴシック"/>
              </a:rPr>
              <a:t>、</a:t>
            </a:r>
            <a:r>
              <a:rPr lang="ja-JP" altLang="en-US" sz="2000" u="sng" dirty="0">
                <a:solidFill>
                  <a:srgbClr val="FF0000"/>
                </a:solidFill>
                <a:latin typeface="ＭＳ Ｐゴシック"/>
                <a:ea typeface="ＭＳ Ｐゴシック"/>
              </a:rPr>
              <a:t>障害福祉人材についても、介護人材と同様の処遇改善を行う。</a:t>
            </a:r>
          </a:p>
          <a:p>
            <a:pPr fontAlgn="auto">
              <a:spcBef>
                <a:spcPts val="0"/>
              </a:spcBef>
              <a:spcAft>
                <a:spcPts val="0"/>
              </a:spcAft>
            </a:pPr>
            <a:r>
              <a:rPr lang="ja-JP" altLang="en-US" dirty="0">
                <a:solidFill>
                  <a:prstClr val="black"/>
                </a:solidFill>
                <a:latin typeface="ＭＳ Ｐゴシック"/>
                <a:ea typeface="ＭＳ Ｐゴシック"/>
              </a:rPr>
              <a:t>（実施時期）</a:t>
            </a:r>
          </a:p>
          <a:p>
            <a:pPr fontAlgn="auto">
              <a:spcBef>
                <a:spcPts val="0"/>
              </a:spcBef>
              <a:spcAft>
                <a:spcPts val="0"/>
              </a:spcAft>
            </a:pPr>
            <a:r>
              <a:rPr lang="ja-JP" altLang="en-US" sz="2000" dirty="0" smtClean="0">
                <a:solidFill>
                  <a:prstClr val="black"/>
                </a:solidFill>
                <a:latin typeface="ＭＳ Ｐゴシック"/>
                <a:ea typeface="ＭＳ Ｐゴシック"/>
              </a:rPr>
              <a:t>　こう</a:t>
            </a:r>
            <a:r>
              <a:rPr lang="ja-JP" altLang="en-US" sz="2000" dirty="0">
                <a:solidFill>
                  <a:prstClr val="black"/>
                </a:solidFill>
                <a:latin typeface="ＭＳ Ｐゴシック"/>
                <a:ea typeface="ＭＳ Ｐゴシック"/>
              </a:rPr>
              <a:t>した処遇改善については、消費税率の引上げに伴う報酬改定において対応し、</a:t>
            </a:r>
            <a:r>
              <a:rPr lang="en-US" altLang="ja-JP" sz="2000" dirty="0">
                <a:solidFill>
                  <a:prstClr val="black"/>
                </a:solidFill>
                <a:latin typeface="ＭＳ Ｐゴシック"/>
                <a:ea typeface="ＭＳ Ｐゴシック"/>
              </a:rPr>
              <a:t>2019</a:t>
            </a:r>
            <a:r>
              <a:rPr lang="ja-JP" altLang="en-US" sz="2000" dirty="0">
                <a:solidFill>
                  <a:prstClr val="black"/>
                </a:solidFill>
                <a:latin typeface="ＭＳ Ｐゴシック"/>
                <a:ea typeface="ＭＳ Ｐゴシック"/>
              </a:rPr>
              <a:t>年</a:t>
            </a:r>
            <a:r>
              <a:rPr lang="en-US" altLang="ja-JP" sz="2000" dirty="0">
                <a:solidFill>
                  <a:prstClr val="black"/>
                </a:solidFill>
                <a:latin typeface="ＭＳ Ｐゴシック"/>
                <a:ea typeface="ＭＳ Ｐゴシック"/>
              </a:rPr>
              <a:t>10</a:t>
            </a:r>
            <a:r>
              <a:rPr lang="ja-JP" altLang="en-US" sz="2000" dirty="0">
                <a:solidFill>
                  <a:prstClr val="black"/>
                </a:solidFill>
                <a:latin typeface="ＭＳ Ｐゴシック"/>
                <a:ea typeface="ＭＳ Ｐゴシック"/>
              </a:rPr>
              <a:t>月から実施する。</a:t>
            </a:r>
          </a:p>
        </p:txBody>
      </p:sp>
      <p:sp>
        <p:nvSpPr>
          <p:cNvPr id="5" name="正方形/長方形 4"/>
          <p:cNvSpPr/>
          <p:nvPr/>
        </p:nvSpPr>
        <p:spPr>
          <a:xfrm>
            <a:off x="194495" y="476712"/>
            <a:ext cx="2886321" cy="324000"/>
          </a:xfrm>
          <a:prstGeom prst="rect">
            <a:avLst/>
          </a:prstGeom>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fontAlgn="auto">
              <a:spcBef>
                <a:spcPts val="0"/>
              </a:spcBef>
              <a:spcAft>
                <a:spcPts val="0"/>
              </a:spcAft>
            </a:pPr>
            <a:r>
              <a:rPr lang="ja-JP" altLang="en-US" sz="2000" b="1" dirty="0" smtClean="0">
                <a:solidFill>
                  <a:prstClr val="white"/>
                </a:solidFill>
                <a:latin typeface="ＭＳ Ｐゴシック"/>
              </a:rPr>
              <a:t>１．幼児教育</a:t>
            </a:r>
            <a:r>
              <a:rPr lang="ja-JP" altLang="en-US" sz="2000" b="1" dirty="0">
                <a:solidFill>
                  <a:prstClr val="white"/>
                </a:solidFill>
                <a:latin typeface="ＭＳ Ｐゴシック"/>
              </a:rPr>
              <a:t>の無償化 </a:t>
            </a:r>
          </a:p>
        </p:txBody>
      </p:sp>
      <p:sp>
        <p:nvSpPr>
          <p:cNvPr id="12" name="正方形/長方形 11"/>
          <p:cNvSpPr/>
          <p:nvPr/>
        </p:nvSpPr>
        <p:spPr>
          <a:xfrm>
            <a:off x="272480" y="3807024"/>
            <a:ext cx="9594000" cy="297896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ja-JP" altLang="en-US">
              <a:solidFill>
                <a:prstClr val="black"/>
              </a:solidFill>
              <a:latin typeface="ＭＳ Ｐゴシック"/>
            </a:endParaRPr>
          </a:p>
        </p:txBody>
      </p:sp>
      <p:sp>
        <p:nvSpPr>
          <p:cNvPr id="7" name="正方形/長方形 6"/>
          <p:cNvSpPr/>
          <p:nvPr/>
        </p:nvSpPr>
        <p:spPr>
          <a:xfrm>
            <a:off x="194495" y="3645024"/>
            <a:ext cx="3120347" cy="324000"/>
          </a:xfrm>
          <a:prstGeom prst="rect">
            <a:avLst/>
          </a:prstGeom>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fontAlgn="auto">
              <a:spcBef>
                <a:spcPts val="0"/>
              </a:spcBef>
              <a:spcAft>
                <a:spcPts val="0"/>
              </a:spcAft>
            </a:pPr>
            <a:r>
              <a:rPr lang="ja-JP" altLang="en-US" sz="2000" b="1" dirty="0" smtClean="0">
                <a:solidFill>
                  <a:prstClr val="white"/>
                </a:solidFill>
                <a:latin typeface="ＭＳ Ｐゴシック"/>
              </a:rPr>
              <a:t>５．介護人材の処遇改善</a:t>
            </a:r>
          </a:p>
        </p:txBody>
      </p:sp>
      <p:sp>
        <p:nvSpPr>
          <p:cNvPr id="13" name="テキスト ボックス 12"/>
          <p:cNvSpPr txBox="1"/>
          <p:nvPr/>
        </p:nvSpPr>
        <p:spPr>
          <a:xfrm>
            <a:off x="-77990" y="-56983"/>
            <a:ext cx="10023564" cy="461665"/>
          </a:xfrm>
          <a:prstGeom prst="rect">
            <a:avLst/>
          </a:prstGeom>
          <a:solidFill>
            <a:schemeClr val="tx2"/>
          </a:solidFill>
        </p:spPr>
        <p:txBody>
          <a:bodyPr wrap="square" rtlCol="0">
            <a:spAutoFit/>
          </a:bodyPr>
          <a:lstStyle/>
          <a:p>
            <a:pPr algn="ctr" fontAlgn="auto">
              <a:spcBef>
                <a:spcPts val="0"/>
              </a:spcBef>
              <a:spcAft>
                <a:spcPts val="0"/>
              </a:spcAft>
            </a:pPr>
            <a:r>
              <a:rPr lang="ja-JP" altLang="en-US" sz="2400" b="1" dirty="0" smtClean="0">
                <a:solidFill>
                  <a:prstClr val="white"/>
                </a:solidFill>
                <a:latin typeface="ＭＳ Ｐゴシック"/>
                <a:ea typeface="ＭＳ Ｐゴシック"/>
              </a:rPr>
              <a:t>新しい経済政策パッケージ</a:t>
            </a:r>
            <a:r>
              <a:rPr lang="ja-JP" altLang="en-US" b="1" dirty="0">
                <a:solidFill>
                  <a:prstClr val="white"/>
                </a:solidFill>
                <a:latin typeface="ＭＳ Ｐゴシック"/>
                <a:ea typeface="ＭＳ Ｐゴシック"/>
              </a:rPr>
              <a:t>（平成</a:t>
            </a:r>
            <a:r>
              <a:rPr lang="en-US" altLang="ja-JP" b="1" dirty="0">
                <a:solidFill>
                  <a:prstClr val="white"/>
                </a:solidFill>
                <a:latin typeface="ＭＳ Ｐゴシック"/>
                <a:ea typeface="ＭＳ Ｐゴシック"/>
              </a:rPr>
              <a:t>29</a:t>
            </a:r>
            <a:r>
              <a:rPr lang="ja-JP" altLang="en-US" b="1" dirty="0" smtClean="0">
                <a:solidFill>
                  <a:prstClr val="white"/>
                </a:solidFill>
                <a:latin typeface="ＭＳ Ｐゴシック"/>
                <a:ea typeface="ＭＳ Ｐゴシック"/>
              </a:rPr>
              <a:t>年</a:t>
            </a:r>
            <a:r>
              <a:rPr lang="en-US" altLang="ja-JP" b="1" dirty="0" smtClean="0">
                <a:solidFill>
                  <a:prstClr val="white"/>
                </a:solidFill>
                <a:latin typeface="ＭＳ Ｐゴシック"/>
                <a:ea typeface="ＭＳ Ｐゴシック"/>
              </a:rPr>
              <a:t>12</a:t>
            </a:r>
            <a:r>
              <a:rPr lang="ja-JP" altLang="en-US" b="1" dirty="0" smtClean="0">
                <a:solidFill>
                  <a:prstClr val="white"/>
                </a:solidFill>
                <a:latin typeface="ＭＳ Ｐゴシック"/>
                <a:ea typeface="ＭＳ Ｐゴシック"/>
              </a:rPr>
              <a:t>月８日閣議決定</a:t>
            </a:r>
            <a:r>
              <a:rPr lang="ja-JP" altLang="en-US" b="1" dirty="0">
                <a:solidFill>
                  <a:prstClr val="white"/>
                </a:solidFill>
                <a:latin typeface="ＭＳ Ｐゴシック"/>
                <a:ea typeface="ＭＳ Ｐゴシック"/>
              </a:rPr>
              <a:t>）</a:t>
            </a:r>
            <a:r>
              <a:rPr lang="ja-JP" altLang="en-US" sz="2400" b="1" dirty="0" smtClean="0">
                <a:solidFill>
                  <a:prstClr val="white"/>
                </a:solidFill>
                <a:latin typeface="ＭＳ Ｐゴシック"/>
                <a:ea typeface="ＭＳ Ｐゴシック"/>
              </a:rPr>
              <a:t>抜粋</a:t>
            </a:r>
            <a:endParaRPr lang="ja-JP" altLang="en-US" sz="2400" b="1" dirty="0">
              <a:solidFill>
                <a:prstClr val="white"/>
              </a:solidFill>
              <a:latin typeface="ＭＳ Ｐゴシック"/>
              <a:ea typeface="ＭＳ Ｐゴシック"/>
            </a:endParaRPr>
          </a:p>
        </p:txBody>
      </p:sp>
      <p:sp>
        <p:nvSpPr>
          <p:cNvPr id="9" name="スライド番号プレースホルダー 1"/>
          <p:cNvSpPr>
            <a:spLocks noGrp="1"/>
          </p:cNvSpPr>
          <p:nvPr>
            <p:ph type="sldNum" sz="quarter" idx="12"/>
          </p:nvPr>
        </p:nvSpPr>
        <p:spPr>
          <a:xfrm>
            <a:off x="7531149" y="6431974"/>
            <a:ext cx="2311400" cy="365125"/>
          </a:xfrm>
        </p:spPr>
        <p:txBody>
          <a:bodyPr/>
          <a:lstStyle/>
          <a:p>
            <a:pPr>
              <a:defRPr/>
            </a:pPr>
            <a:fld id="{E6EF40BC-E0AD-45D8-BA5D-F4901C8EA8CA}" type="slidenum">
              <a:rPr lang="en-US" altLang="ja-JP" smtClean="0">
                <a:solidFill>
                  <a:schemeClr val="tx1"/>
                </a:solidFill>
              </a:rPr>
              <a:pPr>
                <a:defRPr/>
              </a:pPr>
              <a:t>23</a:t>
            </a:fld>
            <a:endParaRPr lang="en-US" altLang="ja-JP" dirty="0">
              <a:solidFill>
                <a:schemeClr val="tx1"/>
              </a:solidFill>
            </a:endParaRPr>
          </a:p>
        </p:txBody>
      </p:sp>
    </p:spTree>
    <p:extLst>
      <p:ext uri="{BB962C8B-B14F-4D97-AF65-F5344CB8AC3E}">
        <p14:creationId xmlns:p14="http://schemas.microsoft.com/office/powerpoint/2010/main" val="1429389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7566" y="1378422"/>
            <a:ext cx="9864000" cy="4108125"/>
          </a:xfrm>
          <a:prstGeom prst="roundRect">
            <a:avLst>
              <a:gd name="adj" fmla="val 1784"/>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lIns="89271" tIns="44636" rIns="89271" bIns="44636" rtlCol="0" anchor="t" anchorCtr="0"/>
          <a:lstStyle/>
          <a:p>
            <a:pPr>
              <a:lnSpc>
                <a:spcPts val="1200"/>
              </a:lnSpc>
              <a:spcBef>
                <a:spcPts val="100"/>
              </a:spcBef>
            </a:pPr>
            <a:endParaRPr lang="en-US" altLang="ja-JP" sz="400" u="sng" dirty="0" smtClean="0">
              <a:solidFill>
                <a:schemeClr val="tx1"/>
              </a:solidFill>
              <a:latin typeface="+mn-ea"/>
            </a:endParaRPr>
          </a:p>
          <a:p>
            <a:pPr>
              <a:lnSpc>
                <a:spcPts val="1200"/>
              </a:lnSpc>
              <a:spcBef>
                <a:spcPts val="100"/>
              </a:spcBef>
            </a:pP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自立</a:t>
            </a:r>
            <a:r>
              <a:rPr lang="ja-JP"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・重度化防止に</a:t>
            </a:r>
            <a:r>
              <a:rPr lang="ja-JP"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向けた保険者機能の強化等の取組の</a:t>
            </a: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推進</a:t>
            </a:r>
            <a:r>
              <a:rPr lang="zh-TW"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（介護保険法）</a:t>
            </a:r>
          </a:p>
          <a:p>
            <a:pPr>
              <a:lnSpc>
                <a:spcPts val="1200"/>
              </a:lnSpc>
              <a:spcBef>
                <a:spcPts val="100"/>
              </a:spcBef>
            </a:pPr>
            <a:r>
              <a:rPr lang="ja-JP" altLang="en-US" sz="1300" dirty="0">
                <a:solidFill>
                  <a:schemeClr val="tx1"/>
                </a:solidFill>
                <a:latin typeface="+mn-ea"/>
              </a:rPr>
              <a:t>　</a:t>
            </a:r>
            <a:r>
              <a:rPr lang="ja-JP" altLang="en-US" sz="1300" dirty="0" smtClean="0">
                <a:solidFill>
                  <a:schemeClr val="tx1"/>
                </a:solidFill>
                <a:latin typeface="+mn-ea"/>
              </a:rPr>
              <a:t> 全市</a:t>
            </a:r>
            <a:r>
              <a:rPr lang="ja-JP" altLang="en-US" sz="1300" dirty="0">
                <a:solidFill>
                  <a:schemeClr val="tx1"/>
                </a:solidFill>
                <a:latin typeface="+mn-ea"/>
              </a:rPr>
              <a:t>町村</a:t>
            </a:r>
            <a:r>
              <a:rPr lang="ja-JP" altLang="en-US" sz="1300" dirty="0" smtClean="0">
                <a:solidFill>
                  <a:schemeClr val="tx1"/>
                </a:solidFill>
                <a:latin typeface="+mn-ea"/>
              </a:rPr>
              <a:t>が保険者機能を発揮し、自立支援・重度化防止に向けて取り組む仕組みの制度化</a:t>
            </a:r>
            <a:endParaRPr lang="en-US" altLang="ja-JP" sz="1300" dirty="0" smtClean="0">
              <a:solidFill>
                <a:schemeClr val="tx1"/>
              </a:solidFill>
              <a:latin typeface="+mn-ea"/>
            </a:endParaRPr>
          </a:p>
          <a:p>
            <a:pPr>
              <a:lnSpc>
                <a:spcPts val="1200"/>
              </a:lnSpc>
              <a:spcBef>
                <a:spcPts val="100"/>
              </a:spcBef>
            </a:pPr>
            <a:r>
              <a:rPr lang="ja-JP" altLang="en-US" sz="1300" dirty="0">
                <a:solidFill>
                  <a:schemeClr val="tx1"/>
                </a:solidFill>
                <a:latin typeface="+mn-ea"/>
              </a:rPr>
              <a:t>　 </a:t>
            </a:r>
            <a:r>
              <a:rPr lang="ja-JP" altLang="en-US" sz="1300" dirty="0" smtClean="0">
                <a:solidFill>
                  <a:schemeClr val="tx1"/>
                </a:solidFill>
                <a:latin typeface="+mn-ea"/>
              </a:rPr>
              <a:t> 　・　</a:t>
            </a:r>
            <a:r>
              <a:rPr lang="ja-JP" altLang="en-US" sz="1300" dirty="0">
                <a:solidFill>
                  <a:schemeClr val="tx1"/>
                </a:solidFill>
                <a:latin typeface="+mn-ea"/>
              </a:rPr>
              <a:t>国から提供されたデータを</a:t>
            </a:r>
            <a:r>
              <a:rPr lang="ja-JP" altLang="en-US" sz="1300" dirty="0" smtClean="0">
                <a:solidFill>
                  <a:schemeClr val="tx1"/>
                </a:solidFill>
                <a:latin typeface="+mn-ea"/>
              </a:rPr>
              <a:t>分析の上、介護保険事業（支援）計画を策定。計画に介護予防・重度化防止等の取組内容と目標を記載</a:t>
            </a:r>
            <a:endParaRPr lang="en-US" altLang="ja-JP" sz="1300" dirty="0" smtClean="0">
              <a:solidFill>
                <a:schemeClr val="tx1"/>
              </a:solidFill>
              <a:latin typeface="+mn-ea"/>
            </a:endParaRPr>
          </a:p>
          <a:p>
            <a:pPr>
              <a:lnSpc>
                <a:spcPts val="1200"/>
              </a:lnSpc>
              <a:spcBef>
                <a:spcPts val="100"/>
              </a:spcBef>
            </a:pPr>
            <a:r>
              <a:rPr lang="ja-JP" altLang="en-US" sz="1300" dirty="0">
                <a:solidFill>
                  <a:schemeClr val="tx1"/>
                </a:solidFill>
                <a:latin typeface="+mn-ea"/>
              </a:rPr>
              <a:t>　 </a:t>
            </a:r>
            <a:r>
              <a:rPr lang="ja-JP" altLang="en-US" sz="1300" dirty="0" smtClean="0">
                <a:solidFill>
                  <a:schemeClr val="tx1"/>
                </a:solidFill>
                <a:latin typeface="+mn-ea"/>
              </a:rPr>
              <a:t> 　・　</a:t>
            </a:r>
            <a:r>
              <a:rPr lang="ja-JP" altLang="en-US" sz="1300" spc="50" dirty="0">
                <a:solidFill>
                  <a:schemeClr val="tx1"/>
                </a:solidFill>
                <a:latin typeface="メイリオ" panose="020B0604030504040204" pitchFamily="50" charset="-128"/>
                <a:cs typeface="メイリオ" panose="020B0604030504040204" pitchFamily="50" charset="-128"/>
              </a:rPr>
              <a:t>都道府県による</a:t>
            </a:r>
            <a:r>
              <a:rPr lang="ja-JP" altLang="en-US" sz="1300" spc="50" dirty="0" smtClean="0">
                <a:solidFill>
                  <a:schemeClr val="tx1"/>
                </a:solidFill>
                <a:latin typeface="メイリオ" panose="020B0604030504040204" pitchFamily="50" charset="-128"/>
                <a:cs typeface="メイリオ" panose="020B0604030504040204" pitchFamily="50" charset="-128"/>
              </a:rPr>
              <a:t>市町村に対する支援事業の創設　　　　</a:t>
            </a:r>
            <a:r>
              <a:rPr lang="ja-JP" altLang="en-US" sz="1300" dirty="0" smtClean="0">
                <a:solidFill>
                  <a:schemeClr val="tx1"/>
                </a:solidFill>
                <a:latin typeface="+mn-ea"/>
              </a:rPr>
              <a:t>・　財政的インセンティブの付与の規定の整備</a:t>
            </a:r>
            <a:endParaRPr lang="ja-JP" altLang="en-US" sz="1300" dirty="0">
              <a:solidFill>
                <a:schemeClr val="tx1"/>
              </a:solidFill>
              <a:latin typeface="+mn-ea"/>
            </a:endParaRPr>
          </a:p>
          <a:p>
            <a:pPr marL="441325" indent="-441325">
              <a:lnSpc>
                <a:spcPts val="1200"/>
              </a:lnSpc>
              <a:spcBef>
                <a:spcPts val="600"/>
              </a:spcBef>
            </a:pPr>
            <a:r>
              <a:rPr lang="ja-JP" altLang="en-US" sz="1050" dirty="0" smtClean="0">
                <a:solidFill>
                  <a:schemeClr val="tx1"/>
                </a:solidFill>
                <a:latin typeface="ＭＳ 明朝" panose="02020609040205080304" pitchFamily="17" charset="-128"/>
                <a:ea typeface="ＭＳ 明朝" panose="02020609040205080304" pitchFamily="17" charset="-128"/>
              </a:rPr>
              <a:t>　　</a:t>
            </a:r>
            <a:r>
              <a:rPr lang="ja-JP" altLang="en-US" sz="1050" dirty="0">
                <a:solidFill>
                  <a:schemeClr val="tx1"/>
                </a:solidFill>
                <a:latin typeface="ＭＳ 明朝" panose="02020609040205080304" pitchFamily="17" charset="-128"/>
                <a:ea typeface="ＭＳ 明朝" panose="02020609040205080304" pitchFamily="17" charset="-128"/>
              </a:rPr>
              <a:t>　</a:t>
            </a:r>
            <a:r>
              <a:rPr lang="ja-JP" altLang="en-US" sz="1050" dirty="0" smtClean="0">
                <a:solidFill>
                  <a:schemeClr val="tx1"/>
                </a:solidFill>
                <a:latin typeface="ＭＳ 明朝" panose="02020609040205080304" pitchFamily="17" charset="-128"/>
                <a:ea typeface="ＭＳ 明朝" panose="02020609040205080304" pitchFamily="17" charset="-128"/>
              </a:rPr>
              <a:t>（その他）</a:t>
            </a:r>
            <a:endParaRPr lang="en-US" altLang="ja-JP" sz="1050" dirty="0">
              <a:solidFill>
                <a:schemeClr val="tx1"/>
              </a:solidFill>
              <a:latin typeface="ＭＳ 明朝" panose="02020609040205080304" pitchFamily="17" charset="-128"/>
              <a:ea typeface="ＭＳ 明朝" panose="02020609040205080304" pitchFamily="17" charset="-128"/>
            </a:endParaRPr>
          </a:p>
          <a:p>
            <a:pPr>
              <a:lnSpc>
                <a:spcPts val="1200"/>
              </a:lnSpc>
              <a:spcBef>
                <a:spcPts val="100"/>
              </a:spcBef>
            </a:pPr>
            <a:r>
              <a:rPr lang="ja-JP" altLang="en-US" sz="1050" dirty="0" smtClean="0">
                <a:solidFill>
                  <a:schemeClr val="tx1"/>
                </a:solidFill>
                <a:latin typeface="ＭＳ 明朝" panose="02020609040205080304" pitchFamily="17" charset="-128"/>
                <a:ea typeface="ＭＳ 明朝" panose="02020609040205080304" pitchFamily="17" charset="-128"/>
              </a:rPr>
              <a:t>　　　　・ 地域</a:t>
            </a:r>
            <a:r>
              <a:rPr lang="ja-JP" altLang="en-US" sz="1050" dirty="0">
                <a:solidFill>
                  <a:schemeClr val="tx1"/>
                </a:solidFill>
                <a:latin typeface="ＭＳ 明朝" panose="02020609040205080304" pitchFamily="17" charset="-128"/>
                <a:ea typeface="ＭＳ 明朝" panose="02020609040205080304" pitchFamily="17" charset="-128"/>
              </a:rPr>
              <a:t>包括支援センターの機能</a:t>
            </a:r>
            <a:r>
              <a:rPr lang="ja-JP" altLang="en-US" sz="1050" dirty="0" smtClean="0">
                <a:solidFill>
                  <a:schemeClr val="tx1"/>
                </a:solidFill>
                <a:latin typeface="ＭＳ 明朝" panose="02020609040205080304" pitchFamily="17" charset="-128"/>
                <a:ea typeface="ＭＳ 明朝" panose="02020609040205080304" pitchFamily="17" charset="-128"/>
              </a:rPr>
              <a:t>強化（市町村</a:t>
            </a:r>
            <a:r>
              <a:rPr lang="ja-JP" altLang="en-US" sz="1050" dirty="0">
                <a:solidFill>
                  <a:schemeClr val="tx1"/>
                </a:solidFill>
                <a:latin typeface="ＭＳ 明朝" panose="02020609040205080304" pitchFamily="17" charset="-128"/>
                <a:ea typeface="ＭＳ 明朝" panose="02020609040205080304" pitchFamily="17" charset="-128"/>
              </a:rPr>
              <a:t>による評価の義務づけ</a:t>
            </a:r>
            <a:r>
              <a:rPr lang="ja-JP" altLang="en-US" sz="1050" dirty="0" smtClean="0">
                <a:solidFill>
                  <a:schemeClr val="tx1"/>
                </a:solidFill>
                <a:latin typeface="ＭＳ 明朝" panose="02020609040205080304" pitchFamily="17" charset="-128"/>
                <a:ea typeface="ＭＳ 明朝" panose="02020609040205080304" pitchFamily="17" charset="-128"/>
              </a:rPr>
              <a:t>等）</a:t>
            </a:r>
            <a:endParaRPr lang="ja-JP" altLang="en-US" sz="1050" dirty="0">
              <a:solidFill>
                <a:schemeClr val="tx1"/>
              </a:solidFill>
              <a:latin typeface="ＭＳ 明朝" panose="02020609040205080304" pitchFamily="17" charset="-128"/>
              <a:ea typeface="ＭＳ 明朝" panose="02020609040205080304" pitchFamily="17" charset="-128"/>
            </a:endParaRPr>
          </a:p>
          <a:p>
            <a:pPr>
              <a:lnSpc>
                <a:spcPts val="1200"/>
              </a:lnSpc>
              <a:spcBef>
                <a:spcPts val="100"/>
              </a:spcBef>
            </a:pPr>
            <a:r>
              <a:rPr lang="ja-JP" altLang="en-US" sz="1050" dirty="0" smtClean="0">
                <a:solidFill>
                  <a:schemeClr val="tx1"/>
                </a:solidFill>
                <a:latin typeface="ＭＳ 明朝" panose="02020609040205080304" pitchFamily="17" charset="-128"/>
                <a:ea typeface="ＭＳ 明朝" panose="02020609040205080304" pitchFamily="17" charset="-128"/>
              </a:rPr>
              <a:t>　　　　・ 居宅</a:t>
            </a:r>
            <a:r>
              <a:rPr lang="ja-JP" altLang="en-US" sz="1050" dirty="0">
                <a:solidFill>
                  <a:schemeClr val="tx1"/>
                </a:solidFill>
                <a:latin typeface="ＭＳ 明朝" panose="02020609040205080304" pitchFamily="17" charset="-128"/>
                <a:ea typeface="ＭＳ 明朝" panose="02020609040205080304" pitchFamily="17" charset="-128"/>
              </a:rPr>
              <a:t>サービス事業者の指定等に対する保険者の関与強化（小規模多機能等を普及させる観点からの指定拒否の仕組み等の導入）</a:t>
            </a:r>
          </a:p>
          <a:p>
            <a:pPr>
              <a:lnSpc>
                <a:spcPts val="1200"/>
              </a:lnSpc>
              <a:spcBef>
                <a:spcPts val="100"/>
              </a:spcBef>
            </a:pPr>
            <a:r>
              <a:rPr lang="ja-JP" altLang="en-US" sz="1050" dirty="0" smtClean="0">
                <a:solidFill>
                  <a:schemeClr val="tx1"/>
                </a:solidFill>
                <a:latin typeface="ＭＳ 明朝" panose="02020609040205080304" pitchFamily="17" charset="-128"/>
                <a:ea typeface="ＭＳ 明朝" panose="02020609040205080304" pitchFamily="17" charset="-128"/>
              </a:rPr>
              <a:t>　　　　・ 認知症</a:t>
            </a:r>
            <a:r>
              <a:rPr lang="ja-JP" altLang="en-US" sz="1050" dirty="0">
                <a:solidFill>
                  <a:schemeClr val="tx1"/>
                </a:solidFill>
                <a:latin typeface="ＭＳ 明朝" panose="02020609040205080304" pitchFamily="17" charset="-128"/>
                <a:ea typeface="ＭＳ 明朝" panose="02020609040205080304" pitchFamily="17" charset="-128"/>
              </a:rPr>
              <a:t>施策の推進（新オレンジプランの基本的な考え方</a:t>
            </a:r>
            <a:r>
              <a:rPr lang="ja-JP" altLang="en-US" sz="1050" dirty="0" smtClean="0">
                <a:solidFill>
                  <a:schemeClr val="tx1"/>
                </a:solidFill>
                <a:latin typeface="ＭＳ 明朝" panose="02020609040205080304" pitchFamily="17" charset="-128"/>
                <a:ea typeface="ＭＳ 明朝" panose="02020609040205080304" pitchFamily="17" charset="-128"/>
              </a:rPr>
              <a:t>（普及・啓発等の関連施策の総合的な推進）を制度上明確化）</a:t>
            </a:r>
            <a:endParaRPr lang="en-US" altLang="ja-JP" sz="1300" dirty="0" smtClean="0">
              <a:solidFill>
                <a:schemeClr val="tx1"/>
              </a:solidFill>
              <a:latin typeface="ＭＳ 明朝" panose="02020609040205080304" pitchFamily="17" charset="-128"/>
              <a:ea typeface="ＭＳ 明朝" panose="02020609040205080304" pitchFamily="17" charset="-128"/>
            </a:endParaRPr>
          </a:p>
          <a:p>
            <a:pPr marL="268288" indent="-268288">
              <a:lnSpc>
                <a:spcPts val="1200"/>
              </a:lnSpc>
              <a:spcBef>
                <a:spcPts val="100"/>
              </a:spcBef>
            </a:pPr>
            <a:endParaRPr lang="en-US" altLang="ja-JP" sz="1300" b="1" dirty="0">
              <a:solidFill>
                <a:schemeClr val="tx1"/>
              </a:solidFill>
              <a:latin typeface="+mn-ea"/>
            </a:endParaRPr>
          </a:p>
          <a:p>
            <a:pPr marL="268288" indent="-268288">
              <a:lnSpc>
                <a:spcPts val="1200"/>
              </a:lnSpc>
              <a:spcBef>
                <a:spcPts val="100"/>
              </a:spcBef>
            </a:pP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　医療</a:t>
            </a:r>
            <a:r>
              <a:rPr lang="ja-JP"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・介護の連携の推進</a:t>
            </a: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r>
              <a:rPr lang="zh-TW"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介護保険法、医療法</a:t>
            </a:r>
            <a:r>
              <a:rPr lang="zh-TW"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41325" indent="-441325">
              <a:lnSpc>
                <a:spcPts val="1200"/>
              </a:lnSpc>
              <a:spcBef>
                <a:spcPts val="100"/>
              </a:spcBef>
            </a:pPr>
            <a:r>
              <a:rPr lang="ja-JP" altLang="en-US" sz="1300" dirty="0">
                <a:solidFill>
                  <a:schemeClr val="tx1"/>
                </a:solidFill>
                <a:latin typeface="+mn-ea"/>
              </a:rPr>
              <a:t>　</a:t>
            </a:r>
            <a:r>
              <a:rPr lang="ja-JP" altLang="en-US" sz="1300" dirty="0" smtClean="0">
                <a:solidFill>
                  <a:schemeClr val="tx1"/>
                </a:solidFill>
                <a:latin typeface="+mn-ea"/>
              </a:rPr>
              <a:t>①　「</a:t>
            </a:r>
            <a:r>
              <a:rPr lang="ja-JP" altLang="en-US" sz="1300" dirty="0">
                <a:solidFill>
                  <a:schemeClr val="tx1"/>
                </a:solidFill>
                <a:latin typeface="+mn-ea"/>
              </a:rPr>
              <a:t>日常的な医学</a:t>
            </a:r>
            <a:r>
              <a:rPr lang="ja-JP" altLang="en-US" sz="1300" dirty="0" smtClean="0">
                <a:solidFill>
                  <a:schemeClr val="tx1"/>
                </a:solidFill>
                <a:latin typeface="+mn-ea"/>
              </a:rPr>
              <a:t>管理」や「</a:t>
            </a:r>
            <a:r>
              <a:rPr lang="ja-JP" altLang="en-US" sz="1300" dirty="0">
                <a:solidFill>
                  <a:schemeClr val="tx1"/>
                </a:solidFill>
                <a:latin typeface="+mn-ea"/>
              </a:rPr>
              <a:t>看取り・ターミナル」等の</a:t>
            </a:r>
            <a:r>
              <a:rPr lang="ja-JP" altLang="en-US" sz="1300" dirty="0" smtClean="0">
                <a:solidFill>
                  <a:schemeClr val="tx1"/>
                </a:solidFill>
                <a:latin typeface="+mn-ea"/>
              </a:rPr>
              <a:t>機能</a:t>
            </a:r>
            <a:r>
              <a:rPr lang="ja-JP" altLang="en-US" sz="1300" dirty="0">
                <a:solidFill>
                  <a:schemeClr val="tx1"/>
                </a:solidFill>
                <a:latin typeface="+mn-ea"/>
              </a:rPr>
              <a:t>と</a:t>
            </a:r>
            <a:r>
              <a:rPr lang="ja-JP" altLang="en-US" sz="1300" dirty="0" smtClean="0">
                <a:solidFill>
                  <a:schemeClr val="tx1"/>
                </a:solidFill>
                <a:latin typeface="+mn-ea"/>
              </a:rPr>
              <a:t>、「</a:t>
            </a:r>
            <a:r>
              <a:rPr lang="ja-JP" altLang="en-US" sz="1300" dirty="0">
                <a:solidFill>
                  <a:schemeClr val="tx1"/>
                </a:solidFill>
                <a:latin typeface="+mn-ea"/>
              </a:rPr>
              <a:t>生活施設」としての</a:t>
            </a:r>
            <a:r>
              <a:rPr lang="ja-JP" altLang="en-US" sz="1300" dirty="0" smtClean="0">
                <a:solidFill>
                  <a:schemeClr val="tx1"/>
                </a:solidFill>
                <a:latin typeface="+mn-ea"/>
              </a:rPr>
              <a:t>機能とを</a:t>
            </a:r>
            <a:r>
              <a:rPr lang="ja-JP" altLang="en-US" sz="1300" dirty="0">
                <a:solidFill>
                  <a:schemeClr val="tx1"/>
                </a:solidFill>
                <a:latin typeface="+mn-ea"/>
              </a:rPr>
              <a:t>兼ね備えた</a:t>
            </a:r>
            <a:r>
              <a:rPr lang="ja-JP" altLang="en-US" sz="1300" dirty="0" smtClean="0">
                <a:solidFill>
                  <a:schemeClr val="tx1"/>
                </a:solidFill>
                <a:latin typeface="+mn-ea"/>
              </a:rPr>
              <a:t>、新たな</a:t>
            </a:r>
            <a:r>
              <a:rPr lang="ja-JP" altLang="en-US" sz="1300" dirty="0">
                <a:solidFill>
                  <a:schemeClr val="tx1"/>
                </a:solidFill>
                <a:latin typeface="+mn-ea"/>
              </a:rPr>
              <a:t>介護</a:t>
            </a:r>
            <a:r>
              <a:rPr lang="ja-JP" altLang="en-US" sz="1300" dirty="0" smtClean="0">
                <a:solidFill>
                  <a:schemeClr val="tx1"/>
                </a:solidFill>
                <a:latin typeface="+mn-ea"/>
              </a:rPr>
              <a:t>保険</a:t>
            </a:r>
            <a:r>
              <a:rPr lang="ja-JP" altLang="en-US" sz="1300" dirty="0">
                <a:solidFill>
                  <a:schemeClr val="tx1"/>
                </a:solidFill>
                <a:latin typeface="+mn-ea"/>
              </a:rPr>
              <a:t>施設</a:t>
            </a:r>
            <a:r>
              <a:rPr lang="ja-JP" altLang="en-US" sz="1300" dirty="0" smtClean="0">
                <a:solidFill>
                  <a:schemeClr val="tx1"/>
                </a:solidFill>
                <a:latin typeface="+mn-ea"/>
              </a:rPr>
              <a:t>を創設</a:t>
            </a:r>
            <a:endParaRPr lang="en-US" altLang="ja-JP" sz="1300" dirty="0" smtClean="0">
              <a:solidFill>
                <a:schemeClr val="tx1"/>
              </a:solidFill>
              <a:latin typeface="+mn-ea"/>
            </a:endParaRPr>
          </a:p>
          <a:p>
            <a:pPr marL="808038" indent="-808038">
              <a:lnSpc>
                <a:spcPts val="1200"/>
              </a:lnSpc>
              <a:spcBef>
                <a:spcPts val="100"/>
              </a:spcBef>
            </a:pPr>
            <a:r>
              <a:rPr lang="ja-JP" altLang="en-US" sz="1300" dirty="0">
                <a:solidFill>
                  <a:schemeClr val="tx1"/>
                </a:solidFill>
                <a:latin typeface="ＭＳ 明朝" panose="02020609040205080304" pitchFamily="17" charset="-128"/>
                <a:ea typeface="ＭＳ 明朝" panose="02020609040205080304" pitchFamily="17" charset="-128"/>
              </a:rPr>
              <a:t>　</a:t>
            </a:r>
            <a:r>
              <a:rPr lang="ja-JP" altLang="en-US" sz="1300" dirty="0" smtClean="0">
                <a:solidFill>
                  <a:schemeClr val="tx1"/>
                </a:solidFill>
                <a:latin typeface="ＭＳ 明朝" panose="02020609040205080304" pitchFamily="17" charset="-128"/>
                <a:ea typeface="ＭＳ 明朝" panose="02020609040205080304" pitchFamily="17" charset="-128"/>
              </a:rPr>
              <a:t>　　　</a:t>
            </a:r>
            <a:r>
              <a:rPr lang="en-US" altLang="ja-JP" sz="1050" dirty="0" smtClean="0">
                <a:solidFill>
                  <a:schemeClr val="tx1"/>
                </a:solidFill>
                <a:latin typeface="ＭＳ 明朝" panose="02020609040205080304" pitchFamily="17" charset="-128"/>
                <a:ea typeface="ＭＳ 明朝" panose="02020609040205080304" pitchFamily="17" charset="-128"/>
              </a:rPr>
              <a:t>※ </a:t>
            </a:r>
            <a:r>
              <a:rPr lang="ja-JP" altLang="en-US" sz="1050" dirty="0" smtClean="0">
                <a:solidFill>
                  <a:schemeClr val="tx1"/>
                </a:solidFill>
                <a:latin typeface="ＭＳ 明朝" panose="02020609040205080304" pitchFamily="17" charset="-128"/>
                <a:ea typeface="ＭＳ 明朝" panose="02020609040205080304" pitchFamily="17" charset="-128"/>
              </a:rPr>
              <a:t>現行</a:t>
            </a:r>
            <a:r>
              <a:rPr lang="ja-JP" altLang="en-US" sz="1050" dirty="0">
                <a:solidFill>
                  <a:schemeClr val="tx1"/>
                </a:solidFill>
                <a:latin typeface="ＭＳ 明朝" panose="02020609040205080304" pitchFamily="17" charset="-128"/>
                <a:ea typeface="ＭＳ 明朝" panose="02020609040205080304" pitchFamily="17" charset="-128"/>
              </a:rPr>
              <a:t>の介護療養病床の経過措置期間については、６年間延長すること</a:t>
            </a:r>
            <a:r>
              <a:rPr lang="ja-JP" altLang="en-US" sz="1050" dirty="0" smtClean="0">
                <a:solidFill>
                  <a:schemeClr val="tx1"/>
                </a:solidFill>
                <a:latin typeface="ＭＳ 明朝" panose="02020609040205080304" pitchFamily="17" charset="-128"/>
                <a:ea typeface="ＭＳ 明朝" panose="02020609040205080304" pitchFamily="17" charset="-128"/>
              </a:rPr>
              <a:t>とする。</a:t>
            </a:r>
            <a:r>
              <a:rPr lang="ja-JP" altLang="en-US" sz="1050" dirty="0">
                <a:solidFill>
                  <a:schemeClr val="tx1"/>
                </a:solidFill>
                <a:latin typeface="ＭＳ 明朝" panose="02020609040205080304" pitchFamily="17" charset="-128"/>
                <a:ea typeface="ＭＳ 明朝" panose="02020609040205080304" pitchFamily="17" charset="-128"/>
              </a:rPr>
              <a:t>病院又は診療所</a:t>
            </a:r>
            <a:r>
              <a:rPr lang="ja-JP" altLang="en-US" sz="1050" dirty="0" smtClean="0">
                <a:solidFill>
                  <a:schemeClr val="tx1"/>
                </a:solidFill>
                <a:latin typeface="ＭＳ 明朝" panose="02020609040205080304" pitchFamily="17" charset="-128"/>
                <a:ea typeface="ＭＳ 明朝" panose="02020609040205080304" pitchFamily="17" charset="-128"/>
              </a:rPr>
              <a:t>から新施設に</a:t>
            </a:r>
            <a:r>
              <a:rPr lang="ja-JP" altLang="en-US" sz="1050" dirty="0">
                <a:solidFill>
                  <a:schemeClr val="tx1"/>
                </a:solidFill>
                <a:latin typeface="ＭＳ 明朝" panose="02020609040205080304" pitchFamily="17" charset="-128"/>
                <a:ea typeface="ＭＳ 明朝" panose="02020609040205080304" pitchFamily="17" charset="-128"/>
              </a:rPr>
              <a:t>転換した場合には、転換前の病院又は診療所の名称を引き続き使用できることとする</a:t>
            </a:r>
            <a:r>
              <a:rPr lang="ja-JP" altLang="en-US" sz="1050" dirty="0" smtClean="0">
                <a:solidFill>
                  <a:schemeClr val="tx1"/>
                </a:solidFill>
                <a:latin typeface="ＭＳ 明朝" panose="02020609040205080304" pitchFamily="17" charset="-128"/>
                <a:ea typeface="ＭＳ 明朝" panose="02020609040205080304" pitchFamily="17" charset="-128"/>
              </a:rPr>
              <a:t>。</a:t>
            </a:r>
            <a:endParaRPr lang="en-US" altLang="ja-JP" sz="1050" dirty="0" smtClean="0">
              <a:solidFill>
                <a:schemeClr val="tx1"/>
              </a:solidFill>
              <a:latin typeface="ＭＳ 明朝" panose="02020609040205080304" pitchFamily="17" charset="-128"/>
              <a:ea typeface="ＭＳ 明朝" panose="02020609040205080304" pitchFamily="17" charset="-128"/>
            </a:endParaRPr>
          </a:p>
          <a:p>
            <a:pPr marL="441325" indent="-441325">
              <a:lnSpc>
                <a:spcPts val="1200"/>
              </a:lnSpc>
              <a:spcBef>
                <a:spcPts val="600"/>
              </a:spcBef>
            </a:pPr>
            <a:r>
              <a:rPr lang="ja-JP" altLang="en-US" sz="1300" dirty="0" smtClean="0">
                <a:solidFill>
                  <a:schemeClr val="tx1"/>
                </a:solidFill>
                <a:latin typeface="+mn-ea"/>
              </a:rPr>
              <a:t>　②　医療・介護の連携等に関し、都道府県による市町村に対する必要な情報の提供その他の支援の規定を整備</a:t>
            </a:r>
            <a:endParaRPr lang="en-US" altLang="ja-JP" sz="1300" dirty="0" smtClean="0">
              <a:solidFill>
                <a:schemeClr val="tx1"/>
              </a:solidFill>
              <a:latin typeface="+mn-ea"/>
            </a:endParaRPr>
          </a:p>
          <a:p>
            <a:pPr marL="441325" indent="-441325">
              <a:lnSpc>
                <a:spcPts val="1200"/>
              </a:lnSpc>
              <a:spcBef>
                <a:spcPts val="100"/>
              </a:spcBef>
            </a:pPr>
            <a:endParaRPr lang="ja-JP" altLang="en-US" sz="1300" b="1" dirty="0">
              <a:solidFill>
                <a:schemeClr val="tx1"/>
              </a:solidFill>
              <a:latin typeface="+mn-ea"/>
            </a:endParaRPr>
          </a:p>
          <a:p>
            <a:pPr>
              <a:lnSpc>
                <a:spcPts val="1200"/>
              </a:lnSpc>
              <a:spcBef>
                <a:spcPts val="100"/>
              </a:spcBef>
            </a:pPr>
            <a:r>
              <a:rPr lang="ja-JP" altLang="en-US" sz="13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３　</a:t>
            </a:r>
            <a:r>
              <a:rPr lang="ja-JP" altLang="en-US" sz="13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地域共生社会の</a:t>
            </a:r>
            <a:r>
              <a:rPr lang="ja-JP" altLang="en-US" sz="13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実現に向けた取組の推進</a:t>
            </a:r>
            <a:r>
              <a:rPr lang="ja-JP" altLang="en-US" sz="13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等（社会福祉法、介護保険法、障害者総合支援法、児童福祉法）</a:t>
            </a:r>
          </a:p>
          <a:p>
            <a:pPr marL="461963" indent="-446088">
              <a:lnSpc>
                <a:spcPts val="1200"/>
              </a:lnSpc>
              <a:spcBef>
                <a:spcPts val="100"/>
              </a:spcBef>
            </a:pPr>
            <a:r>
              <a:rPr lang="ja-JP" altLang="en-US" sz="1300" dirty="0" smtClean="0">
                <a:solidFill>
                  <a:srgbClr val="FF0000"/>
                </a:solidFill>
                <a:latin typeface="+mn-ea"/>
              </a:rPr>
              <a:t>　  　・</a:t>
            </a:r>
            <a:r>
              <a:rPr lang="ja-JP" altLang="en-US" sz="1300" dirty="0">
                <a:solidFill>
                  <a:srgbClr val="FF0000"/>
                </a:solidFill>
                <a:latin typeface="+mn-ea"/>
              </a:rPr>
              <a:t>　市町村による地域住民と行政等との協働による包括的支援体制作り、福祉分野の共通事項を記載した地域福祉計画の策定の　　　努力義務化</a:t>
            </a:r>
            <a:endParaRPr lang="en-US" altLang="ja-JP" sz="1300" dirty="0">
              <a:solidFill>
                <a:srgbClr val="FF0000"/>
              </a:solidFill>
              <a:latin typeface="+mn-ea"/>
            </a:endParaRPr>
          </a:p>
          <a:p>
            <a:pPr>
              <a:lnSpc>
                <a:spcPts val="1200"/>
              </a:lnSpc>
              <a:spcBef>
                <a:spcPts val="100"/>
              </a:spcBef>
            </a:pPr>
            <a:r>
              <a:rPr lang="ja-JP" altLang="en-US" sz="1300" dirty="0" smtClean="0">
                <a:solidFill>
                  <a:srgbClr val="FF0000"/>
                </a:solidFill>
                <a:latin typeface="+mn-ea"/>
              </a:rPr>
              <a:t>　　　・　</a:t>
            </a:r>
            <a:r>
              <a:rPr lang="ja-JP" altLang="en-US" sz="1300" dirty="0">
                <a:solidFill>
                  <a:srgbClr val="FF0000"/>
                </a:solidFill>
                <a:latin typeface="+mn-ea"/>
              </a:rPr>
              <a:t>高齢者と障害児者が</a:t>
            </a:r>
            <a:r>
              <a:rPr lang="ja-JP" altLang="en-US" sz="1300" dirty="0" smtClean="0">
                <a:solidFill>
                  <a:srgbClr val="FF0000"/>
                </a:solidFill>
                <a:latin typeface="+mn-ea"/>
              </a:rPr>
              <a:t>同一事業所</a:t>
            </a:r>
            <a:r>
              <a:rPr lang="ja-JP" altLang="en-US" sz="1300" dirty="0">
                <a:solidFill>
                  <a:srgbClr val="FF0000"/>
                </a:solidFill>
                <a:latin typeface="+mn-ea"/>
              </a:rPr>
              <a:t>でサービスを受けやすくする</a:t>
            </a:r>
            <a:r>
              <a:rPr lang="ja-JP" altLang="en-US" sz="1300" dirty="0" smtClean="0">
                <a:solidFill>
                  <a:srgbClr val="FF0000"/>
                </a:solidFill>
                <a:latin typeface="+mn-ea"/>
              </a:rPr>
              <a:t>ため、介護保険と障害福祉制度に新たに共生型サービスを位置付ける</a:t>
            </a:r>
            <a:endParaRPr lang="en-US" altLang="ja-JP" sz="1300" strike="sngStrike" dirty="0" smtClean="0">
              <a:solidFill>
                <a:srgbClr val="FF0000"/>
              </a:solidFill>
              <a:latin typeface="+mn-ea"/>
            </a:endParaRPr>
          </a:p>
          <a:p>
            <a:pPr>
              <a:lnSpc>
                <a:spcPts val="1200"/>
              </a:lnSpc>
              <a:spcBef>
                <a:spcPts val="600"/>
              </a:spcBef>
            </a:pPr>
            <a:r>
              <a:rPr lang="ja-JP" altLang="en-US" sz="1050" dirty="0" smtClean="0">
                <a:solidFill>
                  <a:schemeClr val="tx1"/>
                </a:solidFill>
                <a:latin typeface="ＭＳ 明朝" panose="02020609040205080304" pitchFamily="17" charset="-128"/>
                <a:ea typeface="ＭＳ 明朝" panose="02020609040205080304" pitchFamily="17" charset="-128"/>
              </a:rPr>
              <a:t>　　</a:t>
            </a:r>
            <a:r>
              <a:rPr lang="ja-JP" altLang="en-US" sz="1050" dirty="0">
                <a:solidFill>
                  <a:schemeClr val="tx1"/>
                </a:solidFill>
                <a:latin typeface="ＭＳ 明朝" panose="02020609040205080304" pitchFamily="17" charset="-128"/>
                <a:ea typeface="ＭＳ 明朝" panose="02020609040205080304" pitchFamily="17" charset="-128"/>
              </a:rPr>
              <a:t>　</a:t>
            </a:r>
            <a:r>
              <a:rPr lang="ja-JP" altLang="en-US" sz="1050" dirty="0" smtClean="0">
                <a:solidFill>
                  <a:schemeClr val="tx1"/>
                </a:solidFill>
                <a:latin typeface="ＭＳ 明朝" panose="02020609040205080304" pitchFamily="17" charset="-128"/>
                <a:ea typeface="ＭＳ 明朝" panose="02020609040205080304" pitchFamily="17" charset="-128"/>
              </a:rPr>
              <a:t>（その他）</a:t>
            </a:r>
            <a:endParaRPr lang="en-US" altLang="ja-JP" sz="1050" dirty="0" smtClean="0">
              <a:solidFill>
                <a:schemeClr val="tx1"/>
              </a:solidFill>
              <a:latin typeface="ＭＳ 明朝" panose="02020609040205080304" pitchFamily="17" charset="-128"/>
              <a:ea typeface="ＭＳ 明朝" panose="02020609040205080304" pitchFamily="17" charset="-128"/>
            </a:endParaRPr>
          </a:p>
          <a:p>
            <a:pPr>
              <a:lnSpc>
                <a:spcPts val="1200"/>
              </a:lnSpc>
              <a:spcBef>
                <a:spcPts val="100"/>
              </a:spcBef>
            </a:pPr>
            <a:r>
              <a:rPr lang="ja-JP" altLang="en-US" sz="1050" dirty="0">
                <a:solidFill>
                  <a:schemeClr val="tx1"/>
                </a:solidFill>
                <a:latin typeface="ＭＳ 明朝" panose="02020609040205080304" pitchFamily="17" charset="-128"/>
                <a:ea typeface="ＭＳ 明朝" panose="02020609040205080304" pitchFamily="17" charset="-128"/>
              </a:rPr>
              <a:t>　</a:t>
            </a:r>
            <a:r>
              <a:rPr lang="ja-JP" altLang="en-US" sz="1050" dirty="0" smtClean="0">
                <a:solidFill>
                  <a:schemeClr val="tx1"/>
                </a:solidFill>
                <a:latin typeface="ＭＳ 明朝" panose="02020609040205080304" pitchFamily="17" charset="-128"/>
                <a:ea typeface="ＭＳ 明朝" panose="02020609040205080304" pitchFamily="17" charset="-128"/>
              </a:rPr>
              <a:t>　　　・ 有料</a:t>
            </a:r>
            <a:r>
              <a:rPr lang="ja-JP" altLang="en-US" sz="1050" dirty="0">
                <a:solidFill>
                  <a:schemeClr val="tx1"/>
                </a:solidFill>
                <a:latin typeface="ＭＳ 明朝" panose="02020609040205080304" pitchFamily="17" charset="-128"/>
                <a:ea typeface="ＭＳ 明朝" panose="02020609040205080304" pitchFamily="17" charset="-128"/>
              </a:rPr>
              <a:t>老人ホームの入居者保護のための施策の</a:t>
            </a:r>
            <a:r>
              <a:rPr lang="ja-JP" altLang="en-US" sz="1050" dirty="0" smtClean="0">
                <a:solidFill>
                  <a:schemeClr val="tx1"/>
                </a:solidFill>
                <a:latin typeface="ＭＳ 明朝" panose="02020609040205080304" pitchFamily="17" charset="-128"/>
                <a:ea typeface="ＭＳ 明朝" panose="02020609040205080304" pitchFamily="17" charset="-128"/>
              </a:rPr>
              <a:t>強化</a:t>
            </a:r>
            <a:r>
              <a:rPr lang="ja-JP" altLang="en-US" sz="1050" dirty="0">
                <a:solidFill>
                  <a:schemeClr val="tx1"/>
                </a:solidFill>
                <a:latin typeface="ＭＳ 明朝" panose="02020609040205080304" pitchFamily="17" charset="-128"/>
                <a:ea typeface="ＭＳ 明朝" panose="02020609040205080304" pitchFamily="17" charset="-128"/>
              </a:rPr>
              <a:t>（事業停止命令の</a:t>
            </a:r>
            <a:r>
              <a:rPr lang="ja-JP" altLang="en-US" sz="1050" dirty="0" smtClean="0">
                <a:solidFill>
                  <a:schemeClr val="tx1"/>
                </a:solidFill>
                <a:latin typeface="ＭＳ 明朝" panose="02020609040205080304" pitchFamily="17" charset="-128"/>
                <a:ea typeface="ＭＳ 明朝" panose="02020609040205080304" pitchFamily="17" charset="-128"/>
              </a:rPr>
              <a:t>創設、前払</a:t>
            </a:r>
            <a:r>
              <a:rPr lang="ja-JP" altLang="en-US" sz="1050" dirty="0">
                <a:solidFill>
                  <a:schemeClr val="tx1"/>
                </a:solidFill>
                <a:latin typeface="ＭＳ 明朝" panose="02020609040205080304" pitchFamily="17" charset="-128"/>
                <a:ea typeface="ＭＳ 明朝" panose="02020609040205080304" pitchFamily="17" charset="-128"/>
              </a:rPr>
              <a:t>金の保全措置の義務の対象</a:t>
            </a:r>
            <a:r>
              <a:rPr lang="ja-JP" altLang="en-US" sz="1050" dirty="0" smtClean="0">
                <a:solidFill>
                  <a:schemeClr val="tx1"/>
                </a:solidFill>
                <a:latin typeface="ＭＳ 明朝" panose="02020609040205080304" pitchFamily="17" charset="-128"/>
                <a:ea typeface="ＭＳ 明朝" panose="02020609040205080304" pitchFamily="17" charset="-128"/>
              </a:rPr>
              <a:t>拡大等）</a:t>
            </a:r>
            <a:endParaRPr lang="en-US" altLang="ja-JP" sz="1050" dirty="0" smtClean="0">
              <a:solidFill>
                <a:schemeClr val="tx1"/>
              </a:solidFill>
              <a:latin typeface="ＭＳ 明朝" panose="02020609040205080304" pitchFamily="17" charset="-128"/>
              <a:ea typeface="ＭＳ 明朝" panose="02020609040205080304" pitchFamily="17" charset="-128"/>
            </a:endParaRPr>
          </a:p>
          <a:p>
            <a:pPr>
              <a:lnSpc>
                <a:spcPts val="1200"/>
              </a:lnSpc>
              <a:spcBef>
                <a:spcPts val="100"/>
              </a:spcBef>
            </a:pPr>
            <a:r>
              <a:rPr lang="ja-JP" altLang="en-US" sz="1050" dirty="0">
                <a:solidFill>
                  <a:schemeClr val="tx1"/>
                </a:solidFill>
                <a:latin typeface="ＭＳ 明朝" panose="02020609040205080304" pitchFamily="17" charset="-128"/>
                <a:ea typeface="ＭＳ 明朝" panose="02020609040205080304" pitchFamily="17" charset="-128"/>
              </a:rPr>
              <a:t>　</a:t>
            </a:r>
            <a:r>
              <a:rPr lang="ja-JP" altLang="en-US" sz="1050" dirty="0" smtClean="0">
                <a:solidFill>
                  <a:schemeClr val="tx1"/>
                </a:solidFill>
                <a:latin typeface="ＭＳ 明朝" panose="02020609040205080304" pitchFamily="17" charset="-128"/>
                <a:ea typeface="ＭＳ 明朝" panose="02020609040205080304" pitchFamily="17" charset="-128"/>
              </a:rPr>
              <a:t>　　　・ 障害者支援施設等を退所して介護保険施設等に入所した場合の保険者の見直し（障害者支援施設等に入所する前の市町村を保険者とする。）</a:t>
            </a:r>
            <a:endParaRPr lang="ja-JP" altLang="en-US" sz="1050" dirty="0">
              <a:solidFill>
                <a:schemeClr val="tx1"/>
              </a:solidFill>
              <a:latin typeface="ＭＳ 明朝" panose="02020609040205080304" pitchFamily="17" charset="-128"/>
              <a:ea typeface="ＭＳ 明朝" panose="02020609040205080304" pitchFamily="17" charset="-128"/>
            </a:endParaRPr>
          </a:p>
        </p:txBody>
      </p:sp>
      <p:sp>
        <p:nvSpPr>
          <p:cNvPr id="9" name="ホームベース 8"/>
          <p:cNvSpPr/>
          <p:nvPr/>
        </p:nvSpPr>
        <p:spPr>
          <a:xfrm>
            <a:off x="15388" y="1223788"/>
            <a:ext cx="6480000" cy="288000"/>
          </a:xfrm>
          <a:prstGeom prst="homePlate">
            <a:avLst/>
          </a:prstGeom>
          <a:solidFill>
            <a:srgbClr val="FFCCFF"/>
          </a:solidFill>
          <a:ln>
            <a:solidFill>
              <a:srgbClr val="FF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271" tIns="44636" rIns="89271" bIns="44636" rtlCol="0" anchor="t"/>
          <a:lstStyle/>
          <a:p>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地域</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包括ケアシステムの深化・推進</a:t>
            </a:r>
          </a:p>
        </p:txBody>
      </p:sp>
      <p:sp>
        <p:nvSpPr>
          <p:cNvPr id="12" name="角丸四角形 11"/>
          <p:cNvSpPr/>
          <p:nvPr/>
        </p:nvSpPr>
        <p:spPr>
          <a:xfrm>
            <a:off x="27565" y="5698934"/>
            <a:ext cx="9864000" cy="972000"/>
          </a:xfrm>
          <a:prstGeom prst="roundRect">
            <a:avLst>
              <a:gd name="adj" fmla="val 9550"/>
            </a:avLst>
          </a:prstGeom>
          <a:no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89271" tIns="44636" rIns="89271" bIns="44636" rtlCol="0" anchor="t" anchorCtr="0"/>
          <a:lstStyle/>
          <a:p>
            <a:pPr>
              <a:lnSpc>
                <a:spcPts val="1300"/>
              </a:lnSpc>
              <a:spcBef>
                <a:spcPts val="200"/>
              </a:spcBef>
            </a:pPr>
            <a:endParaRPr lang="en-US" altLang="ja-JP" sz="1100" dirty="0">
              <a:solidFill>
                <a:schemeClr val="tx1"/>
              </a:solidFill>
              <a:latin typeface="+mn-ea"/>
            </a:endParaRPr>
          </a:p>
          <a:p>
            <a:pPr>
              <a:lnSpc>
                <a:spcPts val="1300"/>
              </a:lnSpc>
              <a:spcBef>
                <a:spcPts val="200"/>
              </a:spcBef>
            </a:pP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　</a:t>
            </a:r>
            <a:r>
              <a:rPr lang="ja-JP"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２割負担者のうち特に所得の高い層の負担割合</a:t>
            </a: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を３割</a:t>
            </a:r>
            <a:r>
              <a:rPr lang="ja-JP"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とする</a:t>
            </a: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（介護保険法</a:t>
            </a:r>
            <a:r>
              <a:rPr lang="zh-TW"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160588" indent="-2160588">
              <a:lnSpc>
                <a:spcPts val="1300"/>
              </a:lnSpc>
              <a:spcBef>
                <a:spcPts val="1200"/>
              </a:spcBef>
            </a:pP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　介護納付金への総報酬割の導入（介護保険法）</a:t>
            </a:r>
            <a:endParaRPr lang="en-US" altLang="ja-JP"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160588" indent="-2160588">
              <a:lnSpc>
                <a:spcPts val="1300"/>
              </a:lnSpc>
              <a:spcBef>
                <a:spcPts val="200"/>
              </a:spcBef>
            </a:pPr>
            <a:r>
              <a:rPr lang="ja-JP" altLang="en-US" sz="1300" dirty="0" smtClean="0">
                <a:solidFill>
                  <a:schemeClr val="tx1"/>
                </a:solidFill>
                <a:latin typeface="+mn-ea"/>
                <a:cs typeface="メイリオ" panose="020B0604030504040204" pitchFamily="50" charset="-128"/>
              </a:rPr>
              <a:t>　　・ 各医療保険者が納付する介護納付金（</a:t>
            </a:r>
            <a:r>
              <a:rPr lang="en-US" altLang="ja-JP" sz="1300" dirty="0" smtClean="0">
                <a:solidFill>
                  <a:schemeClr val="tx1"/>
                </a:solidFill>
                <a:latin typeface="+mn-ea"/>
                <a:cs typeface="メイリオ" panose="020B0604030504040204" pitchFamily="50" charset="-128"/>
              </a:rPr>
              <a:t>40</a:t>
            </a:r>
            <a:r>
              <a:rPr lang="ja-JP" altLang="en-US" sz="1300" dirty="0" smtClean="0">
                <a:solidFill>
                  <a:schemeClr val="tx1"/>
                </a:solidFill>
                <a:latin typeface="+mn-ea"/>
                <a:cs typeface="メイリオ" panose="020B0604030504040204" pitchFamily="50" charset="-128"/>
              </a:rPr>
              <a:t>～</a:t>
            </a:r>
            <a:r>
              <a:rPr lang="en-US" altLang="ja-JP" sz="1300" dirty="0">
                <a:solidFill>
                  <a:schemeClr val="tx1"/>
                </a:solidFill>
                <a:latin typeface="+mn-ea"/>
                <a:cs typeface="メイリオ" panose="020B0604030504040204" pitchFamily="50" charset="-128"/>
              </a:rPr>
              <a:t>64</a:t>
            </a:r>
            <a:r>
              <a:rPr lang="ja-JP" altLang="en-US" sz="1300" dirty="0" smtClean="0">
                <a:solidFill>
                  <a:schemeClr val="tx1"/>
                </a:solidFill>
                <a:latin typeface="+mn-ea"/>
                <a:cs typeface="メイリオ" panose="020B0604030504040204" pitchFamily="50" charset="-128"/>
              </a:rPr>
              <a:t>歳の保険料）について、被</a:t>
            </a:r>
            <a:r>
              <a:rPr lang="ja-JP" altLang="en-US" sz="1300" dirty="0">
                <a:solidFill>
                  <a:schemeClr val="tx1"/>
                </a:solidFill>
                <a:latin typeface="+mn-ea"/>
                <a:cs typeface="メイリオ" panose="020B0604030504040204" pitchFamily="50" charset="-128"/>
              </a:rPr>
              <a:t>用者保険間で</a:t>
            </a:r>
            <a:r>
              <a:rPr lang="ja-JP" altLang="en-US" sz="1300" dirty="0" smtClean="0">
                <a:solidFill>
                  <a:schemeClr val="tx1"/>
                </a:solidFill>
                <a:latin typeface="+mn-ea"/>
                <a:cs typeface="メイリオ" panose="020B0604030504040204" pitchFamily="50" charset="-128"/>
              </a:rPr>
              <a:t>は</a:t>
            </a:r>
            <a:r>
              <a:rPr lang="en-US" altLang="ja-JP" sz="1300" dirty="0" smtClean="0">
                <a:solidFill>
                  <a:schemeClr val="tx1"/>
                </a:solidFill>
                <a:latin typeface="+mn-ea"/>
                <a:cs typeface="メイリオ" panose="020B0604030504040204" pitchFamily="50" charset="-128"/>
              </a:rPr>
              <a:t>『</a:t>
            </a:r>
            <a:r>
              <a:rPr lang="ja-JP" altLang="en-US" sz="1300" dirty="0" smtClean="0">
                <a:solidFill>
                  <a:schemeClr val="tx1"/>
                </a:solidFill>
                <a:latin typeface="+mn-ea"/>
                <a:cs typeface="メイリオ" panose="020B0604030504040204" pitchFamily="50" charset="-128"/>
              </a:rPr>
              <a:t>総報酬割</a:t>
            </a:r>
            <a:r>
              <a:rPr lang="en-US" altLang="ja-JP" sz="1300" dirty="0" smtClean="0">
                <a:solidFill>
                  <a:schemeClr val="tx1"/>
                </a:solidFill>
                <a:latin typeface="+mn-ea"/>
                <a:cs typeface="メイリオ" panose="020B0604030504040204" pitchFamily="50" charset="-128"/>
              </a:rPr>
              <a:t>』</a:t>
            </a:r>
            <a:r>
              <a:rPr lang="ja-JP" altLang="en-US" sz="1300" dirty="0">
                <a:solidFill>
                  <a:schemeClr val="tx1"/>
                </a:solidFill>
                <a:latin typeface="+mn-ea"/>
                <a:cs typeface="メイリオ" panose="020B0604030504040204" pitchFamily="50" charset="-128"/>
              </a:rPr>
              <a:t>（報酬額に比例</a:t>
            </a:r>
            <a:r>
              <a:rPr lang="ja-JP" altLang="en-US" sz="1300" dirty="0" smtClean="0">
                <a:solidFill>
                  <a:schemeClr val="tx1"/>
                </a:solidFill>
                <a:latin typeface="+mn-ea"/>
                <a:cs typeface="メイリオ" panose="020B0604030504040204" pitchFamily="50" charset="-128"/>
              </a:rPr>
              <a:t>した負担</a:t>
            </a:r>
            <a:r>
              <a:rPr lang="ja-JP" altLang="en-US" sz="1300" dirty="0">
                <a:solidFill>
                  <a:schemeClr val="tx1"/>
                </a:solidFill>
                <a:latin typeface="+mn-ea"/>
                <a:cs typeface="メイリオ" panose="020B0604030504040204" pitchFamily="50" charset="-128"/>
              </a:rPr>
              <a:t>）とする</a:t>
            </a:r>
            <a:r>
              <a:rPr lang="ja-JP" altLang="en-US" sz="1300" dirty="0" smtClean="0">
                <a:solidFill>
                  <a:schemeClr val="tx1"/>
                </a:solidFill>
                <a:latin typeface="+mn-ea"/>
                <a:cs typeface="メイリオ" panose="020B0604030504040204" pitchFamily="50" charset="-128"/>
              </a:rPr>
              <a:t>。</a:t>
            </a:r>
            <a:endParaRPr lang="zh-TW" altLang="en-US" sz="1300" dirty="0">
              <a:solidFill>
                <a:schemeClr val="tx1"/>
              </a:solidFill>
              <a:latin typeface="+mn-ea"/>
              <a:cs typeface="メイリオ" panose="020B0604030504040204" pitchFamily="50" charset="-128"/>
            </a:endParaRPr>
          </a:p>
        </p:txBody>
      </p:sp>
      <p:sp>
        <p:nvSpPr>
          <p:cNvPr id="10" name="ホームベース 9"/>
          <p:cNvSpPr/>
          <p:nvPr/>
        </p:nvSpPr>
        <p:spPr>
          <a:xfrm>
            <a:off x="24558" y="5554918"/>
            <a:ext cx="6480000" cy="288000"/>
          </a:xfrm>
          <a:prstGeom prst="homePlate">
            <a:avLst/>
          </a:prstGeom>
          <a:solidFill>
            <a:srgbClr val="CCECFF"/>
          </a:solidFill>
          <a:ln>
            <a:solidFill>
              <a:srgbClr val="6699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271" tIns="44636" rIns="89271" bIns="44636" rtlCol="0" anchor="ctr"/>
          <a:lstStyle/>
          <a:p>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介護</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保険制度の持続可能性の確保</a:t>
            </a:r>
          </a:p>
        </p:txBody>
      </p:sp>
      <p:sp>
        <p:nvSpPr>
          <p:cNvPr id="13" name="テキスト ボックス 15"/>
          <p:cNvSpPr txBox="1">
            <a:spLocks noChangeArrowheads="1"/>
          </p:cNvSpPr>
          <p:nvPr/>
        </p:nvSpPr>
        <p:spPr bwMode="auto">
          <a:xfrm>
            <a:off x="-33153" y="13093"/>
            <a:ext cx="9939154" cy="369045"/>
          </a:xfrm>
          <a:prstGeom prst="rect">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29" tIns="36000" rIns="91429" bIns="36000"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ja-JP" altLang="en-US" sz="1950" b="1" dirty="0">
                <a:solidFill>
                  <a:prstClr val="white"/>
                </a:solidFill>
                <a:latin typeface="メイリオ" panose="020B0604030504040204" pitchFamily="50" charset="-128"/>
                <a:ea typeface="メイリオ" panose="020B0604030504040204" pitchFamily="50" charset="-128"/>
              </a:rPr>
              <a:t>地域包括ケアシステムの強化のため</a:t>
            </a:r>
            <a:r>
              <a:rPr lang="ja-JP" altLang="en-US" sz="1950" b="1" dirty="0" smtClean="0">
                <a:solidFill>
                  <a:prstClr val="white"/>
                </a:solidFill>
                <a:latin typeface="メイリオ" panose="020B0604030504040204" pitchFamily="50" charset="-128"/>
                <a:ea typeface="メイリオ" panose="020B0604030504040204" pitchFamily="50" charset="-128"/>
              </a:rPr>
              <a:t>の介護保険法等の一部を改正する法律案のポイント</a:t>
            </a:r>
            <a:endParaRPr lang="ja-JP" altLang="en-US" sz="1950" b="1" dirty="0">
              <a:solidFill>
                <a:prstClr val="white"/>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15388" y="6633734"/>
            <a:ext cx="10367280" cy="261610"/>
          </a:xfrm>
          <a:prstGeom prst="rect">
            <a:avLst/>
          </a:prstGeom>
        </p:spPr>
        <p:txBody>
          <a:bodyPr>
            <a:spAutoFit/>
          </a:bodyPr>
          <a:lstStyle/>
          <a:p>
            <a:r>
              <a:rPr lang="en-US" altLang="ja-JP" sz="1100" dirty="0" smtClean="0">
                <a:latin typeface="+mn-ea"/>
              </a:rPr>
              <a:t>※</a:t>
            </a:r>
            <a:r>
              <a:rPr lang="ja-JP" altLang="en-US" sz="1100" dirty="0" smtClean="0">
                <a:latin typeface="+mn-ea"/>
              </a:rPr>
              <a:t>　平成３０年４月１日施行。（</a:t>
            </a:r>
            <a:r>
              <a:rPr lang="en-US" altLang="ja-JP" sz="1100" dirty="0">
                <a:solidFill>
                  <a:srgbClr val="FF0000"/>
                </a:solidFill>
                <a:latin typeface="ＭＳ Ｐゴシック"/>
              </a:rPr>
              <a:t> </a:t>
            </a:r>
            <a:r>
              <a:rPr lang="en-US" altLang="ja-JP" sz="1100" dirty="0" smtClean="0">
                <a:latin typeface="ＭＳ Ｐゴシック"/>
              </a:rPr>
              <a:t>Ⅱ</a:t>
            </a:r>
            <a:r>
              <a:rPr lang="ja-JP" altLang="en-US" sz="1100" dirty="0">
                <a:latin typeface="ＭＳ Ｐゴシック"/>
              </a:rPr>
              <a:t>５</a:t>
            </a:r>
            <a:r>
              <a:rPr lang="ja-JP" altLang="en-US" sz="1100" dirty="0" smtClean="0">
                <a:latin typeface="ＭＳ Ｐゴシック"/>
              </a:rPr>
              <a:t>は</a:t>
            </a:r>
            <a:r>
              <a:rPr lang="ja-JP" altLang="en-US" sz="1100" dirty="0">
                <a:latin typeface="ＭＳ Ｐゴシック"/>
              </a:rPr>
              <a:t>平成</a:t>
            </a:r>
            <a:r>
              <a:rPr lang="en-US" altLang="ja-JP" sz="1100" dirty="0">
                <a:latin typeface="ＭＳ Ｐゴシック"/>
              </a:rPr>
              <a:t>29</a:t>
            </a:r>
            <a:r>
              <a:rPr lang="ja-JP" altLang="en-US" sz="1100" dirty="0">
                <a:latin typeface="ＭＳ Ｐゴシック"/>
              </a:rPr>
              <a:t>年</a:t>
            </a:r>
            <a:r>
              <a:rPr lang="en-US" altLang="ja-JP" sz="1100" dirty="0">
                <a:latin typeface="ＭＳ Ｐゴシック"/>
              </a:rPr>
              <a:t>8</a:t>
            </a:r>
            <a:r>
              <a:rPr lang="ja-JP" altLang="en-US" sz="1100" dirty="0">
                <a:latin typeface="ＭＳ Ｐゴシック"/>
              </a:rPr>
              <a:t>月分の介護納付金から適用</a:t>
            </a:r>
            <a:r>
              <a:rPr lang="ja-JP" altLang="en-US" sz="1100" dirty="0" smtClean="0">
                <a:latin typeface="+mn-ea"/>
              </a:rPr>
              <a:t>、</a:t>
            </a:r>
            <a:r>
              <a:rPr lang="en-US" altLang="ja-JP" sz="1100" dirty="0" smtClean="0">
                <a:latin typeface="+mn-ea"/>
              </a:rPr>
              <a:t>Ⅱ</a:t>
            </a:r>
            <a:r>
              <a:rPr lang="ja-JP" altLang="en-US" sz="1100" dirty="0">
                <a:latin typeface="+mn-ea"/>
              </a:rPr>
              <a:t>４</a:t>
            </a:r>
            <a:r>
              <a:rPr lang="ja-JP" altLang="en-US" sz="1100" dirty="0" smtClean="0">
                <a:latin typeface="+mn-ea"/>
              </a:rPr>
              <a:t>は平成３０年８月１日施行）</a:t>
            </a:r>
            <a:endParaRPr lang="ja-JP" altLang="en-US" sz="1100" dirty="0">
              <a:latin typeface="+mn-ea"/>
            </a:endParaRPr>
          </a:p>
        </p:txBody>
      </p:sp>
      <p:sp>
        <p:nvSpPr>
          <p:cNvPr id="14" name="テキスト ボックス 13"/>
          <p:cNvSpPr txBox="1"/>
          <p:nvPr/>
        </p:nvSpPr>
        <p:spPr>
          <a:xfrm>
            <a:off x="23838" y="511650"/>
            <a:ext cx="98280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b="1" dirty="0" smtClean="0">
                <a:solidFill>
                  <a:prstClr val="black"/>
                </a:solidFill>
              </a:rPr>
              <a:t>高齢者</a:t>
            </a:r>
            <a:r>
              <a:rPr lang="ja-JP" altLang="en-US" sz="1600" b="1" dirty="0">
                <a:solidFill>
                  <a:prstClr val="black"/>
                </a:solidFill>
              </a:rPr>
              <a:t>の自立支援と要介護状態の重度化防止、地域共生社会の実現を図るとともに</a:t>
            </a:r>
            <a:r>
              <a:rPr lang="ja-JP" altLang="en-US" sz="1600" b="1" dirty="0" smtClean="0">
                <a:solidFill>
                  <a:prstClr val="black"/>
                </a:solidFill>
              </a:rPr>
              <a:t>、制度</a:t>
            </a:r>
            <a:r>
              <a:rPr lang="ja-JP" altLang="en-US" sz="1600" b="1" dirty="0">
                <a:solidFill>
                  <a:prstClr val="black"/>
                </a:solidFill>
              </a:rPr>
              <a:t>の持続可能性</a:t>
            </a:r>
            <a:r>
              <a:rPr lang="ja-JP" altLang="en-US" sz="1600" b="1" dirty="0" smtClean="0">
                <a:solidFill>
                  <a:prstClr val="black"/>
                </a:solidFill>
              </a:rPr>
              <a:t>を確保する</a:t>
            </a:r>
            <a:r>
              <a:rPr lang="ja-JP" altLang="en-US" sz="1600" b="1" dirty="0">
                <a:solidFill>
                  <a:prstClr val="black"/>
                </a:solidFill>
              </a:rPr>
              <a:t>ことに配慮し、サービスを必要とする方に必要なサービスが提供されるようにする。</a:t>
            </a:r>
            <a:endParaRPr lang="en-US" altLang="ja-JP" sz="1600" b="1" dirty="0">
              <a:solidFill>
                <a:prstClr val="black"/>
              </a:solidFill>
            </a:endParaRPr>
          </a:p>
        </p:txBody>
      </p:sp>
      <p:sp>
        <p:nvSpPr>
          <p:cNvPr id="5" name="スライド番号プレースホルダー 4"/>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24</a:t>
            </a:fld>
            <a:endParaRPr lang="en-US" altLang="ja-JP">
              <a:solidFill>
                <a:prstClr val="black"/>
              </a:solidFill>
            </a:endParaRPr>
          </a:p>
        </p:txBody>
      </p:sp>
    </p:spTree>
    <p:extLst>
      <p:ext uri="{BB962C8B-B14F-4D97-AF65-F5344CB8AC3E}">
        <p14:creationId xmlns:p14="http://schemas.microsoft.com/office/powerpoint/2010/main" val="3147804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テキスト ボックス 104"/>
          <p:cNvSpPr txBox="1"/>
          <p:nvPr/>
        </p:nvSpPr>
        <p:spPr>
          <a:xfrm>
            <a:off x="5113834" y="5813114"/>
            <a:ext cx="2500993" cy="1000262"/>
          </a:xfrm>
          <a:prstGeom prst="rect">
            <a:avLst/>
          </a:prstGeom>
          <a:solidFill>
            <a:schemeClr val="accent6">
              <a:lumMod val="40000"/>
              <a:lumOff val="60000"/>
            </a:schemeClr>
          </a:solidFill>
          <a:ln w="57150" cmpd="dbl">
            <a:solidFill>
              <a:schemeClr val="accent6">
                <a:lumMod val="75000"/>
              </a:schemeClr>
            </a:solidFill>
          </a:ln>
        </p:spPr>
        <p:txBody>
          <a:bodyPr vert="horz" wrap="square" lIns="91427" tIns="45714" rIns="91427" bIns="45714" rtlCol="0" anchor="ctr">
            <a:spAutoFit/>
          </a:bodyPr>
          <a:lstStyle/>
          <a:p>
            <a:pPr algn="ctr"/>
            <a:r>
              <a:rPr lang="ja-JP" altLang="en-US" sz="1200" dirty="0">
                <a:solidFill>
                  <a:prstClr val="black"/>
                </a:solidFill>
                <a:latin typeface="ＤＦ特太ゴシック体" panose="020B0509000000000000" pitchFamily="49" charset="-128"/>
                <a:ea typeface="ＤＦ特太ゴシック体" panose="020B0509000000000000" pitchFamily="49" charset="-128"/>
              </a:rPr>
              <a:t>　</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a:p>
            <a:pPr algn="ctr"/>
            <a:r>
              <a:rPr lang="ja-JP" altLang="en-US" u="sng" dirty="0" smtClean="0">
                <a:solidFill>
                  <a:srgbClr val="00B050"/>
                </a:solidFill>
                <a:latin typeface="ＭＳ Ｐゴシック"/>
              </a:rPr>
              <a:t>障害</a:t>
            </a:r>
            <a:r>
              <a:rPr lang="ja-JP" altLang="en-US" sz="1200" dirty="0">
                <a:solidFill>
                  <a:prstClr val="black"/>
                </a:solidFill>
                <a:latin typeface="ＭＳ Ｐゴシック"/>
              </a:rPr>
              <a:t>福祉サービス</a:t>
            </a:r>
            <a:r>
              <a:rPr lang="ja-JP" altLang="en-US" sz="1200" dirty="0" smtClean="0">
                <a:solidFill>
                  <a:prstClr val="black"/>
                </a:solidFill>
                <a:latin typeface="ＭＳ Ｐゴシック"/>
              </a:rPr>
              <a:t>事業所</a:t>
            </a:r>
            <a:r>
              <a:rPr lang="ja-JP" altLang="en-US" sz="1200" dirty="0" smtClean="0">
                <a:latin typeface="ＭＳ Ｐゴシック"/>
              </a:rPr>
              <a:t>等</a:t>
            </a:r>
            <a:endParaRPr lang="en-US" altLang="ja-JP" sz="1200" dirty="0">
              <a:latin typeface="ＭＳ Ｐゴシック"/>
            </a:endParaRPr>
          </a:p>
          <a:p>
            <a:pPr algn="ctr"/>
            <a:endParaRPr lang="en-US" altLang="ja-JP" sz="1000" dirty="0">
              <a:solidFill>
                <a:schemeClr val="bg1"/>
              </a:solidFill>
              <a:latin typeface="ＭＳ Ｐゴシック"/>
            </a:endParaRPr>
          </a:p>
          <a:p>
            <a:pPr algn="ctr"/>
            <a:r>
              <a:rPr lang="ja-JP" altLang="en-US" u="sng" dirty="0">
                <a:solidFill>
                  <a:schemeClr val="accent1"/>
                </a:solidFill>
                <a:latin typeface="ＭＳ Ｐゴシック"/>
              </a:rPr>
              <a:t>介護</a:t>
            </a:r>
            <a:r>
              <a:rPr lang="ja-JP" altLang="en-US" sz="1200" dirty="0">
                <a:solidFill>
                  <a:prstClr val="black"/>
                </a:solidFill>
                <a:latin typeface="ＭＳ Ｐゴシック"/>
              </a:rPr>
              <a:t>保険事業所</a:t>
            </a:r>
          </a:p>
        </p:txBody>
      </p:sp>
      <p:sp>
        <p:nvSpPr>
          <p:cNvPr id="24" name="テキスト ボックス 23"/>
          <p:cNvSpPr txBox="1"/>
          <p:nvPr/>
        </p:nvSpPr>
        <p:spPr>
          <a:xfrm>
            <a:off x="-3408" y="-4278"/>
            <a:ext cx="9906000" cy="441434"/>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lIns="91424" tIns="45712" rIns="91424" bIns="45712" rtlCol="0" anchor="ctr">
            <a:noAutofit/>
          </a:bodyPr>
          <a:lstStyle/>
          <a:p>
            <a:pPr algn="ctr"/>
            <a:r>
              <a:rPr lang="ja-JP" altLang="en-US" sz="2000" b="1" dirty="0" smtClean="0">
                <a:solidFill>
                  <a:schemeClr val="bg1"/>
                </a:solidFill>
                <a:latin typeface="メイリオ" panose="020B0604030504040204" pitchFamily="50" charset="-128"/>
                <a:ea typeface="メイリオ" panose="020B0604030504040204" pitchFamily="50" charset="-128"/>
              </a:rPr>
              <a:t>地域</a:t>
            </a:r>
            <a:r>
              <a:rPr lang="ja-JP" altLang="en-US" sz="2000" b="1" dirty="0">
                <a:solidFill>
                  <a:schemeClr val="bg1"/>
                </a:solidFill>
                <a:latin typeface="メイリオ" panose="020B0604030504040204" pitchFamily="50" charset="-128"/>
                <a:ea typeface="メイリオ" panose="020B0604030504040204" pitchFamily="50" charset="-128"/>
              </a:rPr>
              <a:t>共生社会の</a:t>
            </a:r>
            <a:r>
              <a:rPr lang="ja-JP" altLang="en-US" sz="2000" b="1" dirty="0" smtClean="0">
                <a:solidFill>
                  <a:schemeClr val="bg1"/>
                </a:solidFill>
                <a:latin typeface="メイリオ" panose="020B0604030504040204" pitchFamily="50" charset="-128"/>
                <a:ea typeface="メイリオ" panose="020B0604030504040204" pitchFamily="50" charset="-128"/>
              </a:rPr>
              <a:t>実現に向けた取組の推進</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41290" y="4049266"/>
            <a:ext cx="5400000" cy="350044"/>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813" fontAlgn="base">
              <a:spcBef>
                <a:spcPct val="0"/>
              </a:spcBef>
              <a:spcAft>
                <a:spcPct val="0"/>
              </a:spcAft>
            </a:pPr>
            <a:r>
              <a:rPr lang="ja-JP" altLang="en-US" sz="1600" b="1" dirty="0" smtClean="0">
                <a:solidFill>
                  <a:prstClr val="black"/>
                </a:solidFill>
              </a:rPr>
              <a:t>　新たに共生型サービスを位置づけ</a:t>
            </a:r>
            <a:endParaRPr lang="ja-JP" altLang="en-US" sz="1600" b="1" dirty="0">
              <a:solidFill>
                <a:prstClr val="black"/>
              </a:solidFill>
            </a:endParaRPr>
          </a:p>
        </p:txBody>
      </p:sp>
      <p:sp>
        <p:nvSpPr>
          <p:cNvPr id="6" name="正方形/長方形 5"/>
          <p:cNvSpPr/>
          <p:nvPr/>
        </p:nvSpPr>
        <p:spPr>
          <a:xfrm>
            <a:off x="43218" y="4399310"/>
            <a:ext cx="9828000" cy="648000"/>
          </a:xfrm>
          <a:prstGeom prst="rect">
            <a:avLst/>
          </a:prstGeom>
          <a:ln/>
        </p:spPr>
        <p:style>
          <a:lnRef idx="2">
            <a:schemeClr val="dk1"/>
          </a:lnRef>
          <a:fillRef idx="1">
            <a:schemeClr val="lt1"/>
          </a:fillRef>
          <a:effectRef idx="0">
            <a:schemeClr val="dk1"/>
          </a:effectRef>
          <a:fontRef idx="minor">
            <a:schemeClr val="dk1"/>
          </a:fontRef>
        </p:style>
        <p:txBody>
          <a:bodyPr lIns="97733" tIns="48866" rIns="97733" bIns="48866" rtlCol="0" anchor="ctr"/>
          <a:lstStyle/>
          <a:p>
            <a:pPr marL="173038" indent="-173038" defTabSz="914238"/>
            <a:r>
              <a:rPr lang="ja-JP" altLang="en-US" sz="1600" dirty="0" smtClean="0">
                <a:solidFill>
                  <a:prstClr val="black"/>
                </a:solidFill>
                <a:latin typeface="+mj-ea"/>
                <a:ea typeface="+mj-ea"/>
                <a:cs typeface="メイリオ" panose="020B0604030504040204" pitchFamily="50" charset="-128"/>
              </a:rPr>
              <a:t>○　</a:t>
            </a:r>
            <a:r>
              <a:rPr lang="ja-JP" altLang="en-US" sz="1600" dirty="0">
                <a:solidFill>
                  <a:prstClr val="black"/>
                </a:solidFill>
                <a:latin typeface="+mj-ea"/>
                <a:ea typeface="+mj-ea"/>
                <a:cs typeface="メイリオ" panose="020B0604030504040204" pitchFamily="50" charset="-128"/>
              </a:rPr>
              <a:t>高齢者</a:t>
            </a:r>
            <a:r>
              <a:rPr lang="ja-JP" altLang="en-US" sz="1600" dirty="0" smtClean="0">
                <a:solidFill>
                  <a:prstClr val="black"/>
                </a:solidFill>
                <a:latin typeface="+mj-ea"/>
                <a:ea typeface="+mj-ea"/>
                <a:cs typeface="メイリオ" panose="020B0604030504040204" pitchFamily="50" charset="-128"/>
              </a:rPr>
              <a:t>と障害児者が</a:t>
            </a:r>
            <a:r>
              <a:rPr lang="ja-JP" altLang="ja-JP" sz="1600" dirty="0" smtClean="0">
                <a:latin typeface="+mj-ea"/>
                <a:ea typeface="+mj-ea"/>
              </a:rPr>
              <a:t>同一</a:t>
            </a:r>
            <a:r>
              <a:rPr lang="ja-JP" altLang="ja-JP" sz="1600" dirty="0">
                <a:latin typeface="+mj-ea"/>
                <a:ea typeface="+mj-ea"/>
              </a:rPr>
              <a:t>の事業所</a:t>
            </a:r>
            <a:r>
              <a:rPr lang="ja-JP" altLang="ja-JP" sz="1600" dirty="0" smtClean="0">
                <a:latin typeface="+mj-ea"/>
                <a:ea typeface="+mj-ea"/>
              </a:rPr>
              <a:t>でサービスを</a:t>
            </a:r>
            <a:r>
              <a:rPr lang="ja-JP" altLang="en-US" sz="1600" dirty="0">
                <a:latin typeface="+mj-ea"/>
                <a:ea typeface="+mj-ea"/>
              </a:rPr>
              <a:t>受けやすく</a:t>
            </a:r>
            <a:r>
              <a:rPr lang="ja-JP" altLang="ja-JP" sz="1600" dirty="0" smtClean="0">
                <a:latin typeface="+mj-ea"/>
                <a:ea typeface="+mj-ea"/>
              </a:rPr>
              <a:t>す</a:t>
            </a:r>
            <a:r>
              <a:rPr lang="ja-JP" altLang="en-US" sz="1600" dirty="0" smtClean="0">
                <a:latin typeface="+mj-ea"/>
                <a:ea typeface="+mj-ea"/>
              </a:rPr>
              <a:t>るため、 </a:t>
            </a:r>
            <a:r>
              <a:rPr lang="ja-JP" altLang="ja-JP" sz="1600" dirty="0" smtClean="0">
                <a:latin typeface="+mj-ea"/>
                <a:ea typeface="+mj-ea"/>
              </a:rPr>
              <a:t>介護保険</a:t>
            </a:r>
            <a:r>
              <a:rPr lang="ja-JP" altLang="en-US" sz="1600" dirty="0" smtClean="0">
                <a:latin typeface="+mj-ea"/>
                <a:ea typeface="+mj-ea"/>
              </a:rPr>
              <a:t>と障害福祉両方の制度に　</a:t>
            </a:r>
            <a:r>
              <a:rPr lang="ja-JP" altLang="ja-JP" sz="1600" u="sng" dirty="0" smtClean="0">
                <a:solidFill>
                  <a:srgbClr val="FF0000"/>
                </a:solidFill>
                <a:latin typeface="+mj-ea"/>
                <a:ea typeface="+mj-ea"/>
              </a:rPr>
              <a:t>新たに共生型サービスを位置付け</a:t>
            </a:r>
            <a:r>
              <a:rPr lang="ja-JP" altLang="en-US" sz="1600" u="sng" dirty="0" smtClean="0">
                <a:solidFill>
                  <a:srgbClr val="FF0000"/>
                </a:solidFill>
                <a:latin typeface="+mj-ea"/>
                <a:ea typeface="+mj-ea"/>
              </a:rPr>
              <a:t>る</a:t>
            </a:r>
            <a:r>
              <a:rPr lang="ja-JP" altLang="en-US" sz="1600" dirty="0" smtClean="0">
                <a:latin typeface="+mj-ea"/>
                <a:ea typeface="+mj-ea"/>
              </a:rPr>
              <a:t>。</a:t>
            </a:r>
            <a:r>
              <a:rPr lang="ja-JP" altLang="en-US" sz="1300" dirty="0" smtClean="0">
                <a:latin typeface="+mj-ea"/>
                <a:ea typeface="+mj-ea"/>
              </a:rPr>
              <a:t>（</a:t>
            </a:r>
            <a:r>
              <a:rPr lang="ja-JP" altLang="ja-JP" sz="1300" dirty="0" smtClean="0">
                <a:latin typeface="+mj-ea"/>
                <a:ea typeface="+mj-ea"/>
              </a:rPr>
              <a:t>指定</a:t>
            </a:r>
            <a:r>
              <a:rPr lang="ja-JP" altLang="ja-JP" sz="1300" dirty="0">
                <a:latin typeface="+mj-ea"/>
                <a:ea typeface="+mj-ea"/>
              </a:rPr>
              <a:t>基準</a:t>
            </a:r>
            <a:r>
              <a:rPr lang="ja-JP" altLang="ja-JP" sz="1300" dirty="0" smtClean="0">
                <a:latin typeface="+mj-ea"/>
                <a:ea typeface="+mj-ea"/>
              </a:rPr>
              <a:t>等は</a:t>
            </a:r>
            <a:r>
              <a:rPr lang="ja-JP" altLang="ja-JP" sz="1300" dirty="0">
                <a:latin typeface="+mj-ea"/>
                <a:ea typeface="+mj-ea"/>
              </a:rPr>
              <a:t>、平成</a:t>
            </a:r>
            <a:r>
              <a:rPr lang="en-US" altLang="ja-JP" sz="1300" dirty="0">
                <a:latin typeface="+mj-ea"/>
                <a:ea typeface="+mj-ea"/>
              </a:rPr>
              <a:t>30</a:t>
            </a:r>
            <a:r>
              <a:rPr lang="ja-JP" altLang="ja-JP" sz="1300" dirty="0">
                <a:latin typeface="+mj-ea"/>
                <a:ea typeface="+mj-ea"/>
              </a:rPr>
              <a:t>年度介護報酬</a:t>
            </a:r>
            <a:r>
              <a:rPr lang="ja-JP" altLang="ja-JP" sz="1300" dirty="0" smtClean="0">
                <a:latin typeface="+mj-ea"/>
                <a:ea typeface="+mj-ea"/>
              </a:rPr>
              <a:t>改定</a:t>
            </a:r>
            <a:r>
              <a:rPr lang="ja-JP" altLang="en-US" sz="1300" dirty="0" smtClean="0">
                <a:solidFill>
                  <a:schemeClr val="tx1"/>
                </a:solidFill>
                <a:latin typeface="+mj-ea"/>
                <a:ea typeface="+mj-ea"/>
              </a:rPr>
              <a:t>及び障害福祉サービス等報酬改定時に検討）</a:t>
            </a:r>
            <a:endParaRPr lang="en-US" altLang="ja-JP" sz="1600" dirty="0">
              <a:latin typeface="+mj-ea"/>
              <a:ea typeface="+mj-ea"/>
            </a:endParaRPr>
          </a:p>
        </p:txBody>
      </p:sp>
      <p:sp>
        <p:nvSpPr>
          <p:cNvPr id="28" name="テキスト ボックス 27"/>
          <p:cNvSpPr txBox="1"/>
          <p:nvPr/>
        </p:nvSpPr>
        <p:spPr>
          <a:xfrm>
            <a:off x="929720" y="5517232"/>
            <a:ext cx="2016000" cy="692497"/>
          </a:xfrm>
          <a:prstGeom prst="rect">
            <a:avLst/>
          </a:prstGeom>
          <a:noFill/>
        </p:spPr>
        <p:txBody>
          <a:bodyPr wrap="square" rtlCol="0">
            <a:spAutoFit/>
          </a:bodyPr>
          <a:lstStyle/>
          <a:p>
            <a:pPr algn="ctr" fontAlgn="base">
              <a:spcBef>
                <a:spcPct val="0"/>
              </a:spcBef>
              <a:spcAft>
                <a:spcPct val="0"/>
              </a:spcAft>
            </a:pPr>
            <a:r>
              <a:rPr lang="ja-JP" altLang="en-US" sz="1300" dirty="0" smtClean="0">
                <a:solidFill>
                  <a:prstClr val="black"/>
                </a:solidFill>
                <a:latin typeface="+mj-ea"/>
                <a:ea typeface="+mj-ea"/>
              </a:rPr>
              <a:t>サービスを提供する場合、</a:t>
            </a:r>
            <a:endParaRPr lang="en-US" altLang="ja-JP" sz="1300" dirty="0" smtClean="0">
              <a:solidFill>
                <a:prstClr val="black"/>
              </a:solidFill>
              <a:latin typeface="+mj-ea"/>
              <a:ea typeface="+mj-ea"/>
            </a:endParaRPr>
          </a:p>
          <a:p>
            <a:pPr algn="ctr" fontAlgn="base">
              <a:spcBef>
                <a:spcPct val="0"/>
              </a:spcBef>
              <a:spcAft>
                <a:spcPct val="0"/>
              </a:spcAft>
            </a:pPr>
            <a:r>
              <a:rPr lang="ja-JP" altLang="en-US" sz="1300" dirty="0" smtClean="0">
                <a:solidFill>
                  <a:prstClr val="black"/>
                </a:solidFill>
                <a:latin typeface="+mj-ea"/>
                <a:ea typeface="+mj-ea"/>
              </a:rPr>
              <a:t>それぞれ指定基準を</a:t>
            </a:r>
            <a:endParaRPr lang="en-US" altLang="ja-JP" sz="1300" dirty="0" smtClean="0">
              <a:solidFill>
                <a:prstClr val="black"/>
              </a:solidFill>
              <a:latin typeface="+mj-ea"/>
              <a:ea typeface="+mj-ea"/>
            </a:endParaRPr>
          </a:p>
          <a:p>
            <a:pPr algn="ctr" fontAlgn="base">
              <a:spcBef>
                <a:spcPct val="0"/>
              </a:spcBef>
              <a:spcAft>
                <a:spcPct val="0"/>
              </a:spcAft>
            </a:pPr>
            <a:r>
              <a:rPr lang="ja-JP" altLang="en-US" sz="1300" dirty="0" smtClean="0">
                <a:solidFill>
                  <a:prstClr val="black"/>
                </a:solidFill>
                <a:latin typeface="+mj-ea"/>
                <a:ea typeface="+mj-ea"/>
              </a:rPr>
              <a:t>満たす必要がある</a:t>
            </a:r>
            <a:endParaRPr lang="ja-JP" altLang="en-US" sz="1300" dirty="0">
              <a:solidFill>
                <a:prstClr val="black"/>
              </a:solidFill>
              <a:latin typeface="+mj-ea"/>
              <a:ea typeface="+mj-ea"/>
            </a:endParaRPr>
          </a:p>
        </p:txBody>
      </p:sp>
      <p:sp>
        <p:nvSpPr>
          <p:cNvPr id="42" name="角丸四角形 41"/>
          <p:cNvSpPr/>
          <p:nvPr/>
        </p:nvSpPr>
        <p:spPr>
          <a:xfrm>
            <a:off x="5278880" y="5646015"/>
            <a:ext cx="2211218" cy="388936"/>
          </a:xfrm>
          <a:prstGeom prst="roundRect">
            <a:avLst>
              <a:gd name="adj" fmla="val 355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87313" indent="-87313" algn="ctr"/>
            <a:r>
              <a:rPr lang="ja-JP" altLang="en-US" sz="1600" b="1" dirty="0" smtClean="0">
                <a:solidFill>
                  <a:srgbClr val="FF0000"/>
                </a:solidFill>
                <a:latin typeface="ＭＳ Ｐゴシック"/>
              </a:rPr>
              <a:t>共生型サービス事業所</a:t>
            </a:r>
            <a:endParaRPr lang="en-US" altLang="ja-JP" sz="1600" b="1" dirty="0" smtClean="0">
              <a:solidFill>
                <a:srgbClr val="FF0000"/>
              </a:solidFill>
              <a:latin typeface="ＭＳ Ｐゴシック"/>
            </a:endParaRPr>
          </a:p>
        </p:txBody>
      </p:sp>
      <p:sp>
        <p:nvSpPr>
          <p:cNvPr id="65" name="円/楕円 64"/>
          <p:cNvSpPr/>
          <p:nvPr/>
        </p:nvSpPr>
        <p:spPr>
          <a:xfrm>
            <a:off x="4808984" y="5517232"/>
            <a:ext cx="576064" cy="297894"/>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0000"/>
                </a:solidFill>
              </a:rPr>
              <a:t>新</a:t>
            </a:r>
            <a:endParaRPr kumimoji="1" lang="ja-JP" altLang="en-US" sz="1600" b="1" dirty="0">
              <a:solidFill>
                <a:srgbClr val="FF0000"/>
              </a:solidFill>
            </a:endParaRPr>
          </a:p>
        </p:txBody>
      </p:sp>
      <p:sp>
        <p:nvSpPr>
          <p:cNvPr id="68" name="正方形/長方形 67"/>
          <p:cNvSpPr/>
          <p:nvPr/>
        </p:nvSpPr>
        <p:spPr>
          <a:xfrm>
            <a:off x="160743" y="6272031"/>
            <a:ext cx="1970221" cy="466869"/>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69" name="正方形/長方形 68"/>
          <p:cNvSpPr/>
          <p:nvPr/>
        </p:nvSpPr>
        <p:spPr>
          <a:xfrm>
            <a:off x="2360712" y="6254838"/>
            <a:ext cx="1620000" cy="486530"/>
          </a:xfrm>
          <a:prstGeom prst="rect">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u="sng" dirty="0" smtClean="0">
                <a:solidFill>
                  <a:schemeClr val="accent1"/>
                </a:solidFill>
                <a:latin typeface="ＭＳ Ｐゴシック"/>
              </a:rPr>
              <a:t>介護</a:t>
            </a:r>
            <a:r>
              <a:rPr lang="ja-JP" altLang="en-US" sz="1200" dirty="0">
                <a:solidFill>
                  <a:prstClr val="black"/>
                </a:solidFill>
                <a:latin typeface="ＭＳ Ｐゴシック"/>
              </a:rPr>
              <a:t>保険事業所</a:t>
            </a:r>
            <a:endParaRPr lang="en-US" altLang="ja-JP" sz="1200" dirty="0">
              <a:solidFill>
                <a:prstClr val="black"/>
              </a:solidFill>
              <a:latin typeface="ＭＳ Ｐゴシック"/>
            </a:endParaRPr>
          </a:p>
        </p:txBody>
      </p:sp>
      <p:pic>
        <p:nvPicPr>
          <p:cNvPr id="70" name="Picture 3" descr="C:\Users\YSIOY\AppData\Local\Microsoft\Windows\Temporary Internet Files\Content.IE5\1CTOWRQ0\house-illustration-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5489" y="6043814"/>
            <a:ext cx="1013697" cy="416963"/>
          </a:xfrm>
          <a:prstGeom prst="rect">
            <a:avLst/>
          </a:prstGeom>
          <a:noFill/>
          <a:extLst>
            <a:ext uri="{909E8E84-426E-40DD-AFC4-6F175D3DCCD1}">
              <a14:hiddenFill xmlns:a14="http://schemas.microsoft.com/office/drawing/2010/main">
                <a:solidFill>
                  <a:srgbClr val="FFFFFF"/>
                </a:solidFill>
              </a14:hiddenFill>
            </a:ext>
          </a:extLst>
        </p:spPr>
      </p:pic>
      <p:sp>
        <p:nvSpPr>
          <p:cNvPr id="72" name="テキスト ボックス 71"/>
          <p:cNvSpPr txBox="1"/>
          <p:nvPr/>
        </p:nvSpPr>
        <p:spPr>
          <a:xfrm>
            <a:off x="158741" y="6221639"/>
            <a:ext cx="2095126" cy="507831"/>
          </a:xfrm>
          <a:prstGeom prst="rect">
            <a:avLst/>
          </a:prstGeom>
          <a:noFill/>
        </p:spPr>
        <p:txBody>
          <a:bodyPr wrap="square" rtlCol="0">
            <a:spAutoFit/>
          </a:bodyPr>
          <a:lstStyle/>
          <a:p>
            <a:pPr algn="ctr"/>
            <a:endParaRPr lang="en-US" altLang="ja-JP" sz="900" dirty="0">
              <a:solidFill>
                <a:prstClr val="black"/>
              </a:solidFill>
              <a:latin typeface="ＭＳ Ｐゴシック"/>
            </a:endParaRPr>
          </a:p>
          <a:p>
            <a:pPr algn="ctr"/>
            <a:r>
              <a:rPr lang="ja-JP" altLang="en-US" u="sng" dirty="0" smtClean="0">
                <a:solidFill>
                  <a:srgbClr val="00B050"/>
                </a:solidFill>
                <a:latin typeface="ＭＳ Ｐゴシック"/>
              </a:rPr>
              <a:t>障害</a:t>
            </a:r>
            <a:r>
              <a:rPr lang="ja-JP" altLang="en-US" sz="1050" dirty="0" smtClean="0">
                <a:solidFill>
                  <a:prstClr val="black"/>
                </a:solidFill>
                <a:latin typeface="ＭＳ Ｐゴシック"/>
              </a:rPr>
              <a:t>福祉サービス事業所</a:t>
            </a:r>
            <a:r>
              <a:rPr lang="ja-JP" altLang="en-US" sz="1050" dirty="0" smtClean="0">
                <a:latin typeface="ＭＳ Ｐゴシック"/>
              </a:rPr>
              <a:t>等</a:t>
            </a:r>
            <a:endParaRPr lang="en-US" altLang="ja-JP" sz="1050" dirty="0" smtClean="0">
              <a:latin typeface="ＭＳ Ｐゴシック"/>
            </a:endParaRPr>
          </a:p>
        </p:txBody>
      </p:sp>
      <p:pic>
        <p:nvPicPr>
          <p:cNvPr id="73" name="Picture 7" descr="C:\Users\KKKPH\AppData\Local\Microsoft\Windows\Temporary Internet Files\Content.IE5\WHB5SLS6\lgi01c201402250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113" y="6043814"/>
            <a:ext cx="1061299" cy="359229"/>
          </a:xfrm>
          <a:prstGeom prst="rect">
            <a:avLst/>
          </a:prstGeom>
          <a:noFill/>
          <a:extLst>
            <a:ext uri="{909E8E84-426E-40DD-AFC4-6F175D3DCCD1}">
              <a14:hiddenFill xmlns:a14="http://schemas.microsoft.com/office/drawing/2010/main">
                <a:solidFill>
                  <a:srgbClr val="FFFFFF"/>
                </a:solidFill>
              </a14:hiddenFill>
            </a:ext>
          </a:extLst>
        </p:spPr>
      </p:pic>
      <p:sp>
        <p:nvSpPr>
          <p:cNvPr id="75" name="角丸四角形 74"/>
          <p:cNvSpPr/>
          <p:nvPr/>
        </p:nvSpPr>
        <p:spPr>
          <a:xfrm>
            <a:off x="2666296" y="5218830"/>
            <a:ext cx="814786" cy="282734"/>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rPr>
              <a:t>高齢者</a:t>
            </a:r>
            <a:endParaRPr lang="ja-JP" altLang="en-US" sz="1400" dirty="0">
              <a:solidFill>
                <a:prstClr val="black"/>
              </a:solidFill>
            </a:endParaRPr>
          </a:p>
        </p:txBody>
      </p:sp>
      <p:sp>
        <p:nvSpPr>
          <p:cNvPr id="76" name="角丸四角形 75"/>
          <p:cNvSpPr/>
          <p:nvPr/>
        </p:nvSpPr>
        <p:spPr>
          <a:xfrm>
            <a:off x="337893" y="5213530"/>
            <a:ext cx="791324" cy="305826"/>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100" dirty="0" smtClean="0">
                <a:solidFill>
                  <a:prstClr val="black"/>
                </a:solidFill>
              </a:rPr>
              <a:t>障害児者</a:t>
            </a:r>
            <a:endParaRPr lang="ja-JP" altLang="en-US" sz="1100" dirty="0">
              <a:solidFill>
                <a:prstClr val="black"/>
              </a:solidFill>
            </a:endParaRPr>
          </a:p>
        </p:txBody>
      </p:sp>
      <p:cxnSp>
        <p:nvCxnSpPr>
          <p:cNvPr id="77" name="直線矢印コネクタ 76"/>
          <p:cNvCxnSpPr>
            <a:stCxn id="75" idx="2"/>
            <a:endCxn id="70" idx="0"/>
          </p:cNvCxnSpPr>
          <p:nvPr/>
        </p:nvCxnSpPr>
        <p:spPr>
          <a:xfrm>
            <a:off x="3073689" y="5501564"/>
            <a:ext cx="8649" cy="360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stCxn id="76" idx="2"/>
            <a:endCxn id="73" idx="0"/>
          </p:cNvCxnSpPr>
          <p:nvPr/>
        </p:nvCxnSpPr>
        <p:spPr>
          <a:xfrm flipH="1">
            <a:off x="723763" y="5519356"/>
            <a:ext cx="9792" cy="360000"/>
          </a:xfrm>
          <a:prstGeom prst="straightConnector1">
            <a:avLst/>
          </a:prstGeom>
          <a:ln w="2857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角丸四角形 78"/>
          <p:cNvSpPr/>
          <p:nvPr/>
        </p:nvSpPr>
        <p:spPr>
          <a:xfrm>
            <a:off x="6396224" y="5115090"/>
            <a:ext cx="814786" cy="301064"/>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rPr>
              <a:t>高齢者</a:t>
            </a:r>
            <a:endParaRPr lang="ja-JP" altLang="en-US" sz="1400" dirty="0">
              <a:solidFill>
                <a:prstClr val="black"/>
              </a:solidFill>
            </a:endParaRPr>
          </a:p>
        </p:txBody>
      </p:sp>
      <p:sp>
        <p:nvSpPr>
          <p:cNvPr id="80" name="角丸四角形 79"/>
          <p:cNvSpPr/>
          <p:nvPr/>
        </p:nvSpPr>
        <p:spPr>
          <a:xfrm>
            <a:off x="5555385" y="5128927"/>
            <a:ext cx="791324" cy="301064"/>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100" dirty="0" smtClean="0">
                <a:solidFill>
                  <a:prstClr val="black"/>
                </a:solidFill>
              </a:rPr>
              <a:t>障害児者</a:t>
            </a:r>
            <a:endParaRPr lang="ja-JP" altLang="en-US" sz="1100" dirty="0">
              <a:solidFill>
                <a:prstClr val="black"/>
              </a:solidFill>
            </a:endParaRPr>
          </a:p>
        </p:txBody>
      </p:sp>
      <p:cxnSp>
        <p:nvCxnSpPr>
          <p:cNvPr id="81" name="直線矢印コネクタ 80"/>
          <p:cNvCxnSpPr>
            <a:stCxn id="79" idx="2"/>
          </p:cNvCxnSpPr>
          <p:nvPr/>
        </p:nvCxnSpPr>
        <p:spPr>
          <a:xfrm>
            <a:off x="6803617" y="5416154"/>
            <a:ext cx="0" cy="2298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5961038" y="5429991"/>
            <a:ext cx="0" cy="200749"/>
          </a:xfrm>
          <a:prstGeom prst="straightConnector1">
            <a:avLst/>
          </a:prstGeom>
          <a:ln w="2857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0" name="角丸四角形吹き出し 99"/>
          <p:cNvSpPr/>
          <p:nvPr/>
        </p:nvSpPr>
        <p:spPr>
          <a:xfrm>
            <a:off x="8012019" y="5083062"/>
            <a:ext cx="1764000" cy="972000"/>
          </a:xfrm>
          <a:prstGeom prst="wedgeRoundRectCallout">
            <a:avLst>
              <a:gd name="adj1" fmla="val -86376"/>
              <a:gd name="adj2" fmla="val 3119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100" dirty="0">
                <a:solidFill>
                  <a:schemeClr val="tx1"/>
                </a:solidFill>
                <a:latin typeface="+mn-ea"/>
              </a:rPr>
              <a:t>障害福祉サービス</a:t>
            </a:r>
            <a:r>
              <a:rPr lang="ja-JP" altLang="en-US" sz="1100" dirty="0" smtClean="0">
                <a:solidFill>
                  <a:schemeClr val="tx1"/>
                </a:solidFill>
                <a:latin typeface="+mn-ea"/>
              </a:rPr>
              <a:t>事業所等であれば、</a:t>
            </a:r>
            <a:r>
              <a:rPr lang="ja-JP" altLang="en-US" sz="1100" dirty="0">
                <a:solidFill>
                  <a:schemeClr val="tx1"/>
                </a:solidFill>
                <a:latin typeface="+mn-ea"/>
              </a:rPr>
              <a:t>介護保険</a:t>
            </a:r>
            <a:r>
              <a:rPr lang="ja-JP" altLang="en-US" sz="1100" dirty="0" smtClean="0">
                <a:solidFill>
                  <a:schemeClr val="tx1"/>
                </a:solidFill>
                <a:latin typeface="+mn-ea"/>
              </a:rPr>
              <a:t>事業所の指定も受けやすくする特例を設ける。</a:t>
            </a:r>
            <a:endParaRPr lang="en-US" altLang="ja-JP" sz="1100" dirty="0" smtClean="0">
              <a:solidFill>
                <a:schemeClr val="tx1"/>
              </a:solidFill>
              <a:latin typeface="+mn-ea"/>
            </a:endParaRPr>
          </a:p>
          <a:p>
            <a:r>
              <a:rPr lang="en-US" altLang="ja-JP" sz="1100" dirty="0" smtClean="0">
                <a:solidFill>
                  <a:schemeClr val="tx1"/>
                </a:solidFill>
                <a:latin typeface="+mn-ea"/>
              </a:rPr>
              <a:t>※</a:t>
            </a:r>
            <a:r>
              <a:rPr lang="ja-JP" altLang="en-US" sz="1100" dirty="0" smtClean="0">
                <a:solidFill>
                  <a:schemeClr val="tx1"/>
                </a:solidFill>
                <a:latin typeface="+mn-ea"/>
              </a:rPr>
              <a:t>逆も同じ</a:t>
            </a:r>
            <a:endParaRPr lang="en-US" altLang="ja-JP" sz="1100" dirty="0" smtClean="0">
              <a:solidFill>
                <a:schemeClr val="tx1"/>
              </a:solidFill>
              <a:latin typeface="+mn-ea"/>
            </a:endParaRPr>
          </a:p>
        </p:txBody>
      </p:sp>
      <p:sp>
        <p:nvSpPr>
          <p:cNvPr id="103" name="加算記号 102"/>
          <p:cNvSpPr/>
          <p:nvPr/>
        </p:nvSpPr>
        <p:spPr>
          <a:xfrm>
            <a:off x="6137680" y="6331471"/>
            <a:ext cx="255480" cy="198816"/>
          </a:xfrm>
          <a:prstGeom prst="mathPlus">
            <a:avLst>
              <a:gd name="adj1" fmla="val 153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b="1" dirty="0">
              <a:solidFill>
                <a:srgbClr val="0070C0"/>
              </a:solidFill>
            </a:endParaRPr>
          </a:p>
        </p:txBody>
      </p:sp>
      <p:sp>
        <p:nvSpPr>
          <p:cNvPr id="111" name="テキスト ボックス 110"/>
          <p:cNvSpPr txBox="1"/>
          <p:nvPr/>
        </p:nvSpPr>
        <p:spPr>
          <a:xfrm>
            <a:off x="7791295" y="6192611"/>
            <a:ext cx="1691489" cy="656590"/>
          </a:xfrm>
          <a:prstGeom prst="rect">
            <a:avLst/>
          </a:prstGeom>
          <a:noFill/>
        </p:spPr>
        <p:txBody>
          <a:bodyPr wrap="none" rtlCol="0">
            <a:spAutoFit/>
          </a:bodyPr>
          <a:lstStyle/>
          <a:p>
            <a:pPr>
              <a:lnSpc>
                <a:spcPts val="1100"/>
              </a:lnSpc>
            </a:pPr>
            <a:r>
              <a:rPr lang="en-US" altLang="ja-JP" sz="1000" dirty="0" smtClean="0"/>
              <a:t>※</a:t>
            </a:r>
            <a:r>
              <a:rPr lang="ja-JP" altLang="en-US" sz="1000" dirty="0" smtClean="0"/>
              <a:t>対象サービスは、</a:t>
            </a:r>
            <a:endParaRPr lang="en-US" altLang="ja-JP" sz="1000" dirty="0" smtClean="0"/>
          </a:p>
          <a:p>
            <a:pPr>
              <a:lnSpc>
                <a:spcPts val="1100"/>
              </a:lnSpc>
            </a:pPr>
            <a:r>
              <a:rPr lang="ja-JP" altLang="en-US" sz="1000" dirty="0" smtClean="0"/>
              <a:t>　①</a:t>
            </a:r>
            <a:r>
              <a:rPr lang="ja-JP" altLang="en-US" sz="1000" dirty="0"/>
              <a:t>ホームヘルプサービス</a:t>
            </a:r>
            <a:r>
              <a:rPr lang="ja-JP" altLang="en-US" sz="1000" dirty="0" smtClean="0"/>
              <a:t>、</a:t>
            </a:r>
            <a:endParaRPr lang="en-US" altLang="ja-JP" sz="1000" dirty="0" smtClean="0"/>
          </a:p>
          <a:p>
            <a:pPr>
              <a:lnSpc>
                <a:spcPts val="1100"/>
              </a:lnSpc>
            </a:pPr>
            <a:r>
              <a:rPr lang="ja-JP" altLang="en-US" sz="1000" dirty="0" smtClean="0"/>
              <a:t>　②</a:t>
            </a:r>
            <a:r>
              <a:rPr lang="ja-JP" altLang="en-US" sz="1000" dirty="0"/>
              <a:t>デイサービス</a:t>
            </a:r>
            <a:r>
              <a:rPr lang="ja-JP" altLang="en-US" sz="1000" dirty="0" smtClean="0"/>
              <a:t>、</a:t>
            </a:r>
            <a:endParaRPr lang="en-US" altLang="ja-JP" sz="1000" dirty="0" smtClean="0"/>
          </a:p>
          <a:p>
            <a:pPr>
              <a:lnSpc>
                <a:spcPts val="1100"/>
              </a:lnSpc>
            </a:pPr>
            <a:r>
              <a:rPr lang="ja-JP" altLang="en-US" sz="1000" dirty="0" smtClean="0"/>
              <a:t>　③ショートステイ等を想定</a:t>
            </a:r>
            <a:endParaRPr lang="ja-JP" altLang="en-US" sz="1000" dirty="0"/>
          </a:p>
        </p:txBody>
      </p:sp>
      <p:sp>
        <p:nvSpPr>
          <p:cNvPr id="112" name="十字形 111"/>
          <p:cNvSpPr/>
          <p:nvPr/>
        </p:nvSpPr>
        <p:spPr>
          <a:xfrm>
            <a:off x="4521636" y="5877888"/>
            <a:ext cx="359356" cy="359424"/>
          </a:xfrm>
          <a:prstGeom prst="plus">
            <a:avLst>
              <a:gd name="adj" fmla="val 384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98517" y="5146126"/>
            <a:ext cx="4147477" cy="1656000"/>
          </a:xfrm>
          <a:prstGeom prst="rect">
            <a:avLst/>
          </a:prstGeom>
          <a:noFill/>
          <a:ln w="19050">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0" name="テキスト ボックス 49"/>
          <p:cNvSpPr txBox="1"/>
          <p:nvPr/>
        </p:nvSpPr>
        <p:spPr>
          <a:xfrm>
            <a:off x="1606978" y="5206579"/>
            <a:ext cx="648000" cy="276999"/>
          </a:xfrm>
          <a:prstGeom prst="rect">
            <a:avLst/>
          </a:prstGeom>
          <a:solidFill>
            <a:schemeClr val="accent5">
              <a:lumMod val="20000"/>
              <a:lumOff val="8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1200" dirty="0">
                <a:solidFill>
                  <a:prstClr val="black"/>
                </a:solidFill>
                <a:latin typeface="ＭＳ Ｐゴシック"/>
              </a:rPr>
              <a:t>現行</a:t>
            </a:r>
          </a:p>
        </p:txBody>
      </p:sp>
      <p:sp>
        <p:nvSpPr>
          <p:cNvPr id="51" name="正方形/長方形 50"/>
          <p:cNvSpPr/>
          <p:nvPr/>
        </p:nvSpPr>
        <p:spPr>
          <a:xfrm>
            <a:off x="47512" y="548680"/>
            <a:ext cx="5400000" cy="350044"/>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ja-JP" altLang="en-US" sz="1600" b="1" dirty="0" smtClean="0">
                <a:solidFill>
                  <a:prstClr val="black"/>
                </a:solidFill>
              </a:rPr>
              <a:t>「我が事・丸ごと」の地域作り</a:t>
            </a:r>
            <a:r>
              <a:rPr lang="ja-JP" altLang="en-US" sz="1600" b="1" dirty="0">
                <a:solidFill>
                  <a:prstClr val="black"/>
                </a:solidFill>
              </a:rPr>
              <a:t>・</a:t>
            </a:r>
            <a:r>
              <a:rPr lang="ja-JP" altLang="en-US" sz="1600" b="1" dirty="0" smtClean="0">
                <a:solidFill>
                  <a:prstClr val="black"/>
                </a:solidFill>
              </a:rPr>
              <a:t>包括的な支援体制の整備</a:t>
            </a:r>
            <a:endParaRPr lang="ja-JP" altLang="en-US" sz="1600" b="1" dirty="0">
              <a:solidFill>
                <a:prstClr val="black"/>
              </a:solidFill>
            </a:endParaRPr>
          </a:p>
        </p:txBody>
      </p:sp>
      <p:sp>
        <p:nvSpPr>
          <p:cNvPr id="52" name="正方形/長方形 51"/>
          <p:cNvSpPr/>
          <p:nvPr/>
        </p:nvSpPr>
        <p:spPr>
          <a:xfrm>
            <a:off x="50039" y="898724"/>
            <a:ext cx="9792000" cy="2880000"/>
          </a:xfrm>
          <a:prstGeom prst="rect">
            <a:avLst/>
          </a:prstGeom>
          <a:ln/>
        </p:spPr>
        <p:style>
          <a:lnRef idx="2">
            <a:schemeClr val="dk1"/>
          </a:lnRef>
          <a:fillRef idx="1">
            <a:schemeClr val="lt1"/>
          </a:fillRef>
          <a:effectRef idx="0">
            <a:schemeClr val="dk1"/>
          </a:effectRef>
          <a:fontRef idx="minor">
            <a:schemeClr val="dk1"/>
          </a:fontRef>
        </p:style>
        <p:txBody>
          <a:bodyPr lIns="97733" tIns="48866" rIns="72000" bIns="48866" rtlCol="0" anchor="t"/>
          <a:lstStyle/>
          <a:p>
            <a:pPr marL="173038" indent="-173038" defTabSz="914238"/>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．「我が事・丸ごと」の地域福祉推進の理念を</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規定</a:t>
            </a:r>
            <a:endParaRPr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3038" indent="173038" defTabSz="914238"/>
            <a:r>
              <a:rPr lang="ja-JP" altLang="en-US" sz="1300" dirty="0">
                <a:latin typeface="+mj-ea"/>
              </a:rPr>
              <a:t>地域福祉の推進の理念として、支援を必要とする住民（世帯）が抱える多様で複合的な地域生活課題について</a:t>
            </a:r>
            <a:r>
              <a:rPr lang="ja-JP" altLang="en-US" sz="1300" dirty="0" smtClean="0">
                <a:latin typeface="+mj-ea"/>
              </a:rPr>
              <a:t>、住民</a:t>
            </a:r>
            <a:r>
              <a:rPr lang="ja-JP" altLang="en-US" sz="1300" dirty="0">
                <a:latin typeface="+mj-ea"/>
              </a:rPr>
              <a:t>や福祉関係者に</a:t>
            </a:r>
            <a:r>
              <a:rPr lang="ja-JP" altLang="en-US" sz="1300" dirty="0">
                <a:solidFill>
                  <a:schemeClr val="tx1"/>
                </a:solidFill>
                <a:latin typeface="+mj-ea"/>
              </a:rPr>
              <a:t>よる①</a:t>
            </a:r>
            <a:r>
              <a:rPr lang="ja-JP" altLang="en-US" sz="1300" dirty="0" smtClean="0">
                <a:solidFill>
                  <a:schemeClr val="tx1"/>
                </a:solidFill>
                <a:latin typeface="+mj-ea"/>
              </a:rPr>
              <a:t>把握及び②関係</a:t>
            </a:r>
            <a:r>
              <a:rPr lang="ja-JP" altLang="en-US" sz="1300" dirty="0">
                <a:solidFill>
                  <a:schemeClr val="tx1"/>
                </a:solidFill>
                <a:latin typeface="+mj-ea"/>
              </a:rPr>
              <a:t>機関との連携等による</a:t>
            </a:r>
            <a:r>
              <a:rPr lang="ja-JP" altLang="en-US" sz="1300" dirty="0" smtClean="0">
                <a:solidFill>
                  <a:schemeClr val="tx1"/>
                </a:solidFill>
                <a:latin typeface="+mj-ea"/>
              </a:rPr>
              <a:t>解決 が図られる</a:t>
            </a:r>
            <a:r>
              <a:rPr lang="ja-JP" altLang="en-US" sz="1300" dirty="0" smtClean="0">
                <a:latin typeface="+mj-ea"/>
              </a:rPr>
              <a:t>こと</a:t>
            </a:r>
            <a:r>
              <a:rPr lang="ja-JP" altLang="en-US" sz="1300" dirty="0">
                <a:latin typeface="+mj-ea"/>
              </a:rPr>
              <a:t>を目指す旨を明記。</a:t>
            </a:r>
          </a:p>
          <a:p>
            <a:pPr marL="173038" indent="-173038" defTabSz="914238">
              <a:spcBef>
                <a:spcPts val="1200"/>
              </a:spcBef>
            </a:pP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２．この</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理念を実現するため、市町村が以下の包括的な支援体制づくりに努める旨を規定</a:t>
            </a:r>
          </a:p>
          <a:p>
            <a:pPr marL="173038" indent="-173038" defTabSz="914238"/>
            <a:r>
              <a:rPr lang="ja-JP" altLang="en-US" sz="1300" dirty="0">
                <a:latin typeface="+mj-ea"/>
                <a:ea typeface="+mj-ea"/>
              </a:rPr>
              <a:t>　○　地域住民の地域福祉活動への参加を促進するための環境整備</a:t>
            </a:r>
          </a:p>
          <a:p>
            <a:pPr marL="173038" indent="-173038" defTabSz="914238"/>
            <a:r>
              <a:rPr lang="ja-JP" altLang="en-US" sz="1300" dirty="0" smtClean="0">
                <a:latin typeface="+mj-ea"/>
                <a:ea typeface="+mj-ea"/>
              </a:rPr>
              <a:t>　</a:t>
            </a:r>
            <a:r>
              <a:rPr lang="en-US" altLang="ja-JP" sz="1300" dirty="0" smtClean="0">
                <a:latin typeface="+mj-ea"/>
                <a:ea typeface="+mj-ea"/>
              </a:rPr>
              <a:t>○</a:t>
            </a:r>
            <a:r>
              <a:rPr lang="ja-JP" altLang="en-US" sz="1300" dirty="0">
                <a:latin typeface="+mj-ea"/>
                <a:ea typeface="+mj-ea"/>
              </a:rPr>
              <a:t>　住民に身近な圏域において</a:t>
            </a:r>
            <a:r>
              <a:rPr lang="ja-JP" altLang="en-US" sz="1300" dirty="0" smtClean="0">
                <a:latin typeface="+mj-ea"/>
                <a:ea typeface="+mj-ea"/>
              </a:rPr>
              <a:t>、分野を超えて地域</a:t>
            </a:r>
            <a:r>
              <a:rPr lang="ja-JP" altLang="en-US" sz="1300" dirty="0">
                <a:latin typeface="+mj-ea"/>
                <a:ea typeface="+mj-ea"/>
              </a:rPr>
              <a:t>生活課題について総合的に相談に応じ、関係機関と連絡調整等を行う体制（＊</a:t>
            </a:r>
            <a:r>
              <a:rPr lang="ja-JP" altLang="en-US" sz="1300" dirty="0" smtClean="0">
                <a:latin typeface="+mj-ea"/>
                <a:ea typeface="+mj-ea"/>
              </a:rPr>
              <a:t>）</a:t>
            </a:r>
            <a:endParaRPr lang="en-US" altLang="ja-JP" sz="1300" dirty="0" smtClean="0">
              <a:latin typeface="+mj-ea"/>
              <a:ea typeface="+mj-ea"/>
            </a:endParaRPr>
          </a:p>
          <a:p>
            <a:pPr marL="173038" indent="-173038" defTabSz="914238"/>
            <a:endParaRPr lang="en-US" altLang="ja-JP" sz="1300" dirty="0" smtClean="0">
              <a:latin typeface="+mj-ea"/>
              <a:ea typeface="+mj-ea"/>
            </a:endParaRPr>
          </a:p>
          <a:p>
            <a:pPr marL="173038" indent="-173038" defTabSz="914238"/>
            <a:endParaRPr lang="en-US" altLang="ja-JP" sz="800" dirty="0" smtClean="0">
              <a:latin typeface="+mj-ea"/>
              <a:ea typeface="+mj-ea"/>
            </a:endParaRPr>
          </a:p>
          <a:p>
            <a:pPr marL="173038" indent="-173038" defTabSz="914238"/>
            <a:r>
              <a:rPr lang="ja-JP" altLang="en-US" sz="1300" dirty="0" smtClean="0">
                <a:latin typeface="+mj-ea"/>
                <a:ea typeface="+mj-ea"/>
              </a:rPr>
              <a:t>　○</a:t>
            </a:r>
            <a:r>
              <a:rPr lang="ja-JP" altLang="en-US" sz="1300" dirty="0">
                <a:latin typeface="+mj-ea"/>
                <a:ea typeface="+mj-ea"/>
              </a:rPr>
              <a:t>　主に市町村圏域において、生活困窮者自立相談支援機関等の関係機関が協働して</a:t>
            </a:r>
            <a:r>
              <a:rPr lang="ja-JP" altLang="en-US" sz="1300" dirty="0" smtClean="0">
                <a:latin typeface="+mj-ea"/>
                <a:ea typeface="+mj-ea"/>
              </a:rPr>
              <a:t>、複合化した地域</a:t>
            </a:r>
            <a:r>
              <a:rPr lang="ja-JP" altLang="en-US" sz="1300" dirty="0">
                <a:latin typeface="+mj-ea"/>
                <a:ea typeface="+mj-ea"/>
              </a:rPr>
              <a:t>生活課題を解決するための</a:t>
            </a:r>
            <a:r>
              <a:rPr lang="ja-JP" altLang="en-US" sz="1300" dirty="0" smtClean="0">
                <a:latin typeface="+mj-ea"/>
                <a:ea typeface="+mj-ea"/>
              </a:rPr>
              <a:t>体制</a:t>
            </a:r>
            <a:endParaRPr lang="en-US" altLang="ja-JP" sz="1300" dirty="0">
              <a:latin typeface="+mj-ea"/>
              <a:ea typeface="+mj-ea"/>
            </a:endParaRPr>
          </a:p>
          <a:p>
            <a:pPr marL="173038" indent="-173038" defTabSz="914238">
              <a:spcBef>
                <a:spcPts val="1200"/>
              </a:spcBef>
            </a:pP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．地域福祉計画の充実</a:t>
            </a:r>
          </a:p>
          <a:p>
            <a:pPr marL="173038" indent="-173038" defTabSz="914238"/>
            <a:r>
              <a:rPr lang="ja-JP" altLang="en-US" sz="1300" dirty="0">
                <a:solidFill>
                  <a:schemeClr val="tx1"/>
                </a:solidFill>
                <a:latin typeface="+mj-ea"/>
                <a:ea typeface="+mj-ea"/>
              </a:rPr>
              <a:t>　○　市町村が地域福祉計画を策定するよう</a:t>
            </a:r>
            <a:r>
              <a:rPr lang="ja-JP" altLang="en-US" sz="1300" dirty="0" smtClean="0">
                <a:solidFill>
                  <a:schemeClr val="tx1"/>
                </a:solidFill>
                <a:latin typeface="+mj-ea"/>
                <a:ea typeface="+mj-ea"/>
              </a:rPr>
              <a:t>努めると</a:t>
            </a:r>
            <a:r>
              <a:rPr lang="ja-JP" altLang="en-US" sz="1300" dirty="0">
                <a:solidFill>
                  <a:schemeClr val="tx1"/>
                </a:solidFill>
                <a:latin typeface="+mj-ea"/>
                <a:ea typeface="+mj-ea"/>
              </a:rPr>
              <a:t>ともに、福祉の各分野における共通事項を定め、上位計画として　</a:t>
            </a:r>
          </a:p>
          <a:p>
            <a:pPr marL="173038" indent="-173038" defTabSz="914238"/>
            <a:r>
              <a:rPr lang="ja-JP" altLang="en-US" sz="1300" dirty="0">
                <a:solidFill>
                  <a:schemeClr val="tx1"/>
                </a:solidFill>
                <a:latin typeface="+mj-ea"/>
                <a:ea typeface="+mj-ea"/>
              </a:rPr>
              <a:t>　　位置づける</a:t>
            </a:r>
            <a:r>
              <a:rPr lang="ja-JP" altLang="en-US" sz="1300" dirty="0" smtClean="0">
                <a:solidFill>
                  <a:schemeClr val="tx1"/>
                </a:solidFill>
                <a:latin typeface="+mj-ea"/>
                <a:ea typeface="+mj-ea"/>
              </a:rPr>
              <a:t>。</a:t>
            </a:r>
            <a:r>
              <a:rPr lang="ja-JP" altLang="en-US" sz="1300" dirty="0">
                <a:solidFill>
                  <a:schemeClr val="tx1"/>
                </a:solidFill>
                <a:latin typeface="+mj-ea"/>
              </a:rPr>
              <a:t>（都道府県が策定する地域福祉支援計画についても</a:t>
            </a:r>
            <a:r>
              <a:rPr lang="ja-JP" altLang="en-US" sz="1300" dirty="0" smtClean="0">
                <a:solidFill>
                  <a:schemeClr val="tx1"/>
                </a:solidFill>
                <a:latin typeface="+mj-ea"/>
              </a:rPr>
              <a:t>同様。）</a:t>
            </a:r>
            <a:endParaRPr lang="ja-JP" altLang="en-US" sz="1300" dirty="0">
              <a:solidFill>
                <a:schemeClr val="tx1"/>
              </a:solidFill>
              <a:latin typeface="+mj-ea"/>
            </a:endParaRPr>
          </a:p>
        </p:txBody>
      </p:sp>
      <p:sp>
        <p:nvSpPr>
          <p:cNvPr id="56" name="正方形/長方形 55"/>
          <p:cNvSpPr/>
          <p:nvPr/>
        </p:nvSpPr>
        <p:spPr>
          <a:xfrm>
            <a:off x="200472" y="2348880"/>
            <a:ext cx="8928992" cy="400110"/>
          </a:xfrm>
          <a:prstGeom prst="rect">
            <a:avLst/>
          </a:prstGeom>
        </p:spPr>
        <p:txBody>
          <a:bodyPr wrap="square">
            <a:spAutoFit/>
          </a:bodyPr>
          <a:lstStyle/>
          <a:p>
            <a:pPr marL="336550" indent="-407988"/>
            <a:r>
              <a:rPr lang="ja-JP" altLang="en-US" sz="1000" dirty="0">
                <a:solidFill>
                  <a:prstClr val="black"/>
                </a:solidFill>
                <a:latin typeface="ＭＳ 明朝" panose="02020609040205080304" pitchFamily="17" charset="-128"/>
                <a:ea typeface="ＭＳ 明朝" panose="02020609040205080304" pitchFamily="17" charset="-128"/>
              </a:rPr>
              <a:t>（＊）例えば、地区社協、市区町村社協の地区担当、地域包括支援センター、相談支援事業所、地域子育て支援拠点、利用者支援事業、社会福祉法人、ＮＰＯ法人等</a:t>
            </a:r>
          </a:p>
        </p:txBody>
      </p:sp>
      <p:sp>
        <p:nvSpPr>
          <p:cNvPr id="57" name="テキスト ボックス 56"/>
          <p:cNvSpPr txBox="1"/>
          <p:nvPr/>
        </p:nvSpPr>
        <p:spPr>
          <a:xfrm>
            <a:off x="-30718" y="3725852"/>
            <a:ext cx="10240302" cy="323165"/>
          </a:xfrm>
          <a:prstGeom prst="rect">
            <a:avLst/>
          </a:prstGeom>
          <a:noFill/>
        </p:spPr>
        <p:txBody>
          <a:bodyPr wrap="square" rtlCol="0">
            <a:spAutoFit/>
          </a:bodyPr>
          <a:lstStyle/>
          <a:p>
            <a:pPr marL="180975" lvl="0" indent="-95250">
              <a:lnSpc>
                <a:spcPts val="1800"/>
              </a:lnSpc>
            </a:pPr>
            <a:r>
              <a:rPr lang="en-US" altLang="ja-JP" sz="1000" dirty="0" smtClean="0">
                <a:solidFill>
                  <a:prstClr val="black"/>
                </a:solidFill>
                <a:latin typeface="HGPｺﾞｼｯｸM" panose="020B0600000000000000" pitchFamily="50" charset="-128"/>
                <a:ea typeface="HGPｺﾞｼｯｸM" panose="020B0600000000000000" pitchFamily="50" charset="-128"/>
              </a:rPr>
              <a:t>※</a:t>
            </a:r>
            <a:r>
              <a:rPr lang="ja-JP" altLang="en-US" sz="1000" dirty="0">
                <a:solidFill>
                  <a:prstClr val="black"/>
                </a:solidFill>
                <a:latin typeface="HGPｺﾞｼｯｸM" panose="020B0600000000000000" pitchFamily="50" charset="-128"/>
                <a:ea typeface="HGPｺﾞｼｯｸM" panose="020B0600000000000000" pitchFamily="50" charset="-128"/>
              </a:rPr>
              <a:t>法律の公布</a:t>
            </a:r>
            <a:r>
              <a:rPr lang="ja-JP" altLang="en-US" sz="1000" dirty="0" smtClean="0">
                <a:solidFill>
                  <a:prstClr val="black"/>
                </a:solidFill>
                <a:latin typeface="HGPｺﾞｼｯｸM" panose="020B0600000000000000" pitchFamily="50" charset="-128"/>
                <a:ea typeface="HGPｺﾞｼｯｸM" panose="020B0600000000000000" pitchFamily="50" charset="-128"/>
              </a:rPr>
              <a:t>後</a:t>
            </a:r>
            <a:r>
              <a:rPr lang="ja-JP" altLang="en-US" sz="1000" dirty="0">
                <a:solidFill>
                  <a:prstClr val="black"/>
                </a:solidFill>
                <a:latin typeface="HGPｺﾞｼｯｸM" panose="020B0600000000000000" pitchFamily="50" charset="-128"/>
                <a:ea typeface="HGPｺﾞｼｯｸM" panose="020B0600000000000000" pitchFamily="50" charset="-128"/>
              </a:rPr>
              <a:t>３</a:t>
            </a:r>
            <a:r>
              <a:rPr lang="ja-JP" altLang="en-US" sz="1000" dirty="0" smtClean="0">
                <a:solidFill>
                  <a:prstClr val="black"/>
                </a:solidFill>
                <a:latin typeface="HGPｺﾞｼｯｸM" panose="020B0600000000000000" pitchFamily="50" charset="-128"/>
                <a:ea typeface="HGPｺﾞｼｯｸM" panose="020B0600000000000000" pitchFamily="50" charset="-128"/>
              </a:rPr>
              <a:t>年</a:t>
            </a:r>
            <a:r>
              <a:rPr lang="ja-JP" altLang="en-US" sz="1000" dirty="0">
                <a:solidFill>
                  <a:prstClr val="black"/>
                </a:solidFill>
                <a:latin typeface="HGPｺﾞｼｯｸM" panose="020B0600000000000000" pitchFamily="50" charset="-128"/>
                <a:ea typeface="HGPｺﾞｼｯｸM" panose="020B0600000000000000" pitchFamily="50" charset="-128"/>
              </a:rPr>
              <a:t>を目途として、２の体制を全国的に整備するための方策について検討を加え、必要があると認めるときは</a:t>
            </a:r>
            <a:r>
              <a:rPr lang="ja-JP" altLang="en-US" sz="1000" dirty="0" smtClean="0">
                <a:solidFill>
                  <a:prstClr val="black"/>
                </a:solidFill>
                <a:latin typeface="HGPｺﾞｼｯｸM" panose="020B0600000000000000" pitchFamily="50" charset="-128"/>
                <a:ea typeface="HGPｺﾞｼｯｸM" panose="020B0600000000000000" pitchFamily="50" charset="-128"/>
              </a:rPr>
              <a:t>、その</a:t>
            </a:r>
            <a:r>
              <a:rPr lang="ja-JP" altLang="en-US" sz="1000" dirty="0">
                <a:solidFill>
                  <a:prstClr val="black"/>
                </a:solidFill>
                <a:latin typeface="HGPｺﾞｼｯｸM" panose="020B0600000000000000" pitchFamily="50" charset="-128"/>
                <a:ea typeface="HGPｺﾞｼｯｸM" panose="020B0600000000000000" pitchFamily="50" charset="-128"/>
              </a:rPr>
              <a:t>結果に基づいて所要の措置を講ずる旨の附則を置く。</a:t>
            </a:r>
          </a:p>
        </p:txBody>
      </p:sp>
      <p:sp>
        <p:nvSpPr>
          <p:cNvPr id="32" name="正方形/長方形 31"/>
          <p:cNvSpPr/>
          <p:nvPr/>
        </p:nvSpPr>
        <p:spPr>
          <a:xfrm>
            <a:off x="9583186" y="6498103"/>
            <a:ext cx="288032" cy="2769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200" dirty="0">
                <a:solidFill>
                  <a:schemeClr val="tx1"/>
                </a:solidFill>
              </a:rPr>
              <a:t>２</a:t>
            </a:r>
          </a:p>
        </p:txBody>
      </p:sp>
      <p:sp>
        <p:nvSpPr>
          <p:cNvPr id="4" name="スライド番号プレースホルダー 3"/>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25</a:t>
            </a:fld>
            <a:endParaRPr lang="en-US" altLang="ja-JP">
              <a:solidFill>
                <a:prstClr val="black"/>
              </a:solidFill>
            </a:endParaRPr>
          </a:p>
        </p:txBody>
      </p:sp>
    </p:spTree>
    <p:extLst>
      <p:ext uri="{BB962C8B-B14F-4D97-AF65-F5344CB8AC3E}">
        <p14:creationId xmlns:p14="http://schemas.microsoft.com/office/powerpoint/2010/main" val="1809380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85" y="274639"/>
            <a:ext cx="9518650" cy="6323012"/>
          </a:xfrm>
        </p:spPr>
        <p:txBody>
          <a:bodyPr/>
          <a:lstStyle/>
          <a:p>
            <a:r>
              <a:rPr lang="en-US" altLang="ja-JP" sz="3600" dirty="0" smtClean="0">
                <a:solidFill>
                  <a:schemeClr val="tx1"/>
                </a:solidFill>
              </a:rPr>
              <a:t>Ⅱ</a:t>
            </a:r>
            <a:r>
              <a:rPr lang="ja-JP" altLang="en-US" sz="3600" dirty="0" smtClean="0">
                <a:solidFill>
                  <a:schemeClr val="tx1"/>
                </a:solidFill>
              </a:rPr>
              <a:t>　障害者総合支援法等の概要</a:t>
            </a:r>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26</a:t>
            </a:fld>
            <a:endParaRPr lang="en-US" altLang="ja-JP">
              <a:solidFill>
                <a:prstClr val="black"/>
              </a:solidFill>
            </a:endParaRPr>
          </a:p>
        </p:txBody>
      </p:sp>
    </p:spTree>
    <p:extLst>
      <p:ext uri="{BB962C8B-B14F-4D97-AF65-F5344CB8AC3E}">
        <p14:creationId xmlns:p14="http://schemas.microsoft.com/office/powerpoint/2010/main" val="1433989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１　目的及び基本理念等</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27</a:t>
            </a:fld>
            <a:endParaRPr lang="en-US" altLang="ja-JP">
              <a:solidFill>
                <a:prstClr val="black"/>
              </a:solidFill>
            </a:endParaRPr>
          </a:p>
        </p:txBody>
      </p:sp>
    </p:spTree>
    <p:extLst>
      <p:ext uri="{BB962C8B-B14F-4D97-AF65-F5344CB8AC3E}">
        <p14:creationId xmlns:p14="http://schemas.microsoft.com/office/powerpoint/2010/main" val="1984833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145D96E-32D2-4BBE-876A-32169566F5EB}"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413700" name="Text Box 4"/>
          <p:cNvSpPr txBox="1">
            <a:spLocks noChangeArrowheads="1"/>
          </p:cNvSpPr>
          <p:nvPr/>
        </p:nvSpPr>
        <p:spPr bwMode="auto">
          <a:xfrm>
            <a:off x="468202" y="3068960"/>
            <a:ext cx="8915400" cy="3323971"/>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spcBef>
                <a:spcPct val="20000"/>
              </a:spcBef>
              <a:buClr>
                <a:srgbClr val="00CC99"/>
              </a:buClr>
              <a:buSzPct val="75000"/>
              <a:defRPr/>
            </a:pPr>
            <a:r>
              <a:rPr lang="ja-JP" altLang="en-US" sz="1400" b="1" dirty="0" smtClean="0">
                <a:latin typeface="Arial Narrow" pitchFamily="34" charset="0"/>
                <a:ea typeface="ＭＳ Ｐゴシック" pitchFamily="50" charset="-128"/>
              </a:rPr>
              <a:t>第一条</a:t>
            </a:r>
            <a:r>
              <a:rPr lang="ja-JP" altLang="en-US" sz="1400" dirty="0">
                <a:latin typeface="Arial Narrow" pitchFamily="34" charset="0"/>
                <a:ea typeface="ＭＳ Ｐゴシック" pitchFamily="50" charset="-128"/>
              </a:rPr>
              <a:t>　</a:t>
            </a:r>
            <a:r>
              <a:rPr lang="ja-JP" altLang="en-US" sz="1400" b="1" dirty="0">
                <a:latin typeface="Arial Narrow" pitchFamily="34" charset="0"/>
                <a:ea typeface="ＭＳ Ｐゴシック" pitchFamily="50" charset="-128"/>
              </a:rPr>
              <a:t>（目的）</a:t>
            </a:r>
          </a:p>
          <a:p>
            <a:pPr>
              <a:spcBef>
                <a:spcPct val="20000"/>
              </a:spcBef>
              <a:buClr>
                <a:srgbClr val="00CC99"/>
              </a:buClr>
              <a:buSzPct val="75000"/>
              <a:defRPr/>
            </a:pPr>
            <a:r>
              <a:rPr lang="ja-JP" altLang="en-US" sz="1400" b="1" dirty="0" smtClean="0">
                <a:latin typeface="Arial Narrow" pitchFamily="34" charset="0"/>
                <a:ea typeface="ＭＳ Ｐゴシック" pitchFamily="50" charset="-128"/>
              </a:rPr>
              <a:t>　こ</a:t>
            </a:r>
            <a:r>
              <a:rPr lang="ja-JP" altLang="en-US" sz="1400" dirty="0" smtClean="0"/>
              <a:t>の</a:t>
            </a:r>
            <a:r>
              <a:rPr lang="ja-JP" altLang="en-US" sz="1400" dirty="0"/>
              <a:t>法律は、全ての国民が、</a:t>
            </a:r>
            <a:r>
              <a:rPr lang="ja-JP" altLang="en-US" sz="1400" b="1" u="sng" dirty="0"/>
              <a:t>障害の有無にかかわらず、等しく基本的人権を享有するかけがえのない個人として尊重されるものである</a:t>
            </a:r>
            <a:r>
              <a:rPr lang="ja-JP" altLang="en-US" sz="1400" dirty="0"/>
              <a:t>との理念に</a:t>
            </a:r>
            <a:r>
              <a:rPr lang="ja-JP" altLang="en-US" sz="1400" dirty="0" err="1"/>
              <a:t>のつ</a:t>
            </a:r>
            <a:r>
              <a:rPr lang="ja-JP" altLang="en-US" sz="1400" dirty="0"/>
              <a:t>とり、全ての国民が、障害の有無によつて分け隔てられることなく、相互に人格と個性を尊重し合いながら</a:t>
            </a:r>
            <a:r>
              <a:rPr lang="ja-JP" altLang="en-US" sz="1400" b="1" u="sng" dirty="0"/>
              <a:t>共生する社会を実現するため</a:t>
            </a:r>
            <a:r>
              <a:rPr lang="ja-JP" altLang="en-US" sz="1400" dirty="0"/>
              <a:t>、障害者の自立及び社会参加の支援等のための施策に関し、基本原則を定め、及び国、地方公共団体等の責務を明らかにするとともに、障害者の自立及び社会参加の支援等のための施策の基本となる事項を定めること等により</a:t>
            </a:r>
            <a:r>
              <a:rPr lang="ja-JP" altLang="en-US" sz="1400" b="1" dirty="0"/>
              <a:t>、</a:t>
            </a:r>
            <a:r>
              <a:rPr lang="ja-JP" altLang="en-US" sz="1400" b="1" u="sng" dirty="0"/>
              <a:t>障害者の自立及び社会参加の支援等のための施策を総合的かつ計画的に推進することを目的とする</a:t>
            </a:r>
            <a:r>
              <a:rPr lang="ja-JP" altLang="en-US" sz="1400" u="sng" dirty="0"/>
              <a:t>。 </a:t>
            </a:r>
            <a:endParaRPr lang="en-US" altLang="ja-JP" sz="1400" u="sng" dirty="0" smtClean="0"/>
          </a:p>
          <a:p>
            <a:pPr>
              <a:spcBef>
                <a:spcPct val="20000"/>
              </a:spcBef>
              <a:buClr>
                <a:srgbClr val="00CC99"/>
              </a:buClr>
              <a:buSzPct val="75000"/>
              <a:defRPr/>
            </a:pPr>
            <a:r>
              <a:rPr lang="ja-JP" altLang="en-US" sz="1400" b="1" dirty="0" smtClean="0">
                <a:latin typeface="Arial Narrow" pitchFamily="34" charset="0"/>
                <a:ea typeface="ＭＳ Ｐゴシック" pitchFamily="50" charset="-128"/>
              </a:rPr>
              <a:t>第四条　（差別の禁止）</a:t>
            </a:r>
            <a:endParaRPr lang="en-US" altLang="ja-JP" sz="1400" b="1" dirty="0" smtClean="0">
              <a:latin typeface="Arial Narrow" pitchFamily="34" charset="0"/>
              <a:ea typeface="ＭＳ Ｐゴシック" pitchFamily="50" charset="-128"/>
            </a:endParaRPr>
          </a:p>
          <a:p>
            <a:pPr>
              <a:spcBef>
                <a:spcPct val="20000"/>
              </a:spcBef>
              <a:buClr>
                <a:srgbClr val="00CC99"/>
              </a:buClr>
              <a:buSzPct val="75000"/>
              <a:defRPr/>
            </a:pPr>
            <a:r>
              <a:rPr lang="ja-JP" altLang="en-US" sz="1400" dirty="0">
                <a:latin typeface="Arial Narrow" pitchFamily="34" charset="0"/>
                <a:ea typeface="ＭＳ Ｐゴシック" pitchFamily="50" charset="-128"/>
              </a:rPr>
              <a:t>　</a:t>
            </a:r>
            <a:r>
              <a:rPr lang="ja-JP" altLang="en-US" sz="1400" dirty="0" smtClean="0">
                <a:latin typeface="Arial Narrow" pitchFamily="34" charset="0"/>
                <a:ea typeface="ＭＳ Ｐゴシック" pitchFamily="50" charset="-128"/>
              </a:rPr>
              <a:t>何人も、障害者に対して、障害を理由として、差別することその他の権利利益を侵害する行為をしてはならない。</a:t>
            </a:r>
            <a:endParaRPr lang="en-US" altLang="ja-JP" sz="1400" dirty="0" smtClean="0">
              <a:latin typeface="Arial Narrow" pitchFamily="34" charset="0"/>
              <a:ea typeface="ＭＳ Ｐゴシック" pitchFamily="50" charset="-128"/>
            </a:endParaRPr>
          </a:p>
          <a:p>
            <a:pPr>
              <a:spcBef>
                <a:spcPct val="20000"/>
              </a:spcBef>
              <a:buClr>
                <a:srgbClr val="00CC99"/>
              </a:buClr>
              <a:buSzPct val="75000"/>
              <a:defRPr/>
            </a:pPr>
            <a:r>
              <a:rPr lang="ja-JP" altLang="en-US" sz="1400" dirty="0" smtClean="0">
                <a:latin typeface="Arial Narrow" pitchFamily="34" charset="0"/>
                <a:ea typeface="ＭＳ Ｐゴシック" pitchFamily="50" charset="-128"/>
              </a:rPr>
              <a:t>２　社会的障壁の除去は、それを必要としている障害者が現存し、かつ、その</a:t>
            </a:r>
            <a:r>
              <a:rPr lang="ja-JP" altLang="en-US" sz="1400" b="1" u="sng" dirty="0" smtClean="0">
                <a:latin typeface="Arial Narrow" pitchFamily="34" charset="0"/>
                <a:ea typeface="ＭＳ Ｐゴシック" pitchFamily="50" charset="-128"/>
              </a:rPr>
              <a:t>実施に伴う負担が過重でないときは</a:t>
            </a:r>
            <a:r>
              <a:rPr lang="ja-JP" altLang="en-US" sz="1400" dirty="0" smtClean="0">
                <a:latin typeface="Arial Narrow" pitchFamily="34" charset="0"/>
                <a:ea typeface="ＭＳ Ｐゴシック" pitchFamily="50" charset="-128"/>
              </a:rPr>
              <a:t>、それを怠ることによって前項の規定に違反することとならないよう、その実施について必要かつ</a:t>
            </a:r>
            <a:r>
              <a:rPr lang="ja-JP" altLang="en-US" sz="1400" b="1" u="sng" dirty="0" smtClean="0">
                <a:latin typeface="Arial Narrow" pitchFamily="34" charset="0"/>
                <a:ea typeface="ＭＳ Ｐゴシック" pitchFamily="50" charset="-128"/>
              </a:rPr>
              <a:t>合理的な配慮</a:t>
            </a:r>
            <a:r>
              <a:rPr lang="ja-JP" altLang="en-US" sz="1400" dirty="0" smtClean="0">
                <a:latin typeface="Arial Narrow" pitchFamily="34" charset="0"/>
                <a:ea typeface="ＭＳ Ｐゴシック" pitchFamily="50" charset="-128"/>
              </a:rPr>
              <a:t>がなされなければならない。</a:t>
            </a:r>
            <a:endParaRPr lang="en-US" altLang="ja-JP" sz="1400" dirty="0" smtClean="0">
              <a:latin typeface="Arial Narrow" pitchFamily="34" charset="0"/>
              <a:ea typeface="ＭＳ Ｐゴシック" pitchFamily="50" charset="-128"/>
            </a:endParaRPr>
          </a:p>
          <a:p>
            <a:pPr>
              <a:spcBef>
                <a:spcPct val="20000"/>
              </a:spcBef>
              <a:buClr>
                <a:srgbClr val="00CC99"/>
              </a:buClr>
              <a:buSzPct val="75000"/>
              <a:defRPr/>
            </a:pPr>
            <a:r>
              <a:rPr lang="ja-JP" altLang="en-US" sz="1400" dirty="0" smtClean="0">
                <a:latin typeface="Arial Narrow" pitchFamily="34" charset="0"/>
                <a:ea typeface="ＭＳ Ｐゴシック" pitchFamily="50" charset="-128"/>
              </a:rPr>
              <a:t>３　国は、第一項の規定に違反する行為の防止に関する啓発及び知識の普及を図るため、当該行為の防止を図るために必要となる情報の収集、整理及び提供を行うものとする。</a:t>
            </a:r>
            <a:endParaRPr lang="ja-JP" altLang="en-US" sz="1400" dirty="0">
              <a:latin typeface="Arial Narrow" pitchFamily="34" charset="0"/>
              <a:ea typeface="ＭＳ Ｐゴシック" pitchFamily="50" charset="-128"/>
            </a:endParaRPr>
          </a:p>
        </p:txBody>
      </p:sp>
      <p:sp>
        <p:nvSpPr>
          <p:cNvPr id="7" name="Rectangle 3"/>
          <p:cNvSpPr>
            <a:spLocks noChangeArrowheads="1"/>
          </p:cNvSpPr>
          <p:nvPr/>
        </p:nvSpPr>
        <p:spPr bwMode="auto">
          <a:xfrm>
            <a:off x="776536" y="332656"/>
            <a:ext cx="8280920" cy="576057"/>
          </a:xfrm>
          <a:prstGeom prst="rect">
            <a:avLst/>
          </a:prstGeom>
          <a:solidFill>
            <a:srgbClr val="D6ECEE"/>
          </a:solidFill>
          <a:ln w="25400" algn="ctr">
            <a:solidFill>
              <a:schemeClr val="tx1"/>
            </a:solidFill>
            <a:miter lim="800000"/>
            <a:headEnd/>
            <a:tailEnd/>
          </a:ln>
          <a:effectLst/>
        </p:spPr>
        <p:txBody>
          <a:bodyPr wrap="square" lIns="91414" tIns="45707" rIns="91414" bIns="45707">
            <a:noAutofit/>
          </a:bodyPr>
          <a:lstStyle/>
          <a:p>
            <a:pPr algn="ctr">
              <a:spcBef>
                <a:spcPct val="50000"/>
              </a:spcBef>
              <a:defRPr/>
            </a:pPr>
            <a:r>
              <a:rPr lang="ja-JP" altLang="en-US"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障害者の権利に関する条約</a:t>
            </a:r>
            <a:endParaRPr lang="ja-JP" altLang="en-US"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
        <p:nvSpPr>
          <p:cNvPr id="8" name="Text Box 4"/>
          <p:cNvSpPr txBox="1">
            <a:spLocks noChangeArrowheads="1"/>
          </p:cNvSpPr>
          <p:nvPr/>
        </p:nvSpPr>
        <p:spPr bwMode="auto">
          <a:xfrm>
            <a:off x="442571" y="980721"/>
            <a:ext cx="8915400" cy="1169535"/>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r>
              <a:rPr lang="ja-JP" altLang="en-US" sz="1400" b="1" dirty="0" smtClean="0"/>
              <a:t>第一条（目的）</a:t>
            </a:r>
            <a:endParaRPr lang="ja-JP" altLang="en-US" sz="1400" b="1" dirty="0"/>
          </a:p>
          <a:p>
            <a:r>
              <a:rPr lang="ja-JP" altLang="en-US" sz="1400" dirty="0" smtClean="0"/>
              <a:t>　この</a:t>
            </a:r>
            <a:r>
              <a:rPr lang="ja-JP" altLang="en-US" sz="1400" dirty="0"/>
              <a:t>条約は、すべての障害者による</a:t>
            </a:r>
            <a:r>
              <a:rPr lang="ja-JP" altLang="en-US" sz="1400" b="1" u="sng" dirty="0"/>
              <a:t>あらゆる人権及び基本的自由の完全かつ平等な享有を促進</a:t>
            </a:r>
            <a:r>
              <a:rPr lang="ja-JP" altLang="en-US" sz="1400" dirty="0"/>
              <a:t>し、保護し、及び確保すること並びに障害者の固有の尊厳の尊重を促進することを目的とする。</a:t>
            </a:r>
            <a:br>
              <a:rPr lang="ja-JP" altLang="en-US" sz="1400" dirty="0"/>
            </a:br>
            <a:r>
              <a:rPr lang="ja-JP" altLang="en-US" sz="1400" dirty="0" smtClean="0"/>
              <a:t>　障害者</a:t>
            </a:r>
            <a:r>
              <a:rPr lang="ja-JP" altLang="en-US" sz="1400" dirty="0"/>
              <a:t>には、長期的な身体的、精神的、知的又は感覚的な障害を有する者であって、様々な障壁との相互作用により他の者と平等に社会に完全かつ効果的に参加することを妨げられることのあるものを含む。</a:t>
            </a:r>
          </a:p>
        </p:txBody>
      </p:sp>
      <p:sp>
        <p:nvSpPr>
          <p:cNvPr id="10" name="Rectangle 3"/>
          <p:cNvSpPr>
            <a:spLocks noChangeArrowheads="1"/>
          </p:cNvSpPr>
          <p:nvPr/>
        </p:nvSpPr>
        <p:spPr bwMode="auto">
          <a:xfrm>
            <a:off x="776536" y="2420895"/>
            <a:ext cx="8280920" cy="576057"/>
          </a:xfrm>
          <a:prstGeom prst="rect">
            <a:avLst/>
          </a:prstGeom>
          <a:solidFill>
            <a:srgbClr val="D6ECEE"/>
          </a:solidFill>
          <a:ln w="25400" algn="ctr">
            <a:solidFill>
              <a:schemeClr val="tx1"/>
            </a:solidFill>
            <a:miter lim="800000"/>
            <a:headEnd/>
            <a:tailEnd/>
          </a:ln>
          <a:effectLst/>
        </p:spPr>
        <p:txBody>
          <a:bodyPr wrap="square" lIns="91414" tIns="45707" rIns="91414" bIns="45707">
            <a:noAutofit/>
          </a:bodyPr>
          <a:lstStyle/>
          <a:p>
            <a:pPr algn="ctr">
              <a:spcBef>
                <a:spcPct val="50000"/>
              </a:spcBef>
              <a:defRPr/>
            </a:pPr>
            <a:r>
              <a:rPr lang="ja-JP" altLang="en-US"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障害者基本法</a:t>
            </a:r>
            <a:endParaRPr lang="ja-JP" altLang="en-US"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Tree>
    <p:extLst>
      <p:ext uri="{BB962C8B-B14F-4D97-AF65-F5344CB8AC3E}">
        <p14:creationId xmlns:p14="http://schemas.microsoft.com/office/powerpoint/2010/main" val="359983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896049" y="836712"/>
            <a:ext cx="8242961" cy="647700"/>
          </a:xfrm>
        </p:spPr>
        <p:txBody>
          <a:bodyPr/>
          <a:lstStyle/>
          <a:p>
            <a:pPr eaLnBrk="1" hangingPunct="1"/>
            <a:r>
              <a:rPr lang="ja-JP" altLang="en-US" sz="2800" dirty="0" smtClean="0"/>
              <a:t>障害者総合支援法の目指すもの（目的規定）</a:t>
            </a:r>
          </a:p>
        </p:txBody>
      </p:sp>
      <p:sp>
        <p:nvSpPr>
          <p:cNvPr id="5124" name="Rectangle 3"/>
          <p:cNvSpPr>
            <a:spLocks noGrp="1" noChangeArrowheads="1"/>
          </p:cNvSpPr>
          <p:nvPr>
            <p:ph idx="1"/>
          </p:nvPr>
        </p:nvSpPr>
        <p:spPr>
          <a:xfrm>
            <a:off x="741257" y="1484784"/>
            <a:ext cx="8421819" cy="1944216"/>
          </a:xfrm>
          <a:solidFill>
            <a:schemeClr val="accent3">
              <a:lumMod val="20000"/>
              <a:lumOff val="80000"/>
              <a:alpha val="50195"/>
            </a:schemeClr>
          </a:solidFill>
        </p:spPr>
        <p:txBody>
          <a:bodyPr/>
          <a:lstStyle/>
          <a:p>
            <a:pPr eaLnBrk="1" hangingPunct="1"/>
            <a:r>
              <a:rPr lang="ja-JP" altLang="en-US" sz="2200" dirty="0" smtClean="0"/>
              <a:t>個人としての尊厳にふさわしい日常生活や社会生活を営むことを支援する</a:t>
            </a:r>
          </a:p>
          <a:p>
            <a:pPr eaLnBrk="1" hangingPunct="1"/>
            <a:r>
              <a:rPr lang="ja-JP" altLang="en-US" sz="2200" dirty="0" smtClean="0"/>
              <a:t>障害者や障害児の福祉の増進とともに、障害の有無にかかわらず国民が相互に人格と個性を尊重し安心して暮らすことのできる「地域社会づくり」を進める</a:t>
            </a:r>
          </a:p>
        </p:txBody>
      </p:sp>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29</a:t>
            </a:fld>
            <a:endParaRPr lang="en-US" altLang="ja-JP" dirty="0">
              <a:solidFill>
                <a:srgbClr val="000000"/>
              </a:solidFill>
            </a:endParaRPr>
          </a:p>
        </p:txBody>
      </p:sp>
      <p:sp>
        <p:nvSpPr>
          <p:cNvPr id="413700" name="Text Box 4"/>
          <p:cNvSpPr txBox="1">
            <a:spLocks noChangeArrowheads="1"/>
          </p:cNvSpPr>
          <p:nvPr/>
        </p:nvSpPr>
        <p:spPr bwMode="auto">
          <a:xfrm>
            <a:off x="507339" y="3501008"/>
            <a:ext cx="8915400" cy="3096216"/>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lnSpc>
                <a:spcPct val="150000"/>
              </a:lnSpc>
              <a:spcBef>
                <a:spcPct val="20000"/>
              </a:spcBef>
              <a:buClr>
                <a:srgbClr val="00CC99"/>
              </a:buClr>
              <a:buSzPct val="75000"/>
              <a:defRPr/>
            </a:pPr>
            <a:r>
              <a:rPr lang="ja-JP" altLang="en-US" sz="1600" dirty="0">
                <a:latin typeface="Arial Narrow" pitchFamily="34" charset="0"/>
                <a:ea typeface="ＭＳ Ｐゴシック" pitchFamily="50" charset="-128"/>
              </a:rPr>
              <a:t>　（目的）</a:t>
            </a:r>
          </a:p>
          <a:p>
            <a:pPr marL="187289" indent="-187289">
              <a:lnSpc>
                <a:spcPct val="150000"/>
              </a:lnSpc>
              <a:spcBef>
                <a:spcPct val="20000"/>
              </a:spcBef>
              <a:buClr>
                <a:srgbClr val="00CC99"/>
              </a:buClr>
              <a:buSzPct val="75000"/>
              <a:defRPr/>
            </a:pPr>
            <a:r>
              <a:rPr lang="ja-JP" altLang="en-US" sz="1600" dirty="0" smtClean="0">
                <a:latin typeface="Arial Narrow" pitchFamily="34" charset="0"/>
                <a:ea typeface="ＭＳ Ｐゴシック" pitchFamily="50" charset="-128"/>
              </a:rPr>
              <a:t>第一条</a:t>
            </a:r>
            <a:r>
              <a:rPr lang="ja-JP" altLang="en-US" sz="1600" dirty="0">
                <a:latin typeface="Arial Narrow" pitchFamily="34" charset="0"/>
                <a:ea typeface="ＭＳ Ｐゴシック" pitchFamily="50" charset="-128"/>
              </a:rPr>
              <a:t>　この法律は</a:t>
            </a:r>
            <a:r>
              <a:rPr lang="ja-JP" altLang="en-US" sz="1600" dirty="0" smtClean="0">
                <a:latin typeface="Arial Narrow" pitchFamily="34" charset="0"/>
                <a:ea typeface="ＭＳ Ｐゴシック" pitchFamily="50" charset="-128"/>
              </a:rPr>
              <a:t>、障害者基本法の基本的な理念にのっとり、身体</a:t>
            </a:r>
            <a:r>
              <a:rPr lang="ja-JP" altLang="en-US" sz="1600" dirty="0">
                <a:latin typeface="Arial Narrow" pitchFamily="34" charset="0"/>
                <a:ea typeface="ＭＳ Ｐゴシック" pitchFamily="50" charset="-128"/>
              </a:rPr>
              <a:t>障害者福祉法、知的障害者福祉法、精神保健及び精神障害者福祉に関する法律、児童福祉法その他障害者及び障害児の福祉に関する法律と相まって、</a:t>
            </a:r>
            <a:r>
              <a:rPr lang="ja-JP" altLang="en-US" sz="1600" b="1" u="sng" dirty="0">
                <a:effectLst>
                  <a:outerShdw blurRad="38100" dist="38100" dir="2700000" algn="tl">
                    <a:srgbClr val="FFFFFF"/>
                  </a:outerShdw>
                </a:effectLst>
                <a:latin typeface="Arial Narrow" pitchFamily="34" charset="0"/>
                <a:ea typeface="ＭＳ Ｐゴシック" pitchFamily="50" charset="-128"/>
              </a:rPr>
              <a:t>障害者及び障害児</a:t>
            </a:r>
            <a:r>
              <a:rPr lang="ja-JP" altLang="en-US" sz="1600" b="1" u="sng" dirty="0" smtClean="0">
                <a:effectLst>
                  <a:outerShdw blurRad="38100" dist="38100" dir="2700000" algn="tl">
                    <a:srgbClr val="FFFFFF"/>
                  </a:outerShdw>
                </a:effectLst>
                <a:latin typeface="Arial Narrow" pitchFamily="34" charset="0"/>
                <a:ea typeface="ＭＳ Ｐゴシック" pitchFamily="50" charset="-128"/>
              </a:rPr>
              <a:t>が基本的人権を享有する個人としての尊厳にふさわしい日常</a:t>
            </a:r>
            <a:r>
              <a:rPr lang="ja-JP" altLang="en-US" sz="1600" b="1" u="sng" dirty="0">
                <a:effectLst>
                  <a:outerShdw blurRad="38100" dist="38100" dir="2700000" algn="tl">
                    <a:srgbClr val="FFFFFF"/>
                  </a:outerShdw>
                </a:effectLst>
                <a:latin typeface="Arial Narrow" pitchFamily="34" charset="0"/>
                <a:ea typeface="ＭＳ Ｐゴシック" pitchFamily="50" charset="-128"/>
              </a:rPr>
              <a:t>生活又は社会生活を営むことができるよう、必要な障害福祉サービスに係る</a:t>
            </a:r>
            <a:r>
              <a:rPr lang="ja-JP" altLang="en-US" sz="1600" b="1" u="sng" dirty="0" smtClean="0">
                <a:effectLst>
                  <a:outerShdw blurRad="38100" dist="38100" dir="2700000" algn="tl">
                    <a:srgbClr val="FFFFFF"/>
                  </a:outerShdw>
                </a:effectLst>
                <a:latin typeface="Arial Narrow" pitchFamily="34" charset="0"/>
                <a:ea typeface="ＭＳ Ｐゴシック" pitchFamily="50" charset="-128"/>
              </a:rPr>
              <a:t>給付、地域生活支援事業その他</a:t>
            </a:r>
            <a:r>
              <a:rPr lang="ja-JP" altLang="en-US" sz="1600" b="1" u="sng" dirty="0">
                <a:effectLst>
                  <a:outerShdw blurRad="38100" dist="38100" dir="2700000" algn="tl">
                    <a:srgbClr val="FFFFFF"/>
                  </a:outerShdw>
                </a:effectLst>
                <a:latin typeface="Arial Narrow" pitchFamily="34" charset="0"/>
                <a:ea typeface="ＭＳ Ｐゴシック" pitchFamily="50" charset="-128"/>
              </a:rPr>
              <a:t>の支援</a:t>
            </a:r>
            <a:r>
              <a:rPr lang="ja-JP" altLang="en-US" sz="1600" b="1" u="sng" dirty="0" smtClean="0">
                <a:effectLst>
                  <a:outerShdw blurRad="38100" dist="38100" dir="2700000" algn="tl">
                    <a:srgbClr val="FFFFFF"/>
                  </a:outerShdw>
                </a:effectLst>
                <a:latin typeface="Arial Narrow" pitchFamily="34" charset="0"/>
                <a:ea typeface="ＭＳ Ｐゴシック" pitchFamily="50" charset="-128"/>
              </a:rPr>
              <a:t>を総合的に行い</a:t>
            </a:r>
            <a:r>
              <a:rPr lang="ja-JP" altLang="en-US" sz="1600" b="1" u="sng" dirty="0">
                <a:effectLst>
                  <a:outerShdw blurRad="38100" dist="38100" dir="2700000" algn="tl">
                    <a:srgbClr val="FFFFFF"/>
                  </a:outerShdw>
                </a:effectLst>
                <a:latin typeface="Arial Narrow" pitchFamily="34" charset="0"/>
                <a:ea typeface="ＭＳ Ｐゴシック" pitchFamily="50" charset="-128"/>
              </a:rPr>
              <a:t>、もって障害者及び障害児の福祉の増進を図るとともに、障害の有無にかかわらず国民が相互に人格と個性を尊重し安心して暮らすことのできる地域社会の実現に寄与</a:t>
            </a:r>
            <a:r>
              <a:rPr lang="ja-JP" altLang="en-US" sz="1600" dirty="0">
                <a:latin typeface="Arial Narrow" pitchFamily="34" charset="0"/>
                <a:ea typeface="ＭＳ Ｐゴシック" pitchFamily="50" charset="-128"/>
              </a:rPr>
              <a:t>することを目的とする。</a:t>
            </a:r>
          </a:p>
        </p:txBody>
      </p:sp>
      <p:sp>
        <p:nvSpPr>
          <p:cNvPr id="7" name="Rectangle 3"/>
          <p:cNvSpPr>
            <a:spLocks noChangeArrowheads="1"/>
          </p:cNvSpPr>
          <p:nvPr/>
        </p:nvSpPr>
        <p:spPr bwMode="auto">
          <a:xfrm>
            <a:off x="1280602" y="116639"/>
            <a:ext cx="7344817" cy="720073"/>
          </a:xfrm>
          <a:prstGeom prst="rect">
            <a:avLst/>
          </a:prstGeom>
          <a:solidFill>
            <a:srgbClr val="D6ECEE"/>
          </a:solidFill>
          <a:ln w="25400" algn="ctr">
            <a:solidFill>
              <a:schemeClr val="tx1"/>
            </a:solidFill>
            <a:miter lim="800000"/>
            <a:headEnd/>
            <a:tailEnd/>
          </a:ln>
          <a:effectLst/>
        </p:spPr>
        <p:txBody>
          <a:bodyPr wrap="square" lIns="91414" tIns="45707" rIns="91414" bIns="45707">
            <a:noAutofit/>
          </a:bodyPr>
          <a:lstStyle/>
          <a:p>
            <a:pPr algn="ctr">
              <a:spcBef>
                <a:spcPct val="50000"/>
              </a:spcBef>
              <a:defRPr/>
            </a:pPr>
            <a:r>
              <a:rPr lang="ja-JP" altLang="en-US"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障害者総合支援法</a:t>
            </a:r>
            <a:endParaRPr lang="ja-JP" altLang="en-US"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Tree>
    <p:extLst>
      <p:ext uri="{BB962C8B-B14F-4D97-AF65-F5344CB8AC3E}">
        <p14:creationId xmlns:p14="http://schemas.microsoft.com/office/powerpoint/2010/main" val="1656538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272480" y="1412776"/>
            <a:ext cx="8136905" cy="3093130"/>
          </a:xfrm>
        </p:spPr>
        <p:txBody>
          <a:bodyPr wrap="square">
            <a:spAutoFit/>
          </a:bodyPr>
          <a:lstStyle/>
          <a:p>
            <a:pPr algn="l" eaLnBrk="1" hangingPunct="1">
              <a:lnSpc>
                <a:spcPts val="2600"/>
              </a:lnSpc>
              <a:spcBef>
                <a:spcPct val="0"/>
              </a:spcBef>
            </a:pPr>
            <a:r>
              <a:rPr lang="en-US" altLang="ja-JP" sz="2000" dirty="0">
                <a:latin typeface="ＭＳ ゴシック" pitchFamily="49" charset="-128"/>
                <a:ea typeface="ＭＳ ゴシック" pitchFamily="49" charset="-128"/>
              </a:rPr>
              <a:t>Ⅰ</a:t>
            </a:r>
            <a:r>
              <a:rPr lang="ja-JP" altLang="en-US" sz="2000" dirty="0">
                <a:latin typeface="ＭＳ ゴシック" pitchFamily="49" charset="-128"/>
                <a:ea typeface="ＭＳ ゴシック" pitchFamily="49" charset="-128"/>
              </a:rPr>
              <a:t>　</a:t>
            </a:r>
            <a:r>
              <a:rPr lang="ja-JP" altLang="en-US" sz="2000" dirty="0" smtClean="0">
                <a:latin typeface="ＭＳ ゴシック" pitchFamily="49" charset="-128"/>
                <a:ea typeface="ＭＳ ゴシック" pitchFamily="49" charset="-128"/>
              </a:rPr>
              <a:t>障害福祉施策の経緯と動向・・・・・・</a:t>
            </a:r>
            <a:r>
              <a:rPr lang="ja-JP" altLang="en-US" sz="2000" dirty="0">
                <a:latin typeface="ＭＳ ゴシック" pitchFamily="49" charset="-128"/>
                <a:ea typeface="ＭＳ ゴシック" pitchFamily="49" charset="-128"/>
              </a:rPr>
              <a:t>・・・・・・・・・・・ </a:t>
            </a:r>
            <a:endParaRPr lang="en-US" altLang="ja-JP" sz="2000" dirty="0">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smtClean="0">
              <a:latin typeface="ＭＳ ゴシック" pitchFamily="49" charset="-128"/>
              <a:ea typeface="ＭＳ ゴシック" pitchFamily="49" charset="-128"/>
            </a:endParaRPr>
          </a:p>
          <a:p>
            <a:pPr algn="l" eaLnBrk="1" hangingPunct="1">
              <a:lnSpc>
                <a:spcPts val="2600"/>
              </a:lnSpc>
              <a:spcBef>
                <a:spcPct val="0"/>
              </a:spcBef>
            </a:pPr>
            <a:r>
              <a:rPr lang="en-US" altLang="ja-JP" sz="2000" dirty="0" smtClean="0">
                <a:latin typeface="ＭＳ ゴシック" pitchFamily="49" charset="-128"/>
                <a:ea typeface="ＭＳ ゴシック" pitchFamily="49" charset="-128"/>
              </a:rPr>
              <a:t>Ⅱ</a:t>
            </a:r>
            <a:r>
              <a:rPr lang="ja-JP" altLang="en-US" sz="2000" dirty="0">
                <a:latin typeface="ＭＳ ゴシック" pitchFamily="49" charset="-128"/>
                <a:ea typeface="ＭＳ ゴシック" pitchFamily="49" charset="-128"/>
              </a:rPr>
              <a:t>　</a:t>
            </a:r>
            <a:r>
              <a:rPr lang="ja-JP" altLang="en-US" sz="2000" dirty="0" smtClean="0">
                <a:latin typeface="ＭＳ ゴシック" pitchFamily="49" charset="-128"/>
                <a:ea typeface="ＭＳ ゴシック" pitchFamily="49" charset="-128"/>
              </a:rPr>
              <a:t>障害者総合支援法等の概要・</a:t>
            </a:r>
            <a:r>
              <a:rPr lang="ja-JP" altLang="en-US" sz="2000" dirty="0">
                <a:latin typeface="ＭＳ ゴシック" pitchFamily="49" charset="-128"/>
                <a:ea typeface="ＭＳ ゴシック" pitchFamily="49" charset="-128"/>
              </a:rPr>
              <a:t>・・・</a:t>
            </a:r>
            <a:r>
              <a:rPr lang="ja-JP" altLang="en-US" sz="2000" dirty="0" smtClean="0">
                <a:latin typeface="ＭＳ ゴシック" pitchFamily="49" charset="-128"/>
                <a:ea typeface="ＭＳ ゴシック" pitchFamily="49" charset="-128"/>
              </a:rPr>
              <a:t>・・・・・・・・・・・・・</a:t>
            </a:r>
            <a:endParaRPr lang="en-US" altLang="ja-JP" sz="2000" dirty="0">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a:latin typeface="ＭＳ ゴシック" pitchFamily="49" charset="-128"/>
              <a:ea typeface="ＭＳ ゴシック" pitchFamily="49" charset="-128"/>
            </a:endParaRPr>
          </a:p>
          <a:p>
            <a:pPr algn="l" eaLnBrk="1" hangingPunct="1">
              <a:lnSpc>
                <a:spcPts val="2600"/>
              </a:lnSpc>
              <a:spcBef>
                <a:spcPct val="0"/>
              </a:spcBef>
            </a:pPr>
            <a:r>
              <a:rPr lang="en-US" altLang="ja-JP" sz="2000" dirty="0">
                <a:latin typeface="ＭＳ ゴシック" pitchFamily="49" charset="-128"/>
                <a:ea typeface="ＭＳ ゴシック" pitchFamily="49" charset="-128"/>
              </a:rPr>
              <a:t>Ⅲ</a:t>
            </a:r>
            <a:r>
              <a:rPr lang="ja-JP" altLang="en-US" sz="2000" dirty="0">
                <a:latin typeface="ＭＳ ゴシック" pitchFamily="49" charset="-128"/>
                <a:ea typeface="ＭＳ ゴシック" pitchFamily="49" charset="-128"/>
              </a:rPr>
              <a:t>　</a:t>
            </a:r>
            <a:r>
              <a:rPr lang="ja-JP" altLang="ja-JP" sz="2000" dirty="0">
                <a:latin typeface="ＭＳ ゴシック" panose="020B0609070205080204" pitchFamily="49" charset="-128"/>
                <a:ea typeface="ＭＳ ゴシック" panose="020B0609070205080204" pitchFamily="49" charset="-128"/>
              </a:rPr>
              <a:t>障害者支援における権利</a:t>
            </a:r>
            <a:r>
              <a:rPr lang="ja-JP" altLang="ja-JP" sz="2000" dirty="0" smtClean="0">
                <a:latin typeface="ＭＳ ゴシック" panose="020B0609070205080204" pitchFamily="49" charset="-128"/>
                <a:ea typeface="ＭＳ ゴシック" panose="020B0609070205080204" pitchFamily="49" charset="-128"/>
              </a:rPr>
              <a:t>擁護と</a:t>
            </a:r>
            <a:r>
              <a:rPr lang="ja-JP" altLang="ja-JP" sz="2000" dirty="0">
                <a:latin typeface="ＭＳ ゴシック" panose="020B0609070205080204" pitchFamily="49" charset="-128"/>
                <a:ea typeface="ＭＳ ゴシック" panose="020B0609070205080204" pitchFamily="49" charset="-128"/>
              </a:rPr>
              <a:t>虐待防止に関わる</a:t>
            </a:r>
            <a:r>
              <a:rPr lang="ja-JP" altLang="ja-JP" sz="2000" dirty="0" smtClean="0">
                <a:latin typeface="ＭＳ ゴシック" panose="020B0609070205080204" pitchFamily="49" charset="-128"/>
                <a:ea typeface="ＭＳ ゴシック" panose="020B0609070205080204" pitchFamily="49" charset="-128"/>
              </a:rPr>
              <a:t>法律</a:t>
            </a:r>
            <a:r>
              <a:rPr lang="ja-JP" altLang="en-US" sz="2000" dirty="0" smtClean="0">
                <a:latin typeface="ＭＳ ゴシック" pitchFamily="49" charset="-128"/>
                <a:ea typeface="ＭＳ ゴシック" pitchFamily="49" charset="-128"/>
              </a:rPr>
              <a:t>・・・・・</a:t>
            </a:r>
            <a:endParaRPr lang="en-US" altLang="ja-JP" sz="2000" dirty="0" smtClean="0">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a:latin typeface="ＭＳ ゴシック" pitchFamily="49" charset="-128"/>
              <a:ea typeface="ＭＳ ゴシック" pitchFamily="49" charset="-128"/>
            </a:endParaRPr>
          </a:p>
          <a:p>
            <a:pPr algn="l" eaLnBrk="1" hangingPunct="1">
              <a:lnSpc>
                <a:spcPts val="2600"/>
              </a:lnSpc>
              <a:spcBef>
                <a:spcPct val="0"/>
              </a:spcBef>
            </a:pPr>
            <a:r>
              <a:rPr lang="ja-JP" altLang="en-US" sz="2000" dirty="0" smtClean="0">
                <a:latin typeface="ＭＳ ゴシック" pitchFamily="49" charset="-128"/>
                <a:ea typeface="ＭＳ ゴシック" pitchFamily="49" charset="-128"/>
              </a:rPr>
              <a:t>（参考資料）</a:t>
            </a:r>
            <a:endParaRPr lang="en-US" altLang="ja-JP" sz="2000" dirty="0" smtClean="0">
              <a:latin typeface="ＭＳ ゴシック" pitchFamily="49" charset="-128"/>
              <a:ea typeface="ＭＳ ゴシック" pitchFamily="49" charset="-128"/>
            </a:endParaRPr>
          </a:p>
          <a:p>
            <a:pPr algn="l" eaLnBrk="1" hangingPunct="1">
              <a:lnSpc>
                <a:spcPts val="2600"/>
              </a:lnSpc>
              <a:spcBef>
                <a:spcPct val="0"/>
              </a:spcBef>
            </a:pPr>
            <a:r>
              <a:rPr lang="ja-JP" altLang="en-US" sz="2000" dirty="0" smtClean="0">
                <a:latin typeface="ＭＳ ゴシック" pitchFamily="49" charset="-128"/>
                <a:ea typeface="ＭＳ ゴシック" pitchFamily="49" charset="-128"/>
              </a:rPr>
              <a:t>　 障害福祉サービス等の概要・・・・・・・・・・・・・・・・・</a:t>
            </a:r>
            <a:endParaRPr lang="en-US" altLang="ja-JP" sz="2000" dirty="0" smtClean="0">
              <a:latin typeface="ＭＳ ゴシック" pitchFamily="49" charset="-128"/>
              <a:ea typeface="ＭＳ ゴシック" pitchFamily="49" charset="-128"/>
            </a:endParaRPr>
          </a:p>
          <a:p>
            <a:pPr algn="l" eaLnBrk="1" hangingPunct="1">
              <a:lnSpc>
                <a:spcPts val="2600"/>
              </a:lnSpc>
              <a:spcBef>
                <a:spcPct val="0"/>
              </a:spcBef>
            </a:pPr>
            <a:r>
              <a:rPr lang="ja-JP" altLang="en-US" sz="2000" dirty="0" smtClean="0">
                <a:latin typeface="ＭＳ ゴシック" pitchFamily="49" charset="-128"/>
                <a:ea typeface="ＭＳ ゴシック" pitchFamily="49" charset="-128"/>
              </a:rPr>
              <a:t>　 平成</a:t>
            </a:r>
            <a:r>
              <a:rPr lang="ja-JP" altLang="en-US" sz="2000" dirty="0">
                <a:latin typeface="ＭＳ ゴシック" pitchFamily="49" charset="-128"/>
                <a:ea typeface="ＭＳ ゴシック" pitchFamily="49" charset="-128"/>
              </a:rPr>
              <a:t>３０</a:t>
            </a:r>
            <a:r>
              <a:rPr lang="ja-JP" altLang="en-US" sz="2000" dirty="0" smtClean="0">
                <a:latin typeface="ＭＳ ゴシック" pitchFamily="49" charset="-128"/>
                <a:ea typeface="ＭＳ ゴシック" pitchFamily="49" charset="-128"/>
              </a:rPr>
              <a:t>年度市町村・都道府県地域生活支援事業一覧・・・・・　</a:t>
            </a:r>
            <a:endParaRPr lang="en-US" altLang="ja-JP" sz="2000" dirty="0">
              <a:latin typeface="ＭＳ ゴシック" pitchFamily="49" charset="-128"/>
              <a:ea typeface="ＭＳ ゴシック" pitchFamily="49" charset="-128"/>
            </a:endParaRPr>
          </a:p>
        </p:txBody>
      </p:sp>
      <p:sp>
        <p:nvSpPr>
          <p:cNvPr id="17411" name="Rectangle 3"/>
          <p:cNvSpPr>
            <a:spLocks noChangeArrowheads="1"/>
          </p:cNvSpPr>
          <p:nvPr/>
        </p:nvSpPr>
        <p:spPr bwMode="auto">
          <a:xfrm>
            <a:off x="-15552" y="445740"/>
            <a:ext cx="9906000" cy="548680"/>
          </a:xfrm>
          <a:prstGeom prst="rect">
            <a:avLst/>
          </a:prstGeom>
          <a:noFill/>
          <a:ln w="9525">
            <a:noFill/>
            <a:miter lim="800000"/>
            <a:headEnd/>
            <a:tailEnd/>
          </a:ln>
        </p:spPr>
        <p:txBody>
          <a:bodyPr lIns="91388" tIns="45696" rIns="91388" bIns="45696" anchor="ctr"/>
          <a:lstStyle/>
          <a:p>
            <a:pPr algn="ctr"/>
            <a:r>
              <a:rPr lang="ja-JP" altLang="en-US" sz="2800" b="1" dirty="0"/>
              <a:t>目　　　　次</a:t>
            </a:r>
          </a:p>
        </p:txBody>
      </p:sp>
      <p:sp>
        <p:nvSpPr>
          <p:cNvPr id="4" name="Rectangle 2"/>
          <p:cNvSpPr txBox="1">
            <a:spLocks noChangeArrowheads="1"/>
          </p:cNvSpPr>
          <p:nvPr/>
        </p:nvSpPr>
        <p:spPr bwMode="auto">
          <a:xfrm>
            <a:off x="8400568" y="1412776"/>
            <a:ext cx="1152129" cy="3093130"/>
          </a:xfrm>
          <a:prstGeom prst="rect">
            <a:avLst/>
          </a:prstGeom>
          <a:noFill/>
          <a:ln w="9525">
            <a:noFill/>
            <a:miter lim="800000"/>
            <a:headEnd/>
            <a:tailEnd/>
          </a:ln>
        </p:spPr>
        <p:txBody>
          <a:bodyPr vert="horz" wrap="square" lIns="91418" tIns="45708" rIns="91418" bIns="45708" numCol="1" anchor="t" anchorCtr="0" compatLnSpc="1">
            <a:prstTxWarp prst="textNoShape">
              <a:avLst/>
            </a:prstTxWarp>
            <a:spAutoFit/>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147" indent="0" algn="ctr" rtl="0" eaLnBrk="0" fontAlgn="base" hangingPunct="0">
              <a:spcBef>
                <a:spcPct val="20000"/>
              </a:spcBef>
              <a:spcAft>
                <a:spcPct val="0"/>
              </a:spcAft>
              <a:buNone/>
              <a:defRPr kumimoji="1" sz="2800">
                <a:solidFill>
                  <a:schemeClr val="tx1"/>
                </a:solidFill>
                <a:latin typeface="+mn-lt"/>
                <a:ea typeface="+mn-ea"/>
              </a:defRPr>
            </a:lvl2pPr>
            <a:lvl3pPr marL="914293" indent="0" algn="ctr" rtl="0" eaLnBrk="0" fontAlgn="base" hangingPunct="0">
              <a:spcBef>
                <a:spcPct val="20000"/>
              </a:spcBef>
              <a:spcAft>
                <a:spcPct val="0"/>
              </a:spcAft>
              <a:buNone/>
              <a:defRPr kumimoji="1" sz="2400">
                <a:solidFill>
                  <a:schemeClr val="tx1"/>
                </a:solidFill>
                <a:latin typeface="+mn-lt"/>
                <a:ea typeface="+mn-ea"/>
              </a:defRPr>
            </a:lvl3pPr>
            <a:lvl4pPr marL="1371440" indent="0" algn="ctr" rtl="0" eaLnBrk="0" fontAlgn="base" hangingPunct="0">
              <a:spcBef>
                <a:spcPct val="20000"/>
              </a:spcBef>
              <a:spcAft>
                <a:spcPct val="0"/>
              </a:spcAft>
              <a:buNone/>
              <a:defRPr kumimoji="1" sz="2000">
                <a:solidFill>
                  <a:schemeClr val="tx1"/>
                </a:solidFill>
                <a:latin typeface="+mn-lt"/>
                <a:ea typeface="+mn-ea"/>
              </a:defRPr>
            </a:lvl4pPr>
            <a:lvl5pPr marL="1828587" indent="0" algn="ctr" rtl="0" eaLnBrk="0" fontAlgn="base" hangingPunct="0">
              <a:spcBef>
                <a:spcPct val="20000"/>
              </a:spcBef>
              <a:spcAft>
                <a:spcPct val="0"/>
              </a:spcAft>
              <a:buNone/>
              <a:defRPr kumimoji="1" sz="2000">
                <a:solidFill>
                  <a:schemeClr val="tx1"/>
                </a:solidFill>
                <a:latin typeface="+mn-lt"/>
                <a:ea typeface="+mn-ea"/>
              </a:defRPr>
            </a:lvl5pPr>
            <a:lvl6pPr marL="2285733" indent="0" algn="ctr" rtl="0" fontAlgn="base">
              <a:spcBef>
                <a:spcPct val="20000"/>
              </a:spcBef>
              <a:spcAft>
                <a:spcPct val="0"/>
              </a:spcAft>
              <a:buNone/>
              <a:defRPr kumimoji="1" sz="2000">
                <a:solidFill>
                  <a:schemeClr val="tx1"/>
                </a:solidFill>
                <a:latin typeface="+mn-lt"/>
                <a:ea typeface="+mn-ea"/>
              </a:defRPr>
            </a:lvl6pPr>
            <a:lvl7pPr marL="2742879" indent="0" algn="ctr" rtl="0" fontAlgn="base">
              <a:spcBef>
                <a:spcPct val="20000"/>
              </a:spcBef>
              <a:spcAft>
                <a:spcPct val="0"/>
              </a:spcAft>
              <a:buNone/>
              <a:defRPr kumimoji="1" sz="2000">
                <a:solidFill>
                  <a:schemeClr val="tx1"/>
                </a:solidFill>
                <a:latin typeface="+mn-lt"/>
                <a:ea typeface="+mn-ea"/>
              </a:defRPr>
            </a:lvl7pPr>
            <a:lvl8pPr marL="3200026" indent="0" algn="ctr" rtl="0" fontAlgn="base">
              <a:spcBef>
                <a:spcPct val="20000"/>
              </a:spcBef>
              <a:spcAft>
                <a:spcPct val="0"/>
              </a:spcAft>
              <a:buNone/>
              <a:defRPr kumimoji="1" sz="2000">
                <a:solidFill>
                  <a:schemeClr val="tx1"/>
                </a:solidFill>
                <a:latin typeface="+mn-lt"/>
                <a:ea typeface="+mn-ea"/>
              </a:defRPr>
            </a:lvl8pPr>
            <a:lvl9pPr marL="3657173" indent="0" algn="ctr" rtl="0" fontAlgn="base">
              <a:spcBef>
                <a:spcPct val="20000"/>
              </a:spcBef>
              <a:spcAft>
                <a:spcPct val="0"/>
              </a:spcAft>
              <a:buNone/>
              <a:defRPr kumimoji="1" sz="2000">
                <a:solidFill>
                  <a:schemeClr val="tx1"/>
                </a:solidFill>
                <a:latin typeface="+mn-lt"/>
                <a:ea typeface="+mn-ea"/>
              </a:defRPr>
            </a:lvl9pPr>
          </a:lstStyle>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 </a:t>
            </a:r>
            <a:r>
              <a:rPr lang="ja-JP" altLang="en-US" sz="2000" kern="0" dirty="0">
                <a:latin typeface="ＭＳ ゴシック" pitchFamily="49" charset="-128"/>
                <a:ea typeface="ＭＳ ゴシック" pitchFamily="49" charset="-128"/>
              </a:rPr>
              <a:t>４</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２５</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a:latin typeface="ＭＳ ゴシック" pitchFamily="49" charset="-128"/>
                <a:ea typeface="ＭＳ ゴシック" pitchFamily="49" charset="-128"/>
              </a:rPr>
              <a:t>１０９</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１４９</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r>
              <a:rPr lang="ja-JP" altLang="en-US" sz="2000" kern="0">
                <a:latin typeface="ＭＳ ゴシック" pitchFamily="49" charset="-128"/>
                <a:ea typeface="ＭＳ ゴシック" pitchFamily="49" charset="-128"/>
              </a:rPr>
              <a:t>１８１</a:t>
            </a:r>
            <a:endParaRPr lang="en-US" altLang="ja-JP" sz="2000" kern="0" dirty="0">
              <a:latin typeface="ＭＳ ゴシック" pitchFamily="49" charset="-128"/>
              <a:ea typeface="ＭＳ ゴシック" pitchFamily="49" charset="-128"/>
            </a:endParaRPr>
          </a:p>
        </p:txBody>
      </p:sp>
      <p:sp>
        <p:nvSpPr>
          <p:cNvPr id="3" name="スライド番号プレースホルダー 2"/>
          <p:cNvSpPr>
            <a:spLocks noGrp="1"/>
          </p:cNvSpPr>
          <p:nvPr>
            <p:ph type="sldNum" sz="quarter" idx="12"/>
          </p:nvPr>
        </p:nvSpPr>
        <p:spPr/>
        <p:txBody>
          <a:bodyPr/>
          <a:lstStyle/>
          <a:p>
            <a:pPr>
              <a:defRPr/>
            </a:pPr>
            <a:fld id="{190383E8-C7BB-4AD7-9E52-D64A9EDED09B}" type="slidenum">
              <a:rPr lang="en-US" altLang="ja-JP" smtClean="0">
                <a:solidFill>
                  <a:srgbClr val="000000"/>
                </a:solidFill>
              </a:rPr>
              <a:pPr>
                <a:defRPr/>
              </a:pPr>
              <a:t>3</a:t>
            </a:fld>
            <a:endParaRPr lang="en-US" altLang="ja-JP" dirty="0">
              <a:solidFill>
                <a:srgbClr val="000000"/>
              </a:solidFill>
            </a:endParaRPr>
          </a:p>
        </p:txBody>
      </p:sp>
    </p:spTree>
    <p:extLst>
      <p:ext uri="{BB962C8B-B14F-4D97-AF65-F5344CB8AC3E}">
        <p14:creationId xmlns:p14="http://schemas.microsoft.com/office/powerpoint/2010/main" val="4060066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30</a:t>
            </a:fld>
            <a:endParaRPr lang="en-US" altLang="ja-JP">
              <a:solidFill>
                <a:prstClr val="black"/>
              </a:solidFill>
            </a:endParaRPr>
          </a:p>
        </p:txBody>
      </p:sp>
      <p:sp>
        <p:nvSpPr>
          <p:cNvPr id="6" name="Text Box 4"/>
          <p:cNvSpPr txBox="1">
            <a:spLocks noChangeArrowheads="1"/>
          </p:cNvSpPr>
          <p:nvPr/>
        </p:nvSpPr>
        <p:spPr bwMode="auto">
          <a:xfrm>
            <a:off x="560512" y="734278"/>
            <a:ext cx="8915400" cy="3785636"/>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lnSpc>
                <a:spcPct val="150000"/>
              </a:lnSpc>
              <a:spcBef>
                <a:spcPct val="20000"/>
              </a:spcBef>
              <a:buClr>
                <a:srgbClr val="00CC99"/>
              </a:buClr>
              <a:buSzPct val="75000"/>
              <a:defRPr/>
            </a:pP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（基本理念）</a:t>
            </a:r>
            <a:endParaRPr lang="ja-JP" altLang="en-US" sz="1600" dirty="0">
              <a:solidFill>
                <a:srgbClr val="000000"/>
              </a:solidFill>
              <a:latin typeface="Arial Narrow" pitchFamily="34" charset="0"/>
              <a:ea typeface="ＭＳ Ｐゴシック" pitchFamily="50" charset="-128"/>
            </a:endParaRPr>
          </a:p>
          <a:p>
            <a:pPr marL="0" indent="0">
              <a:lnSpc>
                <a:spcPct val="150000"/>
              </a:lnSpc>
              <a:buNone/>
            </a:pPr>
            <a:r>
              <a:rPr lang="ja-JP" altLang="en-US" sz="1600" dirty="0" smtClean="0">
                <a:solidFill>
                  <a:srgbClr val="000000"/>
                </a:solidFill>
                <a:latin typeface="Arial Narrow" pitchFamily="34" charset="0"/>
                <a:ea typeface="ＭＳ Ｐゴシック" pitchFamily="50" charset="-128"/>
              </a:rPr>
              <a:t>第一条の二</a:t>
            </a:r>
            <a:r>
              <a:rPr lang="ja-JP" altLang="en-US" sz="1600" dirty="0">
                <a:solidFill>
                  <a:srgbClr val="000000"/>
                </a:solidFill>
                <a:latin typeface="Arial Narrow" pitchFamily="34" charset="0"/>
                <a:ea typeface="ＭＳ Ｐゴシック" pitchFamily="50" charset="-128"/>
              </a:rPr>
              <a:t>　</a:t>
            </a:r>
            <a:r>
              <a:rPr lang="ja-JP" altLang="en-US" sz="1600" dirty="0"/>
              <a:t>障害者及び障害児が日常生活又は社会生活を営むための支援は、全ての国民が、障害の有無にかかわらず、等しく基本的人権を享有するかけがえのない個人として尊重されるものであるとの理念にのっとり、全ての国民が</a:t>
            </a:r>
            <a:r>
              <a:rPr lang="ja-JP" altLang="en-US" sz="1600" u="sng" dirty="0"/>
              <a:t>、</a:t>
            </a:r>
            <a:r>
              <a:rPr lang="ja-JP" altLang="en-US" sz="1600" b="1" u="sng" dirty="0"/>
              <a:t>障害の有無によって分け隔てられることなく、相互に人格と個性を尊重し合いながら共生する社会を実現するため</a:t>
            </a:r>
            <a:r>
              <a:rPr lang="ja-JP" altLang="en-US" sz="1600" b="1" dirty="0"/>
              <a:t>、</a:t>
            </a:r>
            <a:r>
              <a:rPr lang="ja-JP" altLang="en-US" sz="1600" dirty="0"/>
              <a:t>全ての障害者及び障害児が可能な限りその身近な場所に</a:t>
            </a:r>
            <a:r>
              <a:rPr lang="ja-JP" altLang="en-US" sz="1600" dirty="0" smtClean="0"/>
              <a:t>おいて</a:t>
            </a:r>
            <a:r>
              <a:rPr lang="ja-JP" altLang="en-US" sz="1600" dirty="0"/>
              <a:t>必要</a:t>
            </a:r>
            <a:r>
              <a:rPr lang="ja-JP" altLang="en-US" sz="1600" dirty="0" smtClean="0"/>
              <a:t>な</a:t>
            </a:r>
            <a:r>
              <a:rPr lang="ja-JP" altLang="en-US" sz="1600" dirty="0"/>
              <a:t>日常生活又は社会生活を営むための支援を受けられることにより社会参加の機会が確保されること及び</a:t>
            </a:r>
            <a:r>
              <a:rPr lang="ja-JP" altLang="en-US" sz="1600" b="1" u="sng" dirty="0"/>
              <a:t>どこで誰と生活するかについての選択の機会が確保</a:t>
            </a:r>
            <a:r>
              <a:rPr lang="ja-JP" altLang="en-US" sz="1600" dirty="0"/>
              <a:t>され、地域社会において他の人々</a:t>
            </a:r>
            <a:r>
              <a:rPr lang="ja-JP" altLang="en-US" sz="1600" dirty="0" smtClean="0"/>
              <a:t>と共生する</a:t>
            </a:r>
            <a:r>
              <a:rPr lang="ja-JP" altLang="en-US" sz="1600" dirty="0"/>
              <a:t>ことを妨げられないこと並びに障害者及び障害児にとって日常生活又は社会生活を営む上で障壁となるような社会における事物、制度、慣行、観念その他の一切のものの除去に資することを旨として、総合的かつ計画的に行われなければならない。</a:t>
            </a:r>
          </a:p>
        </p:txBody>
      </p:sp>
    </p:spTree>
    <p:extLst>
      <p:ext uri="{BB962C8B-B14F-4D97-AF65-F5344CB8AC3E}">
        <p14:creationId xmlns:p14="http://schemas.microsoft.com/office/powerpoint/2010/main" val="2939252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31</a:t>
            </a:fld>
            <a:endParaRPr lang="en-US" altLang="ja-JP" dirty="0">
              <a:solidFill>
                <a:srgbClr val="000000"/>
              </a:solidFill>
            </a:endParaRPr>
          </a:p>
        </p:txBody>
      </p:sp>
      <p:sp>
        <p:nvSpPr>
          <p:cNvPr id="413700" name="Text Box 4"/>
          <p:cNvSpPr txBox="1">
            <a:spLocks noChangeArrowheads="1"/>
          </p:cNvSpPr>
          <p:nvPr/>
        </p:nvSpPr>
        <p:spPr bwMode="auto">
          <a:xfrm>
            <a:off x="513316" y="1268760"/>
            <a:ext cx="8915400" cy="5238341"/>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lnSpc>
                <a:spcPct val="150000"/>
              </a:lnSpc>
              <a:spcBef>
                <a:spcPct val="20000"/>
              </a:spcBef>
              <a:buClr>
                <a:srgbClr val="00CC99"/>
              </a:buClr>
              <a:buSzPct val="75000"/>
              <a:defRPr/>
            </a:pP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a:t>
            </a:r>
            <a:r>
              <a:rPr lang="ja-JP" altLang="en-US" sz="1600" dirty="0">
                <a:solidFill>
                  <a:srgbClr val="000000"/>
                </a:solidFill>
                <a:latin typeface="Arial Narrow" pitchFamily="34" charset="0"/>
                <a:ea typeface="ＭＳ Ｐゴシック" pitchFamily="50" charset="-128"/>
              </a:rPr>
              <a:t>児童</a:t>
            </a:r>
            <a:r>
              <a:rPr lang="ja-JP" altLang="en-US" sz="1600" dirty="0" smtClean="0">
                <a:solidFill>
                  <a:srgbClr val="000000"/>
                </a:solidFill>
                <a:latin typeface="Arial Narrow" pitchFamily="34" charset="0"/>
                <a:ea typeface="ＭＳ Ｐゴシック" pitchFamily="50" charset="-128"/>
              </a:rPr>
              <a:t>の福祉を保障するための原理）</a:t>
            </a:r>
            <a:endParaRPr lang="ja-JP" altLang="en-US" sz="1600" dirty="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第一条</a:t>
            </a: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全て児童は、児童の権利に関する条約の精神に</a:t>
            </a:r>
            <a:r>
              <a:rPr lang="ja-JP" altLang="en-US" sz="1600" dirty="0" err="1" smtClean="0">
                <a:solidFill>
                  <a:srgbClr val="000000"/>
                </a:solidFill>
                <a:latin typeface="Arial Narrow" pitchFamily="34" charset="0"/>
                <a:ea typeface="ＭＳ Ｐゴシック" pitchFamily="50" charset="-128"/>
              </a:rPr>
              <a:t>のつ</a:t>
            </a:r>
            <a:r>
              <a:rPr lang="ja-JP" altLang="en-US" sz="1600" dirty="0" smtClean="0">
                <a:solidFill>
                  <a:srgbClr val="000000"/>
                </a:solidFill>
                <a:latin typeface="Arial Narrow" pitchFamily="34" charset="0"/>
                <a:ea typeface="ＭＳ Ｐゴシック" pitchFamily="50" charset="-128"/>
              </a:rPr>
              <a:t>とり、</a:t>
            </a:r>
            <a:r>
              <a:rPr lang="ja-JP" altLang="en-US" sz="1600" b="1" u="sng" dirty="0" smtClean="0">
                <a:solidFill>
                  <a:srgbClr val="000000"/>
                </a:solidFill>
                <a:latin typeface="Arial Narrow" pitchFamily="34" charset="0"/>
                <a:ea typeface="ＭＳ Ｐゴシック" pitchFamily="50" charset="-128"/>
              </a:rPr>
              <a:t>適切に養育されること、その生活を保障されること、愛され、保護されること、その心身の健やかな成長及び発達並びにその自立が図られることその他の福祉を等しく保障される</a:t>
            </a:r>
            <a:r>
              <a:rPr lang="ja-JP" altLang="en-US" sz="1600" dirty="0" smtClean="0">
                <a:solidFill>
                  <a:srgbClr val="000000"/>
                </a:solidFill>
                <a:latin typeface="Arial Narrow" pitchFamily="34" charset="0"/>
                <a:ea typeface="ＭＳ Ｐゴシック" pitchFamily="50" charset="-128"/>
              </a:rPr>
              <a:t>権利を有する。</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（児童育成の責任）</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第二条　全て国民は、児童が良好な環境において生まれ、かつ、社会のあらゆる分野において、児童の年齢及び発達の程度に応じて、その</a:t>
            </a:r>
            <a:r>
              <a:rPr lang="ja-JP" altLang="en-US" sz="1600" b="1" u="sng" dirty="0" smtClean="0">
                <a:solidFill>
                  <a:srgbClr val="000000"/>
                </a:solidFill>
                <a:latin typeface="Arial Narrow" pitchFamily="34" charset="0"/>
                <a:ea typeface="ＭＳ Ｐゴシック" pitchFamily="50" charset="-128"/>
              </a:rPr>
              <a:t>意見が尊重され、その最善の利益が優先して考慮され、心身ともに健やかに育成される</a:t>
            </a:r>
            <a:r>
              <a:rPr lang="ja-JP" altLang="en-US" sz="1600" dirty="0" smtClean="0">
                <a:solidFill>
                  <a:srgbClr val="000000"/>
                </a:solidFill>
                <a:latin typeface="Arial Narrow" pitchFamily="34" charset="0"/>
                <a:ea typeface="ＭＳ Ｐゴシック" pitchFamily="50" charset="-128"/>
              </a:rPr>
              <a:t>よう努めなければならない。</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②児童の保護者は、児童を心身ともに健やかに育成することについて第一義的責任を負う。</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③国及び地方公共団体は、児童の保護者とともに、児童を心身ともに健やかに育成する責任を負う。</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（原理の尊重）</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第三条　前二条に規定するところは、児童の福祉を保障するための原理であり、この原理は、すべて</a:t>
            </a:r>
            <a:r>
              <a:rPr lang="ja-JP" altLang="en-US" sz="1600" dirty="0">
                <a:solidFill>
                  <a:srgbClr val="000000"/>
                </a:solidFill>
                <a:latin typeface="Arial Narrow" pitchFamily="34" charset="0"/>
                <a:ea typeface="ＭＳ Ｐゴシック" pitchFamily="50" charset="-128"/>
              </a:rPr>
              <a:t>児童に</a:t>
            </a:r>
            <a:r>
              <a:rPr lang="ja-JP" altLang="en-US" sz="1600" dirty="0" smtClean="0">
                <a:solidFill>
                  <a:srgbClr val="000000"/>
                </a:solidFill>
                <a:latin typeface="Arial Narrow" pitchFamily="34" charset="0"/>
                <a:ea typeface="ＭＳ Ｐゴシック" pitchFamily="50" charset="-128"/>
              </a:rPr>
              <a:t>関する法令の施行に</a:t>
            </a:r>
            <a:r>
              <a:rPr lang="ja-JP" altLang="en-US" sz="1600" dirty="0" err="1" smtClean="0">
                <a:solidFill>
                  <a:srgbClr val="000000"/>
                </a:solidFill>
                <a:latin typeface="Arial Narrow" pitchFamily="34" charset="0"/>
                <a:ea typeface="ＭＳ Ｐゴシック" pitchFamily="50" charset="-128"/>
              </a:rPr>
              <a:t>あたつて</a:t>
            </a:r>
            <a:r>
              <a:rPr lang="ja-JP" altLang="en-US" sz="1600" dirty="0" smtClean="0">
                <a:solidFill>
                  <a:srgbClr val="000000"/>
                </a:solidFill>
                <a:latin typeface="Arial Narrow" pitchFamily="34" charset="0"/>
                <a:ea typeface="ＭＳ Ｐゴシック" pitchFamily="50" charset="-128"/>
              </a:rPr>
              <a:t>、常に尊重されなければならない。</a:t>
            </a:r>
            <a:endParaRPr lang="en-US" altLang="ja-JP" sz="1600" dirty="0" smtClean="0">
              <a:solidFill>
                <a:srgbClr val="000000"/>
              </a:solidFill>
              <a:latin typeface="Arial Narrow" pitchFamily="34" charset="0"/>
              <a:ea typeface="ＭＳ Ｐゴシック" pitchFamily="50" charset="-128"/>
            </a:endParaRPr>
          </a:p>
        </p:txBody>
      </p:sp>
      <p:sp>
        <p:nvSpPr>
          <p:cNvPr id="7" name="Rectangle 3"/>
          <p:cNvSpPr>
            <a:spLocks noChangeArrowheads="1"/>
          </p:cNvSpPr>
          <p:nvPr/>
        </p:nvSpPr>
        <p:spPr bwMode="auto">
          <a:xfrm>
            <a:off x="1280602" y="116639"/>
            <a:ext cx="7344817" cy="720073"/>
          </a:xfrm>
          <a:prstGeom prst="rect">
            <a:avLst/>
          </a:prstGeom>
          <a:solidFill>
            <a:srgbClr val="D6ECEE"/>
          </a:solidFill>
          <a:ln w="25400" algn="ctr">
            <a:solidFill>
              <a:schemeClr val="tx1"/>
            </a:solidFill>
            <a:miter lim="800000"/>
            <a:headEnd/>
            <a:tailEnd/>
          </a:ln>
          <a:effectLst/>
        </p:spPr>
        <p:txBody>
          <a:bodyPr wrap="square" lIns="91414" tIns="45707" rIns="91414" bIns="45707">
            <a:noAutofit/>
          </a:bodyPr>
          <a:lstStyle/>
          <a:p>
            <a:pPr algn="ctr">
              <a:spcBef>
                <a:spcPct val="50000"/>
              </a:spcBef>
              <a:defRPr/>
            </a:pPr>
            <a:r>
              <a:rPr lang="ja-JP" altLang="en-US"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児童福祉法</a:t>
            </a:r>
            <a:endParaRPr lang="ja-JP" altLang="en-US"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Tree>
    <p:extLst>
      <p:ext uri="{BB962C8B-B14F-4D97-AF65-F5344CB8AC3E}">
        <p14:creationId xmlns:p14="http://schemas.microsoft.com/office/powerpoint/2010/main" val="642525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32</a:t>
            </a:fld>
            <a:endParaRPr lang="en-US" altLang="ja-JP" dirty="0">
              <a:solidFill>
                <a:srgbClr val="000000"/>
              </a:solidFill>
            </a:endParaRPr>
          </a:p>
        </p:txBody>
      </p:sp>
      <p:sp>
        <p:nvSpPr>
          <p:cNvPr id="413700" name="Text Box 4"/>
          <p:cNvSpPr txBox="1">
            <a:spLocks noChangeArrowheads="1"/>
          </p:cNvSpPr>
          <p:nvPr/>
        </p:nvSpPr>
        <p:spPr bwMode="auto">
          <a:xfrm>
            <a:off x="495310" y="1196752"/>
            <a:ext cx="8915400" cy="4253456"/>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lnSpc>
                <a:spcPct val="150000"/>
              </a:lnSpc>
              <a:spcBef>
                <a:spcPct val="20000"/>
              </a:spcBef>
              <a:buClr>
                <a:srgbClr val="00CC99"/>
              </a:buClr>
              <a:buSzPct val="75000"/>
              <a:defRPr/>
            </a:pPr>
            <a:r>
              <a:rPr lang="ja-JP" altLang="en-US" sz="1600" dirty="0">
                <a:solidFill>
                  <a:srgbClr val="000000"/>
                </a:solidFill>
                <a:latin typeface="Arial Narrow" pitchFamily="34" charset="0"/>
                <a:ea typeface="ＭＳ Ｐゴシック" pitchFamily="50" charset="-128"/>
              </a:rPr>
              <a:t>　（目的）</a:t>
            </a: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第一条</a:t>
            </a: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この法律は、</a:t>
            </a:r>
            <a:r>
              <a:rPr lang="ja-JP" altLang="en-US" sz="1600" b="1" u="sng" dirty="0" smtClean="0">
                <a:solidFill>
                  <a:srgbClr val="000000"/>
                </a:solidFill>
                <a:latin typeface="Arial Narrow" pitchFamily="34" charset="0"/>
                <a:ea typeface="ＭＳ Ｐゴシック" pitchFamily="50" charset="-128"/>
              </a:rPr>
              <a:t>発達障害者の心理機能の適正な発達及び円滑な社会生活の促進のために発達障害の症状の発現後できるだけ早期に発達支援を行う</a:t>
            </a:r>
            <a:r>
              <a:rPr lang="ja-JP" altLang="en-US" sz="1600" dirty="0" smtClean="0">
                <a:solidFill>
                  <a:srgbClr val="000000"/>
                </a:solidFill>
                <a:latin typeface="Arial Narrow" pitchFamily="34" charset="0"/>
                <a:ea typeface="ＭＳ Ｐゴシック" pitchFamily="50" charset="-128"/>
              </a:rPr>
              <a:t>とともに、切れ目なく発達障害者の支援の行うことが特に重要であることに鑑み、障害者基本法の基本的な理念にのっとり、発達障害者が基本的人権を享有する個人としての尊厳にふさわしい日常生活又は社会生活を営むことができるよう、発達障害を早期に発見し、発達支援を行うことに関する国及び地方公共団体の責務を明らかにするとともに、学校教育における発達障害者への支援、発達障害の就労の支援、発達障害者支援センターの指定等について定めることにより、</a:t>
            </a:r>
            <a:r>
              <a:rPr lang="ja-JP" altLang="en-US" sz="1600" b="1" u="sng" dirty="0" smtClean="0">
                <a:solidFill>
                  <a:srgbClr val="000000"/>
                </a:solidFill>
                <a:latin typeface="Arial Narrow" pitchFamily="34" charset="0"/>
                <a:ea typeface="ＭＳ Ｐゴシック" pitchFamily="50" charset="-128"/>
              </a:rPr>
              <a:t>発達障害者の自立及び社会参加のためのその生活全般にわたる支援の図り、もって全ての国民が、障がいの有無によって分け隔てられることなく、相互に人格と個性を尊重し合いながら共生する社会の実現に資すること</a:t>
            </a:r>
            <a:r>
              <a:rPr lang="ja-JP" altLang="en-US" sz="1600" dirty="0" smtClean="0">
                <a:solidFill>
                  <a:srgbClr val="000000"/>
                </a:solidFill>
                <a:latin typeface="Arial Narrow" pitchFamily="34" charset="0"/>
                <a:ea typeface="ＭＳ Ｐゴシック" pitchFamily="50" charset="-128"/>
              </a:rPr>
              <a:t>を目的とする。</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endParaRPr lang="ja-JP" altLang="en-US" sz="1600" dirty="0">
              <a:solidFill>
                <a:srgbClr val="000000"/>
              </a:solidFill>
              <a:latin typeface="Arial Narrow" pitchFamily="34" charset="0"/>
              <a:ea typeface="ＭＳ Ｐゴシック" pitchFamily="50" charset="-128"/>
            </a:endParaRPr>
          </a:p>
        </p:txBody>
      </p:sp>
      <p:sp>
        <p:nvSpPr>
          <p:cNvPr id="7" name="Rectangle 3"/>
          <p:cNvSpPr>
            <a:spLocks noChangeArrowheads="1"/>
          </p:cNvSpPr>
          <p:nvPr/>
        </p:nvSpPr>
        <p:spPr bwMode="auto">
          <a:xfrm>
            <a:off x="1280602" y="116639"/>
            <a:ext cx="7344817" cy="720073"/>
          </a:xfrm>
          <a:prstGeom prst="rect">
            <a:avLst/>
          </a:prstGeom>
          <a:solidFill>
            <a:srgbClr val="D6ECEE"/>
          </a:solidFill>
          <a:ln w="25400" algn="ctr">
            <a:solidFill>
              <a:schemeClr val="tx1"/>
            </a:solidFill>
            <a:miter lim="800000"/>
            <a:headEnd/>
            <a:tailEnd/>
          </a:ln>
          <a:effectLst/>
        </p:spPr>
        <p:txBody>
          <a:bodyPr wrap="square" lIns="91414" tIns="45707" rIns="91414" bIns="45707">
            <a:noAutofit/>
          </a:bodyPr>
          <a:lstStyle/>
          <a:p>
            <a:pPr algn="ctr">
              <a:spcBef>
                <a:spcPct val="50000"/>
              </a:spcBef>
              <a:defRPr/>
            </a:pPr>
            <a:r>
              <a:rPr lang="ja-JP" altLang="en-US"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発達障害者</a:t>
            </a:r>
            <a:r>
              <a:rPr lang="ja-JP" altLang="en-US"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支援法</a:t>
            </a:r>
            <a:endParaRPr lang="ja-JP" altLang="en-US"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Tree>
    <p:extLst>
      <p:ext uri="{BB962C8B-B14F-4D97-AF65-F5344CB8AC3E}">
        <p14:creationId xmlns:p14="http://schemas.microsoft.com/office/powerpoint/2010/main" val="642525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33</a:t>
            </a:fld>
            <a:endParaRPr lang="en-US" altLang="ja-JP">
              <a:solidFill>
                <a:prstClr val="black"/>
              </a:solidFill>
            </a:endParaRPr>
          </a:p>
        </p:txBody>
      </p:sp>
      <p:sp>
        <p:nvSpPr>
          <p:cNvPr id="6" name="Text Box 4"/>
          <p:cNvSpPr txBox="1">
            <a:spLocks noChangeArrowheads="1"/>
          </p:cNvSpPr>
          <p:nvPr/>
        </p:nvSpPr>
        <p:spPr bwMode="auto">
          <a:xfrm>
            <a:off x="560512" y="734278"/>
            <a:ext cx="8915400" cy="3613281"/>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lnSpc>
                <a:spcPct val="150000"/>
              </a:lnSpc>
              <a:spcBef>
                <a:spcPct val="20000"/>
              </a:spcBef>
              <a:buClr>
                <a:srgbClr val="00CC99"/>
              </a:buClr>
              <a:buSzPct val="75000"/>
              <a:defRPr/>
            </a:pP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（基本理念）</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第二条の二</a:t>
            </a: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発達障害者の支援は、全ての発達障害者が</a:t>
            </a:r>
            <a:r>
              <a:rPr lang="ja-JP" altLang="en-US" sz="1600" b="1" u="sng" dirty="0" smtClean="0">
                <a:solidFill>
                  <a:srgbClr val="000000"/>
                </a:solidFill>
                <a:latin typeface="Arial Narrow" pitchFamily="34" charset="0"/>
                <a:ea typeface="ＭＳ Ｐゴシック" pitchFamily="50" charset="-128"/>
              </a:rPr>
              <a:t>社会参加の機会が確保されること及びどこで誰と生活するかについての選択の機会が確保され、地域社会において他の人々と共生することを妨げられないこと</a:t>
            </a:r>
            <a:r>
              <a:rPr lang="ja-JP" altLang="en-US" sz="1600" dirty="0" smtClean="0">
                <a:solidFill>
                  <a:srgbClr val="000000"/>
                </a:solidFill>
                <a:latin typeface="Arial Narrow" pitchFamily="34" charset="0"/>
                <a:ea typeface="ＭＳ Ｐゴシック" pitchFamily="50" charset="-128"/>
              </a:rPr>
              <a:t>を旨として、行われなければならない。</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２　発達障害者の支援は、</a:t>
            </a:r>
            <a:r>
              <a:rPr lang="ja-JP" altLang="en-US" sz="1600" b="1" u="sng" dirty="0" smtClean="0">
                <a:solidFill>
                  <a:srgbClr val="000000"/>
                </a:solidFill>
                <a:latin typeface="Arial Narrow" pitchFamily="34" charset="0"/>
                <a:ea typeface="ＭＳ Ｐゴシック" pitchFamily="50" charset="-128"/>
              </a:rPr>
              <a:t>社会的障壁の除去に資すること</a:t>
            </a:r>
            <a:r>
              <a:rPr lang="ja-JP" altLang="en-US" sz="1600" dirty="0" smtClean="0">
                <a:solidFill>
                  <a:srgbClr val="000000"/>
                </a:solidFill>
                <a:latin typeface="Arial Narrow" pitchFamily="34" charset="0"/>
                <a:ea typeface="ＭＳ Ｐゴシック" pitchFamily="50" charset="-128"/>
              </a:rPr>
              <a:t>を旨として、行われなければならない。</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３　発達障害者の支援は、個々の発達障害者の性別、年齢、障害の状態及び生活の実態に応じて、かつ、医療、保健、福祉、教育、労働等に関する業務を行う関係機関及び民間団体相互の緊密な連携の下に、その意思決定の支援配慮しつつ、切れ目なく行われなければならない。</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endParaRPr lang="en-US" altLang="ja-JP" sz="1600" dirty="0" smtClean="0">
              <a:solidFill>
                <a:srgbClr val="000000"/>
              </a:solidFill>
              <a:latin typeface="Arial Narrow" pitchFamily="34" charset="0"/>
              <a:ea typeface="ＭＳ Ｐゴシック" pitchFamily="50" charset="-128"/>
            </a:endParaRPr>
          </a:p>
        </p:txBody>
      </p:sp>
    </p:spTree>
    <p:extLst>
      <p:ext uri="{BB962C8B-B14F-4D97-AF65-F5344CB8AC3E}">
        <p14:creationId xmlns:p14="http://schemas.microsoft.com/office/powerpoint/2010/main" val="3535717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77931" y="620689"/>
            <a:ext cx="8997864" cy="5735248"/>
          </a:xfrm>
          <a:prstGeom prst="rect">
            <a:avLst/>
          </a:prstGeom>
          <a:solidFill>
            <a:schemeClr val="accent3">
              <a:lumMod val="20000"/>
              <a:lumOff val="80000"/>
            </a:schemeClr>
          </a:solidFill>
        </p:spPr>
        <p:txBody>
          <a:bodyPr vert="horz" lIns="117712" tIns="58855" rIns="117712" bIns="58855" rtlCol="0" anchor="b">
            <a:noAutofit/>
          </a:bodyPr>
          <a:lstStyle>
            <a:lvl1pPr algn="l" defTabSz="1008102" rtl="0" eaLnBrk="1" latinLnBrk="0" hangingPunct="1">
              <a:lnSpc>
                <a:spcPct val="90000"/>
              </a:lnSpc>
              <a:spcBef>
                <a:spcPct val="0"/>
              </a:spcBef>
              <a:buNone/>
              <a:tabLst/>
              <a:defRPr kumimoji="1" lang="ja-JP" sz="4466" kern="1200" cap="none"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fontAlgn="auto">
              <a:spcAft>
                <a:spcPts val="0"/>
              </a:spcAft>
              <a:defRPr/>
            </a:pPr>
            <a:r>
              <a:rPr lang="ja-JP" altLang="en-US" sz="2358" dirty="0" smtClean="0">
                <a:solidFill>
                  <a:srgbClr val="000000"/>
                </a:solidFill>
                <a:latin typeface="+mn-ea"/>
                <a:ea typeface="+mn-ea"/>
              </a:rPr>
              <a:t>＜</a:t>
            </a:r>
            <a:r>
              <a:rPr altLang="en-US" sz="2358" dirty="0" smtClean="0">
                <a:solidFill>
                  <a:srgbClr val="000000"/>
                </a:solidFill>
                <a:latin typeface="+mn-ea"/>
                <a:ea typeface="+mn-ea"/>
              </a:rPr>
              <a:t>法の対象となる</a:t>
            </a:r>
            <a:r>
              <a:rPr altLang="en-US" sz="2358" dirty="0">
                <a:solidFill>
                  <a:srgbClr val="000000"/>
                </a:solidFill>
                <a:latin typeface="+mn-ea"/>
                <a:ea typeface="+mn-ea"/>
              </a:rPr>
              <a:t>「障害者</a:t>
            </a:r>
            <a:r>
              <a:rPr altLang="en-US" sz="2358" dirty="0" smtClean="0">
                <a:solidFill>
                  <a:srgbClr val="000000"/>
                </a:solidFill>
                <a:latin typeface="+mn-ea"/>
                <a:ea typeface="+mn-ea"/>
              </a:rPr>
              <a:t>」</a:t>
            </a:r>
            <a:r>
              <a:rPr lang="ja-JP" altLang="en-US" sz="2358" dirty="0" smtClean="0">
                <a:solidFill>
                  <a:srgbClr val="000000"/>
                </a:solidFill>
                <a:latin typeface="+mn-ea"/>
                <a:ea typeface="+mn-ea"/>
              </a:rPr>
              <a:t>＞</a:t>
            </a:r>
            <a:endParaRPr lang="en-US" altLang="ja-JP" sz="2358"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a:t>
            </a:r>
            <a:r>
              <a:rPr altLang="en-US" sz="1965" dirty="0" smtClean="0">
                <a:solidFill>
                  <a:srgbClr val="000000"/>
                </a:solidFill>
                <a:latin typeface="+mn-ea"/>
                <a:ea typeface="+mn-ea"/>
              </a:rPr>
              <a:t>①</a:t>
            </a:r>
            <a:r>
              <a:rPr altLang="en-US" sz="1965" dirty="0">
                <a:solidFill>
                  <a:srgbClr val="000000"/>
                </a:solidFill>
                <a:latin typeface="+mn-ea"/>
                <a:ea typeface="+mn-ea"/>
              </a:rPr>
              <a:t>身体障害者福祉法第</a:t>
            </a:r>
            <a:r>
              <a:rPr lang="en-US" altLang="ja-JP" sz="1965" dirty="0">
                <a:solidFill>
                  <a:srgbClr val="000000"/>
                </a:solidFill>
                <a:latin typeface="+mn-ea"/>
                <a:ea typeface="+mn-ea"/>
              </a:rPr>
              <a:t>4</a:t>
            </a:r>
            <a:r>
              <a:rPr altLang="en-US" sz="1965" dirty="0">
                <a:solidFill>
                  <a:srgbClr val="000000"/>
                </a:solidFill>
                <a:latin typeface="+mn-ea"/>
                <a:ea typeface="+mn-ea"/>
              </a:rPr>
              <a:t>条に規定する身体障害者</a:t>
            </a:r>
            <a:endParaRPr lang="en-US" altLang="ja-JP" sz="1965"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a:t>
            </a:r>
            <a:r>
              <a:rPr altLang="en-US" sz="1965" dirty="0" smtClean="0">
                <a:solidFill>
                  <a:srgbClr val="000000"/>
                </a:solidFill>
                <a:latin typeface="+mn-ea"/>
                <a:ea typeface="+mn-ea"/>
              </a:rPr>
              <a:t>②</a:t>
            </a:r>
            <a:r>
              <a:rPr altLang="en-US" sz="1965" dirty="0">
                <a:solidFill>
                  <a:srgbClr val="000000"/>
                </a:solidFill>
                <a:latin typeface="+mn-ea"/>
                <a:ea typeface="+mn-ea"/>
              </a:rPr>
              <a:t>知的障害者福祉法にいう知的障害者</a:t>
            </a:r>
            <a:endParaRPr lang="en-US" altLang="ja-JP" sz="1965"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a:t>
            </a:r>
            <a:r>
              <a:rPr altLang="en-US" sz="1965" dirty="0" smtClean="0">
                <a:solidFill>
                  <a:srgbClr val="000000"/>
                </a:solidFill>
                <a:latin typeface="+mn-ea"/>
                <a:ea typeface="+mn-ea"/>
              </a:rPr>
              <a:t>③</a:t>
            </a:r>
            <a:r>
              <a:rPr altLang="en-US" sz="1965" dirty="0">
                <a:solidFill>
                  <a:srgbClr val="000000"/>
                </a:solidFill>
                <a:latin typeface="+mn-ea"/>
                <a:ea typeface="+mn-ea"/>
              </a:rPr>
              <a:t>精神障害者福祉法第</a:t>
            </a:r>
            <a:r>
              <a:rPr lang="en-US" altLang="ja-JP" sz="1965" dirty="0">
                <a:solidFill>
                  <a:srgbClr val="000000"/>
                </a:solidFill>
                <a:latin typeface="+mn-ea"/>
                <a:ea typeface="+mn-ea"/>
              </a:rPr>
              <a:t>5</a:t>
            </a:r>
            <a:r>
              <a:rPr altLang="en-US" sz="1965" dirty="0">
                <a:solidFill>
                  <a:srgbClr val="000000"/>
                </a:solidFill>
                <a:latin typeface="+mn-ea"/>
                <a:ea typeface="+mn-ea"/>
              </a:rPr>
              <a:t>条に規定する精神障害者</a:t>
            </a: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（発達障害者支援法第</a:t>
            </a:r>
            <a:r>
              <a:rPr lang="en-US" altLang="ja-JP" sz="1965" dirty="0">
                <a:solidFill>
                  <a:srgbClr val="000000"/>
                </a:solidFill>
                <a:latin typeface="+mn-ea"/>
                <a:ea typeface="+mn-ea"/>
              </a:rPr>
              <a:t>2</a:t>
            </a:r>
            <a:r>
              <a:rPr altLang="en-US" sz="1965" dirty="0">
                <a:solidFill>
                  <a:srgbClr val="000000"/>
                </a:solidFill>
                <a:latin typeface="+mn-ea"/>
                <a:ea typeface="+mn-ea"/>
              </a:rPr>
              <a:t>条第</a:t>
            </a:r>
            <a:r>
              <a:rPr lang="en-US" altLang="ja-JP" sz="1965" dirty="0">
                <a:solidFill>
                  <a:srgbClr val="000000"/>
                </a:solidFill>
                <a:latin typeface="+mn-ea"/>
                <a:ea typeface="+mn-ea"/>
              </a:rPr>
              <a:t>2</a:t>
            </a:r>
            <a:r>
              <a:rPr altLang="en-US" sz="1965" dirty="0">
                <a:solidFill>
                  <a:srgbClr val="000000"/>
                </a:solidFill>
                <a:latin typeface="+mn-ea"/>
                <a:ea typeface="+mn-ea"/>
              </a:rPr>
              <a:t>項に規定する発達障害者を含む）</a:t>
            </a:r>
            <a:endParaRPr lang="en-US" altLang="ja-JP" sz="1965"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a:t>
            </a:r>
            <a:r>
              <a:rPr altLang="en-US" sz="1965" dirty="0" smtClean="0">
                <a:solidFill>
                  <a:srgbClr val="000000"/>
                </a:solidFill>
                <a:latin typeface="+mn-ea"/>
                <a:ea typeface="+mn-ea"/>
              </a:rPr>
              <a:t>④治療法が確定していない疾病その他の厚生労働大臣が定める特殊の疾病</a:t>
            </a:r>
            <a:endParaRPr lang="en-US" altLang="en-US" sz="1965" dirty="0" smtClean="0">
              <a:solidFill>
                <a:srgbClr val="000000"/>
              </a:solidFill>
              <a:latin typeface="+mn-ea"/>
              <a:ea typeface="+mn-ea"/>
            </a:endParaRPr>
          </a:p>
          <a:p>
            <a:pPr fontAlgn="auto">
              <a:spcAft>
                <a:spcPts val="0"/>
              </a:spcAft>
              <a:defRPr/>
            </a:pPr>
            <a:r>
              <a:rPr lang="ja-JP" altLang="en-US" sz="1965" dirty="0">
                <a:solidFill>
                  <a:srgbClr val="000000"/>
                </a:solidFill>
                <a:latin typeface="+mn-ea"/>
                <a:ea typeface="+mn-ea"/>
              </a:rPr>
              <a:t>　</a:t>
            </a:r>
            <a:r>
              <a:rPr lang="ja-JP" altLang="en-US" sz="1965" dirty="0" smtClean="0">
                <a:solidFill>
                  <a:srgbClr val="000000"/>
                </a:solidFill>
                <a:latin typeface="+mn-ea"/>
                <a:ea typeface="+mn-ea"/>
              </a:rPr>
              <a:t>　　</a:t>
            </a:r>
            <a:r>
              <a:rPr altLang="en-US" sz="1965" dirty="0" smtClean="0">
                <a:solidFill>
                  <a:srgbClr val="000000"/>
                </a:solidFill>
                <a:latin typeface="+mn-ea"/>
                <a:ea typeface="+mn-ea"/>
              </a:rPr>
              <a:t>により継続的に日常生活または社会生活に相当な制限を受ける者</a:t>
            </a:r>
            <a:endParaRPr lang="en-US" altLang="ja-JP" sz="1965"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なお、これらに該当する</a:t>
            </a:r>
            <a:r>
              <a:rPr lang="en-US" altLang="ja-JP" sz="1965" dirty="0">
                <a:solidFill>
                  <a:srgbClr val="000000"/>
                </a:solidFill>
                <a:latin typeface="+mn-ea"/>
                <a:ea typeface="+mn-ea"/>
              </a:rPr>
              <a:t>18</a:t>
            </a:r>
            <a:r>
              <a:rPr altLang="en-US" sz="1965" dirty="0">
                <a:solidFill>
                  <a:srgbClr val="000000"/>
                </a:solidFill>
                <a:latin typeface="+mn-ea"/>
                <a:ea typeface="+mn-ea"/>
              </a:rPr>
              <a:t>歳未満の者は「障害児」として区分される。</a:t>
            </a: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④は、難病患者等が該当し、平成</a:t>
            </a:r>
            <a:r>
              <a:rPr lang="en-US" altLang="ja-JP" sz="1965" dirty="0">
                <a:solidFill>
                  <a:srgbClr val="000000"/>
                </a:solidFill>
                <a:latin typeface="+mn-ea"/>
                <a:ea typeface="+mn-ea"/>
              </a:rPr>
              <a:t>25</a:t>
            </a:r>
            <a:r>
              <a:rPr altLang="en-US" sz="1965" dirty="0">
                <a:solidFill>
                  <a:srgbClr val="000000"/>
                </a:solidFill>
                <a:latin typeface="+mn-ea"/>
                <a:ea typeface="+mn-ea"/>
              </a:rPr>
              <a:t>年度から障害福祉サービスの対象となった。</a:t>
            </a:r>
            <a:endParaRPr lang="en-US" altLang="ja-JP" sz="1965"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endParaRPr lang="en-US" altLang="en-US" sz="2358" dirty="0" smtClean="0">
              <a:solidFill>
                <a:srgbClr val="000000"/>
              </a:solidFill>
              <a:latin typeface="+mn-ea"/>
              <a:ea typeface="+mn-ea"/>
            </a:endParaRPr>
          </a:p>
          <a:p>
            <a:pPr fontAlgn="auto">
              <a:spcAft>
                <a:spcPts val="0"/>
              </a:spcAft>
              <a:defRPr/>
            </a:pPr>
            <a:r>
              <a:rPr lang="ja-JP" altLang="en-US" sz="2358" dirty="0" smtClean="0">
                <a:solidFill>
                  <a:srgbClr val="000000"/>
                </a:solidFill>
                <a:latin typeface="+mn-ea"/>
                <a:ea typeface="+mn-ea"/>
              </a:rPr>
              <a:t>＜</a:t>
            </a:r>
            <a:r>
              <a:rPr altLang="en-US" sz="2358" dirty="0" smtClean="0">
                <a:solidFill>
                  <a:srgbClr val="000000"/>
                </a:solidFill>
                <a:latin typeface="+mn-ea"/>
                <a:ea typeface="+mn-ea"/>
              </a:rPr>
              <a:t>障害児の範囲</a:t>
            </a:r>
            <a:r>
              <a:rPr lang="ja-JP" altLang="en-US" sz="2358" dirty="0" smtClean="0">
                <a:solidFill>
                  <a:srgbClr val="000000"/>
                </a:solidFill>
                <a:latin typeface="+mn-ea"/>
                <a:ea typeface="+mn-ea"/>
              </a:rPr>
              <a:t>＞</a:t>
            </a:r>
            <a:endParaRPr lang="en-US" altLang="ja-JP" sz="2358"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法の対象となる「障害児」は、児童福祉法第</a:t>
            </a:r>
            <a:r>
              <a:rPr lang="en-US" altLang="ja-JP" sz="1965" dirty="0">
                <a:solidFill>
                  <a:srgbClr val="000000"/>
                </a:solidFill>
                <a:latin typeface="+mn-ea"/>
                <a:ea typeface="+mn-ea"/>
              </a:rPr>
              <a:t>4</a:t>
            </a:r>
            <a:r>
              <a:rPr altLang="en-US" sz="1965" dirty="0">
                <a:solidFill>
                  <a:srgbClr val="000000"/>
                </a:solidFill>
                <a:latin typeface="+mn-ea"/>
                <a:ea typeface="+mn-ea"/>
              </a:rPr>
              <a:t>条第</a:t>
            </a:r>
            <a:r>
              <a:rPr lang="en-US" altLang="ja-JP" sz="1965" dirty="0">
                <a:solidFill>
                  <a:srgbClr val="000000"/>
                </a:solidFill>
                <a:latin typeface="+mn-ea"/>
                <a:ea typeface="+mn-ea"/>
              </a:rPr>
              <a:t>2</a:t>
            </a:r>
            <a:r>
              <a:rPr altLang="en-US" sz="1965" dirty="0">
                <a:solidFill>
                  <a:srgbClr val="000000"/>
                </a:solidFill>
                <a:latin typeface="+mn-ea"/>
                <a:ea typeface="+mn-ea"/>
              </a:rPr>
              <a:t>項に規定する障害児をいう。その範囲は、</a:t>
            </a:r>
            <a:r>
              <a:rPr lang="en-US" altLang="ja-JP" sz="1965" dirty="0">
                <a:solidFill>
                  <a:srgbClr val="000000"/>
                </a:solidFill>
                <a:latin typeface="+mn-ea"/>
                <a:ea typeface="+mn-ea"/>
              </a:rPr>
              <a:t>18</a:t>
            </a:r>
            <a:r>
              <a:rPr altLang="en-US" sz="1965" dirty="0">
                <a:solidFill>
                  <a:srgbClr val="000000"/>
                </a:solidFill>
                <a:latin typeface="+mn-ea"/>
                <a:ea typeface="+mn-ea"/>
              </a:rPr>
              <a:t>歳未満の者であって上記の①～④と同様。</a:t>
            </a:r>
            <a:endParaRPr lang="en-US" altLang="ja-JP" sz="1965" dirty="0">
              <a:solidFill>
                <a:srgbClr val="374C81"/>
              </a:solidFill>
              <a:latin typeface="+mn-ea"/>
              <a:ea typeface="+mn-ea"/>
              <a:cs typeface="+mn-cs"/>
            </a:endParaRPr>
          </a:p>
        </p:txBody>
      </p:sp>
      <p:sp>
        <p:nvSpPr>
          <p:cNvPr id="6" name="額縁 1"/>
          <p:cNvSpPr/>
          <p:nvPr/>
        </p:nvSpPr>
        <p:spPr>
          <a:xfrm>
            <a:off x="577931" y="57821"/>
            <a:ext cx="8986598" cy="562867"/>
          </a:xfrm>
          <a:prstGeom prst="bevel">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2"/>
                </a:solidFill>
                <a:latin typeface="+mn-ea"/>
              </a:rPr>
              <a:t>障害者・</a:t>
            </a:r>
            <a:r>
              <a:rPr lang="ja-JP" altLang="en-US" sz="2800" b="1" dirty="0" smtClean="0">
                <a:solidFill>
                  <a:schemeClr val="tx2"/>
                </a:solidFill>
                <a:latin typeface="+mn-ea"/>
              </a:rPr>
              <a:t>障害児の定義（第四条第１項第２項）</a:t>
            </a:r>
            <a:endParaRPr lang="ja-JP" altLang="en-US" sz="2800" b="1" dirty="0">
              <a:solidFill>
                <a:schemeClr val="tx2"/>
              </a:solidFill>
              <a:latin typeface="+mn-ea"/>
            </a:endParaRPr>
          </a:p>
        </p:txBody>
      </p:sp>
      <p:sp>
        <p:nvSpPr>
          <p:cNvPr id="2" name="スライド番号プレースホルダー 1"/>
          <p:cNvSpPr>
            <a:spLocks noGrp="1"/>
          </p:cNvSpPr>
          <p:nvPr>
            <p:ph type="sldNum" sz="quarter" idx="12"/>
          </p:nvPr>
        </p:nvSpPr>
        <p:spPr/>
        <p:txBody>
          <a:bodyPr/>
          <a:lstStyle/>
          <a:p>
            <a:fld id="{59897FF7-1A05-409C-AFEB-3392D057F397}" type="slidenum">
              <a:rPr lang="ja-JP" altLang="en-US" smtClean="0">
                <a:solidFill>
                  <a:prstClr val="black">
                    <a:tint val="75000"/>
                  </a:prstClr>
                </a:solidFill>
              </a:rPr>
              <a:pPr/>
              <a:t>34</a:t>
            </a:fld>
            <a:endParaRPr lang="ja-JP" altLang="en-US">
              <a:solidFill>
                <a:prstClr val="black">
                  <a:tint val="75000"/>
                </a:prstClr>
              </a:solidFill>
            </a:endParaRPr>
          </a:p>
        </p:txBody>
      </p:sp>
    </p:spTree>
    <p:extLst>
      <p:ext uri="{BB962C8B-B14F-4D97-AF65-F5344CB8AC3E}">
        <p14:creationId xmlns:p14="http://schemas.microsoft.com/office/powerpoint/2010/main" val="2116298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24053" y="69601"/>
            <a:ext cx="9140585" cy="400110"/>
          </a:xfrm>
          <a:prstGeom prst="rect">
            <a:avLst/>
          </a:prstGeom>
          <a:noFill/>
        </p:spPr>
        <p:txBody>
          <a:bodyPr wrap="square" rtlCol="0">
            <a:spAutoFit/>
          </a:bodyPr>
          <a:lstStyle/>
          <a:p>
            <a:pPr algn="ctr"/>
            <a:r>
              <a:rPr lang="ja-JP" altLang="en-US" sz="2000" b="1" dirty="0" smtClean="0">
                <a:solidFill>
                  <a:prstClr val="black"/>
                </a:solidFill>
                <a:latin typeface="ＭＳ Ｐゴシック"/>
                <a:ea typeface="ＭＳ Ｐゴシック"/>
              </a:rPr>
              <a:t>障害者総合支援法の対象疾病（難病等）の見直しについて</a:t>
            </a:r>
            <a:endParaRPr lang="ja-JP" altLang="en-US" sz="2000" b="1" dirty="0">
              <a:solidFill>
                <a:prstClr val="black"/>
              </a:solidFill>
              <a:latin typeface="ＭＳ Ｐゴシック"/>
              <a:ea typeface="ＭＳ Ｐゴシック"/>
            </a:endParaRPr>
          </a:p>
        </p:txBody>
      </p:sp>
      <p:sp>
        <p:nvSpPr>
          <p:cNvPr id="5" name="正方形/長方形 4"/>
          <p:cNvSpPr/>
          <p:nvPr/>
        </p:nvSpPr>
        <p:spPr bwMode="auto">
          <a:xfrm>
            <a:off x="183824" y="548680"/>
            <a:ext cx="9580816" cy="6192688"/>
          </a:xfrm>
          <a:prstGeom prst="rect">
            <a:avLst/>
          </a:prstGeom>
          <a:solidFill>
            <a:schemeClr val="bg1"/>
          </a:solidFill>
          <a:ln w="34925" cap="flat" cmpd="dbl" algn="ctr">
            <a:solidFill>
              <a:schemeClr val="accent1"/>
            </a:solidFill>
            <a:prstDash val="solid"/>
            <a:round/>
            <a:headEnd type="none" w="med" len="med"/>
            <a:tailEnd type="none" w="med" len="med"/>
          </a:ln>
          <a:effectLst/>
        </p:spPr>
        <p:txBody>
          <a:bodyPr vert="horz" wrap="square" lIns="72000" tIns="144000" rIns="288000" bIns="72000" numCol="1" rtlCol="0" anchor="t" anchorCtr="0" compatLnSpc="1">
            <a:prstTxWarp prst="textNoShape">
              <a:avLst/>
            </a:prstTxWarp>
          </a:bodyPr>
          <a:lstStyle/>
          <a:p>
            <a:pPr marL="360363" indent="-360363" defTabSz="873125">
              <a:lnSpc>
                <a:spcPts val="2600"/>
              </a:lnSpc>
            </a:pPr>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　</a:t>
            </a:r>
            <a:r>
              <a:rPr lang="ja-JP" altLang="en-US" dirty="0" smtClean="0">
                <a:latin typeface="ＭＳ Ｐゴシック"/>
                <a:ea typeface="ＭＳ Ｐゴシック"/>
              </a:rPr>
              <a:t>平成</a:t>
            </a:r>
            <a:r>
              <a:rPr lang="en-US" altLang="ja-JP" dirty="0" smtClean="0">
                <a:latin typeface="ＭＳ Ｐゴシック"/>
                <a:ea typeface="ＭＳ Ｐゴシック"/>
              </a:rPr>
              <a:t>25</a:t>
            </a:r>
            <a:r>
              <a:rPr lang="ja-JP" altLang="en-US" dirty="0" smtClean="0">
                <a:latin typeface="ＭＳ Ｐゴシック"/>
                <a:ea typeface="ＭＳ Ｐゴシック"/>
              </a:rPr>
              <a:t>年</a:t>
            </a:r>
            <a:r>
              <a:rPr lang="ja-JP" altLang="en-US" dirty="0">
                <a:latin typeface="ＭＳ Ｐゴシック"/>
                <a:ea typeface="ＭＳ Ｐゴシック"/>
              </a:rPr>
              <a:t>４</a:t>
            </a:r>
            <a:r>
              <a:rPr lang="ja-JP" altLang="en-US" dirty="0" smtClean="0">
                <a:latin typeface="ＭＳ Ｐゴシック"/>
                <a:ea typeface="ＭＳ Ｐゴシック"/>
              </a:rPr>
              <a:t>月</a:t>
            </a:r>
            <a:r>
              <a:rPr lang="ja-JP" altLang="en-US" dirty="0">
                <a:latin typeface="ＭＳ Ｐゴシック"/>
                <a:ea typeface="ＭＳ Ｐゴシック"/>
              </a:rPr>
              <a:t>より、難病等が障害者総合</a:t>
            </a:r>
            <a:r>
              <a:rPr lang="ja-JP" altLang="en-US" dirty="0" smtClean="0">
                <a:latin typeface="ＭＳ Ｐゴシック"/>
                <a:ea typeface="ＭＳ Ｐゴシック"/>
              </a:rPr>
              <a:t>支援法の対象</a:t>
            </a:r>
            <a:r>
              <a:rPr lang="ja-JP" altLang="en-US" dirty="0" smtClean="0">
                <a:solidFill>
                  <a:prstClr val="black"/>
                </a:solidFill>
                <a:latin typeface="ＭＳ Ｐゴシック"/>
                <a:ea typeface="ＭＳ Ｐゴシック"/>
              </a:rPr>
              <a:t>となり、「難病患者等居宅生活支援事業」の対象疾病と同じ範囲</a:t>
            </a:r>
            <a:r>
              <a:rPr lang="en-US" altLang="ja-JP" dirty="0" smtClean="0">
                <a:solidFill>
                  <a:prstClr val="black"/>
                </a:solidFill>
                <a:latin typeface="ＭＳ Ｐゴシック"/>
                <a:ea typeface="ＭＳ Ｐゴシック"/>
              </a:rPr>
              <a:t>(130</a:t>
            </a:r>
            <a:r>
              <a:rPr lang="ja-JP" altLang="en-US" dirty="0" smtClean="0">
                <a:solidFill>
                  <a:prstClr val="black"/>
                </a:solidFill>
                <a:latin typeface="ＭＳ Ｐゴシック"/>
                <a:ea typeface="ＭＳ Ｐゴシック"/>
              </a:rPr>
              <a:t>疾病</a:t>
            </a:r>
            <a:r>
              <a:rPr lang="en-US" altLang="ja-JP" dirty="0">
                <a:solidFill>
                  <a:prstClr val="black"/>
                </a:solidFill>
                <a:latin typeface="ＭＳ Ｐゴシック"/>
                <a:ea typeface="ＭＳ Ｐゴシック"/>
              </a:rPr>
              <a:t>)</a:t>
            </a:r>
            <a:r>
              <a:rPr lang="ja-JP" altLang="en-US" dirty="0" smtClean="0">
                <a:solidFill>
                  <a:prstClr val="black"/>
                </a:solidFill>
                <a:latin typeface="ＭＳ Ｐゴシック"/>
                <a:ea typeface="ＭＳ Ｐゴシック"/>
              </a:rPr>
              <a:t>としていた。</a:t>
            </a:r>
            <a:endParaRPr lang="en-US" altLang="ja-JP" sz="2000" dirty="0">
              <a:solidFill>
                <a:prstClr val="black"/>
              </a:solidFill>
              <a:latin typeface="ＭＳ Ｐゴシック"/>
              <a:ea typeface="ＭＳ Ｐゴシック"/>
            </a:endParaRPr>
          </a:p>
          <a:p>
            <a:endParaRPr lang="en-US" altLang="ja-JP" sz="800" b="1" dirty="0" smtClean="0">
              <a:solidFill>
                <a:prstClr val="black"/>
              </a:solidFill>
              <a:latin typeface="ＭＳ Ｐゴシック"/>
              <a:ea typeface="ＭＳ Ｐゴシック"/>
            </a:endParaRPr>
          </a:p>
          <a:p>
            <a:pPr>
              <a:lnSpc>
                <a:spcPts val="2400"/>
              </a:lnSpc>
            </a:pPr>
            <a:r>
              <a:rPr lang="ja-JP" altLang="en-US" sz="2000" b="1" dirty="0">
                <a:solidFill>
                  <a:prstClr val="black"/>
                </a:solidFill>
                <a:latin typeface="ＭＳ Ｐゴシック"/>
                <a:ea typeface="ＭＳ Ｐゴシック"/>
              </a:rPr>
              <a:t>　</a:t>
            </a:r>
            <a:r>
              <a:rPr lang="ja-JP" altLang="en-US" sz="2000" b="1" dirty="0" smtClean="0">
                <a:solidFill>
                  <a:prstClr val="black"/>
                </a:solidFill>
                <a:latin typeface="ＭＳ Ｐゴシック"/>
                <a:ea typeface="ＭＳ Ｐゴシック"/>
              </a:rPr>
              <a:t>　　　</a:t>
            </a:r>
            <a:r>
              <a:rPr lang="ja-JP" altLang="ja-JP" sz="1400" b="1" dirty="0" smtClean="0"/>
              <a:t>【</a:t>
            </a:r>
            <a:r>
              <a:rPr lang="ja-JP" altLang="ja-JP" sz="1400" b="1" dirty="0"/>
              <a:t>障害者総合支援法における難病の定義　</a:t>
            </a:r>
            <a:r>
              <a:rPr lang="ja-JP" altLang="en-US" sz="1400" b="1" dirty="0" smtClean="0"/>
              <a:t>　</a:t>
            </a:r>
            <a:r>
              <a:rPr lang="ja-JP" altLang="ja-JP" sz="1400" b="1" dirty="0" smtClean="0"/>
              <a:t>第４条</a:t>
            </a:r>
            <a:r>
              <a:rPr lang="ja-JP" altLang="ja-JP" sz="1400" b="1" dirty="0"/>
              <a:t>抜粋】</a:t>
            </a:r>
            <a:endParaRPr lang="ja-JP" altLang="ja-JP" sz="1400" dirty="0"/>
          </a:p>
          <a:p>
            <a:pPr>
              <a:lnSpc>
                <a:spcPts val="2400"/>
              </a:lnSpc>
            </a:pPr>
            <a:r>
              <a:rPr lang="ja-JP" altLang="en-US" sz="1400" dirty="0" smtClean="0"/>
              <a:t>　　　</a:t>
            </a:r>
            <a:r>
              <a:rPr lang="ja-JP" altLang="ja-JP" sz="1400" dirty="0"/>
              <a:t>　</a:t>
            </a:r>
            <a:r>
              <a:rPr lang="ja-JP" altLang="en-US" sz="1400" dirty="0" smtClean="0"/>
              <a:t>　　　</a:t>
            </a:r>
            <a:r>
              <a:rPr lang="ja-JP" altLang="ja-JP" sz="1400" u="sng" dirty="0" smtClean="0"/>
              <a:t>治療</a:t>
            </a:r>
            <a:r>
              <a:rPr lang="ja-JP" altLang="ja-JP" sz="1400" u="sng" dirty="0"/>
              <a:t>方法が確立していない疾病その他の特殊の疾病</a:t>
            </a:r>
            <a:r>
              <a:rPr lang="ja-JP" altLang="ja-JP" sz="1400" dirty="0"/>
              <a:t>であって</a:t>
            </a:r>
            <a:r>
              <a:rPr lang="ja-JP" altLang="ja-JP" sz="1400" dirty="0" smtClean="0"/>
              <a:t>政令で</a:t>
            </a:r>
            <a:r>
              <a:rPr lang="ja-JP" altLang="ja-JP" sz="1400" dirty="0"/>
              <a:t>定める</a:t>
            </a:r>
            <a:r>
              <a:rPr lang="ja-JP" altLang="ja-JP" sz="1400" dirty="0" smtClean="0"/>
              <a:t>ものによる障害の程度が</a:t>
            </a:r>
            <a:endParaRPr lang="en-US" altLang="ja-JP" sz="1400" dirty="0" smtClean="0"/>
          </a:p>
          <a:p>
            <a:pPr>
              <a:lnSpc>
                <a:spcPts val="2400"/>
              </a:lnSpc>
            </a:pPr>
            <a:r>
              <a:rPr lang="ja-JP" altLang="en-US" sz="1400" dirty="0"/>
              <a:t>　</a:t>
            </a:r>
            <a:r>
              <a:rPr lang="ja-JP" altLang="en-US" sz="1400" dirty="0" smtClean="0"/>
              <a:t>　　　　　</a:t>
            </a:r>
            <a:r>
              <a:rPr lang="ja-JP" altLang="ja-JP" sz="1400" dirty="0" smtClean="0"/>
              <a:t>厚生</a:t>
            </a:r>
            <a:r>
              <a:rPr lang="ja-JP" altLang="ja-JP" sz="1400" dirty="0"/>
              <a:t>労働大臣が定める程度である者</a:t>
            </a:r>
            <a:r>
              <a:rPr lang="ja-JP" altLang="ja-JP" sz="1400" dirty="0" smtClean="0"/>
              <a:t>。</a:t>
            </a:r>
            <a:endParaRPr lang="en-US" altLang="ja-JP" sz="1400" dirty="0" smtClean="0"/>
          </a:p>
          <a:p>
            <a:endParaRPr lang="en-US" altLang="ja-JP" sz="1400" dirty="0" smtClean="0">
              <a:solidFill>
                <a:prstClr val="black"/>
              </a:solidFill>
              <a:latin typeface="ＭＳ Ｐゴシック"/>
              <a:ea typeface="ＭＳ Ｐゴシック"/>
            </a:endParaRPr>
          </a:p>
          <a:p>
            <a:pPr marL="360363" indent="-360363" defTabSz="873125">
              <a:lnSpc>
                <a:spcPts val="2600"/>
              </a:lnSpc>
            </a:pPr>
            <a:r>
              <a:rPr lang="ja-JP" altLang="en-US" dirty="0" smtClean="0">
                <a:solidFill>
                  <a:prstClr val="black"/>
                </a:solidFill>
                <a:latin typeface="ＭＳ Ｐゴシック"/>
                <a:ea typeface="ＭＳ Ｐゴシック"/>
              </a:rPr>
              <a:t>　○　難病の患者に対する医療等に関する法律</a:t>
            </a:r>
            <a:r>
              <a:rPr lang="ja-JP" altLang="en-US" dirty="0">
                <a:solidFill>
                  <a:prstClr val="black"/>
                </a:solidFill>
                <a:latin typeface="ＭＳ Ｐゴシック"/>
                <a:ea typeface="ＭＳ Ｐゴシック"/>
              </a:rPr>
              <a:t>及び</a:t>
            </a:r>
            <a:r>
              <a:rPr lang="ja-JP" altLang="en-US" dirty="0" smtClean="0">
                <a:solidFill>
                  <a:prstClr val="black"/>
                </a:solidFill>
                <a:latin typeface="ＭＳ Ｐゴシック"/>
                <a:ea typeface="ＭＳ Ｐゴシック"/>
              </a:rPr>
              <a:t>児童福祉法の一部改正法が成立したことに伴う指定難病の検討等を踏まえ、障害者</a:t>
            </a:r>
            <a:r>
              <a:rPr lang="ja-JP" altLang="en-US" dirty="0" smtClean="0">
                <a:latin typeface="ＭＳ Ｐゴシック"/>
                <a:ea typeface="ＭＳ Ｐゴシック"/>
              </a:rPr>
              <a:t>総合支援法の対象となる難病等の範囲を検討</a:t>
            </a:r>
            <a:r>
              <a:rPr lang="ja-JP" altLang="en-US" dirty="0" smtClean="0">
                <a:solidFill>
                  <a:prstClr val="black"/>
                </a:solidFill>
                <a:latin typeface="ＭＳ Ｐゴシック"/>
                <a:ea typeface="ＭＳ Ｐゴシック"/>
              </a:rPr>
              <a:t>するため、「障害者総合支援法対象疾病検討会」（</a:t>
            </a:r>
            <a:r>
              <a:rPr lang="en-US" altLang="ja-JP" dirty="0" smtClean="0">
                <a:solidFill>
                  <a:prstClr val="black"/>
                </a:solidFill>
                <a:latin typeface="ＭＳ Ｐゴシック"/>
                <a:ea typeface="ＭＳ Ｐゴシック"/>
              </a:rPr>
              <a:t>H26.8.27</a:t>
            </a:r>
            <a:r>
              <a:rPr lang="ja-JP" altLang="en-US" dirty="0" smtClean="0">
                <a:solidFill>
                  <a:prstClr val="black"/>
                </a:solidFill>
                <a:latin typeface="ＭＳ Ｐゴシック"/>
                <a:ea typeface="ＭＳ Ｐゴシック"/>
              </a:rPr>
              <a:t>設置）において、</a:t>
            </a:r>
            <a:r>
              <a:rPr lang="ja-JP" altLang="en-US" dirty="0" smtClean="0">
                <a:solidFill>
                  <a:prstClr val="black"/>
                </a:solidFill>
                <a:latin typeface="ＭＳ Ｐゴシック"/>
              </a:rPr>
              <a:t>疾病の要件や対象疾病</a:t>
            </a:r>
            <a:r>
              <a:rPr lang="ja-JP" altLang="en-US" dirty="0">
                <a:solidFill>
                  <a:prstClr val="black"/>
                </a:solidFill>
                <a:latin typeface="ＭＳ Ｐゴシック"/>
              </a:rPr>
              <a:t>の検討を</a:t>
            </a:r>
            <a:r>
              <a:rPr lang="ja-JP" altLang="en-US" dirty="0" smtClean="0">
                <a:solidFill>
                  <a:prstClr val="black"/>
                </a:solidFill>
                <a:latin typeface="ＭＳ Ｐゴシック"/>
              </a:rPr>
              <a:t>行うこととしている。</a:t>
            </a:r>
            <a:endParaRPr lang="en-US" altLang="ja-JP" dirty="0">
              <a:solidFill>
                <a:prstClr val="black"/>
              </a:solidFill>
              <a:latin typeface="ＭＳ Ｐゴシック"/>
            </a:endParaRPr>
          </a:p>
          <a:p>
            <a:pPr marL="263525" indent="-263525" defTabSz="873125">
              <a:lnSpc>
                <a:spcPts val="2200"/>
              </a:lnSpc>
            </a:pPr>
            <a:r>
              <a:rPr lang="ja-JP" altLang="en-US" sz="800" dirty="0">
                <a:solidFill>
                  <a:prstClr val="black"/>
                </a:solidFill>
                <a:latin typeface="ＭＳ Ｐゴシック"/>
              </a:rPr>
              <a:t>　</a:t>
            </a:r>
            <a:r>
              <a:rPr lang="ja-JP" altLang="en-US" sz="800" dirty="0" smtClean="0">
                <a:solidFill>
                  <a:prstClr val="black"/>
                </a:solidFill>
                <a:latin typeface="ＭＳ Ｐゴシック"/>
              </a:rPr>
              <a:t>　　　　　　</a:t>
            </a:r>
            <a:r>
              <a:rPr lang="ja-JP" altLang="en-US" sz="1400" dirty="0" smtClean="0">
                <a:solidFill>
                  <a:prstClr val="black"/>
                </a:solidFill>
                <a:latin typeface="ＭＳ Ｐゴシック"/>
                <a:ea typeface="ＭＳ Ｐゴシック"/>
              </a:rPr>
              <a:t>＜検討の経過＞</a:t>
            </a:r>
            <a:endParaRPr lang="en-US" altLang="ja-JP" sz="1400" dirty="0" smtClean="0">
              <a:solidFill>
                <a:prstClr val="black"/>
              </a:solidFill>
              <a:latin typeface="ＭＳ Ｐゴシック"/>
              <a:ea typeface="ＭＳ Ｐゴシック"/>
            </a:endParaRPr>
          </a:p>
          <a:p>
            <a:pPr marL="263525" indent="-263525" defTabSz="873125">
              <a:lnSpc>
                <a:spcPts val="2200"/>
              </a:lnSpc>
            </a:pPr>
            <a:r>
              <a:rPr lang="ja-JP" altLang="en-US" sz="1400" dirty="0">
                <a:solidFill>
                  <a:prstClr val="black"/>
                </a:solidFill>
                <a:latin typeface="ＭＳ Ｐゴシック"/>
                <a:ea typeface="ＭＳ Ｐゴシック"/>
              </a:rPr>
              <a:t>　</a:t>
            </a:r>
            <a:r>
              <a:rPr lang="ja-JP" altLang="en-US" sz="1400" dirty="0">
                <a:solidFill>
                  <a:prstClr val="black"/>
                </a:solidFill>
                <a:latin typeface="ＭＳ Ｐゴシック"/>
              </a:rPr>
              <a:t>　　　</a:t>
            </a:r>
            <a:r>
              <a:rPr lang="ja-JP" altLang="en-US" sz="1400" dirty="0" smtClean="0">
                <a:solidFill>
                  <a:prstClr val="black"/>
                </a:solidFill>
                <a:latin typeface="ＭＳ Ｐゴシック"/>
              </a:rPr>
              <a:t>　　✔</a:t>
            </a:r>
            <a:r>
              <a:rPr lang="ja-JP" altLang="en-US" sz="1400" dirty="0">
                <a:solidFill>
                  <a:prstClr val="black"/>
                </a:solidFill>
                <a:latin typeface="ＭＳ Ｐゴシック"/>
              </a:rPr>
              <a:t>　平成</a:t>
            </a:r>
            <a:r>
              <a:rPr lang="en-US" altLang="ja-JP" sz="1400" dirty="0">
                <a:solidFill>
                  <a:prstClr val="black"/>
                </a:solidFill>
                <a:latin typeface="ＭＳ Ｐゴシック"/>
              </a:rPr>
              <a:t>27</a:t>
            </a:r>
            <a:r>
              <a:rPr lang="ja-JP" altLang="en-US" sz="1400" dirty="0" smtClean="0">
                <a:solidFill>
                  <a:prstClr val="black"/>
                </a:solidFill>
                <a:latin typeface="ＭＳ Ｐゴシック"/>
              </a:rPr>
              <a:t>年１月</a:t>
            </a:r>
            <a:r>
              <a:rPr lang="ja-JP" altLang="en-US" sz="1400" dirty="0">
                <a:solidFill>
                  <a:prstClr val="black"/>
                </a:solidFill>
                <a:latin typeface="ＭＳ Ｐゴシック"/>
              </a:rPr>
              <a:t>～　第１次対象</a:t>
            </a:r>
            <a:r>
              <a:rPr lang="ja-JP" altLang="en-US" sz="1400" dirty="0" smtClean="0">
                <a:solidFill>
                  <a:prstClr val="black"/>
                </a:solidFill>
                <a:latin typeface="ＭＳ Ｐゴシック"/>
              </a:rPr>
              <a:t>疾病拡大</a:t>
            </a:r>
            <a:r>
              <a:rPr lang="ja-JP" altLang="en-US" sz="1400" dirty="0">
                <a:solidFill>
                  <a:prstClr val="black"/>
                </a:solidFill>
                <a:latin typeface="ＭＳ Ｐゴシック"/>
              </a:rPr>
              <a:t>　　</a:t>
            </a:r>
            <a:r>
              <a:rPr lang="en-US" altLang="ja-JP" sz="1400" dirty="0">
                <a:solidFill>
                  <a:prstClr val="black"/>
                </a:solidFill>
                <a:latin typeface="ＭＳ Ｐゴシック"/>
              </a:rPr>
              <a:t>130</a:t>
            </a:r>
            <a:r>
              <a:rPr lang="ja-JP" altLang="en-US" sz="1400" dirty="0">
                <a:solidFill>
                  <a:prstClr val="black"/>
                </a:solidFill>
                <a:latin typeface="ＭＳ Ｐゴシック"/>
              </a:rPr>
              <a:t>疾病　⇒　</a:t>
            </a:r>
            <a:r>
              <a:rPr lang="en-US" altLang="ja-JP" sz="1400" dirty="0">
                <a:solidFill>
                  <a:prstClr val="black"/>
                </a:solidFill>
                <a:latin typeface="ＭＳ Ｐゴシック"/>
              </a:rPr>
              <a:t>151</a:t>
            </a:r>
            <a:r>
              <a:rPr lang="ja-JP" altLang="en-US" sz="1400" dirty="0" smtClean="0">
                <a:solidFill>
                  <a:prstClr val="black"/>
                </a:solidFill>
                <a:latin typeface="ＭＳ Ｐゴシック"/>
              </a:rPr>
              <a:t>疾病  </a:t>
            </a:r>
            <a:endParaRPr lang="ja-JP" altLang="en-US" sz="1400" dirty="0">
              <a:solidFill>
                <a:prstClr val="black"/>
              </a:solidFill>
              <a:latin typeface="ＭＳ Ｐゴシック"/>
            </a:endParaRPr>
          </a:p>
          <a:p>
            <a:pPr marL="263525" indent="-263525" defTabSz="873125">
              <a:lnSpc>
                <a:spcPts val="2200"/>
              </a:lnSpc>
            </a:pPr>
            <a:r>
              <a:rPr lang="ja-JP" altLang="en-US" sz="1400" dirty="0" smtClean="0">
                <a:solidFill>
                  <a:prstClr val="black"/>
                </a:solidFill>
                <a:latin typeface="ＭＳ Ｐゴシック"/>
              </a:rPr>
              <a:t>　　　　　　✔</a:t>
            </a:r>
            <a:r>
              <a:rPr lang="ja-JP" altLang="en-US" sz="1400" dirty="0">
                <a:solidFill>
                  <a:prstClr val="black"/>
                </a:solidFill>
                <a:latin typeface="ＭＳ Ｐゴシック"/>
              </a:rPr>
              <a:t>　平成</a:t>
            </a:r>
            <a:r>
              <a:rPr lang="en-US" altLang="ja-JP" sz="1400" dirty="0">
                <a:solidFill>
                  <a:prstClr val="black"/>
                </a:solidFill>
                <a:latin typeface="ＭＳ Ｐゴシック"/>
              </a:rPr>
              <a:t>27</a:t>
            </a:r>
            <a:r>
              <a:rPr lang="ja-JP" altLang="en-US" sz="1400" dirty="0" smtClean="0">
                <a:solidFill>
                  <a:prstClr val="black"/>
                </a:solidFill>
                <a:latin typeface="ＭＳ Ｐゴシック"/>
              </a:rPr>
              <a:t>年７月</a:t>
            </a:r>
            <a:r>
              <a:rPr lang="ja-JP" altLang="en-US" sz="1400" dirty="0">
                <a:solidFill>
                  <a:prstClr val="black"/>
                </a:solidFill>
                <a:latin typeface="ＭＳ Ｐゴシック"/>
              </a:rPr>
              <a:t>～　</a:t>
            </a:r>
            <a:r>
              <a:rPr lang="ja-JP" altLang="en-US" sz="1400" dirty="0" smtClean="0">
                <a:solidFill>
                  <a:prstClr val="black"/>
                </a:solidFill>
                <a:latin typeface="ＭＳ Ｐゴシック"/>
              </a:rPr>
              <a:t>第２次対象疾病拡大</a:t>
            </a:r>
            <a:r>
              <a:rPr lang="ja-JP" altLang="en-US" sz="1400" dirty="0">
                <a:solidFill>
                  <a:prstClr val="black"/>
                </a:solidFill>
                <a:latin typeface="ＭＳ Ｐゴシック"/>
              </a:rPr>
              <a:t>　　</a:t>
            </a:r>
            <a:r>
              <a:rPr lang="en-US" altLang="ja-JP" sz="1400" dirty="0" smtClean="0">
                <a:solidFill>
                  <a:prstClr val="black"/>
                </a:solidFill>
                <a:latin typeface="ＭＳ Ｐゴシック"/>
              </a:rPr>
              <a:t>151</a:t>
            </a:r>
            <a:r>
              <a:rPr lang="ja-JP" altLang="en-US" sz="1400" dirty="0">
                <a:solidFill>
                  <a:prstClr val="black"/>
                </a:solidFill>
                <a:latin typeface="ＭＳ Ｐゴシック"/>
              </a:rPr>
              <a:t>疾病　⇒　</a:t>
            </a:r>
            <a:r>
              <a:rPr lang="en-US" altLang="ja-JP" sz="1400" dirty="0">
                <a:solidFill>
                  <a:prstClr val="black"/>
                </a:solidFill>
                <a:latin typeface="ＭＳ Ｐゴシック"/>
              </a:rPr>
              <a:t>332</a:t>
            </a:r>
            <a:r>
              <a:rPr lang="ja-JP" altLang="en-US" sz="1400" dirty="0" smtClean="0">
                <a:solidFill>
                  <a:prstClr val="black"/>
                </a:solidFill>
                <a:latin typeface="ＭＳ Ｐゴシック"/>
              </a:rPr>
              <a:t>疾病</a:t>
            </a:r>
            <a:endParaRPr lang="en-US" altLang="ja-JP" sz="1400" dirty="0" smtClean="0">
              <a:solidFill>
                <a:prstClr val="black"/>
              </a:solidFill>
              <a:latin typeface="ＭＳ Ｐゴシック"/>
            </a:endParaRPr>
          </a:p>
          <a:p>
            <a:pPr marL="263525" indent="-263525" defTabSz="873125">
              <a:lnSpc>
                <a:spcPts val="2200"/>
              </a:lnSpc>
            </a:pPr>
            <a:r>
              <a:rPr lang="ja-JP" altLang="en-US" sz="1400" dirty="0">
                <a:solidFill>
                  <a:prstClr val="black"/>
                </a:solidFill>
                <a:latin typeface="ＭＳ Ｐゴシック"/>
              </a:rPr>
              <a:t>　</a:t>
            </a:r>
            <a:r>
              <a:rPr lang="ja-JP" altLang="en-US" sz="1400" dirty="0" smtClean="0">
                <a:solidFill>
                  <a:prstClr val="black"/>
                </a:solidFill>
                <a:latin typeface="ＭＳ Ｐゴシック"/>
              </a:rPr>
              <a:t>　　　　　✔</a:t>
            </a:r>
            <a:r>
              <a:rPr lang="ja-JP" altLang="en-US" sz="1400" dirty="0">
                <a:solidFill>
                  <a:prstClr val="black"/>
                </a:solidFill>
                <a:latin typeface="ＭＳ Ｐゴシック"/>
              </a:rPr>
              <a:t>　平成</a:t>
            </a:r>
            <a:r>
              <a:rPr lang="en-US" altLang="ja-JP" sz="1400" dirty="0" smtClean="0">
                <a:solidFill>
                  <a:prstClr val="black"/>
                </a:solidFill>
                <a:latin typeface="ＭＳ Ｐゴシック"/>
              </a:rPr>
              <a:t>29</a:t>
            </a:r>
            <a:r>
              <a:rPr lang="ja-JP" altLang="en-US" sz="1400" dirty="0" smtClean="0">
                <a:solidFill>
                  <a:prstClr val="black"/>
                </a:solidFill>
                <a:latin typeface="ＭＳ Ｐゴシック"/>
              </a:rPr>
              <a:t>年４月</a:t>
            </a:r>
            <a:r>
              <a:rPr lang="ja-JP" altLang="en-US" sz="1400" dirty="0">
                <a:solidFill>
                  <a:prstClr val="black"/>
                </a:solidFill>
                <a:latin typeface="ＭＳ Ｐゴシック"/>
              </a:rPr>
              <a:t>～　</a:t>
            </a:r>
            <a:r>
              <a:rPr lang="ja-JP" altLang="en-US" sz="1400" dirty="0" smtClean="0">
                <a:solidFill>
                  <a:prstClr val="black"/>
                </a:solidFill>
                <a:latin typeface="ＭＳ Ｐゴシック"/>
              </a:rPr>
              <a:t>第３次</a:t>
            </a:r>
            <a:r>
              <a:rPr lang="ja-JP" altLang="en-US" sz="1400" dirty="0">
                <a:solidFill>
                  <a:prstClr val="black"/>
                </a:solidFill>
                <a:latin typeface="ＭＳ Ｐゴシック"/>
              </a:rPr>
              <a:t>対象</a:t>
            </a:r>
            <a:r>
              <a:rPr lang="ja-JP" altLang="en-US" sz="1400" dirty="0" smtClean="0">
                <a:solidFill>
                  <a:prstClr val="black"/>
                </a:solidFill>
                <a:latin typeface="ＭＳ Ｐゴシック"/>
              </a:rPr>
              <a:t>疾病拡大</a:t>
            </a:r>
            <a:r>
              <a:rPr lang="ja-JP" altLang="en-US" sz="1400" dirty="0">
                <a:solidFill>
                  <a:prstClr val="black"/>
                </a:solidFill>
                <a:latin typeface="ＭＳ Ｐゴシック"/>
              </a:rPr>
              <a:t>　　</a:t>
            </a:r>
            <a:r>
              <a:rPr lang="en-US" altLang="ja-JP" sz="1400" dirty="0">
                <a:solidFill>
                  <a:prstClr val="black"/>
                </a:solidFill>
                <a:latin typeface="ＭＳ Ｐゴシック"/>
              </a:rPr>
              <a:t>332</a:t>
            </a:r>
            <a:r>
              <a:rPr lang="ja-JP" altLang="en-US" sz="1400" dirty="0" smtClean="0">
                <a:solidFill>
                  <a:prstClr val="black"/>
                </a:solidFill>
                <a:latin typeface="ＭＳ Ｐゴシック"/>
              </a:rPr>
              <a:t>疾病</a:t>
            </a:r>
            <a:r>
              <a:rPr lang="ja-JP" altLang="en-US" sz="1400" dirty="0">
                <a:solidFill>
                  <a:prstClr val="black"/>
                </a:solidFill>
                <a:latin typeface="ＭＳ Ｐゴシック"/>
              </a:rPr>
              <a:t>　⇒　</a:t>
            </a:r>
            <a:r>
              <a:rPr lang="en-US" altLang="ja-JP" sz="1400" dirty="0">
                <a:solidFill>
                  <a:prstClr val="black"/>
                </a:solidFill>
                <a:latin typeface="ＭＳ Ｐゴシック"/>
              </a:rPr>
              <a:t>358</a:t>
            </a:r>
            <a:r>
              <a:rPr lang="ja-JP" altLang="en-US" sz="1400" dirty="0" smtClean="0">
                <a:solidFill>
                  <a:prstClr val="black"/>
                </a:solidFill>
                <a:latin typeface="ＭＳ Ｐゴシック"/>
              </a:rPr>
              <a:t>疾病</a:t>
            </a:r>
            <a:endParaRPr lang="ja-JP" altLang="en-US" sz="1400" dirty="0">
              <a:solidFill>
                <a:prstClr val="black"/>
              </a:solidFill>
              <a:latin typeface="ＭＳ Ｐゴシック"/>
            </a:endParaRPr>
          </a:p>
          <a:p>
            <a:pPr marL="119063" indent="-119063" defTabSz="873125"/>
            <a:endParaRPr lang="en-US" altLang="ja-JP" sz="1400" dirty="0">
              <a:solidFill>
                <a:prstClr val="black"/>
              </a:solidFill>
              <a:latin typeface="ＭＳ Ｐゴシック"/>
              <a:ea typeface="ＭＳ Ｐゴシック"/>
            </a:endParaRPr>
          </a:p>
          <a:p>
            <a:pPr marL="360363" indent="-360363" defTabSz="873125">
              <a:lnSpc>
                <a:spcPts val="2600"/>
              </a:lnSpc>
            </a:pPr>
            <a:r>
              <a:rPr lang="ja-JP" altLang="en-US" dirty="0" smtClean="0">
                <a:solidFill>
                  <a:prstClr val="black"/>
                </a:solidFill>
                <a:latin typeface="ＭＳ Ｐゴシック"/>
                <a:ea typeface="ＭＳ Ｐゴシック"/>
              </a:rPr>
              <a:t>　○　</a:t>
            </a:r>
            <a:r>
              <a:rPr lang="ja-JP" altLang="en-US" dirty="0">
                <a:solidFill>
                  <a:prstClr val="black"/>
                </a:solidFill>
                <a:latin typeface="ＭＳ Ｐゴシック"/>
              </a:rPr>
              <a:t>その後の指定難病の</a:t>
            </a:r>
            <a:r>
              <a:rPr lang="ja-JP" altLang="en-US" dirty="0" smtClean="0">
                <a:solidFill>
                  <a:prstClr val="black"/>
                </a:solidFill>
                <a:latin typeface="ＭＳ Ｐゴシック"/>
              </a:rPr>
              <a:t>検討状況等</a:t>
            </a:r>
            <a:r>
              <a:rPr lang="ja-JP" altLang="en-US" dirty="0">
                <a:solidFill>
                  <a:prstClr val="black"/>
                </a:solidFill>
                <a:latin typeface="ＭＳ Ｐゴシック"/>
              </a:rPr>
              <a:t>を踏まえ、本年</a:t>
            </a:r>
            <a:r>
              <a:rPr lang="ja-JP" altLang="en-US" dirty="0" smtClean="0">
                <a:solidFill>
                  <a:prstClr val="black"/>
                </a:solidFill>
                <a:latin typeface="ＭＳ Ｐゴシック"/>
                <a:ea typeface="ＭＳ Ｐゴシック"/>
              </a:rPr>
              <a:t>２月</a:t>
            </a:r>
            <a:r>
              <a:rPr lang="en-US" altLang="ja-JP" dirty="0">
                <a:solidFill>
                  <a:prstClr val="black"/>
                </a:solidFill>
                <a:latin typeface="ＭＳ Ｐゴシック"/>
                <a:ea typeface="ＭＳ Ｐゴシック"/>
              </a:rPr>
              <a:t>20</a:t>
            </a:r>
            <a:r>
              <a:rPr lang="ja-JP" altLang="en-US" dirty="0" smtClean="0">
                <a:solidFill>
                  <a:prstClr val="black"/>
                </a:solidFill>
                <a:latin typeface="ＭＳ Ｐゴシック"/>
                <a:ea typeface="ＭＳ Ｐゴシック"/>
              </a:rPr>
              <a:t>日に</a:t>
            </a:r>
            <a:r>
              <a:rPr lang="ja-JP" altLang="en-US" dirty="0" smtClean="0">
                <a:solidFill>
                  <a:prstClr val="black"/>
                </a:solidFill>
                <a:latin typeface="ＭＳ Ｐゴシック"/>
              </a:rPr>
              <a:t>開催した第６回障害者</a:t>
            </a:r>
            <a:r>
              <a:rPr lang="ja-JP" altLang="en-US" dirty="0">
                <a:solidFill>
                  <a:prstClr val="black"/>
                </a:solidFill>
                <a:latin typeface="ＭＳ Ｐゴシック"/>
              </a:rPr>
              <a:t>総合支援法対象疾病検討会に</a:t>
            </a:r>
            <a:r>
              <a:rPr lang="ja-JP" altLang="en-US" dirty="0" smtClean="0">
                <a:solidFill>
                  <a:prstClr val="black"/>
                </a:solidFill>
                <a:latin typeface="ＭＳ Ｐゴシック"/>
                <a:ea typeface="ＭＳ Ｐゴシック"/>
              </a:rPr>
              <a:t>おいて、第４次拡大分の対象疾病の検討が行われ、</a:t>
            </a:r>
            <a:r>
              <a:rPr lang="en-US" altLang="ja-JP" u="sng" dirty="0" smtClean="0">
                <a:solidFill>
                  <a:prstClr val="black"/>
                </a:solidFill>
                <a:latin typeface="ＭＳ Ｐゴシック"/>
                <a:ea typeface="ＭＳ Ｐゴシック"/>
              </a:rPr>
              <a:t>358</a:t>
            </a:r>
            <a:r>
              <a:rPr lang="ja-JP" altLang="en-US" u="sng" dirty="0" smtClean="0">
                <a:solidFill>
                  <a:prstClr val="black"/>
                </a:solidFill>
                <a:latin typeface="ＭＳ Ｐゴシック"/>
                <a:ea typeface="ＭＳ Ｐゴシック"/>
              </a:rPr>
              <a:t>疾病から</a:t>
            </a:r>
            <a:r>
              <a:rPr lang="en-US" altLang="ja-JP" u="sng" dirty="0" smtClean="0">
                <a:solidFill>
                  <a:prstClr val="black"/>
                </a:solidFill>
                <a:latin typeface="ＭＳ Ｐゴシック"/>
                <a:ea typeface="ＭＳ Ｐゴシック"/>
              </a:rPr>
              <a:t>359</a:t>
            </a:r>
            <a:r>
              <a:rPr lang="ja-JP" altLang="en-US" u="sng" dirty="0" smtClean="0">
                <a:solidFill>
                  <a:prstClr val="black"/>
                </a:solidFill>
                <a:latin typeface="ＭＳ Ｐゴシック"/>
                <a:ea typeface="ＭＳ Ｐゴシック"/>
              </a:rPr>
              <a:t>疾病に拡大する方針が取りまとめられた</a:t>
            </a:r>
            <a:r>
              <a:rPr lang="ja-JP" altLang="en-US" dirty="0" smtClean="0">
                <a:solidFill>
                  <a:prstClr val="black"/>
                </a:solidFill>
                <a:latin typeface="ＭＳ Ｐゴシック"/>
                <a:ea typeface="ＭＳ Ｐゴシック"/>
              </a:rPr>
              <a:t>。</a:t>
            </a:r>
            <a:endParaRPr lang="en-US" altLang="ja-JP" sz="1400" dirty="0">
              <a:solidFill>
                <a:prstClr val="black"/>
              </a:solidFill>
              <a:latin typeface="ＭＳ Ｐゴシック"/>
              <a:ea typeface="ＭＳ Ｐゴシック"/>
            </a:endParaRPr>
          </a:p>
          <a:p>
            <a:pPr marL="263525" indent="-263525" defTabSz="873125">
              <a:lnSpc>
                <a:spcPts val="2600"/>
              </a:lnSpc>
            </a:pPr>
            <a:r>
              <a:rPr lang="ja-JP" altLang="en-US" dirty="0" smtClean="0">
                <a:solidFill>
                  <a:prstClr val="black"/>
                </a:solidFill>
                <a:latin typeface="ＭＳ Ｐゴシック"/>
                <a:ea typeface="ＭＳ Ｐゴシック"/>
              </a:rPr>
              <a:t>　○　</a:t>
            </a:r>
            <a:r>
              <a:rPr lang="ja-JP" altLang="en-US" dirty="0" smtClean="0">
                <a:solidFill>
                  <a:prstClr val="black"/>
                </a:solidFill>
                <a:latin typeface="ＭＳ Ｐゴシック"/>
              </a:rPr>
              <a:t>告示を改正し、平成</a:t>
            </a:r>
            <a:r>
              <a:rPr lang="en-US" altLang="ja-JP" dirty="0" smtClean="0">
                <a:solidFill>
                  <a:prstClr val="black"/>
                </a:solidFill>
                <a:latin typeface="ＭＳ Ｐゴシック"/>
              </a:rPr>
              <a:t>30</a:t>
            </a:r>
            <a:r>
              <a:rPr lang="ja-JP" altLang="en-US" smtClean="0">
                <a:solidFill>
                  <a:prstClr val="black"/>
                </a:solidFill>
                <a:latin typeface="ＭＳ Ｐゴシック"/>
              </a:rPr>
              <a:t>年</a:t>
            </a:r>
            <a:r>
              <a:rPr lang="ja-JP" altLang="en-US" dirty="0" smtClean="0">
                <a:solidFill>
                  <a:prstClr val="black"/>
                </a:solidFill>
                <a:latin typeface="ＭＳ Ｐゴシック"/>
              </a:rPr>
              <a:t>４月</a:t>
            </a:r>
            <a:r>
              <a:rPr lang="ja-JP" altLang="en-US" smtClean="0">
                <a:solidFill>
                  <a:prstClr val="black"/>
                </a:solidFill>
                <a:latin typeface="ＭＳ Ｐゴシック"/>
              </a:rPr>
              <a:t>に施行</a:t>
            </a:r>
            <a:endParaRPr lang="en-US" altLang="ja-JP" dirty="0" smtClean="0">
              <a:solidFill>
                <a:prstClr val="black"/>
              </a:solidFill>
              <a:latin typeface="ＭＳ Ｐゴシック"/>
              <a:ea typeface="ＭＳ Ｐゴシック"/>
            </a:endParaRPr>
          </a:p>
        </p:txBody>
      </p:sp>
      <p:sp>
        <p:nvSpPr>
          <p:cNvPr id="2" name="スライド番号プレースホルダー 1"/>
          <p:cNvSpPr>
            <a:spLocks noGrp="1"/>
          </p:cNvSpPr>
          <p:nvPr>
            <p:ph type="sldNum" sz="quarter" idx="12"/>
          </p:nvPr>
        </p:nvSpPr>
        <p:spPr>
          <a:xfrm>
            <a:off x="7453238" y="6373664"/>
            <a:ext cx="2311400" cy="365125"/>
          </a:xfrm>
        </p:spPr>
        <p:txBody>
          <a:bodyPr/>
          <a:lstStyle/>
          <a:p>
            <a:fld id="{3327B010-0C79-488E-BFF0-D69DAE42C5CF}" type="slidenum">
              <a:rPr kumimoji="1" lang="ja-JP" altLang="en-US" sz="2000" smtClean="0"/>
              <a:pPr/>
              <a:t>35</a:t>
            </a:fld>
            <a:endParaRPr kumimoji="1" lang="ja-JP" altLang="en-US" sz="2000" dirty="0"/>
          </a:p>
        </p:txBody>
      </p:sp>
    </p:spTree>
    <p:extLst>
      <p:ext uri="{BB962C8B-B14F-4D97-AF65-F5344CB8AC3E}">
        <p14:creationId xmlns:p14="http://schemas.microsoft.com/office/powerpoint/2010/main" val="1406568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２　障害福祉サービス等の概要</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36</a:t>
            </a:fld>
            <a:endParaRPr lang="en-US" altLang="ja-JP">
              <a:solidFill>
                <a:prstClr val="black"/>
              </a:solidFill>
            </a:endParaRPr>
          </a:p>
        </p:txBody>
      </p:sp>
    </p:spTree>
    <p:extLst>
      <p:ext uri="{BB962C8B-B14F-4D97-AF65-F5344CB8AC3E}">
        <p14:creationId xmlns:p14="http://schemas.microsoft.com/office/powerpoint/2010/main" val="3558607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5777" y="620688"/>
            <a:ext cx="9793770" cy="4789437"/>
            <a:chOff x="156" y="1039"/>
            <a:chExt cx="5571" cy="2241"/>
          </a:xfrm>
        </p:grpSpPr>
        <p:sp>
          <p:nvSpPr>
            <p:cNvPr id="11328" name="Freeform 3"/>
            <p:cNvSpPr>
              <a:spLocks/>
            </p:cNvSpPr>
            <p:nvPr/>
          </p:nvSpPr>
          <p:spPr bwMode="auto">
            <a:xfrm>
              <a:off x="156" y="1039"/>
              <a:ext cx="5535" cy="2241"/>
            </a:xfrm>
            <a:custGeom>
              <a:avLst/>
              <a:gdLst>
                <a:gd name="T0" fmla="*/ 442 w 5535"/>
                <a:gd name="T1" fmla="*/ 1 h 4482"/>
                <a:gd name="T2" fmla="*/ 394 w 5535"/>
                <a:gd name="T3" fmla="*/ 1 h 4482"/>
                <a:gd name="T4" fmla="*/ 349 w 5535"/>
                <a:gd name="T5" fmla="*/ 1 h 4482"/>
                <a:gd name="T6" fmla="*/ 306 w 5535"/>
                <a:gd name="T7" fmla="*/ 1 h 4482"/>
                <a:gd name="T8" fmla="*/ 244 w 5535"/>
                <a:gd name="T9" fmla="*/ 1 h 4482"/>
                <a:gd name="T10" fmla="*/ 169 w 5535"/>
                <a:gd name="T11" fmla="*/ 1 h 4482"/>
                <a:gd name="T12" fmla="*/ 107 w 5535"/>
                <a:gd name="T13" fmla="*/ 1 h 4482"/>
                <a:gd name="T14" fmla="*/ 56 w 5535"/>
                <a:gd name="T15" fmla="*/ 1 h 4482"/>
                <a:gd name="T16" fmla="*/ 28 w 5535"/>
                <a:gd name="T17" fmla="*/ 1 h 4482"/>
                <a:gd name="T18" fmla="*/ 15 w 5535"/>
                <a:gd name="T19" fmla="*/ 1 h 4482"/>
                <a:gd name="T20" fmla="*/ 6 w 5535"/>
                <a:gd name="T21" fmla="*/ 1 h 4482"/>
                <a:gd name="T22" fmla="*/ 1 w 5535"/>
                <a:gd name="T23" fmla="*/ 1 h 4482"/>
                <a:gd name="T24" fmla="*/ 0 w 5535"/>
                <a:gd name="T25" fmla="*/ 1 h 4482"/>
                <a:gd name="T26" fmla="*/ 2 w 5535"/>
                <a:gd name="T27" fmla="*/ 1 h 4482"/>
                <a:gd name="T28" fmla="*/ 10 w 5535"/>
                <a:gd name="T29" fmla="*/ 1 h 4482"/>
                <a:gd name="T30" fmla="*/ 21 w 5535"/>
                <a:gd name="T31" fmla="*/ 1 h 4482"/>
                <a:gd name="T32" fmla="*/ 36 w 5535"/>
                <a:gd name="T33" fmla="*/ 1 h 4482"/>
                <a:gd name="T34" fmla="*/ 80 w 5535"/>
                <a:gd name="T35" fmla="*/ 1 h 4482"/>
                <a:gd name="T36" fmla="*/ 136 w 5535"/>
                <a:gd name="T37" fmla="*/ 1 h 4482"/>
                <a:gd name="T38" fmla="*/ 206 w 5535"/>
                <a:gd name="T39" fmla="*/ 1 h 4482"/>
                <a:gd name="T40" fmla="*/ 285 w 5535"/>
                <a:gd name="T41" fmla="*/ 1 h 4482"/>
                <a:gd name="T42" fmla="*/ 327 w 5535"/>
                <a:gd name="T43" fmla="*/ 1 h 4482"/>
                <a:gd name="T44" fmla="*/ 372 w 5535"/>
                <a:gd name="T45" fmla="*/ 1 h 4482"/>
                <a:gd name="T46" fmla="*/ 418 w 5535"/>
                <a:gd name="T47" fmla="*/ 1 h 4482"/>
                <a:gd name="T48" fmla="*/ 465 w 5535"/>
                <a:gd name="T49" fmla="*/ 1 h 4482"/>
                <a:gd name="T50" fmla="*/ 5094 w 5535"/>
                <a:gd name="T51" fmla="*/ 1 h 4482"/>
                <a:gd name="T52" fmla="*/ 5141 w 5535"/>
                <a:gd name="T53" fmla="*/ 1 h 4482"/>
                <a:gd name="T54" fmla="*/ 5187 w 5535"/>
                <a:gd name="T55" fmla="*/ 1 h 4482"/>
                <a:gd name="T56" fmla="*/ 5230 w 5535"/>
                <a:gd name="T57" fmla="*/ 1 h 4482"/>
                <a:gd name="T58" fmla="*/ 5292 w 5535"/>
                <a:gd name="T59" fmla="*/ 1 h 4482"/>
                <a:gd name="T60" fmla="*/ 5366 w 5535"/>
                <a:gd name="T61" fmla="*/ 1 h 4482"/>
                <a:gd name="T62" fmla="*/ 5429 w 5535"/>
                <a:gd name="T63" fmla="*/ 1 h 4482"/>
                <a:gd name="T64" fmla="*/ 5480 w 5535"/>
                <a:gd name="T65" fmla="*/ 1 h 4482"/>
                <a:gd name="T66" fmla="*/ 5508 w 5535"/>
                <a:gd name="T67" fmla="*/ 1 h 4482"/>
                <a:gd name="T68" fmla="*/ 5521 w 5535"/>
                <a:gd name="T69" fmla="*/ 1 h 4482"/>
                <a:gd name="T70" fmla="*/ 5530 w 5535"/>
                <a:gd name="T71" fmla="*/ 1 h 4482"/>
                <a:gd name="T72" fmla="*/ 5534 w 5535"/>
                <a:gd name="T73" fmla="*/ 1 h 4482"/>
                <a:gd name="T74" fmla="*/ 5535 w 5535"/>
                <a:gd name="T75" fmla="*/ 1 h 4482"/>
                <a:gd name="T76" fmla="*/ 5533 w 5535"/>
                <a:gd name="T77" fmla="*/ 1 h 4482"/>
                <a:gd name="T78" fmla="*/ 5526 w 5535"/>
                <a:gd name="T79" fmla="*/ 1 h 4482"/>
                <a:gd name="T80" fmla="*/ 5515 w 5535"/>
                <a:gd name="T81" fmla="*/ 1 h 4482"/>
                <a:gd name="T82" fmla="*/ 5499 w 5535"/>
                <a:gd name="T83" fmla="*/ 1 h 4482"/>
                <a:gd name="T84" fmla="*/ 5456 w 5535"/>
                <a:gd name="T85" fmla="*/ 1 h 4482"/>
                <a:gd name="T86" fmla="*/ 5399 w 5535"/>
                <a:gd name="T87" fmla="*/ 1 h 4482"/>
                <a:gd name="T88" fmla="*/ 5330 w 5535"/>
                <a:gd name="T89" fmla="*/ 1 h 4482"/>
                <a:gd name="T90" fmla="*/ 5252 w 5535"/>
                <a:gd name="T91" fmla="*/ 1 h 4482"/>
                <a:gd name="T92" fmla="*/ 5209 w 5535"/>
                <a:gd name="T93" fmla="*/ 1 h 4482"/>
                <a:gd name="T94" fmla="*/ 5164 w 5535"/>
                <a:gd name="T95" fmla="*/ 1 h 4482"/>
                <a:gd name="T96" fmla="*/ 5118 w 5535"/>
                <a:gd name="T97" fmla="*/ 1 h 4482"/>
                <a:gd name="T98" fmla="*/ 5070 w 5535"/>
                <a:gd name="T99" fmla="*/ 0 h 44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35"/>
                <a:gd name="T151" fmla="*/ 0 h 4482"/>
                <a:gd name="T152" fmla="*/ 5535 w 5535"/>
                <a:gd name="T153" fmla="*/ 4482 h 44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35" h="4482">
                  <a:moveTo>
                    <a:pt x="465" y="0"/>
                  </a:moveTo>
                  <a:lnTo>
                    <a:pt x="442" y="2"/>
                  </a:lnTo>
                  <a:lnTo>
                    <a:pt x="418" y="3"/>
                  </a:lnTo>
                  <a:lnTo>
                    <a:pt x="394" y="8"/>
                  </a:lnTo>
                  <a:lnTo>
                    <a:pt x="372" y="15"/>
                  </a:lnTo>
                  <a:lnTo>
                    <a:pt x="349" y="23"/>
                  </a:lnTo>
                  <a:lnTo>
                    <a:pt x="327" y="33"/>
                  </a:lnTo>
                  <a:lnTo>
                    <a:pt x="306" y="45"/>
                  </a:lnTo>
                  <a:lnTo>
                    <a:pt x="285" y="58"/>
                  </a:lnTo>
                  <a:lnTo>
                    <a:pt x="244" y="89"/>
                  </a:lnTo>
                  <a:lnTo>
                    <a:pt x="206" y="128"/>
                  </a:lnTo>
                  <a:lnTo>
                    <a:pt x="169" y="171"/>
                  </a:lnTo>
                  <a:lnTo>
                    <a:pt x="136" y="219"/>
                  </a:lnTo>
                  <a:lnTo>
                    <a:pt x="107" y="272"/>
                  </a:lnTo>
                  <a:lnTo>
                    <a:pt x="80" y="330"/>
                  </a:lnTo>
                  <a:lnTo>
                    <a:pt x="56" y="391"/>
                  </a:lnTo>
                  <a:lnTo>
                    <a:pt x="36" y="457"/>
                  </a:lnTo>
                  <a:lnTo>
                    <a:pt x="28" y="490"/>
                  </a:lnTo>
                  <a:lnTo>
                    <a:pt x="21" y="525"/>
                  </a:lnTo>
                  <a:lnTo>
                    <a:pt x="15" y="560"/>
                  </a:lnTo>
                  <a:lnTo>
                    <a:pt x="10" y="596"/>
                  </a:lnTo>
                  <a:lnTo>
                    <a:pt x="6" y="633"/>
                  </a:lnTo>
                  <a:lnTo>
                    <a:pt x="2" y="671"/>
                  </a:lnTo>
                  <a:lnTo>
                    <a:pt x="1" y="709"/>
                  </a:lnTo>
                  <a:lnTo>
                    <a:pt x="0" y="747"/>
                  </a:lnTo>
                  <a:lnTo>
                    <a:pt x="0" y="3735"/>
                  </a:lnTo>
                  <a:lnTo>
                    <a:pt x="1" y="3773"/>
                  </a:lnTo>
                  <a:lnTo>
                    <a:pt x="2" y="3811"/>
                  </a:lnTo>
                  <a:lnTo>
                    <a:pt x="6" y="3849"/>
                  </a:lnTo>
                  <a:lnTo>
                    <a:pt x="10" y="3886"/>
                  </a:lnTo>
                  <a:lnTo>
                    <a:pt x="15" y="3922"/>
                  </a:lnTo>
                  <a:lnTo>
                    <a:pt x="21" y="3957"/>
                  </a:lnTo>
                  <a:lnTo>
                    <a:pt x="28" y="3992"/>
                  </a:lnTo>
                  <a:lnTo>
                    <a:pt x="36" y="4026"/>
                  </a:lnTo>
                  <a:lnTo>
                    <a:pt x="56" y="4091"/>
                  </a:lnTo>
                  <a:lnTo>
                    <a:pt x="80" y="4152"/>
                  </a:lnTo>
                  <a:lnTo>
                    <a:pt x="107" y="4210"/>
                  </a:lnTo>
                  <a:lnTo>
                    <a:pt x="136" y="4263"/>
                  </a:lnTo>
                  <a:lnTo>
                    <a:pt x="169" y="4311"/>
                  </a:lnTo>
                  <a:lnTo>
                    <a:pt x="206" y="4354"/>
                  </a:lnTo>
                  <a:lnTo>
                    <a:pt x="244" y="4393"/>
                  </a:lnTo>
                  <a:lnTo>
                    <a:pt x="285" y="4424"/>
                  </a:lnTo>
                  <a:lnTo>
                    <a:pt x="306" y="4437"/>
                  </a:lnTo>
                  <a:lnTo>
                    <a:pt x="327" y="4449"/>
                  </a:lnTo>
                  <a:lnTo>
                    <a:pt x="349" y="4459"/>
                  </a:lnTo>
                  <a:lnTo>
                    <a:pt x="372" y="4467"/>
                  </a:lnTo>
                  <a:lnTo>
                    <a:pt x="394" y="4474"/>
                  </a:lnTo>
                  <a:lnTo>
                    <a:pt x="418" y="4479"/>
                  </a:lnTo>
                  <a:lnTo>
                    <a:pt x="442" y="4480"/>
                  </a:lnTo>
                  <a:lnTo>
                    <a:pt x="465" y="4482"/>
                  </a:lnTo>
                  <a:lnTo>
                    <a:pt x="5070" y="4482"/>
                  </a:lnTo>
                  <a:lnTo>
                    <a:pt x="5094" y="4480"/>
                  </a:lnTo>
                  <a:lnTo>
                    <a:pt x="5118" y="4479"/>
                  </a:lnTo>
                  <a:lnTo>
                    <a:pt x="5141" y="4474"/>
                  </a:lnTo>
                  <a:lnTo>
                    <a:pt x="5164" y="4467"/>
                  </a:lnTo>
                  <a:lnTo>
                    <a:pt x="5187" y="4459"/>
                  </a:lnTo>
                  <a:lnTo>
                    <a:pt x="5209" y="4449"/>
                  </a:lnTo>
                  <a:lnTo>
                    <a:pt x="5230" y="4437"/>
                  </a:lnTo>
                  <a:lnTo>
                    <a:pt x="5252" y="4424"/>
                  </a:lnTo>
                  <a:lnTo>
                    <a:pt x="5292" y="4393"/>
                  </a:lnTo>
                  <a:lnTo>
                    <a:pt x="5330" y="4354"/>
                  </a:lnTo>
                  <a:lnTo>
                    <a:pt x="5366" y="4311"/>
                  </a:lnTo>
                  <a:lnTo>
                    <a:pt x="5399" y="4263"/>
                  </a:lnTo>
                  <a:lnTo>
                    <a:pt x="5429" y="4210"/>
                  </a:lnTo>
                  <a:lnTo>
                    <a:pt x="5456" y="4152"/>
                  </a:lnTo>
                  <a:lnTo>
                    <a:pt x="5480" y="4091"/>
                  </a:lnTo>
                  <a:lnTo>
                    <a:pt x="5499" y="4026"/>
                  </a:lnTo>
                  <a:lnTo>
                    <a:pt x="5508" y="3992"/>
                  </a:lnTo>
                  <a:lnTo>
                    <a:pt x="5515" y="3957"/>
                  </a:lnTo>
                  <a:lnTo>
                    <a:pt x="5521" y="3922"/>
                  </a:lnTo>
                  <a:lnTo>
                    <a:pt x="5526" y="3886"/>
                  </a:lnTo>
                  <a:lnTo>
                    <a:pt x="5530" y="3849"/>
                  </a:lnTo>
                  <a:lnTo>
                    <a:pt x="5533" y="3811"/>
                  </a:lnTo>
                  <a:lnTo>
                    <a:pt x="5534" y="3773"/>
                  </a:lnTo>
                  <a:lnTo>
                    <a:pt x="5535" y="3735"/>
                  </a:lnTo>
                  <a:lnTo>
                    <a:pt x="5535" y="747"/>
                  </a:lnTo>
                  <a:lnTo>
                    <a:pt x="5534" y="709"/>
                  </a:lnTo>
                  <a:lnTo>
                    <a:pt x="5533" y="671"/>
                  </a:lnTo>
                  <a:lnTo>
                    <a:pt x="5530" y="633"/>
                  </a:lnTo>
                  <a:lnTo>
                    <a:pt x="5526" y="596"/>
                  </a:lnTo>
                  <a:lnTo>
                    <a:pt x="5521" y="560"/>
                  </a:lnTo>
                  <a:lnTo>
                    <a:pt x="5515" y="525"/>
                  </a:lnTo>
                  <a:lnTo>
                    <a:pt x="5508" y="490"/>
                  </a:lnTo>
                  <a:lnTo>
                    <a:pt x="5499" y="457"/>
                  </a:lnTo>
                  <a:lnTo>
                    <a:pt x="5480" y="391"/>
                  </a:lnTo>
                  <a:lnTo>
                    <a:pt x="5456" y="330"/>
                  </a:lnTo>
                  <a:lnTo>
                    <a:pt x="5429" y="272"/>
                  </a:lnTo>
                  <a:lnTo>
                    <a:pt x="5399" y="219"/>
                  </a:lnTo>
                  <a:lnTo>
                    <a:pt x="5366" y="171"/>
                  </a:lnTo>
                  <a:lnTo>
                    <a:pt x="5330" y="128"/>
                  </a:lnTo>
                  <a:lnTo>
                    <a:pt x="5292" y="89"/>
                  </a:lnTo>
                  <a:lnTo>
                    <a:pt x="5252" y="58"/>
                  </a:lnTo>
                  <a:lnTo>
                    <a:pt x="5230" y="45"/>
                  </a:lnTo>
                  <a:lnTo>
                    <a:pt x="5209" y="33"/>
                  </a:lnTo>
                  <a:lnTo>
                    <a:pt x="5187" y="23"/>
                  </a:lnTo>
                  <a:lnTo>
                    <a:pt x="5164" y="15"/>
                  </a:lnTo>
                  <a:lnTo>
                    <a:pt x="5141" y="8"/>
                  </a:lnTo>
                  <a:lnTo>
                    <a:pt x="5118" y="3"/>
                  </a:lnTo>
                  <a:lnTo>
                    <a:pt x="5094" y="2"/>
                  </a:lnTo>
                  <a:lnTo>
                    <a:pt x="5070" y="0"/>
                  </a:lnTo>
                  <a:lnTo>
                    <a:pt x="465" y="0"/>
                  </a:lnTo>
                  <a:close/>
                </a:path>
              </a:pathLst>
            </a:custGeom>
            <a:solidFill>
              <a:srgbClr val="FFFF99">
                <a:alpha val="50195"/>
              </a:srgbClr>
            </a:solidFill>
            <a:ln w="12700">
              <a:solidFill>
                <a:srgbClr val="000000"/>
              </a:solidFill>
              <a:round/>
              <a:headEnd/>
              <a:tailEnd/>
            </a:ln>
          </p:spPr>
          <p:txBody>
            <a:bodyPr/>
            <a:lstStyle/>
            <a:p>
              <a:endParaRPr lang="ja-JP" altLang="en-US" sz="1200">
                <a:solidFill>
                  <a:prstClr val="black"/>
                </a:solidFill>
              </a:endParaRPr>
            </a:p>
          </p:txBody>
        </p:sp>
        <p:sp>
          <p:nvSpPr>
            <p:cNvPr id="11329" name="Freeform 4"/>
            <p:cNvSpPr>
              <a:spLocks/>
            </p:cNvSpPr>
            <p:nvPr/>
          </p:nvSpPr>
          <p:spPr bwMode="auto">
            <a:xfrm>
              <a:off x="173" y="1052"/>
              <a:ext cx="5554" cy="2215"/>
            </a:xfrm>
            <a:custGeom>
              <a:avLst/>
              <a:gdLst>
                <a:gd name="T0" fmla="*/ 5053 w 5502"/>
                <a:gd name="T1" fmla="*/ 0 h 4428"/>
                <a:gd name="T2" fmla="*/ 5101 w 5502"/>
                <a:gd name="T3" fmla="*/ 1 h 4428"/>
                <a:gd name="T4" fmla="*/ 5141 w 5502"/>
                <a:gd name="T5" fmla="*/ 1 h 4428"/>
                <a:gd name="T6" fmla="*/ 5185 w 5502"/>
                <a:gd name="T7" fmla="*/ 1 h 4428"/>
                <a:gd name="T8" fmla="*/ 5228 w 5502"/>
                <a:gd name="T9" fmla="*/ 1 h 4428"/>
                <a:gd name="T10" fmla="*/ 5305 w 5502"/>
                <a:gd name="T11" fmla="*/ 1 h 4428"/>
                <a:gd name="T12" fmla="*/ 5371 w 5502"/>
                <a:gd name="T13" fmla="*/ 1 h 4428"/>
                <a:gd name="T14" fmla="*/ 5427 w 5502"/>
                <a:gd name="T15" fmla="*/ 1 h 4428"/>
                <a:gd name="T16" fmla="*/ 5467 w 5502"/>
                <a:gd name="T17" fmla="*/ 1 h 4428"/>
                <a:gd name="T18" fmla="*/ 5482 w 5502"/>
                <a:gd name="T19" fmla="*/ 1 h 4428"/>
                <a:gd name="T20" fmla="*/ 5494 w 5502"/>
                <a:gd name="T21" fmla="*/ 1 h 4428"/>
                <a:gd name="T22" fmla="*/ 5500 w 5502"/>
                <a:gd name="T23" fmla="*/ 1 h 4428"/>
                <a:gd name="T24" fmla="*/ 5502 w 5502"/>
                <a:gd name="T25" fmla="*/ 1 h 4428"/>
                <a:gd name="T26" fmla="*/ 5502 w 5502"/>
                <a:gd name="T27" fmla="*/ 1 h 4428"/>
                <a:gd name="T28" fmla="*/ 5497 w 5502"/>
                <a:gd name="T29" fmla="*/ 1 h 4428"/>
                <a:gd name="T30" fmla="*/ 5488 w 5502"/>
                <a:gd name="T31" fmla="*/ 1 h 4428"/>
                <a:gd name="T32" fmla="*/ 5475 w 5502"/>
                <a:gd name="T33" fmla="*/ 1 h 4428"/>
                <a:gd name="T34" fmla="*/ 5447 w 5502"/>
                <a:gd name="T35" fmla="*/ 1 h 4428"/>
                <a:gd name="T36" fmla="*/ 5401 w 5502"/>
                <a:gd name="T37" fmla="*/ 1 h 4428"/>
                <a:gd name="T38" fmla="*/ 5338 w 5502"/>
                <a:gd name="T39" fmla="*/ 1 h 4428"/>
                <a:gd name="T40" fmla="*/ 5269 w 5502"/>
                <a:gd name="T41" fmla="*/ 1 h 4428"/>
                <a:gd name="T42" fmla="*/ 5207 w 5502"/>
                <a:gd name="T43" fmla="*/ 1 h 4428"/>
                <a:gd name="T44" fmla="*/ 5163 w 5502"/>
                <a:gd name="T45" fmla="*/ 1 h 4428"/>
                <a:gd name="T46" fmla="*/ 5124 w 5502"/>
                <a:gd name="T47" fmla="*/ 1 h 4428"/>
                <a:gd name="T48" fmla="*/ 5077 w 5502"/>
                <a:gd name="T49" fmla="*/ 1 h 4428"/>
                <a:gd name="T50" fmla="*/ 448 w 5502"/>
                <a:gd name="T51" fmla="*/ 1 h 4428"/>
                <a:gd name="T52" fmla="*/ 401 w 5502"/>
                <a:gd name="T53" fmla="*/ 1 h 4428"/>
                <a:gd name="T54" fmla="*/ 362 w 5502"/>
                <a:gd name="T55" fmla="*/ 1 h 4428"/>
                <a:gd name="T56" fmla="*/ 317 w 5502"/>
                <a:gd name="T57" fmla="*/ 1 h 4428"/>
                <a:gd name="T58" fmla="*/ 274 w 5502"/>
                <a:gd name="T59" fmla="*/ 1 h 4428"/>
                <a:gd name="T60" fmla="*/ 197 w 5502"/>
                <a:gd name="T61" fmla="*/ 1 h 4428"/>
                <a:gd name="T62" fmla="*/ 132 w 5502"/>
                <a:gd name="T63" fmla="*/ 1 h 4428"/>
                <a:gd name="T64" fmla="*/ 76 w 5502"/>
                <a:gd name="T65" fmla="*/ 1 h 4428"/>
                <a:gd name="T66" fmla="*/ 36 w 5502"/>
                <a:gd name="T67" fmla="*/ 1 h 4428"/>
                <a:gd name="T68" fmla="*/ 20 w 5502"/>
                <a:gd name="T69" fmla="*/ 1 h 4428"/>
                <a:gd name="T70" fmla="*/ 8 w 5502"/>
                <a:gd name="T71" fmla="*/ 1 h 4428"/>
                <a:gd name="T72" fmla="*/ 3 w 5502"/>
                <a:gd name="T73" fmla="*/ 1 h 4428"/>
                <a:gd name="T74" fmla="*/ 0 w 5502"/>
                <a:gd name="T75" fmla="*/ 1 h 4428"/>
                <a:gd name="T76" fmla="*/ 1 w 5502"/>
                <a:gd name="T77" fmla="*/ 1 h 4428"/>
                <a:gd name="T78" fmla="*/ 5 w 5502"/>
                <a:gd name="T79" fmla="*/ 1 h 4428"/>
                <a:gd name="T80" fmla="*/ 13 w 5502"/>
                <a:gd name="T81" fmla="*/ 1 h 4428"/>
                <a:gd name="T82" fmla="*/ 28 w 5502"/>
                <a:gd name="T83" fmla="*/ 1 h 4428"/>
                <a:gd name="T84" fmla="*/ 56 w 5502"/>
                <a:gd name="T85" fmla="*/ 1 h 4428"/>
                <a:gd name="T86" fmla="*/ 102 w 5502"/>
                <a:gd name="T87" fmla="*/ 1 h 4428"/>
                <a:gd name="T88" fmla="*/ 165 w 5502"/>
                <a:gd name="T89" fmla="*/ 1 h 4428"/>
                <a:gd name="T90" fmla="*/ 234 w 5502"/>
                <a:gd name="T91" fmla="*/ 1 h 4428"/>
                <a:gd name="T92" fmla="*/ 296 w 5502"/>
                <a:gd name="T93" fmla="*/ 1 h 4428"/>
                <a:gd name="T94" fmla="*/ 339 w 5502"/>
                <a:gd name="T95" fmla="*/ 1 h 4428"/>
                <a:gd name="T96" fmla="*/ 378 w 5502"/>
                <a:gd name="T97" fmla="*/ 1 h 4428"/>
                <a:gd name="T98" fmla="*/ 425 w 5502"/>
                <a:gd name="T99" fmla="*/ 1 h 4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02"/>
                <a:gd name="T151" fmla="*/ 0 h 4428"/>
                <a:gd name="T152" fmla="*/ 5502 w 5502"/>
                <a:gd name="T153" fmla="*/ 4428 h 44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02" h="4428">
                  <a:moveTo>
                    <a:pt x="448" y="0"/>
                  </a:moveTo>
                  <a:lnTo>
                    <a:pt x="5053" y="0"/>
                  </a:lnTo>
                  <a:lnTo>
                    <a:pt x="5077" y="1"/>
                  </a:lnTo>
                  <a:lnTo>
                    <a:pt x="5101" y="4"/>
                  </a:lnTo>
                  <a:lnTo>
                    <a:pt x="5124" y="8"/>
                  </a:lnTo>
                  <a:lnTo>
                    <a:pt x="5141" y="13"/>
                  </a:lnTo>
                  <a:lnTo>
                    <a:pt x="5163" y="21"/>
                  </a:lnTo>
                  <a:lnTo>
                    <a:pt x="5185" y="33"/>
                  </a:lnTo>
                  <a:lnTo>
                    <a:pt x="5207" y="44"/>
                  </a:lnTo>
                  <a:lnTo>
                    <a:pt x="5228" y="57"/>
                  </a:lnTo>
                  <a:lnTo>
                    <a:pt x="5269" y="89"/>
                  </a:lnTo>
                  <a:lnTo>
                    <a:pt x="5305" y="124"/>
                  </a:lnTo>
                  <a:lnTo>
                    <a:pt x="5338" y="163"/>
                  </a:lnTo>
                  <a:lnTo>
                    <a:pt x="5371" y="212"/>
                  </a:lnTo>
                  <a:lnTo>
                    <a:pt x="5401" y="265"/>
                  </a:lnTo>
                  <a:lnTo>
                    <a:pt x="5427" y="321"/>
                  </a:lnTo>
                  <a:lnTo>
                    <a:pt x="5447" y="374"/>
                  </a:lnTo>
                  <a:lnTo>
                    <a:pt x="5467" y="440"/>
                  </a:lnTo>
                  <a:lnTo>
                    <a:pt x="5475" y="473"/>
                  </a:lnTo>
                  <a:lnTo>
                    <a:pt x="5482" y="508"/>
                  </a:lnTo>
                  <a:lnTo>
                    <a:pt x="5488" y="544"/>
                  </a:lnTo>
                  <a:lnTo>
                    <a:pt x="5494" y="579"/>
                  </a:lnTo>
                  <a:lnTo>
                    <a:pt x="5497" y="607"/>
                  </a:lnTo>
                  <a:lnTo>
                    <a:pt x="5500" y="644"/>
                  </a:lnTo>
                  <a:lnTo>
                    <a:pt x="5502" y="682"/>
                  </a:lnTo>
                  <a:lnTo>
                    <a:pt x="5502" y="720"/>
                  </a:lnTo>
                  <a:lnTo>
                    <a:pt x="5502" y="3708"/>
                  </a:lnTo>
                  <a:lnTo>
                    <a:pt x="5502" y="3746"/>
                  </a:lnTo>
                  <a:lnTo>
                    <a:pt x="5500" y="3784"/>
                  </a:lnTo>
                  <a:lnTo>
                    <a:pt x="5497" y="3822"/>
                  </a:lnTo>
                  <a:lnTo>
                    <a:pt x="5494" y="3849"/>
                  </a:lnTo>
                  <a:lnTo>
                    <a:pt x="5488" y="3885"/>
                  </a:lnTo>
                  <a:lnTo>
                    <a:pt x="5482" y="3920"/>
                  </a:lnTo>
                  <a:lnTo>
                    <a:pt x="5475" y="3955"/>
                  </a:lnTo>
                  <a:lnTo>
                    <a:pt x="5467" y="3990"/>
                  </a:lnTo>
                  <a:lnTo>
                    <a:pt x="5447" y="4054"/>
                  </a:lnTo>
                  <a:lnTo>
                    <a:pt x="5427" y="4109"/>
                  </a:lnTo>
                  <a:lnTo>
                    <a:pt x="5401" y="4165"/>
                  </a:lnTo>
                  <a:lnTo>
                    <a:pt x="5371" y="4218"/>
                  </a:lnTo>
                  <a:lnTo>
                    <a:pt x="5338" y="4266"/>
                  </a:lnTo>
                  <a:lnTo>
                    <a:pt x="5305" y="4304"/>
                  </a:lnTo>
                  <a:lnTo>
                    <a:pt x="5269" y="4341"/>
                  </a:lnTo>
                  <a:lnTo>
                    <a:pt x="5228" y="4372"/>
                  </a:lnTo>
                  <a:lnTo>
                    <a:pt x="5207" y="4385"/>
                  </a:lnTo>
                  <a:lnTo>
                    <a:pt x="5185" y="4397"/>
                  </a:lnTo>
                  <a:lnTo>
                    <a:pt x="5163" y="4407"/>
                  </a:lnTo>
                  <a:lnTo>
                    <a:pt x="5141" y="4415"/>
                  </a:lnTo>
                  <a:lnTo>
                    <a:pt x="5124" y="4420"/>
                  </a:lnTo>
                  <a:lnTo>
                    <a:pt x="5101" y="4425"/>
                  </a:lnTo>
                  <a:lnTo>
                    <a:pt x="5077" y="4428"/>
                  </a:lnTo>
                  <a:lnTo>
                    <a:pt x="5053" y="4428"/>
                  </a:lnTo>
                  <a:lnTo>
                    <a:pt x="448" y="4428"/>
                  </a:lnTo>
                  <a:lnTo>
                    <a:pt x="425" y="4428"/>
                  </a:lnTo>
                  <a:lnTo>
                    <a:pt x="401" y="4425"/>
                  </a:lnTo>
                  <a:lnTo>
                    <a:pt x="378" y="4420"/>
                  </a:lnTo>
                  <a:lnTo>
                    <a:pt x="362" y="4415"/>
                  </a:lnTo>
                  <a:lnTo>
                    <a:pt x="339" y="4407"/>
                  </a:lnTo>
                  <a:lnTo>
                    <a:pt x="317" y="4397"/>
                  </a:lnTo>
                  <a:lnTo>
                    <a:pt x="296" y="4385"/>
                  </a:lnTo>
                  <a:lnTo>
                    <a:pt x="274" y="4372"/>
                  </a:lnTo>
                  <a:lnTo>
                    <a:pt x="234" y="4341"/>
                  </a:lnTo>
                  <a:lnTo>
                    <a:pt x="197" y="4304"/>
                  </a:lnTo>
                  <a:lnTo>
                    <a:pt x="165" y="4266"/>
                  </a:lnTo>
                  <a:lnTo>
                    <a:pt x="132" y="4218"/>
                  </a:lnTo>
                  <a:lnTo>
                    <a:pt x="102" y="4165"/>
                  </a:lnTo>
                  <a:lnTo>
                    <a:pt x="76" y="4109"/>
                  </a:lnTo>
                  <a:lnTo>
                    <a:pt x="56" y="4054"/>
                  </a:lnTo>
                  <a:lnTo>
                    <a:pt x="36" y="3990"/>
                  </a:lnTo>
                  <a:lnTo>
                    <a:pt x="28" y="3955"/>
                  </a:lnTo>
                  <a:lnTo>
                    <a:pt x="20" y="3920"/>
                  </a:lnTo>
                  <a:lnTo>
                    <a:pt x="13" y="3885"/>
                  </a:lnTo>
                  <a:lnTo>
                    <a:pt x="8" y="3849"/>
                  </a:lnTo>
                  <a:lnTo>
                    <a:pt x="5" y="3822"/>
                  </a:lnTo>
                  <a:lnTo>
                    <a:pt x="3" y="3784"/>
                  </a:lnTo>
                  <a:lnTo>
                    <a:pt x="1" y="3746"/>
                  </a:lnTo>
                  <a:lnTo>
                    <a:pt x="0" y="3708"/>
                  </a:lnTo>
                  <a:lnTo>
                    <a:pt x="0" y="720"/>
                  </a:lnTo>
                  <a:lnTo>
                    <a:pt x="1" y="682"/>
                  </a:lnTo>
                  <a:lnTo>
                    <a:pt x="3" y="644"/>
                  </a:lnTo>
                  <a:lnTo>
                    <a:pt x="5" y="607"/>
                  </a:lnTo>
                  <a:lnTo>
                    <a:pt x="8" y="579"/>
                  </a:lnTo>
                  <a:lnTo>
                    <a:pt x="13" y="544"/>
                  </a:lnTo>
                  <a:lnTo>
                    <a:pt x="20" y="508"/>
                  </a:lnTo>
                  <a:lnTo>
                    <a:pt x="28" y="473"/>
                  </a:lnTo>
                  <a:lnTo>
                    <a:pt x="36" y="440"/>
                  </a:lnTo>
                  <a:lnTo>
                    <a:pt x="56" y="374"/>
                  </a:lnTo>
                  <a:lnTo>
                    <a:pt x="76" y="321"/>
                  </a:lnTo>
                  <a:lnTo>
                    <a:pt x="102" y="265"/>
                  </a:lnTo>
                  <a:lnTo>
                    <a:pt x="132" y="212"/>
                  </a:lnTo>
                  <a:lnTo>
                    <a:pt x="165" y="163"/>
                  </a:lnTo>
                  <a:lnTo>
                    <a:pt x="197" y="124"/>
                  </a:lnTo>
                  <a:lnTo>
                    <a:pt x="234" y="89"/>
                  </a:lnTo>
                  <a:lnTo>
                    <a:pt x="274" y="57"/>
                  </a:lnTo>
                  <a:lnTo>
                    <a:pt x="296" y="44"/>
                  </a:lnTo>
                  <a:lnTo>
                    <a:pt x="317" y="33"/>
                  </a:lnTo>
                  <a:lnTo>
                    <a:pt x="339" y="21"/>
                  </a:lnTo>
                  <a:lnTo>
                    <a:pt x="362" y="13"/>
                  </a:lnTo>
                  <a:lnTo>
                    <a:pt x="378" y="8"/>
                  </a:lnTo>
                  <a:lnTo>
                    <a:pt x="401" y="4"/>
                  </a:lnTo>
                  <a:lnTo>
                    <a:pt x="425" y="1"/>
                  </a:lnTo>
                  <a:lnTo>
                    <a:pt x="448" y="0"/>
                  </a:lnTo>
                  <a:close/>
                </a:path>
              </a:pathLst>
            </a:custGeom>
            <a:solidFill>
              <a:srgbClr val="FFFFC5">
                <a:alpha val="49804"/>
              </a:srgbClr>
            </a:solidFill>
            <a:ln w="12700">
              <a:solidFill>
                <a:srgbClr val="000000"/>
              </a:solidFill>
              <a:round/>
              <a:headEnd/>
              <a:tailEnd/>
            </a:ln>
          </p:spPr>
          <p:txBody>
            <a:bodyPr/>
            <a:lstStyle/>
            <a:p>
              <a:endParaRPr lang="ja-JP" altLang="en-US" sz="1200" dirty="0">
                <a:solidFill>
                  <a:prstClr val="black"/>
                </a:solidFill>
              </a:endParaRPr>
            </a:p>
          </p:txBody>
        </p:sp>
      </p:grpSp>
      <p:sp>
        <p:nvSpPr>
          <p:cNvPr id="11267" name="Freeform 5"/>
          <p:cNvSpPr>
            <a:spLocks/>
          </p:cNvSpPr>
          <p:nvPr/>
        </p:nvSpPr>
        <p:spPr bwMode="auto">
          <a:xfrm>
            <a:off x="1676400" y="4373040"/>
            <a:ext cx="6236494" cy="2398711"/>
          </a:xfrm>
          <a:custGeom>
            <a:avLst/>
            <a:gdLst>
              <a:gd name="T0" fmla="*/ 2147483647 w 4009"/>
              <a:gd name="T1" fmla="*/ 2147483647 h 3750"/>
              <a:gd name="T2" fmla="*/ 2147483647 w 4009"/>
              <a:gd name="T3" fmla="*/ 2147483647 h 3750"/>
              <a:gd name="T4" fmla="*/ 2147483647 w 4009"/>
              <a:gd name="T5" fmla="*/ 2147483647 h 3750"/>
              <a:gd name="T6" fmla="*/ 2147483647 w 4009"/>
              <a:gd name="T7" fmla="*/ 2147483647 h 3750"/>
              <a:gd name="T8" fmla="*/ 2147483647 w 4009"/>
              <a:gd name="T9" fmla="*/ 2147483647 h 3750"/>
              <a:gd name="T10" fmla="*/ 2147483647 w 4009"/>
              <a:gd name="T11" fmla="*/ 2147483647 h 3750"/>
              <a:gd name="T12" fmla="*/ 2147483647 w 4009"/>
              <a:gd name="T13" fmla="*/ 2147483647 h 3750"/>
              <a:gd name="T14" fmla="*/ 2147483647 w 4009"/>
              <a:gd name="T15" fmla="*/ 2147483647 h 3750"/>
              <a:gd name="T16" fmla="*/ 0 w 4009"/>
              <a:gd name="T17" fmla="*/ 2147483647 h 3750"/>
              <a:gd name="T18" fmla="*/ 2147483647 w 4009"/>
              <a:gd name="T19" fmla="*/ 2147483647 h 3750"/>
              <a:gd name="T20" fmla="*/ 2147483647 w 4009"/>
              <a:gd name="T21" fmla="*/ 2147483647 h 3750"/>
              <a:gd name="T22" fmla="*/ 2147483647 w 4009"/>
              <a:gd name="T23" fmla="*/ 2147483647 h 3750"/>
              <a:gd name="T24" fmla="*/ 2147483647 w 4009"/>
              <a:gd name="T25" fmla="*/ 2147483647 h 3750"/>
              <a:gd name="T26" fmla="*/ 2147483647 w 4009"/>
              <a:gd name="T27" fmla="*/ 2147483647 h 3750"/>
              <a:gd name="T28" fmla="*/ 2147483647 w 4009"/>
              <a:gd name="T29" fmla="*/ 2147483647 h 3750"/>
              <a:gd name="T30" fmla="*/ 2147483647 w 4009"/>
              <a:gd name="T31" fmla="*/ 2147483647 h 3750"/>
              <a:gd name="T32" fmla="*/ 2147483647 w 4009"/>
              <a:gd name="T33" fmla="*/ 2147483647 h 3750"/>
              <a:gd name="T34" fmla="*/ 2147483647 w 4009"/>
              <a:gd name="T35" fmla="*/ 2147483647 h 3750"/>
              <a:gd name="T36" fmla="*/ 2147483647 w 4009"/>
              <a:gd name="T37" fmla="*/ 2147483647 h 3750"/>
              <a:gd name="T38" fmla="*/ 2147483647 w 4009"/>
              <a:gd name="T39" fmla="*/ 2147483647 h 3750"/>
              <a:gd name="T40" fmla="*/ 2147483647 w 4009"/>
              <a:gd name="T41" fmla="*/ 2147483647 h 3750"/>
              <a:gd name="T42" fmla="*/ 2147483647 w 4009"/>
              <a:gd name="T43" fmla="*/ 2147483647 h 3750"/>
              <a:gd name="T44" fmla="*/ 2147483647 w 4009"/>
              <a:gd name="T45" fmla="*/ 2147483647 h 3750"/>
              <a:gd name="T46" fmla="*/ 2147483647 w 4009"/>
              <a:gd name="T47" fmla="*/ 2147483647 h 3750"/>
              <a:gd name="T48" fmla="*/ 2147483647 w 4009"/>
              <a:gd name="T49" fmla="*/ 2147483647 h 3750"/>
              <a:gd name="T50" fmla="*/ 2147483647 w 4009"/>
              <a:gd name="T51" fmla="*/ 2147483647 h 3750"/>
              <a:gd name="T52" fmla="*/ 2147483647 w 4009"/>
              <a:gd name="T53" fmla="*/ 2147483647 h 3750"/>
              <a:gd name="T54" fmla="*/ 2147483647 w 4009"/>
              <a:gd name="T55" fmla="*/ 2147483647 h 3750"/>
              <a:gd name="T56" fmla="*/ 2147483647 w 4009"/>
              <a:gd name="T57" fmla="*/ 2147483647 h 3750"/>
              <a:gd name="T58" fmla="*/ 2147483647 w 4009"/>
              <a:gd name="T59" fmla="*/ 2147483647 h 3750"/>
              <a:gd name="T60" fmla="*/ 2147483647 w 4009"/>
              <a:gd name="T61" fmla="*/ 2147483647 h 3750"/>
              <a:gd name="T62" fmla="*/ 2147483647 w 4009"/>
              <a:gd name="T63" fmla="*/ 2147483647 h 3750"/>
              <a:gd name="T64" fmla="*/ 2147483647 w 4009"/>
              <a:gd name="T65" fmla="*/ 2147483647 h 3750"/>
              <a:gd name="T66" fmla="*/ 2147483647 w 4009"/>
              <a:gd name="T67" fmla="*/ 0 h 37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09"/>
              <a:gd name="T103" fmla="*/ 0 h 3750"/>
              <a:gd name="T104" fmla="*/ 4009 w 4009"/>
              <a:gd name="T105" fmla="*/ 3750 h 37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09" h="3750">
                <a:moveTo>
                  <a:pt x="389" y="0"/>
                </a:moveTo>
                <a:lnTo>
                  <a:pt x="350" y="3"/>
                </a:lnTo>
                <a:lnTo>
                  <a:pt x="311" y="13"/>
                </a:lnTo>
                <a:lnTo>
                  <a:pt x="274" y="28"/>
                </a:lnTo>
                <a:lnTo>
                  <a:pt x="237" y="50"/>
                </a:lnTo>
                <a:lnTo>
                  <a:pt x="203" y="76"/>
                </a:lnTo>
                <a:lnTo>
                  <a:pt x="171" y="106"/>
                </a:lnTo>
                <a:lnTo>
                  <a:pt x="142" y="143"/>
                </a:lnTo>
                <a:lnTo>
                  <a:pt x="115" y="184"/>
                </a:lnTo>
                <a:lnTo>
                  <a:pt x="89" y="227"/>
                </a:lnTo>
                <a:lnTo>
                  <a:pt x="66" y="275"/>
                </a:lnTo>
                <a:lnTo>
                  <a:pt x="48" y="326"/>
                </a:lnTo>
                <a:lnTo>
                  <a:pt x="31" y="381"/>
                </a:lnTo>
                <a:lnTo>
                  <a:pt x="18" y="439"/>
                </a:lnTo>
                <a:lnTo>
                  <a:pt x="9" y="499"/>
                </a:lnTo>
                <a:lnTo>
                  <a:pt x="2" y="562"/>
                </a:lnTo>
                <a:lnTo>
                  <a:pt x="0" y="625"/>
                </a:lnTo>
                <a:lnTo>
                  <a:pt x="0" y="3126"/>
                </a:lnTo>
                <a:lnTo>
                  <a:pt x="2" y="3190"/>
                </a:lnTo>
                <a:lnTo>
                  <a:pt x="9" y="3251"/>
                </a:lnTo>
                <a:lnTo>
                  <a:pt x="18" y="3311"/>
                </a:lnTo>
                <a:lnTo>
                  <a:pt x="31" y="3369"/>
                </a:lnTo>
                <a:lnTo>
                  <a:pt x="48" y="3424"/>
                </a:lnTo>
                <a:lnTo>
                  <a:pt x="66" y="3475"/>
                </a:lnTo>
                <a:lnTo>
                  <a:pt x="89" y="3523"/>
                </a:lnTo>
                <a:lnTo>
                  <a:pt x="115" y="3568"/>
                </a:lnTo>
                <a:lnTo>
                  <a:pt x="142" y="3607"/>
                </a:lnTo>
                <a:lnTo>
                  <a:pt x="171" y="3644"/>
                </a:lnTo>
                <a:lnTo>
                  <a:pt x="203" y="3674"/>
                </a:lnTo>
                <a:lnTo>
                  <a:pt x="237" y="3700"/>
                </a:lnTo>
                <a:lnTo>
                  <a:pt x="274" y="3722"/>
                </a:lnTo>
                <a:lnTo>
                  <a:pt x="311" y="3737"/>
                </a:lnTo>
                <a:lnTo>
                  <a:pt x="350" y="3747"/>
                </a:lnTo>
                <a:lnTo>
                  <a:pt x="389" y="3750"/>
                </a:lnTo>
                <a:lnTo>
                  <a:pt x="3620" y="3750"/>
                </a:lnTo>
                <a:lnTo>
                  <a:pt x="3661" y="3747"/>
                </a:lnTo>
                <a:lnTo>
                  <a:pt x="3699" y="3737"/>
                </a:lnTo>
                <a:lnTo>
                  <a:pt x="3736" y="3722"/>
                </a:lnTo>
                <a:lnTo>
                  <a:pt x="3772" y="3700"/>
                </a:lnTo>
                <a:lnTo>
                  <a:pt x="3806" y="3674"/>
                </a:lnTo>
                <a:lnTo>
                  <a:pt x="3838" y="3644"/>
                </a:lnTo>
                <a:lnTo>
                  <a:pt x="3868" y="3607"/>
                </a:lnTo>
                <a:lnTo>
                  <a:pt x="3896" y="3568"/>
                </a:lnTo>
                <a:lnTo>
                  <a:pt x="3921" y="3523"/>
                </a:lnTo>
                <a:lnTo>
                  <a:pt x="3943" y="3475"/>
                </a:lnTo>
                <a:lnTo>
                  <a:pt x="3962" y="3424"/>
                </a:lnTo>
                <a:lnTo>
                  <a:pt x="3978" y="3369"/>
                </a:lnTo>
                <a:lnTo>
                  <a:pt x="3992" y="3311"/>
                </a:lnTo>
                <a:lnTo>
                  <a:pt x="4001" y="3251"/>
                </a:lnTo>
                <a:lnTo>
                  <a:pt x="4007" y="3190"/>
                </a:lnTo>
                <a:lnTo>
                  <a:pt x="4009" y="3126"/>
                </a:lnTo>
                <a:lnTo>
                  <a:pt x="4009" y="625"/>
                </a:lnTo>
                <a:lnTo>
                  <a:pt x="4007" y="562"/>
                </a:lnTo>
                <a:lnTo>
                  <a:pt x="4001" y="499"/>
                </a:lnTo>
                <a:lnTo>
                  <a:pt x="3992" y="439"/>
                </a:lnTo>
                <a:lnTo>
                  <a:pt x="3978" y="381"/>
                </a:lnTo>
                <a:lnTo>
                  <a:pt x="3962" y="326"/>
                </a:lnTo>
                <a:lnTo>
                  <a:pt x="3943" y="275"/>
                </a:lnTo>
                <a:lnTo>
                  <a:pt x="3921" y="227"/>
                </a:lnTo>
                <a:lnTo>
                  <a:pt x="3896" y="184"/>
                </a:lnTo>
                <a:lnTo>
                  <a:pt x="3868" y="143"/>
                </a:lnTo>
                <a:lnTo>
                  <a:pt x="3838" y="106"/>
                </a:lnTo>
                <a:lnTo>
                  <a:pt x="3806" y="76"/>
                </a:lnTo>
                <a:lnTo>
                  <a:pt x="3772" y="50"/>
                </a:lnTo>
                <a:lnTo>
                  <a:pt x="3736" y="28"/>
                </a:lnTo>
                <a:lnTo>
                  <a:pt x="3699" y="13"/>
                </a:lnTo>
                <a:lnTo>
                  <a:pt x="3661" y="3"/>
                </a:lnTo>
                <a:lnTo>
                  <a:pt x="3620" y="0"/>
                </a:lnTo>
                <a:lnTo>
                  <a:pt x="389" y="0"/>
                </a:lnTo>
                <a:close/>
              </a:path>
            </a:pathLst>
          </a:custGeom>
          <a:solidFill>
            <a:srgbClr val="FFFFFF">
              <a:alpha val="50195"/>
            </a:srgbClr>
          </a:solidFill>
          <a:ln w="58801">
            <a:solidFill>
              <a:srgbClr val="66CCFF"/>
            </a:solidFill>
            <a:round/>
            <a:headEnd/>
            <a:tailEnd/>
          </a:ln>
        </p:spPr>
        <p:txBody>
          <a:bodyPr/>
          <a:lstStyle/>
          <a:p>
            <a:endParaRPr lang="ja-JP" altLang="en-US" sz="1200">
              <a:solidFill>
                <a:prstClr val="black"/>
              </a:solidFill>
            </a:endParaRPr>
          </a:p>
        </p:txBody>
      </p:sp>
      <p:grpSp>
        <p:nvGrpSpPr>
          <p:cNvPr id="3" name="Group 6"/>
          <p:cNvGrpSpPr>
            <a:grpSpLocks/>
          </p:cNvGrpSpPr>
          <p:nvPr/>
        </p:nvGrpSpPr>
        <p:grpSpPr bwMode="auto">
          <a:xfrm>
            <a:off x="2222500" y="5679554"/>
            <a:ext cx="5365750" cy="915987"/>
            <a:chOff x="1343" y="3311"/>
            <a:chExt cx="3250" cy="625"/>
          </a:xfrm>
        </p:grpSpPr>
        <p:sp>
          <p:nvSpPr>
            <p:cNvPr id="11326" name="Freeform 7"/>
            <p:cNvSpPr>
              <a:spLocks/>
            </p:cNvSpPr>
            <p:nvPr/>
          </p:nvSpPr>
          <p:spPr bwMode="auto">
            <a:xfrm>
              <a:off x="1343" y="3311"/>
              <a:ext cx="3250" cy="625"/>
            </a:xfrm>
            <a:custGeom>
              <a:avLst/>
              <a:gdLst>
                <a:gd name="T0" fmla="*/ 130 w 3250"/>
                <a:gd name="T1" fmla="*/ 0 h 1249"/>
                <a:gd name="T2" fmla="*/ 117 w 3250"/>
                <a:gd name="T3" fmla="*/ 1 h 1249"/>
                <a:gd name="T4" fmla="*/ 104 w 3250"/>
                <a:gd name="T5" fmla="*/ 1 h 1249"/>
                <a:gd name="T6" fmla="*/ 91 w 3250"/>
                <a:gd name="T7" fmla="*/ 1 h 1249"/>
                <a:gd name="T8" fmla="*/ 80 w 3250"/>
                <a:gd name="T9" fmla="*/ 1 h 1249"/>
                <a:gd name="T10" fmla="*/ 68 w 3250"/>
                <a:gd name="T11" fmla="*/ 1 h 1249"/>
                <a:gd name="T12" fmla="*/ 57 w 3250"/>
                <a:gd name="T13" fmla="*/ 1 h 1249"/>
                <a:gd name="T14" fmla="*/ 38 w 3250"/>
                <a:gd name="T15" fmla="*/ 1 h 1249"/>
                <a:gd name="T16" fmla="*/ 22 w 3250"/>
                <a:gd name="T17" fmla="*/ 1 h 1249"/>
                <a:gd name="T18" fmla="*/ 16 w 3250"/>
                <a:gd name="T19" fmla="*/ 1 h 1249"/>
                <a:gd name="T20" fmla="*/ 10 w 3250"/>
                <a:gd name="T21" fmla="*/ 1 h 1249"/>
                <a:gd name="T22" fmla="*/ 6 w 3250"/>
                <a:gd name="T23" fmla="*/ 1 h 1249"/>
                <a:gd name="T24" fmla="*/ 3 w 3250"/>
                <a:gd name="T25" fmla="*/ 1 h 1249"/>
                <a:gd name="T26" fmla="*/ 1 w 3250"/>
                <a:gd name="T27" fmla="*/ 1 h 1249"/>
                <a:gd name="T28" fmla="*/ 0 w 3250"/>
                <a:gd name="T29" fmla="*/ 1 h 1249"/>
                <a:gd name="T30" fmla="*/ 0 w 3250"/>
                <a:gd name="T31" fmla="*/ 1 h 1249"/>
                <a:gd name="T32" fmla="*/ 1 w 3250"/>
                <a:gd name="T33" fmla="*/ 1 h 1249"/>
                <a:gd name="T34" fmla="*/ 3 w 3250"/>
                <a:gd name="T35" fmla="*/ 1 h 1249"/>
                <a:gd name="T36" fmla="*/ 6 w 3250"/>
                <a:gd name="T37" fmla="*/ 1 h 1249"/>
                <a:gd name="T38" fmla="*/ 10 w 3250"/>
                <a:gd name="T39" fmla="*/ 1 h 1249"/>
                <a:gd name="T40" fmla="*/ 16 w 3250"/>
                <a:gd name="T41" fmla="*/ 1 h 1249"/>
                <a:gd name="T42" fmla="*/ 22 w 3250"/>
                <a:gd name="T43" fmla="*/ 1 h 1249"/>
                <a:gd name="T44" fmla="*/ 38 w 3250"/>
                <a:gd name="T45" fmla="*/ 1 h 1249"/>
                <a:gd name="T46" fmla="*/ 57 w 3250"/>
                <a:gd name="T47" fmla="*/ 1 h 1249"/>
                <a:gd name="T48" fmla="*/ 68 w 3250"/>
                <a:gd name="T49" fmla="*/ 1 h 1249"/>
                <a:gd name="T50" fmla="*/ 80 w 3250"/>
                <a:gd name="T51" fmla="*/ 1 h 1249"/>
                <a:gd name="T52" fmla="*/ 91 w 3250"/>
                <a:gd name="T53" fmla="*/ 1 h 1249"/>
                <a:gd name="T54" fmla="*/ 104 w 3250"/>
                <a:gd name="T55" fmla="*/ 1 h 1249"/>
                <a:gd name="T56" fmla="*/ 117 w 3250"/>
                <a:gd name="T57" fmla="*/ 1 h 1249"/>
                <a:gd name="T58" fmla="*/ 130 w 3250"/>
                <a:gd name="T59" fmla="*/ 1 h 1249"/>
                <a:gd name="T60" fmla="*/ 3120 w 3250"/>
                <a:gd name="T61" fmla="*/ 1 h 1249"/>
                <a:gd name="T62" fmla="*/ 3134 w 3250"/>
                <a:gd name="T63" fmla="*/ 1 h 1249"/>
                <a:gd name="T64" fmla="*/ 3147 w 3250"/>
                <a:gd name="T65" fmla="*/ 1 h 1249"/>
                <a:gd name="T66" fmla="*/ 3160 w 3250"/>
                <a:gd name="T67" fmla="*/ 1 h 1249"/>
                <a:gd name="T68" fmla="*/ 3171 w 3250"/>
                <a:gd name="T69" fmla="*/ 1 h 1249"/>
                <a:gd name="T70" fmla="*/ 3182 w 3250"/>
                <a:gd name="T71" fmla="*/ 1 h 1249"/>
                <a:gd name="T72" fmla="*/ 3194 w 3250"/>
                <a:gd name="T73" fmla="*/ 1 h 1249"/>
                <a:gd name="T74" fmla="*/ 3212 w 3250"/>
                <a:gd name="T75" fmla="*/ 1 h 1249"/>
                <a:gd name="T76" fmla="*/ 3229 w 3250"/>
                <a:gd name="T77" fmla="*/ 1 h 1249"/>
                <a:gd name="T78" fmla="*/ 3235 w 3250"/>
                <a:gd name="T79" fmla="*/ 1 h 1249"/>
                <a:gd name="T80" fmla="*/ 3240 w 3250"/>
                <a:gd name="T81" fmla="*/ 1 h 1249"/>
                <a:gd name="T82" fmla="*/ 3244 w 3250"/>
                <a:gd name="T83" fmla="*/ 1 h 1249"/>
                <a:gd name="T84" fmla="*/ 3247 w 3250"/>
                <a:gd name="T85" fmla="*/ 1 h 1249"/>
                <a:gd name="T86" fmla="*/ 3249 w 3250"/>
                <a:gd name="T87" fmla="*/ 1 h 1249"/>
                <a:gd name="T88" fmla="*/ 3250 w 3250"/>
                <a:gd name="T89" fmla="*/ 1 h 1249"/>
                <a:gd name="T90" fmla="*/ 3250 w 3250"/>
                <a:gd name="T91" fmla="*/ 1 h 1249"/>
                <a:gd name="T92" fmla="*/ 3249 w 3250"/>
                <a:gd name="T93" fmla="*/ 1 h 1249"/>
                <a:gd name="T94" fmla="*/ 3247 w 3250"/>
                <a:gd name="T95" fmla="*/ 1 h 1249"/>
                <a:gd name="T96" fmla="*/ 3244 w 3250"/>
                <a:gd name="T97" fmla="*/ 1 h 1249"/>
                <a:gd name="T98" fmla="*/ 3240 w 3250"/>
                <a:gd name="T99" fmla="*/ 1 h 1249"/>
                <a:gd name="T100" fmla="*/ 3235 w 3250"/>
                <a:gd name="T101" fmla="*/ 1 h 1249"/>
                <a:gd name="T102" fmla="*/ 3229 w 3250"/>
                <a:gd name="T103" fmla="*/ 1 h 1249"/>
                <a:gd name="T104" fmla="*/ 3212 w 3250"/>
                <a:gd name="T105" fmla="*/ 1 h 1249"/>
                <a:gd name="T106" fmla="*/ 3194 w 3250"/>
                <a:gd name="T107" fmla="*/ 1 h 1249"/>
                <a:gd name="T108" fmla="*/ 3182 w 3250"/>
                <a:gd name="T109" fmla="*/ 1 h 1249"/>
                <a:gd name="T110" fmla="*/ 3171 w 3250"/>
                <a:gd name="T111" fmla="*/ 1 h 1249"/>
                <a:gd name="T112" fmla="*/ 3160 w 3250"/>
                <a:gd name="T113" fmla="*/ 1 h 1249"/>
                <a:gd name="T114" fmla="*/ 3147 w 3250"/>
                <a:gd name="T115" fmla="*/ 1 h 1249"/>
                <a:gd name="T116" fmla="*/ 3134 w 3250"/>
                <a:gd name="T117" fmla="*/ 1 h 1249"/>
                <a:gd name="T118" fmla="*/ 3120 w 3250"/>
                <a:gd name="T119" fmla="*/ 0 h 1249"/>
                <a:gd name="T120" fmla="*/ 130 w 3250"/>
                <a:gd name="T121" fmla="*/ 0 h 1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0"/>
                <a:gd name="T184" fmla="*/ 0 h 1249"/>
                <a:gd name="T185" fmla="*/ 3250 w 3250"/>
                <a:gd name="T186" fmla="*/ 1249 h 12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0" h="1249">
                  <a:moveTo>
                    <a:pt x="130" y="0"/>
                  </a:moveTo>
                  <a:lnTo>
                    <a:pt x="117" y="2"/>
                  </a:lnTo>
                  <a:lnTo>
                    <a:pt x="104" y="5"/>
                  </a:lnTo>
                  <a:lnTo>
                    <a:pt x="91" y="10"/>
                  </a:lnTo>
                  <a:lnTo>
                    <a:pt x="80" y="16"/>
                  </a:lnTo>
                  <a:lnTo>
                    <a:pt x="68" y="25"/>
                  </a:lnTo>
                  <a:lnTo>
                    <a:pt x="57" y="35"/>
                  </a:lnTo>
                  <a:lnTo>
                    <a:pt x="38" y="61"/>
                  </a:lnTo>
                  <a:lnTo>
                    <a:pt x="22" y="91"/>
                  </a:lnTo>
                  <a:lnTo>
                    <a:pt x="16" y="109"/>
                  </a:lnTo>
                  <a:lnTo>
                    <a:pt x="10" y="127"/>
                  </a:lnTo>
                  <a:lnTo>
                    <a:pt x="6" y="146"/>
                  </a:lnTo>
                  <a:lnTo>
                    <a:pt x="3" y="167"/>
                  </a:lnTo>
                  <a:lnTo>
                    <a:pt x="1" y="187"/>
                  </a:lnTo>
                  <a:lnTo>
                    <a:pt x="0" y="209"/>
                  </a:lnTo>
                  <a:lnTo>
                    <a:pt x="0" y="1040"/>
                  </a:lnTo>
                  <a:lnTo>
                    <a:pt x="1" y="1062"/>
                  </a:lnTo>
                  <a:lnTo>
                    <a:pt x="3" y="1083"/>
                  </a:lnTo>
                  <a:lnTo>
                    <a:pt x="6" y="1103"/>
                  </a:lnTo>
                  <a:lnTo>
                    <a:pt x="10" y="1121"/>
                  </a:lnTo>
                  <a:lnTo>
                    <a:pt x="16" y="1139"/>
                  </a:lnTo>
                  <a:lnTo>
                    <a:pt x="22" y="1158"/>
                  </a:lnTo>
                  <a:lnTo>
                    <a:pt x="38" y="1187"/>
                  </a:lnTo>
                  <a:lnTo>
                    <a:pt x="57" y="1214"/>
                  </a:lnTo>
                  <a:lnTo>
                    <a:pt x="68" y="1224"/>
                  </a:lnTo>
                  <a:lnTo>
                    <a:pt x="80" y="1232"/>
                  </a:lnTo>
                  <a:lnTo>
                    <a:pt x="91" y="1239"/>
                  </a:lnTo>
                  <a:lnTo>
                    <a:pt x="104" y="1244"/>
                  </a:lnTo>
                  <a:lnTo>
                    <a:pt x="117" y="1247"/>
                  </a:lnTo>
                  <a:lnTo>
                    <a:pt x="130" y="1249"/>
                  </a:lnTo>
                  <a:lnTo>
                    <a:pt x="3120" y="1249"/>
                  </a:lnTo>
                  <a:lnTo>
                    <a:pt x="3134" y="1247"/>
                  </a:lnTo>
                  <a:lnTo>
                    <a:pt x="3147" y="1244"/>
                  </a:lnTo>
                  <a:lnTo>
                    <a:pt x="3160" y="1239"/>
                  </a:lnTo>
                  <a:lnTo>
                    <a:pt x="3171" y="1232"/>
                  </a:lnTo>
                  <a:lnTo>
                    <a:pt x="3182" y="1224"/>
                  </a:lnTo>
                  <a:lnTo>
                    <a:pt x="3194" y="1214"/>
                  </a:lnTo>
                  <a:lnTo>
                    <a:pt x="3212" y="1187"/>
                  </a:lnTo>
                  <a:lnTo>
                    <a:pt x="3229" y="1158"/>
                  </a:lnTo>
                  <a:lnTo>
                    <a:pt x="3235" y="1139"/>
                  </a:lnTo>
                  <a:lnTo>
                    <a:pt x="3240" y="1121"/>
                  </a:lnTo>
                  <a:lnTo>
                    <a:pt x="3244" y="1103"/>
                  </a:lnTo>
                  <a:lnTo>
                    <a:pt x="3247" y="1083"/>
                  </a:lnTo>
                  <a:lnTo>
                    <a:pt x="3249" y="1062"/>
                  </a:lnTo>
                  <a:lnTo>
                    <a:pt x="3250" y="1040"/>
                  </a:lnTo>
                  <a:lnTo>
                    <a:pt x="3250" y="209"/>
                  </a:lnTo>
                  <a:lnTo>
                    <a:pt x="3249" y="187"/>
                  </a:lnTo>
                  <a:lnTo>
                    <a:pt x="3247" y="167"/>
                  </a:lnTo>
                  <a:lnTo>
                    <a:pt x="3244" y="146"/>
                  </a:lnTo>
                  <a:lnTo>
                    <a:pt x="3240" y="127"/>
                  </a:lnTo>
                  <a:lnTo>
                    <a:pt x="3235" y="109"/>
                  </a:lnTo>
                  <a:lnTo>
                    <a:pt x="3229" y="91"/>
                  </a:lnTo>
                  <a:lnTo>
                    <a:pt x="3212" y="61"/>
                  </a:lnTo>
                  <a:lnTo>
                    <a:pt x="3194" y="35"/>
                  </a:lnTo>
                  <a:lnTo>
                    <a:pt x="3182" y="25"/>
                  </a:lnTo>
                  <a:lnTo>
                    <a:pt x="3171" y="16"/>
                  </a:lnTo>
                  <a:lnTo>
                    <a:pt x="3160" y="10"/>
                  </a:lnTo>
                  <a:lnTo>
                    <a:pt x="3147" y="5"/>
                  </a:lnTo>
                  <a:lnTo>
                    <a:pt x="3134" y="2"/>
                  </a:lnTo>
                  <a:lnTo>
                    <a:pt x="3120" y="0"/>
                  </a:lnTo>
                  <a:lnTo>
                    <a:pt x="130" y="0"/>
                  </a:lnTo>
                  <a:close/>
                </a:path>
              </a:pathLst>
            </a:custGeom>
            <a:noFill/>
            <a:ln w="12700">
              <a:solidFill>
                <a:srgbClr val="000000"/>
              </a:solidFill>
              <a:round/>
              <a:headEnd/>
              <a:tailEnd/>
            </a:ln>
          </p:spPr>
          <p:txBody>
            <a:bodyPr/>
            <a:lstStyle/>
            <a:p>
              <a:endParaRPr lang="ja-JP" altLang="en-US" sz="1200">
                <a:solidFill>
                  <a:prstClr val="black"/>
                </a:solidFill>
              </a:endParaRPr>
            </a:p>
          </p:txBody>
        </p:sp>
        <p:sp>
          <p:nvSpPr>
            <p:cNvPr id="11327" name="Freeform 8"/>
            <p:cNvSpPr>
              <a:spLocks/>
            </p:cNvSpPr>
            <p:nvPr/>
          </p:nvSpPr>
          <p:spPr bwMode="auto">
            <a:xfrm>
              <a:off x="1360" y="3325"/>
              <a:ext cx="3217" cy="598"/>
            </a:xfrm>
            <a:custGeom>
              <a:avLst/>
              <a:gdLst>
                <a:gd name="T0" fmla="*/ 113 w 3217"/>
                <a:gd name="T1" fmla="*/ 0 h 1196"/>
                <a:gd name="T2" fmla="*/ 3103 w 3217"/>
                <a:gd name="T3" fmla="*/ 0 h 1196"/>
                <a:gd name="T4" fmla="*/ 3117 w 3217"/>
                <a:gd name="T5" fmla="*/ 1 h 1196"/>
                <a:gd name="T6" fmla="*/ 3123 w 3217"/>
                <a:gd name="T7" fmla="*/ 1 h 1196"/>
                <a:gd name="T8" fmla="*/ 3135 w 3217"/>
                <a:gd name="T9" fmla="*/ 1 h 1196"/>
                <a:gd name="T10" fmla="*/ 3148 w 3217"/>
                <a:gd name="T11" fmla="*/ 1 h 1196"/>
                <a:gd name="T12" fmla="*/ 3159 w 3217"/>
                <a:gd name="T13" fmla="*/ 1 h 1196"/>
                <a:gd name="T14" fmla="*/ 3167 w 3217"/>
                <a:gd name="T15" fmla="*/ 1 h 1196"/>
                <a:gd name="T16" fmla="*/ 3184 w 3217"/>
                <a:gd name="T17" fmla="*/ 1 h 1196"/>
                <a:gd name="T18" fmla="*/ 3199 w 3217"/>
                <a:gd name="T19" fmla="*/ 1 h 1196"/>
                <a:gd name="T20" fmla="*/ 3202 w 3217"/>
                <a:gd name="T21" fmla="*/ 1 h 1196"/>
                <a:gd name="T22" fmla="*/ 3207 w 3217"/>
                <a:gd name="T23" fmla="*/ 1 h 1196"/>
                <a:gd name="T24" fmla="*/ 3213 w 3217"/>
                <a:gd name="T25" fmla="*/ 1 h 1196"/>
                <a:gd name="T26" fmla="*/ 3215 w 3217"/>
                <a:gd name="T27" fmla="*/ 1 h 1196"/>
                <a:gd name="T28" fmla="*/ 3217 w 3217"/>
                <a:gd name="T29" fmla="*/ 1 h 1196"/>
                <a:gd name="T30" fmla="*/ 3217 w 3217"/>
                <a:gd name="T31" fmla="*/ 1 h 1196"/>
                <a:gd name="T32" fmla="*/ 3217 w 3217"/>
                <a:gd name="T33" fmla="*/ 1 h 1196"/>
                <a:gd name="T34" fmla="*/ 3217 w 3217"/>
                <a:gd name="T35" fmla="*/ 1 h 1196"/>
                <a:gd name="T36" fmla="*/ 3215 w 3217"/>
                <a:gd name="T37" fmla="*/ 1 h 1196"/>
                <a:gd name="T38" fmla="*/ 3213 w 3217"/>
                <a:gd name="T39" fmla="*/ 1 h 1196"/>
                <a:gd name="T40" fmla="*/ 3207 w 3217"/>
                <a:gd name="T41" fmla="*/ 1 h 1196"/>
                <a:gd name="T42" fmla="*/ 3202 w 3217"/>
                <a:gd name="T43" fmla="*/ 1 h 1196"/>
                <a:gd name="T44" fmla="*/ 3199 w 3217"/>
                <a:gd name="T45" fmla="*/ 1 h 1196"/>
                <a:gd name="T46" fmla="*/ 3184 w 3217"/>
                <a:gd name="T47" fmla="*/ 1 h 1196"/>
                <a:gd name="T48" fmla="*/ 3167 w 3217"/>
                <a:gd name="T49" fmla="*/ 1 h 1196"/>
                <a:gd name="T50" fmla="*/ 3159 w 3217"/>
                <a:gd name="T51" fmla="*/ 1 h 1196"/>
                <a:gd name="T52" fmla="*/ 3148 w 3217"/>
                <a:gd name="T53" fmla="*/ 1 h 1196"/>
                <a:gd name="T54" fmla="*/ 3135 w 3217"/>
                <a:gd name="T55" fmla="*/ 1 h 1196"/>
                <a:gd name="T56" fmla="*/ 3123 w 3217"/>
                <a:gd name="T57" fmla="*/ 1 h 1196"/>
                <a:gd name="T58" fmla="*/ 3117 w 3217"/>
                <a:gd name="T59" fmla="*/ 1 h 1196"/>
                <a:gd name="T60" fmla="*/ 3103 w 3217"/>
                <a:gd name="T61" fmla="*/ 1 h 1196"/>
                <a:gd name="T62" fmla="*/ 113 w 3217"/>
                <a:gd name="T63" fmla="*/ 1 h 1196"/>
                <a:gd name="T64" fmla="*/ 100 w 3217"/>
                <a:gd name="T65" fmla="*/ 1 h 1196"/>
                <a:gd name="T66" fmla="*/ 94 w 3217"/>
                <a:gd name="T67" fmla="*/ 1 h 1196"/>
                <a:gd name="T68" fmla="*/ 81 w 3217"/>
                <a:gd name="T69" fmla="*/ 1 h 1196"/>
                <a:gd name="T70" fmla="*/ 70 w 3217"/>
                <a:gd name="T71" fmla="*/ 1 h 1196"/>
                <a:gd name="T72" fmla="*/ 58 w 3217"/>
                <a:gd name="T73" fmla="*/ 1 h 1196"/>
                <a:gd name="T74" fmla="*/ 50 w 3217"/>
                <a:gd name="T75" fmla="*/ 1 h 1196"/>
                <a:gd name="T76" fmla="*/ 34 w 3217"/>
                <a:gd name="T77" fmla="*/ 1 h 1196"/>
                <a:gd name="T78" fmla="*/ 18 w 3217"/>
                <a:gd name="T79" fmla="*/ 1 h 1196"/>
                <a:gd name="T80" fmla="*/ 14 w 3217"/>
                <a:gd name="T81" fmla="*/ 1 h 1196"/>
                <a:gd name="T82" fmla="*/ 9 w 3217"/>
                <a:gd name="T83" fmla="*/ 1 h 1196"/>
                <a:gd name="T84" fmla="*/ 5 w 3217"/>
                <a:gd name="T85" fmla="*/ 1 h 1196"/>
                <a:gd name="T86" fmla="*/ 2 w 3217"/>
                <a:gd name="T87" fmla="*/ 1 h 1196"/>
                <a:gd name="T88" fmla="*/ 1 w 3217"/>
                <a:gd name="T89" fmla="*/ 1 h 1196"/>
                <a:gd name="T90" fmla="*/ 0 w 3217"/>
                <a:gd name="T91" fmla="*/ 1 h 1196"/>
                <a:gd name="T92" fmla="*/ 0 w 3217"/>
                <a:gd name="T93" fmla="*/ 1 h 1196"/>
                <a:gd name="T94" fmla="*/ 1 w 3217"/>
                <a:gd name="T95" fmla="*/ 1 h 1196"/>
                <a:gd name="T96" fmla="*/ 2 w 3217"/>
                <a:gd name="T97" fmla="*/ 1 h 1196"/>
                <a:gd name="T98" fmla="*/ 5 w 3217"/>
                <a:gd name="T99" fmla="*/ 1 h 1196"/>
                <a:gd name="T100" fmla="*/ 9 w 3217"/>
                <a:gd name="T101" fmla="*/ 1 h 1196"/>
                <a:gd name="T102" fmla="*/ 14 w 3217"/>
                <a:gd name="T103" fmla="*/ 1 h 1196"/>
                <a:gd name="T104" fmla="*/ 18 w 3217"/>
                <a:gd name="T105" fmla="*/ 1 h 1196"/>
                <a:gd name="T106" fmla="*/ 34 w 3217"/>
                <a:gd name="T107" fmla="*/ 1 h 1196"/>
                <a:gd name="T108" fmla="*/ 50 w 3217"/>
                <a:gd name="T109" fmla="*/ 1 h 1196"/>
                <a:gd name="T110" fmla="*/ 58 w 3217"/>
                <a:gd name="T111" fmla="*/ 1 h 1196"/>
                <a:gd name="T112" fmla="*/ 70 w 3217"/>
                <a:gd name="T113" fmla="*/ 1 h 1196"/>
                <a:gd name="T114" fmla="*/ 81 w 3217"/>
                <a:gd name="T115" fmla="*/ 1 h 1196"/>
                <a:gd name="T116" fmla="*/ 94 w 3217"/>
                <a:gd name="T117" fmla="*/ 1 h 1196"/>
                <a:gd name="T118" fmla="*/ 100 w 3217"/>
                <a:gd name="T119" fmla="*/ 1 h 1196"/>
                <a:gd name="T120" fmla="*/ 113 w 3217"/>
                <a:gd name="T121" fmla="*/ 0 h 11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17"/>
                <a:gd name="T184" fmla="*/ 0 h 1196"/>
                <a:gd name="T185" fmla="*/ 3217 w 3217"/>
                <a:gd name="T186" fmla="*/ 1196 h 11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17" h="1196">
                  <a:moveTo>
                    <a:pt x="113" y="0"/>
                  </a:moveTo>
                  <a:lnTo>
                    <a:pt x="3103" y="0"/>
                  </a:lnTo>
                  <a:lnTo>
                    <a:pt x="3117" y="2"/>
                  </a:lnTo>
                  <a:lnTo>
                    <a:pt x="3123" y="4"/>
                  </a:lnTo>
                  <a:lnTo>
                    <a:pt x="3135" y="9"/>
                  </a:lnTo>
                  <a:lnTo>
                    <a:pt x="3148" y="15"/>
                  </a:lnTo>
                  <a:lnTo>
                    <a:pt x="3159" y="24"/>
                  </a:lnTo>
                  <a:lnTo>
                    <a:pt x="3167" y="32"/>
                  </a:lnTo>
                  <a:lnTo>
                    <a:pt x="3184" y="55"/>
                  </a:lnTo>
                  <a:lnTo>
                    <a:pt x="3199" y="83"/>
                  </a:lnTo>
                  <a:lnTo>
                    <a:pt x="3202" y="93"/>
                  </a:lnTo>
                  <a:lnTo>
                    <a:pt x="3207" y="111"/>
                  </a:lnTo>
                  <a:lnTo>
                    <a:pt x="3213" y="131"/>
                  </a:lnTo>
                  <a:lnTo>
                    <a:pt x="3215" y="149"/>
                  </a:lnTo>
                  <a:lnTo>
                    <a:pt x="3217" y="161"/>
                  </a:lnTo>
                  <a:lnTo>
                    <a:pt x="3217" y="183"/>
                  </a:lnTo>
                  <a:lnTo>
                    <a:pt x="3217" y="1014"/>
                  </a:lnTo>
                  <a:lnTo>
                    <a:pt x="3217" y="1036"/>
                  </a:lnTo>
                  <a:lnTo>
                    <a:pt x="3215" y="1049"/>
                  </a:lnTo>
                  <a:lnTo>
                    <a:pt x="3213" y="1067"/>
                  </a:lnTo>
                  <a:lnTo>
                    <a:pt x="3207" y="1087"/>
                  </a:lnTo>
                  <a:lnTo>
                    <a:pt x="3202" y="1105"/>
                  </a:lnTo>
                  <a:lnTo>
                    <a:pt x="3199" y="1113"/>
                  </a:lnTo>
                  <a:lnTo>
                    <a:pt x="3184" y="1143"/>
                  </a:lnTo>
                  <a:lnTo>
                    <a:pt x="3167" y="1166"/>
                  </a:lnTo>
                  <a:lnTo>
                    <a:pt x="3159" y="1173"/>
                  </a:lnTo>
                  <a:lnTo>
                    <a:pt x="3148" y="1181"/>
                  </a:lnTo>
                  <a:lnTo>
                    <a:pt x="3135" y="1190"/>
                  </a:lnTo>
                  <a:lnTo>
                    <a:pt x="3123" y="1195"/>
                  </a:lnTo>
                  <a:lnTo>
                    <a:pt x="3117" y="1196"/>
                  </a:lnTo>
                  <a:lnTo>
                    <a:pt x="3103" y="1196"/>
                  </a:lnTo>
                  <a:lnTo>
                    <a:pt x="113" y="1196"/>
                  </a:lnTo>
                  <a:lnTo>
                    <a:pt x="100" y="1196"/>
                  </a:lnTo>
                  <a:lnTo>
                    <a:pt x="94" y="1195"/>
                  </a:lnTo>
                  <a:lnTo>
                    <a:pt x="81" y="1190"/>
                  </a:lnTo>
                  <a:lnTo>
                    <a:pt x="70" y="1181"/>
                  </a:lnTo>
                  <a:lnTo>
                    <a:pt x="58" y="1173"/>
                  </a:lnTo>
                  <a:lnTo>
                    <a:pt x="50" y="1166"/>
                  </a:lnTo>
                  <a:lnTo>
                    <a:pt x="34" y="1143"/>
                  </a:lnTo>
                  <a:lnTo>
                    <a:pt x="18" y="1113"/>
                  </a:lnTo>
                  <a:lnTo>
                    <a:pt x="14" y="1105"/>
                  </a:lnTo>
                  <a:lnTo>
                    <a:pt x="9" y="1087"/>
                  </a:lnTo>
                  <a:lnTo>
                    <a:pt x="5" y="1067"/>
                  </a:lnTo>
                  <a:lnTo>
                    <a:pt x="2" y="1049"/>
                  </a:lnTo>
                  <a:lnTo>
                    <a:pt x="1" y="1036"/>
                  </a:lnTo>
                  <a:lnTo>
                    <a:pt x="0" y="1014"/>
                  </a:lnTo>
                  <a:lnTo>
                    <a:pt x="0" y="183"/>
                  </a:lnTo>
                  <a:lnTo>
                    <a:pt x="1" y="161"/>
                  </a:lnTo>
                  <a:lnTo>
                    <a:pt x="2" y="149"/>
                  </a:lnTo>
                  <a:lnTo>
                    <a:pt x="5" y="131"/>
                  </a:lnTo>
                  <a:lnTo>
                    <a:pt x="9" y="111"/>
                  </a:lnTo>
                  <a:lnTo>
                    <a:pt x="14" y="93"/>
                  </a:lnTo>
                  <a:lnTo>
                    <a:pt x="18" y="83"/>
                  </a:lnTo>
                  <a:lnTo>
                    <a:pt x="34" y="55"/>
                  </a:lnTo>
                  <a:lnTo>
                    <a:pt x="50" y="32"/>
                  </a:lnTo>
                  <a:lnTo>
                    <a:pt x="58" y="24"/>
                  </a:lnTo>
                  <a:lnTo>
                    <a:pt x="70" y="15"/>
                  </a:lnTo>
                  <a:lnTo>
                    <a:pt x="81" y="9"/>
                  </a:lnTo>
                  <a:lnTo>
                    <a:pt x="94" y="4"/>
                  </a:lnTo>
                  <a:lnTo>
                    <a:pt x="100" y="2"/>
                  </a:lnTo>
                  <a:lnTo>
                    <a:pt x="113" y="0"/>
                  </a:lnTo>
                  <a:close/>
                </a:path>
              </a:pathLst>
            </a:custGeom>
            <a:noFill/>
            <a:ln w="12700">
              <a:solidFill>
                <a:srgbClr val="000000"/>
              </a:solidFill>
              <a:round/>
              <a:headEnd/>
              <a:tailEnd/>
            </a:ln>
          </p:spPr>
          <p:txBody>
            <a:bodyPr/>
            <a:lstStyle/>
            <a:p>
              <a:endParaRPr lang="ja-JP" altLang="en-US" sz="1200">
                <a:solidFill>
                  <a:prstClr val="black"/>
                </a:solidFill>
              </a:endParaRPr>
            </a:p>
          </p:txBody>
        </p:sp>
      </p:grpSp>
      <p:grpSp>
        <p:nvGrpSpPr>
          <p:cNvPr id="8" name="グループ化 7"/>
          <p:cNvGrpSpPr/>
          <p:nvPr/>
        </p:nvGrpSpPr>
        <p:grpSpPr>
          <a:xfrm>
            <a:off x="3944888" y="2306116"/>
            <a:ext cx="1557337" cy="703263"/>
            <a:chOff x="4007731" y="2306056"/>
            <a:chExt cx="1557337" cy="703263"/>
          </a:xfrm>
        </p:grpSpPr>
        <p:sp>
          <p:nvSpPr>
            <p:cNvPr id="11269" name="Freeform 9"/>
            <p:cNvSpPr>
              <a:spLocks/>
            </p:cNvSpPr>
            <p:nvPr/>
          </p:nvSpPr>
          <p:spPr bwMode="auto">
            <a:xfrm>
              <a:off x="4007731" y="2306056"/>
              <a:ext cx="1557337" cy="703263"/>
            </a:xfrm>
            <a:custGeom>
              <a:avLst/>
              <a:gdLst>
                <a:gd name="T0" fmla="*/ 2147483647 w 905"/>
                <a:gd name="T1" fmla="*/ 0 h 402"/>
                <a:gd name="T2" fmla="*/ 2147483647 w 905"/>
                <a:gd name="T3" fmla="*/ 2147483647 h 402"/>
                <a:gd name="T4" fmla="*/ 2147483647 w 905"/>
                <a:gd name="T5" fmla="*/ 2147483647 h 402"/>
                <a:gd name="T6" fmla="*/ 2147483647 w 905"/>
                <a:gd name="T7" fmla="*/ 2147483647 h 402"/>
                <a:gd name="T8" fmla="*/ 2147483647 w 905"/>
                <a:gd name="T9" fmla="*/ 2147483647 h 402"/>
                <a:gd name="T10" fmla="*/ 2147483647 w 905"/>
                <a:gd name="T11" fmla="*/ 2147483647 h 402"/>
                <a:gd name="T12" fmla="*/ 2147483647 w 905"/>
                <a:gd name="T13" fmla="*/ 2147483647 h 402"/>
                <a:gd name="T14" fmla="*/ 2147483647 w 905"/>
                <a:gd name="T15" fmla="*/ 2147483647 h 402"/>
                <a:gd name="T16" fmla="*/ 0 w 905"/>
                <a:gd name="T17" fmla="*/ 2147483647 h 402"/>
                <a:gd name="T18" fmla="*/ 0 w 905"/>
                <a:gd name="T19" fmla="*/ 2147483647 h 402"/>
                <a:gd name="T20" fmla="*/ 2147483647 w 905"/>
                <a:gd name="T21" fmla="*/ 2147483647 h 402"/>
                <a:gd name="T22" fmla="*/ 2147483647 w 905"/>
                <a:gd name="T23" fmla="*/ 2147483647 h 402"/>
                <a:gd name="T24" fmla="*/ 2147483647 w 905"/>
                <a:gd name="T25" fmla="*/ 2147483647 h 402"/>
                <a:gd name="T26" fmla="*/ 2147483647 w 905"/>
                <a:gd name="T27" fmla="*/ 2147483647 h 402"/>
                <a:gd name="T28" fmla="*/ 2147483647 w 905"/>
                <a:gd name="T29" fmla="*/ 2147483647 h 402"/>
                <a:gd name="T30" fmla="*/ 2147483647 w 905"/>
                <a:gd name="T31" fmla="*/ 2147483647 h 402"/>
                <a:gd name="T32" fmla="*/ 2147483647 w 905"/>
                <a:gd name="T33" fmla="*/ 2147483647 h 402"/>
                <a:gd name="T34" fmla="*/ 2147483647 w 905"/>
                <a:gd name="T35" fmla="*/ 2147483647 h 402"/>
                <a:gd name="T36" fmla="*/ 2147483647 w 905"/>
                <a:gd name="T37" fmla="*/ 2147483647 h 402"/>
                <a:gd name="T38" fmla="*/ 2147483647 w 905"/>
                <a:gd name="T39" fmla="*/ 2147483647 h 402"/>
                <a:gd name="T40" fmla="*/ 2147483647 w 905"/>
                <a:gd name="T41" fmla="*/ 2147483647 h 402"/>
                <a:gd name="T42" fmla="*/ 2147483647 w 905"/>
                <a:gd name="T43" fmla="*/ 2147483647 h 402"/>
                <a:gd name="T44" fmla="*/ 2147483647 w 905"/>
                <a:gd name="T45" fmla="*/ 2147483647 h 402"/>
                <a:gd name="T46" fmla="*/ 2147483647 w 905"/>
                <a:gd name="T47" fmla="*/ 2147483647 h 402"/>
                <a:gd name="T48" fmla="*/ 2147483647 w 905"/>
                <a:gd name="T49" fmla="*/ 2147483647 h 402"/>
                <a:gd name="T50" fmla="*/ 2147483647 w 905"/>
                <a:gd name="T51" fmla="*/ 2147483647 h 402"/>
                <a:gd name="T52" fmla="*/ 2147483647 w 905"/>
                <a:gd name="T53" fmla="*/ 2147483647 h 402"/>
                <a:gd name="T54" fmla="*/ 2147483647 w 905"/>
                <a:gd name="T55" fmla="*/ 2147483647 h 402"/>
                <a:gd name="T56" fmla="*/ 2147483647 w 905"/>
                <a:gd name="T57" fmla="*/ 2147483647 h 402"/>
                <a:gd name="T58" fmla="*/ 2147483647 w 905"/>
                <a:gd name="T59" fmla="*/ 2147483647 h 402"/>
                <a:gd name="T60" fmla="*/ 2147483647 w 905"/>
                <a:gd name="T61" fmla="*/ 2147483647 h 402"/>
                <a:gd name="T62" fmla="*/ 2147483647 w 905"/>
                <a:gd name="T63" fmla="*/ 2147483647 h 402"/>
                <a:gd name="T64" fmla="*/ 2147483647 w 905"/>
                <a:gd name="T65" fmla="*/ 2147483647 h 402"/>
                <a:gd name="T66" fmla="*/ 2147483647 w 905"/>
                <a:gd name="T67" fmla="*/ 2147483647 h 402"/>
                <a:gd name="T68" fmla="*/ 2147483647 w 905"/>
                <a:gd name="T69" fmla="*/ 2147483647 h 402"/>
                <a:gd name="T70" fmla="*/ 2147483647 w 905"/>
                <a:gd name="T71" fmla="*/ 0 h 402"/>
                <a:gd name="T72" fmla="*/ 2147483647 w 905"/>
                <a:gd name="T73" fmla="*/ 0 h 4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5"/>
                <a:gd name="T112" fmla="*/ 0 h 402"/>
                <a:gd name="T113" fmla="*/ 905 w 905"/>
                <a:gd name="T114" fmla="*/ 402 h 4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5" h="402">
                  <a:moveTo>
                    <a:pt x="42" y="0"/>
                  </a:moveTo>
                  <a:lnTo>
                    <a:pt x="34" y="2"/>
                  </a:lnTo>
                  <a:lnTo>
                    <a:pt x="26" y="5"/>
                  </a:lnTo>
                  <a:lnTo>
                    <a:pt x="18" y="11"/>
                  </a:lnTo>
                  <a:lnTo>
                    <a:pt x="12" y="20"/>
                  </a:lnTo>
                  <a:lnTo>
                    <a:pt x="7" y="30"/>
                  </a:lnTo>
                  <a:lnTo>
                    <a:pt x="3" y="41"/>
                  </a:lnTo>
                  <a:lnTo>
                    <a:pt x="1" y="53"/>
                  </a:lnTo>
                  <a:lnTo>
                    <a:pt x="0" y="66"/>
                  </a:lnTo>
                  <a:lnTo>
                    <a:pt x="0" y="334"/>
                  </a:lnTo>
                  <a:lnTo>
                    <a:pt x="1" y="348"/>
                  </a:lnTo>
                  <a:lnTo>
                    <a:pt x="3" y="361"/>
                  </a:lnTo>
                  <a:lnTo>
                    <a:pt x="7" y="373"/>
                  </a:lnTo>
                  <a:lnTo>
                    <a:pt x="12" y="382"/>
                  </a:lnTo>
                  <a:lnTo>
                    <a:pt x="18" y="391"/>
                  </a:lnTo>
                  <a:lnTo>
                    <a:pt x="26" y="397"/>
                  </a:lnTo>
                  <a:lnTo>
                    <a:pt x="34" y="401"/>
                  </a:lnTo>
                  <a:lnTo>
                    <a:pt x="42" y="402"/>
                  </a:lnTo>
                  <a:lnTo>
                    <a:pt x="863" y="402"/>
                  </a:lnTo>
                  <a:lnTo>
                    <a:pt x="871" y="401"/>
                  </a:lnTo>
                  <a:lnTo>
                    <a:pt x="879" y="397"/>
                  </a:lnTo>
                  <a:lnTo>
                    <a:pt x="887" y="391"/>
                  </a:lnTo>
                  <a:lnTo>
                    <a:pt x="893" y="382"/>
                  </a:lnTo>
                  <a:lnTo>
                    <a:pt x="898" y="373"/>
                  </a:lnTo>
                  <a:lnTo>
                    <a:pt x="902" y="361"/>
                  </a:lnTo>
                  <a:lnTo>
                    <a:pt x="904" y="348"/>
                  </a:lnTo>
                  <a:lnTo>
                    <a:pt x="905" y="334"/>
                  </a:lnTo>
                  <a:lnTo>
                    <a:pt x="905" y="66"/>
                  </a:lnTo>
                  <a:lnTo>
                    <a:pt x="904" y="53"/>
                  </a:lnTo>
                  <a:lnTo>
                    <a:pt x="902" y="41"/>
                  </a:lnTo>
                  <a:lnTo>
                    <a:pt x="898" y="30"/>
                  </a:lnTo>
                  <a:lnTo>
                    <a:pt x="893" y="20"/>
                  </a:lnTo>
                  <a:lnTo>
                    <a:pt x="887" y="11"/>
                  </a:lnTo>
                  <a:lnTo>
                    <a:pt x="879" y="5"/>
                  </a:lnTo>
                  <a:lnTo>
                    <a:pt x="871" y="2"/>
                  </a:lnTo>
                  <a:lnTo>
                    <a:pt x="863" y="0"/>
                  </a:lnTo>
                  <a:lnTo>
                    <a:pt x="42" y="0"/>
                  </a:lnTo>
                  <a:close/>
                </a:path>
              </a:pathLst>
            </a:custGeom>
            <a:solidFill>
              <a:srgbClr val="FFFF99"/>
            </a:solidFill>
            <a:ln w="17463">
              <a:solidFill>
                <a:srgbClr val="000000"/>
              </a:solidFill>
              <a:round/>
              <a:headEnd/>
              <a:tailEnd/>
            </a:ln>
          </p:spPr>
          <p:txBody>
            <a:bodyPr/>
            <a:lstStyle/>
            <a:p>
              <a:endParaRPr lang="ja-JP" altLang="en-US" sz="1200">
                <a:solidFill>
                  <a:prstClr val="black"/>
                </a:solidFill>
              </a:endParaRPr>
            </a:p>
          </p:txBody>
        </p:sp>
        <p:sp>
          <p:nvSpPr>
            <p:cNvPr id="11270" name="Freeform 10"/>
            <p:cNvSpPr>
              <a:spLocks/>
            </p:cNvSpPr>
            <p:nvPr/>
          </p:nvSpPr>
          <p:spPr bwMode="auto">
            <a:xfrm>
              <a:off x="4052900" y="2367969"/>
              <a:ext cx="1482725" cy="577850"/>
            </a:xfrm>
            <a:custGeom>
              <a:avLst/>
              <a:gdLst>
                <a:gd name="T0" fmla="*/ 2147483647 w 862"/>
                <a:gd name="T1" fmla="*/ 0 h 333"/>
                <a:gd name="T2" fmla="*/ 2147483647 w 862"/>
                <a:gd name="T3" fmla="*/ 0 h 333"/>
                <a:gd name="T4" fmla="*/ 2147483647 w 862"/>
                <a:gd name="T5" fmla="*/ 2147483647 h 333"/>
                <a:gd name="T6" fmla="*/ 2147483647 w 862"/>
                <a:gd name="T7" fmla="*/ 2147483647 h 333"/>
                <a:gd name="T8" fmla="*/ 2147483647 w 862"/>
                <a:gd name="T9" fmla="*/ 2147483647 h 333"/>
                <a:gd name="T10" fmla="*/ 2147483647 w 862"/>
                <a:gd name="T11" fmla="*/ 2147483647 h 333"/>
                <a:gd name="T12" fmla="*/ 2147483647 w 862"/>
                <a:gd name="T13" fmla="*/ 2147483647 h 333"/>
                <a:gd name="T14" fmla="*/ 2147483647 w 862"/>
                <a:gd name="T15" fmla="*/ 2147483647 h 333"/>
                <a:gd name="T16" fmla="*/ 2147483647 w 862"/>
                <a:gd name="T17" fmla="*/ 2147483647 h 333"/>
                <a:gd name="T18" fmla="*/ 2147483647 w 862"/>
                <a:gd name="T19" fmla="*/ 2147483647 h 333"/>
                <a:gd name="T20" fmla="*/ 2147483647 w 862"/>
                <a:gd name="T21" fmla="*/ 2147483647 h 333"/>
                <a:gd name="T22" fmla="*/ 2147483647 w 862"/>
                <a:gd name="T23" fmla="*/ 2147483647 h 333"/>
                <a:gd name="T24" fmla="*/ 2147483647 w 862"/>
                <a:gd name="T25" fmla="*/ 2147483647 h 333"/>
                <a:gd name="T26" fmla="*/ 2147483647 w 862"/>
                <a:gd name="T27" fmla="*/ 2147483647 h 333"/>
                <a:gd name="T28" fmla="*/ 2147483647 w 862"/>
                <a:gd name="T29" fmla="*/ 2147483647 h 333"/>
                <a:gd name="T30" fmla="*/ 2147483647 w 862"/>
                <a:gd name="T31" fmla="*/ 2147483647 h 333"/>
                <a:gd name="T32" fmla="*/ 2147483647 w 862"/>
                <a:gd name="T33" fmla="*/ 2147483647 h 333"/>
                <a:gd name="T34" fmla="*/ 2147483647 w 862"/>
                <a:gd name="T35" fmla="*/ 2147483647 h 333"/>
                <a:gd name="T36" fmla="*/ 2147483647 w 862"/>
                <a:gd name="T37" fmla="*/ 2147483647 h 333"/>
                <a:gd name="T38" fmla="*/ 2147483647 w 862"/>
                <a:gd name="T39" fmla="*/ 2147483647 h 333"/>
                <a:gd name="T40" fmla="*/ 2147483647 w 862"/>
                <a:gd name="T41" fmla="*/ 2147483647 h 333"/>
                <a:gd name="T42" fmla="*/ 2147483647 w 862"/>
                <a:gd name="T43" fmla="*/ 2147483647 h 333"/>
                <a:gd name="T44" fmla="*/ 2147483647 w 862"/>
                <a:gd name="T45" fmla="*/ 2147483647 h 333"/>
                <a:gd name="T46" fmla="*/ 2147483647 w 862"/>
                <a:gd name="T47" fmla="*/ 2147483647 h 333"/>
                <a:gd name="T48" fmla="*/ 2147483647 w 862"/>
                <a:gd name="T49" fmla="*/ 2147483647 h 333"/>
                <a:gd name="T50" fmla="*/ 2147483647 w 862"/>
                <a:gd name="T51" fmla="*/ 2147483647 h 333"/>
                <a:gd name="T52" fmla="*/ 2147483647 w 862"/>
                <a:gd name="T53" fmla="*/ 2147483647 h 333"/>
                <a:gd name="T54" fmla="*/ 0 w 862"/>
                <a:gd name="T55" fmla="*/ 2147483647 h 333"/>
                <a:gd name="T56" fmla="*/ 0 w 862"/>
                <a:gd name="T57" fmla="*/ 2147483647 h 333"/>
                <a:gd name="T58" fmla="*/ 2147483647 w 862"/>
                <a:gd name="T59" fmla="*/ 2147483647 h 333"/>
                <a:gd name="T60" fmla="*/ 2147483647 w 862"/>
                <a:gd name="T61" fmla="*/ 2147483647 h 333"/>
                <a:gd name="T62" fmla="*/ 2147483647 w 862"/>
                <a:gd name="T63" fmla="*/ 2147483647 h 333"/>
                <a:gd name="T64" fmla="*/ 2147483647 w 862"/>
                <a:gd name="T65" fmla="*/ 2147483647 h 333"/>
                <a:gd name="T66" fmla="*/ 2147483647 w 862"/>
                <a:gd name="T67" fmla="*/ 2147483647 h 333"/>
                <a:gd name="T68" fmla="*/ 2147483647 w 862"/>
                <a:gd name="T69" fmla="*/ 2147483647 h 333"/>
                <a:gd name="T70" fmla="*/ 2147483647 w 862"/>
                <a:gd name="T71" fmla="*/ 2147483647 h 333"/>
                <a:gd name="T72" fmla="*/ 2147483647 w 862"/>
                <a:gd name="T73" fmla="*/ 0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2"/>
                <a:gd name="T112" fmla="*/ 0 h 333"/>
                <a:gd name="T113" fmla="*/ 862 w 862"/>
                <a:gd name="T114" fmla="*/ 333 h 3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2" h="333">
                  <a:moveTo>
                    <a:pt x="21" y="0"/>
                  </a:moveTo>
                  <a:lnTo>
                    <a:pt x="842" y="0"/>
                  </a:lnTo>
                  <a:lnTo>
                    <a:pt x="846" y="1"/>
                  </a:lnTo>
                  <a:lnTo>
                    <a:pt x="850" y="3"/>
                  </a:lnTo>
                  <a:lnTo>
                    <a:pt x="853" y="5"/>
                  </a:lnTo>
                  <a:lnTo>
                    <a:pt x="856" y="10"/>
                  </a:lnTo>
                  <a:lnTo>
                    <a:pt x="859" y="16"/>
                  </a:lnTo>
                  <a:lnTo>
                    <a:pt x="861" y="20"/>
                  </a:lnTo>
                  <a:lnTo>
                    <a:pt x="862" y="26"/>
                  </a:lnTo>
                  <a:lnTo>
                    <a:pt x="862" y="31"/>
                  </a:lnTo>
                  <a:lnTo>
                    <a:pt x="862" y="299"/>
                  </a:lnTo>
                  <a:lnTo>
                    <a:pt x="862" y="306"/>
                  </a:lnTo>
                  <a:lnTo>
                    <a:pt x="861" y="313"/>
                  </a:lnTo>
                  <a:lnTo>
                    <a:pt x="859" y="318"/>
                  </a:lnTo>
                  <a:lnTo>
                    <a:pt x="856" y="323"/>
                  </a:lnTo>
                  <a:lnTo>
                    <a:pt x="853" y="328"/>
                  </a:lnTo>
                  <a:lnTo>
                    <a:pt x="850" y="331"/>
                  </a:lnTo>
                  <a:lnTo>
                    <a:pt x="846" y="333"/>
                  </a:lnTo>
                  <a:lnTo>
                    <a:pt x="842" y="333"/>
                  </a:lnTo>
                  <a:lnTo>
                    <a:pt x="21" y="333"/>
                  </a:lnTo>
                  <a:lnTo>
                    <a:pt x="17" y="333"/>
                  </a:lnTo>
                  <a:lnTo>
                    <a:pt x="13" y="331"/>
                  </a:lnTo>
                  <a:lnTo>
                    <a:pt x="11" y="328"/>
                  </a:lnTo>
                  <a:lnTo>
                    <a:pt x="7" y="323"/>
                  </a:lnTo>
                  <a:lnTo>
                    <a:pt x="4" y="318"/>
                  </a:lnTo>
                  <a:lnTo>
                    <a:pt x="3" y="313"/>
                  </a:lnTo>
                  <a:lnTo>
                    <a:pt x="2" y="306"/>
                  </a:lnTo>
                  <a:lnTo>
                    <a:pt x="0" y="299"/>
                  </a:lnTo>
                  <a:lnTo>
                    <a:pt x="0" y="31"/>
                  </a:lnTo>
                  <a:lnTo>
                    <a:pt x="2" y="26"/>
                  </a:lnTo>
                  <a:lnTo>
                    <a:pt x="3" y="20"/>
                  </a:lnTo>
                  <a:lnTo>
                    <a:pt x="4" y="16"/>
                  </a:lnTo>
                  <a:lnTo>
                    <a:pt x="7" y="10"/>
                  </a:lnTo>
                  <a:lnTo>
                    <a:pt x="10" y="5"/>
                  </a:lnTo>
                  <a:lnTo>
                    <a:pt x="13" y="3"/>
                  </a:lnTo>
                  <a:lnTo>
                    <a:pt x="17" y="1"/>
                  </a:lnTo>
                  <a:lnTo>
                    <a:pt x="21" y="0"/>
                  </a:lnTo>
                  <a:close/>
                </a:path>
              </a:pathLst>
            </a:custGeom>
            <a:noFill/>
            <a:ln w="17463">
              <a:solidFill>
                <a:srgbClr val="000000"/>
              </a:solidFill>
              <a:round/>
              <a:headEnd/>
              <a:tailEnd/>
            </a:ln>
          </p:spPr>
          <p:txBody>
            <a:bodyPr/>
            <a:lstStyle/>
            <a:p>
              <a:endParaRPr lang="ja-JP" altLang="en-US" sz="1200">
                <a:solidFill>
                  <a:prstClr val="black"/>
                </a:solidFill>
              </a:endParaRPr>
            </a:p>
          </p:txBody>
        </p:sp>
      </p:grpSp>
      <p:sp>
        <p:nvSpPr>
          <p:cNvPr id="11271" name="Rectangle 11"/>
          <p:cNvSpPr>
            <a:spLocks noChangeArrowheads="1"/>
          </p:cNvSpPr>
          <p:nvPr/>
        </p:nvSpPr>
        <p:spPr bwMode="auto">
          <a:xfrm>
            <a:off x="3973899" y="2534716"/>
            <a:ext cx="1447512" cy="246221"/>
          </a:xfrm>
          <a:prstGeom prst="rect">
            <a:avLst/>
          </a:prstGeom>
          <a:noFill/>
          <a:ln w="9525">
            <a:noFill/>
            <a:miter lim="800000"/>
            <a:headEnd/>
            <a:tailEnd/>
          </a:ln>
        </p:spPr>
        <p:txBody>
          <a:bodyPr wrap="none" lIns="0" tIns="0" rIns="0" bIns="0">
            <a:spAutoFit/>
          </a:bodyPr>
          <a:lstStyle/>
          <a:p>
            <a:pPr algn="ctr"/>
            <a:r>
              <a:rPr lang="ja-JP" altLang="en-US" sz="1600" b="1" dirty="0">
                <a:solidFill>
                  <a:srgbClr val="000000"/>
                </a:solidFill>
                <a:latin typeface="ＭＳ ゴシック" pitchFamily="49" charset="-128"/>
                <a:ea typeface="ＭＳ ゴシック" pitchFamily="49" charset="-128"/>
              </a:rPr>
              <a:t>　障害者・児　</a:t>
            </a:r>
            <a:endParaRPr lang="ja-JP" altLang="en-US" sz="1600" dirty="0">
              <a:solidFill>
                <a:prstClr val="black"/>
              </a:solidFill>
              <a:latin typeface="Times New Roman" pitchFamily="18" charset="0"/>
            </a:endParaRPr>
          </a:p>
        </p:txBody>
      </p:sp>
      <p:sp>
        <p:nvSpPr>
          <p:cNvPr id="11272" name="Freeform 12"/>
          <p:cNvSpPr>
            <a:spLocks/>
          </p:cNvSpPr>
          <p:nvPr/>
        </p:nvSpPr>
        <p:spPr bwMode="auto">
          <a:xfrm>
            <a:off x="6177135" y="908723"/>
            <a:ext cx="3401872" cy="1116125"/>
          </a:xfrm>
          <a:custGeom>
            <a:avLst/>
            <a:gdLst>
              <a:gd name="T0" fmla="*/ 2147483647 w 1874"/>
              <a:gd name="T1" fmla="*/ 2147483647 h 1871"/>
              <a:gd name="T2" fmla="*/ 2147483647 w 1874"/>
              <a:gd name="T3" fmla="*/ 2147483647 h 1871"/>
              <a:gd name="T4" fmla="*/ 2147483647 w 1874"/>
              <a:gd name="T5" fmla="*/ 2147483647 h 1871"/>
              <a:gd name="T6" fmla="*/ 2147483647 w 1874"/>
              <a:gd name="T7" fmla="*/ 2147483647 h 1871"/>
              <a:gd name="T8" fmla="*/ 2147483647 w 1874"/>
              <a:gd name="T9" fmla="*/ 2147483647 h 1871"/>
              <a:gd name="T10" fmla="*/ 2147483647 w 1874"/>
              <a:gd name="T11" fmla="*/ 2147483647 h 1871"/>
              <a:gd name="T12" fmla="*/ 2147483647 w 1874"/>
              <a:gd name="T13" fmla="*/ 2147483647 h 1871"/>
              <a:gd name="T14" fmla="*/ 2147483647 w 1874"/>
              <a:gd name="T15" fmla="*/ 2147483647 h 1871"/>
              <a:gd name="T16" fmla="*/ 0 w 1874"/>
              <a:gd name="T17" fmla="*/ 2147483647 h 1871"/>
              <a:gd name="T18" fmla="*/ 2147483647 w 1874"/>
              <a:gd name="T19" fmla="*/ 2147483647 h 1871"/>
              <a:gd name="T20" fmla="*/ 2147483647 w 1874"/>
              <a:gd name="T21" fmla="*/ 2147483647 h 1871"/>
              <a:gd name="T22" fmla="*/ 2147483647 w 1874"/>
              <a:gd name="T23" fmla="*/ 2147483647 h 1871"/>
              <a:gd name="T24" fmla="*/ 2147483647 w 1874"/>
              <a:gd name="T25" fmla="*/ 2147483647 h 1871"/>
              <a:gd name="T26" fmla="*/ 2147483647 w 1874"/>
              <a:gd name="T27" fmla="*/ 2147483647 h 1871"/>
              <a:gd name="T28" fmla="*/ 2147483647 w 1874"/>
              <a:gd name="T29" fmla="*/ 2147483647 h 1871"/>
              <a:gd name="T30" fmla="*/ 2147483647 w 1874"/>
              <a:gd name="T31" fmla="*/ 2147483647 h 1871"/>
              <a:gd name="T32" fmla="*/ 2147483647 w 1874"/>
              <a:gd name="T33" fmla="*/ 2147483647 h 1871"/>
              <a:gd name="T34" fmla="*/ 2147483647 w 1874"/>
              <a:gd name="T35" fmla="*/ 2147483647 h 1871"/>
              <a:gd name="T36" fmla="*/ 2147483647 w 1874"/>
              <a:gd name="T37" fmla="*/ 2147483647 h 1871"/>
              <a:gd name="T38" fmla="*/ 2147483647 w 1874"/>
              <a:gd name="T39" fmla="*/ 2147483647 h 1871"/>
              <a:gd name="T40" fmla="*/ 2147483647 w 1874"/>
              <a:gd name="T41" fmla="*/ 2147483647 h 1871"/>
              <a:gd name="T42" fmla="*/ 2147483647 w 1874"/>
              <a:gd name="T43" fmla="*/ 2147483647 h 1871"/>
              <a:gd name="T44" fmla="*/ 2147483647 w 1874"/>
              <a:gd name="T45" fmla="*/ 2147483647 h 1871"/>
              <a:gd name="T46" fmla="*/ 2147483647 w 1874"/>
              <a:gd name="T47" fmla="*/ 2147483647 h 1871"/>
              <a:gd name="T48" fmla="*/ 2147483647 w 1874"/>
              <a:gd name="T49" fmla="*/ 2147483647 h 1871"/>
              <a:gd name="T50" fmla="*/ 2147483647 w 1874"/>
              <a:gd name="T51" fmla="*/ 2147483647 h 1871"/>
              <a:gd name="T52" fmla="*/ 2147483647 w 1874"/>
              <a:gd name="T53" fmla="*/ 2147483647 h 1871"/>
              <a:gd name="T54" fmla="*/ 2147483647 w 1874"/>
              <a:gd name="T55" fmla="*/ 2147483647 h 1871"/>
              <a:gd name="T56" fmla="*/ 2147483647 w 1874"/>
              <a:gd name="T57" fmla="*/ 2147483647 h 1871"/>
              <a:gd name="T58" fmla="*/ 2147483647 w 1874"/>
              <a:gd name="T59" fmla="*/ 2147483647 h 1871"/>
              <a:gd name="T60" fmla="*/ 2147483647 w 1874"/>
              <a:gd name="T61" fmla="*/ 2147483647 h 1871"/>
              <a:gd name="T62" fmla="*/ 2147483647 w 1874"/>
              <a:gd name="T63" fmla="*/ 2147483647 h 1871"/>
              <a:gd name="T64" fmla="*/ 2147483647 w 1874"/>
              <a:gd name="T65" fmla="*/ 2147483647 h 1871"/>
              <a:gd name="T66" fmla="*/ 2147483647 w 1874"/>
              <a:gd name="T67" fmla="*/ 0 h 1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4"/>
              <a:gd name="T103" fmla="*/ 0 h 1871"/>
              <a:gd name="T104" fmla="*/ 1874 w 1874"/>
              <a:gd name="T105" fmla="*/ 1871 h 1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D5FFD5"/>
          </a:solidFill>
          <a:ln w="25400">
            <a:solidFill>
              <a:srgbClr val="000000"/>
            </a:solidFill>
            <a:round/>
            <a:headEnd/>
            <a:tailEnd/>
          </a:ln>
        </p:spPr>
        <p:txBody>
          <a:bodyPr/>
          <a:lstStyle/>
          <a:p>
            <a:endParaRPr lang="ja-JP" altLang="en-US" sz="1200">
              <a:solidFill>
                <a:prstClr val="black"/>
              </a:solidFill>
            </a:endParaRPr>
          </a:p>
        </p:txBody>
      </p:sp>
      <p:sp>
        <p:nvSpPr>
          <p:cNvPr id="11273" name="Freeform 13"/>
          <p:cNvSpPr>
            <a:spLocks/>
          </p:cNvSpPr>
          <p:nvPr/>
        </p:nvSpPr>
        <p:spPr bwMode="auto">
          <a:xfrm>
            <a:off x="197346" y="908726"/>
            <a:ext cx="2898775" cy="1560787"/>
          </a:xfrm>
          <a:custGeom>
            <a:avLst/>
            <a:gdLst>
              <a:gd name="T0" fmla="*/ 2147483647 w 1778"/>
              <a:gd name="T1" fmla="*/ 2147483647 h 1771"/>
              <a:gd name="T2" fmla="*/ 2147483647 w 1778"/>
              <a:gd name="T3" fmla="*/ 2147483647 h 1771"/>
              <a:gd name="T4" fmla="*/ 2147483647 w 1778"/>
              <a:gd name="T5" fmla="*/ 2147483647 h 1771"/>
              <a:gd name="T6" fmla="*/ 2147483647 w 1778"/>
              <a:gd name="T7" fmla="*/ 2147483647 h 1771"/>
              <a:gd name="T8" fmla="*/ 2147483647 w 1778"/>
              <a:gd name="T9" fmla="*/ 2147483647 h 1771"/>
              <a:gd name="T10" fmla="*/ 2147483647 w 1778"/>
              <a:gd name="T11" fmla="*/ 2147483647 h 1771"/>
              <a:gd name="T12" fmla="*/ 2147483647 w 1778"/>
              <a:gd name="T13" fmla="*/ 2147483647 h 1771"/>
              <a:gd name="T14" fmla="*/ 2147483647 w 1778"/>
              <a:gd name="T15" fmla="*/ 2147483647 h 1771"/>
              <a:gd name="T16" fmla="*/ 0 w 1778"/>
              <a:gd name="T17" fmla="*/ 2147483647 h 1771"/>
              <a:gd name="T18" fmla="*/ 2147483647 w 1778"/>
              <a:gd name="T19" fmla="*/ 2147483647 h 1771"/>
              <a:gd name="T20" fmla="*/ 2147483647 w 1778"/>
              <a:gd name="T21" fmla="*/ 2147483647 h 1771"/>
              <a:gd name="T22" fmla="*/ 2147483647 w 1778"/>
              <a:gd name="T23" fmla="*/ 2147483647 h 1771"/>
              <a:gd name="T24" fmla="*/ 2147483647 w 1778"/>
              <a:gd name="T25" fmla="*/ 2147483647 h 1771"/>
              <a:gd name="T26" fmla="*/ 2147483647 w 1778"/>
              <a:gd name="T27" fmla="*/ 2147483647 h 1771"/>
              <a:gd name="T28" fmla="*/ 2147483647 w 1778"/>
              <a:gd name="T29" fmla="*/ 2147483647 h 1771"/>
              <a:gd name="T30" fmla="*/ 2147483647 w 1778"/>
              <a:gd name="T31" fmla="*/ 2147483647 h 1771"/>
              <a:gd name="T32" fmla="*/ 2147483647 w 1778"/>
              <a:gd name="T33" fmla="*/ 2147483647 h 1771"/>
              <a:gd name="T34" fmla="*/ 2147483647 w 1778"/>
              <a:gd name="T35" fmla="*/ 2147483647 h 1771"/>
              <a:gd name="T36" fmla="*/ 2147483647 w 1778"/>
              <a:gd name="T37" fmla="*/ 2147483647 h 1771"/>
              <a:gd name="T38" fmla="*/ 2147483647 w 1778"/>
              <a:gd name="T39" fmla="*/ 2147483647 h 1771"/>
              <a:gd name="T40" fmla="*/ 2147483647 w 1778"/>
              <a:gd name="T41" fmla="*/ 2147483647 h 1771"/>
              <a:gd name="T42" fmla="*/ 2147483647 w 1778"/>
              <a:gd name="T43" fmla="*/ 2147483647 h 1771"/>
              <a:gd name="T44" fmla="*/ 2147483647 w 1778"/>
              <a:gd name="T45" fmla="*/ 2147483647 h 1771"/>
              <a:gd name="T46" fmla="*/ 2147483647 w 1778"/>
              <a:gd name="T47" fmla="*/ 2147483647 h 1771"/>
              <a:gd name="T48" fmla="*/ 2147483647 w 1778"/>
              <a:gd name="T49" fmla="*/ 2147483647 h 1771"/>
              <a:gd name="T50" fmla="*/ 2147483647 w 1778"/>
              <a:gd name="T51" fmla="*/ 2147483647 h 1771"/>
              <a:gd name="T52" fmla="*/ 2147483647 w 1778"/>
              <a:gd name="T53" fmla="*/ 2147483647 h 1771"/>
              <a:gd name="T54" fmla="*/ 2147483647 w 1778"/>
              <a:gd name="T55" fmla="*/ 2147483647 h 1771"/>
              <a:gd name="T56" fmla="*/ 2147483647 w 1778"/>
              <a:gd name="T57" fmla="*/ 2147483647 h 1771"/>
              <a:gd name="T58" fmla="*/ 2147483647 w 1778"/>
              <a:gd name="T59" fmla="*/ 2147483647 h 1771"/>
              <a:gd name="T60" fmla="*/ 2147483647 w 1778"/>
              <a:gd name="T61" fmla="*/ 2147483647 h 1771"/>
              <a:gd name="T62" fmla="*/ 2147483647 w 1778"/>
              <a:gd name="T63" fmla="*/ 2147483647 h 1771"/>
              <a:gd name="T64" fmla="*/ 2147483647 w 1778"/>
              <a:gd name="T65" fmla="*/ 2147483647 h 1771"/>
              <a:gd name="T66" fmla="*/ 2147483647 w 1778"/>
              <a:gd name="T67" fmla="*/ 0 h 17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8"/>
              <a:gd name="T103" fmla="*/ 0 h 1771"/>
              <a:gd name="T104" fmla="*/ 1778 w 1778"/>
              <a:gd name="T105" fmla="*/ 1771 h 17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8" h="1771">
                <a:moveTo>
                  <a:pt x="184" y="0"/>
                </a:moveTo>
                <a:lnTo>
                  <a:pt x="165" y="2"/>
                </a:lnTo>
                <a:lnTo>
                  <a:pt x="147" y="7"/>
                </a:lnTo>
                <a:lnTo>
                  <a:pt x="129" y="13"/>
                </a:lnTo>
                <a:lnTo>
                  <a:pt x="113" y="23"/>
                </a:lnTo>
                <a:lnTo>
                  <a:pt x="96" y="37"/>
                </a:lnTo>
                <a:lnTo>
                  <a:pt x="82" y="51"/>
                </a:lnTo>
                <a:lnTo>
                  <a:pt x="67" y="68"/>
                </a:lnTo>
                <a:lnTo>
                  <a:pt x="54" y="86"/>
                </a:lnTo>
                <a:lnTo>
                  <a:pt x="43" y="108"/>
                </a:lnTo>
                <a:lnTo>
                  <a:pt x="32" y="131"/>
                </a:lnTo>
                <a:lnTo>
                  <a:pt x="23" y="154"/>
                </a:lnTo>
                <a:lnTo>
                  <a:pt x="15" y="181"/>
                </a:lnTo>
                <a:lnTo>
                  <a:pt x="8" y="207"/>
                </a:lnTo>
                <a:lnTo>
                  <a:pt x="4" y="235"/>
                </a:lnTo>
                <a:lnTo>
                  <a:pt x="1" y="265"/>
                </a:lnTo>
                <a:lnTo>
                  <a:pt x="0" y="295"/>
                </a:lnTo>
                <a:lnTo>
                  <a:pt x="0" y="1476"/>
                </a:lnTo>
                <a:lnTo>
                  <a:pt x="1" y="1506"/>
                </a:lnTo>
                <a:lnTo>
                  <a:pt x="4" y="1536"/>
                </a:lnTo>
                <a:lnTo>
                  <a:pt x="8" y="1564"/>
                </a:lnTo>
                <a:lnTo>
                  <a:pt x="15" y="1590"/>
                </a:lnTo>
                <a:lnTo>
                  <a:pt x="23" y="1617"/>
                </a:lnTo>
                <a:lnTo>
                  <a:pt x="32" y="1640"/>
                </a:lnTo>
                <a:lnTo>
                  <a:pt x="43" y="1663"/>
                </a:lnTo>
                <a:lnTo>
                  <a:pt x="54" y="1685"/>
                </a:lnTo>
                <a:lnTo>
                  <a:pt x="67" y="1703"/>
                </a:lnTo>
                <a:lnTo>
                  <a:pt x="82" y="1721"/>
                </a:lnTo>
                <a:lnTo>
                  <a:pt x="96" y="1734"/>
                </a:lnTo>
                <a:lnTo>
                  <a:pt x="113" y="1748"/>
                </a:lnTo>
                <a:lnTo>
                  <a:pt x="129" y="1757"/>
                </a:lnTo>
                <a:lnTo>
                  <a:pt x="147" y="1764"/>
                </a:lnTo>
                <a:lnTo>
                  <a:pt x="165" y="1769"/>
                </a:lnTo>
                <a:lnTo>
                  <a:pt x="184" y="1771"/>
                </a:lnTo>
                <a:lnTo>
                  <a:pt x="1594" y="1771"/>
                </a:lnTo>
                <a:lnTo>
                  <a:pt x="1613" y="1769"/>
                </a:lnTo>
                <a:lnTo>
                  <a:pt x="1631" y="1764"/>
                </a:lnTo>
                <a:lnTo>
                  <a:pt x="1649" y="1757"/>
                </a:lnTo>
                <a:lnTo>
                  <a:pt x="1665" y="1748"/>
                </a:lnTo>
                <a:lnTo>
                  <a:pt x="1682" y="1734"/>
                </a:lnTo>
                <a:lnTo>
                  <a:pt x="1696" y="1721"/>
                </a:lnTo>
                <a:lnTo>
                  <a:pt x="1711" y="1703"/>
                </a:lnTo>
                <a:lnTo>
                  <a:pt x="1724" y="1685"/>
                </a:lnTo>
                <a:lnTo>
                  <a:pt x="1736" y="1663"/>
                </a:lnTo>
                <a:lnTo>
                  <a:pt x="1747" y="1640"/>
                </a:lnTo>
                <a:lnTo>
                  <a:pt x="1755" y="1617"/>
                </a:lnTo>
                <a:lnTo>
                  <a:pt x="1763" y="1590"/>
                </a:lnTo>
                <a:lnTo>
                  <a:pt x="1770" y="1564"/>
                </a:lnTo>
                <a:lnTo>
                  <a:pt x="1774" y="1536"/>
                </a:lnTo>
                <a:lnTo>
                  <a:pt x="1777" y="1506"/>
                </a:lnTo>
                <a:lnTo>
                  <a:pt x="1778" y="1476"/>
                </a:lnTo>
                <a:lnTo>
                  <a:pt x="1778" y="295"/>
                </a:lnTo>
                <a:lnTo>
                  <a:pt x="1777" y="265"/>
                </a:lnTo>
                <a:lnTo>
                  <a:pt x="1774" y="235"/>
                </a:lnTo>
                <a:lnTo>
                  <a:pt x="1770" y="207"/>
                </a:lnTo>
                <a:lnTo>
                  <a:pt x="1763" y="181"/>
                </a:lnTo>
                <a:lnTo>
                  <a:pt x="1755" y="154"/>
                </a:lnTo>
                <a:lnTo>
                  <a:pt x="1747" y="131"/>
                </a:lnTo>
                <a:lnTo>
                  <a:pt x="1736" y="108"/>
                </a:lnTo>
                <a:lnTo>
                  <a:pt x="1724" y="86"/>
                </a:lnTo>
                <a:lnTo>
                  <a:pt x="1711" y="68"/>
                </a:lnTo>
                <a:lnTo>
                  <a:pt x="1696" y="51"/>
                </a:lnTo>
                <a:lnTo>
                  <a:pt x="1682" y="37"/>
                </a:lnTo>
                <a:lnTo>
                  <a:pt x="1665" y="23"/>
                </a:lnTo>
                <a:lnTo>
                  <a:pt x="1649" y="13"/>
                </a:lnTo>
                <a:lnTo>
                  <a:pt x="1631" y="7"/>
                </a:lnTo>
                <a:lnTo>
                  <a:pt x="1613" y="2"/>
                </a:lnTo>
                <a:lnTo>
                  <a:pt x="1594" y="0"/>
                </a:lnTo>
                <a:lnTo>
                  <a:pt x="184" y="0"/>
                </a:lnTo>
                <a:close/>
              </a:path>
            </a:pathLst>
          </a:custGeom>
          <a:solidFill>
            <a:srgbClr val="CCFFCC"/>
          </a:solidFill>
          <a:ln w="25400">
            <a:solidFill>
              <a:srgbClr val="000000"/>
            </a:solidFill>
            <a:round/>
            <a:headEnd/>
            <a:tailEnd/>
          </a:ln>
        </p:spPr>
        <p:txBody>
          <a:bodyPr/>
          <a:lstStyle/>
          <a:p>
            <a:endParaRPr lang="ja-JP" altLang="en-US" sz="1200">
              <a:solidFill>
                <a:prstClr val="black"/>
              </a:solidFill>
            </a:endParaRPr>
          </a:p>
        </p:txBody>
      </p:sp>
      <p:sp>
        <p:nvSpPr>
          <p:cNvPr id="655374" name="Rectangle 14"/>
          <p:cNvSpPr>
            <a:spLocks noChangeArrowheads="1"/>
          </p:cNvSpPr>
          <p:nvPr/>
        </p:nvSpPr>
        <p:spPr bwMode="auto">
          <a:xfrm>
            <a:off x="3783046" y="6333544"/>
            <a:ext cx="2306637" cy="355600"/>
          </a:xfrm>
          <a:prstGeom prst="rect">
            <a:avLst/>
          </a:prstGeom>
          <a:solidFill>
            <a:schemeClr val="bg1"/>
          </a:solidFill>
          <a:ln w="30226">
            <a:solidFill>
              <a:srgbClr val="000000"/>
            </a:solidFill>
            <a:miter lim="800000"/>
            <a:headEnd/>
            <a:tailEnd/>
          </a:ln>
          <a:effectLst/>
        </p:spPr>
        <p:txBody>
          <a:bodyPr/>
          <a:lstStyle/>
          <a:p>
            <a:pPr>
              <a:defRPr/>
            </a:pPr>
            <a:endParaRPr lang="ja-JP" altLang="en-US" sz="1200">
              <a:solidFill>
                <a:prstClr val="black"/>
              </a:solidFill>
            </a:endParaRPr>
          </a:p>
        </p:txBody>
      </p:sp>
      <p:sp>
        <p:nvSpPr>
          <p:cNvPr id="11275" name="Rectangle 15"/>
          <p:cNvSpPr>
            <a:spLocks noChangeArrowheads="1"/>
          </p:cNvSpPr>
          <p:nvPr/>
        </p:nvSpPr>
        <p:spPr bwMode="auto">
          <a:xfrm>
            <a:off x="4443215" y="6333603"/>
            <a:ext cx="1025922" cy="307777"/>
          </a:xfrm>
          <a:prstGeom prst="rect">
            <a:avLst/>
          </a:prstGeom>
          <a:noFill/>
          <a:ln w="9525">
            <a:noFill/>
            <a:miter lim="800000"/>
            <a:headEnd/>
            <a:tailEnd/>
          </a:ln>
        </p:spPr>
        <p:txBody>
          <a:bodyPr wrap="none" lIns="0" tIns="0" rIns="0" bIns="0">
            <a:spAutoFit/>
          </a:bodyPr>
          <a:lstStyle/>
          <a:p>
            <a:pPr algn="ctr"/>
            <a:r>
              <a:rPr lang="ja-JP" altLang="en-US" sz="2000">
                <a:solidFill>
                  <a:srgbClr val="000000"/>
                </a:solidFill>
                <a:latin typeface="ＭＳ ゴシック" pitchFamily="49" charset="-128"/>
                <a:ea typeface="ＭＳ ゴシック" pitchFamily="49" charset="-128"/>
              </a:rPr>
              <a:t>都道府県</a:t>
            </a:r>
            <a:endParaRPr lang="ja-JP" altLang="en-US" sz="2000">
              <a:solidFill>
                <a:prstClr val="black"/>
              </a:solidFill>
              <a:latin typeface="Times New Roman" pitchFamily="18" charset="0"/>
            </a:endParaRPr>
          </a:p>
        </p:txBody>
      </p:sp>
      <p:sp>
        <p:nvSpPr>
          <p:cNvPr id="11276" name="Rectangle 16"/>
          <p:cNvSpPr>
            <a:spLocks noChangeArrowheads="1"/>
          </p:cNvSpPr>
          <p:nvPr/>
        </p:nvSpPr>
        <p:spPr bwMode="auto">
          <a:xfrm>
            <a:off x="3440832" y="542516"/>
            <a:ext cx="2668588" cy="330200"/>
          </a:xfrm>
          <a:prstGeom prst="rect">
            <a:avLst/>
          </a:prstGeom>
          <a:solidFill>
            <a:schemeClr val="bg1"/>
          </a:solidFill>
          <a:ln w="19050">
            <a:solidFill>
              <a:srgbClr val="000000"/>
            </a:solidFill>
            <a:miter lim="800000"/>
            <a:headEnd/>
            <a:tailEnd/>
          </a:ln>
        </p:spPr>
        <p:txBody>
          <a:bodyPr/>
          <a:lstStyle/>
          <a:p>
            <a:endParaRPr lang="ja-JP" altLang="en-US" sz="1200">
              <a:solidFill>
                <a:prstClr val="black"/>
              </a:solidFill>
            </a:endParaRPr>
          </a:p>
        </p:txBody>
      </p:sp>
      <p:sp>
        <p:nvSpPr>
          <p:cNvPr id="11277" name="Rectangle 17"/>
          <p:cNvSpPr>
            <a:spLocks noChangeArrowheads="1"/>
          </p:cNvSpPr>
          <p:nvPr/>
        </p:nvSpPr>
        <p:spPr bwMode="auto">
          <a:xfrm>
            <a:off x="2738446" y="5673144"/>
            <a:ext cx="2101850" cy="277812"/>
          </a:xfrm>
          <a:prstGeom prst="rect">
            <a:avLst/>
          </a:prstGeom>
          <a:noFill/>
          <a:ln w="9525">
            <a:noFill/>
            <a:miter lim="800000"/>
            <a:headEnd/>
            <a:tailEnd/>
          </a:ln>
        </p:spPr>
        <p:txBody>
          <a:bodyPr/>
          <a:lstStyle/>
          <a:p>
            <a:endParaRPr lang="ja-JP" altLang="en-US" sz="1200">
              <a:solidFill>
                <a:prstClr val="black"/>
              </a:solidFill>
            </a:endParaRPr>
          </a:p>
        </p:txBody>
      </p:sp>
      <p:sp>
        <p:nvSpPr>
          <p:cNvPr id="11278" name="Freeform 18"/>
          <p:cNvSpPr>
            <a:spLocks/>
          </p:cNvSpPr>
          <p:nvPr/>
        </p:nvSpPr>
        <p:spPr bwMode="auto">
          <a:xfrm>
            <a:off x="2535243" y="5811316"/>
            <a:ext cx="4743450" cy="473075"/>
          </a:xfrm>
          <a:custGeom>
            <a:avLst/>
            <a:gdLst>
              <a:gd name="T0" fmla="*/ 2147483647 w 1540"/>
              <a:gd name="T1" fmla="*/ 0 h 774"/>
              <a:gd name="T2" fmla="*/ 2147483647 w 1540"/>
              <a:gd name="T3" fmla="*/ 2147483647 h 774"/>
              <a:gd name="T4" fmla="*/ 2147483647 w 1540"/>
              <a:gd name="T5" fmla="*/ 2147483647 h 774"/>
              <a:gd name="T6" fmla="*/ 2147483647 w 1540"/>
              <a:gd name="T7" fmla="*/ 2147483647 h 774"/>
              <a:gd name="T8" fmla="*/ 2147483647 w 1540"/>
              <a:gd name="T9" fmla="*/ 2147483647 h 774"/>
              <a:gd name="T10" fmla="*/ 2147483647 w 1540"/>
              <a:gd name="T11" fmla="*/ 2147483647 h 774"/>
              <a:gd name="T12" fmla="*/ 2147483647 w 1540"/>
              <a:gd name="T13" fmla="*/ 2147483647 h 774"/>
              <a:gd name="T14" fmla="*/ 2147483647 w 1540"/>
              <a:gd name="T15" fmla="*/ 2147483647 h 774"/>
              <a:gd name="T16" fmla="*/ 0 w 1540"/>
              <a:gd name="T17" fmla="*/ 2147483647 h 774"/>
              <a:gd name="T18" fmla="*/ 0 w 1540"/>
              <a:gd name="T19" fmla="*/ 2147483647 h 774"/>
              <a:gd name="T20" fmla="*/ 2147483647 w 1540"/>
              <a:gd name="T21" fmla="*/ 2147483647 h 774"/>
              <a:gd name="T22" fmla="*/ 2147483647 w 1540"/>
              <a:gd name="T23" fmla="*/ 2147483647 h 774"/>
              <a:gd name="T24" fmla="*/ 2147483647 w 1540"/>
              <a:gd name="T25" fmla="*/ 2147483647 h 774"/>
              <a:gd name="T26" fmla="*/ 2147483647 w 1540"/>
              <a:gd name="T27" fmla="*/ 2147483647 h 774"/>
              <a:gd name="T28" fmla="*/ 2147483647 w 1540"/>
              <a:gd name="T29" fmla="*/ 2147483647 h 774"/>
              <a:gd name="T30" fmla="*/ 2147483647 w 1540"/>
              <a:gd name="T31" fmla="*/ 2147483647 h 774"/>
              <a:gd name="T32" fmla="*/ 2147483647 w 1540"/>
              <a:gd name="T33" fmla="*/ 2147483647 h 774"/>
              <a:gd name="T34" fmla="*/ 2147483647 w 1540"/>
              <a:gd name="T35" fmla="*/ 2147483647 h 774"/>
              <a:gd name="T36" fmla="*/ 2147483647 w 1540"/>
              <a:gd name="T37" fmla="*/ 2147483647 h 774"/>
              <a:gd name="T38" fmla="*/ 2147483647 w 1540"/>
              <a:gd name="T39" fmla="*/ 2147483647 h 774"/>
              <a:gd name="T40" fmla="*/ 2147483647 w 1540"/>
              <a:gd name="T41" fmla="*/ 2147483647 h 774"/>
              <a:gd name="T42" fmla="*/ 2147483647 w 1540"/>
              <a:gd name="T43" fmla="*/ 2147483647 h 774"/>
              <a:gd name="T44" fmla="*/ 2147483647 w 1540"/>
              <a:gd name="T45" fmla="*/ 2147483647 h 774"/>
              <a:gd name="T46" fmla="*/ 2147483647 w 1540"/>
              <a:gd name="T47" fmla="*/ 2147483647 h 774"/>
              <a:gd name="T48" fmla="*/ 2147483647 w 1540"/>
              <a:gd name="T49" fmla="*/ 2147483647 h 774"/>
              <a:gd name="T50" fmla="*/ 2147483647 w 1540"/>
              <a:gd name="T51" fmla="*/ 2147483647 h 774"/>
              <a:gd name="T52" fmla="*/ 2147483647 w 1540"/>
              <a:gd name="T53" fmla="*/ 2147483647 h 774"/>
              <a:gd name="T54" fmla="*/ 2147483647 w 1540"/>
              <a:gd name="T55" fmla="*/ 2147483647 h 774"/>
              <a:gd name="T56" fmla="*/ 2147483647 w 1540"/>
              <a:gd name="T57" fmla="*/ 2147483647 h 774"/>
              <a:gd name="T58" fmla="*/ 2147483647 w 1540"/>
              <a:gd name="T59" fmla="*/ 2147483647 h 774"/>
              <a:gd name="T60" fmla="*/ 2147483647 w 1540"/>
              <a:gd name="T61" fmla="*/ 2147483647 h 774"/>
              <a:gd name="T62" fmla="*/ 2147483647 w 1540"/>
              <a:gd name="T63" fmla="*/ 2147483647 h 774"/>
              <a:gd name="T64" fmla="*/ 2147483647 w 1540"/>
              <a:gd name="T65" fmla="*/ 2147483647 h 774"/>
              <a:gd name="T66" fmla="*/ 2147483647 w 1540"/>
              <a:gd name="T67" fmla="*/ 2147483647 h 774"/>
              <a:gd name="T68" fmla="*/ 2147483647 w 1540"/>
              <a:gd name="T69" fmla="*/ 2147483647 h 774"/>
              <a:gd name="T70" fmla="*/ 2147483647 w 1540"/>
              <a:gd name="T71" fmla="*/ 0 h 774"/>
              <a:gd name="T72" fmla="*/ 2147483647 w 1540"/>
              <a:gd name="T73" fmla="*/ 0 h 7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40"/>
              <a:gd name="T112" fmla="*/ 0 h 774"/>
              <a:gd name="T113" fmla="*/ 1540 w 1540"/>
              <a:gd name="T114" fmla="*/ 774 h 7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40" h="774">
                <a:moveTo>
                  <a:pt x="80" y="0"/>
                </a:moveTo>
                <a:lnTo>
                  <a:pt x="64" y="4"/>
                </a:lnTo>
                <a:lnTo>
                  <a:pt x="49" y="10"/>
                </a:lnTo>
                <a:lnTo>
                  <a:pt x="35" y="22"/>
                </a:lnTo>
                <a:lnTo>
                  <a:pt x="23" y="38"/>
                </a:lnTo>
                <a:lnTo>
                  <a:pt x="13" y="57"/>
                </a:lnTo>
                <a:lnTo>
                  <a:pt x="6" y="80"/>
                </a:lnTo>
                <a:lnTo>
                  <a:pt x="2" y="103"/>
                </a:lnTo>
                <a:lnTo>
                  <a:pt x="0" y="130"/>
                </a:lnTo>
                <a:lnTo>
                  <a:pt x="0" y="645"/>
                </a:lnTo>
                <a:lnTo>
                  <a:pt x="2" y="671"/>
                </a:lnTo>
                <a:lnTo>
                  <a:pt x="6" y="694"/>
                </a:lnTo>
                <a:lnTo>
                  <a:pt x="13" y="718"/>
                </a:lnTo>
                <a:lnTo>
                  <a:pt x="23" y="736"/>
                </a:lnTo>
                <a:lnTo>
                  <a:pt x="35" y="752"/>
                </a:lnTo>
                <a:lnTo>
                  <a:pt x="49" y="764"/>
                </a:lnTo>
                <a:lnTo>
                  <a:pt x="64" y="771"/>
                </a:lnTo>
                <a:lnTo>
                  <a:pt x="80" y="774"/>
                </a:lnTo>
                <a:lnTo>
                  <a:pt x="1460" y="774"/>
                </a:lnTo>
                <a:lnTo>
                  <a:pt x="1476" y="771"/>
                </a:lnTo>
                <a:lnTo>
                  <a:pt x="1491" y="764"/>
                </a:lnTo>
                <a:lnTo>
                  <a:pt x="1505" y="752"/>
                </a:lnTo>
                <a:lnTo>
                  <a:pt x="1517" y="736"/>
                </a:lnTo>
                <a:lnTo>
                  <a:pt x="1527" y="718"/>
                </a:lnTo>
                <a:lnTo>
                  <a:pt x="1534" y="694"/>
                </a:lnTo>
                <a:lnTo>
                  <a:pt x="1538" y="671"/>
                </a:lnTo>
                <a:lnTo>
                  <a:pt x="1540" y="645"/>
                </a:lnTo>
                <a:lnTo>
                  <a:pt x="1540" y="130"/>
                </a:lnTo>
                <a:lnTo>
                  <a:pt x="1538" y="103"/>
                </a:lnTo>
                <a:lnTo>
                  <a:pt x="1534" y="80"/>
                </a:lnTo>
                <a:lnTo>
                  <a:pt x="1527" y="57"/>
                </a:lnTo>
                <a:lnTo>
                  <a:pt x="1517" y="38"/>
                </a:lnTo>
                <a:lnTo>
                  <a:pt x="1505" y="22"/>
                </a:lnTo>
                <a:lnTo>
                  <a:pt x="1491" y="10"/>
                </a:lnTo>
                <a:lnTo>
                  <a:pt x="1476" y="4"/>
                </a:lnTo>
                <a:lnTo>
                  <a:pt x="1460" y="0"/>
                </a:lnTo>
                <a:lnTo>
                  <a:pt x="80" y="0"/>
                </a:lnTo>
                <a:close/>
              </a:path>
            </a:pathLst>
          </a:custGeom>
          <a:solidFill>
            <a:srgbClr val="B9DCFF"/>
          </a:solidFill>
          <a:ln w="22225">
            <a:solidFill>
              <a:srgbClr val="000000"/>
            </a:solidFill>
            <a:round/>
            <a:headEnd/>
            <a:tailEnd/>
          </a:ln>
        </p:spPr>
        <p:txBody>
          <a:bodyPr/>
          <a:lstStyle/>
          <a:p>
            <a:endParaRPr lang="ja-JP" altLang="en-US" sz="1200">
              <a:solidFill>
                <a:prstClr val="black"/>
              </a:solidFill>
            </a:endParaRPr>
          </a:p>
        </p:txBody>
      </p:sp>
      <p:sp>
        <p:nvSpPr>
          <p:cNvPr id="11279" name="Rectangle 19"/>
          <p:cNvSpPr>
            <a:spLocks noChangeArrowheads="1"/>
          </p:cNvSpPr>
          <p:nvPr/>
        </p:nvSpPr>
        <p:spPr bwMode="auto">
          <a:xfrm>
            <a:off x="2613025" y="5941491"/>
            <a:ext cx="4583113" cy="244475"/>
          </a:xfrm>
          <a:prstGeom prst="rect">
            <a:avLst/>
          </a:prstGeom>
          <a:noFill/>
          <a:ln w="9525">
            <a:noFill/>
            <a:miter lim="800000"/>
            <a:headEnd/>
            <a:tailEnd/>
          </a:ln>
        </p:spPr>
        <p:txBody>
          <a:bodyPr lIns="0" tIns="0" rIns="0" bIns="0">
            <a:spAutoFit/>
          </a:bodyPr>
          <a:lstStyle/>
          <a:p>
            <a:r>
              <a:rPr lang="ja-JP" altLang="en-US" sz="1600" b="1">
                <a:solidFill>
                  <a:srgbClr val="000000"/>
                </a:solidFill>
                <a:latin typeface="ＭＳ ゴシック" pitchFamily="49" charset="-128"/>
                <a:ea typeface="ＭＳ ゴシック" pitchFamily="49" charset="-128"/>
              </a:rPr>
              <a:t>・広域支援　　　　・人材育成　　　等　</a:t>
            </a:r>
            <a:endParaRPr lang="ja-JP" altLang="en-US" sz="1600" b="1">
              <a:solidFill>
                <a:prstClr val="black"/>
              </a:solidFill>
              <a:latin typeface="Times New Roman" pitchFamily="18" charset="0"/>
            </a:endParaRPr>
          </a:p>
        </p:txBody>
      </p:sp>
      <p:grpSp>
        <p:nvGrpSpPr>
          <p:cNvPr id="4" name="Group 20"/>
          <p:cNvGrpSpPr>
            <a:grpSpLocks/>
          </p:cNvGrpSpPr>
          <p:nvPr/>
        </p:nvGrpSpPr>
        <p:grpSpPr bwMode="auto">
          <a:xfrm>
            <a:off x="3080815" y="2312936"/>
            <a:ext cx="611187" cy="676275"/>
            <a:chOff x="2070" y="1446"/>
            <a:chExt cx="355" cy="88"/>
          </a:xfrm>
        </p:grpSpPr>
        <p:sp>
          <p:nvSpPr>
            <p:cNvPr id="11324" name="Rectangle 21"/>
            <p:cNvSpPr>
              <a:spLocks noChangeArrowheads="1"/>
            </p:cNvSpPr>
            <p:nvPr/>
          </p:nvSpPr>
          <p:spPr bwMode="auto">
            <a:xfrm>
              <a:off x="2070" y="1480"/>
              <a:ext cx="247" cy="19"/>
            </a:xfrm>
            <a:prstGeom prst="rect">
              <a:avLst/>
            </a:prstGeom>
            <a:solidFill>
              <a:srgbClr val="000000"/>
            </a:solidFill>
            <a:ln w="9525">
              <a:noFill/>
              <a:miter lim="800000"/>
              <a:headEnd/>
              <a:tailEnd/>
            </a:ln>
          </p:spPr>
          <p:txBody>
            <a:bodyPr/>
            <a:lstStyle/>
            <a:p>
              <a:endParaRPr lang="ja-JP" altLang="en-US" sz="1200">
                <a:solidFill>
                  <a:prstClr val="black"/>
                </a:solidFill>
              </a:endParaRPr>
            </a:p>
          </p:txBody>
        </p:sp>
        <p:sp>
          <p:nvSpPr>
            <p:cNvPr id="11325" name="Freeform 22"/>
            <p:cNvSpPr>
              <a:spLocks/>
            </p:cNvSpPr>
            <p:nvPr/>
          </p:nvSpPr>
          <p:spPr bwMode="auto">
            <a:xfrm>
              <a:off x="2314" y="1446"/>
              <a:ext cx="111" cy="88"/>
            </a:xfrm>
            <a:custGeom>
              <a:avLst/>
              <a:gdLst>
                <a:gd name="T0" fmla="*/ 0 w 111"/>
                <a:gd name="T1" fmla="*/ 0 h 177"/>
                <a:gd name="T2" fmla="*/ 111 w 111"/>
                <a:gd name="T3" fmla="*/ 0 h 177"/>
                <a:gd name="T4" fmla="*/ 0 w 111"/>
                <a:gd name="T5" fmla="*/ 0 h 177"/>
                <a:gd name="T6" fmla="*/ 0 w 111"/>
                <a:gd name="T7" fmla="*/ 0 h 177"/>
                <a:gd name="T8" fmla="*/ 0 60000 65536"/>
                <a:gd name="T9" fmla="*/ 0 60000 65536"/>
                <a:gd name="T10" fmla="*/ 0 60000 65536"/>
                <a:gd name="T11" fmla="*/ 0 60000 65536"/>
                <a:gd name="T12" fmla="*/ 0 w 111"/>
                <a:gd name="T13" fmla="*/ 0 h 177"/>
                <a:gd name="T14" fmla="*/ 111 w 111"/>
                <a:gd name="T15" fmla="*/ 177 h 177"/>
              </a:gdLst>
              <a:ahLst/>
              <a:cxnLst>
                <a:cxn ang="T8">
                  <a:pos x="T0" y="T1"/>
                </a:cxn>
                <a:cxn ang="T9">
                  <a:pos x="T2" y="T3"/>
                </a:cxn>
                <a:cxn ang="T10">
                  <a:pos x="T4" y="T5"/>
                </a:cxn>
                <a:cxn ang="T11">
                  <a:pos x="T6" y="T7"/>
                </a:cxn>
              </a:cxnLst>
              <a:rect l="T12" t="T13" r="T14" b="T15"/>
              <a:pathLst>
                <a:path w="111" h="177">
                  <a:moveTo>
                    <a:pt x="0" y="177"/>
                  </a:moveTo>
                  <a:lnTo>
                    <a:pt x="111" y="88"/>
                  </a:lnTo>
                  <a:lnTo>
                    <a:pt x="0" y="0"/>
                  </a:lnTo>
                  <a:lnTo>
                    <a:pt x="0" y="177"/>
                  </a:lnTo>
                  <a:close/>
                </a:path>
              </a:pathLst>
            </a:custGeom>
            <a:solidFill>
              <a:srgbClr val="000000"/>
            </a:solidFill>
            <a:ln w="9525">
              <a:noFill/>
              <a:round/>
              <a:headEnd/>
              <a:tailEnd/>
            </a:ln>
          </p:spPr>
          <p:txBody>
            <a:bodyPr/>
            <a:lstStyle/>
            <a:p>
              <a:endParaRPr lang="ja-JP" altLang="en-US" sz="1200">
                <a:solidFill>
                  <a:prstClr val="black"/>
                </a:solidFill>
              </a:endParaRPr>
            </a:p>
          </p:txBody>
        </p:sp>
      </p:grpSp>
      <p:grpSp>
        <p:nvGrpSpPr>
          <p:cNvPr id="5" name="Group 23"/>
          <p:cNvGrpSpPr>
            <a:grpSpLocks/>
          </p:cNvGrpSpPr>
          <p:nvPr/>
        </p:nvGrpSpPr>
        <p:grpSpPr bwMode="auto">
          <a:xfrm>
            <a:off x="5601104" y="2276932"/>
            <a:ext cx="648073" cy="676275"/>
            <a:chOff x="3324" y="1446"/>
            <a:chExt cx="388" cy="88"/>
          </a:xfrm>
        </p:grpSpPr>
        <p:sp>
          <p:nvSpPr>
            <p:cNvPr id="11322" name="Rectangle 24"/>
            <p:cNvSpPr>
              <a:spLocks noChangeArrowheads="1"/>
            </p:cNvSpPr>
            <p:nvPr/>
          </p:nvSpPr>
          <p:spPr bwMode="auto">
            <a:xfrm>
              <a:off x="3432" y="1480"/>
              <a:ext cx="280" cy="19"/>
            </a:xfrm>
            <a:prstGeom prst="rect">
              <a:avLst/>
            </a:prstGeom>
            <a:solidFill>
              <a:srgbClr val="000000"/>
            </a:solidFill>
            <a:ln w="9525">
              <a:noFill/>
              <a:miter lim="800000"/>
              <a:headEnd/>
              <a:tailEnd/>
            </a:ln>
          </p:spPr>
          <p:txBody>
            <a:bodyPr/>
            <a:lstStyle/>
            <a:p>
              <a:endParaRPr lang="ja-JP" altLang="en-US" sz="1200">
                <a:solidFill>
                  <a:prstClr val="black"/>
                </a:solidFill>
              </a:endParaRPr>
            </a:p>
          </p:txBody>
        </p:sp>
        <p:sp>
          <p:nvSpPr>
            <p:cNvPr id="11323" name="Freeform 25"/>
            <p:cNvSpPr>
              <a:spLocks/>
            </p:cNvSpPr>
            <p:nvPr/>
          </p:nvSpPr>
          <p:spPr bwMode="auto">
            <a:xfrm>
              <a:off x="3324" y="1446"/>
              <a:ext cx="111" cy="88"/>
            </a:xfrm>
            <a:custGeom>
              <a:avLst/>
              <a:gdLst>
                <a:gd name="T0" fmla="*/ 111 w 111"/>
                <a:gd name="T1" fmla="*/ 0 h 177"/>
                <a:gd name="T2" fmla="*/ 0 w 111"/>
                <a:gd name="T3" fmla="*/ 0 h 177"/>
                <a:gd name="T4" fmla="*/ 111 w 111"/>
                <a:gd name="T5" fmla="*/ 0 h 177"/>
                <a:gd name="T6" fmla="*/ 111 w 111"/>
                <a:gd name="T7" fmla="*/ 0 h 177"/>
                <a:gd name="T8" fmla="*/ 0 60000 65536"/>
                <a:gd name="T9" fmla="*/ 0 60000 65536"/>
                <a:gd name="T10" fmla="*/ 0 60000 65536"/>
                <a:gd name="T11" fmla="*/ 0 60000 65536"/>
                <a:gd name="T12" fmla="*/ 0 w 111"/>
                <a:gd name="T13" fmla="*/ 0 h 177"/>
                <a:gd name="T14" fmla="*/ 111 w 111"/>
                <a:gd name="T15" fmla="*/ 177 h 177"/>
              </a:gdLst>
              <a:ahLst/>
              <a:cxnLst>
                <a:cxn ang="T8">
                  <a:pos x="T0" y="T1"/>
                </a:cxn>
                <a:cxn ang="T9">
                  <a:pos x="T2" y="T3"/>
                </a:cxn>
                <a:cxn ang="T10">
                  <a:pos x="T4" y="T5"/>
                </a:cxn>
                <a:cxn ang="T11">
                  <a:pos x="T6" y="T7"/>
                </a:cxn>
              </a:cxnLst>
              <a:rect l="T12" t="T13" r="T14" b="T15"/>
              <a:pathLst>
                <a:path w="111" h="177">
                  <a:moveTo>
                    <a:pt x="111" y="0"/>
                  </a:moveTo>
                  <a:lnTo>
                    <a:pt x="0" y="88"/>
                  </a:lnTo>
                  <a:lnTo>
                    <a:pt x="111" y="177"/>
                  </a:lnTo>
                  <a:lnTo>
                    <a:pt x="111" y="0"/>
                  </a:lnTo>
                  <a:close/>
                </a:path>
              </a:pathLst>
            </a:custGeom>
            <a:solidFill>
              <a:srgbClr val="000000"/>
            </a:solidFill>
            <a:ln w="9525">
              <a:noFill/>
              <a:round/>
              <a:headEnd/>
              <a:tailEnd/>
            </a:ln>
          </p:spPr>
          <p:txBody>
            <a:bodyPr/>
            <a:lstStyle/>
            <a:p>
              <a:endParaRPr lang="ja-JP" altLang="en-US" sz="1200">
                <a:solidFill>
                  <a:prstClr val="black"/>
                </a:solidFill>
              </a:endParaRPr>
            </a:p>
          </p:txBody>
        </p:sp>
      </p:grpSp>
      <p:sp>
        <p:nvSpPr>
          <p:cNvPr id="11282" name="Rectangle 26"/>
          <p:cNvSpPr>
            <a:spLocks noChangeArrowheads="1"/>
          </p:cNvSpPr>
          <p:nvPr/>
        </p:nvSpPr>
        <p:spPr bwMode="auto">
          <a:xfrm>
            <a:off x="616445" y="728732"/>
            <a:ext cx="2052000" cy="288000"/>
          </a:xfrm>
          <a:prstGeom prst="rect">
            <a:avLst/>
          </a:prstGeom>
          <a:solidFill>
            <a:srgbClr val="FFFFFF"/>
          </a:solidFill>
          <a:ln w="9525">
            <a:solidFill>
              <a:srgbClr val="000000"/>
            </a:solidFill>
            <a:miter lim="800000"/>
            <a:headEnd/>
            <a:tailEnd/>
          </a:ln>
        </p:spPr>
        <p:txBody>
          <a:bodyPr/>
          <a:lstStyle/>
          <a:p>
            <a:endParaRPr lang="ja-JP" altLang="en-US" sz="1200">
              <a:solidFill>
                <a:prstClr val="black"/>
              </a:solidFill>
            </a:endParaRPr>
          </a:p>
        </p:txBody>
      </p:sp>
      <p:sp>
        <p:nvSpPr>
          <p:cNvPr id="11283" name="Rectangle 27"/>
          <p:cNvSpPr>
            <a:spLocks noChangeArrowheads="1"/>
          </p:cNvSpPr>
          <p:nvPr/>
        </p:nvSpPr>
        <p:spPr bwMode="auto">
          <a:xfrm>
            <a:off x="681534" y="772260"/>
            <a:ext cx="1858962" cy="244475"/>
          </a:xfrm>
          <a:prstGeom prst="rect">
            <a:avLst/>
          </a:prstGeom>
          <a:noFill/>
          <a:ln w="9525">
            <a:noFill/>
            <a:miter lim="800000"/>
            <a:headEnd/>
            <a:tailEnd/>
          </a:ln>
        </p:spPr>
        <p:txBody>
          <a:bodyPr lIns="0" tIns="0" rIns="0" bIns="0">
            <a:spAutoFit/>
          </a:bodyPr>
          <a:lstStyle/>
          <a:p>
            <a:pPr algn="ctr"/>
            <a:r>
              <a:rPr lang="ja-JP" altLang="en-US" sz="1600" b="1" dirty="0">
                <a:solidFill>
                  <a:srgbClr val="000000"/>
                </a:solidFill>
                <a:latin typeface="ＭＳ ゴシック" pitchFamily="49" charset="-128"/>
                <a:ea typeface="ＭＳ ゴシック" pitchFamily="49" charset="-128"/>
              </a:rPr>
              <a:t>介護給付</a:t>
            </a:r>
            <a:endParaRPr lang="ja-JP" altLang="en-US" sz="1600" dirty="0">
              <a:solidFill>
                <a:prstClr val="black"/>
              </a:solidFill>
              <a:latin typeface="Times New Roman" pitchFamily="18" charset="0"/>
            </a:endParaRPr>
          </a:p>
        </p:txBody>
      </p:sp>
      <p:sp>
        <p:nvSpPr>
          <p:cNvPr id="11284" name="Rectangle 28"/>
          <p:cNvSpPr>
            <a:spLocks noChangeArrowheads="1"/>
          </p:cNvSpPr>
          <p:nvPr/>
        </p:nvSpPr>
        <p:spPr bwMode="auto">
          <a:xfrm>
            <a:off x="6769103" y="728700"/>
            <a:ext cx="2412001" cy="311150"/>
          </a:xfrm>
          <a:prstGeom prst="rect">
            <a:avLst/>
          </a:prstGeom>
          <a:solidFill>
            <a:srgbClr val="FFFFFF"/>
          </a:solidFill>
          <a:ln w="9525">
            <a:solidFill>
              <a:srgbClr val="000000"/>
            </a:solidFill>
            <a:miter lim="800000"/>
            <a:headEnd/>
            <a:tailEnd/>
          </a:ln>
        </p:spPr>
        <p:txBody>
          <a:bodyPr/>
          <a:lstStyle/>
          <a:p>
            <a:pPr algn="ctr"/>
            <a:endParaRPr lang="ja-JP" altLang="en-US" sz="1600" b="1" dirty="0">
              <a:solidFill>
                <a:prstClr val="black"/>
              </a:solidFill>
              <a:latin typeface="ＭＳ ゴシック" pitchFamily="49" charset="-128"/>
              <a:ea typeface="ＭＳ ゴシック" pitchFamily="49" charset="-128"/>
            </a:endParaRPr>
          </a:p>
        </p:txBody>
      </p:sp>
      <p:sp>
        <p:nvSpPr>
          <p:cNvPr id="11286" name="Rectangle 30"/>
          <p:cNvSpPr>
            <a:spLocks noChangeArrowheads="1"/>
          </p:cNvSpPr>
          <p:nvPr/>
        </p:nvSpPr>
        <p:spPr bwMode="auto">
          <a:xfrm>
            <a:off x="719138" y="2410891"/>
            <a:ext cx="2732087" cy="1089025"/>
          </a:xfrm>
          <a:prstGeom prst="rect">
            <a:avLst/>
          </a:prstGeom>
          <a:noFill/>
          <a:ln w="9525">
            <a:noFill/>
            <a:miter lim="800000"/>
            <a:headEnd/>
            <a:tailEnd/>
          </a:ln>
        </p:spPr>
        <p:txBody>
          <a:bodyPr/>
          <a:lstStyle/>
          <a:p>
            <a:endParaRPr lang="ja-JP" altLang="en-US" sz="1200">
              <a:solidFill>
                <a:prstClr val="black"/>
              </a:solidFill>
            </a:endParaRPr>
          </a:p>
        </p:txBody>
      </p:sp>
      <p:sp>
        <p:nvSpPr>
          <p:cNvPr id="11287" name="Rectangle 31"/>
          <p:cNvSpPr>
            <a:spLocks noChangeArrowheads="1"/>
          </p:cNvSpPr>
          <p:nvPr/>
        </p:nvSpPr>
        <p:spPr bwMode="auto">
          <a:xfrm>
            <a:off x="6635750" y="2336219"/>
            <a:ext cx="2776538" cy="1090612"/>
          </a:xfrm>
          <a:prstGeom prst="rect">
            <a:avLst/>
          </a:prstGeom>
          <a:noFill/>
          <a:ln w="9525">
            <a:noFill/>
            <a:miter lim="800000"/>
            <a:headEnd/>
            <a:tailEnd/>
          </a:ln>
        </p:spPr>
        <p:txBody>
          <a:bodyPr/>
          <a:lstStyle/>
          <a:p>
            <a:endParaRPr lang="ja-JP" altLang="en-US" sz="1200">
              <a:solidFill>
                <a:prstClr val="black"/>
              </a:solidFill>
            </a:endParaRPr>
          </a:p>
        </p:txBody>
      </p:sp>
      <p:grpSp>
        <p:nvGrpSpPr>
          <p:cNvPr id="6" name="Group 32"/>
          <p:cNvGrpSpPr>
            <a:grpSpLocks/>
          </p:cNvGrpSpPr>
          <p:nvPr/>
        </p:nvGrpSpPr>
        <p:grpSpPr bwMode="auto">
          <a:xfrm>
            <a:off x="4426074" y="3218869"/>
            <a:ext cx="742950" cy="779462"/>
            <a:chOff x="2816" y="1629"/>
            <a:chExt cx="110" cy="490"/>
          </a:xfrm>
        </p:grpSpPr>
        <p:sp>
          <p:nvSpPr>
            <p:cNvPr id="11320" name="Rectangle 33"/>
            <p:cNvSpPr>
              <a:spLocks noChangeArrowheads="1"/>
            </p:cNvSpPr>
            <p:nvPr/>
          </p:nvSpPr>
          <p:spPr bwMode="auto">
            <a:xfrm>
              <a:off x="2858" y="1716"/>
              <a:ext cx="25" cy="403"/>
            </a:xfrm>
            <a:prstGeom prst="rect">
              <a:avLst/>
            </a:prstGeom>
            <a:solidFill>
              <a:srgbClr val="000000"/>
            </a:solidFill>
            <a:ln w="9525">
              <a:noFill/>
              <a:miter lim="800000"/>
              <a:headEnd/>
              <a:tailEnd/>
            </a:ln>
          </p:spPr>
          <p:txBody>
            <a:bodyPr/>
            <a:lstStyle/>
            <a:p>
              <a:endParaRPr lang="ja-JP" altLang="en-US" sz="1200">
                <a:solidFill>
                  <a:prstClr val="black"/>
                </a:solidFill>
              </a:endParaRPr>
            </a:p>
          </p:txBody>
        </p:sp>
        <p:sp>
          <p:nvSpPr>
            <p:cNvPr id="11321" name="Freeform 34"/>
            <p:cNvSpPr>
              <a:spLocks/>
            </p:cNvSpPr>
            <p:nvPr/>
          </p:nvSpPr>
          <p:spPr bwMode="auto">
            <a:xfrm>
              <a:off x="2816" y="1629"/>
              <a:ext cx="110" cy="89"/>
            </a:xfrm>
            <a:custGeom>
              <a:avLst/>
              <a:gdLst>
                <a:gd name="T0" fmla="*/ 110 w 110"/>
                <a:gd name="T1" fmla="*/ 0 h 179"/>
                <a:gd name="T2" fmla="*/ 54 w 110"/>
                <a:gd name="T3" fmla="*/ 0 h 179"/>
                <a:gd name="T4" fmla="*/ 0 w 110"/>
                <a:gd name="T5" fmla="*/ 0 h 179"/>
                <a:gd name="T6" fmla="*/ 110 w 110"/>
                <a:gd name="T7" fmla="*/ 0 h 179"/>
                <a:gd name="T8" fmla="*/ 0 60000 65536"/>
                <a:gd name="T9" fmla="*/ 0 60000 65536"/>
                <a:gd name="T10" fmla="*/ 0 60000 65536"/>
                <a:gd name="T11" fmla="*/ 0 60000 65536"/>
                <a:gd name="T12" fmla="*/ 0 w 110"/>
                <a:gd name="T13" fmla="*/ 0 h 179"/>
                <a:gd name="T14" fmla="*/ 110 w 110"/>
                <a:gd name="T15" fmla="*/ 179 h 179"/>
              </a:gdLst>
              <a:ahLst/>
              <a:cxnLst>
                <a:cxn ang="T8">
                  <a:pos x="T0" y="T1"/>
                </a:cxn>
                <a:cxn ang="T9">
                  <a:pos x="T2" y="T3"/>
                </a:cxn>
                <a:cxn ang="T10">
                  <a:pos x="T4" y="T5"/>
                </a:cxn>
                <a:cxn ang="T11">
                  <a:pos x="T6" y="T7"/>
                </a:cxn>
              </a:cxnLst>
              <a:rect l="T12" t="T13" r="T14" b="T15"/>
              <a:pathLst>
                <a:path w="110" h="179">
                  <a:moveTo>
                    <a:pt x="110" y="179"/>
                  </a:moveTo>
                  <a:lnTo>
                    <a:pt x="54" y="0"/>
                  </a:lnTo>
                  <a:lnTo>
                    <a:pt x="0" y="179"/>
                  </a:lnTo>
                  <a:lnTo>
                    <a:pt x="110" y="179"/>
                  </a:lnTo>
                  <a:close/>
                </a:path>
              </a:pathLst>
            </a:custGeom>
            <a:solidFill>
              <a:srgbClr val="000000"/>
            </a:solidFill>
            <a:ln w="9525">
              <a:noFill/>
              <a:round/>
              <a:headEnd/>
              <a:tailEnd/>
            </a:ln>
          </p:spPr>
          <p:txBody>
            <a:bodyPr/>
            <a:lstStyle/>
            <a:p>
              <a:endParaRPr lang="ja-JP" altLang="en-US" sz="1200">
                <a:solidFill>
                  <a:prstClr val="black"/>
                </a:solidFill>
              </a:endParaRPr>
            </a:p>
          </p:txBody>
        </p:sp>
      </p:grpSp>
      <p:sp>
        <p:nvSpPr>
          <p:cNvPr id="11289" name="Freeform 35"/>
          <p:cNvSpPr>
            <a:spLocks/>
          </p:cNvSpPr>
          <p:nvPr/>
        </p:nvSpPr>
        <p:spPr bwMode="auto">
          <a:xfrm>
            <a:off x="2144713" y="4509180"/>
            <a:ext cx="5511800" cy="790575"/>
          </a:xfrm>
          <a:custGeom>
            <a:avLst/>
            <a:gdLst>
              <a:gd name="T0" fmla="*/ 2147483647 w 3205"/>
              <a:gd name="T1" fmla="*/ 2147483647 h 1823"/>
              <a:gd name="T2" fmla="*/ 2147483647 w 3205"/>
              <a:gd name="T3" fmla="*/ 2147483647 h 1823"/>
              <a:gd name="T4" fmla="*/ 2147483647 w 3205"/>
              <a:gd name="T5" fmla="*/ 2147483647 h 1823"/>
              <a:gd name="T6" fmla="*/ 2147483647 w 3205"/>
              <a:gd name="T7" fmla="*/ 2147483647 h 1823"/>
              <a:gd name="T8" fmla="*/ 2147483647 w 3205"/>
              <a:gd name="T9" fmla="*/ 2147483647 h 1823"/>
              <a:gd name="T10" fmla="*/ 2147483647 w 3205"/>
              <a:gd name="T11" fmla="*/ 2147483647 h 1823"/>
              <a:gd name="T12" fmla="*/ 2147483647 w 3205"/>
              <a:gd name="T13" fmla="*/ 2147483647 h 1823"/>
              <a:gd name="T14" fmla="*/ 2147483647 w 3205"/>
              <a:gd name="T15" fmla="*/ 2147483647 h 1823"/>
              <a:gd name="T16" fmla="*/ 0 w 3205"/>
              <a:gd name="T17" fmla="*/ 2147483647 h 1823"/>
              <a:gd name="T18" fmla="*/ 2147483647 w 3205"/>
              <a:gd name="T19" fmla="*/ 2147483647 h 1823"/>
              <a:gd name="T20" fmla="*/ 2147483647 w 3205"/>
              <a:gd name="T21" fmla="*/ 2147483647 h 1823"/>
              <a:gd name="T22" fmla="*/ 2147483647 w 3205"/>
              <a:gd name="T23" fmla="*/ 2147483647 h 1823"/>
              <a:gd name="T24" fmla="*/ 2147483647 w 3205"/>
              <a:gd name="T25" fmla="*/ 2147483647 h 1823"/>
              <a:gd name="T26" fmla="*/ 2147483647 w 3205"/>
              <a:gd name="T27" fmla="*/ 2147483647 h 1823"/>
              <a:gd name="T28" fmla="*/ 2147483647 w 3205"/>
              <a:gd name="T29" fmla="*/ 2147483647 h 1823"/>
              <a:gd name="T30" fmla="*/ 2147483647 w 3205"/>
              <a:gd name="T31" fmla="*/ 2147483647 h 1823"/>
              <a:gd name="T32" fmla="*/ 2147483647 w 3205"/>
              <a:gd name="T33" fmla="*/ 2147483647 h 1823"/>
              <a:gd name="T34" fmla="*/ 2147483647 w 3205"/>
              <a:gd name="T35" fmla="*/ 2147483647 h 1823"/>
              <a:gd name="T36" fmla="*/ 2147483647 w 3205"/>
              <a:gd name="T37" fmla="*/ 2147483647 h 1823"/>
              <a:gd name="T38" fmla="*/ 2147483647 w 3205"/>
              <a:gd name="T39" fmla="*/ 2147483647 h 1823"/>
              <a:gd name="T40" fmla="*/ 2147483647 w 3205"/>
              <a:gd name="T41" fmla="*/ 2147483647 h 1823"/>
              <a:gd name="T42" fmla="*/ 2147483647 w 3205"/>
              <a:gd name="T43" fmla="*/ 2147483647 h 1823"/>
              <a:gd name="T44" fmla="*/ 2147483647 w 3205"/>
              <a:gd name="T45" fmla="*/ 2147483647 h 1823"/>
              <a:gd name="T46" fmla="*/ 2147483647 w 3205"/>
              <a:gd name="T47" fmla="*/ 2147483647 h 1823"/>
              <a:gd name="T48" fmla="*/ 2147483647 w 3205"/>
              <a:gd name="T49" fmla="*/ 2147483647 h 1823"/>
              <a:gd name="T50" fmla="*/ 2147483647 w 3205"/>
              <a:gd name="T51" fmla="*/ 2147483647 h 1823"/>
              <a:gd name="T52" fmla="*/ 2147483647 w 3205"/>
              <a:gd name="T53" fmla="*/ 2147483647 h 1823"/>
              <a:gd name="T54" fmla="*/ 2147483647 w 3205"/>
              <a:gd name="T55" fmla="*/ 2147483647 h 1823"/>
              <a:gd name="T56" fmla="*/ 2147483647 w 3205"/>
              <a:gd name="T57" fmla="*/ 2147483647 h 1823"/>
              <a:gd name="T58" fmla="*/ 2147483647 w 3205"/>
              <a:gd name="T59" fmla="*/ 2147483647 h 1823"/>
              <a:gd name="T60" fmla="*/ 2147483647 w 3205"/>
              <a:gd name="T61" fmla="*/ 2147483647 h 1823"/>
              <a:gd name="T62" fmla="*/ 2147483647 w 3205"/>
              <a:gd name="T63" fmla="*/ 2147483647 h 1823"/>
              <a:gd name="T64" fmla="*/ 2147483647 w 3205"/>
              <a:gd name="T65" fmla="*/ 2147483647 h 1823"/>
              <a:gd name="T66" fmla="*/ 2147483647 w 3205"/>
              <a:gd name="T67" fmla="*/ 0 h 18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5"/>
              <a:gd name="T103" fmla="*/ 0 h 1823"/>
              <a:gd name="T104" fmla="*/ 3205 w 3205"/>
              <a:gd name="T105" fmla="*/ 1823 h 18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5" h="1823">
                <a:moveTo>
                  <a:pt x="190" y="0"/>
                </a:moveTo>
                <a:lnTo>
                  <a:pt x="170" y="1"/>
                </a:lnTo>
                <a:lnTo>
                  <a:pt x="152" y="6"/>
                </a:lnTo>
                <a:lnTo>
                  <a:pt x="133" y="13"/>
                </a:lnTo>
                <a:lnTo>
                  <a:pt x="116" y="23"/>
                </a:lnTo>
                <a:lnTo>
                  <a:pt x="99" y="36"/>
                </a:lnTo>
                <a:lnTo>
                  <a:pt x="84" y="51"/>
                </a:lnTo>
                <a:lnTo>
                  <a:pt x="69" y="69"/>
                </a:lnTo>
                <a:lnTo>
                  <a:pt x="56" y="89"/>
                </a:lnTo>
                <a:lnTo>
                  <a:pt x="44" y="111"/>
                </a:lnTo>
                <a:lnTo>
                  <a:pt x="32" y="134"/>
                </a:lnTo>
                <a:lnTo>
                  <a:pt x="23" y="159"/>
                </a:lnTo>
                <a:lnTo>
                  <a:pt x="15" y="185"/>
                </a:lnTo>
                <a:lnTo>
                  <a:pt x="9" y="213"/>
                </a:lnTo>
                <a:lnTo>
                  <a:pt x="4" y="242"/>
                </a:lnTo>
                <a:lnTo>
                  <a:pt x="1" y="271"/>
                </a:lnTo>
                <a:lnTo>
                  <a:pt x="0" y="303"/>
                </a:lnTo>
                <a:lnTo>
                  <a:pt x="0" y="1519"/>
                </a:lnTo>
                <a:lnTo>
                  <a:pt x="1" y="1550"/>
                </a:lnTo>
                <a:lnTo>
                  <a:pt x="4" y="1580"/>
                </a:lnTo>
                <a:lnTo>
                  <a:pt x="9" y="1610"/>
                </a:lnTo>
                <a:lnTo>
                  <a:pt x="15" y="1638"/>
                </a:lnTo>
                <a:lnTo>
                  <a:pt x="23" y="1664"/>
                </a:lnTo>
                <a:lnTo>
                  <a:pt x="32" y="1689"/>
                </a:lnTo>
                <a:lnTo>
                  <a:pt x="44" y="1712"/>
                </a:lnTo>
                <a:lnTo>
                  <a:pt x="56" y="1734"/>
                </a:lnTo>
                <a:lnTo>
                  <a:pt x="69" y="1754"/>
                </a:lnTo>
                <a:lnTo>
                  <a:pt x="84" y="1772"/>
                </a:lnTo>
                <a:lnTo>
                  <a:pt x="99" y="1787"/>
                </a:lnTo>
                <a:lnTo>
                  <a:pt x="116" y="1800"/>
                </a:lnTo>
                <a:lnTo>
                  <a:pt x="133" y="1810"/>
                </a:lnTo>
                <a:lnTo>
                  <a:pt x="152" y="1817"/>
                </a:lnTo>
                <a:lnTo>
                  <a:pt x="170" y="1822"/>
                </a:lnTo>
                <a:lnTo>
                  <a:pt x="190" y="1823"/>
                </a:lnTo>
                <a:lnTo>
                  <a:pt x="3015" y="1823"/>
                </a:lnTo>
                <a:lnTo>
                  <a:pt x="3035" y="1822"/>
                </a:lnTo>
                <a:lnTo>
                  <a:pt x="3053" y="1817"/>
                </a:lnTo>
                <a:lnTo>
                  <a:pt x="3072" y="1810"/>
                </a:lnTo>
                <a:lnTo>
                  <a:pt x="3090" y="1800"/>
                </a:lnTo>
                <a:lnTo>
                  <a:pt x="3106" y="1787"/>
                </a:lnTo>
                <a:lnTo>
                  <a:pt x="3122" y="1772"/>
                </a:lnTo>
                <a:lnTo>
                  <a:pt x="3136" y="1754"/>
                </a:lnTo>
                <a:lnTo>
                  <a:pt x="3149" y="1734"/>
                </a:lnTo>
                <a:lnTo>
                  <a:pt x="3162" y="1712"/>
                </a:lnTo>
                <a:lnTo>
                  <a:pt x="3173" y="1689"/>
                </a:lnTo>
                <a:lnTo>
                  <a:pt x="3182" y="1664"/>
                </a:lnTo>
                <a:lnTo>
                  <a:pt x="3191" y="1638"/>
                </a:lnTo>
                <a:lnTo>
                  <a:pt x="3197" y="1610"/>
                </a:lnTo>
                <a:lnTo>
                  <a:pt x="3201" y="1580"/>
                </a:lnTo>
                <a:lnTo>
                  <a:pt x="3204" y="1550"/>
                </a:lnTo>
                <a:lnTo>
                  <a:pt x="3205" y="1519"/>
                </a:lnTo>
                <a:lnTo>
                  <a:pt x="3205" y="303"/>
                </a:lnTo>
                <a:lnTo>
                  <a:pt x="3204" y="271"/>
                </a:lnTo>
                <a:lnTo>
                  <a:pt x="3201" y="242"/>
                </a:lnTo>
                <a:lnTo>
                  <a:pt x="3197" y="213"/>
                </a:lnTo>
                <a:lnTo>
                  <a:pt x="3191" y="185"/>
                </a:lnTo>
                <a:lnTo>
                  <a:pt x="3182" y="159"/>
                </a:lnTo>
                <a:lnTo>
                  <a:pt x="3173" y="134"/>
                </a:lnTo>
                <a:lnTo>
                  <a:pt x="3162" y="111"/>
                </a:lnTo>
                <a:lnTo>
                  <a:pt x="3149" y="89"/>
                </a:lnTo>
                <a:lnTo>
                  <a:pt x="3136" y="69"/>
                </a:lnTo>
                <a:lnTo>
                  <a:pt x="3122" y="51"/>
                </a:lnTo>
                <a:lnTo>
                  <a:pt x="3106" y="36"/>
                </a:lnTo>
                <a:lnTo>
                  <a:pt x="3090" y="23"/>
                </a:lnTo>
                <a:lnTo>
                  <a:pt x="3072" y="13"/>
                </a:lnTo>
                <a:lnTo>
                  <a:pt x="3053" y="6"/>
                </a:lnTo>
                <a:lnTo>
                  <a:pt x="3035" y="1"/>
                </a:lnTo>
                <a:lnTo>
                  <a:pt x="3015" y="0"/>
                </a:lnTo>
                <a:lnTo>
                  <a:pt x="190" y="0"/>
                </a:lnTo>
                <a:close/>
              </a:path>
            </a:pathLst>
          </a:custGeom>
          <a:solidFill>
            <a:srgbClr val="B9DCFF"/>
          </a:solidFill>
          <a:ln w="25400">
            <a:solidFill>
              <a:srgbClr val="000000"/>
            </a:solidFill>
            <a:round/>
            <a:headEnd/>
            <a:tailEnd/>
          </a:ln>
        </p:spPr>
        <p:txBody>
          <a:bodyPr/>
          <a:lstStyle/>
          <a:p>
            <a:endParaRPr lang="ja-JP" altLang="en-US" sz="1200">
              <a:solidFill>
                <a:prstClr val="black"/>
              </a:solidFill>
            </a:endParaRPr>
          </a:p>
        </p:txBody>
      </p:sp>
      <p:sp>
        <p:nvSpPr>
          <p:cNvPr id="11290" name="Rectangle 36"/>
          <p:cNvSpPr>
            <a:spLocks noChangeArrowheads="1"/>
          </p:cNvSpPr>
          <p:nvPr/>
        </p:nvSpPr>
        <p:spPr bwMode="auto">
          <a:xfrm>
            <a:off x="2606675" y="3745919"/>
            <a:ext cx="2703513" cy="1293812"/>
          </a:xfrm>
          <a:prstGeom prst="rect">
            <a:avLst/>
          </a:prstGeom>
          <a:noFill/>
          <a:ln w="9525">
            <a:noFill/>
            <a:miter lim="800000"/>
            <a:headEnd/>
            <a:tailEnd/>
          </a:ln>
        </p:spPr>
        <p:txBody>
          <a:bodyPr/>
          <a:lstStyle/>
          <a:p>
            <a:endParaRPr lang="ja-JP" altLang="en-US" sz="1200">
              <a:solidFill>
                <a:prstClr val="black"/>
              </a:solidFill>
            </a:endParaRPr>
          </a:p>
        </p:txBody>
      </p:sp>
      <p:sp>
        <p:nvSpPr>
          <p:cNvPr id="11291" name="Rectangle 37"/>
          <p:cNvSpPr>
            <a:spLocks noChangeArrowheads="1"/>
          </p:cNvSpPr>
          <p:nvPr/>
        </p:nvSpPr>
        <p:spPr bwMode="auto">
          <a:xfrm>
            <a:off x="5302250" y="3723697"/>
            <a:ext cx="2476500" cy="1292225"/>
          </a:xfrm>
          <a:prstGeom prst="rect">
            <a:avLst/>
          </a:prstGeom>
          <a:noFill/>
          <a:ln w="9525">
            <a:noFill/>
            <a:miter lim="800000"/>
            <a:headEnd/>
            <a:tailEnd/>
          </a:ln>
        </p:spPr>
        <p:txBody>
          <a:bodyPr/>
          <a:lstStyle/>
          <a:p>
            <a:endParaRPr lang="ja-JP" altLang="en-US" sz="1200">
              <a:solidFill>
                <a:prstClr val="black"/>
              </a:solidFill>
            </a:endParaRPr>
          </a:p>
        </p:txBody>
      </p:sp>
      <p:grpSp>
        <p:nvGrpSpPr>
          <p:cNvPr id="7" name="Group 38"/>
          <p:cNvGrpSpPr>
            <a:grpSpLocks/>
          </p:cNvGrpSpPr>
          <p:nvPr/>
        </p:nvGrpSpPr>
        <p:grpSpPr bwMode="auto">
          <a:xfrm>
            <a:off x="3836876" y="5289029"/>
            <a:ext cx="1806575" cy="357187"/>
            <a:chOff x="2372" y="3171"/>
            <a:chExt cx="1051" cy="227"/>
          </a:xfrm>
        </p:grpSpPr>
        <p:sp>
          <p:nvSpPr>
            <p:cNvPr id="11318" name="Freeform 39"/>
            <p:cNvSpPr>
              <a:spLocks/>
            </p:cNvSpPr>
            <p:nvPr/>
          </p:nvSpPr>
          <p:spPr bwMode="auto">
            <a:xfrm>
              <a:off x="2372" y="3179"/>
              <a:ext cx="1047" cy="212"/>
            </a:xfrm>
            <a:custGeom>
              <a:avLst/>
              <a:gdLst>
                <a:gd name="T0" fmla="*/ 0 w 1047"/>
                <a:gd name="T1" fmla="*/ 1 h 424"/>
                <a:gd name="T2" fmla="*/ 262 w 1047"/>
                <a:gd name="T3" fmla="*/ 1 h 424"/>
                <a:gd name="T4" fmla="*/ 262 w 1047"/>
                <a:gd name="T5" fmla="*/ 1 h 424"/>
                <a:gd name="T6" fmla="*/ 786 w 1047"/>
                <a:gd name="T7" fmla="*/ 1 h 424"/>
                <a:gd name="T8" fmla="*/ 786 w 1047"/>
                <a:gd name="T9" fmla="*/ 1 h 424"/>
                <a:gd name="T10" fmla="*/ 1047 w 1047"/>
                <a:gd name="T11" fmla="*/ 1 h 424"/>
                <a:gd name="T12" fmla="*/ 524 w 1047"/>
                <a:gd name="T13" fmla="*/ 0 h 424"/>
                <a:gd name="T14" fmla="*/ 0 w 1047"/>
                <a:gd name="T15" fmla="*/ 1 h 424"/>
                <a:gd name="T16" fmla="*/ 0 60000 65536"/>
                <a:gd name="T17" fmla="*/ 0 60000 65536"/>
                <a:gd name="T18" fmla="*/ 0 60000 65536"/>
                <a:gd name="T19" fmla="*/ 0 60000 65536"/>
                <a:gd name="T20" fmla="*/ 0 60000 65536"/>
                <a:gd name="T21" fmla="*/ 0 60000 65536"/>
                <a:gd name="T22" fmla="*/ 0 60000 65536"/>
                <a:gd name="T23" fmla="*/ 0 60000 65536"/>
                <a:gd name="T24" fmla="*/ 0 w 1047"/>
                <a:gd name="T25" fmla="*/ 0 h 424"/>
                <a:gd name="T26" fmla="*/ 1047 w 1047"/>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7" h="424">
                  <a:moveTo>
                    <a:pt x="0" y="200"/>
                  </a:moveTo>
                  <a:lnTo>
                    <a:pt x="262" y="200"/>
                  </a:lnTo>
                  <a:lnTo>
                    <a:pt x="262" y="424"/>
                  </a:lnTo>
                  <a:lnTo>
                    <a:pt x="786" y="424"/>
                  </a:lnTo>
                  <a:lnTo>
                    <a:pt x="786" y="200"/>
                  </a:lnTo>
                  <a:lnTo>
                    <a:pt x="1047" y="200"/>
                  </a:lnTo>
                  <a:lnTo>
                    <a:pt x="524" y="0"/>
                  </a:lnTo>
                  <a:lnTo>
                    <a:pt x="0" y="200"/>
                  </a:lnTo>
                  <a:close/>
                </a:path>
              </a:pathLst>
            </a:custGeom>
            <a:solidFill>
              <a:srgbClr val="FF99CC"/>
            </a:solidFill>
            <a:ln w="9525">
              <a:noFill/>
              <a:round/>
              <a:headEnd/>
              <a:tailEnd/>
            </a:ln>
          </p:spPr>
          <p:txBody>
            <a:bodyPr/>
            <a:lstStyle/>
            <a:p>
              <a:endParaRPr lang="ja-JP" altLang="en-US" sz="1200">
                <a:solidFill>
                  <a:prstClr val="black"/>
                </a:solidFill>
              </a:endParaRPr>
            </a:p>
          </p:txBody>
        </p:sp>
        <p:sp>
          <p:nvSpPr>
            <p:cNvPr id="11319" name="Freeform 40"/>
            <p:cNvSpPr>
              <a:spLocks noEditPoints="1"/>
            </p:cNvSpPr>
            <p:nvPr/>
          </p:nvSpPr>
          <p:spPr bwMode="auto">
            <a:xfrm>
              <a:off x="2372" y="3171"/>
              <a:ext cx="1051" cy="227"/>
            </a:xfrm>
            <a:custGeom>
              <a:avLst/>
              <a:gdLst>
                <a:gd name="T0" fmla="*/ 264 w 1051"/>
                <a:gd name="T1" fmla="*/ 1 h 454"/>
                <a:gd name="T2" fmla="*/ 264 w 1051"/>
                <a:gd name="T3" fmla="*/ 1 h 454"/>
                <a:gd name="T4" fmla="*/ 254 w 1051"/>
                <a:gd name="T5" fmla="*/ 1 h 454"/>
                <a:gd name="T6" fmla="*/ 254 w 1051"/>
                <a:gd name="T7" fmla="*/ 1 h 454"/>
                <a:gd name="T8" fmla="*/ 254 w 1051"/>
                <a:gd name="T9" fmla="*/ 1 h 454"/>
                <a:gd name="T10" fmla="*/ 264 w 1051"/>
                <a:gd name="T11" fmla="*/ 1 h 454"/>
                <a:gd name="T12" fmla="*/ 788 w 1051"/>
                <a:gd name="T13" fmla="*/ 1 h 454"/>
                <a:gd name="T14" fmla="*/ 797 w 1051"/>
                <a:gd name="T15" fmla="*/ 1 h 454"/>
                <a:gd name="T16" fmla="*/ 797 w 1051"/>
                <a:gd name="T17" fmla="*/ 1 h 454"/>
                <a:gd name="T18" fmla="*/ 797 w 1051"/>
                <a:gd name="T19" fmla="*/ 1 h 454"/>
                <a:gd name="T20" fmla="*/ 788 w 1051"/>
                <a:gd name="T21" fmla="*/ 1 h 454"/>
                <a:gd name="T22" fmla="*/ 788 w 1051"/>
                <a:gd name="T23" fmla="*/ 1 h 454"/>
                <a:gd name="T24" fmla="*/ 1049 w 1051"/>
                <a:gd name="T25" fmla="*/ 1 h 454"/>
                <a:gd name="T26" fmla="*/ 1051 w 1051"/>
                <a:gd name="T27" fmla="*/ 1 h 454"/>
                <a:gd name="T28" fmla="*/ 528 w 1051"/>
                <a:gd name="T29" fmla="*/ 1 h 454"/>
                <a:gd name="T30" fmla="*/ 526 w 1051"/>
                <a:gd name="T31" fmla="*/ 0 h 454"/>
                <a:gd name="T32" fmla="*/ 524 w 1051"/>
                <a:gd name="T33" fmla="*/ 1 h 454"/>
                <a:gd name="T34" fmla="*/ 0 w 1051"/>
                <a:gd name="T35" fmla="*/ 1 h 454"/>
                <a:gd name="T36" fmla="*/ 2 w 1051"/>
                <a:gd name="T37" fmla="*/ 1 h 454"/>
                <a:gd name="T38" fmla="*/ 264 w 1051"/>
                <a:gd name="T39" fmla="*/ 1 h 454"/>
                <a:gd name="T40" fmla="*/ 2 w 1051"/>
                <a:gd name="T41" fmla="*/ 1 h 454"/>
                <a:gd name="T42" fmla="*/ 2 w 1051"/>
                <a:gd name="T43" fmla="*/ 1 h 454"/>
                <a:gd name="T44" fmla="*/ 4 w 1051"/>
                <a:gd name="T45" fmla="*/ 1 h 454"/>
                <a:gd name="T46" fmla="*/ 528 w 1051"/>
                <a:gd name="T47" fmla="*/ 1 h 454"/>
                <a:gd name="T48" fmla="*/ 526 w 1051"/>
                <a:gd name="T49" fmla="*/ 1 h 454"/>
                <a:gd name="T50" fmla="*/ 524 w 1051"/>
                <a:gd name="T51" fmla="*/ 1 h 454"/>
                <a:gd name="T52" fmla="*/ 1047 w 1051"/>
                <a:gd name="T53" fmla="*/ 1 h 454"/>
                <a:gd name="T54" fmla="*/ 1049 w 1051"/>
                <a:gd name="T55" fmla="*/ 1 h 454"/>
                <a:gd name="T56" fmla="*/ 1049 w 1051"/>
                <a:gd name="T57" fmla="*/ 1 h 454"/>
                <a:gd name="T58" fmla="*/ 788 w 1051"/>
                <a:gd name="T59" fmla="*/ 1 h 454"/>
                <a:gd name="T60" fmla="*/ 778 w 1051"/>
                <a:gd name="T61" fmla="*/ 1 h 454"/>
                <a:gd name="T62" fmla="*/ 778 w 1051"/>
                <a:gd name="T63" fmla="*/ 1 h 454"/>
                <a:gd name="T64" fmla="*/ 778 w 1051"/>
                <a:gd name="T65" fmla="*/ 1 h 454"/>
                <a:gd name="T66" fmla="*/ 788 w 1051"/>
                <a:gd name="T67" fmla="*/ 1 h 454"/>
                <a:gd name="T68" fmla="*/ 788 w 1051"/>
                <a:gd name="T69" fmla="*/ 1 h 454"/>
                <a:gd name="T70" fmla="*/ 264 w 1051"/>
                <a:gd name="T71" fmla="*/ 1 h 454"/>
                <a:gd name="T72" fmla="*/ 264 w 1051"/>
                <a:gd name="T73" fmla="*/ 1 h 454"/>
                <a:gd name="T74" fmla="*/ 273 w 1051"/>
                <a:gd name="T75" fmla="*/ 1 h 454"/>
                <a:gd name="T76" fmla="*/ 273 w 1051"/>
                <a:gd name="T77" fmla="*/ 1 h 454"/>
                <a:gd name="T78" fmla="*/ 273 w 1051"/>
                <a:gd name="T79" fmla="*/ 1 h 454"/>
                <a:gd name="T80" fmla="*/ 264 w 1051"/>
                <a:gd name="T81" fmla="*/ 1 h 454"/>
                <a:gd name="T82" fmla="*/ 2 w 1051"/>
                <a:gd name="T83" fmla="*/ 1 h 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1"/>
                <a:gd name="T127" fmla="*/ 0 h 454"/>
                <a:gd name="T128" fmla="*/ 1051 w 1051"/>
                <a:gd name="T129" fmla="*/ 454 h 4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1" h="454">
                  <a:moveTo>
                    <a:pt x="264" y="230"/>
                  </a:moveTo>
                  <a:lnTo>
                    <a:pt x="264" y="215"/>
                  </a:lnTo>
                  <a:lnTo>
                    <a:pt x="254" y="215"/>
                  </a:lnTo>
                  <a:lnTo>
                    <a:pt x="254" y="439"/>
                  </a:lnTo>
                  <a:lnTo>
                    <a:pt x="254" y="454"/>
                  </a:lnTo>
                  <a:lnTo>
                    <a:pt x="264" y="454"/>
                  </a:lnTo>
                  <a:lnTo>
                    <a:pt x="788" y="454"/>
                  </a:lnTo>
                  <a:lnTo>
                    <a:pt x="797" y="454"/>
                  </a:lnTo>
                  <a:lnTo>
                    <a:pt x="797" y="439"/>
                  </a:lnTo>
                  <a:lnTo>
                    <a:pt x="797" y="215"/>
                  </a:lnTo>
                  <a:lnTo>
                    <a:pt x="788" y="215"/>
                  </a:lnTo>
                  <a:lnTo>
                    <a:pt x="788" y="230"/>
                  </a:lnTo>
                  <a:lnTo>
                    <a:pt x="1049" y="230"/>
                  </a:lnTo>
                  <a:lnTo>
                    <a:pt x="1051" y="202"/>
                  </a:lnTo>
                  <a:lnTo>
                    <a:pt x="528" y="2"/>
                  </a:lnTo>
                  <a:lnTo>
                    <a:pt x="526" y="0"/>
                  </a:lnTo>
                  <a:lnTo>
                    <a:pt x="524" y="2"/>
                  </a:lnTo>
                  <a:lnTo>
                    <a:pt x="0" y="202"/>
                  </a:lnTo>
                  <a:lnTo>
                    <a:pt x="2" y="230"/>
                  </a:lnTo>
                  <a:lnTo>
                    <a:pt x="264" y="230"/>
                  </a:lnTo>
                  <a:close/>
                  <a:moveTo>
                    <a:pt x="2" y="200"/>
                  </a:moveTo>
                  <a:lnTo>
                    <a:pt x="2" y="215"/>
                  </a:lnTo>
                  <a:lnTo>
                    <a:pt x="4" y="230"/>
                  </a:lnTo>
                  <a:lnTo>
                    <a:pt x="528" y="30"/>
                  </a:lnTo>
                  <a:lnTo>
                    <a:pt x="526" y="15"/>
                  </a:lnTo>
                  <a:lnTo>
                    <a:pt x="524" y="30"/>
                  </a:lnTo>
                  <a:lnTo>
                    <a:pt x="1047" y="230"/>
                  </a:lnTo>
                  <a:lnTo>
                    <a:pt x="1049" y="215"/>
                  </a:lnTo>
                  <a:lnTo>
                    <a:pt x="1049" y="200"/>
                  </a:lnTo>
                  <a:lnTo>
                    <a:pt x="788" y="200"/>
                  </a:lnTo>
                  <a:lnTo>
                    <a:pt x="778" y="200"/>
                  </a:lnTo>
                  <a:lnTo>
                    <a:pt x="778" y="215"/>
                  </a:lnTo>
                  <a:lnTo>
                    <a:pt x="778" y="439"/>
                  </a:lnTo>
                  <a:lnTo>
                    <a:pt x="788" y="439"/>
                  </a:lnTo>
                  <a:lnTo>
                    <a:pt x="788" y="424"/>
                  </a:lnTo>
                  <a:lnTo>
                    <a:pt x="264" y="424"/>
                  </a:lnTo>
                  <a:lnTo>
                    <a:pt x="264" y="439"/>
                  </a:lnTo>
                  <a:lnTo>
                    <a:pt x="273" y="439"/>
                  </a:lnTo>
                  <a:lnTo>
                    <a:pt x="273" y="215"/>
                  </a:lnTo>
                  <a:lnTo>
                    <a:pt x="273" y="200"/>
                  </a:lnTo>
                  <a:lnTo>
                    <a:pt x="264" y="200"/>
                  </a:lnTo>
                  <a:lnTo>
                    <a:pt x="2" y="200"/>
                  </a:lnTo>
                  <a:close/>
                </a:path>
              </a:pathLst>
            </a:custGeom>
            <a:solidFill>
              <a:srgbClr val="FF99CC"/>
            </a:solidFill>
            <a:ln w="9525">
              <a:noFill/>
              <a:round/>
              <a:headEnd/>
              <a:tailEnd/>
            </a:ln>
          </p:spPr>
          <p:txBody>
            <a:bodyPr/>
            <a:lstStyle/>
            <a:p>
              <a:endParaRPr lang="ja-JP" altLang="en-US" sz="1200">
                <a:solidFill>
                  <a:prstClr val="black"/>
                </a:solidFill>
              </a:endParaRPr>
            </a:p>
          </p:txBody>
        </p:sp>
      </p:grpSp>
      <p:sp>
        <p:nvSpPr>
          <p:cNvPr id="11293" name="Rectangle 41"/>
          <p:cNvSpPr>
            <a:spLocks noChangeArrowheads="1"/>
          </p:cNvSpPr>
          <p:nvPr/>
        </p:nvSpPr>
        <p:spPr bwMode="auto">
          <a:xfrm>
            <a:off x="4556990" y="5419204"/>
            <a:ext cx="333425" cy="200055"/>
          </a:xfrm>
          <a:prstGeom prst="rect">
            <a:avLst/>
          </a:prstGeom>
          <a:noFill/>
          <a:ln w="9525">
            <a:noFill/>
            <a:miter lim="800000"/>
            <a:headEnd/>
            <a:tailEnd/>
          </a:ln>
        </p:spPr>
        <p:txBody>
          <a:bodyPr wrap="none" lIns="0" tIns="0" rIns="0" bIns="0">
            <a:spAutoFit/>
          </a:bodyPr>
          <a:lstStyle/>
          <a:p>
            <a:r>
              <a:rPr lang="ja-JP" altLang="en-US" sz="1300" dirty="0">
                <a:solidFill>
                  <a:srgbClr val="000000"/>
                </a:solidFill>
                <a:latin typeface="ＭＳ ゴシック" pitchFamily="49" charset="-128"/>
                <a:ea typeface="ＭＳ ゴシック" pitchFamily="49" charset="-128"/>
              </a:rPr>
              <a:t>支援</a:t>
            </a:r>
            <a:endParaRPr lang="ja-JP" altLang="en-US" sz="2400" dirty="0">
              <a:solidFill>
                <a:prstClr val="black"/>
              </a:solidFill>
              <a:latin typeface="Times New Roman" pitchFamily="18" charset="0"/>
            </a:endParaRPr>
          </a:p>
        </p:txBody>
      </p:sp>
      <p:sp>
        <p:nvSpPr>
          <p:cNvPr id="11294" name="Rectangle 42"/>
          <p:cNvSpPr>
            <a:spLocks noChangeArrowheads="1"/>
          </p:cNvSpPr>
          <p:nvPr/>
        </p:nvSpPr>
        <p:spPr bwMode="auto">
          <a:xfrm>
            <a:off x="3440835" y="4122793"/>
            <a:ext cx="2736304" cy="314325"/>
          </a:xfrm>
          <a:prstGeom prst="rect">
            <a:avLst/>
          </a:prstGeom>
          <a:solidFill>
            <a:schemeClr val="bg1"/>
          </a:solidFill>
          <a:ln w="9525">
            <a:solidFill>
              <a:srgbClr val="000000"/>
            </a:solidFill>
            <a:miter lim="800000"/>
            <a:headEnd/>
            <a:tailEnd/>
          </a:ln>
        </p:spPr>
        <p:txBody>
          <a:bodyPr/>
          <a:lstStyle/>
          <a:p>
            <a:endParaRPr lang="ja-JP" altLang="en-US" sz="1200">
              <a:solidFill>
                <a:prstClr val="black"/>
              </a:solidFill>
            </a:endParaRPr>
          </a:p>
        </p:txBody>
      </p:sp>
      <p:sp>
        <p:nvSpPr>
          <p:cNvPr id="11295" name="Rectangle 43"/>
          <p:cNvSpPr>
            <a:spLocks noChangeArrowheads="1"/>
          </p:cNvSpPr>
          <p:nvPr/>
        </p:nvSpPr>
        <p:spPr bwMode="auto">
          <a:xfrm>
            <a:off x="3989988" y="4149082"/>
            <a:ext cx="1654299" cy="246221"/>
          </a:xfrm>
          <a:prstGeom prst="rect">
            <a:avLst/>
          </a:prstGeom>
          <a:noFill/>
          <a:ln w="9525">
            <a:noFill/>
            <a:miter lim="800000"/>
            <a:headEnd/>
            <a:tailEnd/>
          </a:ln>
        </p:spPr>
        <p:txBody>
          <a:bodyPr wrap="none" lIns="0" tIns="0" rIns="0" bIns="0">
            <a:spAutoFit/>
          </a:bodyPr>
          <a:lstStyle/>
          <a:p>
            <a:pPr algn="ctr"/>
            <a:r>
              <a:rPr lang="ja-JP" altLang="en-US" sz="1600" b="1" dirty="0">
                <a:solidFill>
                  <a:srgbClr val="000000"/>
                </a:solidFill>
                <a:latin typeface="ＭＳ ゴシック" pitchFamily="49" charset="-128"/>
                <a:ea typeface="ＭＳ ゴシック" pitchFamily="49" charset="-128"/>
              </a:rPr>
              <a:t>地域生活支援事業</a:t>
            </a:r>
            <a:endParaRPr lang="ja-JP" altLang="en-US" sz="1600" dirty="0">
              <a:solidFill>
                <a:prstClr val="black"/>
              </a:solidFill>
              <a:latin typeface="Times New Roman" pitchFamily="18" charset="0"/>
            </a:endParaRPr>
          </a:p>
        </p:txBody>
      </p:sp>
      <p:sp>
        <p:nvSpPr>
          <p:cNvPr id="11296" name="Text Box 44"/>
          <p:cNvSpPr txBox="1">
            <a:spLocks noChangeArrowheads="1"/>
          </p:cNvSpPr>
          <p:nvPr/>
        </p:nvSpPr>
        <p:spPr bwMode="auto">
          <a:xfrm>
            <a:off x="3440832" y="476675"/>
            <a:ext cx="2641600" cy="396875"/>
          </a:xfrm>
          <a:prstGeom prst="rect">
            <a:avLst/>
          </a:prstGeom>
          <a:noFill/>
          <a:ln w="9525">
            <a:noFill/>
            <a:miter lim="800000"/>
            <a:headEnd/>
            <a:tailEnd/>
          </a:ln>
        </p:spPr>
        <p:txBody>
          <a:bodyPr lIns="91176" tIns="45600" rIns="91176" bIns="45600">
            <a:spAutoFit/>
          </a:bodyPr>
          <a:lstStyle/>
          <a:p>
            <a:pPr algn="ctr">
              <a:spcBef>
                <a:spcPct val="50000"/>
              </a:spcBef>
            </a:pPr>
            <a:r>
              <a:rPr lang="ja-JP" altLang="en-US" sz="2000" dirty="0">
                <a:solidFill>
                  <a:prstClr val="black"/>
                </a:solidFill>
                <a:latin typeface="Times New Roman" pitchFamily="18" charset="0"/>
              </a:rPr>
              <a:t>市　町　村</a:t>
            </a:r>
          </a:p>
        </p:txBody>
      </p:sp>
      <p:sp>
        <p:nvSpPr>
          <p:cNvPr id="11297" name="Text Box 45"/>
          <p:cNvSpPr txBox="1">
            <a:spLocks noChangeArrowheads="1"/>
          </p:cNvSpPr>
          <p:nvPr/>
        </p:nvSpPr>
        <p:spPr bwMode="auto">
          <a:xfrm>
            <a:off x="368796" y="1016734"/>
            <a:ext cx="2559050" cy="1406297"/>
          </a:xfrm>
          <a:prstGeom prst="rect">
            <a:avLst/>
          </a:prstGeom>
          <a:noFill/>
          <a:ln w="9525">
            <a:noFill/>
            <a:miter lim="800000"/>
            <a:headEnd/>
            <a:tailEnd/>
          </a:ln>
        </p:spPr>
        <p:txBody>
          <a:bodyPr lIns="91176" tIns="45600" rIns="91176" bIns="45600">
            <a:spAutoFit/>
          </a:bodyPr>
          <a:lstStyle/>
          <a:p>
            <a:pPr>
              <a:spcBef>
                <a:spcPct val="50000"/>
              </a:spcBef>
            </a:pPr>
            <a:r>
              <a:rPr lang="ja-JP" altLang="en-US" sz="1400" dirty="0">
                <a:solidFill>
                  <a:prstClr val="black"/>
                </a:solidFill>
                <a:latin typeface="Times New Roman" pitchFamily="18" charset="0"/>
              </a:rPr>
              <a:t>・居宅</a:t>
            </a:r>
            <a:r>
              <a:rPr lang="ja-JP" altLang="en-US" sz="1400" dirty="0" smtClean="0">
                <a:solidFill>
                  <a:prstClr val="black"/>
                </a:solidFill>
                <a:latin typeface="Times New Roman" pitchFamily="18" charset="0"/>
              </a:rPr>
              <a:t>介護　　</a:t>
            </a:r>
            <a:r>
              <a:rPr lang="ja-JP" altLang="en-US" sz="1400" b="1" dirty="0" smtClean="0">
                <a:solidFill>
                  <a:srgbClr val="FF0000"/>
                </a:solidFill>
                <a:latin typeface="Times New Roman" pitchFamily="18" charset="0"/>
              </a:rPr>
              <a:t>・重度訪問介護</a:t>
            </a:r>
          </a:p>
          <a:p>
            <a:pPr>
              <a:lnSpc>
                <a:spcPct val="60000"/>
              </a:lnSpc>
              <a:spcBef>
                <a:spcPct val="50000"/>
              </a:spcBef>
            </a:pPr>
            <a:r>
              <a:rPr lang="ja-JP" altLang="en-US" sz="1400" dirty="0" smtClean="0">
                <a:solidFill>
                  <a:prstClr val="black"/>
                </a:solidFill>
                <a:latin typeface="Times New Roman" pitchFamily="18" charset="0"/>
              </a:rPr>
              <a:t>・同行援護　　・</a:t>
            </a:r>
            <a:r>
              <a:rPr lang="ja-JP" altLang="en-US" sz="1400" dirty="0">
                <a:solidFill>
                  <a:prstClr val="black"/>
                </a:solidFill>
                <a:latin typeface="Times New Roman" pitchFamily="18" charset="0"/>
              </a:rPr>
              <a:t>行動援護</a:t>
            </a:r>
          </a:p>
          <a:p>
            <a:pPr>
              <a:lnSpc>
                <a:spcPct val="50000"/>
              </a:lnSpc>
              <a:spcBef>
                <a:spcPct val="50000"/>
              </a:spcBef>
            </a:pPr>
            <a:r>
              <a:rPr lang="ja-JP" altLang="en-US" sz="1400" dirty="0">
                <a:solidFill>
                  <a:prstClr val="black"/>
                </a:solidFill>
                <a:latin typeface="Times New Roman" pitchFamily="18" charset="0"/>
              </a:rPr>
              <a:t>・療養</a:t>
            </a:r>
            <a:r>
              <a:rPr lang="ja-JP" altLang="en-US" sz="1400" dirty="0" smtClean="0">
                <a:solidFill>
                  <a:prstClr val="black"/>
                </a:solidFill>
                <a:latin typeface="Times New Roman" pitchFamily="18" charset="0"/>
              </a:rPr>
              <a:t>介護　　・</a:t>
            </a:r>
            <a:r>
              <a:rPr lang="ja-JP" altLang="en-US" sz="1400" dirty="0">
                <a:solidFill>
                  <a:prstClr val="black"/>
                </a:solidFill>
                <a:latin typeface="Times New Roman" pitchFamily="18" charset="0"/>
              </a:rPr>
              <a:t>生活介護</a:t>
            </a:r>
          </a:p>
          <a:p>
            <a:pPr>
              <a:lnSpc>
                <a:spcPct val="50000"/>
              </a:lnSpc>
              <a:spcBef>
                <a:spcPct val="50000"/>
              </a:spcBef>
            </a:pPr>
            <a:r>
              <a:rPr lang="ja-JP" altLang="en-US" sz="1400" dirty="0" smtClean="0">
                <a:solidFill>
                  <a:prstClr val="black"/>
                </a:solidFill>
                <a:latin typeface="Times New Roman" pitchFamily="18" charset="0"/>
              </a:rPr>
              <a:t>・</a:t>
            </a:r>
            <a:r>
              <a:rPr lang="ja-JP" altLang="en-US" sz="1400" dirty="0">
                <a:solidFill>
                  <a:prstClr val="black"/>
                </a:solidFill>
                <a:latin typeface="Times New Roman" pitchFamily="18" charset="0"/>
              </a:rPr>
              <a:t>短期入所</a:t>
            </a:r>
          </a:p>
          <a:p>
            <a:pPr>
              <a:lnSpc>
                <a:spcPct val="50000"/>
              </a:lnSpc>
              <a:spcBef>
                <a:spcPct val="50000"/>
              </a:spcBef>
            </a:pPr>
            <a:r>
              <a:rPr lang="ja-JP" altLang="en-US" sz="1400" dirty="0">
                <a:solidFill>
                  <a:prstClr val="black"/>
                </a:solidFill>
                <a:latin typeface="Times New Roman" pitchFamily="18" charset="0"/>
              </a:rPr>
              <a:t>・重度障害者等包括支援</a:t>
            </a:r>
          </a:p>
          <a:p>
            <a:pPr>
              <a:lnSpc>
                <a:spcPct val="50000"/>
              </a:lnSpc>
              <a:spcBef>
                <a:spcPct val="50000"/>
              </a:spcBef>
            </a:pPr>
            <a:r>
              <a:rPr lang="ja-JP" altLang="en-US" sz="1400" dirty="0" smtClean="0">
                <a:solidFill>
                  <a:prstClr val="black"/>
                </a:solidFill>
                <a:latin typeface="Times New Roman" pitchFamily="18" charset="0"/>
              </a:rPr>
              <a:t>・</a:t>
            </a:r>
            <a:r>
              <a:rPr lang="ja-JP" altLang="en-US" sz="1400" dirty="0">
                <a:solidFill>
                  <a:prstClr val="black"/>
                </a:solidFill>
                <a:latin typeface="Times New Roman" pitchFamily="18" charset="0"/>
              </a:rPr>
              <a:t>施設入所支援　　　　　　</a:t>
            </a:r>
          </a:p>
        </p:txBody>
      </p:sp>
      <p:sp>
        <p:nvSpPr>
          <p:cNvPr id="11298" name="Text Box 46"/>
          <p:cNvSpPr txBox="1">
            <a:spLocks noChangeArrowheads="1"/>
          </p:cNvSpPr>
          <p:nvPr/>
        </p:nvSpPr>
        <p:spPr bwMode="auto">
          <a:xfrm>
            <a:off x="6141135" y="1106463"/>
            <a:ext cx="3672409" cy="738421"/>
          </a:xfrm>
          <a:prstGeom prst="rect">
            <a:avLst/>
          </a:prstGeom>
          <a:noFill/>
          <a:ln w="9525">
            <a:noFill/>
            <a:miter lim="800000"/>
            <a:headEnd/>
            <a:tailEnd/>
          </a:ln>
        </p:spPr>
        <p:txBody>
          <a:bodyPr wrap="square" lIns="91176" tIns="45600" rIns="91176" bIns="45600">
            <a:spAutoFit/>
          </a:bodyPr>
          <a:lstStyle/>
          <a:p>
            <a:pPr>
              <a:spcBef>
                <a:spcPct val="50000"/>
              </a:spcBef>
            </a:pPr>
            <a:r>
              <a:rPr lang="ja-JP" altLang="en-US" sz="1400" dirty="0" smtClean="0">
                <a:solidFill>
                  <a:prstClr val="black"/>
                </a:solidFill>
                <a:latin typeface="Times New Roman" pitchFamily="18" charset="0"/>
              </a:rPr>
              <a:t>・基本相談支援</a:t>
            </a:r>
          </a:p>
          <a:p>
            <a:pPr>
              <a:lnSpc>
                <a:spcPct val="50000"/>
              </a:lnSpc>
              <a:spcBef>
                <a:spcPct val="50000"/>
              </a:spcBef>
            </a:pPr>
            <a:r>
              <a:rPr lang="ja-JP" altLang="en-US" sz="1400" dirty="0" smtClean="0">
                <a:solidFill>
                  <a:prstClr val="black"/>
                </a:solidFill>
                <a:latin typeface="Times New Roman" pitchFamily="18" charset="0"/>
              </a:rPr>
              <a:t>・地域相談支援</a:t>
            </a:r>
            <a:r>
              <a:rPr lang="ja-JP" altLang="en-US" sz="1300" dirty="0" smtClean="0">
                <a:solidFill>
                  <a:prstClr val="black"/>
                </a:solidFill>
                <a:latin typeface="Times New Roman" pitchFamily="18" charset="0"/>
              </a:rPr>
              <a:t>（地域移行支援</a:t>
            </a:r>
            <a:r>
              <a:rPr lang="ja-JP" altLang="en-US" sz="1300" dirty="0">
                <a:solidFill>
                  <a:prstClr val="black"/>
                </a:solidFill>
                <a:latin typeface="Times New Roman" pitchFamily="18" charset="0"/>
              </a:rPr>
              <a:t>・</a:t>
            </a:r>
            <a:r>
              <a:rPr lang="ja-JP" altLang="en-US" sz="1300" dirty="0" smtClean="0">
                <a:solidFill>
                  <a:prstClr val="black"/>
                </a:solidFill>
                <a:latin typeface="Times New Roman" pitchFamily="18" charset="0"/>
              </a:rPr>
              <a:t>地域定着支援）</a:t>
            </a:r>
          </a:p>
          <a:p>
            <a:pPr>
              <a:lnSpc>
                <a:spcPct val="50000"/>
              </a:lnSpc>
              <a:spcBef>
                <a:spcPct val="50000"/>
              </a:spcBef>
            </a:pPr>
            <a:r>
              <a:rPr lang="ja-JP" altLang="en-US" sz="1400" dirty="0" smtClean="0">
                <a:solidFill>
                  <a:prstClr val="black"/>
                </a:solidFill>
                <a:latin typeface="Times New Roman" pitchFamily="18" charset="0"/>
              </a:rPr>
              <a:t>・計画相談支援</a:t>
            </a:r>
            <a:r>
              <a:rPr lang="ja-JP" altLang="en-US" sz="1400" dirty="0">
                <a:solidFill>
                  <a:prstClr val="black"/>
                </a:solidFill>
                <a:latin typeface="Times New Roman" pitchFamily="18" charset="0"/>
              </a:rPr>
              <a:t>　　　　　　</a:t>
            </a:r>
          </a:p>
        </p:txBody>
      </p:sp>
      <p:sp>
        <p:nvSpPr>
          <p:cNvPr id="11299" name="Freeform 47"/>
          <p:cNvSpPr>
            <a:spLocks/>
          </p:cNvSpPr>
          <p:nvPr/>
        </p:nvSpPr>
        <p:spPr bwMode="auto">
          <a:xfrm>
            <a:off x="6346857" y="2452166"/>
            <a:ext cx="3222625" cy="949325"/>
          </a:xfrm>
          <a:custGeom>
            <a:avLst/>
            <a:gdLst>
              <a:gd name="T0" fmla="*/ 2147483647 w 1874"/>
              <a:gd name="T1" fmla="*/ 2147483647 h 1871"/>
              <a:gd name="T2" fmla="*/ 2147483647 w 1874"/>
              <a:gd name="T3" fmla="*/ 2147483647 h 1871"/>
              <a:gd name="T4" fmla="*/ 2147483647 w 1874"/>
              <a:gd name="T5" fmla="*/ 2147483647 h 1871"/>
              <a:gd name="T6" fmla="*/ 2147483647 w 1874"/>
              <a:gd name="T7" fmla="*/ 2147483647 h 1871"/>
              <a:gd name="T8" fmla="*/ 2147483647 w 1874"/>
              <a:gd name="T9" fmla="*/ 2147483647 h 1871"/>
              <a:gd name="T10" fmla="*/ 2147483647 w 1874"/>
              <a:gd name="T11" fmla="*/ 2147483647 h 1871"/>
              <a:gd name="T12" fmla="*/ 2147483647 w 1874"/>
              <a:gd name="T13" fmla="*/ 2147483647 h 1871"/>
              <a:gd name="T14" fmla="*/ 2147483647 w 1874"/>
              <a:gd name="T15" fmla="*/ 2147483647 h 1871"/>
              <a:gd name="T16" fmla="*/ 0 w 1874"/>
              <a:gd name="T17" fmla="*/ 2147483647 h 1871"/>
              <a:gd name="T18" fmla="*/ 2147483647 w 1874"/>
              <a:gd name="T19" fmla="*/ 2147483647 h 1871"/>
              <a:gd name="T20" fmla="*/ 2147483647 w 1874"/>
              <a:gd name="T21" fmla="*/ 2147483647 h 1871"/>
              <a:gd name="T22" fmla="*/ 2147483647 w 1874"/>
              <a:gd name="T23" fmla="*/ 2147483647 h 1871"/>
              <a:gd name="T24" fmla="*/ 2147483647 w 1874"/>
              <a:gd name="T25" fmla="*/ 2147483647 h 1871"/>
              <a:gd name="T26" fmla="*/ 2147483647 w 1874"/>
              <a:gd name="T27" fmla="*/ 2147483647 h 1871"/>
              <a:gd name="T28" fmla="*/ 2147483647 w 1874"/>
              <a:gd name="T29" fmla="*/ 2147483647 h 1871"/>
              <a:gd name="T30" fmla="*/ 2147483647 w 1874"/>
              <a:gd name="T31" fmla="*/ 2147483647 h 1871"/>
              <a:gd name="T32" fmla="*/ 2147483647 w 1874"/>
              <a:gd name="T33" fmla="*/ 2147483647 h 1871"/>
              <a:gd name="T34" fmla="*/ 2147483647 w 1874"/>
              <a:gd name="T35" fmla="*/ 2147483647 h 1871"/>
              <a:gd name="T36" fmla="*/ 2147483647 w 1874"/>
              <a:gd name="T37" fmla="*/ 2147483647 h 1871"/>
              <a:gd name="T38" fmla="*/ 2147483647 w 1874"/>
              <a:gd name="T39" fmla="*/ 2147483647 h 1871"/>
              <a:gd name="T40" fmla="*/ 2147483647 w 1874"/>
              <a:gd name="T41" fmla="*/ 2147483647 h 1871"/>
              <a:gd name="T42" fmla="*/ 2147483647 w 1874"/>
              <a:gd name="T43" fmla="*/ 2147483647 h 1871"/>
              <a:gd name="T44" fmla="*/ 2147483647 w 1874"/>
              <a:gd name="T45" fmla="*/ 2147483647 h 1871"/>
              <a:gd name="T46" fmla="*/ 2147483647 w 1874"/>
              <a:gd name="T47" fmla="*/ 2147483647 h 1871"/>
              <a:gd name="T48" fmla="*/ 2147483647 w 1874"/>
              <a:gd name="T49" fmla="*/ 2147483647 h 1871"/>
              <a:gd name="T50" fmla="*/ 2147483647 w 1874"/>
              <a:gd name="T51" fmla="*/ 2147483647 h 1871"/>
              <a:gd name="T52" fmla="*/ 2147483647 w 1874"/>
              <a:gd name="T53" fmla="*/ 2147483647 h 1871"/>
              <a:gd name="T54" fmla="*/ 2147483647 w 1874"/>
              <a:gd name="T55" fmla="*/ 2147483647 h 1871"/>
              <a:gd name="T56" fmla="*/ 2147483647 w 1874"/>
              <a:gd name="T57" fmla="*/ 2147483647 h 1871"/>
              <a:gd name="T58" fmla="*/ 2147483647 w 1874"/>
              <a:gd name="T59" fmla="*/ 2147483647 h 1871"/>
              <a:gd name="T60" fmla="*/ 2147483647 w 1874"/>
              <a:gd name="T61" fmla="*/ 2147483647 h 1871"/>
              <a:gd name="T62" fmla="*/ 2147483647 w 1874"/>
              <a:gd name="T63" fmla="*/ 2147483647 h 1871"/>
              <a:gd name="T64" fmla="*/ 2147483647 w 1874"/>
              <a:gd name="T65" fmla="*/ 2147483647 h 1871"/>
              <a:gd name="T66" fmla="*/ 2147483647 w 1874"/>
              <a:gd name="T67" fmla="*/ 0 h 1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4"/>
              <a:gd name="T103" fmla="*/ 0 h 1871"/>
              <a:gd name="T104" fmla="*/ 1874 w 1874"/>
              <a:gd name="T105" fmla="*/ 1871 h 1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D5FFD5"/>
          </a:solidFill>
          <a:ln w="25400">
            <a:solidFill>
              <a:srgbClr val="000000"/>
            </a:solidFill>
            <a:round/>
            <a:headEnd/>
            <a:tailEnd/>
          </a:ln>
        </p:spPr>
        <p:txBody>
          <a:bodyPr/>
          <a:lstStyle/>
          <a:p>
            <a:endParaRPr lang="ja-JP" altLang="en-US" sz="1200">
              <a:solidFill>
                <a:prstClr val="black"/>
              </a:solidFill>
            </a:endParaRPr>
          </a:p>
        </p:txBody>
      </p:sp>
      <p:sp>
        <p:nvSpPr>
          <p:cNvPr id="11300" name="Rectangle 48"/>
          <p:cNvSpPr>
            <a:spLocks noChangeArrowheads="1"/>
          </p:cNvSpPr>
          <p:nvPr/>
        </p:nvSpPr>
        <p:spPr bwMode="auto">
          <a:xfrm>
            <a:off x="6717195" y="2299706"/>
            <a:ext cx="2412001" cy="312738"/>
          </a:xfrm>
          <a:prstGeom prst="rect">
            <a:avLst/>
          </a:prstGeom>
          <a:solidFill>
            <a:srgbClr val="FFFFFF"/>
          </a:solidFill>
          <a:ln w="9525">
            <a:solidFill>
              <a:srgbClr val="000000"/>
            </a:solidFill>
            <a:miter lim="800000"/>
            <a:headEnd/>
            <a:tailEnd/>
          </a:ln>
        </p:spPr>
        <p:txBody>
          <a:bodyPr/>
          <a:lstStyle/>
          <a:p>
            <a:endParaRPr lang="ja-JP" altLang="en-US" sz="1200">
              <a:solidFill>
                <a:prstClr val="black"/>
              </a:solidFill>
            </a:endParaRPr>
          </a:p>
        </p:txBody>
      </p:sp>
      <p:sp>
        <p:nvSpPr>
          <p:cNvPr id="11301" name="Rectangle 49"/>
          <p:cNvSpPr>
            <a:spLocks noChangeArrowheads="1"/>
          </p:cNvSpPr>
          <p:nvPr/>
        </p:nvSpPr>
        <p:spPr bwMode="auto">
          <a:xfrm>
            <a:off x="7077241" y="2333104"/>
            <a:ext cx="1716087" cy="244475"/>
          </a:xfrm>
          <a:prstGeom prst="rect">
            <a:avLst/>
          </a:prstGeom>
          <a:noFill/>
          <a:ln w="9525">
            <a:noFill/>
            <a:miter lim="800000"/>
            <a:headEnd/>
            <a:tailEnd/>
          </a:ln>
        </p:spPr>
        <p:txBody>
          <a:bodyPr lIns="0" tIns="0" rIns="0" bIns="0">
            <a:spAutoFit/>
          </a:bodyPr>
          <a:lstStyle/>
          <a:p>
            <a:pPr algn="ctr"/>
            <a:r>
              <a:rPr lang="ja-JP" altLang="en-US" sz="1600" b="1" dirty="0">
                <a:solidFill>
                  <a:prstClr val="black"/>
                </a:solidFill>
                <a:latin typeface="Times New Roman" pitchFamily="18" charset="0"/>
              </a:rPr>
              <a:t>自立支援医療</a:t>
            </a:r>
          </a:p>
        </p:txBody>
      </p:sp>
      <p:sp>
        <p:nvSpPr>
          <p:cNvPr id="11302" name="Text Box 50"/>
          <p:cNvSpPr txBox="1">
            <a:spLocks noChangeArrowheads="1"/>
          </p:cNvSpPr>
          <p:nvPr/>
        </p:nvSpPr>
        <p:spPr bwMode="auto">
          <a:xfrm>
            <a:off x="6686550" y="2604565"/>
            <a:ext cx="2559050" cy="738421"/>
          </a:xfrm>
          <a:prstGeom prst="rect">
            <a:avLst/>
          </a:prstGeom>
          <a:noFill/>
          <a:ln w="9525">
            <a:noFill/>
            <a:miter lim="800000"/>
            <a:headEnd/>
            <a:tailEnd/>
          </a:ln>
        </p:spPr>
        <p:txBody>
          <a:bodyPr lIns="91176" tIns="45600" rIns="91176" bIns="45600">
            <a:spAutoFit/>
          </a:bodyPr>
          <a:lstStyle/>
          <a:p>
            <a:pPr>
              <a:spcBef>
                <a:spcPct val="50000"/>
              </a:spcBef>
            </a:pPr>
            <a:r>
              <a:rPr lang="ja-JP" altLang="en-US" sz="1400" dirty="0">
                <a:solidFill>
                  <a:prstClr val="black"/>
                </a:solidFill>
                <a:latin typeface="Times New Roman" pitchFamily="18" charset="0"/>
              </a:rPr>
              <a:t>・更生医療</a:t>
            </a:r>
          </a:p>
          <a:p>
            <a:pPr>
              <a:lnSpc>
                <a:spcPct val="50000"/>
              </a:lnSpc>
              <a:spcBef>
                <a:spcPct val="50000"/>
              </a:spcBef>
            </a:pPr>
            <a:r>
              <a:rPr lang="ja-JP" altLang="en-US" sz="1400" dirty="0">
                <a:solidFill>
                  <a:prstClr val="black"/>
                </a:solidFill>
                <a:latin typeface="Times New Roman" pitchFamily="18" charset="0"/>
              </a:rPr>
              <a:t>・育成医療</a:t>
            </a:r>
          </a:p>
          <a:p>
            <a:pPr>
              <a:lnSpc>
                <a:spcPct val="50000"/>
              </a:lnSpc>
              <a:spcBef>
                <a:spcPct val="50000"/>
              </a:spcBef>
            </a:pPr>
            <a:r>
              <a:rPr lang="ja-JP" altLang="en-US" sz="1400" dirty="0">
                <a:solidFill>
                  <a:prstClr val="black"/>
                </a:solidFill>
                <a:latin typeface="Times New Roman" pitchFamily="18" charset="0"/>
              </a:rPr>
              <a:t>・精神通院医療　　　　</a:t>
            </a:r>
          </a:p>
        </p:txBody>
      </p:sp>
      <p:sp>
        <p:nvSpPr>
          <p:cNvPr id="11303" name="Text Box 51"/>
          <p:cNvSpPr txBox="1">
            <a:spLocks noChangeArrowheads="1"/>
          </p:cNvSpPr>
          <p:nvPr/>
        </p:nvSpPr>
        <p:spPr bwMode="auto">
          <a:xfrm>
            <a:off x="2222499" y="4506458"/>
            <a:ext cx="5530850" cy="830754"/>
          </a:xfrm>
          <a:prstGeom prst="rect">
            <a:avLst/>
          </a:prstGeom>
          <a:noFill/>
          <a:ln w="9525">
            <a:noFill/>
            <a:miter lim="800000"/>
            <a:headEnd/>
            <a:tailEnd/>
          </a:ln>
        </p:spPr>
        <p:txBody>
          <a:bodyPr lIns="91176" tIns="45600" rIns="91176" bIns="45600">
            <a:spAutoFit/>
          </a:bodyPr>
          <a:lstStyle/>
          <a:p>
            <a:pPr>
              <a:spcBef>
                <a:spcPct val="50000"/>
              </a:spcBef>
            </a:pPr>
            <a:r>
              <a:rPr lang="ja-JP" altLang="en-US" sz="1600" b="1" dirty="0">
                <a:solidFill>
                  <a:prstClr val="black"/>
                </a:solidFill>
                <a:latin typeface="Times New Roman" pitchFamily="18" charset="0"/>
              </a:rPr>
              <a:t>・相談</a:t>
            </a:r>
            <a:r>
              <a:rPr lang="ja-JP" altLang="en-US" sz="1600" b="1" dirty="0" smtClean="0">
                <a:solidFill>
                  <a:prstClr val="black"/>
                </a:solidFill>
                <a:latin typeface="Times New Roman" pitchFamily="18" charset="0"/>
              </a:rPr>
              <a:t>支援　　　・意思疎通支援　　　・日常</a:t>
            </a:r>
            <a:r>
              <a:rPr lang="ja-JP" altLang="en-US" sz="1600" b="1" dirty="0">
                <a:solidFill>
                  <a:prstClr val="black"/>
                </a:solidFill>
                <a:latin typeface="Times New Roman" pitchFamily="18" charset="0"/>
              </a:rPr>
              <a:t>生活用具</a:t>
            </a:r>
          </a:p>
          <a:p>
            <a:pPr>
              <a:lnSpc>
                <a:spcPct val="50000"/>
              </a:lnSpc>
              <a:spcBef>
                <a:spcPct val="50000"/>
              </a:spcBef>
            </a:pPr>
            <a:r>
              <a:rPr lang="ja-JP" altLang="en-US" sz="1600" b="1" dirty="0">
                <a:solidFill>
                  <a:prstClr val="black"/>
                </a:solidFill>
                <a:latin typeface="Times New Roman" pitchFamily="18" charset="0"/>
              </a:rPr>
              <a:t>・移動支援　　　</a:t>
            </a:r>
            <a:r>
              <a:rPr lang="ja-JP" altLang="en-US" sz="1600" b="1" dirty="0" smtClean="0">
                <a:solidFill>
                  <a:prstClr val="black"/>
                </a:solidFill>
                <a:latin typeface="Times New Roman" pitchFamily="18" charset="0"/>
              </a:rPr>
              <a:t>・</a:t>
            </a:r>
            <a:r>
              <a:rPr lang="ja-JP" altLang="en-US" sz="1600" b="1" dirty="0">
                <a:solidFill>
                  <a:prstClr val="black"/>
                </a:solidFill>
                <a:latin typeface="Times New Roman" pitchFamily="18" charset="0"/>
              </a:rPr>
              <a:t>地域活動支援センター</a:t>
            </a:r>
          </a:p>
          <a:p>
            <a:pPr>
              <a:lnSpc>
                <a:spcPct val="50000"/>
              </a:lnSpc>
              <a:spcBef>
                <a:spcPct val="50000"/>
              </a:spcBef>
            </a:pPr>
            <a:r>
              <a:rPr lang="ja-JP" altLang="en-US" sz="1600" b="1" dirty="0">
                <a:solidFill>
                  <a:prstClr val="black"/>
                </a:solidFill>
                <a:latin typeface="Times New Roman" pitchFamily="18" charset="0"/>
              </a:rPr>
              <a:t>・福祉ホーム　　　　　　　　　　　　　　　　　　　　　　　　　等</a:t>
            </a:r>
          </a:p>
        </p:txBody>
      </p:sp>
      <p:sp>
        <p:nvSpPr>
          <p:cNvPr id="11304" name="Freeform 52"/>
          <p:cNvSpPr>
            <a:spLocks/>
          </p:cNvSpPr>
          <p:nvPr/>
        </p:nvSpPr>
        <p:spPr bwMode="auto">
          <a:xfrm>
            <a:off x="6356382" y="3657019"/>
            <a:ext cx="3222625" cy="292100"/>
          </a:xfrm>
          <a:custGeom>
            <a:avLst/>
            <a:gdLst>
              <a:gd name="T0" fmla="*/ 2147483647 w 1874"/>
              <a:gd name="T1" fmla="*/ 2147483647 h 1871"/>
              <a:gd name="T2" fmla="*/ 2147483647 w 1874"/>
              <a:gd name="T3" fmla="*/ 2147483647 h 1871"/>
              <a:gd name="T4" fmla="*/ 2147483647 w 1874"/>
              <a:gd name="T5" fmla="*/ 2147483647 h 1871"/>
              <a:gd name="T6" fmla="*/ 2147483647 w 1874"/>
              <a:gd name="T7" fmla="*/ 2147483647 h 1871"/>
              <a:gd name="T8" fmla="*/ 2147483647 w 1874"/>
              <a:gd name="T9" fmla="*/ 2147483647 h 1871"/>
              <a:gd name="T10" fmla="*/ 2147483647 w 1874"/>
              <a:gd name="T11" fmla="*/ 2147483647 h 1871"/>
              <a:gd name="T12" fmla="*/ 2147483647 w 1874"/>
              <a:gd name="T13" fmla="*/ 2147483647 h 1871"/>
              <a:gd name="T14" fmla="*/ 2147483647 w 1874"/>
              <a:gd name="T15" fmla="*/ 2147483647 h 1871"/>
              <a:gd name="T16" fmla="*/ 0 w 1874"/>
              <a:gd name="T17" fmla="*/ 2147483647 h 1871"/>
              <a:gd name="T18" fmla="*/ 2147483647 w 1874"/>
              <a:gd name="T19" fmla="*/ 2147483647 h 1871"/>
              <a:gd name="T20" fmla="*/ 2147483647 w 1874"/>
              <a:gd name="T21" fmla="*/ 2147483647 h 1871"/>
              <a:gd name="T22" fmla="*/ 2147483647 w 1874"/>
              <a:gd name="T23" fmla="*/ 2147483647 h 1871"/>
              <a:gd name="T24" fmla="*/ 2147483647 w 1874"/>
              <a:gd name="T25" fmla="*/ 2147483647 h 1871"/>
              <a:gd name="T26" fmla="*/ 2147483647 w 1874"/>
              <a:gd name="T27" fmla="*/ 2147483647 h 1871"/>
              <a:gd name="T28" fmla="*/ 2147483647 w 1874"/>
              <a:gd name="T29" fmla="*/ 2147483647 h 1871"/>
              <a:gd name="T30" fmla="*/ 2147483647 w 1874"/>
              <a:gd name="T31" fmla="*/ 2147483647 h 1871"/>
              <a:gd name="T32" fmla="*/ 2147483647 w 1874"/>
              <a:gd name="T33" fmla="*/ 2147483647 h 1871"/>
              <a:gd name="T34" fmla="*/ 2147483647 w 1874"/>
              <a:gd name="T35" fmla="*/ 2147483647 h 1871"/>
              <a:gd name="T36" fmla="*/ 2147483647 w 1874"/>
              <a:gd name="T37" fmla="*/ 2147483647 h 1871"/>
              <a:gd name="T38" fmla="*/ 2147483647 w 1874"/>
              <a:gd name="T39" fmla="*/ 2147483647 h 1871"/>
              <a:gd name="T40" fmla="*/ 2147483647 w 1874"/>
              <a:gd name="T41" fmla="*/ 2147483647 h 1871"/>
              <a:gd name="T42" fmla="*/ 2147483647 w 1874"/>
              <a:gd name="T43" fmla="*/ 2147483647 h 1871"/>
              <a:gd name="T44" fmla="*/ 2147483647 w 1874"/>
              <a:gd name="T45" fmla="*/ 2147483647 h 1871"/>
              <a:gd name="T46" fmla="*/ 2147483647 w 1874"/>
              <a:gd name="T47" fmla="*/ 2147483647 h 1871"/>
              <a:gd name="T48" fmla="*/ 2147483647 w 1874"/>
              <a:gd name="T49" fmla="*/ 2147483647 h 1871"/>
              <a:gd name="T50" fmla="*/ 2147483647 w 1874"/>
              <a:gd name="T51" fmla="*/ 2147483647 h 1871"/>
              <a:gd name="T52" fmla="*/ 2147483647 w 1874"/>
              <a:gd name="T53" fmla="*/ 2147483647 h 1871"/>
              <a:gd name="T54" fmla="*/ 2147483647 w 1874"/>
              <a:gd name="T55" fmla="*/ 2147483647 h 1871"/>
              <a:gd name="T56" fmla="*/ 2147483647 w 1874"/>
              <a:gd name="T57" fmla="*/ 2147483647 h 1871"/>
              <a:gd name="T58" fmla="*/ 2147483647 w 1874"/>
              <a:gd name="T59" fmla="*/ 2147483647 h 1871"/>
              <a:gd name="T60" fmla="*/ 2147483647 w 1874"/>
              <a:gd name="T61" fmla="*/ 2147483647 h 1871"/>
              <a:gd name="T62" fmla="*/ 2147483647 w 1874"/>
              <a:gd name="T63" fmla="*/ 2147483647 h 1871"/>
              <a:gd name="T64" fmla="*/ 2147483647 w 1874"/>
              <a:gd name="T65" fmla="*/ 2147483647 h 1871"/>
              <a:gd name="T66" fmla="*/ 2147483647 w 1874"/>
              <a:gd name="T67" fmla="*/ 0 h 1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4"/>
              <a:gd name="T103" fmla="*/ 0 h 1871"/>
              <a:gd name="T104" fmla="*/ 1874 w 1874"/>
              <a:gd name="T105" fmla="*/ 1871 h 1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D5FFD5"/>
          </a:solidFill>
          <a:ln w="25400">
            <a:solidFill>
              <a:srgbClr val="000000"/>
            </a:solidFill>
            <a:round/>
            <a:headEnd/>
            <a:tailEnd/>
          </a:ln>
        </p:spPr>
        <p:txBody>
          <a:bodyPr/>
          <a:lstStyle/>
          <a:p>
            <a:endParaRPr lang="ja-JP" altLang="en-US" sz="1200">
              <a:solidFill>
                <a:prstClr val="black"/>
              </a:solidFill>
            </a:endParaRPr>
          </a:p>
        </p:txBody>
      </p:sp>
      <p:sp>
        <p:nvSpPr>
          <p:cNvPr id="11305" name="Rectangle 53"/>
          <p:cNvSpPr>
            <a:spLocks noChangeArrowheads="1"/>
          </p:cNvSpPr>
          <p:nvPr/>
        </p:nvSpPr>
        <p:spPr bwMode="auto">
          <a:xfrm>
            <a:off x="6780218" y="3504619"/>
            <a:ext cx="2412001" cy="304800"/>
          </a:xfrm>
          <a:prstGeom prst="rect">
            <a:avLst/>
          </a:prstGeom>
          <a:solidFill>
            <a:srgbClr val="FFFFFF"/>
          </a:solidFill>
          <a:ln w="9525">
            <a:solidFill>
              <a:srgbClr val="000000"/>
            </a:solidFill>
            <a:miter lim="800000"/>
            <a:headEnd/>
            <a:tailEnd/>
          </a:ln>
        </p:spPr>
        <p:txBody>
          <a:bodyPr/>
          <a:lstStyle/>
          <a:p>
            <a:endParaRPr lang="ja-JP" altLang="en-US" sz="1200">
              <a:solidFill>
                <a:prstClr val="black"/>
              </a:solidFill>
            </a:endParaRPr>
          </a:p>
        </p:txBody>
      </p:sp>
      <p:sp>
        <p:nvSpPr>
          <p:cNvPr id="11306" name="Rectangle 54"/>
          <p:cNvSpPr>
            <a:spLocks noChangeArrowheads="1"/>
          </p:cNvSpPr>
          <p:nvPr/>
        </p:nvSpPr>
        <p:spPr bwMode="auto">
          <a:xfrm>
            <a:off x="7605714" y="3544567"/>
            <a:ext cx="620363" cy="246221"/>
          </a:xfrm>
          <a:prstGeom prst="rect">
            <a:avLst/>
          </a:prstGeom>
          <a:noFill/>
          <a:ln w="9525">
            <a:noFill/>
            <a:miter lim="800000"/>
            <a:headEnd/>
            <a:tailEnd/>
          </a:ln>
        </p:spPr>
        <p:txBody>
          <a:bodyPr wrap="none" lIns="0" tIns="0" rIns="0" bIns="0">
            <a:spAutoFit/>
          </a:bodyPr>
          <a:lstStyle/>
          <a:p>
            <a:r>
              <a:rPr lang="ja-JP" altLang="en-US" sz="1600" b="1" dirty="0">
                <a:solidFill>
                  <a:prstClr val="black"/>
                </a:solidFill>
                <a:latin typeface="Times New Roman" pitchFamily="18" charset="0"/>
              </a:rPr>
              <a:t>補装具</a:t>
            </a:r>
          </a:p>
        </p:txBody>
      </p:sp>
      <p:sp>
        <p:nvSpPr>
          <p:cNvPr id="11307" name="Text Box 55"/>
          <p:cNvSpPr txBox="1">
            <a:spLocks noChangeArrowheads="1"/>
          </p:cNvSpPr>
          <p:nvPr/>
        </p:nvSpPr>
        <p:spPr bwMode="auto">
          <a:xfrm>
            <a:off x="3656856" y="1313929"/>
            <a:ext cx="2146300" cy="396875"/>
          </a:xfrm>
          <a:prstGeom prst="rect">
            <a:avLst/>
          </a:prstGeom>
          <a:noFill/>
          <a:ln w="9525">
            <a:noFill/>
            <a:miter lim="800000"/>
            <a:headEnd/>
            <a:tailEnd/>
          </a:ln>
        </p:spPr>
        <p:txBody>
          <a:bodyPr lIns="91176" tIns="45600" rIns="91176" bIns="45600">
            <a:spAutoFit/>
          </a:bodyPr>
          <a:lstStyle/>
          <a:p>
            <a:pPr algn="ctr">
              <a:spcBef>
                <a:spcPct val="50000"/>
              </a:spcBef>
            </a:pPr>
            <a:r>
              <a:rPr lang="ja-JP" altLang="en-US" sz="2000" u="sng" dirty="0">
                <a:solidFill>
                  <a:prstClr val="black"/>
                </a:solidFill>
                <a:latin typeface="Times New Roman" pitchFamily="18" charset="0"/>
              </a:rPr>
              <a:t>自立支援給付</a:t>
            </a:r>
          </a:p>
        </p:txBody>
      </p:sp>
      <p:sp>
        <p:nvSpPr>
          <p:cNvPr id="11309" name="Text Box 57"/>
          <p:cNvSpPr txBox="1">
            <a:spLocks noChangeArrowheads="1"/>
          </p:cNvSpPr>
          <p:nvPr/>
        </p:nvSpPr>
        <p:spPr bwMode="auto">
          <a:xfrm>
            <a:off x="2072680" y="2204924"/>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第２８条</a:t>
            </a:r>
            <a:r>
              <a:rPr lang="ja-JP" altLang="en-US" sz="1000" dirty="0" smtClean="0">
                <a:solidFill>
                  <a:prstClr val="black"/>
                </a:solidFill>
                <a:latin typeface="ＭＳ Ｐゴシック" charset="-128"/>
              </a:rPr>
              <a:t>第１項</a:t>
            </a:r>
            <a:endParaRPr lang="ja-JP" altLang="ja-JP" sz="2400" dirty="0">
              <a:solidFill>
                <a:prstClr val="black"/>
              </a:solidFill>
              <a:latin typeface="ＭＳ Ｐゴシック" charset="-128"/>
            </a:endParaRPr>
          </a:p>
        </p:txBody>
      </p:sp>
      <p:sp>
        <p:nvSpPr>
          <p:cNvPr id="11310" name="Text Box 58"/>
          <p:cNvSpPr txBox="1">
            <a:spLocks noChangeArrowheads="1"/>
          </p:cNvSpPr>
          <p:nvPr/>
        </p:nvSpPr>
        <p:spPr bwMode="auto">
          <a:xfrm>
            <a:off x="8621836" y="1664805"/>
            <a:ext cx="1155700" cy="244475"/>
          </a:xfrm>
          <a:prstGeom prst="rect">
            <a:avLst/>
          </a:prstGeom>
          <a:noFill/>
          <a:ln w="9525">
            <a:noFill/>
            <a:miter lim="800000"/>
            <a:headEnd/>
            <a:tailEnd/>
          </a:ln>
        </p:spPr>
        <p:txBody>
          <a:bodyPr lIns="91176" tIns="45600" rIns="91176" bIns="45600">
            <a:spAutoFit/>
          </a:bodyPr>
          <a:lstStyle/>
          <a:p>
            <a:r>
              <a:rPr lang="ja-JP" altLang="en-US" sz="1000" dirty="0" smtClean="0">
                <a:solidFill>
                  <a:prstClr val="black"/>
                </a:solidFill>
                <a:latin typeface="ＭＳ Ｐゴシック" charset="-128"/>
              </a:rPr>
              <a:t>第５条第</a:t>
            </a:r>
            <a:r>
              <a:rPr lang="en-US" altLang="ja-JP" sz="1000" dirty="0" smtClean="0">
                <a:solidFill>
                  <a:prstClr val="black"/>
                </a:solidFill>
                <a:latin typeface="ＭＳ Ｐゴシック" charset="-128"/>
              </a:rPr>
              <a:t>16</a:t>
            </a:r>
            <a:r>
              <a:rPr lang="ja-JP" altLang="en-US" sz="1000" dirty="0" smtClean="0">
                <a:solidFill>
                  <a:prstClr val="black"/>
                </a:solidFill>
                <a:latin typeface="ＭＳ Ｐゴシック" charset="-128"/>
              </a:rPr>
              <a:t>項</a:t>
            </a:r>
            <a:endParaRPr lang="ja-JP" altLang="ja-JP" sz="2400" dirty="0">
              <a:solidFill>
                <a:prstClr val="black"/>
              </a:solidFill>
              <a:latin typeface="ＭＳ Ｐゴシック" charset="-128"/>
            </a:endParaRPr>
          </a:p>
        </p:txBody>
      </p:sp>
      <p:sp>
        <p:nvSpPr>
          <p:cNvPr id="11311" name="Text Box 59"/>
          <p:cNvSpPr txBox="1">
            <a:spLocks noChangeArrowheads="1"/>
          </p:cNvSpPr>
          <p:nvPr/>
        </p:nvSpPr>
        <p:spPr bwMode="auto">
          <a:xfrm>
            <a:off x="5421052" y="1456393"/>
            <a:ext cx="648072" cy="244475"/>
          </a:xfrm>
          <a:prstGeom prst="rect">
            <a:avLst/>
          </a:prstGeom>
          <a:noFill/>
          <a:ln w="9525">
            <a:noFill/>
            <a:miter lim="800000"/>
            <a:headEnd/>
            <a:tailEnd/>
          </a:ln>
        </p:spPr>
        <p:txBody>
          <a:bodyPr wrap="square" lIns="91176" tIns="45600" rIns="91176" bIns="45600">
            <a:spAutoFit/>
          </a:bodyPr>
          <a:lstStyle/>
          <a:p>
            <a:r>
              <a:rPr lang="ja-JP" altLang="en-US" sz="1000" dirty="0">
                <a:solidFill>
                  <a:prstClr val="black"/>
                </a:solidFill>
                <a:latin typeface="ＭＳ Ｐゴシック" charset="-128"/>
              </a:rPr>
              <a:t>第６条</a:t>
            </a:r>
            <a:endParaRPr lang="ja-JP" altLang="ja-JP" sz="2400" dirty="0">
              <a:solidFill>
                <a:prstClr val="black"/>
              </a:solidFill>
              <a:latin typeface="ＭＳ Ｐゴシック" charset="-128"/>
            </a:endParaRPr>
          </a:p>
        </p:txBody>
      </p:sp>
      <p:sp>
        <p:nvSpPr>
          <p:cNvPr id="11312" name="Text Box 60"/>
          <p:cNvSpPr txBox="1">
            <a:spLocks noChangeArrowheads="1"/>
          </p:cNvSpPr>
          <p:nvPr/>
        </p:nvSpPr>
        <p:spPr bwMode="auto">
          <a:xfrm>
            <a:off x="8693844" y="3040569"/>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第５</a:t>
            </a:r>
            <a:r>
              <a:rPr lang="en-US" sz="1000" dirty="0">
                <a:solidFill>
                  <a:prstClr val="black"/>
                </a:solidFill>
                <a:latin typeface="ＭＳ Ｐゴシック" charset="-128"/>
              </a:rPr>
              <a:t>条</a:t>
            </a:r>
            <a:r>
              <a:rPr lang="ja-JP" altLang="en-US" sz="1000" dirty="0" smtClean="0">
                <a:solidFill>
                  <a:prstClr val="black"/>
                </a:solidFill>
                <a:latin typeface="ＭＳ Ｐゴシック" charset="-128"/>
              </a:rPr>
              <a:t>第</a:t>
            </a:r>
            <a:r>
              <a:rPr lang="en-US" altLang="ja-JP" sz="1000" dirty="0">
                <a:solidFill>
                  <a:prstClr val="black"/>
                </a:solidFill>
                <a:latin typeface="ＭＳ Ｐゴシック" charset="-128"/>
              </a:rPr>
              <a:t>22</a:t>
            </a:r>
            <a:r>
              <a:rPr lang="ja-JP" altLang="en-US" sz="1000" dirty="0" smtClean="0">
                <a:solidFill>
                  <a:prstClr val="black"/>
                </a:solidFill>
                <a:latin typeface="ＭＳ Ｐゴシック" charset="-128"/>
              </a:rPr>
              <a:t>項</a:t>
            </a:r>
            <a:endParaRPr lang="ja-JP" altLang="ja-JP" sz="2400" dirty="0">
              <a:solidFill>
                <a:prstClr val="black"/>
              </a:solidFill>
              <a:latin typeface="ＭＳ Ｐゴシック" charset="-128"/>
            </a:endParaRPr>
          </a:p>
        </p:txBody>
      </p:sp>
      <p:sp>
        <p:nvSpPr>
          <p:cNvPr id="11313" name="Text Box 61"/>
          <p:cNvSpPr txBox="1">
            <a:spLocks noChangeArrowheads="1"/>
          </p:cNvSpPr>
          <p:nvPr/>
        </p:nvSpPr>
        <p:spPr bwMode="auto">
          <a:xfrm>
            <a:off x="8337550" y="3557012"/>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第５条</a:t>
            </a:r>
            <a:r>
              <a:rPr lang="ja-JP" altLang="en-US" sz="1000" dirty="0" smtClean="0">
                <a:solidFill>
                  <a:prstClr val="black"/>
                </a:solidFill>
                <a:latin typeface="ＭＳ Ｐゴシック" charset="-128"/>
              </a:rPr>
              <a:t>第</a:t>
            </a:r>
            <a:r>
              <a:rPr lang="en-US" altLang="ja-JP" sz="1000" dirty="0">
                <a:solidFill>
                  <a:prstClr val="black"/>
                </a:solidFill>
                <a:latin typeface="ＭＳ Ｐゴシック" charset="-128"/>
              </a:rPr>
              <a:t>23</a:t>
            </a:r>
            <a:r>
              <a:rPr lang="en-US" sz="1000" dirty="0" smtClean="0">
                <a:solidFill>
                  <a:prstClr val="black"/>
                </a:solidFill>
                <a:latin typeface="ＭＳ Ｐゴシック" charset="-128"/>
              </a:rPr>
              <a:t>項</a:t>
            </a:r>
            <a:endParaRPr lang="ja-JP" altLang="ja-JP" sz="2400" dirty="0">
              <a:solidFill>
                <a:prstClr val="black"/>
              </a:solidFill>
              <a:latin typeface="ＭＳ Ｐゴシック" charset="-128"/>
            </a:endParaRPr>
          </a:p>
        </p:txBody>
      </p:sp>
      <p:sp>
        <p:nvSpPr>
          <p:cNvPr id="11314" name="Text Box 62"/>
          <p:cNvSpPr txBox="1">
            <a:spLocks noChangeArrowheads="1"/>
          </p:cNvSpPr>
          <p:nvPr/>
        </p:nvSpPr>
        <p:spPr bwMode="auto">
          <a:xfrm>
            <a:off x="6501172" y="4804765"/>
            <a:ext cx="1155700" cy="244475"/>
          </a:xfrm>
          <a:prstGeom prst="rect">
            <a:avLst/>
          </a:prstGeom>
          <a:noFill/>
          <a:ln w="9525">
            <a:noFill/>
            <a:miter lim="800000"/>
            <a:headEnd/>
            <a:tailEnd/>
          </a:ln>
        </p:spPr>
        <p:txBody>
          <a:bodyPr lIns="91176" tIns="45600" rIns="91176" bIns="45600">
            <a:spAutoFit/>
          </a:bodyPr>
          <a:lstStyle/>
          <a:p>
            <a:r>
              <a:rPr lang="ja-JP" altLang="en-US" sz="1000">
                <a:solidFill>
                  <a:prstClr val="black"/>
                </a:solidFill>
                <a:latin typeface="ＭＳ Ｐゴシック" charset="-128"/>
              </a:rPr>
              <a:t>第７７条第１項</a:t>
            </a:r>
            <a:endParaRPr lang="ja-JP" altLang="ja-JP" sz="2400">
              <a:solidFill>
                <a:prstClr val="black"/>
              </a:solidFill>
              <a:latin typeface="ＭＳ Ｐゴシック" charset="-128"/>
            </a:endParaRPr>
          </a:p>
        </p:txBody>
      </p:sp>
      <p:sp>
        <p:nvSpPr>
          <p:cNvPr id="11315" name="Text Box 63"/>
          <p:cNvSpPr txBox="1">
            <a:spLocks noChangeArrowheads="1"/>
          </p:cNvSpPr>
          <p:nvPr/>
        </p:nvSpPr>
        <p:spPr bwMode="auto">
          <a:xfrm>
            <a:off x="6589713" y="5992897"/>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第７８</a:t>
            </a:r>
            <a:r>
              <a:rPr lang="en-US" sz="1000" dirty="0">
                <a:solidFill>
                  <a:prstClr val="black"/>
                </a:solidFill>
                <a:latin typeface="ＭＳ Ｐゴシック" charset="-128"/>
              </a:rPr>
              <a:t>条</a:t>
            </a:r>
            <a:endParaRPr lang="ja-JP" altLang="ja-JP" sz="2400" dirty="0">
              <a:solidFill>
                <a:prstClr val="black"/>
              </a:solidFill>
              <a:latin typeface="ＭＳ Ｐゴシック" charset="-128"/>
            </a:endParaRPr>
          </a:p>
        </p:txBody>
      </p:sp>
      <p:sp>
        <p:nvSpPr>
          <p:cNvPr id="11316" name="Text Box 64"/>
          <p:cNvSpPr txBox="1">
            <a:spLocks noChangeArrowheads="1"/>
          </p:cNvSpPr>
          <p:nvPr/>
        </p:nvSpPr>
        <p:spPr bwMode="auto">
          <a:xfrm>
            <a:off x="8265367" y="5450068"/>
            <a:ext cx="1640633" cy="553755"/>
          </a:xfrm>
          <a:prstGeom prst="rect">
            <a:avLst/>
          </a:prstGeom>
          <a:noFill/>
          <a:ln w="9525">
            <a:noFill/>
            <a:miter lim="800000"/>
            <a:headEnd/>
            <a:tailEnd/>
          </a:ln>
        </p:spPr>
        <p:txBody>
          <a:bodyPr wrap="square" lIns="91176" tIns="45600" rIns="91176" bIns="45600">
            <a:spAutoFit/>
          </a:bodyPr>
          <a:lstStyle/>
          <a:p>
            <a:pPr>
              <a:spcBef>
                <a:spcPct val="50000"/>
              </a:spcBef>
            </a:pPr>
            <a:r>
              <a:rPr lang="ja-JP" altLang="en-US" sz="1000" dirty="0">
                <a:solidFill>
                  <a:prstClr val="black"/>
                </a:solidFill>
                <a:latin typeface="Times New Roman" pitchFamily="18" charset="0"/>
              </a:rPr>
              <a:t>★</a:t>
            </a:r>
            <a:r>
              <a:rPr lang="ja-JP" altLang="en-US" sz="1000" dirty="0" smtClean="0">
                <a:solidFill>
                  <a:prstClr val="black"/>
                </a:solidFill>
                <a:latin typeface="Times New Roman" pitchFamily="18" charset="0"/>
              </a:rPr>
              <a:t>自立</a:t>
            </a:r>
            <a:r>
              <a:rPr lang="ja-JP" altLang="en-US" sz="1000" dirty="0">
                <a:solidFill>
                  <a:prstClr val="black"/>
                </a:solidFill>
                <a:latin typeface="Times New Roman" pitchFamily="18" charset="0"/>
              </a:rPr>
              <a:t>支援医療の</a:t>
            </a:r>
            <a:r>
              <a:rPr lang="ja-JP" altLang="en-US" sz="1000" dirty="0" smtClean="0">
                <a:solidFill>
                  <a:prstClr val="black"/>
                </a:solidFill>
                <a:latin typeface="Times New Roman" pitchFamily="18" charset="0"/>
              </a:rPr>
              <a:t>うち、</a:t>
            </a:r>
            <a:r>
              <a:rPr lang="ja-JP" altLang="en-US" sz="1000" dirty="0">
                <a:solidFill>
                  <a:prstClr val="black"/>
                </a:solidFill>
                <a:latin typeface="Times New Roman" pitchFamily="18" charset="0"/>
              </a:rPr>
              <a:t>精神通院医療の実施主体は</a:t>
            </a:r>
            <a:r>
              <a:rPr lang="ja-JP" altLang="en-US" sz="1000" dirty="0" smtClean="0">
                <a:solidFill>
                  <a:prstClr val="black"/>
                </a:solidFill>
                <a:latin typeface="Times New Roman" pitchFamily="18" charset="0"/>
              </a:rPr>
              <a:t>都道府県及び指定都市</a:t>
            </a:r>
            <a:endParaRPr lang="ja-JP" altLang="en-US" sz="1000" dirty="0">
              <a:solidFill>
                <a:prstClr val="black"/>
              </a:solidFill>
              <a:latin typeface="Times New Roman" pitchFamily="18" charset="0"/>
            </a:endParaRPr>
          </a:p>
        </p:txBody>
      </p:sp>
      <p:sp>
        <p:nvSpPr>
          <p:cNvPr id="66" name="テキスト ボックス 65"/>
          <p:cNvSpPr txBox="1"/>
          <p:nvPr/>
        </p:nvSpPr>
        <p:spPr>
          <a:xfrm>
            <a:off x="3620852" y="1664808"/>
            <a:ext cx="2307042" cy="307777"/>
          </a:xfrm>
          <a:prstGeom prst="rect">
            <a:avLst/>
          </a:prstGeom>
          <a:noFill/>
        </p:spPr>
        <p:txBody>
          <a:bodyPr wrap="none" rtlCol="0">
            <a:spAutoFit/>
          </a:bodyPr>
          <a:lstStyle/>
          <a:p>
            <a:r>
              <a:rPr lang="ja-JP" altLang="en-US" sz="1400" b="1" dirty="0" smtClean="0">
                <a:solidFill>
                  <a:prstClr val="black"/>
                </a:solidFill>
              </a:rPr>
              <a:t>★原則として国が１／２負担</a:t>
            </a:r>
            <a:endParaRPr lang="ja-JP" altLang="en-US" sz="1400" b="1" dirty="0">
              <a:solidFill>
                <a:prstClr val="black"/>
              </a:solidFill>
            </a:endParaRPr>
          </a:p>
        </p:txBody>
      </p:sp>
      <p:sp>
        <p:nvSpPr>
          <p:cNvPr id="67" name="テキスト ボックス 66"/>
          <p:cNvSpPr txBox="1"/>
          <p:nvPr/>
        </p:nvSpPr>
        <p:spPr>
          <a:xfrm>
            <a:off x="6249180" y="4057329"/>
            <a:ext cx="2031325" cy="307777"/>
          </a:xfrm>
          <a:prstGeom prst="rect">
            <a:avLst/>
          </a:prstGeom>
          <a:noFill/>
        </p:spPr>
        <p:txBody>
          <a:bodyPr wrap="none" rtlCol="0">
            <a:spAutoFit/>
          </a:bodyPr>
          <a:lstStyle/>
          <a:p>
            <a:r>
              <a:rPr lang="ja-JP" altLang="en-US" sz="1400" b="1" dirty="0" smtClean="0">
                <a:solidFill>
                  <a:prstClr val="black"/>
                </a:solidFill>
              </a:rPr>
              <a:t>★国が１／２以内で補助</a:t>
            </a:r>
            <a:endParaRPr lang="ja-JP" altLang="en-US" sz="1400" b="1" dirty="0">
              <a:solidFill>
                <a:prstClr val="black"/>
              </a:solidFill>
            </a:endParaRPr>
          </a:p>
        </p:txBody>
      </p:sp>
      <p:sp>
        <p:nvSpPr>
          <p:cNvPr id="73" name="Freeform 12"/>
          <p:cNvSpPr>
            <a:spLocks/>
          </p:cNvSpPr>
          <p:nvPr/>
        </p:nvSpPr>
        <p:spPr bwMode="auto">
          <a:xfrm>
            <a:off x="196904" y="2652011"/>
            <a:ext cx="2880320" cy="1627938"/>
          </a:xfrm>
          <a:custGeom>
            <a:avLst/>
            <a:gdLst>
              <a:gd name="T0" fmla="*/ 2147483647 w 1874"/>
              <a:gd name="T1" fmla="*/ 2147483647 h 1871"/>
              <a:gd name="T2" fmla="*/ 2147483647 w 1874"/>
              <a:gd name="T3" fmla="*/ 2147483647 h 1871"/>
              <a:gd name="T4" fmla="*/ 2147483647 w 1874"/>
              <a:gd name="T5" fmla="*/ 2147483647 h 1871"/>
              <a:gd name="T6" fmla="*/ 2147483647 w 1874"/>
              <a:gd name="T7" fmla="*/ 2147483647 h 1871"/>
              <a:gd name="T8" fmla="*/ 2147483647 w 1874"/>
              <a:gd name="T9" fmla="*/ 2147483647 h 1871"/>
              <a:gd name="T10" fmla="*/ 2147483647 w 1874"/>
              <a:gd name="T11" fmla="*/ 2147483647 h 1871"/>
              <a:gd name="T12" fmla="*/ 2147483647 w 1874"/>
              <a:gd name="T13" fmla="*/ 2147483647 h 1871"/>
              <a:gd name="T14" fmla="*/ 2147483647 w 1874"/>
              <a:gd name="T15" fmla="*/ 2147483647 h 1871"/>
              <a:gd name="T16" fmla="*/ 0 w 1874"/>
              <a:gd name="T17" fmla="*/ 2147483647 h 1871"/>
              <a:gd name="T18" fmla="*/ 2147483647 w 1874"/>
              <a:gd name="T19" fmla="*/ 2147483647 h 1871"/>
              <a:gd name="T20" fmla="*/ 2147483647 w 1874"/>
              <a:gd name="T21" fmla="*/ 2147483647 h 1871"/>
              <a:gd name="T22" fmla="*/ 2147483647 w 1874"/>
              <a:gd name="T23" fmla="*/ 2147483647 h 1871"/>
              <a:gd name="T24" fmla="*/ 2147483647 w 1874"/>
              <a:gd name="T25" fmla="*/ 2147483647 h 1871"/>
              <a:gd name="T26" fmla="*/ 2147483647 w 1874"/>
              <a:gd name="T27" fmla="*/ 2147483647 h 1871"/>
              <a:gd name="T28" fmla="*/ 2147483647 w 1874"/>
              <a:gd name="T29" fmla="*/ 2147483647 h 1871"/>
              <a:gd name="T30" fmla="*/ 2147483647 w 1874"/>
              <a:gd name="T31" fmla="*/ 2147483647 h 1871"/>
              <a:gd name="T32" fmla="*/ 2147483647 w 1874"/>
              <a:gd name="T33" fmla="*/ 2147483647 h 1871"/>
              <a:gd name="T34" fmla="*/ 2147483647 w 1874"/>
              <a:gd name="T35" fmla="*/ 2147483647 h 1871"/>
              <a:gd name="T36" fmla="*/ 2147483647 w 1874"/>
              <a:gd name="T37" fmla="*/ 2147483647 h 1871"/>
              <a:gd name="T38" fmla="*/ 2147483647 w 1874"/>
              <a:gd name="T39" fmla="*/ 2147483647 h 1871"/>
              <a:gd name="T40" fmla="*/ 2147483647 w 1874"/>
              <a:gd name="T41" fmla="*/ 2147483647 h 1871"/>
              <a:gd name="T42" fmla="*/ 2147483647 w 1874"/>
              <a:gd name="T43" fmla="*/ 2147483647 h 1871"/>
              <a:gd name="T44" fmla="*/ 2147483647 w 1874"/>
              <a:gd name="T45" fmla="*/ 2147483647 h 1871"/>
              <a:gd name="T46" fmla="*/ 2147483647 w 1874"/>
              <a:gd name="T47" fmla="*/ 2147483647 h 1871"/>
              <a:gd name="T48" fmla="*/ 2147483647 w 1874"/>
              <a:gd name="T49" fmla="*/ 2147483647 h 1871"/>
              <a:gd name="T50" fmla="*/ 2147483647 w 1874"/>
              <a:gd name="T51" fmla="*/ 2147483647 h 1871"/>
              <a:gd name="T52" fmla="*/ 2147483647 w 1874"/>
              <a:gd name="T53" fmla="*/ 2147483647 h 1871"/>
              <a:gd name="T54" fmla="*/ 2147483647 w 1874"/>
              <a:gd name="T55" fmla="*/ 2147483647 h 1871"/>
              <a:gd name="T56" fmla="*/ 2147483647 w 1874"/>
              <a:gd name="T57" fmla="*/ 2147483647 h 1871"/>
              <a:gd name="T58" fmla="*/ 2147483647 w 1874"/>
              <a:gd name="T59" fmla="*/ 2147483647 h 1871"/>
              <a:gd name="T60" fmla="*/ 2147483647 w 1874"/>
              <a:gd name="T61" fmla="*/ 2147483647 h 1871"/>
              <a:gd name="T62" fmla="*/ 2147483647 w 1874"/>
              <a:gd name="T63" fmla="*/ 2147483647 h 1871"/>
              <a:gd name="T64" fmla="*/ 2147483647 w 1874"/>
              <a:gd name="T65" fmla="*/ 2147483647 h 1871"/>
              <a:gd name="T66" fmla="*/ 2147483647 w 1874"/>
              <a:gd name="T67" fmla="*/ 0 h 1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4"/>
              <a:gd name="T103" fmla="*/ 0 h 1871"/>
              <a:gd name="T104" fmla="*/ 1874 w 1874"/>
              <a:gd name="T105" fmla="*/ 1871 h 1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D5FFD5"/>
          </a:solidFill>
          <a:ln w="25400">
            <a:solidFill>
              <a:srgbClr val="000000"/>
            </a:solidFill>
            <a:round/>
            <a:headEnd/>
            <a:tailEnd/>
          </a:ln>
        </p:spPr>
        <p:txBody>
          <a:bodyPr/>
          <a:lstStyle/>
          <a:p>
            <a:endParaRPr lang="ja-JP" altLang="en-US" sz="1200">
              <a:solidFill>
                <a:prstClr val="black"/>
              </a:solidFill>
            </a:endParaRPr>
          </a:p>
        </p:txBody>
      </p:sp>
      <p:sp>
        <p:nvSpPr>
          <p:cNvPr id="76" name="Rectangle 26"/>
          <p:cNvSpPr>
            <a:spLocks noChangeArrowheads="1"/>
          </p:cNvSpPr>
          <p:nvPr/>
        </p:nvSpPr>
        <p:spPr bwMode="auto">
          <a:xfrm>
            <a:off x="560512" y="2528932"/>
            <a:ext cx="2052000" cy="288000"/>
          </a:xfrm>
          <a:prstGeom prst="rect">
            <a:avLst/>
          </a:prstGeom>
          <a:solidFill>
            <a:srgbClr val="FFFFFF"/>
          </a:solidFill>
          <a:ln w="9525">
            <a:solidFill>
              <a:srgbClr val="000000"/>
            </a:solidFill>
            <a:miter lim="800000"/>
            <a:headEnd/>
            <a:tailEnd/>
          </a:ln>
        </p:spPr>
        <p:txBody>
          <a:bodyPr/>
          <a:lstStyle/>
          <a:p>
            <a:pPr algn="ctr"/>
            <a:endParaRPr lang="ja-JP" altLang="en-US" sz="1600" b="1" dirty="0">
              <a:solidFill>
                <a:prstClr val="black"/>
              </a:solidFill>
              <a:latin typeface="ＭＳ ゴシック" pitchFamily="49" charset="-128"/>
              <a:ea typeface="ＭＳ ゴシック" pitchFamily="49" charset="-128"/>
            </a:endParaRPr>
          </a:p>
        </p:txBody>
      </p:sp>
      <p:sp>
        <p:nvSpPr>
          <p:cNvPr id="77" name="Text Box 46"/>
          <p:cNvSpPr txBox="1">
            <a:spLocks noChangeArrowheads="1"/>
          </p:cNvSpPr>
          <p:nvPr/>
        </p:nvSpPr>
        <p:spPr bwMode="auto">
          <a:xfrm>
            <a:off x="200480" y="2800332"/>
            <a:ext cx="3041650" cy="1384752"/>
          </a:xfrm>
          <a:prstGeom prst="rect">
            <a:avLst/>
          </a:prstGeom>
          <a:noFill/>
          <a:ln w="9525">
            <a:noFill/>
            <a:miter lim="800000"/>
            <a:headEnd/>
            <a:tailEnd/>
          </a:ln>
        </p:spPr>
        <p:txBody>
          <a:bodyPr lIns="91176" tIns="45600" rIns="91176" bIns="45600">
            <a:spAutoFit/>
          </a:bodyPr>
          <a:lstStyle/>
          <a:p>
            <a:pPr>
              <a:spcBef>
                <a:spcPct val="50000"/>
              </a:spcBef>
            </a:pPr>
            <a:r>
              <a:rPr lang="ja-JP" altLang="en-US" sz="1400" dirty="0">
                <a:solidFill>
                  <a:prstClr val="black"/>
                </a:solidFill>
                <a:latin typeface="Times New Roman" pitchFamily="18" charset="0"/>
              </a:rPr>
              <a:t>・自立訓練（機能訓練・生活訓練）</a:t>
            </a:r>
          </a:p>
          <a:p>
            <a:pPr>
              <a:lnSpc>
                <a:spcPct val="50000"/>
              </a:lnSpc>
              <a:spcBef>
                <a:spcPct val="50000"/>
              </a:spcBef>
            </a:pPr>
            <a:r>
              <a:rPr lang="ja-JP" altLang="en-US" sz="1400" dirty="0">
                <a:solidFill>
                  <a:prstClr val="black"/>
                </a:solidFill>
                <a:latin typeface="Times New Roman" pitchFamily="18" charset="0"/>
              </a:rPr>
              <a:t>・就労移行支援</a:t>
            </a:r>
          </a:p>
          <a:p>
            <a:pPr>
              <a:lnSpc>
                <a:spcPct val="50000"/>
              </a:lnSpc>
              <a:spcBef>
                <a:spcPct val="50000"/>
              </a:spcBef>
            </a:pPr>
            <a:r>
              <a:rPr lang="ja-JP" altLang="en-US" sz="1400" dirty="0">
                <a:solidFill>
                  <a:prstClr val="black"/>
                </a:solidFill>
                <a:latin typeface="Times New Roman" pitchFamily="18" charset="0"/>
              </a:rPr>
              <a:t>・就労継続</a:t>
            </a:r>
            <a:r>
              <a:rPr lang="ja-JP" altLang="en-US" sz="1400" dirty="0" smtClean="0">
                <a:solidFill>
                  <a:prstClr val="black"/>
                </a:solidFill>
                <a:latin typeface="Times New Roman" pitchFamily="18" charset="0"/>
              </a:rPr>
              <a:t>支援（Ａ型・Ｂ型）</a:t>
            </a:r>
            <a:endParaRPr lang="en-US" altLang="ja-JP" sz="1400" dirty="0" smtClean="0">
              <a:solidFill>
                <a:prstClr val="black"/>
              </a:solidFill>
              <a:latin typeface="Times New Roman" pitchFamily="18" charset="0"/>
            </a:endParaRPr>
          </a:p>
          <a:p>
            <a:pPr>
              <a:lnSpc>
                <a:spcPct val="50000"/>
              </a:lnSpc>
              <a:spcBef>
                <a:spcPct val="50000"/>
              </a:spcBef>
            </a:pPr>
            <a:r>
              <a:rPr lang="ja-JP" altLang="en-US" sz="1400" b="1" u="sng" dirty="0" smtClean="0">
                <a:solidFill>
                  <a:srgbClr val="FF0000"/>
                </a:solidFill>
                <a:latin typeface="Times New Roman" pitchFamily="18" charset="0"/>
              </a:rPr>
              <a:t>・就労定着支援（新規</a:t>
            </a:r>
            <a:r>
              <a:rPr lang="en-US" altLang="ja-JP" sz="1400" b="1" u="sng" dirty="0" smtClean="0">
                <a:solidFill>
                  <a:srgbClr val="FF0000"/>
                </a:solidFill>
                <a:latin typeface="Times New Roman" pitchFamily="18" charset="0"/>
              </a:rPr>
              <a:t>※</a:t>
            </a:r>
            <a:r>
              <a:rPr lang="ja-JP" altLang="en-US" sz="1400" b="1" u="sng" dirty="0" smtClean="0">
                <a:solidFill>
                  <a:srgbClr val="FF0000"/>
                </a:solidFill>
                <a:latin typeface="Times New Roman" pitchFamily="18" charset="0"/>
              </a:rPr>
              <a:t>）</a:t>
            </a:r>
            <a:endParaRPr lang="en-US" altLang="ja-JP" sz="1400" b="1" u="sng" dirty="0" smtClean="0">
              <a:solidFill>
                <a:srgbClr val="FF0000"/>
              </a:solidFill>
              <a:latin typeface="Times New Roman" pitchFamily="18" charset="0"/>
            </a:endParaRPr>
          </a:p>
          <a:p>
            <a:pPr>
              <a:lnSpc>
                <a:spcPct val="50000"/>
              </a:lnSpc>
              <a:spcBef>
                <a:spcPct val="50000"/>
              </a:spcBef>
            </a:pPr>
            <a:r>
              <a:rPr lang="ja-JP" altLang="en-US" sz="1400" b="1" u="sng" dirty="0" smtClean="0">
                <a:solidFill>
                  <a:srgbClr val="FF0000"/>
                </a:solidFill>
                <a:latin typeface="Times New Roman" pitchFamily="18" charset="0"/>
              </a:rPr>
              <a:t>・自立生活援助（新規</a:t>
            </a:r>
            <a:r>
              <a:rPr lang="en-US" altLang="ja-JP" sz="1400" b="1" u="sng" dirty="0" smtClean="0">
                <a:solidFill>
                  <a:srgbClr val="FF0000"/>
                </a:solidFill>
                <a:latin typeface="Times New Roman" pitchFamily="18" charset="0"/>
              </a:rPr>
              <a:t>※</a:t>
            </a:r>
            <a:r>
              <a:rPr lang="ja-JP" altLang="en-US" sz="1400" b="1" u="sng" dirty="0" smtClean="0">
                <a:solidFill>
                  <a:srgbClr val="FF0000"/>
                </a:solidFill>
                <a:latin typeface="Times New Roman" pitchFamily="18" charset="0"/>
              </a:rPr>
              <a:t>）</a:t>
            </a:r>
            <a:endParaRPr lang="ja-JP" altLang="en-US" sz="1400" b="1" u="sng" dirty="0">
              <a:solidFill>
                <a:srgbClr val="FF0000"/>
              </a:solidFill>
              <a:latin typeface="Times New Roman" pitchFamily="18" charset="0"/>
            </a:endParaRPr>
          </a:p>
          <a:p>
            <a:pPr>
              <a:lnSpc>
                <a:spcPct val="50000"/>
              </a:lnSpc>
              <a:spcBef>
                <a:spcPct val="50000"/>
              </a:spcBef>
            </a:pPr>
            <a:r>
              <a:rPr lang="ja-JP" altLang="en-US" sz="1400" dirty="0">
                <a:solidFill>
                  <a:prstClr val="black"/>
                </a:solidFill>
                <a:latin typeface="Times New Roman" pitchFamily="18" charset="0"/>
              </a:rPr>
              <a:t>・共同生活援助　　　　　　</a:t>
            </a:r>
          </a:p>
        </p:txBody>
      </p:sp>
      <p:sp>
        <p:nvSpPr>
          <p:cNvPr id="78" name="Text Box 58"/>
          <p:cNvSpPr txBox="1">
            <a:spLocks noChangeArrowheads="1"/>
          </p:cNvSpPr>
          <p:nvPr/>
        </p:nvSpPr>
        <p:spPr bwMode="auto">
          <a:xfrm>
            <a:off x="2105112" y="3904609"/>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第２８条</a:t>
            </a:r>
            <a:r>
              <a:rPr lang="ja-JP" altLang="en-US" sz="1000" dirty="0" smtClean="0">
                <a:solidFill>
                  <a:prstClr val="black"/>
                </a:solidFill>
                <a:latin typeface="ＭＳ Ｐゴシック" charset="-128"/>
              </a:rPr>
              <a:t>第２項</a:t>
            </a:r>
            <a:endParaRPr lang="ja-JP" altLang="ja-JP" sz="2400" dirty="0">
              <a:solidFill>
                <a:prstClr val="black"/>
              </a:solidFill>
              <a:latin typeface="ＭＳ Ｐゴシック" charset="-128"/>
            </a:endParaRPr>
          </a:p>
        </p:txBody>
      </p:sp>
      <p:sp>
        <p:nvSpPr>
          <p:cNvPr id="74" name="Rectangle 27"/>
          <p:cNvSpPr>
            <a:spLocks noChangeArrowheads="1"/>
          </p:cNvSpPr>
          <p:nvPr/>
        </p:nvSpPr>
        <p:spPr bwMode="auto">
          <a:xfrm>
            <a:off x="524508" y="2528960"/>
            <a:ext cx="2016224" cy="246221"/>
          </a:xfrm>
          <a:prstGeom prst="rect">
            <a:avLst/>
          </a:prstGeom>
          <a:noFill/>
          <a:ln w="9525">
            <a:noFill/>
            <a:miter lim="800000"/>
            <a:headEnd/>
            <a:tailEnd/>
          </a:ln>
        </p:spPr>
        <p:txBody>
          <a:bodyPr wrap="square" lIns="0" tIns="0" rIns="0" bIns="0">
            <a:spAutoFit/>
          </a:bodyPr>
          <a:lstStyle/>
          <a:p>
            <a:pPr algn="ctr"/>
            <a:r>
              <a:rPr lang="ja-JP" altLang="en-US" sz="1600" b="1" dirty="0" smtClean="0">
                <a:solidFill>
                  <a:srgbClr val="000000"/>
                </a:solidFill>
                <a:latin typeface="ＭＳ ゴシック" pitchFamily="49" charset="-128"/>
                <a:ea typeface="ＭＳ ゴシック" pitchFamily="49" charset="-128"/>
              </a:rPr>
              <a:t>訓練等給付</a:t>
            </a:r>
            <a:endParaRPr lang="ja-JP" altLang="en-US" sz="1600" dirty="0">
              <a:solidFill>
                <a:prstClr val="black"/>
              </a:solidFill>
              <a:latin typeface="Times New Roman" pitchFamily="18" charset="0"/>
            </a:endParaRPr>
          </a:p>
        </p:txBody>
      </p:sp>
      <p:sp>
        <p:nvSpPr>
          <p:cNvPr id="75" name="Rectangle 27"/>
          <p:cNvSpPr>
            <a:spLocks noChangeArrowheads="1"/>
          </p:cNvSpPr>
          <p:nvPr/>
        </p:nvSpPr>
        <p:spPr bwMode="auto">
          <a:xfrm>
            <a:off x="6753200" y="764706"/>
            <a:ext cx="2448272" cy="246221"/>
          </a:xfrm>
          <a:prstGeom prst="rect">
            <a:avLst/>
          </a:prstGeom>
          <a:noFill/>
          <a:ln w="9525">
            <a:noFill/>
            <a:miter lim="800000"/>
            <a:headEnd/>
            <a:tailEnd/>
          </a:ln>
        </p:spPr>
        <p:txBody>
          <a:bodyPr wrap="square" lIns="0" tIns="0" rIns="0" bIns="0">
            <a:spAutoFit/>
          </a:bodyPr>
          <a:lstStyle/>
          <a:p>
            <a:pPr algn="ctr"/>
            <a:r>
              <a:rPr lang="ja-JP" altLang="en-US" sz="1600" b="1" dirty="0" smtClean="0">
                <a:solidFill>
                  <a:srgbClr val="000000"/>
                </a:solidFill>
                <a:latin typeface="ＭＳ ゴシック" pitchFamily="49" charset="-128"/>
                <a:ea typeface="ＭＳ ゴシック" pitchFamily="49" charset="-128"/>
              </a:rPr>
              <a:t>相談支援</a:t>
            </a:r>
            <a:endParaRPr lang="ja-JP" altLang="en-US" sz="1600" dirty="0">
              <a:solidFill>
                <a:prstClr val="black"/>
              </a:solidFill>
              <a:latin typeface="Times New Roman" pitchFamily="18" charset="0"/>
            </a:endParaRPr>
          </a:p>
        </p:txBody>
      </p:sp>
      <p:sp>
        <p:nvSpPr>
          <p:cNvPr id="80" name="正方形/長方形 79"/>
          <p:cNvSpPr/>
          <p:nvPr/>
        </p:nvSpPr>
        <p:spPr>
          <a:xfrm>
            <a:off x="1568624" y="-41898"/>
            <a:ext cx="6644281" cy="571500"/>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prstClr val="black"/>
                </a:solidFill>
              </a:rPr>
              <a:t>障害者総合支援法の給付・事業</a:t>
            </a:r>
          </a:p>
        </p:txBody>
      </p:sp>
      <p:cxnSp>
        <p:nvCxnSpPr>
          <p:cNvPr id="81" name="直線コネクタ 80"/>
          <p:cNvCxnSpPr/>
          <p:nvPr/>
        </p:nvCxnSpPr>
        <p:spPr>
          <a:xfrm>
            <a:off x="0" y="461596"/>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79" name="Text Box 64"/>
          <p:cNvSpPr txBox="1">
            <a:spLocks noChangeArrowheads="1"/>
          </p:cNvSpPr>
          <p:nvPr/>
        </p:nvSpPr>
        <p:spPr bwMode="auto">
          <a:xfrm>
            <a:off x="2166563" y="4062095"/>
            <a:ext cx="986242" cy="245979"/>
          </a:xfrm>
          <a:prstGeom prst="rect">
            <a:avLst/>
          </a:prstGeom>
          <a:noFill/>
          <a:ln w="9525">
            <a:noFill/>
            <a:miter lim="800000"/>
            <a:headEnd/>
            <a:tailEnd/>
          </a:ln>
        </p:spPr>
        <p:txBody>
          <a:bodyPr wrap="square" lIns="91176" tIns="45600" rIns="91176" bIns="45600">
            <a:spAutoFit/>
          </a:bodyPr>
          <a:lstStyle/>
          <a:p>
            <a:pPr>
              <a:spcBef>
                <a:spcPct val="50000"/>
              </a:spcBef>
            </a:pPr>
            <a:r>
              <a:rPr lang="en-US" altLang="ja-JP" sz="1000" dirty="0" smtClean="0">
                <a:solidFill>
                  <a:srgbClr val="FF0000"/>
                </a:solidFill>
                <a:latin typeface="Times New Roman" pitchFamily="18" charset="0"/>
              </a:rPr>
              <a:t>※H30.4.1</a:t>
            </a:r>
            <a:r>
              <a:rPr lang="ja-JP" altLang="en-US" sz="1000" dirty="0">
                <a:solidFill>
                  <a:srgbClr val="FF0000"/>
                </a:solidFill>
                <a:latin typeface="Times New Roman" pitchFamily="18" charset="0"/>
              </a:rPr>
              <a:t>～</a:t>
            </a:r>
          </a:p>
        </p:txBody>
      </p:sp>
      <p:sp>
        <p:nvSpPr>
          <p:cNvPr id="83" name="テキスト ボックス 82"/>
          <p:cNvSpPr txBox="1"/>
          <p:nvPr/>
        </p:nvSpPr>
        <p:spPr>
          <a:xfrm>
            <a:off x="2682962" y="994728"/>
            <a:ext cx="1552682" cy="461665"/>
          </a:xfrm>
          <a:prstGeom prst="rect">
            <a:avLst/>
          </a:prstGeom>
          <a:noFill/>
        </p:spPr>
        <p:txBody>
          <a:bodyPr wrap="square" rtlCol="0">
            <a:spAutoFit/>
          </a:bodyPr>
          <a:lstStyle/>
          <a:p>
            <a:r>
              <a:rPr kumimoji="1" lang="en-US" altLang="ja-JP" sz="1200" dirty="0" smtClean="0">
                <a:solidFill>
                  <a:srgbClr val="FF0000"/>
                </a:solidFill>
              </a:rPr>
              <a:t>H30.4</a:t>
            </a:r>
            <a:r>
              <a:rPr kumimoji="1" lang="ja-JP" altLang="en-US" sz="1200" dirty="0" smtClean="0">
                <a:solidFill>
                  <a:srgbClr val="FF0000"/>
                </a:solidFill>
              </a:rPr>
              <a:t>～</a:t>
            </a:r>
            <a:endParaRPr kumimoji="1" lang="en-US" altLang="ja-JP" sz="1200" dirty="0" smtClean="0">
              <a:solidFill>
                <a:srgbClr val="FF0000"/>
              </a:solidFill>
            </a:endParaRPr>
          </a:p>
          <a:p>
            <a:r>
              <a:rPr kumimoji="1" lang="ja-JP" altLang="en-US" sz="1200" dirty="0" smtClean="0">
                <a:solidFill>
                  <a:srgbClr val="FF0000"/>
                </a:solidFill>
              </a:rPr>
              <a:t>入院中利用</a:t>
            </a:r>
            <a:r>
              <a:rPr lang="ja-JP" altLang="en-US" sz="1200" dirty="0">
                <a:solidFill>
                  <a:srgbClr val="FF0000"/>
                </a:solidFill>
              </a:rPr>
              <a:t>可</a:t>
            </a:r>
            <a:endParaRPr kumimoji="1" lang="en-US" altLang="ja-JP" sz="1200" dirty="0" smtClean="0">
              <a:solidFill>
                <a:srgbClr val="FF0000"/>
              </a:solidFill>
            </a:endParaRPr>
          </a:p>
        </p:txBody>
      </p:sp>
      <p:sp>
        <p:nvSpPr>
          <p:cNvPr id="9" name="スライド番号プレースホルダー 8"/>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37</a:t>
            </a:fld>
            <a:endParaRPr lang="en-US" altLang="ja-JP">
              <a:solidFill>
                <a:prstClr val="black"/>
              </a:solidFill>
            </a:endParaRPr>
          </a:p>
        </p:txBody>
      </p:sp>
    </p:spTree>
    <p:extLst>
      <p:ext uri="{BB962C8B-B14F-4D97-AF65-F5344CB8AC3E}">
        <p14:creationId xmlns:p14="http://schemas.microsoft.com/office/powerpoint/2010/main" val="39273264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819157" y="188640"/>
            <a:ext cx="8189913" cy="215900"/>
          </a:xfrm>
          <a:prstGeom prst="roundRect">
            <a:avLst/>
          </a:prstGeom>
          <a:no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a:defRPr/>
            </a:pPr>
            <a:r>
              <a:rPr lang="ja-JP" altLang="en-US" sz="2800" dirty="0">
                <a:solidFill>
                  <a:prstClr val="black"/>
                </a:solidFill>
              </a:rPr>
              <a:t>　</a:t>
            </a:r>
            <a:r>
              <a:rPr lang="ja-JP" altLang="en-US" sz="2000" dirty="0" smtClean="0">
                <a:solidFill>
                  <a:prstClr val="black"/>
                </a:solidFill>
              </a:rPr>
              <a:t>平成</a:t>
            </a:r>
            <a:r>
              <a:rPr lang="en-US" altLang="ja-JP" sz="2000" dirty="0" smtClean="0">
                <a:solidFill>
                  <a:prstClr val="black"/>
                </a:solidFill>
              </a:rPr>
              <a:t>24</a:t>
            </a:r>
            <a:r>
              <a:rPr lang="ja-JP" altLang="en-US" sz="2000" dirty="0" smtClean="0">
                <a:solidFill>
                  <a:prstClr val="black"/>
                </a:solidFill>
              </a:rPr>
              <a:t>年度の児童福祉法改正による障害児</a:t>
            </a:r>
            <a:r>
              <a:rPr lang="ja-JP" altLang="en-US" sz="2000" dirty="0">
                <a:solidFill>
                  <a:prstClr val="black"/>
                </a:solidFill>
              </a:rPr>
              <a:t>施設・事業の一元化</a:t>
            </a:r>
            <a:r>
              <a:rPr lang="ja-JP" altLang="en-US" sz="2800" dirty="0">
                <a:solidFill>
                  <a:prstClr val="black"/>
                </a:solidFill>
              </a:rPr>
              <a:t>　</a:t>
            </a:r>
          </a:p>
        </p:txBody>
      </p:sp>
      <p:sp>
        <p:nvSpPr>
          <p:cNvPr id="6147" name="AutoShape 3"/>
          <p:cNvSpPr>
            <a:spLocks noChangeArrowheads="1"/>
          </p:cNvSpPr>
          <p:nvPr/>
        </p:nvSpPr>
        <p:spPr bwMode="auto">
          <a:xfrm>
            <a:off x="193680" y="1700214"/>
            <a:ext cx="3511550" cy="360362"/>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rPr>
              <a:t>　　　児童デイサービス</a:t>
            </a:r>
          </a:p>
        </p:txBody>
      </p:sp>
      <p:sp>
        <p:nvSpPr>
          <p:cNvPr id="6148" name="AutoShape 4"/>
          <p:cNvSpPr>
            <a:spLocks noChangeArrowheads="1"/>
          </p:cNvSpPr>
          <p:nvPr/>
        </p:nvSpPr>
        <p:spPr bwMode="auto">
          <a:xfrm>
            <a:off x="193680" y="3644908"/>
            <a:ext cx="3511550" cy="360363"/>
          </a:xfrm>
          <a:prstGeom prst="roundRect">
            <a:avLst>
              <a:gd name="adj" fmla="val 16667"/>
            </a:avLst>
          </a:prstGeom>
          <a:noFill/>
          <a:ln w="9525">
            <a:solidFill>
              <a:schemeClr val="tx1"/>
            </a:solidFill>
            <a:prstDash val="dash"/>
            <a:round/>
            <a:headEnd/>
            <a:tailEnd/>
          </a:ln>
        </p:spPr>
        <p:txBody>
          <a:bodyPr wrap="none" lIns="91430" tIns="45714" rIns="91430" bIns="45714" anchor="ctr"/>
          <a:lstStyle/>
          <a:p>
            <a:pPr algn="ctr"/>
            <a:r>
              <a:rPr lang="ja-JP" altLang="en-US" sz="1300" dirty="0">
                <a:solidFill>
                  <a:srgbClr val="000000"/>
                </a:solidFill>
              </a:rPr>
              <a:t>重症心身障害児（者）通園事業（補助事業</a:t>
            </a:r>
            <a:r>
              <a:rPr lang="ja-JP" altLang="en-US" sz="1400" dirty="0">
                <a:solidFill>
                  <a:srgbClr val="000000"/>
                </a:solidFill>
              </a:rPr>
              <a:t>）</a:t>
            </a:r>
          </a:p>
        </p:txBody>
      </p:sp>
      <p:sp>
        <p:nvSpPr>
          <p:cNvPr id="6149" name="AutoShape 5"/>
          <p:cNvSpPr>
            <a:spLocks noChangeArrowheads="1"/>
          </p:cNvSpPr>
          <p:nvPr/>
        </p:nvSpPr>
        <p:spPr bwMode="auto">
          <a:xfrm>
            <a:off x="6591326" y="1773258"/>
            <a:ext cx="3121025" cy="2232025"/>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dirty="0">
                <a:solidFill>
                  <a:srgbClr val="000000"/>
                </a:solidFill>
              </a:rPr>
              <a:t>障害児通所支援</a:t>
            </a:r>
          </a:p>
          <a:p>
            <a:endParaRPr lang="ja-JP" altLang="en-US" dirty="0">
              <a:solidFill>
                <a:srgbClr val="000000"/>
              </a:solidFill>
            </a:endParaRPr>
          </a:p>
          <a:p>
            <a:r>
              <a:rPr lang="ja-JP" altLang="en-US" sz="1600" dirty="0" smtClean="0">
                <a:solidFill>
                  <a:srgbClr val="000000"/>
                </a:solidFill>
              </a:rPr>
              <a:t>・</a:t>
            </a:r>
            <a:r>
              <a:rPr lang="ja-JP" altLang="en-US" sz="1600" dirty="0">
                <a:solidFill>
                  <a:srgbClr val="000000"/>
                </a:solidFill>
              </a:rPr>
              <a:t>児童発達支援</a:t>
            </a:r>
          </a:p>
          <a:p>
            <a:r>
              <a:rPr lang="ja-JP" altLang="en-US" sz="1600" dirty="0" smtClean="0">
                <a:solidFill>
                  <a:srgbClr val="000000"/>
                </a:solidFill>
              </a:rPr>
              <a:t>・</a:t>
            </a:r>
            <a:r>
              <a:rPr lang="ja-JP" altLang="en-US" sz="1600" dirty="0">
                <a:solidFill>
                  <a:srgbClr val="000000"/>
                </a:solidFill>
              </a:rPr>
              <a:t>医療型児童発達支援</a:t>
            </a:r>
          </a:p>
          <a:p>
            <a:r>
              <a:rPr lang="ja-JP" altLang="en-US" sz="1600" dirty="0" smtClean="0">
                <a:solidFill>
                  <a:srgbClr val="000000"/>
                </a:solidFill>
              </a:rPr>
              <a:t>・</a:t>
            </a:r>
            <a:r>
              <a:rPr lang="ja-JP" altLang="en-US" sz="1600" dirty="0">
                <a:solidFill>
                  <a:srgbClr val="000000"/>
                </a:solidFill>
              </a:rPr>
              <a:t>放課後等デイサービス</a:t>
            </a:r>
          </a:p>
          <a:p>
            <a:r>
              <a:rPr lang="ja-JP" altLang="en-US" sz="1600" b="1" dirty="0" smtClean="0">
                <a:solidFill>
                  <a:srgbClr val="FF0000"/>
                </a:solidFill>
              </a:rPr>
              <a:t>・</a:t>
            </a:r>
            <a:r>
              <a:rPr lang="ja-JP" altLang="en-US" sz="1600" b="1" dirty="0">
                <a:solidFill>
                  <a:srgbClr val="FF0000"/>
                </a:solidFill>
              </a:rPr>
              <a:t>保育所等訪問</a:t>
            </a:r>
            <a:r>
              <a:rPr lang="ja-JP" altLang="en-US" sz="1600" b="1" dirty="0" smtClean="0">
                <a:solidFill>
                  <a:srgbClr val="FF0000"/>
                </a:solidFill>
              </a:rPr>
              <a:t>支援</a:t>
            </a:r>
            <a:endParaRPr lang="en-US" altLang="ja-JP" sz="1600" b="1" dirty="0" smtClean="0">
              <a:solidFill>
                <a:srgbClr val="FF0000"/>
              </a:solidFill>
            </a:endParaRPr>
          </a:p>
          <a:p>
            <a:r>
              <a:rPr lang="ja-JP" altLang="en-US" sz="1600" b="1" dirty="0" smtClean="0">
                <a:solidFill>
                  <a:srgbClr val="FF0000"/>
                </a:solidFill>
              </a:rPr>
              <a:t>・</a:t>
            </a:r>
            <a:r>
              <a:rPr lang="ja-JP" altLang="en-US" sz="1600" b="1" dirty="0" smtClean="0">
                <a:solidFill>
                  <a:srgbClr val="FF0000"/>
                </a:solidFill>
                <a:latin typeface="HGPｺﾞｼｯｸM" panose="020B0600000000000000" pitchFamily="50" charset="-128"/>
                <a:ea typeface="HGPｺﾞｼｯｸM" panose="020B0600000000000000" pitchFamily="50" charset="-128"/>
              </a:rPr>
              <a:t>居宅</a:t>
            </a:r>
            <a:r>
              <a:rPr lang="ja-JP" altLang="en-US" sz="1600" b="1" dirty="0">
                <a:solidFill>
                  <a:srgbClr val="FF0000"/>
                </a:solidFill>
                <a:latin typeface="HGPｺﾞｼｯｸM" panose="020B0600000000000000" pitchFamily="50" charset="-128"/>
                <a:ea typeface="HGPｺﾞｼｯｸM" panose="020B0600000000000000" pitchFamily="50" charset="-128"/>
              </a:rPr>
              <a:t>訪問型児童発達</a:t>
            </a:r>
            <a:r>
              <a:rPr lang="ja-JP" altLang="en-US" sz="1600" b="1" dirty="0" smtClean="0">
                <a:solidFill>
                  <a:srgbClr val="FF0000"/>
                </a:solidFill>
                <a:latin typeface="HGPｺﾞｼｯｸM" panose="020B0600000000000000" pitchFamily="50" charset="-128"/>
                <a:ea typeface="HGPｺﾞｼｯｸM" panose="020B0600000000000000" pitchFamily="50" charset="-128"/>
              </a:rPr>
              <a:t>支援</a:t>
            </a:r>
            <a:r>
              <a:rPr lang="ja-JP" altLang="en-US" sz="1600" dirty="0" smtClean="0">
                <a:solidFill>
                  <a:srgbClr val="FF0000"/>
                </a:solidFill>
                <a:latin typeface="HGPｺﾞｼｯｸM" panose="020B0600000000000000" pitchFamily="50" charset="-128"/>
                <a:ea typeface="HGPｺﾞｼｯｸM" panose="020B0600000000000000" pitchFamily="50" charset="-128"/>
              </a:rPr>
              <a:t>（新規）</a:t>
            </a:r>
            <a:endParaRPr lang="en-US" altLang="ja-JP" sz="1600" dirty="0" smtClean="0">
              <a:solidFill>
                <a:srgbClr val="FF0000"/>
              </a:solidFill>
              <a:latin typeface="HGPｺﾞｼｯｸM" panose="020B0600000000000000" pitchFamily="50" charset="-128"/>
              <a:ea typeface="HGPｺﾞｼｯｸM" panose="020B0600000000000000" pitchFamily="50" charset="-128"/>
            </a:endParaRPr>
          </a:p>
        </p:txBody>
      </p:sp>
      <p:sp>
        <p:nvSpPr>
          <p:cNvPr id="6150" name="AutoShape 6"/>
          <p:cNvSpPr>
            <a:spLocks noChangeArrowheads="1"/>
          </p:cNvSpPr>
          <p:nvPr/>
        </p:nvSpPr>
        <p:spPr bwMode="auto">
          <a:xfrm>
            <a:off x="6435857" y="4797708"/>
            <a:ext cx="3268663" cy="1439863"/>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dirty="0">
                <a:solidFill>
                  <a:srgbClr val="000000"/>
                </a:solidFill>
              </a:rPr>
              <a:t>　障害児入所支援</a:t>
            </a:r>
          </a:p>
          <a:p>
            <a:endParaRPr lang="ja-JP" altLang="en-US" dirty="0">
              <a:solidFill>
                <a:srgbClr val="000000"/>
              </a:solidFill>
            </a:endParaRPr>
          </a:p>
          <a:p>
            <a:r>
              <a:rPr lang="ja-JP" altLang="en-US" dirty="0">
                <a:solidFill>
                  <a:srgbClr val="000000"/>
                </a:solidFill>
              </a:rPr>
              <a:t>　</a:t>
            </a:r>
            <a:r>
              <a:rPr lang="ja-JP" altLang="en-US" dirty="0" smtClean="0">
                <a:solidFill>
                  <a:srgbClr val="000000"/>
                </a:solidFill>
              </a:rPr>
              <a:t> </a:t>
            </a:r>
            <a:r>
              <a:rPr lang="ja-JP" altLang="en-US" sz="1600" dirty="0">
                <a:solidFill>
                  <a:srgbClr val="000000"/>
                </a:solidFill>
              </a:rPr>
              <a:t>・福祉型障害児入所施設</a:t>
            </a:r>
          </a:p>
          <a:p>
            <a:r>
              <a:rPr lang="ja-JP" altLang="en-US" sz="1600" dirty="0">
                <a:solidFill>
                  <a:srgbClr val="000000"/>
                </a:solidFill>
              </a:rPr>
              <a:t>　</a:t>
            </a:r>
            <a:r>
              <a:rPr lang="ja-JP" altLang="en-US" sz="1600" dirty="0" smtClean="0">
                <a:solidFill>
                  <a:srgbClr val="000000"/>
                </a:solidFill>
              </a:rPr>
              <a:t>  </a:t>
            </a:r>
            <a:r>
              <a:rPr lang="ja-JP" altLang="en-US" sz="1600" dirty="0">
                <a:solidFill>
                  <a:srgbClr val="000000"/>
                </a:solidFill>
              </a:rPr>
              <a:t>・医療型障害児入所施設</a:t>
            </a:r>
          </a:p>
        </p:txBody>
      </p:sp>
      <p:sp>
        <p:nvSpPr>
          <p:cNvPr id="6151" name="AutoShape 7"/>
          <p:cNvSpPr>
            <a:spLocks/>
          </p:cNvSpPr>
          <p:nvPr/>
        </p:nvSpPr>
        <p:spPr bwMode="auto">
          <a:xfrm>
            <a:off x="3783020" y="2349783"/>
            <a:ext cx="234950" cy="1655763"/>
          </a:xfrm>
          <a:prstGeom prst="rightBrace">
            <a:avLst>
              <a:gd name="adj1" fmla="val 99249"/>
              <a:gd name="adj2" fmla="val 50000"/>
            </a:avLst>
          </a:prstGeom>
          <a:noFill/>
          <a:ln w="9525">
            <a:solidFill>
              <a:schemeClr val="tx1"/>
            </a:solidFill>
            <a:round/>
            <a:headEnd/>
            <a:tailEnd/>
          </a:ln>
        </p:spPr>
        <p:txBody>
          <a:bodyPr wrap="none" lIns="91430" tIns="45714" rIns="91430" bIns="45714" anchor="ctr"/>
          <a:lstStyle/>
          <a:p>
            <a:endParaRPr lang="ja-JP" altLang="en-US">
              <a:solidFill>
                <a:srgbClr val="000000"/>
              </a:solidFill>
            </a:endParaRPr>
          </a:p>
        </p:txBody>
      </p:sp>
      <p:sp>
        <p:nvSpPr>
          <p:cNvPr id="6152" name="Text Box 9"/>
          <p:cNvSpPr txBox="1">
            <a:spLocks noChangeArrowheads="1"/>
          </p:cNvSpPr>
          <p:nvPr/>
        </p:nvSpPr>
        <p:spPr bwMode="auto">
          <a:xfrm>
            <a:off x="4051424" y="2276758"/>
            <a:ext cx="400089" cy="1800225"/>
          </a:xfrm>
          <a:prstGeom prst="rect">
            <a:avLst/>
          </a:prstGeom>
          <a:noFill/>
          <a:ln w="9525">
            <a:noFill/>
            <a:miter lim="800000"/>
            <a:headEnd/>
            <a:tailEnd/>
          </a:ln>
        </p:spPr>
        <p:txBody>
          <a:bodyPr vert="eaVert" lIns="91430" tIns="45714" rIns="91430" bIns="45714">
            <a:spAutoFit/>
          </a:bodyPr>
          <a:lstStyle/>
          <a:p>
            <a:pPr algn="ctr">
              <a:spcBef>
                <a:spcPct val="50000"/>
              </a:spcBef>
            </a:pPr>
            <a:r>
              <a:rPr lang="ja-JP" altLang="en-US" sz="1400" dirty="0">
                <a:solidFill>
                  <a:srgbClr val="000000"/>
                </a:solidFill>
              </a:rPr>
              <a:t>通所サービス</a:t>
            </a:r>
          </a:p>
        </p:txBody>
      </p:sp>
      <p:sp>
        <p:nvSpPr>
          <p:cNvPr id="6153" name="Text Box 10"/>
          <p:cNvSpPr txBox="1">
            <a:spLocks noChangeArrowheads="1"/>
          </p:cNvSpPr>
          <p:nvPr/>
        </p:nvSpPr>
        <p:spPr bwMode="auto">
          <a:xfrm>
            <a:off x="4049836" y="4579938"/>
            <a:ext cx="400089" cy="1871662"/>
          </a:xfrm>
          <a:prstGeom prst="rect">
            <a:avLst/>
          </a:prstGeom>
          <a:noFill/>
          <a:ln w="9525">
            <a:noFill/>
            <a:miter lim="800000"/>
            <a:headEnd/>
            <a:tailEnd/>
          </a:ln>
        </p:spPr>
        <p:txBody>
          <a:bodyPr vert="eaVert" lIns="91430" tIns="45714" rIns="91430" bIns="45714">
            <a:spAutoFit/>
          </a:bodyPr>
          <a:lstStyle/>
          <a:p>
            <a:pPr algn="ctr">
              <a:spcBef>
                <a:spcPct val="50000"/>
              </a:spcBef>
            </a:pPr>
            <a:r>
              <a:rPr lang="ja-JP" altLang="en-US" sz="1400" dirty="0">
                <a:solidFill>
                  <a:srgbClr val="000000"/>
                </a:solidFill>
              </a:rPr>
              <a:t>入所サービス</a:t>
            </a:r>
          </a:p>
        </p:txBody>
      </p:sp>
      <p:sp>
        <p:nvSpPr>
          <p:cNvPr id="6154" name="AutoShape 11"/>
          <p:cNvSpPr>
            <a:spLocks noChangeArrowheads="1"/>
          </p:cNvSpPr>
          <p:nvPr/>
        </p:nvSpPr>
        <p:spPr bwMode="auto">
          <a:xfrm>
            <a:off x="193680" y="2348196"/>
            <a:ext cx="3511550" cy="358775"/>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rPr>
              <a:t>　　　知的障害児通園施設</a:t>
            </a:r>
          </a:p>
        </p:txBody>
      </p:sp>
      <p:sp>
        <p:nvSpPr>
          <p:cNvPr id="6155" name="AutoShape 12"/>
          <p:cNvSpPr>
            <a:spLocks noChangeArrowheads="1"/>
          </p:cNvSpPr>
          <p:nvPr/>
        </p:nvSpPr>
        <p:spPr bwMode="auto">
          <a:xfrm>
            <a:off x="193680" y="2779713"/>
            <a:ext cx="3511550" cy="361950"/>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rPr>
              <a:t>　　　難聴幼児通園施設</a:t>
            </a:r>
          </a:p>
        </p:txBody>
      </p:sp>
      <p:sp>
        <p:nvSpPr>
          <p:cNvPr id="6156" name="AutoShape 13"/>
          <p:cNvSpPr>
            <a:spLocks noChangeArrowheads="1"/>
          </p:cNvSpPr>
          <p:nvPr/>
        </p:nvSpPr>
        <p:spPr bwMode="auto">
          <a:xfrm>
            <a:off x="193680" y="3213383"/>
            <a:ext cx="3511550" cy="360363"/>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rPr>
              <a:t>　　　肢体不自由児通園施設（医）</a:t>
            </a:r>
          </a:p>
        </p:txBody>
      </p:sp>
      <p:sp>
        <p:nvSpPr>
          <p:cNvPr id="6157" name="AutoShape 14"/>
          <p:cNvSpPr>
            <a:spLocks noChangeArrowheads="1"/>
          </p:cNvSpPr>
          <p:nvPr/>
        </p:nvSpPr>
        <p:spPr bwMode="auto">
          <a:xfrm>
            <a:off x="193680" y="4149753"/>
            <a:ext cx="3511550" cy="790575"/>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rPr>
              <a:t>　　　知的障害児施設</a:t>
            </a:r>
          </a:p>
          <a:p>
            <a:r>
              <a:rPr lang="ja-JP" altLang="en-US" sz="1400" dirty="0">
                <a:solidFill>
                  <a:srgbClr val="000000"/>
                </a:solidFill>
              </a:rPr>
              <a:t>　　　第一種自閉症児施設（医）</a:t>
            </a:r>
          </a:p>
          <a:p>
            <a:r>
              <a:rPr lang="ja-JP" altLang="en-US" sz="1400" dirty="0">
                <a:solidFill>
                  <a:srgbClr val="000000"/>
                </a:solidFill>
              </a:rPr>
              <a:t>　　　第二種自閉症児施設</a:t>
            </a:r>
          </a:p>
        </p:txBody>
      </p:sp>
      <p:sp>
        <p:nvSpPr>
          <p:cNvPr id="6158" name="AutoShape 15"/>
          <p:cNvSpPr>
            <a:spLocks noChangeArrowheads="1"/>
          </p:cNvSpPr>
          <p:nvPr/>
        </p:nvSpPr>
        <p:spPr bwMode="auto">
          <a:xfrm>
            <a:off x="193680" y="5012020"/>
            <a:ext cx="3511550" cy="504825"/>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rPr>
              <a:t>　　　盲児施設</a:t>
            </a:r>
          </a:p>
          <a:p>
            <a:r>
              <a:rPr lang="ja-JP" altLang="en-US" sz="1400" dirty="0">
                <a:solidFill>
                  <a:srgbClr val="000000"/>
                </a:solidFill>
              </a:rPr>
              <a:t>　　　ろうあ児施設</a:t>
            </a:r>
          </a:p>
        </p:txBody>
      </p:sp>
      <p:sp>
        <p:nvSpPr>
          <p:cNvPr id="6159" name="AutoShape 16"/>
          <p:cNvSpPr>
            <a:spLocks noChangeArrowheads="1"/>
          </p:cNvSpPr>
          <p:nvPr/>
        </p:nvSpPr>
        <p:spPr bwMode="auto">
          <a:xfrm>
            <a:off x="193680" y="5588283"/>
            <a:ext cx="3511550" cy="576263"/>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rPr>
              <a:t>　　　肢体不自由児施設（医）</a:t>
            </a:r>
          </a:p>
          <a:p>
            <a:r>
              <a:rPr lang="ja-JP" altLang="en-US" sz="1400" dirty="0">
                <a:solidFill>
                  <a:srgbClr val="000000"/>
                </a:solidFill>
              </a:rPr>
              <a:t>　　　肢体不自由児療護施設</a:t>
            </a:r>
          </a:p>
        </p:txBody>
      </p:sp>
      <p:sp>
        <p:nvSpPr>
          <p:cNvPr id="6160" name="AutoShape 17"/>
          <p:cNvSpPr>
            <a:spLocks noChangeArrowheads="1"/>
          </p:cNvSpPr>
          <p:nvPr/>
        </p:nvSpPr>
        <p:spPr bwMode="auto">
          <a:xfrm>
            <a:off x="193680" y="6237289"/>
            <a:ext cx="3511550" cy="360362"/>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rPr>
              <a:t>　　　重症心身障害児施設（医）</a:t>
            </a:r>
          </a:p>
        </p:txBody>
      </p:sp>
      <p:sp>
        <p:nvSpPr>
          <p:cNvPr id="6161" name="Line 18"/>
          <p:cNvSpPr>
            <a:spLocks noChangeShapeType="1"/>
          </p:cNvSpPr>
          <p:nvPr/>
        </p:nvSpPr>
        <p:spPr bwMode="auto">
          <a:xfrm>
            <a:off x="5110163" y="2781300"/>
            <a:ext cx="1433512" cy="0"/>
          </a:xfrm>
          <a:prstGeom prst="line">
            <a:avLst/>
          </a:prstGeom>
          <a:noFill/>
          <a:ln w="38100">
            <a:solidFill>
              <a:schemeClr val="tx1"/>
            </a:solidFill>
            <a:round/>
            <a:headEnd/>
            <a:tailEnd type="triangle" w="lg" len="lg"/>
          </a:ln>
        </p:spPr>
        <p:txBody>
          <a:bodyPr lIns="91430" tIns="45714" rIns="91430" bIns="45714"/>
          <a:lstStyle/>
          <a:p>
            <a:endParaRPr lang="ja-JP" altLang="en-US">
              <a:solidFill>
                <a:srgbClr val="000000"/>
              </a:solidFill>
            </a:endParaRPr>
          </a:p>
        </p:txBody>
      </p:sp>
      <p:sp>
        <p:nvSpPr>
          <p:cNvPr id="6162" name="Line 21"/>
          <p:cNvSpPr>
            <a:spLocks noChangeShapeType="1"/>
          </p:cNvSpPr>
          <p:nvPr/>
        </p:nvSpPr>
        <p:spPr bwMode="auto">
          <a:xfrm>
            <a:off x="4329145" y="5518150"/>
            <a:ext cx="2073275" cy="0"/>
          </a:xfrm>
          <a:prstGeom prst="line">
            <a:avLst/>
          </a:prstGeom>
          <a:noFill/>
          <a:ln w="38100">
            <a:solidFill>
              <a:schemeClr val="tx1"/>
            </a:solidFill>
            <a:round/>
            <a:headEnd/>
            <a:tailEnd type="triangle" w="lg" len="lg"/>
          </a:ln>
        </p:spPr>
        <p:txBody>
          <a:bodyPr lIns="91430" tIns="45714" rIns="91430" bIns="45714"/>
          <a:lstStyle/>
          <a:p>
            <a:endParaRPr lang="ja-JP" altLang="en-US">
              <a:solidFill>
                <a:srgbClr val="000000"/>
              </a:solidFill>
            </a:endParaRPr>
          </a:p>
        </p:txBody>
      </p:sp>
      <p:sp>
        <p:nvSpPr>
          <p:cNvPr id="6163" name="Line 22"/>
          <p:cNvSpPr>
            <a:spLocks noChangeShapeType="1"/>
          </p:cNvSpPr>
          <p:nvPr/>
        </p:nvSpPr>
        <p:spPr bwMode="auto">
          <a:xfrm flipH="1">
            <a:off x="4484839" y="3284538"/>
            <a:ext cx="638175" cy="0"/>
          </a:xfrm>
          <a:prstGeom prst="line">
            <a:avLst/>
          </a:prstGeom>
          <a:noFill/>
          <a:ln w="38100">
            <a:solidFill>
              <a:schemeClr val="tx1"/>
            </a:solidFill>
            <a:round/>
            <a:headEnd/>
            <a:tailEnd/>
          </a:ln>
        </p:spPr>
        <p:txBody>
          <a:bodyPr lIns="91430" tIns="45714" rIns="91430" bIns="45714"/>
          <a:lstStyle/>
          <a:p>
            <a:endParaRPr lang="ja-JP" altLang="en-US">
              <a:solidFill>
                <a:srgbClr val="000000"/>
              </a:solidFill>
            </a:endParaRPr>
          </a:p>
        </p:txBody>
      </p:sp>
      <p:sp>
        <p:nvSpPr>
          <p:cNvPr id="6164" name="Text Box 24"/>
          <p:cNvSpPr txBox="1">
            <a:spLocks noChangeArrowheads="1"/>
          </p:cNvSpPr>
          <p:nvPr/>
        </p:nvSpPr>
        <p:spPr bwMode="auto">
          <a:xfrm>
            <a:off x="0" y="1413158"/>
            <a:ext cx="2751138" cy="276225"/>
          </a:xfrm>
          <a:prstGeom prst="rect">
            <a:avLst/>
          </a:prstGeom>
          <a:noFill/>
          <a:ln w="9525">
            <a:noFill/>
            <a:miter lim="800000"/>
            <a:headEnd/>
            <a:tailEnd/>
          </a:ln>
        </p:spPr>
        <p:txBody>
          <a:bodyPr lIns="91430" tIns="45714" rIns="91430" bIns="45714">
            <a:spAutoFit/>
          </a:bodyPr>
          <a:lstStyle/>
          <a:p>
            <a:pPr algn="ctr"/>
            <a:r>
              <a:rPr lang="ja-JP" altLang="en-US" sz="1200" dirty="0">
                <a:solidFill>
                  <a:srgbClr val="000000"/>
                </a:solidFill>
              </a:rPr>
              <a:t>＜＜ 障害者自立支援法 ＞＞</a:t>
            </a:r>
          </a:p>
        </p:txBody>
      </p:sp>
      <p:sp>
        <p:nvSpPr>
          <p:cNvPr id="6165" name="Text Box 25"/>
          <p:cNvSpPr txBox="1">
            <a:spLocks noChangeArrowheads="1"/>
          </p:cNvSpPr>
          <p:nvPr/>
        </p:nvSpPr>
        <p:spPr bwMode="auto">
          <a:xfrm>
            <a:off x="68" y="2060596"/>
            <a:ext cx="2112963" cy="277813"/>
          </a:xfrm>
          <a:prstGeom prst="rect">
            <a:avLst/>
          </a:prstGeom>
          <a:noFill/>
          <a:ln w="9525">
            <a:noFill/>
            <a:miter lim="800000"/>
            <a:headEnd/>
            <a:tailEnd/>
          </a:ln>
        </p:spPr>
        <p:txBody>
          <a:bodyPr lIns="91430" tIns="45714" rIns="91430" bIns="45714">
            <a:spAutoFit/>
          </a:bodyPr>
          <a:lstStyle/>
          <a:p>
            <a:pPr algn="ctr"/>
            <a:r>
              <a:rPr lang="ja-JP" altLang="en-US" sz="1200" dirty="0">
                <a:solidFill>
                  <a:srgbClr val="000000"/>
                </a:solidFill>
              </a:rPr>
              <a:t>＜＜ 児童福祉法 ＞＞</a:t>
            </a:r>
          </a:p>
        </p:txBody>
      </p:sp>
      <p:sp>
        <p:nvSpPr>
          <p:cNvPr id="6166" name="Text Box 26"/>
          <p:cNvSpPr txBox="1">
            <a:spLocks noChangeArrowheads="1"/>
          </p:cNvSpPr>
          <p:nvPr/>
        </p:nvSpPr>
        <p:spPr bwMode="auto">
          <a:xfrm>
            <a:off x="3860799" y="6308725"/>
            <a:ext cx="2575057" cy="461653"/>
          </a:xfrm>
          <a:prstGeom prst="rect">
            <a:avLst/>
          </a:prstGeom>
          <a:noFill/>
          <a:ln w="9525">
            <a:noFill/>
            <a:miter lim="800000"/>
            <a:headEnd/>
            <a:tailEnd/>
          </a:ln>
        </p:spPr>
        <p:txBody>
          <a:bodyPr wrap="square" lIns="91430" tIns="45714" rIns="91430" bIns="45714">
            <a:spAutoFit/>
          </a:bodyPr>
          <a:lstStyle/>
          <a:p>
            <a:pPr>
              <a:spcBef>
                <a:spcPct val="50000"/>
              </a:spcBef>
            </a:pPr>
            <a:r>
              <a:rPr lang="ja-JP" altLang="en-US" sz="1200" dirty="0">
                <a:solidFill>
                  <a:srgbClr val="000000"/>
                </a:solidFill>
              </a:rPr>
              <a:t>（医）とあるのは医療の提供を行っているもの</a:t>
            </a:r>
          </a:p>
        </p:txBody>
      </p:sp>
      <p:sp>
        <p:nvSpPr>
          <p:cNvPr id="6167" name="Text Box 27"/>
          <p:cNvSpPr txBox="1">
            <a:spLocks noChangeArrowheads="1"/>
          </p:cNvSpPr>
          <p:nvPr/>
        </p:nvSpPr>
        <p:spPr bwMode="auto">
          <a:xfrm>
            <a:off x="6202363" y="1484313"/>
            <a:ext cx="2114550" cy="277812"/>
          </a:xfrm>
          <a:prstGeom prst="rect">
            <a:avLst/>
          </a:prstGeom>
          <a:noFill/>
          <a:ln w="9525">
            <a:noFill/>
            <a:miter lim="800000"/>
            <a:headEnd/>
            <a:tailEnd/>
          </a:ln>
        </p:spPr>
        <p:txBody>
          <a:bodyPr lIns="91430" tIns="45714" rIns="91430" bIns="45714">
            <a:spAutoFit/>
          </a:bodyPr>
          <a:lstStyle/>
          <a:p>
            <a:pPr algn="ctr"/>
            <a:r>
              <a:rPr lang="ja-JP" altLang="en-US" sz="1200" dirty="0">
                <a:solidFill>
                  <a:srgbClr val="000000"/>
                </a:solidFill>
              </a:rPr>
              <a:t>＜＜ 児童福祉法 ＞＞</a:t>
            </a:r>
          </a:p>
        </p:txBody>
      </p:sp>
      <p:sp>
        <p:nvSpPr>
          <p:cNvPr id="6168" name="Line 22"/>
          <p:cNvSpPr>
            <a:spLocks noChangeShapeType="1"/>
          </p:cNvSpPr>
          <p:nvPr/>
        </p:nvSpPr>
        <p:spPr bwMode="auto">
          <a:xfrm flipH="1">
            <a:off x="4484839" y="1844675"/>
            <a:ext cx="638175" cy="0"/>
          </a:xfrm>
          <a:prstGeom prst="line">
            <a:avLst/>
          </a:prstGeom>
          <a:noFill/>
          <a:ln w="38100">
            <a:solidFill>
              <a:schemeClr val="tx1"/>
            </a:solidFill>
            <a:round/>
            <a:headEnd/>
            <a:tailEnd/>
          </a:ln>
        </p:spPr>
        <p:txBody>
          <a:bodyPr lIns="91430" tIns="45714" rIns="91430" bIns="45714"/>
          <a:lstStyle/>
          <a:p>
            <a:endParaRPr lang="ja-JP" altLang="en-US">
              <a:solidFill>
                <a:srgbClr val="000000"/>
              </a:solidFill>
            </a:endParaRPr>
          </a:p>
        </p:txBody>
      </p:sp>
      <p:cxnSp>
        <p:nvCxnSpPr>
          <p:cNvPr id="35" name="直線コネクタ 34"/>
          <p:cNvCxnSpPr>
            <a:endCxn id="6163" idx="0"/>
          </p:cNvCxnSpPr>
          <p:nvPr/>
        </p:nvCxnSpPr>
        <p:spPr>
          <a:xfrm rot="16200000" flipH="1">
            <a:off x="4396714" y="2558378"/>
            <a:ext cx="1439863" cy="12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70" name="AutoShape 7"/>
          <p:cNvSpPr>
            <a:spLocks/>
          </p:cNvSpPr>
          <p:nvPr/>
        </p:nvSpPr>
        <p:spPr bwMode="auto">
          <a:xfrm>
            <a:off x="3781425" y="4221163"/>
            <a:ext cx="234950" cy="2374900"/>
          </a:xfrm>
          <a:prstGeom prst="rightBrace">
            <a:avLst>
              <a:gd name="adj1" fmla="val 99256"/>
              <a:gd name="adj2" fmla="val 50000"/>
            </a:avLst>
          </a:prstGeom>
          <a:noFill/>
          <a:ln w="9525">
            <a:solidFill>
              <a:schemeClr val="tx1"/>
            </a:solidFill>
            <a:round/>
            <a:headEnd/>
            <a:tailEnd/>
          </a:ln>
        </p:spPr>
        <p:txBody>
          <a:bodyPr wrap="none" lIns="91430" tIns="45714" rIns="91430" bIns="45714" anchor="ctr"/>
          <a:lstStyle/>
          <a:p>
            <a:endParaRPr lang="ja-JP" altLang="en-US">
              <a:solidFill>
                <a:srgbClr val="000000"/>
              </a:solidFill>
            </a:endParaRPr>
          </a:p>
        </p:txBody>
      </p:sp>
      <p:sp>
        <p:nvSpPr>
          <p:cNvPr id="33" name="角丸四角形 32"/>
          <p:cNvSpPr/>
          <p:nvPr/>
        </p:nvSpPr>
        <p:spPr>
          <a:xfrm>
            <a:off x="193675" y="620688"/>
            <a:ext cx="9518650" cy="576262"/>
          </a:xfrm>
          <a:prstGeom prst="roundRect">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defRPr/>
            </a:pPr>
            <a:r>
              <a:rPr lang="ja-JP" altLang="en-US" sz="1600" dirty="0">
                <a:solidFill>
                  <a:prstClr val="black"/>
                </a:solidFill>
              </a:rPr>
              <a:t>○　 障害児支援の強化を図るため</a:t>
            </a:r>
            <a:r>
              <a:rPr lang="ja-JP" altLang="en-US" sz="1600" dirty="0" smtClean="0">
                <a:solidFill>
                  <a:prstClr val="black"/>
                </a:solidFill>
              </a:rPr>
              <a:t>、従来の</a:t>
            </a:r>
            <a:r>
              <a:rPr lang="ja-JP" altLang="en-US" sz="1600" dirty="0">
                <a:solidFill>
                  <a:prstClr val="black"/>
                </a:solidFill>
              </a:rPr>
              <a:t>障害</a:t>
            </a:r>
            <a:r>
              <a:rPr lang="ja-JP" altLang="en-US" sz="1600" dirty="0" smtClean="0">
                <a:solidFill>
                  <a:prstClr val="black"/>
                </a:solidFill>
              </a:rPr>
              <a:t>種別で分かれていた</a:t>
            </a:r>
            <a:r>
              <a:rPr lang="ja-JP" altLang="en-US" sz="1600" dirty="0">
                <a:solidFill>
                  <a:prstClr val="black"/>
                </a:solidFill>
              </a:rPr>
              <a:t>施設体系について、通所・入所</a:t>
            </a:r>
            <a:r>
              <a:rPr lang="ja-JP" altLang="en-US" sz="1600" dirty="0" smtClean="0">
                <a:solidFill>
                  <a:prstClr val="black"/>
                </a:solidFill>
              </a:rPr>
              <a:t>の利用形態</a:t>
            </a:r>
            <a:r>
              <a:rPr lang="ja-JP" altLang="en-US" sz="1600" dirty="0">
                <a:solidFill>
                  <a:prstClr val="black"/>
                </a:solidFill>
              </a:rPr>
              <a:t>の別により一元化。</a:t>
            </a:r>
          </a:p>
        </p:txBody>
      </p:sp>
      <p:sp>
        <p:nvSpPr>
          <p:cNvPr id="6172" name="Text Box 26"/>
          <p:cNvSpPr txBox="1">
            <a:spLocks noChangeArrowheads="1"/>
          </p:cNvSpPr>
          <p:nvPr/>
        </p:nvSpPr>
        <p:spPr bwMode="auto">
          <a:xfrm>
            <a:off x="2792544" y="1412877"/>
            <a:ext cx="1225538" cy="307764"/>
          </a:xfrm>
          <a:prstGeom prst="rect">
            <a:avLst/>
          </a:prstGeom>
          <a:noFill/>
          <a:ln w="9525">
            <a:noFill/>
            <a:miter lim="800000"/>
            <a:headEnd/>
            <a:tailEnd/>
          </a:ln>
        </p:spPr>
        <p:txBody>
          <a:bodyPr wrap="square" lIns="91430" tIns="45714" rIns="91430" bIns="45714">
            <a:spAutoFit/>
          </a:bodyPr>
          <a:lstStyle/>
          <a:p>
            <a:pPr>
              <a:spcBef>
                <a:spcPct val="50000"/>
              </a:spcBef>
            </a:pPr>
            <a:r>
              <a:rPr lang="en-US" altLang="ja-JP" sz="1400" dirty="0">
                <a:solidFill>
                  <a:srgbClr val="000000"/>
                </a:solidFill>
              </a:rPr>
              <a:t>【</a:t>
            </a:r>
            <a:r>
              <a:rPr lang="ja-JP" altLang="en-US" sz="1400" dirty="0">
                <a:solidFill>
                  <a:srgbClr val="000000"/>
                </a:solidFill>
              </a:rPr>
              <a:t>市町村</a:t>
            </a:r>
            <a:r>
              <a:rPr lang="en-US" altLang="ja-JP" sz="1400" dirty="0">
                <a:solidFill>
                  <a:srgbClr val="000000"/>
                </a:solidFill>
              </a:rPr>
              <a:t>】</a:t>
            </a:r>
          </a:p>
        </p:txBody>
      </p:sp>
      <p:sp>
        <p:nvSpPr>
          <p:cNvPr id="6173" name="Text Box 26"/>
          <p:cNvSpPr txBox="1">
            <a:spLocks noChangeArrowheads="1"/>
          </p:cNvSpPr>
          <p:nvPr/>
        </p:nvSpPr>
        <p:spPr bwMode="auto">
          <a:xfrm>
            <a:off x="8316913" y="1412877"/>
            <a:ext cx="1316177" cy="307764"/>
          </a:xfrm>
          <a:prstGeom prst="rect">
            <a:avLst/>
          </a:prstGeom>
          <a:noFill/>
          <a:ln w="9525">
            <a:noFill/>
            <a:miter lim="800000"/>
            <a:headEnd/>
            <a:tailEnd/>
          </a:ln>
        </p:spPr>
        <p:txBody>
          <a:bodyPr wrap="square" lIns="91430" tIns="45714" rIns="91430" bIns="45714">
            <a:spAutoFit/>
          </a:bodyPr>
          <a:lstStyle/>
          <a:p>
            <a:pPr>
              <a:spcBef>
                <a:spcPct val="50000"/>
              </a:spcBef>
            </a:pPr>
            <a:r>
              <a:rPr lang="en-US" altLang="ja-JP" sz="1400" dirty="0">
                <a:solidFill>
                  <a:srgbClr val="000000"/>
                </a:solidFill>
              </a:rPr>
              <a:t>【</a:t>
            </a:r>
            <a:r>
              <a:rPr lang="ja-JP" altLang="en-US" sz="1400" dirty="0">
                <a:solidFill>
                  <a:srgbClr val="000000"/>
                </a:solidFill>
              </a:rPr>
              <a:t>市町村</a:t>
            </a:r>
            <a:r>
              <a:rPr lang="en-US" altLang="ja-JP" sz="1400" dirty="0">
                <a:solidFill>
                  <a:srgbClr val="000000"/>
                </a:solidFill>
              </a:rPr>
              <a:t>】</a:t>
            </a:r>
          </a:p>
        </p:txBody>
      </p:sp>
      <p:sp>
        <p:nvSpPr>
          <p:cNvPr id="6174" name="Text Box 26"/>
          <p:cNvSpPr txBox="1">
            <a:spLocks noChangeArrowheads="1"/>
          </p:cNvSpPr>
          <p:nvPr/>
        </p:nvSpPr>
        <p:spPr bwMode="auto">
          <a:xfrm>
            <a:off x="2576666" y="2060594"/>
            <a:ext cx="1296987" cy="307975"/>
          </a:xfrm>
          <a:prstGeom prst="rect">
            <a:avLst/>
          </a:prstGeom>
          <a:noFill/>
          <a:ln w="9525">
            <a:noFill/>
            <a:miter lim="800000"/>
            <a:headEnd/>
            <a:tailEnd/>
          </a:ln>
        </p:spPr>
        <p:txBody>
          <a:bodyPr lIns="91430" tIns="45714" rIns="91430" bIns="45714">
            <a:spAutoFit/>
          </a:bodyPr>
          <a:lstStyle/>
          <a:p>
            <a:pPr>
              <a:spcBef>
                <a:spcPct val="50000"/>
              </a:spcBef>
            </a:pPr>
            <a:r>
              <a:rPr lang="ja-JP" altLang="en-US" sz="1400" dirty="0">
                <a:solidFill>
                  <a:srgbClr val="000000"/>
                </a:solidFill>
              </a:rPr>
              <a:t>　</a:t>
            </a:r>
            <a:r>
              <a:rPr lang="en-US" altLang="ja-JP" sz="1400" dirty="0">
                <a:solidFill>
                  <a:srgbClr val="000000"/>
                </a:solidFill>
              </a:rPr>
              <a:t>【</a:t>
            </a:r>
            <a:r>
              <a:rPr lang="ja-JP" altLang="en-US" sz="1400" dirty="0">
                <a:solidFill>
                  <a:srgbClr val="000000"/>
                </a:solidFill>
              </a:rPr>
              <a:t>都道府県</a:t>
            </a:r>
            <a:r>
              <a:rPr lang="en-US" altLang="ja-JP" sz="1400" dirty="0">
                <a:solidFill>
                  <a:srgbClr val="000000"/>
                </a:solidFill>
              </a:rPr>
              <a:t>】</a:t>
            </a:r>
          </a:p>
        </p:txBody>
      </p:sp>
      <p:sp>
        <p:nvSpPr>
          <p:cNvPr id="6175" name="Text Box 26"/>
          <p:cNvSpPr txBox="1">
            <a:spLocks noChangeArrowheads="1"/>
          </p:cNvSpPr>
          <p:nvPr/>
        </p:nvSpPr>
        <p:spPr bwMode="auto">
          <a:xfrm>
            <a:off x="8482013" y="4437345"/>
            <a:ext cx="1295400" cy="307975"/>
          </a:xfrm>
          <a:prstGeom prst="rect">
            <a:avLst/>
          </a:prstGeom>
          <a:noFill/>
          <a:ln w="9525">
            <a:noFill/>
            <a:miter lim="800000"/>
            <a:headEnd/>
            <a:tailEnd/>
          </a:ln>
        </p:spPr>
        <p:txBody>
          <a:bodyPr lIns="91430" tIns="45714" rIns="91430" bIns="45714">
            <a:spAutoFit/>
          </a:bodyPr>
          <a:lstStyle/>
          <a:p>
            <a:pPr>
              <a:spcBef>
                <a:spcPct val="50000"/>
              </a:spcBef>
            </a:pPr>
            <a:r>
              <a:rPr lang="ja-JP" altLang="en-US" sz="1400" dirty="0">
                <a:solidFill>
                  <a:srgbClr val="000000"/>
                </a:solidFill>
              </a:rPr>
              <a:t>　</a:t>
            </a:r>
            <a:r>
              <a:rPr lang="en-US" altLang="ja-JP" sz="1400" dirty="0">
                <a:solidFill>
                  <a:srgbClr val="000000"/>
                </a:solidFill>
              </a:rPr>
              <a:t>【</a:t>
            </a:r>
            <a:r>
              <a:rPr lang="ja-JP" altLang="en-US" sz="1400" dirty="0">
                <a:solidFill>
                  <a:srgbClr val="000000"/>
                </a:solidFill>
              </a:rPr>
              <a:t>都道府県</a:t>
            </a:r>
            <a:r>
              <a:rPr lang="en-US" altLang="ja-JP" sz="1400" dirty="0">
                <a:solidFill>
                  <a:srgbClr val="000000"/>
                </a:solidFill>
              </a:rPr>
              <a:t>】</a:t>
            </a:r>
          </a:p>
        </p:txBody>
      </p:sp>
      <p:sp>
        <p:nvSpPr>
          <p:cNvPr id="3" name="テキスト ボックス 2"/>
          <p:cNvSpPr txBox="1"/>
          <p:nvPr/>
        </p:nvSpPr>
        <p:spPr>
          <a:xfrm>
            <a:off x="8512886" y="3284984"/>
            <a:ext cx="1552682" cy="261610"/>
          </a:xfrm>
          <a:prstGeom prst="rect">
            <a:avLst/>
          </a:prstGeom>
          <a:noFill/>
        </p:spPr>
        <p:txBody>
          <a:bodyPr wrap="square" rtlCol="0">
            <a:spAutoFit/>
          </a:bodyPr>
          <a:lstStyle/>
          <a:p>
            <a:r>
              <a:rPr kumimoji="1" lang="en-US" altLang="ja-JP" sz="1100" dirty="0" smtClean="0">
                <a:solidFill>
                  <a:srgbClr val="FF0000"/>
                </a:solidFill>
              </a:rPr>
              <a:t>H30.4</a:t>
            </a:r>
            <a:r>
              <a:rPr kumimoji="1" lang="ja-JP" altLang="en-US" sz="1100" dirty="0" smtClean="0">
                <a:solidFill>
                  <a:srgbClr val="FF0000"/>
                </a:solidFill>
              </a:rPr>
              <a:t>～対象拡大</a:t>
            </a:r>
          </a:p>
        </p:txBody>
      </p:sp>
      <p:sp>
        <p:nvSpPr>
          <p:cNvPr id="34" name="テキスト ボックス 33"/>
          <p:cNvSpPr txBox="1"/>
          <p:nvPr/>
        </p:nvSpPr>
        <p:spPr>
          <a:xfrm>
            <a:off x="8856749" y="3743661"/>
            <a:ext cx="776341" cy="261610"/>
          </a:xfrm>
          <a:prstGeom prst="rect">
            <a:avLst/>
          </a:prstGeom>
          <a:noFill/>
        </p:spPr>
        <p:txBody>
          <a:bodyPr wrap="square" rtlCol="0">
            <a:spAutoFit/>
          </a:bodyPr>
          <a:lstStyle/>
          <a:p>
            <a:r>
              <a:rPr kumimoji="1" lang="en-US" altLang="ja-JP" sz="1100" dirty="0" smtClean="0">
                <a:solidFill>
                  <a:srgbClr val="FF0000"/>
                </a:solidFill>
              </a:rPr>
              <a:t>H30.4</a:t>
            </a:r>
            <a:r>
              <a:rPr kumimoji="1" lang="ja-JP" altLang="en-US" sz="1100" dirty="0" smtClean="0">
                <a:solidFill>
                  <a:srgbClr val="FF0000"/>
                </a:solidFill>
              </a:rPr>
              <a:t>～</a:t>
            </a:r>
          </a:p>
        </p:txBody>
      </p:sp>
      <p:sp>
        <p:nvSpPr>
          <p:cNvPr id="4" name="スライド番号プレースホルダー 3"/>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38</a:t>
            </a:fld>
            <a:endParaRPr lang="en-US" altLang="ja-JP">
              <a:solidFill>
                <a:prstClr val="black"/>
              </a:solidFill>
            </a:endParaRPr>
          </a:p>
        </p:txBody>
      </p:sp>
    </p:spTree>
    <p:extLst>
      <p:ext uri="{BB962C8B-B14F-4D97-AF65-F5344CB8AC3E}">
        <p14:creationId xmlns:p14="http://schemas.microsoft.com/office/powerpoint/2010/main" val="42262531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p:cNvSpPr txBox="1"/>
          <p:nvPr/>
        </p:nvSpPr>
        <p:spPr>
          <a:xfrm>
            <a:off x="416496" y="6669360"/>
            <a:ext cx="9051895" cy="200055"/>
          </a:xfrm>
          <a:prstGeom prst="rect">
            <a:avLst/>
          </a:prstGeom>
          <a:noFill/>
        </p:spPr>
        <p:txBody>
          <a:bodyPr wrap="square" rtlCol="0">
            <a:spAutoFit/>
          </a:bodyPr>
          <a:lstStyle/>
          <a:p>
            <a:pPr fontAlgn="base">
              <a:spcBef>
                <a:spcPct val="0"/>
              </a:spcBef>
              <a:spcAft>
                <a:spcPct val="0"/>
              </a:spcAft>
            </a:pPr>
            <a:r>
              <a:rPr lang="ja-JP" altLang="en-US" sz="700" dirty="0" smtClean="0">
                <a:solidFill>
                  <a:srgbClr val="000000"/>
                </a:solidFill>
                <a:latin typeface="HGPｺﾞｼｯｸM" panose="020B0600000000000000" pitchFamily="50" charset="-128"/>
                <a:ea typeface="HGPｺﾞｼｯｸM" panose="020B0600000000000000" pitchFamily="50" charset="-128"/>
              </a:rPr>
              <a:t>（注）１．表中の「　　　」は「障害者」、「　　   」は「障害児」であり、利用できるサービスにマークを付している。２．利用者数及び施設・事業所数は平成</a:t>
            </a:r>
            <a:r>
              <a:rPr lang="en-US" altLang="ja-JP" sz="700" dirty="0" smtClean="0">
                <a:solidFill>
                  <a:srgbClr val="000000"/>
                </a:solidFill>
                <a:latin typeface="HGPｺﾞｼｯｸM" panose="020B0600000000000000" pitchFamily="50" charset="-128"/>
                <a:ea typeface="HGPｺﾞｼｯｸM" panose="020B0600000000000000" pitchFamily="50" charset="-128"/>
              </a:rPr>
              <a:t>30</a:t>
            </a:r>
            <a:r>
              <a:rPr lang="ja-JP" altLang="en-US" sz="700" dirty="0" smtClean="0">
                <a:solidFill>
                  <a:srgbClr val="000000"/>
                </a:solidFill>
                <a:latin typeface="HGPｺﾞｼｯｸM" panose="020B0600000000000000" pitchFamily="50" charset="-128"/>
                <a:ea typeface="HGPｺﾞｼｯｸM" panose="020B0600000000000000" pitchFamily="50" charset="-128"/>
              </a:rPr>
              <a:t>年</a:t>
            </a:r>
            <a:r>
              <a:rPr lang="ja-JP" altLang="en-US" sz="700" dirty="0">
                <a:solidFill>
                  <a:srgbClr val="000000"/>
                </a:solidFill>
                <a:latin typeface="HGPｺﾞｼｯｸM" panose="020B0600000000000000" pitchFamily="50" charset="-128"/>
                <a:ea typeface="HGPｺﾞｼｯｸM" panose="020B0600000000000000" pitchFamily="50" charset="-128"/>
              </a:rPr>
              <a:t>１</a:t>
            </a:r>
            <a:r>
              <a:rPr lang="ja-JP" altLang="en-US" sz="700" dirty="0" smtClean="0">
                <a:solidFill>
                  <a:srgbClr val="000000"/>
                </a:solidFill>
                <a:latin typeface="HGPｺﾞｼｯｸM" panose="020B0600000000000000" pitchFamily="50" charset="-128"/>
                <a:ea typeface="HGPｺﾞｼｯｸM" panose="020B0600000000000000" pitchFamily="50" charset="-128"/>
              </a:rPr>
              <a:t>月サービス提供分の国保連データ。</a:t>
            </a:r>
            <a:endParaRPr lang="ja-JP" altLang="en-US" sz="700" dirty="0">
              <a:solidFill>
                <a:srgbClr val="000000"/>
              </a:solidFill>
              <a:latin typeface="HGPｺﾞｼｯｸM" panose="020B0600000000000000" pitchFamily="50" charset="-128"/>
              <a:ea typeface="HGPｺﾞｼｯｸM" panose="020B0600000000000000" pitchFamily="50" charset="-128"/>
            </a:endParaRPr>
          </a:p>
        </p:txBody>
      </p:sp>
      <p:sp>
        <p:nvSpPr>
          <p:cNvPr id="93" name="円/楕円 92"/>
          <p:cNvSpPr/>
          <p:nvPr/>
        </p:nvSpPr>
        <p:spPr>
          <a:xfrm>
            <a:off x="1113269" y="6714000"/>
            <a:ext cx="144015" cy="14182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r>
              <a:rPr lang="ja-JP" altLang="en-US" sz="600" b="1" dirty="0" smtClean="0">
                <a:solidFill>
                  <a:srgbClr val="FFFFFF"/>
                </a:solidFill>
              </a:rPr>
              <a:t>者</a:t>
            </a:r>
          </a:p>
        </p:txBody>
      </p:sp>
      <p:sp>
        <p:nvSpPr>
          <p:cNvPr id="94" name="円/楕円 93"/>
          <p:cNvSpPr/>
          <p:nvPr/>
        </p:nvSpPr>
        <p:spPr>
          <a:xfrm flipH="1">
            <a:off x="1881233" y="6705651"/>
            <a:ext cx="144015" cy="14401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r>
              <a:rPr lang="ja-JP" altLang="en-US" sz="600" b="1" dirty="0" smtClean="0">
                <a:solidFill>
                  <a:srgbClr val="FFFFFF"/>
                </a:solidFill>
              </a:rPr>
              <a:t>児</a:t>
            </a:r>
          </a:p>
        </p:txBody>
      </p:sp>
      <p:sp>
        <p:nvSpPr>
          <p:cNvPr id="22" name="正方形/長方形 21"/>
          <p:cNvSpPr/>
          <p:nvPr/>
        </p:nvSpPr>
        <p:spPr>
          <a:xfrm>
            <a:off x="756033" y="783331"/>
            <a:ext cx="2548000" cy="269405"/>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居宅介護</a:t>
            </a:r>
            <a:r>
              <a:rPr lang="ja-JP" altLang="en-US" sz="900" b="1" dirty="0" smtClean="0">
                <a:solidFill>
                  <a:srgbClr val="000000"/>
                </a:solidFill>
                <a:latin typeface="HGPｺﾞｼｯｸM" panose="020B0600000000000000" pitchFamily="50" charset="-128"/>
                <a:ea typeface="HGPｺﾞｼｯｸM" panose="020B0600000000000000" pitchFamily="50" charset="-128"/>
              </a:rPr>
              <a:t>（ホームヘルプ）</a:t>
            </a:r>
            <a:endParaRPr lang="en-US" altLang="ja-JP" sz="9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24" name="正方形/長方形 23"/>
          <p:cNvSpPr/>
          <p:nvPr/>
        </p:nvSpPr>
        <p:spPr>
          <a:xfrm>
            <a:off x="756033" y="1080000"/>
            <a:ext cx="2548000" cy="468000"/>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重度訪問介護</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25" name="正方形/長方形 24"/>
          <p:cNvSpPr/>
          <p:nvPr/>
        </p:nvSpPr>
        <p:spPr>
          <a:xfrm>
            <a:off x="3356032" y="783330"/>
            <a:ext cx="4464000" cy="270000"/>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950" dirty="0" smtClean="0">
                <a:solidFill>
                  <a:srgbClr val="000000"/>
                </a:solidFill>
                <a:latin typeface="HGPｺﾞｼｯｸM" panose="020B0600000000000000" pitchFamily="50" charset="-128"/>
                <a:ea typeface="HGPｺﾞｼｯｸM" panose="020B0600000000000000" pitchFamily="50" charset="-128"/>
              </a:rPr>
              <a:t>自宅で、入浴、排せつ、食事の介護等を行う</a:t>
            </a:r>
            <a:endParaRPr lang="en-US" altLang="ja-JP" sz="950" b="1" u="sng" dirty="0" smtClean="0">
              <a:solidFill>
                <a:srgbClr val="FF0000"/>
              </a:solidFill>
              <a:latin typeface="HGPｺﾞｼｯｸM" panose="020B0600000000000000" pitchFamily="50" charset="-128"/>
              <a:ea typeface="HGPｺﾞｼｯｸM" panose="020B0600000000000000" pitchFamily="50" charset="-128"/>
            </a:endParaRPr>
          </a:p>
        </p:txBody>
      </p:sp>
      <p:sp>
        <p:nvSpPr>
          <p:cNvPr id="26" name="正方形/長方形 25"/>
          <p:cNvSpPr/>
          <p:nvPr/>
        </p:nvSpPr>
        <p:spPr>
          <a:xfrm>
            <a:off x="3356032" y="1080000"/>
            <a:ext cx="4464000" cy="468000"/>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950" dirty="0">
                <a:solidFill>
                  <a:srgbClr val="000000"/>
                </a:solidFill>
                <a:latin typeface="HGPｺﾞｼｯｸM" panose="020B0600000000000000" pitchFamily="50" charset="-128"/>
                <a:ea typeface="HGPｺﾞｼｯｸM" panose="020B0600000000000000" pitchFamily="50" charset="-128"/>
              </a:rPr>
              <a:t>重度の肢体不自由者又は重度の知的障害若しくは精神障害により行動上著しい困難を有する者であって常に介護を必要と</a:t>
            </a:r>
            <a:r>
              <a:rPr lang="ja-JP" altLang="en-US" sz="950" dirty="0">
                <a:solidFill>
                  <a:schemeClr val="tx1"/>
                </a:solidFill>
                <a:latin typeface="HGPｺﾞｼｯｸM" panose="020B0600000000000000" pitchFamily="50" charset="-128"/>
                <a:ea typeface="HGPｺﾞｼｯｸM" panose="020B0600000000000000" pitchFamily="50" charset="-128"/>
              </a:rPr>
              <a:t>する人に、自宅で、入浴、排せつ、食事の介護、外出時における移動</a:t>
            </a:r>
            <a:r>
              <a:rPr lang="ja-JP" altLang="en-US" sz="950" dirty="0" smtClean="0">
                <a:solidFill>
                  <a:schemeClr val="tx1"/>
                </a:solidFill>
                <a:latin typeface="HGPｺﾞｼｯｸM" panose="020B0600000000000000" pitchFamily="50" charset="-128"/>
                <a:ea typeface="HGPｺﾞｼｯｸM" panose="020B0600000000000000" pitchFamily="50" charset="-128"/>
              </a:rPr>
              <a:t>支援、入院時の支援等</a:t>
            </a:r>
            <a:r>
              <a:rPr lang="ja-JP" altLang="en-US" sz="950" dirty="0">
                <a:solidFill>
                  <a:srgbClr val="000000"/>
                </a:solidFill>
                <a:latin typeface="HGPｺﾞｼｯｸM" panose="020B0600000000000000" pitchFamily="50" charset="-128"/>
                <a:ea typeface="HGPｺﾞｼｯｸM" panose="020B0600000000000000" pitchFamily="50" charset="-128"/>
              </a:rPr>
              <a:t>を総合的に</a:t>
            </a:r>
            <a:r>
              <a:rPr lang="ja-JP" altLang="en-US" sz="950" dirty="0" smtClean="0">
                <a:solidFill>
                  <a:srgbClr val="000000"/>
                </a:solidFill>
                <a:latin typeface="HGPｺﾞｼｯｸM" panose="020B0600000000000000" pitchFamily="50" charset="-128"/>
                <a:ea typeface="HGPｺﾞｼｯｸM" panose="020B0600000000000000" pitchFamily="50" charset="-128"/>
              </a:rPr>
              <a:t>行う</a:t>
            </a:r>
            <a:endParaRPr lang="ja-JP" altLang="en-US" sz="950" b="1" u="sng" dirty="0">
              <a:solidFill>
                <a:srgbClr val="FF0000"/>
              </a:solidFill>
              <a:latin typeface="HGPｺﾞｼｯｸM" panose="020B0600000000000000" pitchFamily="50" charset="-128"/>
              <a:ea typeface="HGPｺﾞｼｯｸM" panose="020B0600000000000000" pitchFamily="50" charset="-128"/>
            </a:endParaRPr>
          </a:p>
        </p:txBody>
      </p:sp>
      <p:sp>
        <p:nvSpPr>
          <p:cNvPr id="64" name="円/楕円 63"/>
          <p:cNvSpPr/>
          <p:nvPr/>
        </p:nvSpPr>
        <p:spPr>
          <a:xfrm>
            <a:off x="3148032" y="860499"/>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児</a:t>
            </a:r>
          </a:p>
        </p:txBody>
      </p:sp>
      <p:sp>
        <p:nvSpPr>
          <p:cNvPr id="65" name="円/楕円 64"/>
          <p:cNvSpPr/>
          <p:nvPr/>
        </p:nvSpPr>
        <p:spPr>
          <a:xfrm>
            <a:off x="2992032" y="860499"/>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66" name="円/楕円 65"/>
          <p:cNvSpPr/>
          <p:nvPr/>
        </p:nvSpPr>
        <p:spPr>
          <a:xfrm>
            <a:off x="2992032" y="1265506"/>
            <a:ext cx="144261" cy="14727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27" name="正方形/長方形 26"/>
          <p:cNvSpPr/>
          <p:nvPr/>
        </p:nvSpPr>
        <p:spPr>
          <a:xfrm>
            <a:off x="756033" y="1899141"/>
            <a:ext cx="2548000" cy="269405"/>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行動援護</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28" name="正方形/長方形 27"/>
          <p:cNvSpPr/>
          <p:nvPr/>
        </p:nvSpPr>
        <p:spPr>
          <a:xfrm>
            <a:off x="3356032" y="1899141"/>
            <a:ext cx="4464000" cy="270000"/>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fontAlgn="base">
              <a:lnSpc>
                <a:spcPts val="1200"/>
              </a:lnSpc>
              <a:spcBef>
                <a:spcPct val="0"/>
              </a:spcBef>
              <a:spcAft>
                <a:spcPct val="0"/>
              </a:spcAft>
            </a:pPr>
            <a:r>
              <a:rPr lang="ja-JP" altLang="en-US" sz="95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自己判断能力が制限されている人が行動するときに、危険を回避するために必要な支援、外出支援を行う</a:t>
            </a:r>
          </a:p>
        </p:txBody>
      </p:sp>
      <p:sp>
        <p:nvSpPr>
          <p:cNvPr id="29" name="正方形/長方形 28"/>
          <p:cNvSpPr/>
          <p:nvPr/>
        </p:nvSpPr>
        <p:spPr>
          <a:xfrm>
            <a:off x="756033" y="2206267"/>
            <a:ext cx="2548000" cy="269405"/>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050" b="1" dirty="0" smtClean="0">
                <a:solidFill>
                  <a:srgbClr val="000000"/>
                </a:solidFill>
                <a:latin typeface="HGPｺﾞｼｯｸM" panose="020B0600000000000000" pitchFamily="50" charset="-128"/>
                <a:ea typeface="HGPｺﾞｼｯｸM" panose="020B0600000000000000" pitchFamily="50" charset="-128"/>
              </a:rPr>
              <a:t>重度障害者等包括支援</a:t>
            </a:r>
            <a:endParaRPr lang="en-US" altLang="ja-JP" sz="1100" b="1" dirty="0">
              <a:solidFill>
                <a:srgbClr val="000000"/>
              </a:solidFill>
              <a:latin typeface="HGPｺﾞｼｯｸM" panose="020B0600000000000000" pitchFamily="50" charset="-128"/>
              <a:ea typeface="HGPｺﾞｼｯｸM" panose="020B0600000000000000" pitchFamily="50" charset="-128"/>
            </a:endParaRPr>
          </a:p>
        </p:txBody>
      </p:sp>
      <p:sp>
        <p:nvSpPr>
          <p:cNvPr id="30" name="正方形/長方形 29"/>
          <p:cNvSpPr/>
          <p:nvPr/>
        </p:nvSpPr>
        <p:spPr>
          <a:xfrm>
            <a:off x="756033" y="2617854"/>
            <a:ext cx="2548000" cy="270000"/>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短期入所</a:t>
            </a:r>
            <a:r>
              <a:rPr lang="ja-JP" altLang="en-US" sz="900" b="1" dirty="0" smtClean="0">
                <a:solidFill>
                  <a:srgbClr val="000000"/>
                </a:solidFill>
                <a:latin typeface="HGPｺﾞｼｯｸM" panose="020B0600000000000000" pitchFamily="50" charset="-128"/>
                <a:ea typeface="HGPｺﾞｼｯｸM" panose="020B0600000000000000" pitchFamily="50" charset="-128"/>
              </a:rPr>
              <a:t>（ショートステイ）</a:t>
            </a:r>
            <a:endParaRPr lang="en-US" altLang="ja-JP" sz="9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32" name="正方形/長方形 31"/>
          <p:cNvSpPr/>
          <p:nvPr/>
        </p:nvSpPr>
        <p:spPr>
          <a:xfrm>
            <a:off x="756033" y="2928416"/>
            <a:ext cx="2548000" cy="269405"/>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療養介護</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33" name="正方形/長方形 32"/>
          <p:cNvSpPr/>
          <p:nvPr/>
        </p:nvSpPr>
        <p:spPr>
          <a:xfrm>
            <a:off x="756033" y="3605254"/>
            <a:ext cx="2548000" cy="270000"/>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施設入所支援</a:t>
            </a:r>
            <a:endParaRPr lang="ja-JP" altLang="en-US" sz="800" b="1" dirty="0">
              <a:solidFill>
                <a:srgbClr val="000000"/>
              </a:solidFill>
              <a:latin typeface="HGPｺﾞｼｯｸM" panose="020B0600000000000000" pitchFamily="50" charset="-128"/>
              <a:ea typeface="HGPｺﾞｼｯｸM" panose="020B0600000000000000" pitchFamily="50" charset="-128"/>
            </a:endParaRPr>
          </a:p>
        </p:txBody>
      </p:sp>
      <p:sp>
        <p:nvSpPr>
          <p:cNvPr id="34" name="正方形/長方形 33"/>
          <p:cNvSpPr/>
          <p:nvPr/>
        </p:nvSpPr>
        <p:spPr>
          <a:xfrm>
            <a:off x="756033" y="3230138"/>
            <a:ext cx="2548000" cy="270000"/>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生活介護</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36" name="正方形/長方形 35"/>
          <p:cNvSpPr/>
          <p:nvPr/>
        </p:nvSpPr>
        <p:spPr>
          <a:xfrm>
            <a:off x="756033" y="4750929"/>
            <a:ext cx="2548000" cy="269405"/>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自立訓練（機能訓練）</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44" name="正方形/長方形 43"/>
          <p:cNvSpPr/>
          <p:nvPr/>
        </p:nvSpPr>
        <p:spPr>
          <a:xfrm>
            <a:off x="3356032" y="2206266"/>
            <a:ext cx="4464000" cy="270000"/>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fontAlgn="base">
              <a:lnSpc>
                <a:spcPts val="1200"/>
              </a:lnSpc>
              <a:spcBef>
                <a:spcPct val="0"/>
              </a:spcBef>
              <a:spcAft>
                <a:spcPct val="0"/>
              </a:spcAft>
            </a:pPr>
            <a:r>
              <a:rPr lang="ja-JP" altLang="en-US" sz="95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介護の必要性がとても高い人に、居宅介護等複数のサービスを包括的に行う</a:t>
            </a:r>
          </a:p>
        </p:txBody>
      </p:sp>
      <p:sp>
        <p:nvSpPr>
          <p:cNvPr id="46" name="正方形/長方形 45"/>
          <p:cNvSpPr/>
          <p:nvPr/>
        </p:nvSpPr>
        <p:spPr>
          <a:xfrm>
            <a:off x="3356032" y="2617854"/>
            <a:ext cx="4464000" cy="270000"/>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fontAlgn="base">
              <a:lnSpc>
                <a:spcPts val="1200"/>
              </a:lnSpc>
              <a:spcBef>
                <a:spcPct val="0"/>
              </a:spcBef>
              <a:spcAft>
                <a:spcPct val="0"/>
              </a:spcAft>
            </a:pPr>
            <a:r>
              <a:rPr lang="ja-JP" altLang="en-US" sz="95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自宅で介護する人が病気の場合などに、短期間、夜間も含めた施設で、入浴、排せつ、食事の介護等を行う</a:t>
            </a:r>
            <a:endParaRPr lang="ja-JP" altLang="en-US" sz="950" b="1" u="sng" dirty="0" smtClean="0">
              <a:solidFill>
                <a:srgbClr val="FF0000"/>
              </a:solidFill>
              <a:latin typeface="HGPｺﾞｼｯｸM" panose="020B0600000000000000" pitchFamily="50" charset="-128"/>
              <a:ea typeface="HGPｺﾞｼｯｸM" panose="020B0600000000000000" pitchFamily="50" charset="-128"/>
              <a:cs typeface="Times New Roman" pitchFamily="18" charset="0"/>
            </a:endParaRPr>
          </a:p>
        </p:txBody>
      </p:sp>
      <p:sp>
        <p:nvSpPr>
          <p:cNvPr id="47" name="正方形/長方形 46"/>
          <p:cNvSpPr/>
          <p:nvPr/>
        </p:nvSpPr>
        <p:spPr>
          <a:xfrm>
            <a:off x="3356032" y="2928415"/>
            <a:ext cx="4464000" cy="270000"/>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fontAlgn="base">
              <a:lnSpc>
                <a:spcPts val="1200"/>
              </a:lnSpc>
              <a:spcBef>
                <a:spcPct val="0"/>
              </a:spcBef>
              <a:spcAft>
                <a:spcPct val="0"/>
              </a:spcAft>
            </a:pPr>
            <a:r>
              <a:rPr lang="ja-JP" altLang="en-US" sz="95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医療と常時介護を必要とする人に、医療機関で機能訓練、療養上の管理、看護、介護及び日常生活の世話を行う</a:t>
            </a:r>
          </a:p>
        </p:txBody>
      </p:sp>
      <p:sp>
        <p:nvSpPr>
          <p:cNvPr id="48" name="正方形/長方形 47"/>
          <p:cNvSpPr/>
          <p:nvPr/>
        </p:nvSpPr>
        <p:spPr>
          <a:xfrm>
            <a:off x="3356032" y="3605254"/>
            <a:ext cx="4464000" cy="270000"/>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fontAlgn="base">
              <a:lnSpc>
                <a:spcPts val="1200"/>
              </a:lnSpc>
              <a:spcBef>
                <a:spcPct val="0"/>
              </a:spcBef>
              <a:spcAft>
                <a:spcPct val="0"/>
              </a:spcAft>
            </a:pPr>
            <a:r>
              <a:rPr lang="ja-JP" altLang="en-US" sz="95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施設に入所する人に、夜間や休日、入浴、排せつ、食事の介護等を行う</a:t>
            </a:r>
          </a:p>
        </p:txBody>
      </p:sp>
      <p:sp>
        <p:nvSpPr>
          <p:cNvPr id="49" name="正方形/長方形 48"/>
          <p:cNvSpPr/>
          <p:nvPr/>
        </p:nvSpPr>
        <p:spPr>
          <a:xfrm>
            <a:off x="3356032" y="3230138"/>
            <a:ext cx="4464000" cy="270000"/>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fontAlgn="base">
              <a:lnSpc>
                <a:spcPts val="1200"/>
              </a:lnSpc>
              <a:spcBef>
                <a:spcPct val="0"/>
              </a:spcBef>
              <a:spcAft>
                <a:spcPct val="0"/>
              </a:spcAft>
            </a:pPr>
            <a:r>
              <a:rPr lang="ja-JP" altLang="en-US" sz="95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常に介護を必要とする人に、昼間、入浴、排せつ、食事の介護等を行うとともに、創作的活動又は生産活動の機会を提供する</a:t>
            </a:r>
            <a:endParaRPr lang="ja-JP" altLang="en-US" sz="950" b="1" u="sng" dirty="0" smtClean="0">
              <a:solidFill>
                <a:srgbClr val="FF0000"/>
              </a:solidFill>
              <a:latin typeface="HGPｺﾞｼｯｸM" panose="020B0600000000000000" pitchFamily="50" charset="-128"/>
              <a:ea typeface="HGPｺﾞｼｯｸM" panose="020B0600000000000000" pitchFamily="50" charset="-128"/>
              <a:cs typeface="Times New Roman" pitchFamily="18" charset="0"/>
            </a:endParaRPr>
          </a:p>
        </p:txBody>
      </p:sp>
      <p:sp>
        <p:nvSpPr>
          <p:cNvPr id="52" name="正方形/長方形 51"/>
          <p:cNvSpPr/>
          <p:nvPr/>
        </p:nvSpPr>
        <p:spPr>
          <a:xfrm>
            <a:off x="3356032" y="4750929"/>
            <a:ext cx="4464000" cy="26940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fontAlgn="base">
              <a:lnSpc>
                <a:spcPts val="1200"/>
              </a:lnSpc>
              <a:spcBef>
                <a:spcPct val="0"/>
              </a:spcBef>
              <a:spcAft>
                <a:spcPct val="0"/>
              </a:spcAft>
            </a:pPr>
            <a:r>
              <a:rPr lang="ja-JP" altLang="en-US" sz="95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自立した日常生活又は社会生活ができるよう、一定期間、身体機能の維持、向上のために必要な訓練を行う</a:t>
            </a:r>
          </a:p>
        </p:txBody>
      </p:sp>
      <p:sp>
        <p:nvSpPr>
          <p:cNvPr id="67" name="円/楕円 66"/>
          <p:cNvSpPr/>
          <p:nvPr/>
        </p:nvSpPr>
        <p:spPr>
          <a:xfrm>
            <a:off x="3148032" y="1976711"/>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児</a:t>
            </a:r>
          </a:p>
        </p:txBody>
      </p:sp>
      <p:sp>
        <p:nvSpPr>
          <p:cNvPr id="68" name="円/楕円 67"/>
          <p:cNvSpPr/>
          <p:nvPr/>
        </p:nvSpPr>
        <p:spPr>
          <a:xfrm>
            <a:off x="2992032" y="1976711"/>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69" name="円/楕円 68"/>
          <p:cNvSpPr/>
          <p:nvPr/>
        </p:nvSpPr>
        <p:spPr>
          <a:xfrm>
            <a:off x="3148032" y="2279741"/>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児</a:t>
            </a:r>
          </a:p>
        </p:txBody>
      </p:sp>
      <p:sp>
        <p:nvSpPr>
          <p:cNvPr id="70" name="円/楕円 69"/>
          <p:cNvSpPr/>
          <p:nvPr/>
        </p:nvSpPr>
        <p:spPr>
          <a:xfrm>
            <a:off x="2992032" y="2279741"/>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72" name="円/楕円 71"/>
          <p:cNvSpPr/>
          <p:nvPr/>
        </p:nvSpPr>
        <p:spPr>
          <a:xfrm>
            <a:off x="3148032" y="2691328"/>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児</a:t>
            </a:r>
          </a:p>
        </p:txBody>
      </p:sp>
      <p:sp>
        <p:nvSpPr>
          <p:cNvPr id="73" name="円/楕円 72"/>
          <p:cNvSpPr/>
          <p:nvPr/>
        </p:nvSpPr>
        <p:spPr>
          <a:xfrm>
            <a:off x="2992032" y="2691328"/>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74" name="円/楕円 73"/>
          <p:cNvSpPr/>
          <p:nvPr/>
        </p:nvSpPr>
        <p:spPr>
          <a:xfrm>
            <a:off x="2992032" y="2977398"/>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75" name="円/楕円 74"/>
          <p:cNvSpPr/>
          <p:nvPr/>
        </p:nvSpPr>
        <p:spPr>
          <a:xfrm>
            <a:off x="2992032" y="3303612"/>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78" name="円/楕円 77"/>
          <p:cNvSpPr/>
          <p:nvPr/>
        </p:nvSpPr>
        <p:spPr>
          <a:xfrm>
            <a:off x="2992032" y="4824402"/>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37" name="正方形/長方形 36"/>
          <p:cNvSpPr/>
          <p:nvPr/>
        </p:nvSpPr>
        <p:spPr>
          <a:xfrm>
            <a:off x="756033" y="5363212"/>
            <a:ext cx="2548000" cy="269405"/>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就労移行支援</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38" name="正方形/長方形 37"/>
          <p:cNvSpPr/>
          <p:nvPr/>
        </p:nvSpPr>
        <p:spPr>
          <a:xfrm>
            <a:off x="756033" y="5661248"/>
            <a:ext cx="2548000" cy="270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就労継続支援（</a:t>
            </a:r>
            <a:r>
              <a:rPr lang="en-US" altLang="ja-JP" sz="1100" b="1" dirty="0" smtClean="0">
                <a:solidFill>
                  <a:srgbClr val="000000"/>
                </a:solidFill>
                <a:latin typeface="HGPｺﾞｼｯｸM" panose="020B0600000000000000" pitchFamily="50" charset="-128"/>
                <a:ea typeface="HGPｺﾞｼｯｸM" panose="020B0600000000000000" pitchFamily="50" charset="-128"/>
              </a:rPr>
              <a:t>A</a:t>
            </a:r>
            <a:r>
              <a:rPr lang="ja-JP" altLang="en-US" sz="1100" b="1" dirty="0" smtClean="0">
                <a:solidFill>
                  <a:srgbClr val="000000"/>
                </a:solidFill>
                <a:latin typeface="HGPｺﾞｼｯｸM" panose="020B0600000000000000" pitchFamily="50" charset="-128"/>
                <a:ea typeface="HGPｺﾞｼｯｸM" panose="020B0600000000000000" pitchFamily="50" charset="-128"/>
              </a:rPr>
              <a:t>型）</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53" name="正方形/長方形 52"/>
          <p:cNvSpPr/>
          <p:nvPr/>
        </p:nvSpPr>
        <p:spPr>
          <a:xfrm>
            <a:off x="3356032" y="5363212"/>
            <a:ext cx="4464000" cy="26940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95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一般企業等への就労を希望する人に、一定期間、就労に必要な知識及び能力の向上のために必要な訓練を行う</a:t>
            </a:r>
            <a:endParaRPr lang="ja-JP" altLang="en-US" sz="950" b="1" dirty="0">
              <a:solidFill>
                <a:srgbClr val="000000"/>
              </a:solidFill>
              <a:latin typeface="HGPｺﾞｼｯｸM" panose="020B0600000000000000" pitchFamily="50" charset="-128"/>
              <a:ea typeface="HGPｺﾞｼｯｸM" panose="020B0600000000000000" pitchFamily="50" charset="-128"/>
            </a:endParaRPr>
          </a:p>
        </p:txBody>
      </p:sp>
      <p:sp>
        <p:nvSpPr>
          <p:cNvPr id="54" name="正方形/長方形 53"/>
          <p:cNvSpPr/>
          <p:nvPr/>
        </p:nvSpPr>
        <p:spPr>
          <a:xfrm>
            <a:off x="3356032" y="5661249"/>
            <a:ext cx="4464000" cy="270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95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一般企業等での就労が困難な人に、雇用して就労する機会を提供するとともに、能力等の向上のために必要な訓練を行う</a:t>
            </a:r>
            <a:endParaRPr lang="ja-JP" altLang="en-US" sz="950" b="1" dirty="0">
              <a:solidFill>
                <a:srgbClr val="000000"/>
              </a:solidFill>
              <a:latin typeface="HGPｺﾞｼｯｸM" panose="020B0600000000000000" pitchFamily="50" charset="-128"/>
              <a:ea typeface="HGPｺﾞｼｯｸM" panose="020B0600000000000000" pitchFamily="50" charset="-128"/>
            </a:endParaRPr>
          </a:p>
        </p:txBody>
      </p:sp>
      <p:sp>
        <p:nvSpPr>
          <p:cNvPr id="79" name="円/楕円 78"/>
          <p:cNvSpPr/>
          <p:nvPr/>
        </p:nvSpPr>
        <p:spPr>
          <a:xfrm>
            <a:off x="2992032" y="5412195"/>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80" name="円/楕円 79"/>
          <p:cNvSpPr/>
          <p:nvPr/>
        </p:nvSpPr>
        <p:spPr>
          <a:xfrm>
            <a:off x="2992032" y="5759213"/>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39" name="正方形/長方形 38"/>
          <p:cNvSpPr/>
          <p:nvPr/>
        </p:nvSpPr>
        <p:spPr>
          <a:xfrm>
            <a:off x="756033" y="4383731"/>
            <a:ext cx="2548000" cy="269405"/>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fontAlgn="base">
              <a:spcBef>
                <a:spcPct val="0"/>
              </a:spcBef>
              <a:spcAft>
                <a:spcPct val="0"/>
              </a:spcAft>
            </a:pPr>
            <a:r>
              <a:rPr lang="ja-JP" altLang="en-US" sz="1050" b="1" dirty="0" smtClean="0">
                <a:solidFill>
                  <a:srgbClr val="000000"/>
                </a:solidFill>
                <a:latin typeface="HGPｺﾞｼｯｸM" panose="020B0600000000000000" pitchFamily="50" charset="-128"/>
                <a:ea typeface="HGPｺﾞｼｯｸM" panose="020B0600000000000000" pitchFamily="50" charset="-128"/>
              </a:rPr>
              <a:t>共同生活援助</a:t>
            </a:r>
            <a:r>
              <a:rPr lang="ja-JP" altLang="en-US" sz="900" b="1" dirty="0" smtClean="0">
                <a:solidFill>
                  <a:srgbClr val="000000"/>
                </a:solidFill>
                <a:latin typeface="HGPｺﾞｼｯｸM" panose="020B0600000000000000" pitchFamily="50" charset="-128"/>
                <a:ea typeface="HGPｺﾞｼｯｸM" panose="020B0600000000000000" pitchFamily="50" charset="-128"/>
              </a:rPr>
              <a:t>（グループホーム）</a:t>
            </a:r>
            <a:endParaRPr lang="en-US" altLang="ja-JP" sz="9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55" name="正方形/長方形 54"/>
          <p:cNvSpPr/>
          <p:nvPr/>
        </p:nvSpPr>
        <p:spPr>
          <a:xfrm>
            <a:off x="3356032" y="4383731"/>
            <a:ext cx="4464000" cy="26940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95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夜間や休日、共同生活を行う住居で、相談、入浴、排せつ、食事の介護、日常生活上の援助を行う</a:t>
            </a:r>
            <a:endParaRPr lang="ja-JP" altLang="en-US" sz="950" b="1" dirty="0">
              <a:solidFill>
                <a:srgbClr val="000000"/>
              </a:solidFill>
              <a:latin typeface="HGPｺﾞｼｯｸM" panose="020B0600000000000000" pitchFamily="50" charset="-128"/>
              <a:ea typeface="HGPｺﾞｼｯｸM" panose="020B0600000000000000" pitchFamily="50" charset="-128"/>
            </a:endParaRPr>
          </a:p>
        </p:txBody>
      </p:sp>
      <p:sp>
        <p:nvSpPr>
          <p:cNvPr id="81" name="円/楕円 80"/>
          <p:cNvSpPr/>
          <p:nvPr/>
        </p:nvSpPr>
        <p:spPr>
          <a:xfrm>
            <a:off x="2992032" y="4432713"/>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129" name="正方形/長方形 128"/>
          <p:cNvSpPr/>
          <p:nvPr/>
        </p:nvSpPr>
        <p:spPr>
          <a:xfrm>
            <a:off x="3366648" y="1580966"/>
            <a:ext cx="4464000" cy="270000"/>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950" dirty="0">
                <a:solidFill>
                  <a:srgbClr val="000000"/>
                </a:solidFill>
                <a:latin typeface="HGPｺﾞｼｯｸM" panose="020B0600000000000000" pitchFamily="50" charset="-128"/>
                <a:ea typeface="HGPｺﾞｼｯｸM" panose="020B0600000000000000" pitchFamily="50" charset="-128"/>
              </a:rPr>
              <a:t>視覚障害により、移動に著しい困難を有する人が外出する時、必要な情報提供や介護を行う</a:t>
            </a:r>
          </a:p>
        </p:txBody>
      </p:sp>
      <p:sp>
        <p:nvSpPr>
          <p:cNvPr id="135" name="正方形/長方形 134"/>
          <p:cNvSpPr/>
          <p:nvPr/>
        </p:nvSpPr>
        <p:spPr>
          <a:xfrm>
            <a:off x="756033" y="5062857"/>
            <a:ext cx="2548000" cy="269405"/>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自立訓練（生活訓練）</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136" name="正方形/長方形 135"/>
          <p:cNvSpPr/>
          <p:nvPr/>
        </p:nvSpPr>
        <p:spPr>
          <a:xfrm>
            <a:off x="3356032" y="5062858"/>
            <a:ext cx="4464000" cy="26940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fontAlgn="base">
              <a:lnSpc>
                <a:spcPts val="1200"/>
              </a:lnSpc>
              <a:spcBef>
                <a:spcPct val="0"/>
              </a:spcBef>
              <a:spcAft>
                <a:spcPct val="0"/>
              </a:spcAft>
            </a:pPr>
            <a:r>
              <a:rPr lang="ja-JP" altLang="en-US" sz="95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自立した日常生活又は社会生活ができるよう、一定期間、生活能力の維持、向上のために必要な支援、訓練を行う</a:t>
            </a:r>
          </a:p>
        </p:txBody>
      </p:sp>
      <p:sp>
        <p:nvSpPr>
          <p:cNvPr id="140" name="正方形/長方形 139"/>
          <p:cNvSpPr/>
          <p:nvPr/>
        </p:nvSpPr>
        <p:spPr>
          <a:xfrm>
            <a:off x="756033" y="5973853"/>
            <a:ext cx="2548000" cy="269405"/>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就労継続支援（</a:t>
            </a:r>
            <a:r>
              <a:rPr lang="en-US" altLang="ja-JP" sz="1100" b="1" dirty="0" smtClean="0">
                <a:solidFill>
                  <a:srgbClr val="000000"/>
                </a:solidFill>
                <a:latin typeface="HGPｺﾞｼｯｸM" panose="020B0600000000000000" pitchFamily="50" charset="-128"/>
                <a:ea typeface="HGPｺﾞｼｯｸM" panose="020B0600000000000000" pitchFamily="50" charset="-128"/>
              </a:rPr>
              <a:t>B</a:t>
            </a:r>
            <a:r>
              <a:rPr lang="ja-JP" altLang="en-US" sz="1100" b="1" dirty="0" smtClean="0">
                <a:solidFill>
                  <a:srgbClr val="000000"/>
                </a:solidFill>
                <a:latin typeface="HGPｺﾞｼｯｸM" panose="020B0600000000000000" pitchFamily="50" charset="-128"/>
                <a:ea typeface="HGPｺﾞｼｯｸM" panose="020B0600000000000000" pitchFamily="50" charset="-128"/>
              </a:rPr>
              <a:t>型）</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141" name="正方形/長方形 140"/>
          <p:cNvSpPr/>
          <p:nvPr/>
        </p:nvSpPr>
        <p:spPr>
          <a:xfrm>
            <a:off x="3356032" y="5973853"/>
            <a:ext cx="4464000" cy="26940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95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一般企業等での就労が困難な人に、就労する機会を提供するとともに、能力等の向上のために必要な訓練を行う</a:t>
            </a:r>
            <a:endParaRPr lang="ja-JP" altLang="en-US" sz="950" b="1" dirty="0">
              <a:solidFill>
                <a:srgbClr val="000000"/>
              </a:solidFill>
              <a:latin typeface="HGPｺﾞｼｯｸM" panose="020B0600000000000000" pitchFamily="50" charset="-128"/>
              <a:ea typeface="HGPｺﾞｼｯｸM" panose="020B0600000000000000" pitchFamily="50" charset="-128"/>
            </a:endParaRPr>
          </a:p>
        </p:txBody>
      </p:sp>
      <p:sp>
        <p:nvSpPr>
          <p:cNvPr id="144" name="円/楕円 143"/>
          <p:cNvSpPr/>
          <p:nvPr/>
        </p:nvSpPr>
        <p:spPr>
          <a:xfrm>
            <a:off x="2992032" y="6046825"/>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145" name="円/楕円 144"/>
          <p:cNvSpPr/>
          <p:nvPr/>
        </p:nvSpPr>
        <p:spPr>
          <a:xfrm>
            <a:off x="2992032" y="5111839"/>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126" name="角丸四角形 125"/>
          <p:cNvSpPr/>
          <p:nvPr/>
        </p:nvSpPr>
        <p:spPr bwMode="auto">
          <a:xfrm>
            <a:off x="751966" y="2617854"/>
            <a:ext cx="2540328" cy="882284"/>
          </a:xfrm>
          <a:prstGeom prst="roundRect">
            <a:avLst>
              <a:gd name="adj" fmla="val 3439"/>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srgbClr val="000000"/>
              </a:solidFill>
            </a:endParaRPr>
          </a:p>
        </p:txBody>
      </p:sp>
      <p:sp>
        <p:nvSpPr>
          <p:cNvPr id="155" name="角丸四角形 154"/>
          <p:cNvSpPr/>
          <p:nvPr/>
        </p:nvSpPr>
        <p:spPr bwMode="auto">
          <a:xfrm>
            <a:off x="751966" y="3605254"/>
            <a:ext cx="2540328" cy="270000"/>
          </a:xfrm>
          <a:prstGeom prst="roundRect">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srgbClr val="000000"/>
              </a:solidFill>
            </a:endParaRPr>
          </a:p>
        </p:txBody>
      </p:sp>
      <p:sp>
        <p:nvSpPr>
          <p:cNvPr id="164" name="縦巻き 163"/>
          <p:cNvSpPr/>
          <p:nvPr/>
        </p:nvSpPr>
        <p:spPr bwMode="auto">
          <a:xfrm>
            <a:off x="36000" y="4016353"/>
            <a:ext cx="364000" cy="636783"/>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800" b="1" dirty="0" smtClean="0">
                <a:solidFill>
                  <a:srgbClr val="000000"/>
                </a:solidFill>
                <a:latin typeface="HGPｺﾞｼｯｸM" panose="020B0600000000000000" pitchFamily="50" charset="-128"/>
                <a:ea typeface="HGPｺﾞｼｯｸM" panose="020B0600000000000000" pitchFamily="50" charset="-128"/>
              </a:rPr>
              <a:t>居</a:t>
            </a:r>
            <a:endParaRPr lang="en-US" altLang="ja-JP" sz="8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800" b="1" dirty="0" smtClean="0">
                <a:solidFill>
                  <a:srgbClr val="000000"/>
                </a:solidFill>
                <a:latin typeface="HGPｺﾞｼｯｸM" panose="020B0600000000000000" pitchFamily="50" charset="-128"/>
                <a:ea typeface="HGPｺﾞｼｯｸM" panose="020B0600000000000000" pitchFamily="50" charset="-128"/>
              </a:rPr>
              <a:t>住</a:t>
            </a:r>
            <a:endParaRPr lang="en-US" altLang="ja-JP" sz="8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800" b="1" dirty="0" smtClean="0">
                <a:solidFill>
                  <a:srgbClr val="000000"/>
                </a:solidFill>
                <a:latin typeface="HGPｺﾞｼｯｸM" panose="020B0600000000000000" pitchFamily="50" charset="-128"/>
                <a:ea typeface="HGPｺﾞｼｯｸM" panose="020B0600000000000000" pitchFamily="50" charset="-128"/>
              </a:rPr>
              <a:t>支</a:t>
            </a:r>
            <a:endParaRPr lang="en-US" altLang="ja-JP" sz="8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800" b="1" dirty="0" smtClean="0">
                <a:solidFill>
                  <a:srgbClr val="000000"/>
                </a:solidFill>
                <a:latin typeface="HGPｺﾞｼｯｸM" panose="020B0600000000000000" pitchFamily="50" charset="-128"/>
                <a:ea typeface="HGPｺﾞｼｯｸM" panose="020B0600000000000000" pitchFamily="50" charset="-128"/>
              </a:rPr>
              <a:t>援</a:t>
            </a:r>
            <a:endParaRPr lang="en-US" altLang="ja-JP" sz="8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800" b="1" dirty="0" smtClean="0">
                <a:solidFill>
                  <a:srgbClr val="000000"/>
                </a:solidFill>
                <a:latin typeface="HGPｺﾞｼｯｸM" panose="020B0600000000000000" pitchFamily="50" charset="-128"/>
                <a:ea typeface="HGPｺﾞｼｯｸM" panose="020B0600000000000000" pitchFamily="50" charset="-128"/>
              </a:rPr>
              <a:t>系</a:t>
            </a:r>
            <a:endParaRPr lang="en-US" altLang="ja-JP" sz="8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166" name="縦巻き 165"/>
          <p:cNvSpPr/>
          <p:nvPr/>
        </p:nvSpPr>
        <p:spPr bwMode="auto">
          <a:xfrm>
            <a:off x="36000" y="782139"/>
            <a:ext cx="364000" cy="1721193"/>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0"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訪</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問</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系</a:t>
            </a:r>
          </a:p>
        </p:txBody>
      </p:sp>
      <p:sp>
        <p:nvSpPr>
          <p:cNvPr id="167" name="縦巻き 166"/>
          <p:cNvSpPr/>
          <p:nvPr/>
        </p:nvSpPr>
        <p:spPr bwMode="auto">
          <a:xfrm>
            <a:off x="36000" y="2617855"/>
            <a:ext cx="364000" cy="874333"/>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日</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中</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活</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動</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系</a:t>
            </a:r>
          </a:p>
        </p:txBody>
      </p:sp>
      <p:sp>
        <p:nvSpPr>
          <p:cNvPr id="168" name="縦巻き 167"/>
          <p:cNvSpPr/>
          <p:nvPr/>
        </p:nvSpPr>
        <p:spPr bwMode="auto">
          <a:xfrm>
            <a:off x="36000" y="3573016"/>
            <a:ext cx="364000" cy="324000"/>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800" b="1" dirty="0" smtClean="0">
                <a:solidFill>
                  <a:srgbClr val="000000"/>
                </a:solidFill>
                <a:latin typeface="HGPｺﾞｼｯｸM" panose="020B0600000000000000" pitchFamily="50" charset="-128"/>
                <a:ea typeface="HGPｺﾞｼｯｸM" panose="020B0600000000000000" pitchFamily="50" charset="-128"/>
              </a:rPr>
              <a:t>施</a:t>
            </a:r>
            <a:endParaRPr lang="en-US" altLang="ja-JP" sz="8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800" b="1" dirty="0" smtClean="0">
                <a:solidFill>
                  <a:srgbClr val="000000"/>
                </a:solidFill>
                <a:latin typeface="HGPｺﾞｼｯｸM" panose="020B0600000000000000" pitchFamily="50" charset="-128"/>
                <a:ea typeface="HGPｺﾞｼｯｸM" panose="020B0600000000000000" pitchFamily="50" charset="-128"/>
              </a:rPr>
              <a:t>設</a:t>
            </a:r>
            <a:endParaRPr lang="en-US" altLang="ja-JP" sz="8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800" b="1" dirty="0" smtClean="0">
                <a:solidFill>
                  <a:srgbClr val="000000"/>
                </a:solidFill>
                <a:latin typeface="HGPｺﾞｼｯｸM" panose="020B0600000000000000" pitchFamily="50" charset="-128"/>
                <a:ea typeface="HGPｺﾞｼｯｸM" panose="020B0600000000000000" pitchFamily="50" charset="-128"/>
              </a:rPr>
              <a:t>系</a:t>
            </a:r>
          </a:p>
        </p:txBody>
      </p:sp>
      <p:sp>
        <p:nvSpPr>
          <p:cNvPr id="156" name="縦巻き 155"/>
          <p:cNvSpPr/>
          <p:nvPr/>
        </p:nvSpPr>
        <p:spPr bwMode="auto">
          <a:xfrm>
            <a:off x="36000" y="4750928"/>
            <a:ext cx="364000" cy="1910324"/>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訓</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練</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系</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就</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労</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系</a:t>
            </a:r>
          </a:p>
        </p:txBody>
      </p:sp>
      <p:sp>
        <p:nvSpPr>
          <p:cNvPr id="108" name="テキスト ボックス 107"/>
          <p:cNvSpPr txBox="1"/>
          <p:nvPr/>
        </p:nvSpPr>
        <p:spPr>
          <a:xfrm>
            <a:off x="-1" y="6976"/>
            <a:ext cx="9906001" cy="369332"/>
          </a:xfrm>
          <a:prstGeom prst="rect">
            <a:avLst/>
          </a:prstGeom>
          <a:solidFill>
            <a:srgbClr val="FFFFCC"/>
          </a:solidFill>
        </p:spPr>
        <p:txBody>
          <a:bodyPr wrap="square" rtlCol="0" anchor="ctr">
            <a:spAutoFit/>
          </a:bodyPr>
          <a:lstStyle/>
          <a:p>
            <a:pPr algn="ctr"/>
            <a:r>
              <a:rPr lang="ja-JP" altLang="en-US" b="1" dirty="0" smtClean="0">
                <a:solidFill>
                  <a:prstClr val="black"/>
                </a:solidFill>
                <a:latin typeface="メイリオ" pitchFamily="50" charset="-128"/>
                <a:ea typeface="メイリオ" pitchFamily="50" charset="-128"/>
                <a:cs typeface="メイリオ" pitchFamily="50" charset="-128"/>
              </a:rPr>
              <a:t>障害福祉サービス等の体系①</a:t>
            </a:r>
            <a:r>
              <a:rPr lang="ja-JP" altLang="en-US" sz="1600" b="1" dirty="0" smtClean="0">
                <a:solidFill>
                  <a:prstClr val="black"/>
                </a:solidFill>
                <a:latin typeface="メイリオ" pitchFamily="50" charset="-128"/>
                <a:ea typeface="メイリオ" pitchFamily="50" charset="-128"/>
                <a:cs typeface="メイリオ" pitchFamily="50" charset="-128"/>
              </a:rPr>
              <a:t>（介護給付・訓練等給付）</a:t>
            </a:r>
            <a:endParaRPr lang="ja-JP" altLang="en-US" sz="1600" b="1" dirty="0">
              <a:solidFill>
                <a:prstClr val="black"/>
              </a:solidFill>
              <a:latin typeface="メイリオ" pitchFamily="50" charset="-128"/>
              <a:ea typeface="メイリオ" pitchFamily="50" charset="-128"/>
              <a:cs typeface="メイリオ" pitchFamily="50" charset="-128"/>
            </a:endParaRPr>
          </a:p>
        </p:txBody>
      </p:sp>
      <p:sp>
        <p:nvSpPr>
          <p:cNvPr id="109" name="角丸四角形 108"/>
          <p:cNvSpPr/>
          <p:nvPr/>
        </p:nvSpPr>
        <p:spPr>
          <a:xfrm>
            <a:off x="428871" y="476672"/>
            <a:ext cx="7391161" cy="252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サービス内容</a:t>
            </a:r>
          </a:p>
        </p:txBody>
      </p:sp>
      <p:sp>
        <p:nvSpPr>
          <p:cNvPr id="111" name="正方形/長方形 110"/>
          <p:cNvSpPr/>
          <p:nvPr/>
        </p:nvSpPr>
        <p:spPr>
          <a:xfrm>
            <a:off x="766649" y="4016666"/>
            <a:ext cx="2548000" cy="305836"/>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600" b="1" dirty="0" smtClean="0">
              <a:solidFill>
                <a:srgbClr val="000000"/>
              </a:solidFill>
              <a:latin typeface="HGPｺﾞｼｯｸM" panose="020B0600000000000000" pitchFamily="50" charset="-128"/>
              <a:ea typeface="HGPｺﾞｼｯｸM" panose="020B0600000000000000" pitchFamily="50" charset="-128"/>
            </a:endParaRPr>
          </a:p>
          <a:p>
            <a:pPr fontAlgn="base">
              <a:spcBef>
                <a:spcPct val="0"/>
              </a:spcBef>
              <a:spcAft>
                <a:spcPct val="0"/>
              </a:spcAft>
            </a:pPr>
            <a:r>
              <a:rPr lang="ja-JP" altLang="en-US" sz="1050" b="1" dirty="0" smtClean="0">
                <a:solidFill>
                  <a:srgbClr val="FF0000"/>
                </a:solidFill>
                <a:latin typeface="HGPｺﾞｼｯｸM" panose="020B0600000000000000" pitchFamily="50" charset="-128"/>
                <a:ea typeface="HGPｺﾞｼｯｸM" panose="020B0600000000000000" pitchFamily="50" charset="-128"/>
              </a:rPr>
              <a:t>自立</a:t>
            </a:r>
            <a:r>
              <a:rPr lang="ja-JP" altLang="en-US" sz="1050" b="1" dirty="0">
                <a:solidFill>
                  <a:srgbClr val="FF0000"/>
                </a:solidFill>
                <a:latin typeface="HGPｺﾞｼｯｸM" panose="020B0600000000000000" pitchFamily="50" charset="-128"/>
                <a:ea typeface="HGPｺﾞｼｯｸM" panose="020B0600000000000000" pitchFamily="50" charset="-128"/>
              </a:rPr>
              <a:t>生活</a:t>
            </a:r>
            <a:r>
              <a:rPr lang="ja-JP" altLang="en-US" sz="1050" b="1" dirty="0" smtClean="0">
                <a:solidFill>
                  <a:srgbClr val="FF0000"/>
                </a:solidFill>
                <a:latin typeface="HGPｺﾞｼｯｸM" panose="020B0600000000000000" pitchFamily="50" charset="-128"/>
                <a:ea typeface="HGPｺﾞｼｯｸM" panose="020B0600000000000000" pitchFamily="50" charset="-128"/>
              </a:rPr>
              <a:t>援助</a:t>
            </a:r>
            <a:endParaRPr lang="en-US" altLang="ja-JP" sz="800" b="1" dirty="0" smtClean="0">
              <a:solidFill>
                <a:srgbClr val="FF0000"/>
              </a:solidFill>
              <a:latin typeface="HGPｺﾞｼｯｸM" panose="020B0600000000000000" pitchFamily="50" charset="-128"/>
              <a:ea typeface="HGPｺﾞｼｯｸM" panose="020B0600000000000000" pitchFamily="50" charset="-128"/>
            </a:endParaRPr>
          </a:p>
        </p:txBody>
      </p:sp>
      <p:sp>
        <p:nvSpPr>
          <p:cNvPr id="154" name="角丸四角形 153"/>
          <p:cNvSpPr/>
          <p:nvPr/>
        </p:nvSpPr>
        <p:spPr bwMode="auto">
          <a:xfrm>
            <a:off x="746463" y="4016361"/>
            <a:ext cx="2545831" cy="636775"/>
          </a:xfrm>
          <a:prstGeom prst="roundRect">
            <a:avLst>
              <a:gd name="adj" fmla="val 4874"/>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srgbClr val="000000"/>
              </a:solidFill>
            </a:endParaRPr>
          </a:p>
        </p:txBody>
      </p:sp>
      <p:sp>
        <p:nvSpPr>
          <p:cNvPr id="112" name="正方形/長方形 111"/>
          <p:cNvSpPr/>
          <p:nvPr/>
        </p:nvSpPr>
        <p:spPr>
          <a:xfrm>
            <a:off x="3356032" y="4016355"/>
            <a:ext cx="4464000" cy="32399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000" b="1" dirty="0" smtClean="0">
                <a:solidFill>
                  <a:srgbClr val="FF0000"/>
                </a:solidFill>
                <a:latin typeface="HGPｺﾞｼｯｸM" panose="020B0600000000000000" pitchFamily="50" charset="-128"/>
                <a:ea typeface="HGPｺﾞｼｯｸM" panose="020B0600000000000000" pitchFamily="50" charset="-128"/>
              </a:rPr>
              <a:t>一人暮らしに必要な理解力・生活力等を補うため、定期的な居宅訪問や随時の対応により必要な支援を行う</a:t>
            </a:r>
            <a:endParaRPr lang="ja-JP" altLang="en-US" sz="1000" b="1" dirty="0">
              <a:solidFill>
                <a:srgbClr val="FF0000"/>
              </a:solidFill>
              <a:latin typeface="HGPｺﾞｼｯｸM" panose="020B0600000000000000" pitchFamily="50" charset="-128"/>
              <a:ea typeface="HGPｺﾞｼｯｸM" panose="020B0600000000000000" pitchFamily="50" charset="-128"/>
            </a:endParaRPr>
          </a:p>
        </p:txBody>
      </p:sp>
      <p:sp>
        <p:nvSpPr>
          <p:cNvPr id="113" name="円/楕円 112"/>
          <p:cNvSpPr/>
          <p:nvPr/>
        </p:nvSpPr>
        <p:spPr>
          <a:xfrm>
            <a:off x="2992032" y="4077724"/>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114" name="正方形/長方形 113"/>
          <p:cNvSpPr/>
          <p:nvPr/>
        </p:nvSpPr>
        <p:spPr>
          <a:xfrm>
            <a:off x="756033" y="6368428"/>
            <a:ext cx="2548000" cy="29282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400" b="1" dirty="0" smtClean="0">
              <a:solidFill>
                <a:srgbClr val="000000"/>
              </a:solidFill>
              <a:latin typeface="HGPｺﾞｼｯｸM" panose="020B0600000000000000" pitchFamily="50" charset="-128"/>
              <a:ea typeface="HGPｺﾞｼｯｸM" panose="020B0600000000000000" pitchFamily="50" charset="-128"/>
            </a:endParaRPr>
          </a:p>
          <a:p>
            <a:pPr fontAlgn="base">
              <a:spcBef>
                <a:spcPct val="0"/>
              </a:spcBef>
              <a:spcAft>
                <a:spcPct val="0"/>
              </a:spcAft>
            </a:pPr>
            <a:r>
              <a:rPr lang="ja-JP" altLang="en-US" sz="1050" b="1" dirty="0" smtClean="0">
                <a:solidFill>
                  <a:srgbClr val="FF0000"/>
                </a:solidFill>
                <a:latin typeface="HGPｺﾞｼｯｸM" panose="020B0600000000000000" pitchFamily="50" charset="-128"/>
                <a:ea typeface="HGPｺﾞｼｯｸM" panose="020B0600000000000000" pitchFamily="50" charset="-128"/>
              </a:rPr>
              <a:t>就労</a:t>
            </a:r>
            <a:r>
              <a:rPr lang="ja-JP" altLang="en-US" sz="1050" b="1" dirty="0">
                <a:solidFill>
                  <a:srgbClr val="FF0000"/>
                </a:solidFill>
                <a:latin typeface="HGPｺﾞｼｯｸM" panose="020B0600000000000000" pitchFamily="50" charset="-128"/>
                <a:ea typeface="HGPｺﾞｼｯｸM" panose="020B0600000000000000" pitchFamily="50" charset="-128"/>
              </a:rPr>
              <a:t>定着</a:t>
            </a:r>
            <a:r>
              <a:rPr lang="ja-JP" altLang="en-US" sz="1050" b="1" dirty="0" smtClean="0">
                <a:solidFill>
                  <a:srgbClr val="FF0000"/>
                </a:solidFill>
                <a:latin typeface="HGPｺﾞｼｯｸM" panose="020B0600000000000000" pitchFamily="50" charset="-128"/>
                <a:ea typeface="HGPｺﾞｼｯｸM" panose="020B0600000000000000" pitchFamily="50" charset="-128"/>
              </a:rPr>
              <a:t>支援</a:t>
            </a:r>
            <a:endParaRPr lang="ja-JP" altLang="en-US" sz="800" b="1" dirty="0">
              <a:solidFill>
                <a:srgbClr val="FF0000"/>
              </a:solidFill>
              <a:latin typeface="HGPｺﾞｼｯｸM" panose="020B0600000000000000" pitchFamily="50" charset="-128"/>
              <a:ea typeface="HGPｺﾞｼｯｸM" panose="020B0600000000000000" pitchFamily="50" charset="-128"/>
            </a:endParaRPr>
          </a:p>
        </p:txBody>
      </p:sp>
      <p:sp>
        <p:nvSpPr>
          <p:cNvPr id="159" name="角丸四角形 158"/>
          <p:cNvSpPr/>
          <p:nvPr/>
        </p:nvSpPr>
        <p:spPr bwMode="auto">
          <a:xfrm>
            <a:off x="746463" y="4750928"/>
            <a:ext cx="2557570" cy="1910324"/>
          </a:xfrm>
          <a:prstGeom prst="roundRect">
            <a:avLst>
              <a:gd name="adj" fmla="val 4806"/>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srgbClr val="000000"/>
              </a:solidFill>
            </a:endParaRPr>
          </a:p>
        </p:txBody>
      </p:sp>
      <p:sp>
        <p:nvSpPr>
          <p:cNvPr id="115" name="正方形/長方形 114"/>
          <p:cNvSpPr/>
          <p:nvPr/>
        </p:nvSpPr>
        <p:spPr>
          <a:xfrm>
            <a:off x="3356032" y="6367891"/>
            <a:ext cx="4464000" cy="2933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000" b="1" dirty="0">
                <a:solidFill>
                  <a:srgbClr val="FF0000"/>
                </a:solidFill>
                <a:latin typeface="HGPｺﾞｼｯｸM" panose="020B0600000000000000" pitchFamily="50" charset="-128"/>
                <a:ea typeface="HGPｺﾞｼｯｸM" panose="020B0600000000000000" pitchFamily="50" charset="-128"/>
                <a:cs typeface="Times New Roman" pitchFamily="18" charset="0"/>
              </a:rPr>
              <a:t>一般就労</a:t>
            </a:r>
            <a:r>
              <a:rPr lang="ja-JP" altLang="en-US" sz="1000" b="1" dirty="0" smtClean="0">
                <a:solidFill>
                  <a:srgbClr val="FF0000"/>
                </a:solidFill>
                <a:latin typeface="HGPｺﾞｼｯｸM" panose="020B0600000000000000" pitchFamily="50" charset="-128"/>
                <a:ea typeface="HGPｺﾞｼｯｸM" panose="020B0600000000000000" pitchFamily="50" charset="-128"/>
                <a:cs typeface="Times New Roman" pitchFamily="18" charset="0"/>
              </a:rPr>
              <a:t>に移行した人に、就労に伴う生活面の</a:t>
            </a:r>
            <a:r>
              <a:rPr lang="ja-JP" altLang="en-US" sz="1000" b="1" dirty="0">
                <a:solidFill>
                  <a:srgbClr val="FF0000"/>
                </a:solidFill>
                <a:latin typeface="HGPｺﾞｼｯｸM" panose="020B0600000000000000" pitchFamily="50" charset="-128"/>
                <a:ea typeface="HGPｺﾞｼｯｸM" panose="020B0600000000000000" pitchFamily="50" charset="-128"/>
                <a:cs typeface="Times New Roman" pitchFamily="18" charset="0"/>
              </a:rPr>
              <a:t>課題</a:t>
            </a:r>
            <a:r>
              <a:rPr lang="ja-JP" altLang="en-US" sz="1000" b="1" dirty="0" smtClean="0">
                <a:solidFill>
                  <a:srgbClr val="FF0000"/>
                </a:solidFill>
                <a:latin typeface="HGPｺﾞｼｯｸM" panose="020B0600000000000000" pitchFamily="50" charset="-128"/>
                <a:ea typeface="HGPｺﾞｼｯｸM" panose="020B0600000000000000" pitchFamily="50" charset="-128"/>
                <a:cs typeface="Times New Roman" pitchFamily="18" charset="0"/>
              </a:rPr>
              <a:t>に対応するための支援を行う</a:t>
            </a:r>
            <a:endParaRPr lang="ja-JP" altLang="en-US" sz="1000" b="1" dirty="0">
              <a:solidFill>
                <a:srgbClr val="FF0000"/>
              </a:solidFill>
              <a:latin typeface="HGPｺﾞｼｯｸM" panose="020B0600000000000000" pitchFamily="50" charset="-128"/>
              <a:ea typeface="HGPｺﾞｼｯｸM" panose="020B0600000000000000" pitchFamily="50" charset="-128"/>
            </a:endParaRPr>
          </a:p>
        </p:txBody>
      </p:sp>
      <p:sp>
        <p:nvSpPr>
          <p:cNvPr id="116" name="角丸四角形 115"/>
          <p:cNvSpPr/>
          <p:nvPr/>
        </p:nvSpPr>
        <p:spPr bwMode="auto">
          <a:xfrm>
            <a:off x="746460" y="4016353"/>
            <a:ext cx="7092000" cy="324000"/>
          </a:xfrm>
          <a:prstGeom prst="roundRect">
            <a:avLst/>
          </a:prstGeom>
          <a:noFill/>
          <a:ln w="4445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srgbClr val="000000"/>
              </a:solidFill>
            </a:endParaRPr>
          </a:p>
        </p:txBody>
      </p:sp>
      <p:sp>
        <p:nvSpPr>
          <p:cNvPr id="2" name="円/楕円 1"/>
          <p:cNvSpPr/>
          <p:nvPr/>
        </p:nvSpPr>
        <p:spPr>
          <a:xfrm>
            <a:off x="742701" y="3943153"/>
            <a:ext cx="988000" cy="146948"/>
          </a:xfrm>
          <a:prstGeom prst="ellipse">
            <a:avLst/>
          </a:prstGeom>
          <a:solidFill>
            <a:schemeClr val="bg1"/>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r>
              <a:rPr lang="ja-JP" altLang="en-US" sz="1100" b="1" dirty="0">
                <a:solidFill>
                  <a:srgbClr val="FF0000"/>
                </a:solidFill>
                <a:latin typeface="HGPｺﾞｼｯｸM" panose="020B0600000000000000" pitchFamily="50" charset="-128"/>
                <a:ea typeface="HGPｺﾞｼｯｸM" panose="020B0600000000000000" pitchFamily="50" charset="-128"/>
              </a:rPr>
              <a:t>新規</a:t>
            </a:r>
            <a:endParaRPr lang="ja-JP" altLang="en-US" sz="1100" b="1" dirty="0" smtClean="0">
              <a:solidFill>
                <a:srgbClr val="FF0000"/>
              </a:solidFill>
              <a:latin typeface="HGPｺﾞｼｯｸM" panose="020B0600000000000000" pitchFamily="50" charset="-128"/>
              <a:ea typeface="HGPｺﾞｼｯｸM" panose="020B0600000000000000" pitchFamily="50" charset="-128"/>
            </a:endParaRPr>
          </a:p>
        </p:txBody>
      </p:sp>
      <p:sp>
        <p:nvSpPr>
          <p:cNvPr id="117" name="角丸四角形 116"/>
          <p:cNvSpPr/>
          <p:nvPr/>
        </p:nvSpPr>
        <p:spPr bwMode="auto">
          <a:xfrm>
            <a:off x="756032" y="6345360"/>
            <a:ext cx="7056000" cy="324000"/>
          </a:xfrm>
          <a:prstGeom prst="roundRect">
            <a:avLst/>
          </a:prstGeom>
          <a:noFill/>
          <a:ln w="4445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srgbClr val="000000"/>
              </a:solidFill>
            </a:endParaRPr>
          </a:p>
        </p:txBody>
      </p:sp>
      <p:sp>
        <p:nvSpPr>
          <p:cNvPr id="118" name="円/楕円 117"/>
          <p:cNvSpPr/>
          <p:nvPr/>
        </p:nvSpPr>
        <p:spPr>
          <a:xfrm>
            <a:off x="751084" y="6271164"/>
            <a:ext cx="988000" cy="146948"/>
          </a:xfrm>
          <a:prstGeom prst="ellipse">
            <a:avLst/>
          </a:prstGeom>
          <a:solidFill>
            <a:schemeClr val="bg1"/>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r>
              <a:rPr lang="ja-JP" altLang="en-US" sz="1100" b="1" dirty="0">
                <a:solidFill>
                  <a:srgbClr val="FF0000"/>
                </a:solidFill>
                <a:latin typeface="HGPｺﾞｼｯｸM" panose="020B0600000000000000" pitchFamily="50" charset="-128"/>
                <a:ea typeface="HGPｺﾞｼｯｸM" panose="020B0600000000000000" pitchFamily="50" charset="-128"/>
              </a:rPr>
              <a:t>新規</a:t>
            </a:r>
            <a:endParaRPr lang="ja-JP" altLang="en-US" sz="1100" b="1" dirty="0" smtClean="0">
              <a:solidFill>
                <a:srgbClr val="FF0000"/>
              </a:solidFill>
              <a:latin typeface="HGPｺﾞｼｯｸM" panose="020B0600000000000000" pitchFamily="50" charset="-128"/>
              <a:ea typeface="HGPｺﾞｼｯｸM" panose="020B0600000000000000" pitchFamily="50" charset="-128"/>
            </a:endParaRPr>
          </a:p>
        </p:txBody>
      </p:sp>
      <p:sp>
        <p:nvSpPr>
          <p:cNvPr id="119" name="円/楕円 118"/>
          <p:cNvSpPr/>
          <p:nvPr/>
        </p:nvSpPr>
        <p:spPr>
          <a:xfrm>
            <a:off x="2992032" y="6489813"/>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122" name="正方形/長方形 121"/>
          <p:cNvSpPr/>
          <p:nvPr/>
        </p:nvSpPr>
        <p:spPr>
          <a:xfrm>
            <a:off x="746460" y="1580966"/>
            <a:ext cx="2568189" cy="270000"/>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同行援護</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132" name="円/楕円 131"/>
          <p:cNvSpPr/>
          <p:nvPr/>
        </p:nvSpPr>
        <p:spPr>
          <a:xfrm>
            <a:off x="3158648" y="1682218"/>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児</a:t>
            </a:r>
          </a:p>
        </p:txBody>
      </p:sp>
      <p:sp>
        <p:nvSpPr>
          <p:cNvPr id="133" name="円/楕円 132"/>
          <p:cNvSpPr/>
          <p:nvPr/>
        </p:nvSpPr>
        <p:spPr>
          <a:xfrm>
            <a:off x="3002648" y="1682218"/>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125" name="角丸四角形 124"/>
          <p:cNvSpPr/>
          <p:nvPr/>
        </p:nvSpPr>
        <p:spPr bwMode="auto">
          <a:xfrm>
            <a:off x="746463" y="782139"/>
            <a:ext cx="2545831" cy="1693533"/>
          </a:xfrm>
          <a:prstGeom prst="roundRect">
            <a:avLst>
              <a:gd name="adj" fmla="val 2836"/>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srgbClr val="000000"/>
              </a:solidFill>
            </a:endParaRPr>
          </a:p>
        </p:txBody>
      </p:sp>
      <p:sp>
        <p:nvSpPr>
          <p:cNvPr id="76" name="円/楕円 75"/>
          <p:cNvSpPr/>
          <p:nvPr/>
        </p:nvSpPr>
        <p:spPr>
          <a:xfrm>
            <a:off x="2992032" y="3678728"/>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124" name="正方形/長方形 123"/>
          <p:cNvSpPr/>
          <p:nvPr/>
        </p:nvSpPr>
        <p:spPr>
          <a:xfrm>
            <a:off x="420456" y="782138"/>
            <a:ext cx="260000" cy="3113322"/>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介護給付</a:t>
            </a:r>
          </a:p>
        </p:txBody>
      </p:sp>
      <p:sp>
        <p:nvSpPr>
          <p:cNvPr id="127" name="正方形/長方形 126"/>
          <p:cNvSpPr/>
          <p:nvPr/>
        </p:nvSpPr>
        <p:spPr>
          <a:xfrm>
            <a:off x="428871" y="4016666"/>
            <a:ext cx="260000" cy="266907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00" rtlCol="0" anchor="ctr"/>
          <a:lstStyle/>
          <a:p>
            <a:pPr algn="ct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訓練等給付</a:t>
            </a:r>
            <a:endParaRPr lang="ja-JP" altLang="en-US" sz="1100" b="1" dirty="0">
              <a:solidFill>
                <a:srgbClr val="000000"/>
              </a:solidFill>
              <a:latin typeface="HGPｺﾞｼｯｸM" panose="020B0600000000000000" pitchFamily="50" charset="-128"/>
              <a:ea typeface="HGPｺﾞｼｯｸM" panose="020B0600000000000000" pitchFamily="50" charset="-128"/>
            </a:endParaRPr>
          </a:p>
        </p:txBody>
      </p:sp>
      <p:sp>
        <p:nvSpPr>
          <p:cNvPr id="123" name="角丸四角形 122"/>
          <p:cNvSpPr/>
          <p:nvPr/>
        </p:nvSpPr>
        <p:spPr>
          <a:xfrm>
            <a:off x="7902663" y="476672"/>
            <a:ext cx="913541" cy="252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Ins="108000" rtlCol="0" anchor="ctr"/>
          <a:lstStyle/>
          <a:p>
            <a:pPr algn="ctr"/>
            <a:r>
              <a:rPr lang="ja-JP" altLang="en-US" sz="1100" b="1" dirty="0" smtClean="0">
                <a:solidFill>
                  <a:srgbClr val="000000"/>
                </a:solidFill>
                <a:latin typeface="ＭＳ Ｐゴシック"/>
              </a:rPr>
              <a:t>利用者数</a:t>
            </a:r>
          </a:p>
        </p:txBody>
      </p:sp>
      <p:sp>
        <p:nvSpPr>
          <p:cNvPr id="128" name="角丸四角形 127"/>
          <p:cNvSpPr/>
          <p:nvPr/>
        </p:nvSpPr>
        <p:spPr>
          <a:xfrm>
            <a:off x="8905026" y="476672"/>
            <a:ext cx="944518" cy="252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Ins="108000" rtlCol="0" anchor="ctr"/>
          <a:lstStyle/>
          <a:p>
            <a:pPr algn="ctr"/>
            <a:r>
              <a:rPr lang="ja-JP" altLang="en-US" sz="900" b="1" dirty="0" smtClean="0">
                <a:solidFill>
                  <a:srgbClr val="000000"/>
                </a:solidFill>
                <a:latin typeface="ＭＳ Ｐゴシック"/>
              </a:rPr>
              <a:t>施設・事業所数</a:t>
            </a:r>
          </a:p>
        </p:txBody>
      </p:sp>
      <p:sp>
        <p:nvSpPr>
          <p:cNvPr id="130" name="正方形/長方形 129"/>
          <p:cNvSpPr/>
          <p:nvPr/>
        </p:nvSpPr>
        <p:spPr>
          <a:xfrm>
            <a:off x="8913000" y="783331"/>
            <a:ext cx="913541" cy="270000"/>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19,915</a:t>
            </a:r>
          </a:p>
        </p:txBody>
      </p:sp>
      <p:sp>
        <p:nvSpPr>
          <p:cNvPr id="131" name="正方形/長方形 130"/>
          <p:cNvSpPr/>
          <p:nvPr/>
        </p:nvSpPr>
        <p:spPr>
          <a:xfrm>
            <a:off x="8913000" y="1080000"/>
            <a:ext cx="913540" cy="476792"/>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7,415</a:t>
            </a:r>
            <a:endParaRPr lang="ja-JP" altLang="en-US" sz="1100" b="1" dirty="0">
              <a:solidFill>
                <a:srgbClr val="000000"/>
              </a:solidFill>
              <a:latin typeface="ＭＳ Ｐゴシック"/>
            </a:endParaRPr>
          </a:p>
        </p:txBody>
      </p:sp>
      <p:sp>
        <p:nvSpPr>
          <p:cNvPr id="137" name="正方形/長方形 136"/>
          <p:cNvSpPr/>
          <p:nvPr/>
        </p:nvSpPr>
        <p:spPr>
          <a:xfrm>
            <a:off x="7905000" y="3230137"/>
            <a:ext cx="913541" cy="26205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275,941</a:t>
            </a:r>
          </a:p>
        </p:txBody>
      </p:sp>
      <p:sp>
        <p:nvSpPr>
          <p:cNvPr id="138" name="正方形/長方形 137"/>
          <p:cNvSpPr/>
          <p:nvPr/>
        </p:nvSpPr>
        <p:spPr>
          <a:xfrm>
            <a:off x="7905000" y="2928415"/>
            <a:ext cx="913540" cy="2679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20,252</a:t>
            </a:r>
            <a:endParaRPr lang="ja-JP" altLang="en-US" sz="1100" b="1" dirty="0">
              <a:solidFill>
                <a:srgbClr val="000000"/>
              </a:solidFill>
              <a:latin typeface="ＭＳ Ｐゴシック"/>
            </a:endParaRPr>
          </a:p>
        </p:txBody>
      </p:sp>
      <p:sp>
        <p:nvSpPr>
          <p:cNvPr id="142" name="正方形/長方形 141"/>
          <p:cNvSpPr/>
          <p:nvPr/>
        </p:nvSpPr>
        <p:spPr>
          <a:xfrm>
            <a:off x="7905000" y="3605255"/>
            <a:ext cx="907793" cy="2699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129,717</a:t>
            </a:r>
            <a:endParaRPr lang="ja-JP" altLang="en-US" sz="1100" b="1" dirty="0">
              <a:solidFill>
                <a:srgbClr val="000000"/>
              </a:solidFill>
              <a:latin typeface="ＭＳ Ｐゴシック"/>
            </a:endParaRPr>
          </a:p>
        </p:txBody>
      </p:sp>
      <p:sp>
        <p:nvSpPr>
          <p:cNvPr id="143" name="正方形/長方形 142"/>
          <p:cNvSpPr/>
          <p:nvPr/>
        </p:nvSpPr>
        <p:spPr>
          <a:xfrm>
            <a:off x="7905000" y="4750929"/>
            <a:ext cx="913541" cy="2694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2,297</a:t>
            </a:r>
          </a:p>
        </p:txBody>
      </p:sp>
      <p:sp>
        <p:nvSpPr>
          <p:cNvPr id="146" name="正方形/長方形 145"/>
          <p:cNvSpPr/>
          <p:nvPr/>
        </p:nvSpPr>
        <p:spPr>
          <a:xfrm>
            <a:off x="8913000" y="1899141"/>
            <a:ext cx="913541" cy="270000"/>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1,636</a:t>
            </a:r>
            <a:endParaRPr lang="ja-JP" altLang="en-US" sz="1100" b="1" dirty="0">
              <a:solidFill>
                <a:srgbClr val="000000"/>
              </a:solidFill>
              <a:latin typeface="ＭＳ Ｐゴシック"/>
            </a:endParaRPr>
          </a:p>
        </p:txBody>
      </p:sp>
      <p:sp>
        <p:nvSpPr>
          <p:cNvPr id="148" name="正方形/長方形 147"/>
          <p:cNvSpPr/>
          <p:nvPr/>
        </p:nvSpPr>
        <p:spPr>
          <a:xfrm>
            <a:off x="8913000" y="2206267"/>
            <a:ext cx="913542" cy="269406"/>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11</a:t>
            </a:r>
            <a:endParaRPr lang="ja-JP" altLang="en-US" sz="1100" b="1" dirty="0">
              <a:solidFill>
                <a:srgbClr val="000000"/>
              </a:solidFill>
              <a:latin typeface="ＭＳ Ｐゴシック"/>
            </a:endParaRPr>
          </a:p>
        </p:txBody>
      </p:sp>
      <p:sp>
        <p:nvSpPr>
          <p:cNvPr id="150" name="正方形/長方形 149"/>
          <p:cNvSpPr/>
          <p:nvPr/>
        </p:nvSpPr>
        <p:spPr>
          <a:xfrm>
            <a:off x="8913000" y="3230138"/>
            <a:ext cx="913541" cy="262050"/>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9,972</a:t>
            </a:r>
            <a:endParaRPr lang="ja-JP" altLang="en-US" sz="1100" b="1" dirty="0">
              <a:solidFill>
                <a:srgbClr val="000000"/>
              </a:solidFill>
              <a:latin typeface="ＭＳ Ｐゴシック"/>
            </a:endParaRPr>
          </a:p>
        </p:txBody>
      </p:sp>
      <p:sp>
        <p:nvSpPr>
          <p:cNvPr id="151" name="正方形/長方形 150"/>
          <p:cNvSpPr/>
          <p:nvPr/>
        </p:nvSpPr>
        <p:spPr>
          <a:xfrm>
            <a:off x="8913000" y="2617855"/>
            <a:ext cx="913539" cy="270000"/>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4,591</a:t>
            </a:r>
            <a:endParaRPr lang="ja-JP" altLang="en-US" sz="1100" b="1" dirty="0">
              <a:solidFill>
                <a:srgbClr val="000000"/>
              </a:solidFill>
              <a:latin typeface="ＭＳ Ｐゴシック"/>
            </a:endParaRPr>
          </a:p>
        </p:txBody>
      </p:sp>
      <p:sp>
        <p:nvSpPr>
          <p:cNvPr id="152" name="正方形/長方形 151"/>
          <p:cNvSpPr/>
          <p:nvPr/>
        </p:nvSpPr>
        <p:spPr>
          <a:xfrm>
            <a:off x="8913000" y="2926331"/>
            <a:ext cx="913541" cy="270000"/>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251</a:t>
            </a:r>
            <a:endParaRPr lang="ja-JP" altLang="en-US" sz="1100" b="1" dirty="0">
              <a:solidFill>
                <a:srgbClr val="000000"/>
              </a:solidFill>
              <a:latin typeface="ＭＳ Ｐゴシック"/>
            </a:endParaRPr>
          </a:p>
        </p:txBody>
      </p:sp>
      <p:sp>
        <p:nvSpPr>
          <p:cNvPr id="157" name="正方形/長方形 156"/>
          <p:cNvSpPr/>
          <p:nvPr/>
        </p:nvSpPr>
        <p:spPr>
          <a:xfrm>
            <a:off x="8913000" y="3605255"/>
            <a:ext cx="913541" cy="269999"/>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2,594</a:t>
            </a:r>
            <a:endParaRPr lang="ja-JP" altLang="en-US" sz="1100" b="1" dirty="0">
              <a:solidFill>
                <a:srgbClr val="000000"/>
              </a:solidFill>
              <a:latin typeface="ＭＳ Ｐゴシック"/>
            </a:endParaRPr>
          </a:p>
        </p:txBody>
      </p:sp>
      <p:sp>
        <p:nvSpPr>
          <p:cNvPr id="161" name="正方形/長方形 160"/>
          <p:cNvSpPr/>
          <p:nvPr/>
        </p:nvSpPr>
        <p:spPr>
          <a:xfrm>
            <a:off x="8913000" y="4750927"/>
            <a:ext cx="913541" cy="269407"/>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182</a:t>
            </a:r>
            <a:endParaRPr lang="ja-JP" altLang="en-US" sz="1100" b="1" dirty="0">
              <a:solidFill>
                <a:srgbClr val="000000"/>
              </a:solidFill>
              <a:latin typeface="ＭＳ Ｐゴシック"/>
            </a:endParaRPr>
          </a:p>
        </p:txBody>
      </p:sp>
      <p:sp>
        <p:nvSpPr>
          <p:cNvPr id="169" name="正方形/長方形 168"/>
          <p:cNvSpPr/>
          <p:nvPr/>
        </p:nvSpPr>
        <p:spPr>
          <a:xfrm>
            <a:off x="7905000" y="5373216"/>
            <a:ext cx="913541" cy="2594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33,460</a:t>
            </a:r>
            <a:endParaRPr lang="ja-JP" altLang="en-US" sz="1100" b="1" dirty="0">
              <a:solidFill>
                <a:srgbClr val="000000"/>
              </a:solidFill>
              <a:latin typeface="ＭＳ Ｐゴシック"/>
            </a:endParaRPr>
          </a:p>
        </p:txBody>
      </p:sp>
      <p:sp>
        <p:nvSpPr>
          <p:cNvPr id="174" name="正方形/長方形 173"/>
          <p:cNvSpPr/>
          <p:nvPr/>
        </p:nvSpPr>
        <p:spPr>
          <a:xfrm>
            <a:off x="7905000" y="5665039"/>
            <a:ext cx="913541" cy="26620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68,665</a:t>
            </a:r>
            <a:endParaRPr lang="ja-JP" altLang="en-US" sz="1100" b="1" dirty="0">
              <a:solidFill>
                <a:srgbClr val="000000"/>
              </a:solidFill>
              <a:latin typeface="ＭＳ Ｐゴシック"/>
            </a:endParaRPr>
          </a:p>
        </p:txBody>
      </p:sp>
      <p:sp>
        <p:nvSpPr>
          <p:cNvPr id="182" name="正方形/長方形 181"/>
          <p:cNvSpPr/>
          <p:nvPr/>
        </p:nvSpPr>
        <p:spPr>
          <a:xfrm>
            <a:off x="8913000" y="5373216"/>
            <a:ext cx="913541" cy="270000"/>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3,400</a:t>
            </a:r>
            <a:endParaRPr lang="ja-JP" altLang="en-US" sz="1100" b="1" dirty="0">
              <a:solidFill>
                <a:srgbClr val="000000"/>
              </a:solidFill>
              <a:latin typeface="ＭＳ Ｐゴシック"/>
            </a:endParaRPr>
          </a:p>
        </p:txBody>
      </p:sp>
      <p:sp>
        <p:nvSpPr>
          <p:cNvPr id="188" name="正方形/長方形 187"/>
          <p:cNvSpPr/>
          <p:nvPr/>
        </p:nvSpPr>
        <p:spPr>
          <a:xfrm>
            <a:off x="8913000" y="5665039"/>
            <a:ext cx="913541" cy="270000"/>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3,761</a:t>
            </a:r>
            <a:endParaRPr lang="ja-JP" altLang="en-US" sz="1100" b="1" dirty="0">
              <a:solidFill>
                <a:srgbClr val="000000"/>
              </a:solidFill>
              <a:latin typeface="ＭＳ Ｐゴシック"/>
            </a:endParaRPr>
          </a:p>
        </p:txBody>
      </p:sp>
      <p:sp>
        <p:nvSpPr>
          <p:cNvPr id="189" name="正方形/長方形 188"/>
          <p:cNvSpPr/>
          <p:nvPr/>
        </p:nvSpPr>
        <p:spPr>
          <a:xfrm>
            <a:off x="7905000" y="4383731"/>
            <a:ext cx="913541" cy="2694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113,604</a:t>
            </a:r>
            <a:endParaRPr lang="en-US" altLang="ja-JP" sz="1100" b="1" dirty="0">
              <a:solidFill>
                <a:srgbClr val="000000"/>
              </a:solidFill>
              <a:latin typeface="ＭＳ Ｐゴシック"/>
            </a:endParaRPr>
          </a:p>
        </p:txBody>
      </p:sp>
      <p:sp>
        <p:nvSpPr>
          <p:cNvPr id="190" name="正方形/長方形 189"/>
          <p:cNvSpPr/>
          <p:nvPr/>
        </p:nvSpPr>
        <p:spPr>
          <a:xfrm>
            <a:off x="8913000" y="4383731"/>
            <a:ext cx="913541" cy="244913"/>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7,721 </a:t>
            </a:r>
            <a:endParaRPr lang="en-US" altLang="ja-JP" sz="1100" b="1" dirty="0">
              <a:solidFill>
                <a:srgbClr val="000000"/>
              </a:solidFill>
              <a:latin typeface="ＭＳ Ｐゴシック"/>
            </a:endParaRPr>
          </a:p>
        </p:txBody>
      </p:sp>
      <p:sp>
        <p:nvSpPr>
          <p:cNvPr id="191" name="正方形/長方形 190"/>
          <p:cNvSpPr/>
          <p:nvPr/>
        </p:nvSpPr>
        <p:spPr>
          <a:xfrm>
            <a:off x="8913000" y="1580966"/>
            <a:ext cx="913540" cy="270000"/>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6,281</a:t>
            </a:r>
          </a:p>
        </p:txBody>
      </p:sp>
      <p:sp>
        <p:nvSpPr>
          <p:cNvPr id="192" name="正方形/長方形 191"/>
          <p:cNvSpPr/>
          <p:nvPr/>
        </p:nvSpPr>
        <p:spPr>
          <a:xfrm>
            <a:off x="7905000" y="5062858"/>
            <a:ext cx="913541" cy="2694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12,321</a:t>
            </a:r>
            <a:endParaRPr lang="ja-JP" altLang="en-US" sz="1100" b="1" dirty="0">
              <a:solidFill>
                <a:srgbClr val="000000"/>
              </a:solidFill>
              <a:latin typeface="ＭＳ Ｐゴシック"/>
            </a:endParaRPr>
          </a:p>
        </p:txBody>
      </p:sp>
      <p:sp>
        <p:nvSpPr>
          <p:cNvPr id="193" name="正方形/長方形 192"/>
          <p:cNvSpPr/>
          <p:nvPr/>
        </p:nvSpPr>
        <p:spPr>
          <a:xfrm>
            <a:off x="8913000" y="5062858"/>
            <a:ext cx="913541" cy="269404"/>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1,166</a:t>
            </a:r>
            <a:endParaRPr lang="ja-JP" altLang="en-US" sz="1100" b="1" dirty="0">
              <a:solidFill>
                <a:srgbClr val="000000"/>
              </a:solidFill>
              <a:latin typeface="ＭＳ Ｐゴシック"/>
            </a:endParaRPr>
          </a:p>
        </p:txBody>
      </p:sp>
      <p:sp>
        <p:nvSpPr>
          <p:cNvPr id="194" name="正方形/長方形 193"/>
          <p:cNvSpPr/>
          <p:nvPr/>
        </p:nvSpPr>
        <p:spPr>
          <a:xfrm>
            <a:off x="7905000" y="5973853"/>
            <a:ext cx="913541" cy="2694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236,644</a:t>
            </a:r>
            <a:endParaRPr lang="ja-JP" altLang="en-US" sz="1100" b="1" dirty="0">
              <a:solidFill>
                <a:srgbClr val="000000"/>
              </a:solidFill>
              <a:latin typeface="ＭＳ Ｐゴシック"/>
            </a:endParaRPr>
          </a:p>
        </p:txBody>
      </p:sp>
      <p:sp>
        <p:nvSpPr>
          <p:cNvPr id="195" name="正方形/長方形 194"/>
          <p:cNvSpPr/>
          <p:nvPr/>
        </p:nvSpPr>
        <p:spPr>
          <a:xfrm>
            <a:off x="8913000" y="5973853"/>
            <a:ext cx="913541" cy="269405"/>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11,466</a:t>
            </a:r>
          </a:p>
        </p:txBody>
      </p:sp>
      <p:sp>
        <p:nvSpPr>
          <p:cNvPr id="196" name="正方形/長方形 195"/>
          <p:cNvSpPr/>
          <p:nvPr/>
        </p:nvSpPr>
        <p:spPr>
          <a:xfrm>
            <a:off x="7905000" y="783331"/>
            <a:ext cx="913541" cy="27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173,254</a:t>
            </a:r>
          </a:p>
        </p:txBody>
      </p:sp>
      <p:sp>
        <p:nvSpPr>
          <p:cNvPr id="197" name="正方形/長方形 196"/>
          <p:cNvSpPr/>
          <p:nvPr/>
        </p:nvSpPr>
        <p:spPr>
          <a:xfrm>
            <a:off x="7905000" y="1080000"/>
            <a:ext cx="907793" cy="46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10,784</a:t>
            </a:r>
          </a:p>
        </p:txBody>
      </p:sp>
      <p:sp>
        <p:nvSpPr>
          <p:cNvPr id="198" name="正方形/長方形 197"/>
          <p:cNvSpPr/>
          <p:nvPr/>
        </p:nvSpPr>
        <p:spPr>
          <a:xfrm>
            <a:off x="7905000" y="1899141"/>
            <a:ext cx="907793" cy="27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10,144</a:t>
            </a:r>
          </a:p>
        </p:txBody>
      </p:sp>
      <p:sp>
        <p:nvSpPr>
          <p:cNvPr id="199" name="正方形/長方形 198"/>
          <p:cNvSpPr/>
          <p:nvPr/>
        </p:nvSpPr>
        <p:spPr>
          <a:xfrm>
            <a:off x="7905000" y="2206266"/>
            <a:ext cx="907793" cy="27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37</a:t>
            </a:r>
            <a:endParaRPr lang="ja-JP" altLang="en-US" sz="1100" b="1" dirty="0">
              <a:solidFill>
                <a:srgbClr val="000000"/>
              </a:solidFill>
              <a:latin typeface="ＭＳ Ｐゴシック"/>
            </a:endParaRPr>
          </a:p>
        </p:txBody>
      </p:sp>
      <p:sp>
        <p:nvSpPr>
          <p:cNvPr id="200" name="正方形/長方形 199"/>
          <p:cNvSpPr/>
          <p:nvPr/>
        </p:nvSpPr>
        <p:spPr>
          <a:xfrm>
            <a:off x="7905000" y="2617855"/>
            <a:ext cx="913541" cy="2699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48,124</a:t>
            </a:r>
            <a:endParaRPr lang="ja-JP" altLang="en-US" sz="1100" b="1" dirty="0" smtClean="0">
              <a:solidFill>
                <a:srgbClr val="000000"/>
              </a:solidFill>
              <a:latin typeface="ＭＳ Ｐゴシック"/>
            </a:endParaRPr>
          </a:p>
        </p:txBody>
      </p:sp>
      <p:sp>
        <p:nvSpPr>
          <p:cNvPr id="201" name="正方形/長方形 200"/>
          <p:cNvSpPr/>
          <p:nvPr/>
        </p:nvSpPr>
        <p:spPr>
          <a:xfrm>
            <a:off x="7905000" y="1580966"/>
            <a:ext cx="913541" cy="27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algn="r"/>
            <a:r>
              <a:rPr lang="en-US" altLang="ja-JP" sz="1100" b="1" dirty="0" smtClean="0">
                <a:solidFill>
                  <a:srgbClr val="000000"/>
                </a:solidFill>
                <a:latin typeface="ＭＳ Ｐゴシック"/>
              </a:rPr>
              <a:t>24,611</a:t>
            </a:r>
          </a:p>
        </p:txBody>
      </p:sp>
      <p:sp>
        <p:nvSpPr>
          <p:cNvPr id="134" name="スライド番号プレースホルダー 2"/>
          <p:cNvSpPr>
            <a:spLocks noGrp="1"/>
          </p:cNvSpPr>
          <p:nvPr>
            <p:ph type="sldNum" sz="quarter" idx="12"/>
          </p:nvPr>
        </p:nvSpPr>
        <p:spPr>
          <a:xfrm>
            <a:off x="7662841" y="6520304"/>
            <a:ext cx="2311400" cy="476250"/>
          </a:xfrm>
        </p:spPr>
        <p:txBody>
          <a:bodyPr/>
          <a:lstStyle/>
          <a:p>
            <a:pPr>
              <a:defRPr/>
            </a:pPr>
            <a:fld id="{F2A1C1E8-9361-4557-9EFC-000E05CD7A25}" type="slidenum">
              <a:rPr lang="en-US" altLang="ja-JP" sz="1400" smtClean="0">
                <a:solidFill>
                  <a:srgbClr val="000000"/>
                </a:solidFill>
              </a:rPr>
              <a:pPr>
                <a:defRPr/>
              </a:pPr>
              <a:t>39</a:t>
            </a:fld>
            <a:endParaRPr lang="en-US" altLang="ja-JP" sz="1400" dirty="0">
              <a:solidFill>
                <a:srgbClr val="000000"/>
              </a:solidFill>
            </a:endParaRPr>
          </a:p>
        </p:txBody>
      </p:sp>
    </p:spTree>
    <p:extLst>
      <p:ext uri="{BB962C8B-B14F-4D97-AF65-F5344CB8AC3E}">
        <p14:creationId xmlns:p14="http://schemas.microsoft.com/office/powerpoint/2010/main" val="2633079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85" y="274639"/>
            <a:ext cx="9518650" cy="6323012"/>
          </a:xfrm>
        </p:spPr>
        <p:txBody>
          <a:bodyPr/>
          <a:lstStyle/>
          <a:p>
            <a:r>
              <a:rPr lang="en-US" altLang="ja-JP" sz="3600" dirty="0" smtClean="0"/>
              <a:t>Ⅰ</a:t>
            </a:r>
            <a:r>
              <a:rPr lang="ja-JP" altLang="en-US" sz="3600" dirty="0" smtClean="0"/>
              <a:t>　障害福祉施策の経緯と動向</a:t>
            </a:r>
          </a:p>
        </p:txBody>
      </p: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solidFill>
                  <a:srgbClr val="000000"/>
                </a:solidFill>
              </a:rPr>
              <a:pPr>
                <a:defRPr/>
              </a:pPr>
              <a:t>4</a:t>
            </a:fld>
            <a:endParaRPr lang="en-US" altLang="ja-JP" dirty="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805296" y="2070874"/>
            <a:ext cx="2288000" cy="324000"/>
          </a:xfrm>
          <a:prstGeom prst="rect">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FF0000"/>
                </a:solidFill>
                <a:latin typeface="HGPｺﾞｼｯｸM" panose="020B0600000000000000" pitchFamily="50" charset="-128"/>
                <a:ea typeface="HGPｺﾞｼｯｸM" panose="020B0600000000000000" pitchFamily="50" charset="-128"/>
              </a:rPr>
              <a:t>居宅訪問型発達支援</a:t>
            </a:r>
            <a:endParaRPr lang="ja-JP" altLang="en-US" sz="1100" b="1" dirty="0">
              <a:solidFill>
                <a:srgbClr val="FF0000"/>
              </a:solidFill>
              <a:latin typeface="HGPｺﾞｼｯｸM" panose="020B0600000000000000" pitchFamily="50" charset="-128"/>
              <a:ea typeface="HGPｺﾞｼｯｸM" panose="020B0600000000000000" pitchFamily="50" charset="-128"/>
            </a:endParaRPr>
          </a:p>
        </p:txBody>
      </p:sp>
      <p:sp>
        <p:nvSpPr>
          <p:cNvPr id="43" name="テキスト ボックス 42"/>
          <p:cNvSpPr txBox="1"/>
          <p:nvPr/>
        </p:nvSpPr>
        <p:spPr>
          <a:xfrm>
            <a:off x="416496" y="6597932"/>
            <a:ext cx="9051895" cy="215444"/>
          </a:xfrm>
          <a:prstGeom prst="rect">
            <a:avLst/>
          </a:prstGeom>
          <a:noFill/>
        </p:spPr>
        <p:txBody>
          <a:bodyPr wrap="square" rtlCol="0">
            <a:spAutoFit/>
          </a:bodyPr>
          <a:lstStyle/>
          <a:p>
            <a:pPr fontAlgn="base">
              <a:spcBef>
                <a:spcPct val="0"/>
              </a:spcBef>
              <a:spcAft>
                <a:spcPct val="0"/>
              </a:spcAft>
            </a:pPr>
            <a:r>
              <a:rPr lang="ja-JP" altLang="en-US" sz="800" dirty="0" smtClean="0">
                <a:solidFill>
                  <a:srgbClr val="000000"/>
                </a:solidFill>
                <a:latin typeface="HGPｺﾞｼｯｸM" panose="020B0600000000000000" pitchFamily="50" charset="-128"/>
                <a:ea typeface="HGPｺﾞｼｯｸM" panose="020B0600000000000000" pitchFamily="50" charset="-128"/>
              </a:rPr>
              <a:t>（注）１．表中の「　　　」は「障害者」、「　　   」は「障害児」であり、利用できるサービスにマークを付している。</a:t>
            </a:r>
            <a:r>
              <a:rPr lang="ja-JP" altLang="en-US" sz="800" dirty="0">
                <a:solidFill>
                  <a:srgbClr val="000000"/>
                </a:solidFill>
                <a:latin typeface="HGPｺﾞｼｯｸM" panose="020B0600000000000000" pitchFamily="50" charset="-128"/>
                <a:ea typeface="HGPｺﾞｼｯｸM" panose="020B0600000000000000" pitchFamily="50" charset="-128"/>
              </a:rPr>
              <a:t>　</a:t>
            </a:r>
            <a:r>
              <a:rPr lang="ja-JP" altLang="en-US" sz="800" dirty="0" smtClean="0">
                <a:solidFill>
                  <a:srgbClr val="000000"/>
                </a:solidFill>
                <a:latin typeface="HGPｺﾞｼｯｸM" panose="020B0600000000000000" pitchFamily="50" charset="-128"/>
                <a:ea typeface="HGPｺﾞｼｯｸM" panose="020B0600000000000000" pitchFamily="50" charset="-128"/>
              </a:rPr>
              <a:t>２．利用者数及び施設・事業所数は平成</a:t>
            </a:r>
            <a:r>
              <a:rPr lang="en-US" altLang="ja-JP" sz="800" dirty="0" smtClean="0">
                <a:solidFill>
                  <a:srgbClr val="000000"/>
                </a:solidFill>
                <a:latin typeface="HGPｺﾞｼｯｸM" panose="020B0600000000000000" pitchFamily="50" charset="-128"/>
                <a:ea typeface="HGPｺﾞｼｯｸM" panose="020B0600000000000000" pitchFamily="50" charset="-128"/>
              </a:rPr>
              <a:t>30</a:t>
            </a:r>
            <a:r>
              <a:rPr lang="ja-JP" altLang="en-US" sz="800" dirty="0" smtClean="0">
                <a:solidFill>
                  <a:srgbClr val="000000"/>
                </a:solidFill>
                <a:latin typeface="HGPｺﾞｼｯｸM" panose="020B0600000000000000" pitchFamily="50" charset="-128"/>
                <a:ea typeface="HGPｺﾞｼｯｸM" panose="020B0600000000000000" pitchFamily="50" charset="-128"/>
              </a:rPr>
              <a:t>年</a:t>
            </a:r>
            <a:r>
              <a:rPr lang="ja-JP" altLang="en-US" sz="800" dirty="0">
                <a:solidFill>
                  <a:srgbClr val="000000"/>
                </a:solidFill>
                <a:latin typeface="HGPｺﾞｼｯｸM" panose="020B0600000000000000" pitchFamily="50" charset="-128"/>
                <a:ea typeface="HGPｺﾞｼｯｸM" panose="020B0600000000000000" pitchFamily="50" charset="-128"/>
              </a:rPr>
              <a:t>１</a:t>
            </a:r>
            <a:r>
              <a:rPr lang="ja-JP" altLang="en-US" sz="800" dirty="0" smtClean="0">
                <a:solidFill>
                  <a:srgbClr val="000000"/>
                </a:solidFill>
                <a:latin typeface="HGPｺﾞｼｯｸM" panose="020B0600000000000000" pitchFamily="50" charset="-128"/>
                <a:ea typeface="HGPｺﾞｼｯｸM" panose="020B0600000000000000" pitchFamily="50" charset="-128"/>
              </a:rPr>
              <a:t>月サービス提供分の国保連データ。</a:t>
            </a:r>
            <a:endParaRPr lang="ja-JP" altLang="en-US" sz="800" dirty="0">
              <a:solidFill>
                <a:srgbClr val="000000"/>
              </a:solidFill>
              <a:latin typeface="HGPｺﾞｼｯｸM" panose="020B0600000000000000" pitchFamily="50" charset="-128"/>
              <a:ea typeface="HGPｺﾞｼｯｸM" panose="020B0600000000000000" pitchFamily="50" charset="-128"/>
            </a:endParaRPr>
          </a:p>
        </p:txBody>
      </p:sp>
      <p:sp>
        <p:nvSpPr>
          <p:cNvPr id="93" name="円/楕円 92"/>
          <p:cNvSpPr/>
          <p:nvPr/>
        </p:nvSpPr>
        <p:spPr>
          <a:xfrm>
            <a:off x="1215687" y="6661462"/>
            <a:ext cx="144015" cy="14182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r>
              <a:rPr lang="ja-JP" altLang="en-US" sz="600" b="1" dirty="0" smtClean="0">
                <a:solidFill>
                  <a:srgbClr val="FFFFFF"/>
                </a:solidFill>
              </a:rPr>
              <a:t>者</a:t>
            </a:r>
          </a:p>
        </p:txBody>
      </p:sp>
      <p:sp>
        <p:nvSpPr>
          <p:cNvPr id="94" name="円/楕円 93"/>
          <p:cNvSpPr/>
          <p:nvPr/>
        </p:nvSpPr>
        <p:spPr>
          <a:xfrm flipH="1">
            <a:off x="2095221" y="6661462"/>
            <a:ext cx="144015" cy="14401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r>
              <a:rPr lang="ja-JP" altLang="en-US" sz="600" b="1" dirty="0" smtClean="0">
                <a:solidFill>
                  <a:srgbClr val="FFFFFF"/>
                </a:solidFill>
              </a:rPr>
              <a:t>児</a:t>
            </a:r>
          </a:p>
        </p:txBody>
      </p:sp>
      <p:sp>
        <p:nvSpPr>
          <p:cNvPr id="22" name="正方形/長方形 21"/>
          <p:cNvSpPr/>
          <p:nvPr/>
        </p:nvSpPr>
        <p:spPr>
          <a:xfrm>
            <a:off x="792838" y="858856"/>
            <a:ext cx="2288000" cy="324000"/>
          </a:xfrm>
          <a:prstGeom prst="rect">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a:solidFill>
                  <a:srgbClr val="000000"/>
                </a:solidFill>
                <a:latin typeface="HGPｺﾞｼｯｸM" panose="020B0600000000000000" pitchFamily="50" charset="-128"/>
                <a:ea typeface="HGPｺﾞｼｯｸM" panose="020B0600000000000000" pitchFamily="50" charset="-128"/>
              </a:rPr>
              <a:t>児童発達支援</a:t>
            </a:r>
          </a:p>
        </p:txBody>
      </p:sp>
      <p:sp>
        <p:nvSpPr>
          <p:cNvPr id="24" name="正方形/長方形 23"/>
          <p:cNvSpPr/>
          <p:nvPr/>
        </p:nvSpPr>
        <p:spPr>
          <a:xfrm>
            <a:off x="792838" y="1232546"/>
            <a:ext cx="2288000" cy="324000"/>
          </a:xfrm>
          <a:prstGeom prst="rect">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医療型児童発達支援</a:t>
            </a:r>
            <a:endParaRPr lang="ja-JP" altLang="en-US" sz="1100" b="1" dirty="0">
              <a:solidFill>
                <a:srgbClr val="000000"/>
              </a:solidFill>
              <a:latin typeface="HGPｺﾞｼｯｸM" panose="020B0600000000000000" pitchFamily="50" charset="-128"/>
              <a:ea typeface="HGPｺﾞｼｯｸM" panose="020B0600000000000000" pitchFamily="50" charset="-128"/>
            </a:endParaRPr>
          </a:p>
        </p:txBody>
      </p:sp>
      <p:sp>
        <p:nvSpPr>
          <p:cNvPr id="25" name="正方形/長方形 24"/>
          <p:cNvSpPr/>
          <p:nvPr/>
        </p:nvSpPr>
        <p:spPr>
          <a:xfrm>
            <a:off x="3184838" y="858856"/>
            <a:ext cx="4635193" cy="324000"/>
          </a:xfrm>
          <a:prstGeom prst="rect">
            <a:avLst/>
          </a:prstGeom>
          <a:solidFill>
            <a:srgbClr val="9FE6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000" dirty="0" smtClean="0">
                <a:solidFill>
                  <a:srgbClr val="000000"/>
                </a:solidFill>
                <a:latin typeface="HGPｺﾞｼｯｸM" panose="020B0600000000000000" pitchFamily="50" charset="-128"/>
                <a:ea typeface="HGPｺﾞｼｯｸM" panose="020B0600000000000000" pitchFamily="50" charset="-128"/>
              </a:rPr>
              <a:t>日常生活における基本的な動作の指導、知識技能の付与、集団生活への適応訓練などの支援を行う</a:t>
            </a:r>
            <a:endParaRPr lang="ja-JP" altLang="en-US" sz="1000" dirty="0">
              <a:solidFill>
                <a:srgbClr val="000000"/>
              </a:solidFill>
              <a:latin typeface="HGPｺﾞｼｯｸM" panose="020B0600000000000000" pitchFamily="50" charset="-128"/>
              <a:ea typeface="HGPｺﾞｼｯｸM" panose="020B0600000000000000" pitchFamily="50" charset="-128"/>
            </a:endParaRPr>
          </a:p>
        </p:txBody>
      </p:sp>
      <p:sp>
        <p:nvSpPr>
          <p:cNvPr id="26" name="正方形/長方形 25"/>
          <p:cNvSpPr/>
          <p:nvPr/>
        </p:nvSpPr>
        <p:spPr>
          <a:xfrm>
            <a:off x="3184839" y="1232546"/>
            <a:ext cx="4635192" cy="324000"/>
          </a:xfrm>
          <a:prstGeom prst="rect">
            <a:avLst/>
          </a:prstGeom>
          <a:solidFill>
            <a:srgbClr val="9FE6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000" dirty="0">
                <a:solidFill>
                  <a:srgbClr val="000000"/>
                </a:solidFill>
                <a:latin typeface="HGPｺﾞｼｯｸM" panose="020B0600000000000000" pitchFamily="50" charset="-128"/>
                <a:ea typeface="HGPｺﾞｼｯｸM" panose="020B0600000000000000" pitchFamily="50" charset="-128"/>
              </a:rPr>
              <a:t>日常生活に</a:t>
            </a:r>
            <a:r>
              <a:rPr lang="ja-JP" altLang="en-US" sz="1000" dirty="0" smtClean="0">
                <a:solidFill>
                  <a:srgbClr val="000000"/>
                </a:solidFill>
                <a:latin typeface="HGPｺﾞｼｯｸM" panose="020B0600000000000000" pitchFamily="50" charset="-128"/>
                <a:ea typeface="HGPｺﾞｼｯｸM" panose="020B0600000000000000" pitchFamily="50" charset="-128"/>
              </a:rPr>
              <a:t>おける基本的な動作の指導、知識技能の付与、　集団生活への適応訓練などの支援及び治療を行う</a:t>
            </a:r>
            <a:endParaRPr lang="ja-JP" altLang="en-US" sz="1000" dirty="0">
              <a:solidFill>
                <a:srgbClr val="000000"/>
              </a:solidFill>
              <a:latin typeface="HGPｺﾞｼｯｸM" panose="020B0600000000000000" pitchFamily="50" charset="-128"/>
              <a:ea typeface="HGPｺﾞｼｯｸM" panose="020B0600000000000000" pitchFamily="50" charset="-128"/>
            </a:endParaRPr>
          </a:p>
        </p:txBody>
      </p:sp>
      <p:sp>
        <p:nvSpPr>
          <p:cNvPr id="64" name="円/楕円 63"/>
          <p:cNvSpPr/>
          <p:nvPr/>
        </p:nvSpPr>
        <p:spPr>
          <a:xfrm>
            <a:off x="2872838" y="932331"/>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児</a:t>
            </a:r>
          </a:p>
        </p:txBody>
      </p:sp>
      <p:sp>
        <p:nvSpPr>
          <p:cNvPr id="27" name="正方形/長方形 26"/>
          <p:cNvSpPr/>
          <p:nvPr/>
        </p:nvSpPr>
        <p:spPr>
          <a:xfrm>
            <a:off x="792838" y="2429426"/>
            <a:ext cx="2300760" cy="324000"/>
          </a:xfrm>
          <a:prstGeom prst="rect">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保育所</a:t>
            </a:r>
            <a:r>
              <a:rPr lang="ja-JP" altLang="en-US" sz="1100" b="1" dirty="0">
                <a:solidFill>
                  <a:srgbClr val="000000"/>
                </a:solidFill>
                <a:latin typeface="HGPｺﾞｼｯｸM" panose="020B0600000000000000" pitchFamily="50" charset="-128"/>
                <a:ea typeface="HGPｺﾞｼｯｸM" panose="020B0600000000000000" pitchFamily="50" charset="-128"/>
              </a:rPr>
              <a:t>等訪問支援</a:t>
            </a:r>
          </a:p>
        </p:txBody>
      </p:sp>
      <p:sp>
        <p:nvSpPr>
          <p:cNvPr id="28" name="正方形/長方形 27"/>
          <p:cNvSpPr/>
          <p:nvPr/>
        </p:nvSpPr>
        <p:spPr>
          <a:xfrm>
            <a:off x="3184838" y="2429427"/>
            <a:ext cx="4635191" cy="324000"/>
          </a:xfrm>
          <a:prstGeom prst="rect">
            <a:avLst/>
          </a:prstGeom>
          <a:solidFill>
            <a:srgbClr val="9FE6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fontAlgn="base">
              <a:lnSpc>
                <a:spcPts val="1200"/>
              </a:lnSpc>
              <a:spcBef>
                <a:spcPct val="0"/>
              </a:spcBef>
              <a:spcAft>
                <a:spcPct val="0"/>
              </a:spcAft>
            </a:pP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保育所</a:t>
            </a:r>
            <a:r>
              <a:rPr lang="ja-JP" altLang="en-US" sz="1000" dirty="0">
                <a:solidFill>
                  <a:srgbClr val="000000"/>
                </a:solidFill>
                <a:latin typeface="HGPｺﾞｼｯｸM" panose="020B0600000000000000" pitchFamily="50" charset="-128"/>
                <a:ea typeface="HGPｺﾞｼｯｸM" panose="020B0600000000000000" pitchFamily="50" charset="-128"/>
                <a:cs typeface="Times New Roman" pitchFamily="18" charset="0"/>
              </a:rPr>
              <a:t>、</a:t>
            </a:r>
            <a:r>
              <a:rPr lang="ja-JP" altLang="en-US" sz="1000" dirty="0" smtClean="0">
                <a:solidFill>
                  <a:schemeClr val="tx1"/>
                </a:solidFill>
                <a:latin typeface="HGPｺﾞｼｯｸM" panose="020B0600000000000000" pitchFamily="50" charset="-128"/>
                <a:ea typeface="HGPｺﾞｼｯｸM" panose="020B0600000000000000" pitchFamily="50" charset="-128"/>
                <a:cs typeface="Times New Roman" pitchFamily="18" charset="0"/>
              </a:rPr>
              <a:t>乳児院・児童養護施設等を</a:t>
            </a: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訪問し、障害児に対して、障害児以外の児童との集団生活への適応のための専門的な支援などを行う</a:t>
            </a:r>
          </a:p>
        </p:txBody>
      </p:sp>
      <p:sp>
        <p:nvSpPr>
          <p:cNvPr id="30" name="正方形/長方形 29"/>
          <p:cNvSpPr/>
          <p:nvPr/>
        </p:nvSpPr>
        <p:spPr>
          <a:xfrm>
            <a:off x="792837" y="3713465"/>
            <a:ext cx="2300457" cy="1053127"/>
          </a:xfrm>
          <a:prstGeom prst="rect">
            <a:avLst/>
          </a:prstGeom>
          <a:solidFill>
            <a:srgbClr val="68F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a:solidFill>
                  <a:srgbClr val="000000"/>
                </a:solidFill>
                <a:latin typeface="HGPｺﾞｼｯｸM" panose="020B0600000000000000" pitchFamily="50" charset="-128"/>
                <a:ea typeface="HGPｺﾞｼｯｸM" panose="020B0600000000000000" pitchFamily="50" charset="-128"/>
              </a:rPr>
              <a:t>計画相談支援</a:t>
            </a:r>
          </a:p>
        </p:txBody>
      </p:sp>
      <p:sp>
        <p:nvSpPr>
          <p:cNvPr id="31" name="正方形/長方形 30"/>
          <p:cNvSpPr/>
          <p:nvPr/>
        </p:nvSpPr>
        <p:spPr>
          <a:xfrm>
            <a:off x="788122" y="3259219"/>
            <a:ext cx="2305173" cy="324000"/>
          </a:xfrm>
          <a:prstGeom prst="rect">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医療型障害児</a:t>
            </a:r>
            <a:r>
              <a:rPr lang="ja-JP" altLang="en-US" sz="1100" b="1" dirty="0">
                <a:solidFill>
                  <a:srgbClr val="000000"/>
                </a:solidFill>
                <a:latin typeface="HGPｺﾞｼｯｸM" panose="020B0600000000000000" pitchFamily="50" charset="-128"/>
                <a:ea typeface="HGPｺﾞｼｯｸM" panose="020B0600000000000000" pitchFamily="50" charset="-128"/>
              </a:rPr>
              <a:t>入所施設</a:t>
            </a:r>
            <a:endParaRPr lang="en-US" altLang="ja-JP" sz="8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32" name="正方形/長方形 31"/>
          <p:cNvSpPr/>
          <p:nvPr/>
        </p:nvSpPr>
        <p:spPr>
          <a:xfrm>
            <a:off x="792838" y="4815354"/>
            <a:ext cx="2300760" cy="710249"/>
          </a:xfrm>
          <a:prstGeom prst="rect">
            <a:avLst/>
          </a:prstGeom>
          <a:solidFill>
            <a:srgbClr val="68F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a:solidFill>
                  <a:srgbClr val="000000"/>
                </a:solidFill>
                <a:latin typeface="HGPｺﾞｼｯｸM" panose="020B0600000000000000" pitchFamily="50" charset="-128"/>
                <a:ea typeface="HGPｺﾞｼｯｸM" panose="020B0600000000000000" pitchFamily="50" charset="-128"/>
              </a:rPr>
              <a:t>障害児相談支援</a:t>
            </a:r>
          </a:p>
        </p:txBody>
      </p:sp>
      <p:sp>
        <p:nvSpPr>
          <p:cNvPr id="44" name="正方形/長方形 43"/>
          <p:cNvSpPr/>
          <p:nvPr/>
        </p:nvSpPr>
        <p:spPr>
          <a:xfrm>
            <a:off x="3184838" y="2897991"/>
            <a:ext cx="4635193" cy="324000"/>
          </a:xfrm>
          <a:prstGeom prst="rect">
            <a:avLst/>
          </a:prstGeom>
          <a:solidFill>
            <a:srgbClr val="9FE6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fontAlgn="base">
              <a:lnSpc>
                <a:spcPts val="1200"/>
              </a:lnSpc>
              <a:spcBef>
                <a:spcPct val="0"/>
              </a:spcBef>
              <a:spcAft>
                <a:spcPct val="0"/>
              </a:spcAft>
            </a:pP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施設に入所</a:t>
            </a:r>
            <a:r>
              <a:rPr lang="ja-JP" altLang="en-US" sz="1000" dirty="0">
                <a:solidFill>
                  <a:srgbClr val="000000"/>
                </a:solidFill>
                <a:latin typeface="HGPｺﾞｼｯｸM" panose="020B0600000000000000" pitchFamily="50" charset="-128"/>
                <a:ea typeface="HGPｺﾞｼｯｸM" panose="020B0600000000000000" pitchFamily="50" charset="-128"/>
                <a:cs typeface="Times New Roman" pitchFamily="18" charset="0"/>
              </a:rPr>
              <a:t>して</a:t>
            </a: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いる障害児に対して、保護、日常生活の指導及び知識技能の付与を行う</a:t>
            </a:r>
          </a:p>
        </p:txBody>
      </p:sp>
      <p:sp>
        <p:nvSpPr>
          <p:cNvPr id="45" name="正方形/長方形 44"/>
          <p:cNvSpPr/>
          <p:nvPr/>
        </p:nvSpPr>
        <p:spPr>
          <a:xfrm>
            <a:off x="3180124" y="3259219"/>
            <a:ext cx="4635190" cy="324000"/>
          </a:xfrm>
          <a:prstGeom prst="rect">
            <a:avLst/>
          </a:prstGeom>
          <a:solidFill>
            <a:srgbClr val="9FE6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施設に入所又は指定医療機関に入院している障害児に対して、保護、</a:t>
            </a:r>
            <a:r>
              <a:rPr lang="ja-JP" altLang="en-US" sz="1000" dirty="0">
                <a:solidFill>
                  <a:srgbClr val="000000"/>
                </a:solidFill>
                <a:latin typeface="HGPｺﾞｼｯｸM" panose="020B0600000000000000" pitchFamily="50" charset="-128"/>
                <a:ea typeface="HGPｺﾞｼｯｸM" panose="020B0600000000000000" pitchFamily="50" charset="-128"/>
                <a:cs typeface="Times New Roman" pitchFamily="18" charset="0"/>
              </a:rPr>
              <a:t>日常生活の指導及び知識技能の</a:t>
            </a: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付与</a:t>
            </a:r>
            <a:r>
              <a:rPr lang="ja-JP" altLang="en-US" sz="1000" dirty="0">
                <a:solidFill>
                  <a:srgbClr val="000000"/>
                </a:solidFill>
                <a:latin typeface="HGPｺﾞｼｯｸM" panose="020B0600000000000000" pitchFamily="50" charset="-128"/>
                <a:ea typeface="HGPｺﾞｼｯｸM" panose="020B0600000000000000" pitchFamily="50" charset="-128"/>
                <a:cs typeface="Times New Roman" pitchFamily="18" charset="0"/>
              </a:rPr>
              <a:t>並び</a:t>
            </a: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に治療を行う</a:t>
            </a:r>
            <a:endParaRPr lang="ja-JP" altLang="en-US" sz="1100" b="1" dirty="0">
              <a:solidFill>
                <a:srgbClr val="000000"/>
              </a:solidFill>
              <a:latin typeface="HGPｺﾞｼｯｸM" panose="020B0600000000000000" pitchFamily="50" charset="-128"/>
              <a:ea typeface="HGPｺﾞｼｯｸM" panose="020B0600000000000000" pitchFamily="50" charset="-128"/>
            </a:endParaRPr>
          </a:p>
        </p:txBody>
      </p:sp>
      <p:sp>
        <p:nvSpPr>
          <p:cNvPr id="46" name="正方形/長方形 45"/>
          <p:cNvSpPr/>
          <p:nvPr/>
        </p:nvSpPr>
        <p:spPr>
          <a:xfrm>
            <a:off x="3184839" y="3713465"/>
            <a:ext cx="4635190" cy="1053128"/>
          </a:xfrm>
          <a:prstGeom prst="rect">
            <a:avLst/>
          </a:prstGeom>
          <a:solidFill>
            <a:srgbClr val="B4FEB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just" fontAlgn="base">
              <a:spcBef>
                <a:spcPct val="0"/>
              </a:spcBef>
              <a:spcAft>
                <a:spcPct val="0"/>
              </a:spcAft>
            </a:pPr>
            <a:r>
              <a:rPr lang="en-US" altLang="ja-JP"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a:t>
            </a: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サービス利用支援</a:t>
            </a:r>
            <a:r>
              <a:rPr lang="en-US" altLang="ja-JP"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a:t>
            </a:r>
          </a:p>
          <a:p>
            <a:pPr marL="85725" indent="-85725" algn="just" fontAlgn="base">
              <a:spcBef>
                <a:spcPct val="0"/>
              </a:spcBef>
              <a:spcAft>
                <a:spcPct val="0"/>
              </a:spcAft>
            </a:pP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　・　サービス申請に係る支給決定前にサービス等利用計画案を作成</a:t>
            </a:r>
            <a:endParaRPr lang="en-US" altLang="ja-JP"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endParaRPr>
          </a:p>
          <a:p>
            <a:pPr marL="85725" indent="-85725" algn="just" fontAlgn="base">
              <a:spcBef>
                <a:spcPct val="0"/>
              </a:spcBef>
              <a:spcAft>
                <a:spcPct val="0"/>
              </a:spcAft>
            </a:pP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　・　支給決定後、事業者等と連絡調整等を行い、サービス等利用計画を作成</a:t>
            </a:r>
            <a:endParaRPr lang="en-US" altLang="ja-JP"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endParaRPr>
          </a:p>
          <a:p>
            <a:pPr marL="85725" indent="-85725" algn="just" fontAlgn="base">
              <a:spcBef>
                <a:spcPct val="0"/>
              </a:spcBef>
              <a:spcAft>
                <a:spcPct val="0"/>
              </a:spcAft>
            </a:pPr>
            <a:r>
              <a:rPr lang="en-US" altLang="ja-JP"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a:t>
            </a: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継続利用支援</a:t>
            </a:r>
            <a:r>
              <a:rPr lang="en-US" altLang="ja-JP"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a:t>
            </a:r>
          </a:p>
          <a:p>
            <a:pPr marL="85725" indent="-85725" algn="just" fontAlgn="base">
              <a:spcBef>
                <a:spcPct val="0"/>
              </a:spcBef>
              <a:spcAft>
                <a:spcPct val="0"/>
              </a:spcAft>
            </a:pP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　・　サービス等の利用状況等の検証（モニタリング）</a:t>
            </a:r>
            <a:endParaRPr lang="en-US" altLang="ja-JP"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endParaRPr>
          </a:p>
          <a:p>
            <a:pPr marL="85725" indent="-85725" algn="just" fontAlgn="base">
              <a:spcBef>
                <a:spcPct val="0"/>
              </a:spcBef>
              <a:spcAft>
                <a:spcPct val="0"/>
              </a:spcAft>
            </a:pP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　・　事業所等と連絡調整、必要に応じて新たな支給決定等に係る申請の勧奨</a:t>
            </a:r>
            <a:endParaRPr lang="en-US" altLang="ja-JP"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endParaRPr>
          </a:p>
        </p:txBody>
      </p:sp>
      <p:sp>
        <p:nvSpPr>
          <p:cNvPr id="47" name="正方形/長方形 46"/>
          <p:cNvSpPr/>
          <p:nvPr/>
        </p:nvSpPr>
        <p:spPr>
          <a:xfrm>
            <a:off x="3184839" y="4815354"/>
            <a:ext cx="4635190" cy="710249"/>
          </a:xfrm>
          <a:prstGeom prst="rect">
            <a:avLst/>
          </a:prstGeom>
          <a:solidFill>
            <a:srgbClr val="B4FEB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fontAlgn="base">
              <a:spcBef>
                <a:spcPct val="0"/>
              </a:spcBef>
              <a:spcAft>
                <a:spcPct val="0"/>
              </a:spcAft>
            </a:pPr>
            <a:r>
              <a:rPr lang="en-US" altLang="ja-JP"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a:t>
            </a: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障害児利用援助</a:t>
            </a:r>
            <a:r>
              <a:rPr lang="en-US" altLang="ja-JP"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a:t>
            </a:r>
          </a:p>
          <a:p>
            <a:pPr marL="85725" indent="-85725" fontAlgn="base">
              <a:spcBef>
                <a:spcPct val="0"/>
              </a:spcBef>
              <a:spcAft>
                <a:spcPct val="0"/>
              </a:spcAft>
            </a:pP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　・　障害児通所支援の申請に係る給付決定の前に利用計画案を作成</a:t>
            </a:r>
            <a:endParaRPr lang="en-US" altLang="ja-JP"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endParaRPr>
          </a:p>
          <a:p>
            <a:pPr marL="85725" indent="-85725" fontAlgn="base">
              <a:spcBef>
                <a:spcPct val="0"/>
              </a:spcBef>
              <a:spcAft>
                <a:spcPct val="0"/>
              </a:spcAft>
            </a:pP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　・　給付決定後、事業者等と連絡調整等を行うとともに利用計画を作成</a:t>
            </a:r>
            <a:endParaRPr lang="en-US" altLang="ja-JP"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endParaRPr>
          </a:p>
          <a:p>
            <a:pPr fontAlgn="base">
              <a:spcBef>
                <a:spcPct val="0"/>
              </a:spcBef>
              <a:spcAft>
                <a:spcPct val="0"/>
              </a:spcAft>
            </a:pPr>
            <a:r>
              <a:rPr lang="en-US" altLang="ja-JP"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a:t>
            </a: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継続障害児支援利用援助</a:t>
            </a:r>
            <a:r>
              <a:rPr lang="en-US" altLang="ja-JP"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a:t>
            </a:r>
            <a:endPar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endParaRPr>
          </a:p>
        </p:txBody>
      </p:sp>
      <p:sp>
        <p:nvSpPr>
          <p:cNvPr id="71" name="円/楕円 70"/>
          <p:cNvSpPr/>
          <p:nvPr/>
        </p:nvSpPr>
        <p:spPr>
          <a:xfrm>
            <a:off x="2868123" y="3357185"/>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児</a:t>
            </a:r>
          </a:p>
        </p:txBody>
      </p:sp>
      <p:sp>
        <p:nvSpPr>
          <p:cNvPr id="72" name="円/楕円 71"/>
          <p:cNvSpPr/>
          <p:nvPr/>
        </p:nvSpPr>
        <p:spPr>
          <a:xfrm>
            <a:off x="2872838" y="4178579"/>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児</a:t>
            </a:r>
          </a:p>
        </p:txBody>
      </p:sp>
      <p:sp>
        <p:nvSpPr>
          <p:cNvPr id="73" name="円/楕円 72"/>
          <p:cNvSpPr/>
          <p:nvPr/>
        </p:nvSpPr>
        <p:spPr>
          <a:xfrm>
            <a:off x="2664839" y="4178579"/>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39" name="正方形/長方形 38"/>
          <p:cNvSpPr/>
          <p:nvPr/>
        </p:nvSpPr>
        <p:spPr>
          <a:xfrm>
            <a:off x="792838" y="5574586"/>
            <a:ext cx="2300456" cy="324000"/>
          </a:xfrm>
          <a:prstGeom prst="rect">
            <a:avLst/>
          </a:prstGeom>
          <a:solidFill>
            <a:srgbClr val="68F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a:solidFill>
                  <a:srgbClr val="000000"/>
                </a:solidFill>
                <a:latin typeface="HGPｺﾞｼｯｸM" panose="020B0600000000000000" pitchFamily="50" charset="-128"/>
                <a:ea typeface="HGPｺﾞｼｯｸM" panose="020B0600000000000000" pitchFamily="50" charset="-128"/>
              </a:rPr>
              <a:t>地域移行支援</a:t>
            </a:r>
          </a:p>
        </p:txBody>
      </p:sp>
      <p:sp>
        <p:nvSpPr>
          <p:cNvPr id="55" name="正方形/長方形 54"/>
          <p:cNvSpPr/>
          <p:nvPr/>
        </p:nvSpPr>
        <p:spPr>
          <a:xfrm>
            <a:off x="3184839" y="5574586"/>
            <a:ext cx="4635190" cy="324000"/>
          </a:xfrm>
          <a:prstGeom prst="rect">
            <a:avLst/>
          </a:prstGeom>
          <a:solidFill>
            <a:srgbClr val="B4FEB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000" dirty="0">
                <a:solidFill>
                  <a:srgbClr val="000000"/>
                </a:solidFill>
                <a:latin typeface="HGPｺﾞｼｯｸM" panose="020B0600000000000000" pitchFamily="50" charset="-128"/>
                <a:ea typeface="HGPｺﾞｼｯｸM" panose="020B0600000000000000" pitchFamily="50" charset="-128"/>
                <a:cs typeface="Times New Roman" pitchFamily="18" charset="0"/>
              </a:rPr>
              <a:t>住居の確保</a:t>
            </a: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等、地域での生活に移行するための活動に関する相談、各障害福祉サービス事業所への同行支援等を行う</a:t>
            </a:r>
            <a:endParaRPr lang="ja-JP" altLang="en-US" sz="1100" b="1" dirty="0">
              <a:solidFill>
                <a:srgbClr val="000000"/>
              </a:solidFill>
              <a:latin typeface="HGPｺﾞｼｯｸM" panose="020B0600000000000000" pitchFamily="50" charset="-128"/>
              <a:ea typeface="HGPｺﾞｼｯｸM" panose="020B0600000000000000" pitchFamily="50" charset="-128"/>
            </a:endParaRPr>
          </a:p>
        </p:txBody>
      </p:sp>
      <p:sp>
        <p:nvSpPr>
          <p:cNvPr id="81" name="円/楕円 80"/>
          <p:cNvSpPr/>
          <p:nvPr/>
        </p:nvSpPr>
        <p:spPr>
          <a:xfrm>
            <a:off x="2664839" y="5685761"/>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128" name="正方形/長方形 127"/>
          <p:cNvSpPr/>
          <p:nvPr/>
        </p:nvSpPr>
        <p:spPr>
          <a:xfrm>
            <a:off x="792838" y="1601370"/>
            <a:ext cx="2288000" cy="324000"/>
          </a:xfrm>
          <a:prstGeom prst="rect">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a:solidFill>
                  <a:srgbClr val="000000"/>
                </a:solidFill>
                <a:latin typeface="HGPｺﾞｼｯｸM" panose="020B0600000000000000" pitchFamily="50" charset="-128"/>
                <a:ea typeface="HGPｺﾞｼｯｸM" panose="020B0600000000000000" pitchFamily="50" charset="-128"/>
              </a:rPr>
              <a:t>放課後</a:t>
            </a:r>
            <a:r>
              <a:rPr lang="ja-JP" altLang="en-US" sz="1100" b="1" dirty="0" smtClean="0">
                <a:solidFill>
                  <a:srgbClr val="000000"/>
                </a:solidFill>
                <a:latin typeface="HGPｺﾞｼｯｸM" panose="020B0600000000000000" pitchFamily="50" charset="-128"/>
                <a:ea typeface="HGPｺﾞｼｯｸM" panose="020B0600000000000000" pitchFamily="50" charset="-128"/>
              </a:rPr>
              <a:t>等</a:t>
            </a:r>
            <a:r>
              <a:rPr lang="ja-JP" altLang="en-US" sz="1100" b="1" dirty="0">
                <a:solidFill>
                  <a:srgbClr val="000000"/>
                </a:solidFill>
                <a:latin typeface="HGPｺﾞｼｯｸM" panose="020B0600000000000000" pitchFamily="50" charset="-128"/>
                <a:ea typeface="HGPｺﾞｼｯｸM" panose="020B0600000000000000" pitchFamily="50" charset="-128"/>
              </a:rPr>
              <a:t>デイサービス</a:t>
            </a:r>
            <a:endParaRPr lang="ja-JP" altLang="en-US" sz="800" b="1" dirty="0">
              <a:solidFill>
                <a:srgbClr val="000000"/>
              </a:solidFill>
              <a:latin typeface="HGPｺﾞｼｯｸM" panose="020B0600000000000000" pitchFamily="50" charset="-128"/>
              <a:ea typeface="HGPｺﾞｼｯｸM" panose="020B0600000000000000" pitchFamily="50" charset="-128"/>
            </a:endParaRPr>
          </a:p>
        </p:txBody>
      </p:sp>
      <p:sp>
        <p:nvSpPr>
          <p:cNvPr id="129" name="正方形/長方形 128"/>
          <p:cNvSpPr/>
          <p:nvPr/>
        </p:nvSpPr>
        <p:spPr>
          <a:xfrm>
            <a:off x="3184838" y="1601370"/>
            <a:ext cx="4635193" cy="324000"/>
          </a:xfrm>
          <a:prstGeom prst="rect">
            <a:avLst/>
          </a:prstGeom>
          <a:solidFill>
            <a:srgbClr val="9FE6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000" dirty="0">
                <a:solidFill>
                  <a:srgbClr val="000000"/>
                </a:solidFill>
                <a:latin typeface="HGPｺﾞｼｯｸM" panose="020B0600000000000000" pitchFamily="50" charset="-128"/>
                <a:ea typeface="HGPｺﾞｼｯｸM" panose="020B0600000000000000" pitchFamily="50" charset="-128"/>
              </a:rPr>
              <a:t>授業の</a:t>
            </a:r>
            <a:r>
              <a:rPr lang="ja-JP" altLang="en-US" sz="1000" dirty="0" smtClean="0">
                <a:solidFill>
                  <a:srgbClr val="000000"/>
                </a:solidFill>
                <a:latin typeface="HGPｺﾞｼｯｸM" panose="020B0600000000000000" pitchFamily="50" charset="-128"/>
                <a:ea typeface="HGPｺﾞｼｯｸM" panose="020B0600000000000000" pitchFamily="50" charset="-128"/>
              </a:rPr>
              <a:t>終了後又は休校日に、児童発達支援センター等の施設に通わせ、生活能力向上のための必要な訓練、社会との交流促進</a:t>
            </a:r>
            <a:r>
              <a:rPr lang="ja-JP" altLang="en-US" sz="1000" dirty="0">
                <a:solidFill>
                  <a:srgbClr val="000000"/>
                </a:solidFill>
                <a:latin typeface="HGPｺﾞｼｯｸM" panose="020B0600000000000000" pitchFamily="50" charset="-128"/>
                <a:ea typeface="HGPｺﾞｼｯｸM" panose="020B0600000000000000" pitchFamily="50" charset="-128"/>
              </a:rPr>
              <a:t>などの</a:t>
            </a:r>
            <a:r>
              <a:rPr lang="ja-JP" altLang="en-US" sz="1000" dirty="0" smtClean="0">
                <a:solidFill>
                  <a:srgbClr val="000000"/>
                </a:solidFill>
                <a:latin typeface="HGPｺﾞｼｯｸM" panose="020B0600000000000000" pitchFamily="50" charset="-128"/>
                <a:ea typeface="HGPｺﾞｼｯｸM" panose="020B0600000000000000" pitchFamily="50" charset="-128"/>
              </a:rPr>
              <a:t>支援を行う</a:t>
            </a:r>
            <a:endParaRPr lang="ja-JP" altLang="en-US" sz="1000" dirty="0">
              <a:solidFill>
                <a:srgbClr val="000000"/>
              </a:solidFill>
              <a:latin typeface="HGPｺﾞｼｯｸM" panose="020B0600000000000000" pitchFamily="50" charset="-128"/>
              <a:ea typeface="HGPｺﾞｼｯｸM" panose="020B0600000000000000" pitchFamily="50" charset="-128"/>
            </a:endParaRPr>
          </a:p>
        </p:txBody>
      </p:sp>
      <p:sp>
        <p:nvSpPr>
          <p:cNvPr id="132" name="円/楕円 131"/>
          <p:cNvSpPr/>
          <p:nvPr/>
        </p:nvSpPr>
        <p:spPr>
          <a:xfrm>
            <a:off x="2872838" y="1696154"/>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児</a:t>
            </a:r>
          </a:p>
        </p:txBody>
      </p:sp>
      <p:sp>
        <p:nvSpPr>
          <p:cNvPr id="166" name="縦巻き 165"/>
          <p:cNvSpPr/>
          <p:nvPr/>
        </p:nvSpPr>
        <p:spPr bwMode="auto">
          <a:xfrm>
            <a:off x="56456" y="845250"/>
            <a:ext cx="364000" cy="979762"/>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000" b="1" dirty="0" smtClean="0">
                <a:solidFill>
                  <a:srgbClr val="000000"/>
                </a:solidFill>
                <a:latin typeface="HGPｺﾞｼｯｸM" panose="020B0600000000000000" pitchFamily="50" charset="-128"/>
                <a:ea typeface="HGPｺﾞｼｯｸM" panose="020B0600000000000000" pitchFamily="50" charset="-128"/>
              </a:rPr>
              <a:t>障害児通所</a:t>
            </a:r>
            <a:r>
              <a:rPr lang="ja-JP" altLang="en-US" sz="1050" b="1" dirty="0" smtClean="0">
                <a:solidFill>
                  <a:srgbClr val="000000"/>
                </a:solidFill>
                <a:latin typeface="HGPｺﾞｼｯｸM" panose="020B0600000000000000" pitchFamily="50" charset="-128"/>
                <a:ea typeface="HGPｺﾞｼｯｸM" panose="020B0600000000000000" pitchFamily="50" charset="-128"/>
              </a:rPr>
              <a:t>系</a:t>
            </a:r>
            <a:endParaRPr lang="en-US" altLang="ja-JP" sz="105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167" name="縦巻き 166"/>
          <p:cNvSpPr/>
          <p:nvPr/>
        </p:nvSpPr>
        <p:spPr bwMode="auto">
          <a:xfrm>
            <a:off x="56456" y="2859893"/>
            <a:ext cx="364000" cy="730800"/>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800" b="1" dirty="0" smtClean="0">
                <a:solidFill>
                  <a:srgbClr val="000000"/>
                </a:solidFill>
                <a:latin typeface="HGPｺﾞｼｯｸM" panose="020B0600000000000000" pitchFamily="50" charset="-128"/>
                <a:ea typeface="HGPｺﾞｼｯｸM" panose="020B0600000000000000" pitchFamily="50" charset="-128"/>
              </a:rPr>
              <a:t>障害児入所系</a:t>
            </a:r>
            <a:endParaRPr lang="en-US" altLang="ja-JP" sz="8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168" name="縦巻き 167"/>
          <p:cNvSpPr/>
          <p:nvPr/>
        </p:nvSpPr>
        <p:spPr bwMode="auto">
          <a:xfrm>
            <a:off x="56456" y="3699636"/>
            <a:ext cx="364000" cy="2571982"/>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100" b="1" dirty="0">
                <a:solidFill>
                  <a:srgbClr val="000000"/>
                </a:solidFill>
                <a:latin typeface="HGPｺﾞｼｯｸM" panose="020B0600000000000000" pitchFamily="50" charset="-128"/>
                <a:ea typeface="HGPｺﾞｼｯｸM" panose="020B0600000000000000" pitchFamily="50" charset="-128"/>
              </a:rPr>
              <a:t>相談支援系</a:t>
            </a:r>
            <a:endParaRPr lang="en-US" altLang="ja-JP" sz="11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124" name="正方形/長方形 123"/>
          <p:cNvSpPr/>
          <p:nvPr/>
        </p:nvSpPr>
        <p:spPr>
          <a:xfrm>
            <a:off x="460825" y="849977"/>
            <a:ext cx="260002" cy="2700000"/>
          </a:xfrm>
          <a:prstGeom prst="rect">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00" rtlCol="0" anchor="ctr"/>
          <a:lstStyle/>
          <a:p>
            <a:pPr algn="ct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障害児支援に係る給付</a:t>
            </a:r>
            <a:endParaRPr lang="ja-JP" altLang="en-US" sz="1100" b="1" dirty="0">
              <a:solidFill>
                <a:srgbClr val="000000"/>
              </a:solidFill>
              <a:latin typeface="HGPｺﾞｼｯｸM" panose="020B0600000000000000" pitchFamily="50" charset="-128"/>
              <a:ea typeface="HGPｺﾞｼｯｸM" panose="020B0600000000000000" pitchFamily="50" charset="-128"/>
            </a:endParaRPr>
          </a:p>
        </p:txBody>
      </p:sp>
      <p:sp>
        <p:nvSpPr>
          <p:cNvPr id="112" name="円/楕円 111"/>
          <p:cNvSpPr/>
          <p:nvPr/>
        </p:nvSpPr>
        <p:spPr>
          <a:xfrm>
            <a:off x="2872838" y="1232546"/>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児</a:t>
            </a:r>
          </a:p>
        </p:txBody>
      </p:sp>
      <p:sp>
        <p:nvSpPr>
          <p:cNvPr id="113" name="円/楕円 112"/>
          <p:cNvSpPr/>
          <p:nvPr/>
        </p:nvSpPr>
        <p:spPr>
          <a:xfrm>
            <a:off x="2872838" y="5109250"/>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児</a:t>
            </a:r>
          </a:p>
        </p:txBody>
      </p:sp>
      <p:sp>
        <p:nvSpPr>
          <p:cNvPr id="98" name="正方形/長方形 97"/>
          <p:cNvSpPr/>
          <p:nvPr/>
        </p:nvSpPr>
        <p:spPr>
          <a:xfrm>
            <a:off x="792838" y="5957818"/>
            <a:ext cx="2300456" cy="324000"/>
          </a:xfrm>
          <a:prstGeom prst="rect">
            <a:avLst/>
          </a:prstGeom>
          <a:solidFill>
            <a:srgbClr val="68F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地域</a:t>
            </a:r>
            <a:r>
              <a:rPr lang="ja-JP" altLang="en-US" sz="1100" b="1" dirty="0">
                <a:solidFill>
                  <a:srgbClr val="000000"/>
                </a:solidFill>
                <a:latin typeface="HGPｺﾞｼｯｸM" panose="020B0600000000000000" pitchFamily="50" charset="-128"/>
                <a:ea typeface="HGPｺﾞｼｯｸM" panose="020B0600000000000000" pitchFamily="50" charset="-128"/>
              </a:rPr>
              <a:t>定着</a:t>
            </a:r>
            <a:r>
              <a:rPr lang="ja-JP" altLang="en-US" sz="1100" b="1" dirty="0" smtClean="0">
                <a:solidFill>
                  <a:srgbClr val="000000"/>
                </a:solidFill>
                <a:latin typeface="HGPｺﾞｼｯｸM" panose="020B0600000000000000" pitchFamily="50" charset="-128"/>
                <a:ea typeface="HGPｺﾞｼｯｸM" panose="020B0600000000000000" pitchFamily="50" charset="-128"/>
              </a:rPr>
              <a:t>支援</a:t>
            </a:r>
            <a:endParaRPr lang="ja-JP" altLang="en-US" sz="1100" b="1" dirty="0">
              <a:solidFill>
                <a:srgbClr val="000000"/>
              </a:solidFill>
              <a:latin typeface="HGPｺﾞｼｯｸM" panose="020B0600000000000000" pitchFamily="50" charset="-128"/>
              <a:ea typeface="HGPｺﾞｼｯｸM" panose="020B0600000000000000" pitchFamily="50" charset="-128"/>
            </a:endParaRPr>
          </a:p>
        </p:txBody>
      </p:sp>
      <p:sp>
        <p:nvSpPr>
          <p:cNvPr id="99" name="正方形/長方形 98"/>
          <p:cNvSpPr/>
          <p:nvPr/>
        </p:nvSpPr>
        <p:spPr>
          <a:xfrm>
            <a:off x="3184839" y="5957818"/>
            <a:ext cx="4635190" cy="324000"/>
          </a:xfrm>
          <a:prstGeom prst="rect">
            <a:avLst/>
          </a:prstGeom>
          <a:solidFill>
            <a:srgbClr val="B4FEB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000" dirty="0" smtClean="0">
                <a:solidFill>
                  <a:srgbClr val="000000"/>
                </a:solidFill>
                <a:latin typeface="HGPｺﾞｼｯｸM" panose="020B0600000000000000" pitchFamily="50" charset="-128"/>
                <a:ea typeface="HGPｺﾞｼｯｸM" panose="020B0600000000000000" pitchFamily="50" charset="-128"/>
                <a:cs typeface="Times New Roman" pitchFamily="18" charset="0"/>
              </a:rPr>
              <a:t>常時、連絡体制を確保し障害の特性に起因して生じた緊急事態等における相談、障害福祉サービス事業所等と連絡調整など、緊急時の各種支援を行う</a:t>
            </a:r>
            <a:endParaRPr lang="ja-JP" altLang="en-US" sz="1000" b="1" dirty="0">
              <a:solidFill>
                <a:srgbClr val="000000"/>
              </a:solidFill>
              <a:latin typeface="HGPｺﾞｼｯｸM" panose="020B0600000000000000" pitchFamily="50" charset="-128"/>
              <a:ea typeface="HGPｺﾞｼｯｸM" panose="020B0600000000000000" pitchFamily="50" charset="-128"/>
            </a:endParaRPr>
          </a:p>
        </p:txBody>
      </p:sp>
      <p:sp>
        <p:nvSpPr>
          <p:cNvPr id="77" name="円/楕円 76"/>
          <p:cNvSpPr/>
          <p:nvPr/>
        </p:nvSpPr>
        <p:spPr>
          <a:xfrm>
            <a:off x="2664839" y="6055783"/>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者</a:t>
            </a:r>
          </a:p>
        </p:txBody>
      </p:sp>
      <p:sp>
        <p:nvSpPr>
          <p:cNvPr id="100" name="正方形/長方形 99"/>
          <p:cNvSpPr/>
          <p:nvPr/>
        </p:nvSpPr>
        <p:spPr>
          <a:xfrm>
            <a:off x="792838" y="2897991"/>
            <a:ext cx="2300458" cy="324000"/>
          </a:xfrm>
          <a:prstGeom prst="rect">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福祉型障害児</a:t>
            </a:r>
            <a:r>
              <a:rPr lang="ja-JP" altLang="en-US" sz="1100" b="1" dirty="0">
                <a:solidFill>
                  <a:srgbClr val="000000"/>
                </a:solidFill>
                <a:latin typeface="HGPｺﾞｼｯｸM" panose="020B0600000000000000" pitchFamily="50" charset="-128"/>
                <a:ea typeface="HGPｺﾞｼｯｸM" panose="020B0600000000000000" pitchFamily="50" charset="-128"/>
              </a:rPr>
              <a:t>入所施設</a:t>
            </a:r>
            <a:endParaRPr lang="en-US" altLang="ja-JP" sz="8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69" name="円/楕円 68"/>
          <p:cNvSpPr/>
          <p:nvPr/>
        </p:nvSpPr>
        <p:spPr>
          <a:xfrm>
            <a:off x="2872838" y="2946975"/>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児</a:t>
            </a:r>
          </a:p>
        </p:txBody>
      </p:sp>
      <p:sp>
        <p:nvSpPr>
          <p:cNvPr id="67" name="円/楕円 66"/>
          <p:cNvSpPr/>
          <p:nvPr/>
        </p:nvSpPr>
        <p:spPr>
          <a:xfrm>
            <a:off x="2872838" y="2527741"/>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児</a:t>
            </a:r>
          </a:p>
        </p:txBody>
      </p:sp>
      <p:sp>
        <p:nvSpPr>
          <p:cNvPr id="104" name="角丸四角形 103"/>
          <p:cNvSpPr/>
          <p:nvPr/>
        </p:nvSpPr>
        <p:spPr bwMode="auto">
          <a:xfrm>
            <a:off x="788122" y="3699635"/>
            <a:ext cx="2305476" cy="2582184"/>
          </a:xfrm>
          <a:prstGeom prst="roundRect">
            <a:avLst>
              <a:gd name="adj" fmla="val 4176"/>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srgbClr val="000000"/>
              </a:solidFill>
            </a:endParaRPr>
          </a:p>
        </p:txBody>
      </p:sp>
      <p:sp>
        <p:nvSpPr>
          <p:cNvPr id="70" name="テキスト ボックス 69"/>
          <p:cNvSpPr txBox="1"/>
          <p:nvPr/>
        </p:nvSpPr>
        <p:spPr>
          <a:xfrm>
            <a:off x="-1" y="6976"/>
            <a:ext cx="9906001" cy="396000"/>
          </a:xfrm>
          <a:prstGeom prst="rect">
            <a:avLst/>
          </a:prstGeom>
          <a:solidFill>
            <a:srgbClr val="FFFFCC"/>
          </a:solidFill>
        </p:spPr>
        <p:txBody>
          <a:bodyPr wrap="square" rtlCol="0" anchor="ctr">
            <a:spAutoFit/>
          </a:bodyPr>
          <a:lstStyle/>
          <a:p>
            <a:pPr algn="ctr"/>
            <a:r>
              <a:rPr lang="ja-JP" altLang="en-US" b="1" dirty="0">
                <a:solidFill>
                  <a:prstClr val="black"/>
                </a:solidFill>
                <a:latin typeface="メイリオ" pitchFamily="50" charset="-128"/>
                <a:ea typeface="メイリオ" pitchFamily="50" charset="-128"/>
                <a:cs typeface="メイリオ" pitchFamily="50" charset="-128"/>
              </a:rPr>
              <a:t>障害福祉</a:t>
            </a:r>
            <a:r>
              <a:rPr lang="ja-JP" altLang="en-US" b="1" dirty="0" smtClean="0">
                <a:solidFill>
                  <a:prstClr val="black"/>
                </a:solidFill>
                <a:latin typeface="メイリオ" pitchFamily="50" charset="-128"/>
                <a:ea typeface="メイリオ" pitchFamily="50" charset="-128"/>
                <a:cs typeface="メイリオ" pitchFamily="50" charset="-128"/>
              </a:rPr>
              <a:t>サービス等の体系②</a:t>
            </a:r>
            <a:r>
              <a:rPr lang="ja-JP" altLang="en-US" sz="1600" b="1" dirty="0" smtClean="0">
                <a:solidFill>
                  <a:prstClr val="black"/>
                </a:solidFill>
                <a:latin typeface="メイリオ" pitchFamily="50" charset="-128"/>
                <a:ea typeface="メイリオ" pitchFamily="50" charset="-128"/>
                <a:cs typeface="メイリオ" pitchFamily="50" charset="-128"/>
              </a:rPr>
              <a:t>（</a:t>
            </a:r>
            <a:r>
              <a:rPr lang="ja-JP" altLang="en-US" sz="1600" b="1" dirty="0">
                <a:solidFill>
                  <a:prstClr val="black"/>
                </a:solidFill>
                <a:latin typeface="メイリオ" pitchFamily="50" charset="-128"/>
                <a:ea typeface="メイリオ" pitchFamily="50" charset="-128"/>
                <a:cs typeface="メイリオ" pitchFamily="50" charset="-128"/>
              </a:rPr>
              <a:t>障害児</a:t>
            </a:r>
            <a:r>
              <a:rPr lang="ja-JP" altLang="en-US" sz="1600" b="1" dirty="0" smtClean="0">
                <a:solidFill>
                  <a:prstClr val="black"/>
                </a:solidFill>
                <a:latin typeface="メイリオ" pitchFamily="50" charset="-128"/>
                <a:ea typeface="メイリオ" pitchFamily="50" charset="-128"/>
                <a:cs typeface="メイリオ" pitchFamily="50" charset="-128"/>
              </a:rPr>
              <a:t>支援、相談支援に係る給付）</a:t>
            </a:r>
            <a:endParaRPr lang="ja-JP" altLang="en-US" sz="1600" b="1" dirty="0">
              <a:solidFill>
                <a:prstClr val="black"/>
              </a:solidFill>
              <a:latin typeface="メイリオ" pitchFamily="50" charset="-128"/>
              <a:ea typeface="メイリオ" pitchFamily="50" charset="-128"/>
              <a:cs typeface="メイリオ" pitchFamily="50" charset="-128"/>
            </a:endParaRPr>
          </a:p>
        </p:txBody>
      </p:sp>
      <p:sp>
        <p:nvSpPr>
          <p:cNvPr id="103" name="角丸四角形 102"/>
          <p:cNvSpPr/>
          <p:nvPr/>
        </p:nvSpPr>
        <p:spPr bwMode="auto">
          <a:xfrm>
            <a:off x="792839" y="2897993"/>
            <a:ext cx="2300759" cy="692700"/>
          </a:xfrm>
          <a:prstGeom prst="roundRect">
            <a:avLst>
              <a:gd name="adj" fmla="val 6042"/>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srgbClr val="000000"/>
              </a:solidFill>
            </a:endParaRPr>
          </a:p>
        </p:txBody>
      </p:sp>
      <p:sp>
        <p:nvSpPr>
          <p:cNvPr id="102" name="角丸四角形 101"/>
          <p:cNvSpPr/>
          <p:nvPr/>
        </p:nvSpPr>
        <p:spPr bwMode="auto">
          <a:xfrm>
            <a:off x="792839" y="858858"/>
            <a:ext cx="2300758" cy="1066512"/>
          </a:xfrm>
          <a:prstGeom prst="roundRect">
            <a:avLst>
              <a:gd name="adj" fmla="val 3926"/>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srgbClr val="000000"/>
              </a:solidFill>
            </a:endParaRPr>
          </a:p>
        </p:txBody>
      </p:sp>
      <p:sp>
        <p:nvSpPr>
          <p:cNvPr id="75" name="正方形/長方形 74"/>
          <p:cNvSpPr/>
          <p:nvPr/>
        </p:nvSpPr>
        <p:spPr>
          <a:xfrm>
            <a:off x="3197294" y="2070874"/>
            <a:ext cx="4622737" cy="324000"/>
          </a:xfrm>
          <a:prstGeom prst="rect">
            <a:avLst/>
          </a:prstGeom>
          <a:solidFill>
            <a:srgbClr val="9FE6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fontAlgn="base">
              <a:lnSpc>
                <a:spcPts val="1200"/>
              </a:lnSpc>
              <a:spcBef>
                <a:spcPct val="0"/>
              </a:spcBef>
              <a:spcAft>
                <a:spcPct val="0"/>
              </a:spcAft>
            </a:pPr>
            <a:r>
              <a:rPr lang="ja-JP" altLang="en-US" sz="1000" b="1" dirty="0">
                <a:solidFill>
                  <a:srgbClr val="FF0000"/>
                </a:solidFill>
                <a:latin typeface="HGPｺﾞｼｯｸM" panose="020B0600000000000000" pitchFamily="50" charset="-128"/>
                <a:ea typeface="HGPｺﾞｼｯｸM" panose="020B0600000000000000" pitchFamily="50" charset="-128"/>
                <a:cs typeface="Times New Roman" pitchFamily="18" charset="0"/>
              </a:rPr>
              <a:t>重度</a:t>
            </a:r>
            <a:r>
              <a:rPr lang="ja-JP" altLang="en-US" sz="1000" b="1" dirty="0" smtClean="0">
                <a:solidFill>
                  <a:srgbClr val="FF0000"/>
                </a:solidFill>
                <a:latin typeface="HGPｺﾞｼｯｸM" panose="020B0600000000000000" pitchFamily="50" charset="-128"/>
                <a:ea typeface="HGPｺﾞｼｯｸM" panose="020B0600000000000000" pitchFamily="50" charset="-128"/>
                <a:cs typeface="Times New Roman" pitchFamily="18" charset="0"/>
              </a:rPr>
              <a:t>の障害等により外出が著しく困難な障害児の居宅を訪問して発達支援を行う</a:t>
            </a:r>
          </a:p>
        </p:txBody>
      </p:sp>
      <p:sp>
        <p:nvSpPr>
          <p:cNvPr id="82" name="円/楕円 81"/>
          <p:cNvSpPr/>
          <p:nvPr/>
        </p:nvSpPr>
        <p:spPr>
          <a:xfrm>
            <a:off x="2885296" y="2135088"/>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600" b="1" dirty="0" smtClean="0">
                <a:solidFill>
                  <a:srgbClr val="FFFFFF"/>
                </a:solidFill>
              </a:rPr>
              <a:t>児</a:t>
            </a:r>
          </a:p>
        </p:txBody>
      </p:sp>
      <p:sp>
        <p:nvSpPr>
          <p:cNvPr id="84" name="角丸四角形 83"/>
          <p:cNvSpPr/>
          <p:nvPr/>
        </p:nvSpPr>
        <p:spPr bwMode="auto">
          <a:xfrm>
            <a:off x="792838" y="2070874"/>
            <a:ext cx="2300758" cy="682552"/>
          </a:xfrm>
          <a:prstGeom prst="roundRect">
            <a:avLst>
              <a:gd name="adj" fmla="val 3926"/>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srgbClr val="000000"/>
              </a:solidFill>
            </a:endParaRPr>
          </a:p>
        </p:txBody>
      </p:sp>
      <p:sp>
        <p:nvSpPr>
          <p:cNvPr id="85" name="縦巻き 84"/>
          <p:cNvSpPr/>
          <p:nvPr/>
        </p:nvSpPr>
        <p:spPr bwMode="auto">
          <a:xfrm>
            <a:off x="56456" y="1997378"/>
            <a:ext cx="364000" cy="776590"/>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900" b="1" dirty="0" smtClean="0">
                <a:solidFill>
                  <a:srgbClr val="000000"/>
                </a:solidFill>
                <a:latin typeface="HGPｺﾞｼｯｸM" panose="020B0600000000000000" pitchFamily="50" charset="-128"/>
                <a:ea typeface="HGPｺﾞｼｯｸM" panose="020B0600000000000000" pitchFamily="50" charset="-128"/>
              </a:rPr>
              <a:t>障害児訪問系</a:t>
            </a:r>
            <a:endParaRPr lang="en-US" altLang="ja-JP" sz="900" b="1" dirty="0" smtClean="0">
              <a:solidFill>
                <a:srgbClr val="000000"/>
              </a:solidFill>
              <a:latin typeface="HGPｺﾞｼｯｸM" panose="020B0600000000000000" pitchFamily="50" charset="-128"/>
              <a:ea typeface="HGPｺﾞｼｯｸM" panose="020B0600000000000000" pitchFamily="50" charset="-128"/>
            </a:endParaRPr>
          </a:p>
        </p:txBody>
      </p:sp>
      <p:sp>
        <p:nvSpPr>
          <p:cNvPr id="83" name="テキスト ボックス 82"/>
          <p:cNvSpPr txBox="1"/>
          <p:nvPr/>
        </p:nvSpPr>
        <p:spPr>
          <a:xfrm>
            <a:off x="414091" y="6309320"/>
            <a:ext cx="9651477" cy="246221"/>
          </a:xfrm>
          <a:prstGeom prst="rect">
            <a:avLst/>
          </a:prstGeom>
          <a:noFill/>
          <a:ln w="12700">
            <a:noFill/>
            <a:prstDash val="solid"/>
          </a:ln>
        </p:spPr>
        <p:txBody>
          <a:bodyPr wrap="square" rtlCol="0">
            <a:spAutoFit/>
          </a:bodyPr>
          <a:lstStyle/>
          <a:p>
            <a:r>
              <a:rPr lang="en-US" altLang="ja-JP" sz="1000" dirty="0" smtClean="0">
                <a:solidFill>
                  <a:prstClr val="black"/>
                </a:solidFill>
                <a:effectLst>
                  <a:glow>
                    <a:prstClr val="white"/>
                  </a:glow>
                </a:effectLst>
                <a:latin typeface="HGPｺﾞｼｯｸM" panose="020B0600000000000000" pitchFamily="50" charset="-128"/>
                <a:ea typeface="HGPｺﾞｼｯｸM" panose="020B0600000000000000" pitchFamily="50" charset="-128"/>
              </a:rPr>
              <a:t>※</a:t>
            </a:r>
            <a:r>
              <a:rPr lang="ja-JP" altLang="en-US" sz="1000" dirty="0" smtClean="0">
                <a:solidFill>
                  <a:prstClr val="black"/>
                </a:solidFill>
                <a:effectLst>
                  <a:glow>
                    <a:prstClr val="white"/>
                  </a:glow>
                </a:effectLst>
                <a:latin typeface="HGPｺﾞｼｯｸM" panose="020B0600000000000000" pitchFamily="50" charset="-128"/>
                <a:ea typeface="HGPｺﾞｼｯｸM" panose="020B0600000000000000" pitchFamily="50" charset="-128"/>
              </a:rPr>
              <a:t>　障害児支援は、個別に利用の要否を判断</a:t>
            </a:r>
            <a:r>
              <a:rPr lang="ja-JP" altLang="en-US" sz="800" dirty="0" smtClean="0">
                <a:solidFill>
                  <a:prstClr val="black"/>
                </a:solidFill>
                <a:effectLst>
                  <a:glow>
                    <a:prstClr val="white"/>
                  </a:glow>
                </a:effectLst>
                <a:latin typeface="HGPｺﾞｼｯｸM" panose="020B0600000000000000" pitchFamily="50" charset="-128"/>
                <a:ea typeface="HGPｺﾞｼｯｸM" panose="020B0600000000000000" pitchFamily="50" charset="-128"/>
              </a:rPr>
              <a:t>（支援区分を認定する仕組みとなっていない）　　　</a:t>
            </a:r>
            <a:r>
              <a:rPr lang="en-US" altLang="ja-JP" sz="1000" dirty="0" smtClean="0">
                <a:solidFill>
                  <a:prstClr val="black"/>
                </a:solidFill>
                <a:effectLst>
                  <a:glow>
                    <a:prstClr val="white"/>
                  </a:glow>
                </a:effectLst>
                <a:latin typeface="HGPｺﾞｼｯｸM" panose="020B0600000000000000" pitchFamily="50" charset="-128"/>
                <a:ea typeface="HGPｺﾞｼｯｸM" panose="020B0600000000000000" pitchFamily="50" charset="-128"/>
              </a:rPr>
              <a:t>※</a:t>
            </a:r>
            <a:r>
              <a:rPr lang="ja-JP" altLang="en-US" sz="1000" dirty="0" smtClean="0">
                <a:solidFill>
                  <a:prstClr val="black"/>
                </a:solidFill>
                <a:effectLst>
                  <a:glow>
                    <a:prstClr val="white"/>
                  </a:glow>
                </a:effectLst>
                <a:latin typeface="HGPｺﾞｼｯｸM" panose="020B0600000000000000" pitchFamily="50" charset="-128"/>
                <a:ea typeface="HGPｺﾞｼｯｸM" panose="020B0600000000000000" pitchFamily="50" charset="-128"/>
              </a:rPr>
              <a:t>　相談支援は、支援区分によらず利用の要否を判断</a:t>
            </a:r>
            <a:r>
              <a:rPr lang="ja-JP" altLang="en-US" sz="800" dirty="0" smtClean="0">
                <a:solidFill>
                  <a:prstClr val="black"/>
                </a:solidFill>
                <a:effectLst>
                  <a:glow>
                    <a:prstClr val="white"/>
                  </a:glow>
                </a:effectLst>
                <a:latin typeface="HGPｺﾞｼｯｸM" panose="020B0600000000000000" pitchFamily="50" charset="-128"/>
                <a:ea typeface="HGPｺﾞｼｯｸM" panose="020B0600000000000000" pitchFamily="50" charset="-128"/>
              </a:rPr>
              <a:t>（支援区分を利用要件としていない）</a:t>
            </a:r>
            <a:endParaRPr lang="en-US" altLang="ja-JP" sz="800" dirty="0" smtClean="0">
              <a:solidFill>
                <a:prstClr val="black"/>
              </a:solidFill>
              <a:effectLst>
                <a:glow>
                  <a:prstClr val="white"/>
                </a:glow>
              </a:effectLst>
              <a:latin typeface="HGPｺﾞｼｯｸM" panose="020B0600000000000000" pitchFamily="50" charset="-128"/>
              <a:ea typeface="HGPｺﾞｼｯｸM" panose="020B0600000000000000" pitchFamily="50" charset="-128"/>
            </a:endParaRPr>
          </a:p>
        </p:txBody>
      </p:sp>
      <p:sp>
        <p:nvSpPr>
          <p:cNvPr id="86" name="正方形/長方形 85"/>
          <p:cNvSpPr/>
          <p:nvPr/>
        </p:nvSpPr>
        <p:spPr>
          <a:xfrm>
            <a:off x="460828" y="3713238"/>
            <a:ext cx="260002" cy="2596082"/>
          </a:xfrm>
          <a:prstGeom prst="rect">
            <a:avLst/>
          </a:prstGeom>
          <a:solidFill>
            <a:srgbClr val="68FC7A"/>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00" rtlCol="0" anchor="ctr"/>
          <a:lstStyle/>
          <a:p>
            <a:pPr algn="ctr" fontAlgn="base">
              <a:spcBef>
                <a:spcPct val="0"/>
              </a:spcBef>
              <a:spcAft>
                <a:spcPct val="0"/>
              </a:spcAft>
            </a:pPr>
            <a:r>
              <a:rPr lang="ja-JP" altLang="en-US" sz="1100" b="1" dirty="0">
                <a:solidFill>
                  <a:srgbClr val="000000"/>
                </a:solidFill>
                <a:latin typeface="HGPｺﾞｼｯｸM" panose="020B0600000000000000" pitchFamily="50" charset="-128"/>
                <a:ea typeface="HGPｺﾞｼｯｸM" panose="020B0600000000000000" pitchFamily="50" charset="-128"/>
              </a:rPr>
              <a:t>相談</a:t>
            </a:r>
            <a:r>
              <a:rPr lang="ja-JP" altLang="en-US" sz="1100" b="1" dirty="0" smtClean="0">
                <a:solidFill>
                  <a:srgbClr val="000000"/>
                </a:solidFill>
                <a:latin typeface="HGPｺﾞｼｯｸM" panose="020B0600000000000000" pitchFamily="50" charset="-128"/>
                <a:ea typeface="HGPｺﾞｼｯｸM" panose="020B0600000000000000" pitchFamily="50" charset="-128"/>
              </a:rPr>
              <a:t>支援に係る給付</a:t>
            </a:r>
            <a:endParaRPr lang="ja-JP" altLang="en-US" sz="1100" b="1" dirty="0">
              <a:solidFill>
                <a:srgbClr val="000000"/>
              </a:solidFill>
              <a:latin typeface="HGPｺﾞｼｯｸM" panose="020B0600000000000000" pitchFamily="50" charset="-128"/>
              <a:ea typeface="HGPｺﾞｼｯｸM" panose="020B0600000000000000" pitchFamily="50" charset="-128"/>
            </a:endParaRPr>
          </a:p>
        </p:txBody>
      </p:sp>
      <p:sp>
        <p:nvSpPr>
          <p:cNvPr id="76" name="角丸四角形 75"/>
          <p:cNvSpPr/>
          <p:nvPr/>
        </p:nvSpPr>
        <p:spPr bwMode="auto">
          <a:xfrm>
            <a:off x="805295" y="2056981"/>
            <a:ext cx="7014735" cy="324000"/>
          </a:xfrm>
          <a:prstGeom prst="roundRect">
            <a:avLst/>
          </a:prstGeom>
          <a:noFill/>
          <a:ln w="4445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srgbClr val="000000"/>
              </a:solidFill>
            </a:endParaRPr>
          </a:p>
        </p:txBody>
      </p:sp>
      <p:sp>
        <p:nvSpPr>
          <p:cNvPr id="78" name="円/楕円 77"/>
          <p:cNvSpPr/>
          <p:nvPr/>
        </p:nvSpPr>
        <p:spPr>
          <a:xfrm>
            <a:off x="837910" y="1997378"/>
            <a:ext cx="988000" cy="146948"/>
          </a:xfrm>
          <a:prstGeom prst="ellipse">
            <a:avLst/>
          </a:prstGeom>
          <a:solidFill>
            <a:schemeClr val="bg1"/>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r>
              <a:rPr lang="ja-JP" altLang="en-US" sz="1100" b="1" dirty="0">
                <a:solidFill>
                  <a:srgbClr val="FF0000"/>
                </a:solidFill>
                <a:latin typeface="HGPｺﾞｼｯｸM" panose="020B0600000000000000" pitchFamily="50" charset="-128"/>
                <a:ea typeface="HGPｺﾞｼｯｸM" panose="020B0600000000000000" pitchFamily="50" charset="-128"/>
              </a:rPr>
              <a:t>新規</a:t>
            </a:r>
            <a:endParaRPr lang="ja-JP" altLang="en-US" sz="1100" b="1" dirty="0" smtClean="0">
              <a:solidFill>
                <a:srgbClr val="FF0000"/>
              </a:solidFill>
              <a:latin typeface="HGPｺﾞｼｯｸM" panose="020B0600000000000000" pitchFamily="50" charset="-128"/>
              <a:ea typeface="HGPｺﾞｼｯｸM" panose="020B0600000000000000" pitchFamily="50" charset="-128"/>
            </a:endParaRPr>
          </a:p>
        </p:txBody>
      </p:sp>
      <p:sp>
        <p:nvSpPr>
          <p:cNvPr id="89" name="正方形/長方形 88"/>
          <p:cNvSpPr/>
          <p:nvPr/>
        </p:nvSpPr>
        <p:spPr>
          <a:xfrm>
            <a:off x="7908628" y="858858"/>
            <a:ext cx="913541" cy="32399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102,263</a:t>
            </a:r>
            <a:endParaRPr lang="ja-JP" altLang="en-US" sz="1100" b="1" dirty="0">
              <a:solidFill>
                <a:srgbClr val="000000"/>
              </a:solidFill>
              <a:latin typeface="ＭＳ Ｐゴシック"/>
            </a:endParaRPr>
          </a:p>
        </p:txBody>
      </p:sp>
      <p:sp>
        <p:nvSpPr>
          <p:cNvPr id="91" name="正方形/長方形 90"/>
          <p:cNvSpPr/>
          <p:nvPr/>
        </p:nvSpPr>
        <p:spPr>
          <a:xfrm>
            <a:off x="8930203" y="858858"/>
            <a:ext cx="914400" cy="323998"/>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5,631</a:t>
            </a:r>
            <a:endParaRPr lang="ja-JP" altLang="en-US" sz="1100" b="1" dirty="0">
              <a:solidFill>
                <a:srgbClr val="000000"/>
              </a:solidFill>
              <a:latin typeface="ＭＳ Ｐゴシック"/>
            </a:endParaRPr>
          </a:p>
        </p:txBody>
      </p:sp>
      <p:sp>
        <p:nvSpPr>
          <p:cNvPr id="92" name="正方形/長方形 91"/>
          <p:cNvSpPr/>
          <p:nvPr/>
        </p:nvSpPr>
        <p:spPr>
          <a:xfrm>
            <a:off x="7908473" y="1232546"/>
            <a:ext cx="913541" cy="32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2,358</a:t>
            </a:r>
          </a:p>
        </p:txBody>
      </p:sp>
      <p:sp>
        <p:nvSpPr>
          <p:cNvPr id="95" name="正方形/長方形 94"/>
          <p:cNvSpPr/>
          <p:nvPr/>
        </p:nvSpPr>
        <p:spPr>
          <a:xfrm>
            <a:off x="8930203" y="1232546"/>
            <a:ext cx="914400" cy="324000"/>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98</a:t>
            </a:r>
            <a:endParaRPr lang="ja-JP" altLang="en-US" sz="1100" b="1" dirty="0">
              <a:solidFill>
                <a:srgbClr val="000000"/>
              </a:solidFill>
              <a:latin typeface="ＭＳ Ｐゴシック"/>
            </a:endParaRPr>
          </a:p>
        </p:txBody>
      </p:sp>
      <p:sp>
        <p:nvSpPr>
          <p:cNvPr id="96" name="正方形/長方形 95"/>
          <p:cNvSpPr/>
          <p:nvPr/>
        </p:nvSpPr>
        <p:spPr>
          <a:xfrm>
            <a:off x="7906161" y="2429427"/>
            <a:ext cx="913541" cy="3239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3,547</a:t>
            </a:r>
          </a:p>
        </p:txBody>
      </p:sp>
      <p:sp>
        <p:nvSpPr>
          <p:cNvPr id="97" name="正方形/長方形 96"/>
          <p:cNvSpPr/>
          <p:nvPr/>
        </p:nvSpPr>
        <p:spPr>
          <a:xfrm>
            <a:off x="7906162" y="2897991"/>
            <a:ext cx="913541" cy="32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1,596</a:t>
            </a:r>
          </a:p>
        </p:txBody>
      </p:sp>
      <p:sp>
        <p:nvSpPr>
          <p:cNvPr id="101" name="正方形/長方形 100"/>
          <p:cNvSpPr/>
          <p:nvPr/>
        </p:nvSpPr>
        <p:spPr>
          <a:xfrm>
            <a:off x="7903754" y="3257554"/>
            <a:ext cx="913541" cy="32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2,060</a:t>
            </a:r>
          </a:p>
        </p:txBody>
      </p:sp>
      <p:sp>
        <p:nvSpPr>
          <p:cNvPr id="105" name="正方形/長方形 104"/>
          <p:cNvSpPr/>
          <p:nvPr/>
        </p:nvSpPr>
        <p:spPr>
          <a:xfrm>
            <a:off x="7906162" y="4814537"/>
            <a:ext cx="927294" cy="71106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33,701</a:t>
            </a:r>
            <a:endParaRPr lang="ja-JP" altLang="en-US" sz="1100" b="1" dirty="0">
              <a:solidFill>
                <a:srgbClr val="000000"/>
              </a:solidFill>
              <a:latin typeface="ＭＳ Ｐゴシック"/>
            </a:endParaRPr>
          </a:p>
        </p:txBody>
      </p:sp>
      <p:sp>
        <p:nvSpPr>
          <p:cNvPr id="106" name="正方形/長方形 105"/>
          <p:cNvSpPr/>
          <p:nvPr/>
        </p:nvSpPr>
        <p:spPr>
          <a:xfrm>
            <a:off x="7906162" y="3713237"/>
            <a:ext cx="927294" cy="10533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117,916</a:t>
            </a:r>
            <a:endParaRPr lang="ja-JP" altLang="en-US" sz="1100" b="1" dirty="0" smtClean="0">
              <a:solidFill>
                <a:srgbClr val="000000"/>
              </a:solidFill>
              <a:latin typeface="ＭＳ Ｐゴシック"/>
            </a:endParaRPr>
          </a:p>
        </p:txBody>
      </p:sp>
      <p:sp>
        <p:nvSpPr>
          <p:cNvPr id="107" name="正方形/長方形 106"/>
          <p:cNvSpPr/>
          <p:nvPr/>
        </p:nvSpPr>
        <p:spPr>
          <a:xfrm>
            <a:off x="7905641" y="5957819"/>
            <a:ext cx="935791" cy="313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3,046</a:t>
            </a:r>
            <a:endParaRPr lang="ja-JP" altLang="en-US" sz="1100" b="1" dirty="0">
              <a:solidFill>
                <a:srgbClr val="000000"/>
              </a:solidFill>
              <a:latin typeface="ＭＳ Ｐゴシック"/>
            </a:endParaRPr>
          </a:p>
        </p:txBody>
      </p:sp>
      <p:sp>
        <p:nvSpPr>
          <p:cNvPr id="108" name="正方形/長方形 107"/>
          <p:cNvSpPr/>
          <p:nvPr/>
        </p:nvSpPr>
        <p:spPr>
          <a:xfrm>
            <a:off x="8930203" y="2429427"/>
            <a:ext cx="914400" cy="323999"/>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573</a:t>
            </a:r>
            <a:endParaRPr lang="ja-JP" altLang="en-US" sz="1100" b="1" dirty="0">
              <a:solidFill>
                <a:srgbClr val="000000"/>
              </a:solidFill>
              <a:latin typeface="ＭＳ Ｐゴシック"/>
            </a:endParaRPr>
          </a:p>
        </p:txBody>
      </p:sp>
      <p:sp>
        <p:nvSpPr>
          <p:cNvPr id="109" name="正方形/長方形 108"/>
          <p:cNvSpPr/>
          <p:nvPr/>
        </p:nvSpPr>
        <p:spPr>
          <a:xfrm>
            <a:off x="8930203" y="2897991"/>
            <a:ext cx="914400" cy="324000"/>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186</a:t>
            </a:r>
            <a:endParaRPr lang="ja-JP" altLang="en-US" sz="1100" b="1" dirty="0">
              <a:solidFill>
                <a:srgbClr val="000000"/>
              </a:solidFill>
              <a:latin typeface="ＭＳ Ｐゴシック"/>
            </a:endParaRPr>
          </a:p>
        </p:txBody>
      </p:sp>
      <p:sp>
        <p:nvSpPr>
          <p:cNvPr id="110" name="正方形/長方形 109"/>
          <p:cNvSpPr/>
          <p:nvPr/>
        </p:nvSpPr>
        <p:spPr>
          <a:xfrm>
            <a:off x="8925489" y="3259219"/>
            <a:ext cx="914400" cy="322335"/>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187</a:t>
            </a:r>
            <a:endParaRPr lang="ja-JP" altLang="en-US" sz="1100" b="1" dirty="0">
              <a:solidFill>
                <a:srgbClr val="000000"/>
              </a:solidFill>
              <a:latin typeface="ＭＳ Ｐゴシック"/>
            </a:endParaRPr>
          </a:p>
        </p:txBody>
      </p:sp>
      <p:sp>
        <p:nvSpPr>
          <p:cNvPr id="111" name="正方形/長方形 110"/>
          <p:cNvSpPr/>
          <p:nvPr/>
        </p:nvSpPr>
        <p:spPr>
          <a:xfrm>
            <a:off x="8935144" y="4814538"/>
            <a:ext cx="911225" cy="711064"/>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4,007</a:t>
            </a:r>
            <a:endParaRPr lang="ja-JP" altLang="en-US" sz="1100" b="1" dirty="0">
              <a:solidFill>
                <a:srgbClr val="000000"/>
              </a:solidFill>
              <a:latin typeface="ＭＳ Ｐゴシック"/>
            </a:endParaRPr>
          </a:p>
        </p:txBody>
      </p:sp>
      <p:sp>
        <p:nvSpPr>
          <p:cNvPr id="114" name="正方形/長方形 113"/>
          <p:cNvSpPr/>
          <p:nvPr/>
        </p:nvSpPr>
        <p:spPr>
          <a:xfrm>
            <a:off x="8936732" y="3699635"/>
            <a:ext cx="909637" cy="1066957"/>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7,682</a:t>
            </a:r>
            <a:endParaRPr lang="ja-JP" altLang="en-US" sz="1100" b="1" dirty="0">
              <a:solidFill>
                <a:srgbClr val="000000"/>
              </a:solidFill>
              <a:latin typeface="ＭＳ Ｐゴシック"/>
            </a:endParaRPr>
          </a:p>
        </p:txBody>
      </p:sp>
      <p:sp>
        <p:nvSpPr>
          <p:cNvPr id="115" name="正方形/長方形 114"/>
          <p:cNvSpPr/>
          <p:nvPr/>
        </p:nvSpPr>
        <p:spPr>
          <a:xfrm>
            <a:off x="8952878" y="5957819"/>
            <a:ext cx="896666" cy="313799"/>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a:solidFill>
                  <a:srgbClr val="000000"/>
                </a:solidFill>
                <a:latin typeface="ＭＳ Ｐゴシック"/>
              </a:rPr>
              <a:t>512</a:t>
            </a:r>
            <a:endParaRPr lang="ja-JP" altLang="en-US" sz="1100" b="1" dirty="0">
              <a:solidFill>
                <a:srgbClr val="000000"/>
              </a:solidFill>
              <a:latin typeface="ＭＳ Ｐゴシック"/>
            </a:endParaRPr>
          </a:p>
        </p:txBody>
      </p:sp>
      <p:sp>
        <p:nvSpPr>
          <p:cNvPr id="116" name="正方形/長方形 115"/>
          <p:cNvSpPr/>
          <p:nvPr/>
        </p:nvSpPr>
        <p:spPr>
          <a:xfrm>
            <a:off x="7908794" y="5593240"/>
            <a:ext cx="928397" cy="32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a:solidFill>
                  <a:srgbClr val="000000"/>
                </a:solidFill>
                <a:latin typeface="ＭＳ Ｐゴシック"/>
              </a:rPr>
              <a:t>589</a:t>
            </a:r>
            <a:endParaRPr lang="en-US" altLang="ja-JP" sz="1100" b="1" dirty="0" smtClean="0">
              <a:solidFill>
                <a:srgbClr val="000000"/>
              </a:solidFill>
              <a:latin typeface="ＭＳ Ｐゴシック"/>
            </a:endParaRPr>
          </a:p>
        </p:txBody>
      </p:sp>
      <p:sp>
        <p:nvSpPr>
          <p:cNvPr id="117" name="正方形/長方形 116"/>
          <p:cNvSpPr/>
          <p:nvPr/>
        </p:nvSpPr>
        <p:spPr>
          <a:xfrm>
            <a:off x="8952879" y="5593240"/>
            <a:ext cx="893490" cy="305346"/>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a:solidFill>
                  <a:srgbClr val="000000"/>
                </a:solidFill>
                <a:latin typeface="ＭＳ Ｐゴシック"/>
              </a:rPr>
              <a:t>324</a:t>
            </a:r>
            <a:endParaRPr lang="ja-JP" altLang="en-US" sz="1100" b="1" dirty="0">
              <a:solidFill>
                <a:srgbClr val="000000"/>
              </a:solidFill>
              <a:latin typeface="ＭＳ Ｐゴシック"/>
            </a:endParaRPr>
          </a:p>
        </p:txBody>
      </p:sp>
      <p:sp>
        <p:nvSpPr>
          <p:cNvPr id="118" name="正方形/長方形 117"/>
          <p:cNvSpPr/>
          <p:nvPr/>
        </p:nvSpPr>
        <p:spPr>
          <a:xfrm>
            <a:off x="7908472" y="1599060"/>
            <a:ext cx="913541" cy="3263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175,309</a:t>
            </a:r>
          </a:p>
        </p:txBody>
      </p:sp>
      <p:sp>
        <p:nvSpPr>
          <p:cNvPr id="119" name="正方形/長方形 118"/>
          <p:cNvSpPr/>
          <p:nvPr/>
        </p:nvSpPr>
        <p:spPr>
          <a:xfrm>
            <a:off x="8927207" y="1599060"/>
            <a:ext cx="914400" cy="326310"/>
          </a:xfrm>
          <a:prstGeom prst="rect">
            <a:avLst/>
          </a:prstGeom>
          <a:solidFill>
            <a:srgbClr val="E6EE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rgbClr val="000000"/>
                </a:solidFill>
                <a:latin typeface="ＭＳ Ｐゴシック"/>
              </a:rPr>
              <a:t>11,621</a:t>
            </a:r>
          </a:p>
        </p:txBody>
      </p:sp>
      <p:sp>
        <p:nvSpPr>
          <p:cNvPr id="79" name="角丸四角形 78"/>
          <p:cNvSpPr/>
          <p:nvPr/>
        </p:nvSpPr>
        <p:spPr>
          <a:xfrm>
            <a:off x="436758" y="512704"/>
            <a:ext cx="7383274" cy="252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1100" b="1" dirty="0" smtClean="0">
                <a:solidFill>
                  <a:srgbClr val="000000"/>
                </a:solidFill>
                <a:latin typeface="HGPｺﾞｼｯｸM" panose="020B0600000000000000" pitchFamily="50" charset="-128"/>
                <a:ea typeface="HGPｺﾞｼｯｸM" panose="020B0600000000000000" pitchFamily="50" charset="-128"/>
              </a:rPr>
              <a:t>サービス内容</a:t>
            </a:r>
          </a:p>
        </p:txBody>
      </p:sp>
      <p:sp>
        <p:nvSpPr>
          <p:cNvPr id="80" name="角丸四角形 79"/>
          <p:cNvSpPr/>
          <p:nvPr/>
        </p:nvSpPr>
        <p:spPr>
          <a:xfrm>
            <a:off x="7902663" y="512704"/>
            <a:ext cx="913541" cy="252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Ins="108000" rtlCol="0" anchor="ctr"/>
          <a:lstStyle/>
          <a:p>
            <a:pPr algn="ctr"/>
            <a:r>
              <a:rPr lang="ja-JP" altLang="en-US" sz="1100" b="1" dirty="0" smtClean="0">
                <a:solidFill>
                  <a:srgbClr val="000000"/>
                </a:solidFill>
                <a:latin typeface="ＭＳ Ｐゴシック"/>
              </a:rPr>
              <a:t>利用者数</a:t>
            </a:r>
          </a:p>
        </p:txBody>
      </p:sp>
      <p:sp>
        <p:nvSpPr>
          <p:cNvPr id="121" name="角丸四角形 120"/>
          <p:cNvSpPr/>
          <p:nvPr/>
        </p:nvSpPr>
        <p:spPr>
          <a:xfrm>
            <a:off x="8905026" y="512704"/>
            <a:ext cx="944518" cy="252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Ins="108000" rtlCol="0" anchor="ctr"/>
          <a:lstStyle/>
          <a:p>
            <a:pPr algn="ctr"/>
            <a:r>
              <a:rPr lang="ja-JP" altLang="en-US" sz="900" b="1" dirty="0" smtClean="0">
                <a:solidFill>
                  <a:srgbClr val="000000"/>
                </a:solidFill>
                <a:latin typeface="ＭＳ Ｐゴシック"/>
              </a:rPr>
              <a:t>施設・事業所数</a:t>
            </a:r>
          </a:p>
        </p:txBody>
      </p:sp>
      <p:sp>
        <p:nvSpPr>
          <p:cNvPr id="122" name="スライド番号プレースホルダー 2"/>
          <p:cNvSpPr>
            <a:spLocks noGrp="1"/>
          </p:cNvSpPr>
          <p:nvPr>
            <p:ph type="sldNum" sz="quarter" idx="12"/>
          </p:nvPr>
        </p:nvSpPr>
        <p:spPr>
          <a:xfrm>
            <a:off x="7662841" y="6520304"/>
            <a:ext cx="2311400" cy="476250"/>
          </a:xfrm>
        </p:spPr>
        <p:txBody>
          <a:bodyPr/>
          <a:lstStyle/>
          <a:p>
            <a:pPr>
              <a:defRPr/>
            </a:pPr>
            <a:fld id="{F2A1C1E8-9361-4557-9EFC-000E05CD7A25}" type="slidenum">
              <a:rPr lang="en-US" altLang="ja-JP" sz="1400" smtClean="0">
                <a:solidFill>
                  <a:srgbClr val="000000"/>
                </a:solidFill>
              </a:rPr>
              <a:pPr>
                <a:defRPr/>
              </a:pPr>
              <a:t>40</a:t>
            </a:fld>
            <a:endParaRPr lang="en-US" altLang="ja-JP" sz="1400" dirty="0">
              <a:solidFill>
                <a:srgbClr val="000000"/>
              </a:solidFill>
            </a:endParaRPr>
          </a:p>
        </p:txBody>
      </p:sp>
    </p:spTree>
    <p:extLst>
      <p:ext uri="{BB962C8B-B14F-4D97-AF65-F5344CB8AC3E}">
        <p14:creationId xmlns:p14="http://schemas.microsoft.com/office/powerpoint/2010/main" val="31455494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３　自立支援給付について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41</a:t>
            </a:fld>
            <a:endParaRPr lang="en-US" altLang="ja-JP">
              <a:solidFill>
                <a:prstClr val="black"/>
              </a:solidFill>
            </a:endParaRPr>
          </a:p>
        </p:txBody>
      </p:sp>
    </p:spTree>
    <p:extLst>
      <p:ext uri="{BB962C8B-B14F-4D97-AF65-F5344CB8AC3E}">
        <p14:creationId xmlns:p14="http://schemas.microsoft.com/office/powerpoint/2010/main" val="17765287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28464" y="620688"/>
            <a:ext cx="9649072" cy="3312368"/>
          </a:xfrm>
          <a:prstGeom prst="rect">
            <a:avLst/>
          </a:prstGeom>
          <a:noFill/>
          <a:ln w="9525">
            <a:solidFill>
              <a:schemeClr val="tx1"/>
            </a:solidFill>
            <a:miter lim="800000"/>
            <a:headEnd/>
            <a:tailEnd/>
          </a:ln>
        </p:spPr>
        <p:txBody>
          <a:bodyPr anchor="ctr"/>
          <a:lstStyle/>
          <a:p>
            <a:pPr marL="179388" indent="-179388" fontAlgn="base">
              <a:lnSpc>
                <a:spcPts val="2000"/>
              </a:lnSpc>
              <a:spcBef>
                <a:spcPct val="50000"/>
              </a:spcBef>
              <a:spcAft>
                <a:spcPct val="0"/>
              </a:spcAft>
              <a:defRPr/>
            </a:pPr>
            <a:r>
              <a:rPr lang="ja-JP" altLang="en-US" sz="1600" dirty="0">
                <a:solidFill>
                  <a:srgbClr val="000000"/>
                </a:solidFill>
              </a:rPr>
              <a:t>　 　 市町村は、必要と認められる場合として省令で</a:t>
            </a:r>
            <a:r>
              <a:rPr lang="ja-JP" altLang="en-US" sz="1600" dirty="0" smtClean="0">
                <a:solidFill>
                  <a:srgbClr val="000000"/>
                </a:solidFill>
              </a:rPr>
              <a:t>定める</a:t>
            </a:r>
            <a:r>
              <a:rPr lang="ja-JP" altLang="en-US" sz="1600" dirty="0">
                <a:solidFill>
                  <a:srgbClr val="000000"/>
                </a:solidFill>
              </a:rPr>
              <a:t>場合</a:t>
            </a:r>
            <a:r>
              <a:rPr lang="ja-JP" altLang="en-US" sz="1600" dirty="0" smtClean="0">
                <a:solidFill>
                  <a:srgbClr val="000000"/>
                </a:solidFill>
              </a:rPr>
              <a:t>（申請・支給決定の変更）に</a:t>
            </a:r>
            <a:r>
              <a:rPr lang="ja-JP" altLang="en-US" sz="1600" dirty="0">
                <a:solidFill>
                  <a:srgbClr val="000000"/>
                </a:solidFill>
              </a:rPr>
              <a:t>は、指定を受けた特定相談支援事業者が</a:t>
            </a:r>
            <a:r>
              <a:rPr lang="ja-JP" altLang="en-US" sz="1600" dirty="0" smtClean="0">
                <a:solidFill>
                  <a:srgbClr val="000000"/>
                </a:solidFill>
              </a:rPr>
              <a:t>作成する</a:t>
            </a:r>
            <a:r>
              <a:rPr lang="ja-JP" altLang="en-US" sz="1600" dirty="0">
                <a:solidFill>
                  <a:srgbClr val="000000"/>
                </a:solidFill>
              </a:rPr>
              <a:t>サービス等利用計画案の提出を求め、</a:t>
            </a:r>
            <a:r>
              <a:rPr lang="ja-JP" altLang="en-US" sz="1600" dirty="0">
                <a:solidFill>
                  <a:prstClr val="black"/>
                </a:solidFill>
              </a:rPr>
              <a:t>これを勘案して支給決定を行う。</a:t>
            </a:r>
          </a:p>
          <a:p>
            <a:pPr marL="355600" indent="-177800" fontAlgn="base">
              <a:lnSpc>
                <a:spcPts val="2000"/>
              </a:lnSpc>
              <a:spcBef>
                <a:spcPts val="600"/>
              </a:spcBef>
              <a:spcAft>
                <a:spcPct val="0"/>
              </a:spcAft>
              <a:defRPr/>
            </a:pPr>
            <a:r>
              <a:rPr lang="ja-JP" altLang="en-US" sz="1400" dirty="0">
                <a:solidFill>
                  <a:prstClr val="black"/>
                </a:solidFill>
              </a:rPr>
              <a:t>＊　上記の計画案に代えて、指定特定相談支援事業者以外の者が作成する計画案（セルフプラン）を提出可。</a:t>
            </a:r>
          </a:p>
          <a:p>
            <a:pPr marL="355600" indent="-177800" fontAlgn="base">
              <a:lnSpc>
                <a:spcPts val="2000"/>
              </a:lnSpc>
              <a:spcAft>
                <a:spcPct val="0"/>
              </a:spcAft>
              <a:defRPr/>
            </a:pPr>
            <a:r>
              <a:rPr lang="ja-JP" altLang="en-US" sz="1400" dirty="0" smtClean="0">
                <a:solidFill>
                  <a:prstClr val="black"/>
                </a:solidFill>
              </a:rPr>
              <a:t>＊　平成</a:t>
            </a:r>
            <a:r>
              <a:rPr lang="en-US" altLang="ja-JP" sz="1400" dirty="0">
                <a:solidFill>
                  <a:prstClr val="black"/>
                </a:solidFill>
              </a:rPr>
              <a:t>24</a:t>
            </a:r>
            <a:r>
              <a:rPr lang="ja-JP" altLang="en-US" sz="1400" dirty="0" smtClean="0">
                <a:solidFill>
                  <a:prstClr val="black"/>
                </a:solidFill>
              </a:rPr>
              <a:t>年からサービス等利用計画作成対象者を順次拡大、平成</a:t>
            </a:r>
            <a:r>
              <a:rPr lang="en-US" altLang="ja-JP" sz="1400" dirty="0" smtClean="0">
                <a:solidFill>
                  <a:prstClr val="black"/>
                </a:solidFill>
              </a:rPr>
              <a:t>27</a:t>
            </a:r>
            <a:r>
              <a:rPr lang="ja-JP" altLang="en-US" sz="1400" dirty="0" smtClean="0">
                <a:solidFill>
                  <a:prstClr val="black"/>
                </a:solidFill>
              </a:rPr>
              <a:t>年からは全ての障害福祉ｻｰﾋﾞｽ等の利用者を対象。</a:t>
            </a:r>
            <a:endParaRPr lang="en-US" altLang="ja-JP" sz="1400" dirty="0" smtClean="0">
              <a:solidFill>
                <a:prstClr val="black"/>
              </a:solidFill>
            </a:endParaRPr>
          </a:p>
          <a:p>
            <a:pPr marL="177800" indent="-177800" fontAlgn="base">
              <a:lnSpc>
                <a:spcPts val="2000"/>
              </a:lnSpc>
              <a:spcBef>
                <a:spcPts val="1200"/>
              </a:spcBef>
              <a:spcAft>
                <a:spcPct val="0"/>
              </a:spcAft>
              <a:defRPr/>
            </a:pPr>
            <a:r>
              <a:rPr lang="ja-JP" altLang="en-US" sz="1600" dirty="0" smtClean="0">
                <a:solidFill>
                  <a:prstClr val="black"/>
                </a:solidFill>
              </a:rPr>
              <a:t>　 </a:t>
            </a:r>
            <a:r>
              <a:rPr lang="ja-JP" altLang="en-US" sz="1600" dirty="0">
                <a:solidFill>
                  <a:prstClr val="black"/>
                </a:solidFill>
              </a:rPr>
              <a:t>　支給決定時のサービス等利用計画の作成、及び支給決定後のサービス等利用計画の見直し（モニタリング）について、計画相談支援給付費を支給する。</a:t>
            </a:r>
          </a:p>
          <a:p>
            <a:pPr marL="179388" indent="-179388" fontAlgn="base">
              <a:lnSpc>
                <a:spcPts val="2000"/>
              </a:lnSpc>
              <a:spcBef>
                <a:spcPts val="1200"/>
              </a:spcBef>
              <a:spcAft>
                <a:spcPct val="0"/>
              </a:spcAft>
              <a:defRPr/>
            </a:pPr>
            <a:r>
              <a:rPr lang="ja-JP" altLang="en-US" sz="1600" dirty="0" smtClean="0">
                <a:solidFill>
                  <a:prstClr val="black"/>
                </a:solidFill>
              </a:rPr>
              <a:t>    </a:t>
            </a:r>
            <a:r>
              <a:rPr lang="ja-JP" altLang="en-US" sz="1600" dirty="0">
                <a:solidFill>
                  <a:prstClr val="black"/>
                </a:solidFill>
              </a:rPr>
              <a:t>　障害児についても</a:t>
            </a:r>
            <a:r>
              <a:rPr lang="ja-JP" altLang="en-US" sz="1600" dirty="0" smtClean="0">
                <a:solidFill>
                  <a:prstClr val="black"/>
                </a:solidFill>
              </a:rPr>
              <a:t>、児童</a:t>
            </a:r>
            <a:r>
              <a:rPr lang="ja-JP" altLang="en-US" sz="1600" dirty="0">
                <a:solidFill>
                  <a:prstClr val="black"/>
                </a:solidFill>
              </a:rPr>
              <a:t>福祉法に基づき、市町村が指定する指定障害児相談支援事業者が、通所サービスの利用に係る障害児支援利用計画（障害者のサービス等利用計画に相当）を作成する。</a:t>
            </a:r>
            <a:endParaRPr lang="en-US" altLang="ja-JP" sz="1600" dirty="0">
              <a:solidFill>
                <a:prstClr val="black"/>
              </a:solidFill>
            </a:endParaRPr>
          </a:p>
          <a:p>
            <a:pPr marL="355600" indent="-177800" fontAlgn="base">
              <a:lnSpc>
                <a:spcPts val="2000"/>
              </a:lnSpc>
              <a:spcBef>
                <a:spcPts val="600"/>
              </a:spcBef>
              <a:spcAft>
                <a:spcPct val="0"/>
              </a:spcAft>
              <a:defRPr/>
            </a:pPr>
            <a:r>
              <a:rPr lang="ja-JP" altLang="en-US" sz="1400" dirty="0">
                <a:solidFill>
                  <a:prstClr val="black"/>
                </a:solidFill>
              </a:rPr>
              <a:t>＊ 　障害児の居宅介護等の居宅サービスについては、障害者自立支援法に基づき、「指定特定相談支援事業者」がサービス等利用計画を作成。（障害児に係る計画は、同一事業者が一体的（通所・居宅）に作成）</a:t>
            </a:r>
          </a:p>
        </p:txBody>
      </p:sp>
      <p:sp>
        <p:nvSpPr>
          <p:cNvPr id="37892" name="Rectangle 3"/>
          <p:cNvSpPr>
            <a:spLocks noGrp="1" noChangeArrowheads="1"/>
          </p:cNvSpPr>
          <p:nvPr>
            <p:ph idx="1"/>
          </p:nvPr>
        </p:nvSpPr>
        <p:spPr>
          <a:xfrm>
            <a:off x="3238" y="61764"/>
            <a:ext cx="9902824" cy="342900"/>
          </a:xfrm>
        </p:spPr>
        <p:txBody>
          <a:bodyPr lIns="91367" tIns="45684" rIns="91367" bIns="45684"/>
          <a:lstStyle/>
          <a:p>
            <a:pPr algn="ctr" eaLnBrk="1" hangingPunct="1">
              <a:lnSpc>
                <a:spcPct val="80000"/>
              </a:lnSpc>
              <a:buFontTx/>
              <a:buNone/>
            </a:pPr>
            <a:r>
              <a:rPr lang="ja-JP" altLang="en-US" sz="2000" b="1" dirty="0" smtClean="0"/>
              <a:t>介護給付・訓練等給付・地域相談支援給付の支給決定プロセスについて</a:t>
            </a:r>
          </a:p>
        </p:txBody>
      </p:sp>
      <p:sp>
        <p:nvSpPr>
          <p:cNvPr id="37893" name="Rectangle 4"/>
          <p:cNvSpPr>
            <a:spLocks noChangeArrowheads="1"/>
          </p:cNvSpPr>
          <p:nvPr/>
        </p:nvSpPr>
        <p:spPr bwMode="auto">
          <a:xfrm>
            <a:off x="452439" y="4222340"/>
            <a:ext cx="468312" cy="2447925"/>
          </a:xfrm>
          <a:prstGeom prst="rect">
            <a:avLst/>
          </a:prstGeom>
          <a:noFill/>
          <a:ln w="9525">
            <a:solidFill>
              <a:srgbClr val="000000"/>
            </a:solidFill>
            <a:miter lim="800000"/>
            <a:headEnd/>
            <a:tailEnd/>
          </a:ln>
        </p:spPr>
        <p:txBody>
          <a:bodyPr vert="eaVert" wrap="none" anchor="ctr"/>
          <a:lstStyle/>
          <a:p>
            <a:pPr algn="ctr" fontAlgn="base">
              <a:spcBef>
                <a:spcPct val="0"/>
              </a:spcBef>
              <a:spcAft>
                <a:spcPct val="0"/>
              </a:spcAft>
            </a:pPr>
            <a:r>
              <a:rPr lang="ja-JP" altLang="en-US" sz="2000" b="1">
                <a:solidFill>
                  <a:srgbClr val="000000"/>
                </a:solidFill>
              </a:rPr>
              <a:t>受付・申請</a:t>
            </a:r>
          </a:p>
        </p:txBody>
      </p:sp>
      <p:sp>
        <p:nvSpPr>
          <p:cNvPr id="37894" name="Rectangle 5"/>
          <p:cNvSpPr>
            <a:spLocks noChangeArrowheads="1"/>
          </p:cNvSpPr>
          <p:nvPr/>
        </p:nvSpPr>
        <p:spPr bwMode="auto">
          <a:xfrm>
            <a:off x="1678109" y="4222340"/>
            <a:ext cx="466724" cy="2447925"/>
          </a:xfrm>
          <a:prstGeom prst="rect">
            <a:avLst/>
          </a:prstGeom>
          <a:solidFill>
            <a:srgbClr val="FF0000">
              <a:alpha val="39999"/>
            </a:srgbClr>
          </a:solidFill>
          <a:ln w="9525">
            <a:solidFill>
              <a:srgbClr val="000000"/>
            </a:solidFill>
            <a:miter lim="800000"/>
            <a:headEnd/>
            <a:tailEnd/>
          </a:ln>
        </p:spPr>
        <p:txBody>
          <a:bodyPr vert="eaVert" wrap="none" anchor="ctr"/>
          <a:lstStyle/>
          <a:p>
            <a:pPr algn="ctr" fontAlgn="base">
              <a:spcBef>
                <a:spcPct val="0"/>
              </a:spcBef>
              <a:spcAft>
                <a:spcPct val="0"/>
              </a:spcAft>
            </a:pPr>
            <a:r>
              <a:rPr lang="ja-JP" altLang="en-US" sz="2000" b="1" dirty="0" smtClean="0">
                <a:solidFill>
                  <a:srgbClr val="CC0000"/>
                </a:solidFill>
              </a:rPr>
              <a:t>障害支援区分</a:t>
            </a:r>
            <a:r>
              <a:rPr lang="ja-JP" altLang="en-US" sz="2000" b="1" dirty="0">
                <a:solidFill>
                  <a:srgbClr val="CC0000"/>
                </a:solidFill>
              </a:rPr>
              <a:t>の認定</a:t>
            </a:r>
          </a:p>
        </p:txBody>
      </p:sp>
      <p:sp>
        <p:nvSpPr>
          <p:cNvPr id="37895" name="Rectangle 6"/>
          <p:cNvSpPr>
            <a:spLocks noChangeArrowheads="1"/>
          </p:cNvSpPr>
          <p:nvPr/>
        </p:nvSpPr>
        <p:spPr bwMode="auto">
          <a:xfrm>
            <a:off x="2865560" y="4222340"/>
            <a:ext cx="719137" cy="1800225"/>
          </a:xfrm>
          <a:prstGeom prst="rect">
            <a:avLst/>
          </a:prstGeom>
          <a:noFill/>
          <a:ln w="9525">
            <a:solidFill>
              <a:srgbClr val="000000"/>
            </a:solidFill>
            <a:miter lim="800000"/>
            <a:headEnd/>
            <a:tailEnd/>
          </a:ln>
        </p:spPr>
        <p:txBody>
          <a:bodyPr vert="eaVert" wrap="none" anchor="ctr"/>
          <a:lstStyle/>
          <a:p>
            <a:pPr fontAlgn="base">
              <a:spcBef>
                <a:spcPct val="0"/>
              </a:spcBef>
              <a:spcAft>
                <a:spcPct val="0"/>
              </a:spcAft>
            </a:pPr>
            <a:endParaRPr lang="en-US" altLang="ja-JP" dirty="0">
              <a:solidFill>
                <a:srgbClr val="000000"/>
              </a:solidFill>
            </a:endParaRPr>
          </a:p>
          <a:p>
            <a:pPr fontAlgn="base">
              <a:spcBef>
                <a:spcPct val="0"/>
              </a:spcBef>
              <a:spcAft>
                <a:spcPct val="0"/>
              </a:spcAft>
            </a:pPr>
            <a:r>
              <a:rPr lang="ja-JP" altLang="en-US" dirty="0">
                <a:solidFill>
                  <a:srgbClr val="000000"/>
                </a:solidFill>
              </a:rPr>
              <a:t>　　計画案の作成</a:t>
            </a:r>
          </a:p>
          <a:p>
            <a:pPr fontAlgn="base">
              <a:spcBef>
                <a:spcPct val="0"/>
              </a:spcBef>
              <a:spcAft>
                <a:spcPct val="0"/>
              </a:spcAft>
            </a:pPr>
            <a:r>
              <a:rPr lang="ja-JP" altLang="en-US" dirty="0">
                <a:solidFill>
                  <a:srgbClr val="000000"/>
                </a:solidFill>
              </a:rPr>
              <a:t>　サービス等利用</a:t>
            </a:r>
          </a:p>
          <a:p>
            <a:pPr fontAlgn="base">
              <a:spcBef>
                <a:spcPct val="0"/>
              </a:spcBef>
              <a:spcAft>
                <a:spcPct val="0"/>
              </a:spcAft>
            </a:pPr>
            <a:endParaRPr lang="en-US" altLang="ja-JP" dirty="0">
              <a:solidFill>
                <a:srgbClr val="000000"/>
              </a:solidFill>
            </a:endParaRPr>
          </a:p>
        </p:txBody>
      </p:sp>
      <p:sp>
        <p:nvSpPr>
          <p:cNvPr id="37896" name="Rectangle 7"/>
          <p:cNvSpPr>
            <a:spLocks noChangeArrowheads="1"/>
          </p:cNvSpPr>
          <p:nvPr/>
        </p:nvSpPr>
        <p:spPr bwMode="auto">
          <a:xfrm>
            <a:off x="4016654" y="4222340"/>
            <a:ext cx="755650" cy="2447925"/>
          </a:xfrm>
          <a:prstGeom prst="rect">
            <a:avLst/>
          </a:prstGeom>
          <a:solidFill>
            <a:srgbClr val="FF0000">
              <a:alpha val="39999"/>
            </a:srgbClr>
          </a:solidFill>
          <a:ln w="9525">
            <a:solidFill>
              <a:srgbClr val="000000"/>
            </a:solidFill>
            <a:prstDash val="dash"/>
            <a:miter lim="800000"/>
            <a:headEnd/>
            <a:tailEnd/>
          </a:ln>
        </p:spPr>
        <p:txBody>
          <a:bodyPr vert="eaVert" wrap="none" anchor="ctr"/>
          <a:lstStyle/>
          <a:p>
            <a:pPr algn="ctr" fontAlgn="base">
              <a:spcBef>
                <a:spcPct val="0"/>
              </a:spcBef>
              <a:spcAft>
                <a:spcPct val="0"/>
              </a:spcAft>
            </a:pPr>
            <a:r>
              <a:rPr lang="ja-JP" altLang="en-US" sz="2000" b="1">
                <a:solidFill>
                  <a:srgbClr val="CC0000"/>
                </a:solidFill>
              </a:rPr>
              <a:t>支給決定</a:t>
            </a:r>
          </a:p>
        </p:txBody>
      </p:sp>
      <p:sp>
        <p:nvSpPr>
          <p:cNvPr id="37897" name="Rectangle 8"/>
          <p:cNvSpPr>
            <a:spLocks noChangeArrowheads="1"/>
          </p:cNvSpPr>
          <p:nvPr/>
        </p:nvSpPr>
        <p:spPr bwMode="auto">
          <a:xfrm>
            <a:off x="2720995" y="4149725"/>
            <a:ext cx="3600451" cy="1943100"/>
          </a:xfrm>
          <a:prstGeom prst="rect">
            <a:avLst/>
          </a:prstGeom>
          <a:noFill/>
          <a:ln w="19050">
            <a:solidFill>
              <a:srgbClr val="000000"/>
            </a:solidFill>
            <a:prstDash val="dash"/>
            <a:miter lim="800000"/>
            <a:headEnd/>
            <a:tailEnd/>
          </a:ln>
        </p:spPr>
        <p:txBody>
          <a:bodyPr wrap="none" anchor="ctr"/>
          <a:lstStyle/>
          <a:p>
            <a:pPr algn="ctr" fontAlgn="base">
              <a:spcBef>
                <a:spcPct val="0"/>
              </a:spcBef>
              <a:spcAft>
                <a:spcPct val="0"/>
              </a:spcAft>
            </a:pPr>
            <a:r>
              <a:rPr lang="ja-JP" altLang="en-US">
                <a:solidFill>
                  <a:srgbClr val="000000"/>
                </a:solidFill>
                <a:ea typeface="HG丸ｺﾞｼｯｸM-PRO" pitchFamily="50" charset="-128"/>
              </a:rPr>
              <a:t>　</a:t>
            </a:r>
          </a:p>
        </p:txBody>
      </p:sp>
      <p:sp>
        <p:nvSpPr>
          <p:cNvPr id="37898" name="Rectangle 9"/>
          <p:cNvSpPr>
            <a:spLocks noChangeArrowheads="1"/>
          </p:cNvSpPr>
          <p:nvPr/>
        </p:nvSpPr>
        <p:spPr bwMode="auto">
          <a:xfrm>
            <a:off x="5673876" y="4221163"/>
            <a:ext cx="576264" cy="1871662"/>
          </a:xfrm>
          <a:prstGeom prst="rect">
            <a:avLst/>
          </a:prstGeom>
          <a:solidFill>
            <a:schemeClr val="accent1">
              <a:alpha val="70195"/>
            </a:schemeClr>
          </a:solidFill>
          <a:ln w="9525">
            <a:solidFill>
              <a:srgbClr val="000000"/>
            </a:solidFill>
            <a:miter lim="800000"/>
            <a:headEnd/>
            <a:tailEnd/>
          </a:ln>
        </p:spPr>
        <p:txBody>
          <a:bodyPr vert="eaVert" wrap="none" anchor="ctr"/>
          <a:lstStyle/>
          <a:p>
            <a:pPr fontAlgn="base">
              <a:spcBef>
                <a:spcPct val="0"/>
              </a:spcBef>
              <a:spcAft>
                <a:spcPct val="0"/>
              </a:spcAft>
            </a:pPr>
            <a:r>
              <a:rPr lang="ja-JP" altLang="en-US" sz="1600">
                <a:solidFill>
                  <a:srgbClr val="000000"/>
                </a:solidFill>
              </a:rPr>
              <a:t>サービス等利用計画</a:t>
            </a:r>
          </a:p>
          <a:p>
            <a:pPr fontAlgn="base">
              <a:spcBef>
                <a:spcPct val="0"/>
              </a:spcBef>
              <a:spcAft>
                <a:spcPct val="0"/>
              </a:spcAft>
            </a:pPr>
            <a:r>
              <a:rPr lang="ja-JP" altLang="en-US" sz="1600">
                <a:solidFill>
                  <a:srgbClr val="000000"/>
                </a:solidFill>
              </a:rPr>
              <a:t>支給決定時の</a:t>
            </a:r>
          </a:p>
        </p:txBody>
      </p:sp>
      <p:sp>
        <p:nvSpPr>
          <p:cNvPr id="37899" name="Line 11"/>
          <p:cNvSpPr>
            <a:spLocks noChangeShapeType="1"/>
          </p:cNvSpPr>
          <p:nvPr/>
        </p:nvSpPr>
        <p:spPr bwMode="auto">
          <a:xfrm>
            <a:off x="992450" y="5157788"/>
            <a:ext cx="649287"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0" name="Line 12"/>
          <p:cNvSpPr>
            <a:spLocks noChangeShapeType="1"/>
          </p:cNvSpPr>
          <p:nvPr/>
        </p:nvSpPr>
        <p:spPr bwMode="auto">
          <a:xfrm>
            <a:off x="2217756" y="5157788"/>
            <a:ext cx="646112"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1" name="Line 13"/>
          <p:cNvSpPr>
            <a:spLocks noChangeShapeType="1"/>
          </p:cNvSpPr>
          <p:nvPr/>
        </p:nvSpPr>
        <p:spPr bwMode="auto">
          <a:xfrm>
            <a:off x="3584588" y="5229225"/>
            <a:ext cx="431800"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2" name="Line 14"/>
          <p:cNvSpPr>
            <a:spLocks noChangeShapeType="1"/>
          </p:cNvSpPr>
          <p:nvPr/>
        </p:nvSpPr>
        <p:spPr bwMode="auto">
          <a:xfrm flipV="1">
            <a:off x="4808566" y="5229225"/>
            <a:ext cx="288925"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3" name="AutoShape 15"/>
          <p:cNvSpPr>
            <a:spLocks noChangeArrowheads="1"/>
          </p:cNvSpPr>
          <p:nvPr/>
        </p:nvSpPr>
        <p:spPr bwMode="auto">
          <a:xfrm>
            <a:off x="2362200" y="6021388"/>
            <a:ext cx="1295400" cy="764058"/>
          </a:xfrm>
          <a:prstGeom prst="upArrowCallout">
            <a:avLst>
              <a:gd name="adj1" fmla="val 38710"/>
              <a:gd name="adj2" fmla="val 38710"/>
              <a:gd name="adj3" fmla="val 16667"/>
              <a:gd name="adj4" fmla="val 77755"/>
            </a:avLst>
          </a:prstGeom>
          <a:solidFill>
            <a:srgbClr val="CCFFCC"/>
          </a:solidFill>
          <a:ln w="9525">
            <a:solidFill>
              <a:schemeClr val="tx1"/>
            </a:solidFill>
            <a:miter lim="800000"/>
            <a:headEnd/>
            <a:tailEnd/>
          </a:ln>
        </p:spPr>
        <p:txBody>
          <a:bodyPr/>
          <a:lstStyle/>
          <a:p>
            <a:pPr fontAlgn="base">
              <a:spcBef>
                <a:spcPct val="50000"/>
              </a:spcBef>
              <a:spcAft>
                <a:spcPct val="0"/>
              </a:spcAft>
            </a:pPr>
            <a:r>
              <a:rPr lang="ja-JP" altLang="en-US" sz="1200" dirty="0">
                <a:solidFill>
                  <a:srgbClr val="000000"/>
                </a:solidFill>
                <a:ea typeface="HGS創英角ﾎﾟｯﾌﾟ体" pitchFamily="50" charset="-128"/>
              </a:rPr>
              <a:t>支給決定時からケアマネジメントを実施</a:t>
            </a:r>
          </a:p>
        </p:txBody>
      </p:sp>
      <p:sp>
        <p:nvSpPr>
          <p:cNvPr id="37904" name="Rectangle 16"/>
          <p:cNvSpPr>
            <a:spLocks noChangeArrowheads="1"/>
          </p:cNvSpPr>
          <p:nvPr/>
        </p:nvSpPr>
        <p:spPr bwMode="auto">
          <a:xfrm>
            <a:off x="6681788" y="4222340"/>
            <a:ext cx="468312" cy="2376487"/>
          </a:xfrm>
          <a:prstGeom prst="rect">
            <a:avLst/>
          </a:prstGeom>
          <a:solidFill>
            <a:srgbClr val="FF9900">
              <a:alpha val="70195"/>
            </a:srgbClr>
          </a:solidFill>
          <a:ln w="9525">
            <a:solidFill>
              <a:srgbClr val="000000"/>
            </a:solidFill>
            <a:miter lim="800000"/>
            <a:headEnd/>
            <a:tailEnd/>
          </a:ln>
        </p:spPr>
        <p:txBody>
          <a:bodyPr vert="eaVert" wrap="none" anchor="ctr"/>
          <a:lstStyle/>
          <a:p>
            <a:pPr algn="ctr" fontAlgn="base">
              <a:spcBef>
                <a:spcPct val="0"/>
              </a:spcBef>
              <a:spcAft>
                <a:spcPct val="0"/>
              </a:spcAft>
            </a:pPr>
            <a:r>
              <a:rPr lang="ja-JP" altLang="en-US" sz="2000" b="1" dirty="0">
                <a:solidFill>
                  <a:srgbClr val="000000"/>
                </a:solidFill>
              </a:rPr>
              <a:t>サービス利用</a:t>
            </a:r>
          </a:p>
        </p:txBody>
      </p:sp>
      <p:sp>
        <p:nvSpPr>
          <p:cNvPr id="37905" name="Line 17"/>
          <p:cNvSpPr>
            <a:spLocks noChangeShapeType="1"/>
          </p:cNvSpPr>
          <p:nvPr/>
        </p:nvSpPr>
        <p:spPr bwMode="auto">
          <a:xfrm>
            <a:off x="6248521" y="5229225"/>
            <a:ext cx="360363"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6" name="Line 18"/>
          <p:cNvSpPr>
            <a:spLocks noChangeShapeType="1"/>
          </p:cNvSpPr>
          <p:nvPr/>
        </p:nvSpPr>
        <p:spPr bwMode="auto">
          <a:xfrm>
            <a:off x="7185246" y="5229225"/>
            <a:ext cx="1225551"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7" name="AutoShape 19"/>
          <p:cNvSpPr>
            <a:spLocks noChangeArrowheads="1"/>
          </p:cNvSpPr>
          <p:nvPr/>
        </p:nvSpPr>
        <p:spPr bwMode="auto">
          <a:xfrm>
            <a:off x="7977336" y="6093296"/>
            <a:ext cx="1584325" cy="692150"/>
          </a:xfrm>
          <a:prstGeom prst="upArrowCallout">
            <a:avLst>
              <a:gd name="adj1" fmla="val 57225"/>
              <a:gd name="adj2" fmla="val 57225"/>
              <a:gd name="adj3" fmla="val 16667"/>
              <a:gd name="adj4" fmla="val 77755"/>
            </a:avLst>
          </a:prstGeom>
          <a:solidFill>
            <a:srgbClr val="CCFFCC"/>
          </a:solidFill>
          <a:ln w="9525">
            <a:solidFill>
              <a:schemeClr val="tx1"/>
            </a:solidFill>
            <a:miter lim="800000"/>
            <a:headEnd/>
            <a:tailEnd/>
          </a:ln>
        </p:spPr>
        <p:txBody>
          <a:bodyPr/>
          <a:lstStyle/>
          <a:p>
            <a:pPr algn="ctr" fontAlgn="base">
              <a:spcBef>
                <a:spcPct val="50000"/>
              </a:spcBef>
              <a:spcAft>
                <a:spcPct val="0"/>
              </a:spcAft>
            </a:pPr>
            <a:r>
              <a:rPr lang="ja-JP" altLang="en-US" sz="1300" dirty="0">
                <a:solidFill>
                  <a:srgbClr val="000000"/>
                </a:solidFill>
                <a:ea typeface="HGS創英角ﾎﾟｯﾌﾟ体" pitchFamily="50" charset="-128"/>
              </a:rPr>
              <a:t>一定期間ごと</a:t>
            </a:r>
            <a:r>
              <a:rPr lang="ja-JP" altLang="en-US" sz="1300" dirty="0" smtClean="0">
                <a:solidFill>
                  <a:srgbClr val="000000"/>
                </a:solidFill>
                <a:ea typeface="HGS創英角ﾎﾟｯﾌﾟ体" pitchFamily="50" charset="-128"/>
              </a:rPr>
              <a:t>の</a:t>
            </a:r>
            <a:endParaRPr lang="en-US" altLang="ja-JP" sz="1300" dirty="0" smtClean="0">
              <a:solidFill>
                <a:srgbClr val="000000"/>
              </a:solidFill>
              <a:ea typeface="HGS創英角ﾎﾟｯﾌﾟ体" pitchFamily="50" charset="-128"/>
            </a:endParaRPr>
          </a:p>
          <a:p>
            <a:pPr algn="ctr" fontAlgn="base">
              <a:spcBef>
                <a:spcPct val="50000"/>
              </a:spcBef>
              <a:spcAft>
                <a:spcPct val="0"/>
              </a:spcAft>
            </a:pPr>
            <a:r>
              <a:rPr lang="ja-JP" altLang="en-US" sz="1300" dirty="0" smtClean="0">
                <a:solidFill>
                  <a:srgbClr val="000000"/>
                </a:solidFill>
                <a:ea typeface="HGS創英角ﾎﾟｯﾌﾟ体" pitchFamily="50" charset="-128"/>
              </a:rPr>
              <a:t>モニタリング</a:t>
            </a:r>
            <a:endParaRPr lang="ja-JP" altLang="en-US" sz="1300" dirty="0">
              <a:solidFill>
                <a:srgbClr val="000000"/>
              </a:solidFill>
              <a:ea typeface="HGS創英角ﾎﾟｯﾌﾟ体" pitchFamily="50" charset="-128"/>
            </a:endParaRPr>
          </a:p>
        </p:txBody>
      </p:sp>
      <p:sp>
        <p:nvSpPr>
          <p:cNvPr id="37908" name="Rectangle 9"/>
          <p:cNvSpPr>
            <a:spLocks noChangeArrowheads="1"/>
          </p:cNvSpPr>
          <p:nvPr/>
        </p:nvSpPr>
        <p:spPr bwMode="auto">
          <a:xfrm>
            <a:off x="8482485" y="4221163"/>
            <a:ext cx="576263" cy="1871662"/>
          </a:xfrm>
          <a:prstGeom prst="rect">
            <a:avLst/>
          </a:prstGeom>
          <a:solidFill>
            <a:schemeClr val="accent1">
              <a:alpha val="70195"/>
            </a:schemeClr>
          </a:solidFill>
          <a:ln w="9525">
            <a:solidFill>
              <a:srgbClr val="000000"/>
            </a:solidFill>
            <a:miter lim="800000"/>
            <a:headEnd/>
            <a:tailEnd/>
          </a:ln>
        </p:spPr>
        <p:txBody>
          <a:bodyPr vert="eaVert" wrap="none" anchor="ctr"/>
          <a:lstStyle/>
          <a:p>
            <a:pPr fontAlgn="base">
              <a:spcBef>
                <a:spcPct val="0"/>
              </a:spcBef>
              <a:spcAft>
                <a:spcPct val="0"/>
              </a:spcAft>
            </a:pPr>
            <a:r>
              <a:rPr lang="ja-JP" altLang="en-US" sz="1600">
                <a:solidFill>
                  <a:srgbClr val="000000"/>
                </a:solidFill>
              </a:rPr>
              <a:t>サービス等利用計画</a:t>
            </a:r>
          </a:p>
          <a:p>
            <a:pPr fontAlgn="base">
              <a:spcBef>
                <a:spcPct val="0"/>
              </a:spcBef>
              <a:spcAft>
                <a:spcPct val="0"/>
              </a:spcAft>
            </a:pPr>
            <a:r>
              <a:rPr lang="ja-JP" altLang="en-US" sz="1600">
                <a:solidFill>
                  <a:srgbClr val="000000"/>
                </a:solidFill>
              </a:rPr>
              <a:t>支給決定後の</a:t>
            </a:r>
          </a:p>
        </p:txBody>
      </p:sp>
      <p:sp>
        <p:nvSpPr>
          <p:cNvPr id="37913" name="Rectangle 52"/>
          <p:cNvSpPr>
            <a:spLocks noChangeArrowheads="1"/>
          </p:cNvSpPr>
          <p:nvPr/>
        </p:nvSpPr>
        <p:spPr bwMode="auto">
          <a:xfrm>
            <a:off x="5097480" y="4149725"/>
            <a:ext cx="287337" cy="1943100"/>
          </a:xfrm>
          <a:prstGeom prst="roundRect">
            <a:avLst>
              <a:gd name="adj" fmla="val 50000"/>
            </a:avLst>
          </a:prstGeom>
          <a:solidFill>
            <a:srgbClr val="FFFF00"/>
          </a:solidFill>
          <a:ln w="9525" algn="ctr">
            <a:solidFill>
              <a:schemeClr val="tx1"/>
            </a:solidFill>
            <a:miter lim="800000"/>
            <a:headEnd/>
            <a:tailEnd/>
          </a:ln>
        </p:spPr>
        <p:txBody>
          <a:bodyPr vert="eaVert" wrap="none" lIns="36000" rIns="36000" anchor="ctr"/>
          <a:lstStyle/>
          <a:p>
            <a:pPr algn="ctr" fontAlgn="base">
              <a:lnSpc>
                <a:spcPts val="1700"/>
              </a:lnSpc>
              <a:spcBef>
                <a:spcPct val="0"/>
              </a:spcBef>
              <a:spcAft>
                <a:spcPct val="0"/>
              </a:spcAft>
            </a:pPr>
            <a:r>
              <a:rPr lang="ja-JP" altLang="en-US" sz="1000" b="1">
                <a:solidFill>
                  <a:srgbClr val="000000"/>
                </a:solidFill>
                <a:latin typeface="ＭＳ Ｐゴシック" charset="-128"/>
              </a:rPr>
              <a:t>サ　ー　ビ　ス　担　当　者　会　議</a:t>
            </a:r>
            <a:endParaRPr lang="en-US" altLang="ja-JP" sz="1000" b="1">
              <a:solidFill>
                <a:srgbClr val="000000"/>
              </a:solidFill>
              <a:latin typeface="ＭＳ Ｐゴシック" charset="-128"/>
            </a:endParaRPr>
          </a:p>
        </p:txBody>
      </p:sp>
      <p:sp>
        <p:nvSpPr>
          <p:cNvPr id="37914" name="Line 14"/>
          <p:cNvSpPr>
            <a:spLocks noChangeShapeType="1"/>
          </p:cNvSpPr>
          <p:nvPr/>
        </p:nvSpPr>
        <p:spPr bwMode="auto">
          <a:xfrm flipV="1">
            <a:off x="5384816" y="5229225"/>
            <a:ext cx="288925"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42</a:t>
            </a:fld>
            <a:endParaRPr lang="en-US" altLang="ja-JP">
              <a:solidFill>
                <a:prstClr val="black"/>
              </a:solidFill>
            </a:endParaRPr>
          </a:p>
        </p:txBody>
      </p:sp>
      <p:cxnSp>
        <p:nvCxnSpPr>
          <p:cNvPr id="23" name="直線コネクタ 22"/>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5469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72480" y="188640"/>
            <a:ext cx="9361040" cy="36004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dirty="0" smtClean="0">
                <a:latin typeface="HGS創英角ｺﾞｼｯｸUB" pitchFamily="50" charset="-128"/>
                <a:ea typeface="HGS創英角ｺﾞｼｯｸUB" pitchFamily="50" charset="-128"/>
              </a:rPr>
              <a:t>障害者総合支援法における「障害支援区分」の概要</a:t>
            </a:r>
            <a:endParaRPr kumimoji="1" lang="ja-JP" altLang="en-US" dirty="0">
              <a:latin typeface="HGS創英角ｺﾞｼｯｸUB" pitchFamily="50" charset="-128"/>
              <a:ea typeface="HGS創英角ｺﾞｼｯｸUB" pitchFamily="50" charset="-128"/>
            </a:endParaRPr>
          </a:p>
        </p:txBody>
      </p:sp>
      <p:sp>
        <p:nvSpPr>
          <p:cNvPr id="22" name="正方形/長方形 21"/>
          <p:cNvSpPr/>
          <p:nvPr/>
        </p:nvSpPr>
        <p:spPr>
          <a:xfrm>
            <a:off x="506508" y="1412776"/>
            <a:ext cx="8892987" cy="792088"/>
          </a:xfrm>
          <a:prstGeom prst="rect">
            <a:avLst/>
          </a:prstGeom>
          <a:solidFill>
            <a:srgbClr val="D9E6FF"/>
          </a:solidFill>
          <a:ln w="3175">
            <a:solidFill>
              <a:srgbClr val="D9E6FF"/>
            </a:solidFill>
          </a:ln>
        </p:spPr>
        <p:style>
          <a:lnRef idx="2">
            <a:schemeClr val="accent6"/>
          </a:lnRef>
          <a:fillRef idx="1">
            <a:schemeClr val="lt1"/>
          </a:fillRef>
          <a:effectRef idx="0">
            <a:schemeClr val="accent6"/>
          </a:effectRef>
          <a:fontRef idx="minor">
            <a:schemeClr val="dk1"/>
          </a:fontRef>
        </p:style>
        <p:txBody>
          <a:bodyPr rtlCol="0" anchor="ctr" anchorCtr="0"/>
          <a:lstStyle/>
          <a:p>
            <a:pPr>
              <a:lnSpc>
                <a:spcPts val="1600"/>
              </a:lnSpc>
            </a:pP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818542"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a:solidFill>
                  <a:schemeClr val="bg1"/>
                </a:solidFill>
                <a:latin typeface="HGS創英角ｺﾞｼｯｸUB" pitchFamily="50" charset="-128"/>
                <a:ea typeface="HGS創英角ｺﾞｼｯｸUB" pitchFamily="50" charset="-128"/>
                <a:cs typeface="メイリオ" pitchFamily="50" charset="-128"/>
              </a:rPr>
              <a:t>非該当</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4" name="正方形/長方形 23"/>
          <p:cNvSpPr/>
          <p:nvPr/>
        </p:nvSpPr>
        <p:spPr>
          <a:xfrm>
            <a:off x="2086373"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区分１</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5" name="正方形/長方形 24"/>
          <p:cNvSpPr/>
          <p:nvPr/>
        </p:nvSpPr>
        <p:spPr>
          <a:xfrm>
            <a:off x="3334511"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区分２</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6" name="正方形/長方形 25"/>
          <p:cNvSpPr/>
          <p:nvPr/>
        </p:nvSpPr>
        <p:spPr>
          <a:xfrm>
            <a:off x="4582650"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区分３</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7" name="正方形/長方形 26"/>
          <p:cNvSpPr/>
          <p:nvPr/>
        </p:nvSpPr>
        <p:spPr>
          <a:xfrm>
            <a:off x="5830789"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区分４</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8" name="正方形/長方形 27"/>
          <p:cNvSpPr/>
          <p:nvPr/>
        </p:nvSpPr>
        <p:spPr>
          <a:xfrm>
            <a:off x="7078927"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区分５</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9" name="正方形/長方形 28"/>
          <p:cNvSpPr/>
          <p:nvPr/>
        </p:nvSpPr>
        <p:spPr>
          <a:xfrm>
            <a:off x="8327066"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区分６</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cxnSp>
        <p:nvCxnSpPr>
          <p:cNvPr id="30" name="直線矢印コネクタ 29"/>
          <p:cNvCxnSpPr/>
          <p:nvPr/>
        </p:nvCxnSpPr>
        <p:spPr>
          <a:xfrm>
            <a:off x="818542" y="1722795"/>
            <a:ext cx="8268918" cy="0"/>
          </a:xfrm>
          <a:prstGeom prst="straightConnector1">
            <a:avLst/>
          </a:prstGeom>
          <a:ln>
            <a:solidFill>
              <a:srgbClr val="002060"/>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31" name="正方形/長方形 30"/>
          <p:cNvSpPr/>
          <p:nvPr/>
        </p:nvSpPr>
        <p:spPr>
          <a:xfrm>
            <a:off x="3451523" y="1484787"/>
            <a:ext cx="2944638" cy="238011"/>
          </a:xfrm>
          <a:prstGeom prst="rect">
            <a:avLst/>
          </a:prstGeom>
          <a:noFill/>
          <a:ln w="31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100" b="1" dirty="0" smtClean="0">
                <a:solidFill>
                  <a:schemeClr val="tx1"/>
                </a:solidFill>
                <a:latin typeface="メイリオ" pitchFamily="50" charset="-128"/>
                <a:ea typeface="メイリオ" pitchFamily="50" charset="-128"/>
                <a:cs typeface="メイリオ" pitchFamily="50" charset="-128"/>
              </a:rPr>
              <a:t>必要</a:t>
            </a:r>
            <a:r>
              <a:rPr lang="ja-JP" altLang="en-US" sz="1100" b="1" dirty="0">
                <a:solidFill>
                  <a:schemeClr val="tx1"/>
                </a:solidFill>
                <a:latin typeface="メイリオ" pitchFamily="50" charset="-128"/>
                <a:ea typeface="メイリオ" pitchFamily="50" charset="-128"/>
                <a:cs typeface="メイリオ" pitchFamily="50" charset="-128"/>
              </a:rPr>
              <a:t>と</a:t>
            </a:r>
            <a:r>
              <a:rPr lang="ja-JP" altLang="en-US" sz="1100" b="1" dirty="0" smtClean="0">
                <a:solidFill>
                  <a:schemeClr val="tx1"/>
                </a:solidFill>
                <a:latin typeface="メイリオ" pitchFamily="50" charset="-128"/>
                <a:ea typeface="メイリオ" pitchFamily="50" charset="-128"/>
                <a:cs typeface="メイリオ" pitchFamily="50" charset="-128"/>
              </a:rPr>
              <a:t>される支援の度合い</a:t>
            </a:r>
            <a:endParaRPr kumimoji="1" lang="ja-JP" altLang="en-US" sz="1100" b="1" dirty="0">
              <a:solidFill>
                <a:schemeClr val="tx1"/>
              </a:solidFill>
              <a:latin typeface="メイリオ" pitchFamily="50" charset="-128"/>
              <a:ea typeface="メイリオ" pitchFamily="50" charset="-128"/>
              <a:cs typeface="メイリオ" pitchFamily="50" charset="-128"/>
            </a:endParaRPr>
          </a:p>
        </p:txBody>
      </p:sp>
      <p:sp>
        <p:nvSpPr>
          <p:cNvPr id="32" name="正方形/長方形 31"/>
          <p:cNvSpPr/>
          <p:nvPr/>
        </p:nvSpPr>
        <p:spPr>
          <a:xfrm>
            <a:off x="974558" y="1484787"/>
            <a:ext cx="975108" cy="238011"/>
          </a:xfrm>
          <a:prstGeom prst="rect">
            <a:avLst/>
          </a:prstGeom>
          <a:noFill/>
          <a:ln w="31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100" b="1" dirty="0" smtClean="0">
                <a:solidFill>
                  <a:schemeClr val="tx1"/>
                </a:solidFill>
                <a:latin typeface="メイリオ" pitchFamily="50" charset="-128"/>
                <a:ea typeface="メイリオ" pitchFamily="50" charset="-128"/>
                <a:cs typeface="メイリオ" pitchFamily="50" charset="-128"/>
              </a:rPr>
              <a:t>（低い）</a:t>
            </a:r>
            <a:endParaRPr kumimoji="1" lang="ja-JP" altLang="en-US" sz="1100" b="1" dirty="0">
              <a:solidFill>
                <a:schemeClr val="tx1"/>
              </a:solidFill>
              <a:latin typeface="メイリオ" pitchFamily="50" charset="-128"/>
              <a:ea typeface="メイリオ" pitchFamily="50" charset="-128"/>
              <a:cs typeface="メイリオ" pitchFamily="50" charset="-128"/>
            </a:endParaRPr>
          </a:p>
        </p:txBody>
      </p:sp>
      <p:sp>
        <p:nvSpPr>
          <p:cNvPr id="33" name="正方形/長方形 32"/>
          <p:cNvSpPr/>
          <p:nvPr/>
        </p:nvSpPr>
        <p:spPr>
          <a:xfrm>
            <a:off x="8151356" y="1484787"/>
            <a:ext cx="975108" cy="238011"/>
          </a:xfrm>
          <a:prstGeom prst="rect">
            <a:avLst/>
          </a:prstGeom>
          <a:noFill/>
          <a:ln w="31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100" b="1" dirty="0" smtClean="0">
                <a:solidFill>
                  <a:schemeClr val="tx1"/>
                </a:solidFill>
                <a:latin typeface="メイリオ" pitchFamily="50" charset="-128"/>
                <a:ea typeface="メイリオ" pitchFamily="50" charset="-128"/>
                <a:cs typeface="メイリオ" pitchFamily="50" charset="-128"/>
              </a:rPr>
              <a:t>（高い）</a:t>
            </a:r>
            <a:endParaRPr kumimoji="1" lang="ja-JP" altLang="en-US" sz="1100" b="1" dirty="0">
              <a:solidFill>
                <a:schemeClr val="tx1"/>
              </a:solidFill>
              <a:latin typeface="メイリオ" pitchFamily="50" charset="-128"/>
              <a:ea typeface="メイリオ" pitchFamily="50" charset="-128"/>
              <a:cs typeface="メイリオ" pitchFamily="50" charset="-128"/>
            </a:endParaRPr>
          </a:p>
        </p:txBody>
      </p:sp>
      <p:sp>
        <p:nvSpPr>
          <p:cNvPr id="34" name="正方形/長方形 33"/>
          <p:cNvSpPr/>
          <p:nvPr/>
        </p:nvSpPr>
        <p:spPr>
          <a:xfrm>
            <a:off x="272480" y="908720"/>
            <a:ext cx="9361040" cy="1368152"/>
          </a:xfrm>
          <a:prstGeom prst="rect">
            <a:avLst/>
          </a:prstGeom>
          <a:noFill/>
          <a:ln w="19050">
            <a:solidFill>
              <a:srgbClr val="B3CCFF"/>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1400" dirty="0" smtClean="0">
              <a:latin typeface="メイリオ" pitchFamily="50" charset="-128"/>
              <a:ea typeface="メイリオ" pitchFamily="50" charset="-128"/>
              <a:cs typeface="メイリオ" pitchFamily="50" charset="-128"/>
            </a:endParaRPr>
          </a:p>
          <a:p>
            <a:r>
              <a:rPr lang="ja-JP" altLang="en-US" sz="1100" dirty="0" smtClean="0">
                <a:latin typeface="メイリオ" pitchFamily="50" charset="-128"/>
                <a:ea typeface="メイリオ" pitchFamily="50" charset="-128"/>
                <a:cs typeface="メイリオ" pitchFamily="50" charset="-128"/>
              </a:rPr>
              <a:t>○ 障害の多様な特性その他の心身の状態に応じて必要とされる標準的な支援の度合を総合的に示すもの。</a:t>
            </a:r>
            <a:endParaRPr kumimoji="1" lang="ja-JP" altLang="en-US" sz="1100" dirty="0">
              <a:latin typeface="メイリオ" pitchFamily="50" charset="-128"/>
              <a:ea typeface="メイリオ" pitchFamily="50" charset="-128"/>
              <a:cs typeface="メイリオ" pitchFamily="50" charset="-128"/>
            </a:endParaRPr>
          </a:p>
        </p:txBody>
      </p:sp>
      <p:sp>
        <p:nvSpPr>
          <p:cNvPr id="81" name="正方形/長方形 80"/>
          <p:cNvSpPr/>
          <p:nvPr/>
        </p:nvSpPr>
        <p:spPr>
          <a:xfrm>
            <a:off x="266719" y="764866"/>
            <a:ext cx="4939998"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r>
              <a:rPr lang="ja-JP" altLang="en-US" sz="1200" dirty="0" smtClean="0">
                <a:latin typeface="HGS創英角ｺﾞｼｯｸUB" pitchFamily="50" charset="-128"/>
                <a:ea typeface="HGS創英角ｺﾞｼｯｸUB" pitchFamily="50" charset="-128"/>
              </a:rPr>
              <a:t>① 障害</a:t>
            </a:r>
            <a:r>
              <a:rPr lang="ja-JP" altLang="en-US" sz="1200" dirty="0">
                <a:latin typeface="HGS創英角ｺﾞｼｯｸUB" pitchFamily="50" charset="-128"/>
                <a:ea typeface="HGS創英角ｺﾞｼｯｸUB" pitchFamily="50" charset="-128"/>
              </a:rPr>
              <a:t>支援</a:t>
            </a:r>
            <a:r>
              <a:rPr lang="ja-JP" altLang="en-US" sz="1200" dirty="0" smtClean="0">
                <a:latin typeface="HGS創英角ｺﾞｼｯｸUB" pitchFamily="50" charset="-128"/>
                <a:ea typeface="HGS創英角ｺﾞｼｯｸUB" pitchFamily="50" charset="-128"/>
              </a:rPr>
              <a:t>区分の定義（法第４条第４項）</a:t>
            </a:r>
            <a:endParaRPr kumimoji="1" lang="ja-JP" altLang="en-US" sz="1200" dirty="0">
              <a:latin typeface="HGS創英角ｺﾞｼｯｸUB" pitchFamily="50" charset="-128"/>
              <a:ea typeface="HGS創英角ｺﾞｼｯｸUB" pitchFamily="50" charset="-128"/>
            </a:endParaRPr>
          </a:p>
        </p:txBody>
      </p:sp>
      <p:sp>
        <p:nvSpPr>
          <p:cNvPr id="37" name="正方形/長方形 36"/>
          <p:cNvSpPr/>
          <p:nvPr/>
        </p:nvSpPr>
        <p:spPr>
          <a:xfrm>
            <a:off x="272480" y="2564904"/>
            <a:ext cx="9361040" cy="2592288"/>
          </a:xfrm>
          <a:prstGeom prst="rect">
            <a:avLst/>
          </a:prstGeom>
          <a:noFill/>
          <a:ln w="19050">
            <a:solidFill>
              <a:srgbClr val="B3CCFF"/>
            </a:solidFill>
          </a:ln>
        </p:spPr>
        <p:style>
          <a:lnRef idx="2">
            <a:schemeClr val="accent6"/>
          </a:lnRef>
          <a:fillRef idx="1">
            <a:schemeClr val="lt1"/>
          </a:fillRef>
          <a:effectRef idx="0">
            <a:schemeClr val="accent6"/>
          </a:effectRef>
          <a:fontRef idx="minor">
            <a:schemeClr val="dk1"/>
          </a:fontRef>
        </p:style>
        <p:txBody>
          <a:bodyPr rtlCol="0" anchor="t" anchorCtr="0"/>
          <a:lstStyle/>
          <a:p>
            <a:pPr>
              <a:lnSpc>
                <a:spcPts val="1600"/>
              </a:lnSpc>
            </a:pPr>
            <a:endParaRPr kumimoji="1" lang="en-US" altLang="ja-JP" sz="1400" dirty="0" smtClean="0">
              <a:latin typeface="メイリオ" pitchFamily="50" charset="-128"/>
              <a:ea typeface="メイリオ" pitchFamily="50" charset="-128"/>
              <a:cs typeface="メイリオ" pitchFamily="50" charset="-128"/>
            </a:endParaRPr>
          </a:p>
          <a:p>
            <a:pPr>
              <a:lnSpc>
                <a:spcPts val="1600"/>
              </a:lnSpc>
            </a:pPr>
            <a:r>
              <a:rPr lang="ja-JP" altLang="en-US" sz="1100" dirty="0" smtClean="0">
                <a:latin typeface="メイリオ" pitchFamily="50" charset="-128"/>
                <a:ea typeface="メイリオ" pitchFamily="50" charset="-128"/>
                <a:cs typeface="メイリオ" pitchFamily="50" charset="-128"/>
              </a:rPr>
              <a:t>○ 市町村は、障害者等から介護給付費等</a:t>
            </a:r>
            <a:r>
              <a:rPr lang="ja-JP" altLang="en-US" sz="1100" dirty="0">
                <a:latin typeface="メイリオ" pitchFamily="50" charset="-128"/>
                <a:ea typeface="メイリオ" pitchFamily="50" charset="-128"/>
                <a:cs typeface="メイリオ" pitchFamily="50" charset="-128"/>
              </a:rPr>
              <a:t>の</a:t>
            </a:r>
            <a:r>
              <a:rPr lang="ja-JP" altLang="en-US" sz="1100" dirty="0" smtClean="0">
                <a:latin typeface="メイリオ" pitchFamily="50" charset="-128"/>
                <a:ea typeface="メイリオ" pitchFamily="50" charset="-128"/>
                <a:cs typeface="メイリオ" pitchFamily="50" charset="-128"/>
              </a:rPr>
              <a:t>支給に係る申請を受理した場合、以下の手続きによる「障害</a:t>
            </a:r>
            <a:r>
              <a:rPr lang="ja-JP" altLang="en-US" sz="1100" dirty="0">
                <a:latin typeface="メイリオ" pitchFamily="50" charset="-128"/>
                <a:ea typeface="メイリオ" pitchFamily="50" charset="-128"/>
                <a:cs typeface="メイリオ" pitchFamily="50" charset="-128"/>
              </a:rPr>
              <a:t>支援</a:t>
            </a:r>
            <a:r>
              <a:rPr lang="ja-JP" altLang="en-US" sz="1100" dirty="0" smtClean="0">
                <a:latin typeface="メイリオ" pitchFamily="50" charset="-128"/>
                <a:ea typeface="メイリオ" pitchFamily="50" charset="-128"/>
                <a:cs typeface="メイリオ" pitchFamily="50" charset="-128"/>
              </a:rPr>
              <a:t>区分の認定」を行う。</a:t>
            </a:r>
            <a:endParaRPr kumimoji="1" lang="en-US" altLang="ja-JP" sz="1100" dirty="0" smtClean="0">
              <a:latin typeface="メイリオ" pitchFamily="50" charset="-128"/>
              <a:ea typeface="メイリオ" pitchFamily="50" charset="-128"/>
              <a:cs typeface="メイリオ" pitchFamily="50" charset="-128"/>
            </a:endParaRPr>
          </a:p>
        </p:txBody>
      </p:sp>
      <p:sp>
        <p:nvSpPr>
          <p:cNvPr id="36" name="正方形/長方形 35"/>
          <p:cNvSpPr/>
          <p:nvPr/>
        </p:nvSpPr>
        <p:spPr>
          <a:xfrm>
            <a:off x="272479" y="2420888"/>
            <a:ext cx="4934238"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r>
              <a:rPr lang="ja-JP" altLang="en-US" sz="1200" dirty="0">
                <a:latin typeface="HGS創英角ｺﾞｼｯｸUB" pitchFamily="50" charset="-128"/>
                <a:ea typeface="HGS創英角ｺﾞｼｯｸUB" pitchFamily="50" charset="-128"/>
              </a:rPr>
              <a:t>②</a:t>
            </a:r>
            <a:r>
              <a:rPr lang="ja-JP" altLang="en-US" sz="1200" dirty="0" smtClean="0">
                <a:latin typeface="HGS創英角ｺﾞｼｯｸUB" pitchFamily="50" charset="-128"/>
                <a:ea typeface="HGS創英角ｺﾞｼｯｸUB" pitchFamily="50" charset="-128"/>
              </a:rPr>
              <a:t> 障害</a:t>
            </a:r>
            <a:r>
              <a:rPr lang="ja-JP" altLang="en-US" sz="1200" dirty="0">
                <a:latin typeface="HGS創英角ｺﾞｼｯｸUB" pitchFamily="50" charset="-128"/>
                <a:ea typeface="HGS創英角ｺﾞｼｯｸUB" pitchFamily="50" charset="-128"/>
              </a:rPr>
              <a:t>支援</a:t>
            </a:r>
            <a:r>
              <a:rPr lang="ja-JP" altLang="en-US" sz="1200" dirty="0" smtClean="0">
                <a:latin typeface="HGS創英角ｺﾞｼｯｸUB" pitchFamily="50" charset="-128"/>
                <a:ea typeface="HGS創英角ｺﾞｼｯｸUB" pitchFamily="50" charset="-128"/>
              </a:rPr>
              <a:t>区分の認定手続き</a:t>
            </a:r>
            <a:endParaRPr kumimoji="1" lang="ja-JP" altLang="en-US" sz="1200" dirty="0">
              <a:latin typeface="HGS創英角ｺﾞｼｯｸUB" pitchFamily="50" charset="-128"/>
              <a:ea typeface="HGS創英角ｺﾞｼｯｸUB" pitchFamily="50" charset="-128"/>
            </a:endParaRPr>
          </a:p>
        </p:txBody>
      </p:sp>
      <p:sp>
        <p:nvSpPr>
          <p:cNvPr id="35" name="正方形/長方形 34"/>
          <p:cNvSpPr/>
          <p:nvPr/>
        </p:nvSpPr>
        <p:spPr>
          <a:xfrm>
            <a:off x="506508" y="3068960"/>
            <a:ext cx="8892987" cy="1944216"/>
          </a:xfrm>
          <a:prstGeom prst="rect">
            <a:avLst/>
          </a:prstGeom>
          <a:solidFill>
            <a:srgbClr val="D9E6FF"/>
          </a:solidFill>
          <a:ln w="3175">
            <a:solidFill>
              <a:srgbClr val="D9E6FF"/>
            </a:solidFill>
          </a:ln>
        </p:spPr>
        <p:style>
          <a:lnRef idx="2">
            <a:schemeClr val="accent6"/>
          </a:lnRef>
          <a:fillRef idx="1">
            <a:schemeClr val="lt1"/>
          </a:fillRef>
          <a:effectRef idx="0">
            <a:schemeClr val="accent6"/>
          </a:effectRef>
          <a:fontRef idx="minor">
            <a:schemeClr val="dk1"/>
          </a:fontRef>
        </p:style>
        <p:txBody>
          <a:bodyPr rtlCol="0" anchor="ctr" anchorCtr="0"/>
          <a:lstStyle/>
          <a:p>
            <a:pPr>
              <a:lnSpc>
                <a:spcPts val="1600"/>
              </a:lnSpc>
            </a:pP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818542" y="3263000"/>
            <a:ext cx="624068" cy="1606163"/>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市町村への申請</a:t>
            </a:r>
            <a:endParaRPr lang="en-US" altLang="ja-JP"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7371270" y="3263000"/>
            <a:ext cx="624068" cy="1606163"/>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vert="eaVert"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二次判定</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（市町村審査会）</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52" name="正方形/長方形 51"/>
          <p:cNvSpPr/>
          <p:nvPr/>
        </p:nvSpPr>
        <p:spPr>
          <a:xfrm>
            <a:off x="8463393" y="3263000"/>
            <a:ext cx="624068" cy="1606163"/>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市町村による認定</a:t>
            </a:r>
            <a:endParaRPr lang="en-US" altLang="ja-JP"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（申請者への通知）</a:t>
            </a:r>
            <a:endParaRPr lang="en-US" altLang="ja-JP"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4094906" y="3284986"/>
            <a:ext cx="624069" cy="1606163"/>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vert="eaVert" rtlCol="0" anchor="ctr"/>
          <a:lstStyle/>
          <a:p>
            <a:pPr algn="ctr"/>
            <a:r>
              <a:rPr lang="ja-JP" altLang="en-US" sz="1200" dirty="0">
                <a:solidFill>
                  <a:schemeClr val="bg1"/>
                </a:solidFill>
                <a:latin typeface="HGS創英角ｺﾞｼｯｸUB" pitchFamily="50" charset="-128"/>
                <a:ea typeface="HGS創英角ｺﾞｼｯｸUB" pitchFamily="50" charset="-128"/>
                <a:cs typeface="メイリオ" pitchFamily="50" charset="-128"/>
              </a:rPr>
              <a:t>一次</a:t>
            </a: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判定</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a:t>
            </a:r>
            <a:r>
              <a:rPr lang="ja-JP" altLang="en-US" sz="1100" dirty="0" smtClean="0">
                <a:solidFill>
                  <a:schemeClr val="bg1"/>
                </a:solidFill>
                <a:latin typeface="HGS創英角ｺﾞｼｯｸUB" pitchFamily="50" charset="-128"/>
                <a:ea typeface="HGS創英角ｺﾞｼｯｸUB" pitchFamily="50" charset="-128"/>
                <a:cs typeface="メイリオ" pitchFamily="50" charset="-128"/>
              </a:rPr>
              <a:t>コンピュータ</a:t>
            </a:r>
            <a:r>
              <a:rPr lang="ja-JP" altLang="en-US" sz="1100" dirty="0">
                <a:solidFill>
                  <a:schemeClr val="bg1"/>
                </a:solidFill>
                <a:latin typeface="HGS創英角ｺﾞｼｯｸUB" pitchFamily="50" charset="-128"/>
                <a:ea typeface="HGS創英角ｺﾞｼｯｸUB" pitchFamily="50" charset="-128"/>
                <a:cs typeface="メイリオ" pitchFamily="50" charset="-128"/>
              </a:rPr>
              <a:t>判定</a:t>
            </a: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cxnSp>
        <p:nvCxnSpPr>
          <p:cNvPr id="62" name="直線矢印コネクタ 61"/>
          <p:cNvCxnSpPr/>
          <p:nvPr/>
        </p:nvCxnSpPr>
        <p:spPr>
          <a:xfrm>
            <a:off x="1462113" y="4509120"/>
            <a:ext cx="2632793"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68" name="直線矢印コネクタ 67"/>
          <p:cNvCxnSpPr/>
          <p:nvPr/>
        </p:nvCxnSpPr>
        <p:spPr>
          <a:xfrm>
            <a:off x="1462113" y="3634030"/>
            <a:ext cx="2632793" cy="1649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75" name="直線矢印コネクタ 74"/>
          <p:cNvCxnSpPr/>
          <p:nvPr/>
        </p:nvCxnSpPr>
        <p:spPr>
          <a:xfrm>
            <a:off x="7995338" y="4077072"/>
            <a:ext cx="468431"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48" name="正方形/長方形 47"/>
          <p:cNvSpPr/>
          <p:nvPr/>
        </p:nvSpPr>
        <p:spPr>
          <a:xfrm>
            <a:off x="1930354" y="3284985"/>
            <a:ext cx="1696499" cy="742067"/>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認定調査員による</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訪問調査の結果</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（認定調査の結果）</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1930353" y="4149080"/>
            <a:ext cx="1696500" cy="72008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主治医の意見書</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（医師意見書）</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6" name="直線矢印コネクタ 75"/>
          <p:cNvCxnSpPr/>
          <p:nvPr/>
        </p:nvCxnSpPr>
        <p:spPr>
          <a:xfrm>
            <a:off x="4738477" y="3645024"/>
            <a:ext cx="2632793" cy="1649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77" name="直線矢印コネクタ 76"/>
          <p:cNvCxnSpPr/>
          <p:nvPr/>
        </p:nvCxnSpPr>
        <p:spPr>
          <a:xfrm>
            <a:off x="4738477" y="4509120"/>
            <a:ext cx="2632793" cy="1649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47" name="正方形/長方形 46"/>
          <p:cNvSpPr/>
          <p:nvPr/>
        </p:nvSpPr>
        <p:spPr>
          <a:xfrm>
            <a:off x="5206718" y="3263000"/>
            <a:ext cx="1696499" cy="742067"/>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認定調査員による</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特記事項</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5206717" y="4149084"/>
            <a:ext cx="1696500" cy="720079"/>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主治医の意見書</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（医師意見書）</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272480" y="5445224"/>
            <a:ext cx="9361040" cy="1224136"/>
          </a:xfrm>
          <a:prstGeom prst="rect">
            <a:avLst/>
          </a:prstGeom>
          <a:noFill/>
          <a:ln w="19050">
            <a:solidFill>
              <a:srgbClr val="B3CCFF"/>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1400" dirty="0" smtClean="0">
              <a:latin typeface="メイリオ" pitchFamily="50" charset="-128"/>
              <a:ea typeface="メイリオ" pitchFamily="50" charset="-128"/>
              <a:cs typeface="メイリオ" pitchFamily="50" charset="-128"/>
            </a:endParaRPr>
          </a:p>
        </p:txBody>
      </p:sp>
      <p:sp>
        <p:nvSpPr>
          <p:cNvPr id="40" name="正方形/長方形 39"/>
          <p:cNvSpPr/>
          <p:nvPr/>
        </p:nvSpPr>
        <p:spPr>
          <a:xfrm>
            <a:off x="272480" y="5297396"/>
            <a:ext cx="5558308"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r>
              <a:rPr lang="ja-JP" altLang="en-US" sz="1200" dirty="0" smtClean="0">
                <a:latin typeface="HGS創英角ｺﾞｼｯｸUB" pitchFamily="50" charset="-128"/>
                <a:ea typeface="HGS創英角ｺﾞｼｯｸUB" pitchFamily="50" charset="-128"/>
              </a:rPr>
              <a:t>③ 市町村審査会</a:t>
            </a:r>
            <a:r>
              <a:rPr lang="ja-JP" altLang="en-US" sz="1200" dirty="0">
                <a:latin typeface="HGS創英角ｺﾞｼｯｸUB" pitchFamily="50" charset="-128"/>
                <a:ea typeface="HGS創英角ｺﾞｼｯｸUB" pitchFamily="50" charset="-128"/>
              </a:rPr>
              <a:t>による</a:t>
            </a:r>
            <a:r>
              <a:rPr lang="ja-JP" altLang="en-US" sz="1200" dirty="0" smtClean="0">
                <a:latin typeface="HGS創英角ｺﾞｼｯｸUB" pitchFamily="50" charset="-128"/>
                <a:ea typeface="HGS創英角ｺﾞｼｯｸUB" pitchFamily="50" charset="-128"/>
              </a:rPr>
              <a:t>二次判定結果（平成</a:t>
            </a:r>
            <a:r>
              <a:rPr lang="en-US" altLang="ja-JP" sz="1200" dirty="0" smtClean="0">
                <a:latin typeface="HGS創英角ｺﾞｼｯｸUB" pitchFamily="50" charset="-128"/>
                <a:ea typeface="HGS創英角ｺﾞｼｯｸUB" pitchFamily="50" charset="-128"/>
              </a:rPr>
              <a:t>27</a:t>
            </a:r>
            <a:r>
              <a:rPr lang="ja-JP" altLang="en-US" sz="1200" dirty="0" smtClean="0">
                <a:latin typeface="HGS創英角ｺﾞｼｯｸUB" pitchFamily="50" charset="-128"/>
                <a:ea typeface="HGS創英角ｺﾞｼｯｸUB" pitchFamily="50" charset="-128"/>
              </a:rPr>
              <a:t>年</a:t>
            </a:r>
            <a:r>
              <a:rPr lang="en-US" altLang="ja-JP" sz="1200" dirty="0">
                <a:latin typeface="HGS創英角ｺﾞｼｯｸUB" pitchFamily="50" charset="-128"/>
                <a:ea typeface="HGS創英角ｺﾞｼｯｸUB" pitchFamily="50" charset="-128"/>
              </a:rPr>
              <a:t>10</a:t>
            </a:r>
            <a:r>
              <a:rPr lang="ja-JP" altLang="en-US" sz="1200" dirty="0" smtClean="0">
                <a:latin typeface="HGS創英角ｺﾞｼｯｸUB" pitchFamily="50" charset="-128"/>
                <a:ea typeface="HGS創英角ｺﾞｼｯｸUB" pitchFamily="50" charset="-128"/>
              </a:rPr>
              <a:t>月～平成</a:t>
            </a:r>
            <a:r>
              <a:rPr lang="en-US" altLang="ja-JP" sz="1200" dirty="0" smtClean="0">
                <a:latin typeface="HGS創英角ｺﾞｼｯｸUB" pitchFamily="50" charset="-128"/>
                <a:ea typeface="HGS創英角ｺﾞｼｯｸUB" pitchFamily="50" charset="-128"/>
              </a:rPr>
              <a:t>28</a:t>
            </a:r>
            <a:r>
              <a:rPr lang="ja-JP" altLang="en-US" sz="1200" dirty="0" smtClean="0">
                <a:latin typeface="HGS創英角ｺﾞｼｯｸUB" pitchFamily="50" charset="-128"/>
                <a:ea typeface="HGS創英角ｺﾞｼｯｸUB" pitchFamily="50" charset="-128"/>
              </a:rPr>
              <a:t>年９月）</a:t>
            </a:r>
            <a:endParaRPr kumimoji="1" lang="ja-JP" altLang="en-US" sz="1200" dirty="0">
              <a:latin typeface="HGS創英角ｺﾞｼｯｸUB" pitchFamily="50" charset="-128"/>
              <a:ea typeface="HGS創英角ｺﾞｼｯｸUB"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4169258790"/>
              </p:ext>
            </p:extLst>
          </p:nvPr>
        </p:nvGraphicFramePr>
        <p:xfrm>
          <a:off x="474927" y="5748104"/>
          <a:ext cx="8924568" cy="777240"/>
        </p:xfrm>
        <a:graphic>
          <a:graphicData uri="http://schemas.openxmlformats.org/drawingml/2006/table">
            <a:tbl>
              <a:tblPr firstRow="1" bandRow="1">
                <a:tableStyleId>{5940675A-B579-460E-94D1-54222C63F5DA}</a:tableStyleId>
              </a:tblPr>
              <a:tblGrid>
                <a:gridCol w="1115571">
                  <a:extLst>
                    <a:ext uri="{9D8B030D-6E8A-4147-A177-3AD203B41FA5}">
                      <a16:colId xmlns:a16="http://schemas.microsoft.com/office/drawing/2014/main" val="20000"/>
                    </a:ext>
                  </a:extLst>
                </a:gridCol>
                <a:gridCol w="1115571">
                  <a:extLst>
                    <a:ext uri="{9D8B030D-6E8A-4147-A177-3AD203B41FA5}">
                      <a16:colId xmlns:a16="http://schemas.microsoft.com/office/drawing/2014/main" val="20001"/>
                    </a:ext>
                  </a:extLst>
                </a:gridCol>
                <a:gridCol w="1115571">
                  <a:extLst>
                    <a:ext uri="{9D8B030D-6E8A-4147-A177-3AD203B41FA5}">
                      <a16:colId xmlns:a16="http://schemas.microsoft.com/office/drawing/2014/main" val="20002"/>
                    </a:ext>
                  </a:extLst>
                </a:gridCol>
                <a:gridCol w="1115571">
                  <a:extLst>
                    <a:ext uri="{9D8B030D-6E8A-4147-A177-3AD203B41FA5}">
                      <a16:colId xmlns:a16="http://schemas.microsoft.com/office/drawing/2014/main" val="20003"/>
                    </a:ext>
                  </a:extLst>
                </a:gridCol>
                <a:gridCol w="1115571">
                  <a:extLst>
                    <a:ext uri="{9D8B030D-6E8A-4147-A177-3AD203B41FA5}">
                      <a16:colId xmlns:a16="http://schemas.microsoft.com/office/drawing/2014/main" val="20004"/>
                    </a:ext>
                  </a:extLst>
                </a:gridCol>
                <a:gridCol w="1115571">
                  <a:extLst>
                    <a:ext uri="{9D8B030D-6E8A-4147-A177-3AD203B41FA5}">
                      <a16:colId xmlns:a16="http://schemas.microsoft.com/office/drawing/2014/main" val="20005"/>
                    </a:ext>
                  </a:extLst>
                </a:gridCol>
                <a:gridCol w="1115571">
                  <a:extLst>
                    <a:ext uri="{9D8B030D-6E8A-4147-A177-3AD203B41FA5}">
                      <a16:colId xmlns:a16="http://schemas.microsoft.com/office/drawing/2014/main" val="20006"/>
                    </a:ext>
                  </a:extLst>
                </a:gridCol>
                <a:gridCol w="1115571">
                  <a:extLst>
                    <a:ext uri="{9D8B030D-6E8A-4147-A177-3AD203B41FA5}">
                      <a16:colId xmlns:a16="http://schemas.microsoft.com/office/drawing/2014/main" val="20007"/>
                    </a:ext>
                  </a:extLst>
                </a:gridCol>
              </a:tblGrid>
              <a:tr h="267186">
                <a:tc>
                  <a:txBody>
                    <a:bodyPr/>
                    <a:lstStyle/>
                    <a:p>
                      <a:pPr algn="ctr" rtl="0" fontAlgn="ctr"/>
                      <a:r>
                        <a:rPr lang="ja-JP" altLang="en-US" sz="1100" b="0" i="0" u="none" strike="noStrike" dirty="0">
                          <a:solidFill>
                            <a:srgbClr val="000000"/>
                          </a:solidFill>
                          <a:latin typeface="HG創英角ｺﾞｼｯｸUB" pitchFamily="49" charset="-128"/>
                          <a:ea typeface="HG創英角ｺﾞｼｯｸUB" pitchFamily="49" charset="-128"/>
                        </a:rPr>
                        <a:t>非該当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dirty="0">
                          <a:solidFill>
                            <a:srgbClr val="000000"/>
                          </a:solidFill>
                          <a:latin typeface="HG創英角ｺﾞｼｯｸUB" pitchFamily="49" charset="-128"/>
                          <a:ea typeface="HG創英角ｺﾞｼｯｸUB" pitchFamily="49" charset="-128"/>
                        </a:rPr>
                        <a:t>区分１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a:solidFill>
                            <a:srgbClr val="000000"/>
                          </a:solidFill>
                          <a:latin typeface="HG創英角ｺﾞｼｯｸUB" pitchFamily="49" charset="-128"/>
                          <a:ea typeface="HG創英角ｺﾞｼｯｸUB" pitchFamily="49" charset="-128"/>
                        </a:rPr>
                        <a:t>区分２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a:solidFill>
                            <a:srgbClr val="000000"/>
                          </a:solidFill>
                          <a:latin typeface="HG創英角ｺﾞｼｯｸUB" pitchFamily="49" charset="-128"/>
                          <a:ea typeface="HG創英角ｺﾞｼｯｸUB" pitchFamily="49" charset="-128"/>
                        </a:rPr>
                        <a:t>区分３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a:solidFill>
                            <a:srgbClr val="000000"/>
                          </a:solidFill>
                          <a:latin typeface="HG創英角ｺﾞｼｯｸUB" pitchFamily="49" charset="-128"/>
                          <a:ea typeface="HG創英角ｺﾞｼｯｸUB" pitchFamily="49" charset="-128"/>
                        </a:rPr>
                        <a:t>区分４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a:solidFill>
                            <a:srgbClr val="000000"/>
                          </a:solidFill>
                          <a:latin typeface="HG創英角ｺﾞｼｯｸUB" pitchFamily="49" charset="-128"/>
                          <a:ea typeface="HG創英角ｺﾞｼｯｸUB" pitchFamily="49" charset="-128"/>
                        </a:rPr>
                        <a:t>区分５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a:solidFill>
                            <a:srgbClr val="000000"/>
                          </a:solidFill>
                          <a:latin typeface="HG創英角ｺﾞｼｯｸUB" pitchFamily="49" charset="-128"/>
                          <a:ea typeface="HG創英角ｺﾞｼｯｸUB" pitchFamily="49" charset="-128"/>
                        </a:rPr>
                        <a:t>区分６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dirty="0">
                          <a:solidFill>
                            <a:srgbClr val="000000"/>
                          </a:solidFill>
                          <a:latin typeface="HG創英角ｺﾞｼｯｸUB" pitchFamily="49" charset="-128"/>
                          <a:ea typeface="HG創英角ｺﾞｼｯｸUB" pitchFamily="49" charset="-128"/>
                        </a:rPr>
                        <a:t>合計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extLst>
                  <a:ext uri="{0D108BD9-81ED-4DB2-BD59-A6C34878D82A}">
                    <a16:rowId xmlns:a16="http://schemas.microsoft.com/office/drawing/2014/main" val="10000"/>
                  </a:ext>
                </a:extLst>
              </a:tr>
              <a:tr h="255027">
                <a:tc>
                  <a:txBody>
                    <a:bodyPr/>
                    <a:lstStyle/>
                    <a:p>
                      <a:pPr algn="ctr" rtl="0" fontAlgn="ctr"/>
                      <a:r>
                        <a:rPr lang="en-US" altLang="ja-JP" sz="1100" b="0" i="0" u="none" strike="noStrike" dirty="0">
                          <a:solidFill>
                            <a:srgbClr val="000000"/>
                          </a:solidFill>
                          <a:latin typeface="メイリオ"/>
                        </a:rPr>
                        <a:t>71</a:t>
                      </a:r>
                      <a:r>
                        <a:rPr lang="ja-JP" altLang="en-US" sz="1100" b="0" i="0" u="none" strike="noStrike" dirty="0">
                          <a:solidFill>
                            <a:srgbClr val="000000"/>
                          </a:solidFill>
                          <a:latin typeface="メイリオ"/>
                        </a:rPr>
                        <a:t>件</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6,163</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46,914</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53,224</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46,478</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37,538</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59,479</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249,867</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5027">
                <a:tc>
                  <a:txBody>
                    <a:bodyPr/>
                    <a:lstStyle/>
                    <a:p>
                      <a:pPr algn="ctr" rtl="0" fontAlgn="ctr"/>
                      <a:r>
                        <a:rPr lang="en-US" altLang="ja-JP" sz="1100" b="0" i="0" u="none" strike="noStrike" dirty="0">
                          <a:solidFill>
                            <a:srgbClr val="000000"/>
                          </a:solidFill>
                          <a:latin typeface="メイリオ"/>
                        </a:rPr>
                        <a:t>0.0%</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2.5%</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18.8%</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21.3%</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18.6%</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15.0%</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23.8%</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100.0%</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43</a:t>
            </a:fld>
            <a:endParaRPr lang="en-US" altLang="ja-JP">
              <a:solidFill>
                <a:prstClr val="black"/>
              </a:solidFill>
            </a:endParaRPr>
          </a:p>
        </p:txBody>
      </p:sp>
    </p:spTree>
    <p:extLst>
      <p:ext uri="{BB962C8B-B14F-4D97-AF65-F5344CB8AC3E}">
        <p14:creationId xmlns:p14="http://schemas.microsoft.com/office/powerpoint/2010/main" val="8192003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272480" y="188640"/>
            <a:ext cx="9361040" cy="360040"/>
          </a:xfrm>
          <a:prstGeom prst="rect">
            <a:avLst/>
          </a:prstGeom>
          <a:solidFill>
            <a:srgbClr val="D9E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tx1"/>
                </a:solidFill>
                <a:latin typeface="HGS創英角ｺﾞｼｯｸUB" pitchFamily="50" charset="-128"/>
                <a:ea typeface="HGS創英角ｺﾞｼｯｸUB" pitchFamily="50" charset="-128"/>
              </a:rPr>
              <a:t>障害支援区分の認定調査項目（</a:t>
            </a:r>
            <a:r>
              <a:rPr lang="en-US" altLang="ja-JP" dirty="0">
                <a:solidFill>
                  <a:schemeClr val="tx1"/>
                </a:solidFill>
                <a:latin typeface="HGS創英角ｺﾞｼｯｸUB" pitchFamily="50" charset="-128"/>
                <a:ea typeface="HGS創英角ｺﾞｼｯｸUB" pitchFamily="50" charset="-128"/>
              </a:rPr>
              <a:t>80</a:t>
            </a:r>
            <a:r>
              <a:rPr lang="ja-JP" altLang="en-US" dirty="0" smtClean="0">
                <a:solidFill>
                  <a:schemeClr val="tx1"/>
                </a:solidFill>
                <a:latin typeface="HGS創英角ｺﾞｼｯｸUB" pitchFamily="50" charset="-128"/>
                <a:ea typeface="HGS創英角ｺﾞｼｯｸUB" pitchFamily="50" charset="-128"/>
              </a:rPr>
              <a:t>項目）</a:t>
            </a:r>
            <a:endParaRPr kumimoji="1" lang="ja-JP" altLang="en-US" dirty="0">
              <a:solidFill>
                <a:schemeClr val="tx1"/>
              </a:solidFill>
              <a:latin typeface="HGS創英角ｺﾞｼｯｸUB" pitchFamily="50" charset="-128"/>
              <a:ea typeface="HGS創英角ｺﾞｼｯｸUB" pitchFamily="50" charset="-128"/>
            </a:endParaRPr>
          </a:p>
        </p:txBody>
      </p:sp>
      <p:cxnSp>
        <p:nvCxnSpPr>
          <p:cNvPr id="41" name="直線コネクタ 40"/>
          <p:cNvCxnSpPr/>
          <p:nvPr/>
        </p:nvCxnSpPr>
        <p:spPr>
          <a:xfrm>
            <a:off x="272480" y="548680"/>
            <a:ext cx="9361040" cy="0"/>
          </a:xfrm>
          <a:prstGeom prst="line">
            <a:avLst/>
          </a:prstGeom>
          <a:ln w="50800" cmpd="dbl">
            <a:solidFill>
              <a:schemeClr val="tx2">
                <a:lumMod val="50000"/>
              </a:schemeClr>
            </a:solidFill>
          </a:ln>
        </p:spPr>
        <p:style>
          <a:lnRef idx="3">
            <a:schemeClr val="dk1"/>
          </a:lnRef>
          <a:fillRef idx="0">
            <a:schemeClr val="dk1"/>
          </a:fillRef>
          <a:effectRef idx="2">
            <a:schemeClr val="dk1"/>
          </a:effectRef>
          <a:fontRef idx="minor">
            <a:schemeClr val="tx1"/>
          </a:fontRef>
        </p:style>
      </p:cxnSp>
      <p:graphicFrame>
        <p:nvGraphicFramePr>
          <p:cNvPr id="42" name="表 41"/>
          <p:cNvGraphicFramePr>
            <a:graphicFrameLocks noGrp="1"/>
          </p:cNvGraphicFramePr>
          <p:nvPr>
            <p:extLst>
              <p:ext uri="{D42A27DB-BD31-4B8C-83A1-F6EECF244321}">
                <p14:modId xmlns:p14="http://schemas.microsoft.com/office/powerpoint/2010/main" val="1710321513"/>
              </p:ext>
            </p:extLst>
          </p:nvPr>
        </p:nvGraphicFramePr>
        <p:xfrm>
          <a:off x="272479" y="694968"/>
          <a:ext cx="9361040" cy="1005840"/>
        </p:xfrm>
        <a:graphic>
          <a:graphicData uri="http://schemas.openxmlformats.org/drawingml/2006/table">
            <a:tbl>
              <a:tblPr firstRow="1" bandRow="1">
                <a:tableStyleId>{5940675A-B579-460E-94D1-54222C63F5DA}</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gridCol w="2340260">
                  <a:extLst>
                    <a:ext uri="{9D8B030D-6E8A-4147-A177-3AD203B41FA5}">
                      <a16:colId xmlns:a16="http://schemas.microsoft.com/office/drawing/2014/main" val="20002"/>
                    </a:ext>
                  </a:extLst>
                </a:gridCol>
                <a:gridCol w="2340260">
                  <a:extLst>
                    <a:ext uri="{9D8B030D-6E8A-4147-A177-3AD203B41FA5}">
                      <a16:colId xmlns:a16="http://schemas.microsoft.com/office/drawing/2014/main" val="20003"/>
                    </a:ext>
                  </a:extLst>
                </a:gridCol>
              </a:tblGrid>
              <a:tr h="215456">
                <a:tc gridSpan="4">
                  <a:txBody>
                    <a:bodyPr/>
                    <a:lstStyle/>
                    <a:p>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１．移動や動作等に関連する項目（</a:t>
                      </a:r>
                      <a:r>
                        <a:rPr kumimoji="1" lang="en-US" altLang="ja-JP" sz="1050" b="0" dirty="0" smtClean="0">
                          <a:solidFill>
                            <a:schemeClr val="bg1"/>
                          </a:solidFill>
                          <a:latin typeface="HGS創英角ｺﾞｼｯｸUB" pitchFamily="50" charset="-128"/>
                          <a:ea typeface="HGS創英角ｺﾞｼｯｸUB" pitchFamily="50" charset="-128"/>
                          <a:cs typeface="メイリオ" pitchFamily="50" charset="-128"/>
                        </a:rPr>
                        <a:t>12</a:t>
                      </a:r>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項目）</a:t>
                      </a:r>
                      <a:endParaRPr kumimoji="1" lang="ja-JP" altLang="en-US" sz="1050" b="0" dirty="0">
                        <a:solidFill>
                          <a:schemeClr val="bg1"/>
                        </a:solidFill>
                        <a:latin typeface="HGS創英角ｺﾞｼｯｸUB" pitchFamily="50" charset="-128"/>
                        <a:ea typeface="HGS創英角ｺﾞｼｯｸUB" pitchFamily="50" charset="-128"/>
                        <a:cs typeface="メイリオ" pitchFamily="50" charset="-128"/>
                      </a:endParaRPr>
                    </a:p>
                  </a:txBody>
                  <a:tcPr marL="99060" marR="99060" anchor="ctr">
                    <a:solidFill>
                      <a:srgbClr val="002060"/>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extLst>
                  <a:ext uri="{0D108BD9-81ED-4DB2-BD59-A6C34878D82A}">
                    <a16:rowId xmlns:a16="http://schemas.microsoft.com/office/drawing/2014/main" val="10000"/>
                  </a:ext>
                </a:extLst>
              </a:tr>
              <a:tr h="215456">
                <a:tc>
                  <a:txBody>
                    <a:bodyPr/>
                    <a:lstStyle/>
                    <a:p>
                      <a:r>
                        <a:rPr kumimoji="1" lang="ja-JP" altLang="en-US" sz="1050" dirty="0" smtClean="0">
                          <a:latin typeface="メイリオ" pitchFamily="50" charset="-128"/>
                          <a:ea typeface="メイリオ" pitchFamily="50" charset="-128"/>
                          <a:cs typeface="メイリオ" pitchFamily="50" charset="-128"/>
                        </a:rPr>
                        <a:t>１－１　寝返り</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１－２　起き上がり</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１－３　座位保持</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１－４　移乗</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1"/>
                  </a:ext>
                </a:extLst>
              </a:tr>
              <a:tr h="215456">
                <a:tc>
                  <a:txBody>
                    <a:bodyPr/>
                    <a:lstStyle/>
                    <a:p>
                      <a:r>
                        <a:rPr kumimoji="1" lang="ja-JP" altLang="en-US" sz="1050" dirty="0" smtClean="0">
                          <a:latin typeface="メイリオ" pitchFamily="50" charset="-128"/>
                          <a:ea typeface="メイリオ" pitchFamily="50" charset="-128"/>
                          <a:cs typeface="メイリオ" pitchFamily="50" charset="-128"/>
                        </a:rPr>
                        <a:t>１－５　立ち上がり</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１－６　両足での立位保持</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１－７　片足での立位保持</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１－８　歩行</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2"/>
                  </a:ext>
                </a:extLst>
              </a:tr>
              <a:tr h="215456">
                <a:tc>
                  <a:txBody>
                    <a:bodyPr/>
                    <a:lstStyle/>
                    <a:p>
                      <a:r>
                        <a:rPr kumimoji="1" lang="ja-JP" altLang="en-US" sz="1050" dirty="0" smtClean="0">
                          <a:latin typeface="メイリオ" pitchFamily="50" charset="-128"/>
                          <a:ea typeface="メイリオ" pitchFamily="50" charset="-128"/>
                          <a:cs typeface="メイリオ" pitchFamily="50" charset="-128"/>
                        </a:rPr>
                        <a:t>１－９　移動</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a:t>
                      </a:r>
                      <a:r>
                        <a:rPr kumimoji="1" lang="en-US" altLang="ja-JP" sz="1050" dirty="0" smtClean="0">
                          <a:latin typeface="メイリオ" pitchFamily="50" charset="-128"/>
                          <a:ea typeface="メイリオ" pitchFamily="50" charset="-128"/>
                          <a:cs typeface="メイリオ" pitchFamily="50" charset="-128"/>
                        </a:rPr>
                        <a:t>10</a:t>
                      </a:r>
                      <a:r>
                        <a:rPr kumimoji="1" lang="ja-JP" altLang="en-US" sz="1050" baseline="0" dirty="0" smtClean="0">
                          <a:latin typeface="メイリオ" pitchFamily="50" charset="-128"/>
                          <a:ea typeface="メイリオ" pitchFamily="50" charset="-128"/>
                          <a:cs typeface="メイリオ" pitchFamily="50" charset="-128"/>
                        </a:rPr>
                        <a:t>　</a:t>
                      </a:r>
                      <a:r>
                        <a:rPr kumimoji="1" lang="ja-JP" altLang="en-US" sz="1050" dirty="0" smtClean="0">
                          <a:latin typeface="メイリオ" pitchFamily="50" charset="-128"/>
                          <a:ea typeface="メイリオ" pitchFamily="50" charset="-128"/>
                          <a:cs typeface="メイリオ" pitchFamily="50" charset="-128"/>
                        </a:rPr>
                        <a:t>衣服の着脱</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a:t>
                      </a:r>
                      <a:r>
                        <a:rPr kumimoji="1" lang="en-US" altLang="ja-JP" sz="1050" dirty="0" smtClean="0">
                          <a:latin typeface="メイリオ" pitchFamily="50" charset="-128"/>
                          <a:ea typeface="メイリオ" pitchFamily="50" charset="-128"/>
                          <a:cs typeface="メイリオ" pitchFamily="50" charset="-128"/>
                        </a:rPr>
                        <a:t>11</a:t>
                      </a:r>
                      <a:r>
                        <a:rPr kumimoji="1" lang="ja-JP" altLang="en-US" sz="1050" dirty="0" smtClean="0">
                          <a:latin typeface="メイリオ" pitchFamily="50" charset="-128"/>
                          <a:ea typeface="メイリオ" pitchFamily="50" charset="-128"/>
                          <a:cs typeface="メイリオ" pitchFamily="50" charset="-128"/>
                        </a:rPr>
                        <a:t>　</a:t>
                      </a:r>
                      <a:r>
                        <a:rPr kumimoji="1" lang="ja-JP" altLang="en-US" sz="1050" dirty="0" err="1" smtClean="0">
                          <a:latin typeface="メイリオ" pitchFamily="50" charset="-128"/>
                          <a:ea typeface="メイリオ" pitchFamily="50" charset="-128"/>
                          <a:cs typeface="メイリオ" pitchFamily="50" charset="-128"/>
                        </a:rPr>
                        <a:t>じょく</a:t>
                      </a:r>
                      <a:r>
                        <a:rPr kumimoji="1" lang="ja-JP" altLang="en-US" sz="1050" dirty="0" smtClean="0">
                          <a:latin typeface="メイリオ" pitchFamily="50" charset="-128"/>
                          <a:ea typeface="メイリオ" pitchFamily="50" charset="-128"/>
                          <a:cs typeface="メイリオ" pitchFamily="50" charset="-128"/>
                        </a:rPr>
                        <a:t>そう</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a:t>
                      </a:r>
                      <a:r>
                        <a:rPr kumimoji="1" lang="en-US" altLang="ja-JP" sz="1050" dirty="0" smtClean="0">
                          <a:latin typeface="メイリオ" pitchFamily="50" charset="-128"/>
                          <a:ea typeface="メイリオ" pitchFamily="50" charset="-128"/>
                          <a:cs typeface="メイリオ" pitchFamily="50" charset="-128"/>
                        </a:rPr>
                        <a:t>12</a:t>
                      </a:r>
                      <a:r>
                        <a:rPr kumimoji="1" lang="ja-JP" altLang="en-US" sz="1050" dirty="0" smtClean="0">
                          <a:latin typeface="メイリオ" pitchFamily="50" charset="-128"/>
                          <a:ea typeface="メイリオ" pitchFamily="50" charset="-128"/>
                          <a:cs typeface="メイリオ" pitchFamily="50" charset="-128"/>
                        </a:rPr>
                        <a:t>　えん下</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3"/>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4154911477"/>
              </p:ext>
            </p:extLst>
          </p:nvPr>
        </p:nvGraphicFramePr>
        <p:xfrm>
          <a:off x="272479" y="1700808"/>
          <a:ext cx="9361040" cy="1257300"/>
        </p:xfrm>
        <a:graphic>
          <a:graphicData uri="http://schemas.openxmlformats.org/drawingml/2006/table">
            <a:tbl>
              <a:tblPr firstRow="1" bandRow="1">
                <a:tableStyleId>{5940675A-B579-460E-94D1-54222C63F5DA}</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gridCol w="2340260">
                  <a:extLst>
                    <a:ext uri="{9D8B030D-6E8A-4147-A177-3AD203B41FA5}">
                      <a16:colId xmlns:a16="http://schemas.microsoft.com/office/drawing/2014/main" val="20002"/>
                    </a:ext>
                  </a:extLst>
                </a:gridCol>
                <a:gridCol w="2340260">
                  <a:extLst>
                    <a:ext uri="{9D8B030D-6E8A-4147-A177-3AD203B41FA5}">
                      <a16:colId xmlns:a16="http://schemas.microsoft.com/office/drawing/2014/main" val="20003"/>
                    </a:ext>
                  </a:extLst>
                </a:gridCol>
              </a:tblGrid>
              <a:tr h="144016">
                <a:tc gridSpan="4">
                  <a:txBody>
                    <a:bodyPr/>
                    <a:lstStyle/>
                    <a:p>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２．身の回りの世話や日常生活等に関連する項目（</a:t>
                      </a:r>
                      <a:r>
                        <a:rPr kumimoji="1" lang="en-US" altLang="ja-JP" sz="1050" b="0" dirty="0" smtClean="0">
                          <a:solidFill>
                            <a:schemeClr val="bg1"/>
                          </a:solidFill>
                          <a:latin typeface="HGS創英角ｺﾞｼｯｸUB" pitchFamily="50" charset="-128"/>
                          <a:ea typeface="HGS創英角ｺﾞｼｯｸUB" pitchFamily="50" charset="-128"/>
                          <a:cs typeface="メイリオ" pitchFamily="50" charset="-128"/>
                        </a:rPr>
                        <a:t>16</a:t>
                      </a:r>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項目）</a:t>
                      </a:r>
                      <a:endParaRPr kumimoji="1" lang="ja-JP" altLang="en-US" sz="1050" b="0" dirty="0">
                        <a:solidFill>
                          <a:schemeClr val="bg1"/>
                        </a:solidFill>
                        <a:latin typeface="HGS創英角ｺﾞｼｯｸUB" pitchFamily="50" charset="-128"/>
                        <a:ea typeface="HGS創英角ｺﾞｼｯｸUB" pitchFamily="50" charset="-128"/>
                        <a:cs typeface="メイリオ" pitchFamily="50" charset="-128"/>
                      </a:endParaRPr>
                    </a:p>
                  </a:txBody>
                  <a:tcPr marL="99060" marR="99060" anchor="ctr">
                    <a:solidFill>
                      <a:srgbClr val="002060"/>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extLst>
                  <a:ext uri="{0D108BD9-81ED-4DB2-BD59-A6C34878D82A}">
                    <a16:rowId xmlns:a16="http://schemas.microsoft.com/office/drawing/2014/main" val="10000"/>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２－１　食事</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２－２　口腔清潔</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２－３　入浴</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２－４　排尿</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1"/>
                  </a:ext>
                </a:extLst>
              </a:tr>
              <a:tr h="145152">
                <a:tc>
                  <a:txBody>
                    <a:bodyPr/>
                    <a:lstStyle/>
                    <a:p>
                      <a:r>
                        <a:rPr kumimoji="1" lang="ja-JP" altLang="en-US" sz="1050" dirty="0" smtClean="0">
                          <a:latin typeface="メイリオ" pitchFamily="50" charset="-128"/>
                          <a:ea typeface="メイリオ" pitchFamily="50" charset="-128"/>
                          <a:cs typeface="メイリオ" pitchFamily="50" charset="-128"/>
                        </a:rPr>
                        <a:t>２－５　排便</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２－６　健康・栄養管理</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２－７　薬の管理</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２－８　金銭の管理</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2"/>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２－９　電話等の利用</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10</a:t>
                      </a:r>
                      <a:r>
                        <a:rPr kumimoji="1" lang="ja-JP" altLang="en-US" sz="1050" dirty="0" smtClean="0">
                          <a:latin typeface="メイリオ" pitchFamily="50" charset="-128"/>
                          <a:ea typeface="メイリオ" pitchFamily="50" charset="-128"/>
                          <a:cs typeface="メイリオ" pitchFamily="50" charset="-128"/>
                        </a:rPr>
                        <a:t>　日常の意思決定</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11</a:t>
                      </a:r>
                      <a:r>
                        <a:rPr kumimoji="1" lang="ja-JP" altLang="en-US" sz="1050" dirty="0" smtClean="0">
                          <a:latin typeface="メイリオ" pitchFamily="50" charset="-128"/>
                          <a:ea typeface="メイリオ" pitchFamily="50" charset="-128"/>
                          <a:cs typeface="メイリオ" pitchFamily="50" charset="-128"/>
                        </a:rPr>
                        <a:t>　危険の認識</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12</a:t>
                      </a:r>
                      <a:r>
                        <a:rPr kumimoji="1" lang="ja-JP" altLang="en-US" sz="1050" dirty="0" smtClean="0">
                          <a:latin typeface="メイリオ" pitchFamily="50" charset="-128"/>
                          <a:ea typeface="メイリオ" pitchFamily="50" charset="-128"/>
                          <a:cs typeface="メイリオ" pitchFamily="50" charset="-128"/>
                        </a:rPr>
                        <a:t>　調理</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3"/>
                  </a:ext>
                </a:extLst>
              </a:tr>
              <a:tr h="146288">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13</a:t>
                      </a:r>
                      <a:r>
                        <a:rPr kumimoji="1" lang="ja-JP" altLang="en-US" sz="1050" dirty="0" smtClean="0">
                          <a:latin typeface="メイリオ" pitchFamily="50" charset="-128"/>
                          <a:ea typeface="メイリオ" pitchFamily="50" charset="-128"/>
                          <a:cs typeface="メイリオ" pitchFamily="50" charset="-128"/>
                        </a:rPr>
                        <a:t>　掃除</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14</a:t>
                      </a:r>
                      <a:r>
                        <a:rPr kumimoji="1" lang="ja-JP" altLang="en-US" sz="1050" dirty="0" smtClean="0">
                          <a:latin typeface="メイリオ" pitchFamily="50" charset="-128"/>
                          <a:ea typeface="メイリオ" pitchFamily="50" charset="-128"/>
                          <a:cs typeface="メイリオ" pitchFamily="50" charset="-128"/>
                        </a:rPr>
                        <a:t>　洗濯</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15</a:t>
                      </a:r>
                      <a:r>
                        <a:rPr kumimoji="1" lang="ja-JP" altLang="en-US" sz="1050" dirty="0" smtClean="0">
                          <a:latin typeface="メイリオ" pitchFamily="50" charset="-128"/>
                          <a:ea typeface="メイリオ" pitchFamily="50" charset="-128"/>
                          <a:cs typeface="メイリオ" pitchFamily="50" charset="-128"/>
                        </a:rPr>
                        <a:t>　買い物</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16</a:t>
                      </a:r>
                      <a:r>
                        <a:rPr kumimoji="1" lang="ja-JP" altLang="en-US" sz="1050" dirty="0" smtClean="0">
                          <a:latin typeface="メイリオ" pitchFamily="50" charset="-128"/>
                          <a:ea typeface="メイリオ" pitchFamily="50" charset="-128"/>
                          <a:cs typeface="メイリオ" pitchFamily="50" charset="-128"/>
                        </a:rPr>
                        <a:t>　交通手段の利用</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4"/>
                  </a:ext>
                </a:extLst>
              </a:tr>
            </a:tbl>
          </a:graphicData>
        </a:graphic>
      </p:graphicFrame>
      <p:graphicFrame>
        <p:nvGraphicFramePr>
          <p:cNvPr id="44" name="表 43"/>
          <p:cNvGraphicFramePr>
            <a:graphicFrameLocks noGrp="1"/>
          </p:cNvGraphicFramePr>
          <p:nvPr>
            <p:extLst>
              <p:ext uri="{D42A27DB-BD31-4B8C-83A1-F6EECF244321}">
                <p14:modId xmlns:p14="http://schemas.microsoft.com/office/powerpoint/2010/main" val="3720005594"/>
              </p:ext>
            </p:extLst>
          </p:nvPr>
        </p:nvGraphicFramePr>
        <p:xfrm>
          <a:off x="272480" y="2962652"/>
          <a:ext cx="9361040" cy="754380"/>
        </p:xfrm>
        <a:graphic>
          <a:graphicData uri="http://schemas.openxmlformats.org/drawingml/2006/table">
            <a:tbl>
              <a:tblPr firstRow="1" bandRow="1">
                <a:tableStyleId>{5940675A-B579-460E-94D1-54222C63F5DA}</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gridCol w="2340260">
                  <a:extLst>
                    <a:ext uri="{9D8B030D-6E8A-4147-A177-3AD203B41FA5}">
                      <a16:colId xmlns:a16="http://schemas.microsoft.com/office/drawing/2014/main" val="20002"/>
                    </a:ext>
                  </a:extLst>
                </a:gridCol>
                <a:gridCol w="2340260">
                  <a:extLst>
                    <a:ext uri="{9D8B030D-6E8A-4147-A177-3AD203B41FA5}">
                      <a16:colId xmlns:a16="http://schemas.microsoft.com/office/drawing/2014/main" val="20003"/>
                    </a:ext>
                  </a:extLst>
                </a:gridCol>
              </a:tblGrid>
              <a:tr h="120013">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３．意思疎通等に関連する項目（６項目）</a:t>
                      </a:r>
                    </a:p>
                  </a:txBody>
                  <a:tcPr marL="99060" marR="99060" anchor="ctr">
                    <a:solidFill>
                      <a:srgbClr val="002060"/>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extLst>
                  <a:ext uri="{0D108BD9-81ED-4DB2-BD59-A6C34878D82A}">
                    <a16:rowId xmlns:a16="http://schemas.microsoft.com/office/drawing/2014/main" val="10000"/>
                  </a:ext>
                </a:extLst>
              </a:tr>
              <a:tr h="120013">
                <a:tc>
                  <a:txBody>
                    <a:bodyPr/>
                    <a:lstStyle/>
                    <a:p>
                      <a:r>
                        <a:rPr kumimoji="1" lang="ja-JP" altLang="en-US" sz="1050" dirty="0" smtClean="0">
                          <a:latin typeface="メイリオ" pitchFamily="50" charset="-128"/>
                          <a:ea typeface="メイリオ" pitchFamily="50" charset="-128"/>
                          <a:cs typeface="メイリオ" pitchFamily="50" charset="-128"/>
                        </a:rPr>
                        <a:t>３－１　視力</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３－２　聴力</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３－３　コミュニケーション</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３－４　説明の理解</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1"/>
                  </a:ext>
                </a:extLst>
              </a:tr>
              <a:tr h="120013">
                <a:tc>
                  <a:txBody>
                    <a:bodyPr/>
                    <a:lstStyle/>
                    <a:p>
                      <a:r>
                        <a:rPr kumimoji="1" lang="ja-JP" altLang="en-US" sz="1050" dirty="0" smtClean="0">
                          <a:latin typeface="メイリオ" pitchFamily="50" charset="-128"/>
                          <a:ea typeface="メイリオ" pitchFamily="50" charset="-128"/>
                          <a:cs typeface="メイリオ" pitchFamily="50" charset="-128"/>
                        </a:rPr>
                        <a:t>３－５　読み書き</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３－６　感覚過敏・感覚鈍麻</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pPr algn="ctr"/>
                      <a:r>
                        <a:rPr kumimoji="1" lang="ja-JP" altLang="en-US" sz="1050" dirty="0" smtClean="0">
                          <a:latin typeface="メイリオ" pitchFamily="50" charset="-128"/>
                          <a:ea typeface="メイリオ" pitchFamily="50" charset="-128"/>
                          <a:cs typeface="メイリオ" pitchFamily="50" charset="-128"/>
                        </a:rPr>
                        <a:t>－</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pPr algn="ctr"/>
                      <a:r>
                        <a:rPr kumimoji="1" lang="ja-JP" altLang="en-US" sz="1050" dirty="0" smtClean="0">
                          <a:latin typeface="メイリオ" pitchFamily="50" charset="-128"/>
                          <a:ea typeface="メイリオ" pitchFamily="50" charset="-128"/>
                          <a:cs typeface="メイリオ" pitchFamily="50" charset="-128"/>
                        </a:rPr>
                        <a:t>－</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2"/>
                  </a:ext>
                </a:extLst>
              </a:tr>
            </a:tbl>
          </a:graphicData>
        </a:graphic>
      </p:graphicFrame>
      <p:graphicFrame>
        <p:nvGraphicFramePr>
          <p:cNvPr id="45" name="表 44"/>
          <p:cNvGraphicFramePr>
            <a:graphicFrameLocks noGrp="1"/>
          </p:cNvGraphicFramePr>
          <p:nvPr>
            <p:extLst>
              <p:ext uri="{D42A27DB-BD31-4B8C-83A1-F6EECF244321}">
                <p14:modId xmlns:p14="http://schemas.microsoft.com/office/powerpoint/2010/main" val="1224961568"/>
              </p:ext>
            </p:extLst>
          </p:nvPr>
        </p:nvGraphicFramePr>
        <p:xfrm>
          <a:off x="272480" y="3717032"/>
          <a:ext cx="9361040" cy="2011680"/>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tblGrid>
              <a:tr h="139472">
                <a:tc gridSpan="5">
                  <a:txBody>
                    <a:bodyPr/>
                    <a:lstStyle/>
                    <a:p>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４．行動障害に関連する項目（</a:t>
                      </a:r>
                      <a:r>
                        <a:rPr kumimoji="1" lang="en-US" altLang="ja-JP" sz="1050" b="0" dirty="0" smtClean="0">
                          <a:solidFill>
                            <a:schemeClr val="bg1"/>
                          </a:solidFill>
                          <a:latin typeface="HGS創英角ｺﾞｼｯｸUB" pitchFamily="50" charset="-128"/>
                          <a:ea typeface="HGS創英角ｺﾞｼｯｸUB" pitchFamily="50" charset="-128"/>
                          <a:cs typeface="メイリオ" pitchFamily="50" charset="-128"/>
                        </a:rPr>
                        <a:t>34</a:t>
                      </a:r>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項目）</a:t>
                      </a:r>
                      <a:endParaRPr kumimoji="1" lang="ja-JP" altLang="en-US" sz="1050" b="0" dirty="0">
                        <a:solidFill>
                          <a:schemeClr val="bg1"/>
                        </a:solidFill>
                        <a:latin typeface="HGS創英角ｺﾞｼｯｸUB" pitchFamily="50" charset="-128"/>
                        <a:ea typeface="HGS創英角ｺﾞｼｯｸUB" pitchFamily="50" charset="-128"/>
                        <a:cs typeface="メイリオ" pitchFamily="50" charset="-128"/>
                      </a:endParaRPr>
                    </a:p>
                  </a:txBody>
                  <a:tcPr marL="99060" marR="99060" anchor="ctr">
                    <a:solidFill>
                      <a:srgbClr val="002060"/>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tc hMerge="1">
                  <a:txBody>
                    <a:bodyPr/>
                    <a:lstStyle/>
                    <a:p>
                      <a:endParaRPr kumimoji="1" lang="ja-JP" altLang="en-US" sz="1050" dirty="0">
                        <a:solidFill>
                          <a:schemeClr val="bg1"/>
                        </a:solidFill>
                        <a:latin typeface="HGS創英角ｺﾞｼｯｸUB" pitchFamily="50" charset="-128"/>
                        <a:ea typeface="HGS創英角ｺﾞｼｯｸUB" pitchFamily="50" charset="-128"/>
                      </a:endParaRPr>
                    </a:p>
                  </a:txBody>
                  <a:tcPr anchor="ctr">
                    <a:solidFill>
                      <a:schemeClr val="tx2"/>
                    </a:solidFill>
                  </a:tcPr>
                </a:tc>
                <a:extLst>
                  <a:ext uri="{0D108BD9-81ED-4DB2-BD59-A6C34878D82A}">
                    <a16:rowId xmlns:a16="http://schemas.microsoft.com/office/drawing/2014/main" val="10000"/>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４－１　被害的・拒否的</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４－２　作話</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４－３　感情が不安定</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４－４　昼夜逆転</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４－５　暴言暴行</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1"/>
                  </a:ext>
                </a:extLst>
              </a:tr>
              <a:tr h="140608">
                <a:tc>
                  <a:txBody>
                    <a:bodyPr/>
                    <a:lstStyle/>
                    <a:p>
                      <a:r>
                        <a:rPr kumimoji="1" lang="ja-JP" altLang="en-US" sz="1050" dirty="0" smtClean="0">
                          <a:latin typeface="メイリオ" pitchFamily="50" charset="-128"/>
                          <a:ea typeface="メイリオ" pitchFamily="50" charset="-128"/>
                          <a:cs typeface="メイリオ" pitchFamily="50" charset="-128"/>
                        </a:rPr>
                        <a:t>４－６　同じ話をする</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４－７　</a:t>
                      </a:r>
                      <a:r>
                        <a:rPr kumimoji="1" lang="ja-JP" altLang="en-US" sz="900" dirty="0" smtClean="0">
                          <a:latin typeface="メイリオ" pitchFamily="50" charset="-128"/>
                          <a:ea typeface="メイリオ" pitchFamily="50" charset="-128"/>
                          <a:cs typeface="メイリオ" pitchFamily="50" charset="-128"/>
                        </a:rPr>
                        <a:t>大声・奇声を出す</a:t>
                      </a:r>
                      <a:endParaRPr kumimoji="1" lang="ja-JP" altLang="en-US" sz="9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４－８　支援の拒否</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４－９　徘徊</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10</a:t>
                      </a:r>
                      <a:r>
                        <a:rPr kumimoji="1" lang="ja-JP" altLang="en-US" sz="1050" dirty="0" smtClean="0">
                          <a:latin typeface="メイリオ" pitchFamily="50" charset="-128"/>
                          <a:ea typeface="メイリオ" pitchFamily="50" charset="-128"/>
                          <a:cs typeface="メイリオ" pitchFamily="50" charset="-128"/>
                        </a:rPr>
                        <a:t>　落ち着きがない</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2"/>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11</a:t>
                      </a:r>
                      <a:r>
                        <a:rPr kumimoji="1" lang="ja-JP" altLang="en-US" sz="1050" dirty="0" smtClean="0">
                          <a:latin typeface="メイリオ" pitchFamily="50" charset="-128"/>
                          <a:ea typeface="メイリオ" pitchFamily="50" charset="-128"/>
                          <a:cs typeface="メイリオ" pitchFamily="50" charset="-128"/>
                        </a:rPr>
                        <a:t>　</a:t>
                      </a:r>
                      <a:r>
                        <a:rPr kumimoji="1" lang="ja-JP" altLang="en-US" sz="900" dirty="0" smtClean="0">
                          <a:latin typeface="メイリオ" pitchFamily="50" charset="-128"/>
                          <a:ea typeface="メイリオ" pitchFamily="50" charset="-128"/>
                          <a:cs typeface="メイリオ" pitchFamily="50" charset="-128"/>
                        </a:rPr>
                        <a:t>外出して戻れない</a:t>
                      </a:r>
                      <a:endParaRPr kumimoji="1" lang="ja-JP" altLang="en-US" sz="9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12</a:t>
                      </a:r>
                      <a:r>
                        <a:rPr kumimoji="1" lang="ja-JP" altLang="en-US" sz="1050" dirty="0" smtClean="0">
                          <a:latin typeface="メイリオ" pitchFamily="50" charset="-128"/>
                          <a:ea typeface="メイリオ" pitchFamily="50" charset="-128"/>
                          <a:cs typeface="メイリオ" pitchFamily="50" charset="-128"/>
                        </a:rPr>
                        <a:t>　１人で出たがる</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13</a:t>
                      </a:r>
                      <a:r>
                        <a:rPr kumimoji="1" lang="ja-JP" altLang="en-US" sz="1050" dirty="0" smtClean="0">
                          <a:latin typeface="メイリオ" pitchFamily="50" charset="-128"/>
                          <a:ea typeface="メイリオ" pitchFamily="50" charset="-128"/>
                          <a:cs typeface="メイリオ" pitchFamily="50" charset="-128"/>
                        </a:rPr>
                        <a:t>　収集癖</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14</a:t>
                      </a:r>
                      <a:r>
                        <a:rPr kumimoji="1" lang="ja-JP" altLang="en-US" sz="1050" dirty="0" smtClean="0">
                          <a:latin typeface="メイリオ" pitchFamily="50" charset="-128"/>
                          <a:ea typeface="メイリオ" pitchFamily="50" charset="-128"/>
                          <a:cs typeface="メイリオ" pitchFamily="50" charset="-128"/>
                        </a:rPr>
                        <a:t>　物や衣類を壊す</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15</a:t>
                      </a:r>
                      <a:r>
                        <a:rPr kumimoji="1" lang="ja-JP" altLang="en-US" sz="1050" dirty="0" smtClean="0">
                          <a:latin typeface="メイリオ" pitchFamily="50" charset="-128"/>
                          <a:ea typeface="メイリオ" pitchFamily="50" charset="-128"/>
                          <a:cs typeface="メイリオ" pitchFamily="50" charset="-128"/>
                        </a:rPr>
                        <a:t>　不潔行為</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3"/>
                  </a:ext>
                </a:extLst>
              </a:tr>
              <a:tr h="141744">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16</a:t>
                      </a:r>
                      <a:r>
                        <a:rPr kumimoji="1" lang="ja-JP" altLang="en-US" sz="1050" dirty="0" smtClean="0">
                          <a:latin typeface="メイリオ" pitchFamily="50" charset="-128"/>
                          <a:ea typeface="メイリオ" pitchFamily="50" charset="-128"/>
                          <a:cs typeface="メイリオ" pitchFamily="50" charset="-128"/>
                        </a:rPr>
                        <a:t>　異食行動</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17</a:t>
                      </a:r>
                      <a:r>
                        <a:rPr kumimoji="1" lang="ja-JP" altLang="en-US" sz="1050" dirty="0" smtClean="0">
                          <a:latin typeface="メイリオ" pitchFamily="50" charset="-128"/>
                          <a:ea typeface="メイリオ" pitchFamily="50" charset="-128"/>
                          <a:cs typeface="メイリオ" pitchFamily="50" charset="-128"/>
                        </a:rPr>
                        <a:t>　ひどい物忘れ</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18</a:t>
                      </a:r>
                      <a:r>
                        <a:rPr kumimoji="1" lang="ja-JP" altLang="en-US" sz="1050" dirty="0" smtClean="0">
                          <a:latin typeface="メイリオ" pitchFamily="50" charset="-128"/>
                          <a:ea typeface="メイリオ" pitchFamily="50" charset="-128"/>
                          <a:cs typeface="メイリオ" pitchFamily="50" charset="-128"/>
                        </a:rPr>
                        <a:t>　こだわり</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19</a:t>
                      </a:r>
                      <a:r>
                        <a:rPr kumimoji="1" lang="ja-JP" altLang="en-US" sz="1050" dirty="0" smtClean="0">
                          <a:latin typeface="メイリオ" pitchFamily="50" charset="-128"/>
                          <a:ea typeface="メイリオ" pitchFamily="50" charset="-128"/>
                          <a:cs typeface="メイリオ" pitchFamily="50" charset="-128"/>
                        </a:rPr>
                        <a:t>　多動・行動停止</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20</a:t>
                      </a:r>
                      <a:r>
                        <a:rPr kumimoji="1" lang="ja-JP" altLang="en-US" sz="1050" dirty="0" smtClean="0">
                          <a:latin typeface="メイリオ" pitchFamily="50" charset="-128"/>
                          <a:ea typeface="メイリオ" pitchFamily="50" charset="-128"/>
                          <a:cs typeface="メイリオ" pitchFamily="50" charset="-128"/>
                        </a:rPr>
                        <a:t>　不安定な行動</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4"/>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21</a:t>
                      </a:r>
                      <a:r>
                        <a:rPr kumimoji="1" lang="ja-JP" altLang="en-US" sz="1050" dirty="0" smtClean="0">
                          <a:latin typeface="メイリオ" pitchFamily="50" charset="-128"/>
                          <a:ea typeface="メイリオ" pitchFamily="50" charset="-128"/>
                          <a:cs typeface="メイリオ" pitchFamily="50" charset="-128"/>
                        </a:rPr>
                        <a:t>　</a:t>
                      </a:r>
                      <a:r>
                        <a:rPr kumimoji="1" lang="ja-JP" altLang="en-US" sz="800" dirty="0" smtClean="0">
                          <a:latin typeface="メイリオ" pitchFamily="50" charset="-128"/>
                          <a:ea typeface="メイリオ" pitchFamily="50" charset="-128"/>
                          <a:cs typeface="メイリオ" pitchFamily="50" charset="-128"/>
                        </a:rPr>
                        <a:t>自らを傷つける行為</a:t>
                      </a:r>
                      <a:endParaRPr kumimoji="1" lang="ja-JP" altLang="en-US" sz="8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22</a:t>
                      </a:r>
                      <a:r>
                        <a:rPr kumimoji="1" lang="ja-JP" altLang="en-US" sz="1050" dirty="0" smtClean="0">
                          <a:latin typeface="メイリオ" pitchFamily="50" charset="-128"/>
                          <a:ea typeface="メイリオ" pitchFamily="50" charset="-128"/>
                          <a:cs typeface="メイリオ" pitchFamily="50" charset="-128"/>
                        </a:rPr>
                        <a:t>　</a:t>
                      </a:r>
                      <a:r>
                        <a:rPr kumimoji="1" lang="ja-JP" altLang="en-US" sz="800" dirty="0" smtClean="0">
                          <a:latin typeface="メイリオ" pitchFamily="50" charset="-128"/>
                          <a:ea typeface="メイリオ" pitchFamily="50" charset="-128"/>
                          <a:cs typeface="メイリオ" pitchFamily="50" charset="-128"/>
                        </a:rPr>
                        <a:t>他人を傷つける行為</a:t>
                      </a:r>
                      <a:endParaRPr kumimoji="1" lang="ja-JP" altLang="en-US" sz="8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23</a:t>
                      </a:r>
                      <a:r>
                        <a:rPr kumimoji="1" lang="ja-JP" altLang="en-US" sz="1050" dirty="0" smtClean="0">
                          <a:latin typeface="メイリオ" pitchFamily="50" charset="-128"/>
                          <a:ea typeface="メイリオ" pitchFamily="50" charset="-128"/>
                          <a:cs typeface="メイリオ" pitchFamily="50" charset="-128"/>
                        </a:rPr>
                        <a:t>　不適切な行為</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24</a:t>
                      </a:r>
                      <a:r>
                        <a:rPr kumimoji="1" lang="ja-JP" altLang="en-US" sz="1050" dirty="0" smtClean="0">
                          <a:latin typeface="メイリオ" pitchFamily="50" charset="-128"/>
                          <a:ea typeface="メイリオ" pitchFamily="50" charset="-128"/>
                          <a:cs typeface="メイリオ" pitchFamily="50" charset="-128"/>
                        </a:rPr>
                        <a:t>　突発的な行動</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25</a:t>
                      </a:r>
                      <a:r>
                        <a:rPr kumimoji="1" lang="ja-JP" altLang="en-US" sz="1050" dirty="0" smtClean="0">
                          <a:latin typeface="メイリオ" pitchFamily="50" charset="-128"/>
                          <a:ea typeface="メイリオ" pitchFamily="50" charset="-128"/>
                          <a:cs typeface="メイリオ" pitchFamily="50" charset="-128"/>
                        </a:rPr>
                        <a:t>　過食・反すう等</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5"/>
                  </a:ext>
                </a:extLst>
              </a:tr>
              <a:tr h="142880">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26</a:t>
                      </a:r>
                      <a:r>
                        <a:rPr kumimoji="1" lang="ja-JP" altLang="en-US" sz="1050" dirty="0" smtClean="0">
                          <a:latin typeface="メイリオ" pitchFamily="50" charset="-128"/>
                          <a:ea typeface="メイリオ" pitchFamily="50" charset="-128"/>
                          <a:cs typeface="メイリオ" pitchFamily="50" charset="-128"/>
                        </a:rPr>
                        <a:t>　そう鬱状態</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27</a:t>
                      </a:r>
                      <a:r>
                        <a:rPr kumimoji="1" lang="ja-JP" altLang="en-US" sz="1050" dirty="0" smtClean="0">
                          <a:latin typeface="メイリオ" pitchFamily="50" charset="-128"/>
                          <a:ea typeface="メイリオ" pitchFamily="50" charset="-128"/>
                          <a:cs typeface="メイリオ" pitchFamily="50" charset="-128"/>
                        </a:rPr>
                        <a:t>　反復的行動</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28</a:t>
                      </a:r>
                      <a:r>
                        <a:rPr kumimoji="1" lang="ja-JP" altLang="en-US" sz="1050" dirty="0" smtClean="0">
                          <a:latin typeface="メイリオ" pitchFamily="50" charset="-128"/>
                          <a:ea typeface="メイリオ" pitchFamily="50" charset="-128"/>
                          <a:cs typeface="メイリオ" pitchFamily="50" charset="-128"/>
                        </a:rPr>
                        <a:t>　</a:t>
                      </a:r>
                      <a:r>
                        <a:rPr kumimoji="1" lang="ja-JP" altLang="en-US" sz="900" dirty="0" smtClean="0">
                          <a:latin typeface="メイリオ" pitchFamily="50" charset="-128"/>
                          <a:ea typeface="メイリオ" pitchFamily="50" charset="-128"/>
                          <a:cs typeface="メイリオ" pitchFamily="50" charset="-128"/>
                        </a:rPr>
                        <a:t>対人面の不安緊張</a:t>
                      </a:r>
                      <a:endParaRPr kumimoji="1" lang="ja-JP" altLang="en-US" sz="9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29</a:t>
                      </a:r>
                      <a:r>
                        <a:rPr kumimoji="1" lang="ja-JP" altLang="en-US" sz="1050" dirty="0" smtClean="0">
                          <a:latin typeface="メイリオ" pitchFamily="50" charset="-128"/>
                          <a:ea typeface="メイリオ" pitchFamily="50" charset="-128"/>
                          <a:cs typeface="メイリオ" pitchFamily="50" charset="-128"/>
                        </a:rPr>
                        <a:t>　意欲が乏しい</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30</a:t>
                      </a:r>
                      <a:r>
                        <a:rPr kumimoji="1" lang="ja-JP" altLang="en-US" sz="1050" dirty="0" smtClean="0">
                          <a:latin typeface="メイリオ" pitchFamily="50" charset="-128"/>
                          <a:ea typeface="メイリオ" pitchFamily="50" charset="-128"/>
                          <a:cs typeface="メイリオ" pitchFamily="50" charset="-128"/>
                        </a:rPr>
                        <a:t>　</a:t>
                      </a:r>
                      <a:r>
                        <a:rPr kumimoji="1" lang="ja-JP" altLang="en-US" sz="900" dirty="0" smtClean="0">
                          <a:latin typeface="メイリオ" pitchFamily="50" charset="-128"/>
                          <a:ea typeface="メイリオ" pitchFamily="50" charset="-128"/>
                          <a:cs typeface="メイリオ" pitchFamily="50" charset="-128"/>
                        </a:rPr>
                        <a:t>話がまとまらない</a:t>
                      </a:r>
                      <a:endParaRPr kumimoji="1" lang="ja-JP" altLang="en-US" sz="9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6"/>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31</a:t>
                      </a:r>
                      <a:r>
                        <a:rPr kumimoji="1" lang="ja-JP" altLang="en-US" sz="1050" dirty="0" smtClean="0">
                          <a:latin typeface="メイリオ" pitchFamily="50" charset="-128"/>
                          <a:ea typeface="メイリオ" pitchFamily="50" charset="-128"/>
                          <a:cs typeface="メイリオ" pitchFamily="50" charset="-128"/>
                        </a:rPr>
                        <a:t>　</a:t>
                      </a:r>
                      <a:r>
                        <a:rPr kumimoji="1" lang="ja-JP" altLang="en-US" sz="900" dirty="0" smtClean="0">
                          <a:latin typeface="メイリオ" pitchFamily="50" charset="-128"/>
                          <a:ea typeface="メイリオ" pitchFamily="50" charset="-128"/>
                          <a:cs typeface="メイリオ" pitchFamily="50" charset="-128"/>
                        </a:rPr>
                        <a:t>集中力が続かない</a:t>
                      </a:r>
                      <a:endParaRPr kumimoji="1" lang="ja-JP" altLang="en-US" sz="9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32</a:t>
                      </a:r>
                      <a:r>
                        <a:rPr kumimoji="1" lang="ja-JP" altLang="en-US" sz="1050" dirty="0" smtClean="0">
                          <a:latin typeface="メイリオ" pitchFamily="50" charset="-128"/>
                          <a:ea typeface="メイリオ" pitchFamily="50" charset="-128"/>
                          <a:cs typeface="メイリオ" pitchFamily="50" charset="-128"/>
                        </a:rPr>
                        <a:t>　自己の過大評価</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33</a:t>
                      </a:r>
                      <a:r>
                        <a:rPr kumimoji="1" lang="ja-JP" altLang="en-US" sz="1050" dirty="0" smtClean="0">
                          <a:latin typeface="メイリオ" pitchFamily="50" charset="-128"/>
                          <a:ea typeface="メイリオ" pitchFamily="50" charset="-128"/>
                          <a:cs typeface="メイリオ" pitchFamily="50" charset="-128"/>
                        </a:rPr>
                        <a:t>　集団への不適応</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34</a:t>
                      </a:r>
                      <a:r>
                        <a:rPr kumimoji="1" lang="ja-JP" altLang="en-US" sz="1050" dirty="0" smtClean="0">
                          <a:latin typeface="メイリオ" pitchFamily="50" charset="-128"/>
                          <a:ea typeface="メイリオ" pitchFamily="50" charset="-128"/>
                          <a:cs typeface="メイリオ" pitchFamily="50" charset="-128"/>
                        </a:rPr>
                        <a:t>　多飲水・過飲水</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pPr algn="ctr"/>
                      <a:r>
                        <a:rPr kumimoji="1" lang="ja-JP" altLang="en-US" sz="1050" dirty="0" smtClean="0">
                          <a:latin typeface="メイリオ" pitchFamily="50" charset="-128"/>
                          <a:ea typeface="メイリオ" pitchFamily="50" charset="-128"/>
                          <a:cs typeface="メイリオ" pitchFamily="50" charset="-128"/>
                        </a:rPr>
                        <a:t>－</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7"/>
                  </a:ext>
                </a:extLst>
              </a:tr>
            </a:tbl>
          </a:graphicData>
        </a:graphic>
      </p:graphicFrame>
      <p:graphicFrame>
        <p:nvGraphicFramePr>
          <p:cNvPr id="46" name="表 45"/>
          <p:cNvGraphicFramePr>
            <a:graphicFrameLocks noGrp="1"/>
          </p:cNvGraphicFramePr>
          <p:nvPr>
            <p:extLst>
              <p:ext uri="{D42A27DB-BD31-4B8C-83A1-F6EECF244321}">
                <p14:modId xmlns:p14="http://schemas.microsoft.com/office/powerpoint/2010/main" val="2523209121"/>
              </p:ext>
            </p:extLst>
          </p:nvPr>
        </p:nvGraphicFramePr>
        <p:xfrm>
          <a:off x="272480" y="5733256"/>
          <a:ext cx="9361040" cy="1005840"/>
        </p:xfrm>
        <a:graphic>
          <a:graphicData uri="http://schemas.openxmlformats.org/drawingml/2006/table">
            <a:tbl>
              <a:tblPr firstRow="1" bandRow="1">
                <a:tableStyleId>{5940675A-B579-460E-94D1-54222C63F5DA}</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gridCol w="2340260">
                  <a:extLst>
                    <a:ext uri="{9D8B030D-6E8A-4147-A177-3AD203B41FA5}">
                      <a16:colId xmlns:a16="http://schemas.microsoft.com/office/drawing/2014/main" val="20002"/>
                    </a:ext>
                  </a:extLst>
                </a:gridCol>
                <a:gridCol w="2340260">
                  <a:extLst>
                    <a:ext uri="{9D8B030D-6E8A-4147-A177-3AD203B41FA5}">
                      <a16:colId xmlns:a16="http://schemas.microsoft.com/office/drawing/2014/main" val="20003"/>
                    </a:ext>
                  </a:extLst>
                </a:gridCol>
              </a:tblGrid>
              <a:tr h="141744">
                <a:tc gridSpan="4">
                  <a:txBody>
                    <a:bodyPr/>
                    <a:lstStyle/>
                    <a:p>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５．特別な医療に関連する項目（</a:t>
                      </a:r>
                      <a:r>
                        <a:rPr kumimoji="1" lang="en-US" altLang="ja-JP" sz="1050" b="0" dirty="0" smtClean="0">
                          <a:solidFill>
                            <a:schemeClr val="bg1"/>
                          </a:solidFill>
                          <a:latin typeface="HGS創英角ｺﾞｼｯｸUB" pitchFamily="50" charset="-128"/>
                          <a:ea typeface="HGS創英角ｺﾞｼｯｸUB" pitchFamily="50" charset="-128"/>
                          <a:cs typeface="メイリオ" pitchFamily="50" charset="-128"/>
                        </a:rPr>
                        <a:t>12</a:t>
                      </a:r>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項目）</a:t>
                      </a:r>
                      <a:endParaRPr kumimoji="1" lang="ja-JP" altLang="en-US" sz="1050" b="0" dirty="0">
                        <a:solidFill>
                          <a:schemeClr val="bg1"/>
                        </a:solidFill>
                        <a:latin typeface="HGS創英角ｺﾞｼｯｸUB" pitchFamily="50" charset="-128"/>
                        <a:ea typeface="HGS創英角ｺﾞｼｯｸUB" pitchFamily="50" charset="-128"/>
                        <a:cs typeface="メイリオ" pitchFamily="50" charset="-128"/>
                      </a:endParaRPr>
                    </a:p>
                  </a:txBody>
                  <a:tcPr marL="99060" marR="99060" anchor="ctr">
                    <a:solidFill>
                      <a:srgbClr val="002060"/>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extLst>
                  <a:ext uri="{0D108BD9-81ED-4DB2-BD59-A6C34878D82A}">
                    <a16:rowId xmlns:a16="http://schemas.microsoft.com/office/drawing/2014/main" val="10000"/>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５－１　点滴の管理</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５－２　中心静脈栄養</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５－３　透析</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５－４　ストーマの処置</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1"/>
                  </a:ext>
                </a:extLst>
              </a:tr>
              <a:tr h="142880">
                <a:tc>
                  <a:txBody>
                    <a:bodyPr/>
                    <a:lstStyle/>
                    <a:p>
                      <a:r>
                        <a:rPr kumimoji="1" lang="ja-JP" altLang="en-US" sz="1050" dirty="0" smtClean="0">
                          <a:latin typeface="メイリオ" pitchFamily="50" charset="-128"/>
                          <a:ea typeface="メイリオ" pitchFamily="50" charset="-128"/>
                          <a:cs typeface="メイリオ" pitchFamily="50" charset="-128"/>
                        </a:rPr>
                        <a:t>５－５　酸素療法</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５－６　レスピレーター</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５－７　気管切開の処置</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５－８　疼痛の看護</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2"/>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５－９　経管栄養</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a:t>
                      </a:r>
                      <a:r>
                        <a:rPr kumimoji="1" lang="en-US" altLang="ja-JP" sz="1050" dirty="0" smtClean="0">
                          <a:latin typeface="メイリオ" pitchFamily="50" charset="-128"/>
                          <a:ea typeface="メイリオ" pitchFamily="50" charset="-128"/>
                          <a:cs typeface="メイリオ" pitchFamily="50" charset="-128"/>
                        </a:rPr>
                        <a:t>10</a:t>
                      </a:r>
                      <a:r>
                        <a:rPr kumimoji="1" lang="ja-JP" altLang="en-US" sz="1050" dirty="0" smtClean="0">
                          <a:latin typeface="メイリオ" pitchFamily="50" charset="-128"/>
                          <a:ea typeface="メイリオ" pitchFamily="50" charset="-128"/>
                          <a:cs typeface="メイリオ" pitchFamily="50" charset="-128"/>
                        </a:rPr>
                        <a:t>　モニター測定</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a:t>
                      </a:r>
                      <a:r>
                        <a:rPr kumimoji="1" lang="en-US" altLang="ja-JP" sz="1050" dirty="0" smtClean="0">
                          <a:latin typeface="メイリオ" pitchFamily="50" charset="-128"/>
                          <a:ea typeface="メイリオ" pitchFamily="50" charset="-128"/>
                          <a:cs typeface="メイリオ" pitchFamily="50" charset="-128"/>
                        </a:rPr>
                        <a:t>11</a:t>
                      </a:r>
                      <a:r>
                        <a:rPr kumimoji="1" lang="ja-JP" altLang="en-US" sz="1050" dirty="0" smtClean="0">
                          <a:latin typeface="メイリオ" pitchFamily="50" charset="-128"/>
                          <a:ea typeface="メイリオ" pitchFamily="50" charset="-128"/>
                          <a:cs typeface="メイリオ" pitchFamily="50" charset="-128"/>
                        </a:rPr>
                        <a:t>　</a:t>
                      </a:r>
                      <a:r>
                        <a:rPr kumimoji="1" lang="ja-JP" altLang="en-US" sz="1050" dirty="0" err="1" smtClean="0">
                          <a:latin typeface="メイリオ" pitchFamily="50" charset="-128"/>
                          <a:ea typeface="メイリオ" pitchFamily="50" charset="-128"/>
                          <a:cs typeface="メイリオ" pitchFamily="50" charset="-128"/>
                        </a:rPr>
                        <a:t>じょく</a:t>
                      </a:r>
                      <a:r>
                        <a:rPr kumimoji="1" lang="ja-JP" altLang="en-US" sz="1050" dirty="0" smtClean="0">
                          <a:latin typeface="メイリオ" pitchFamily="50" charset="-128"/>
                          <a:ea typeface="メイリオ" pitchFamily="50" charset="-128"/>
                          <a:cs typeface="メイリオ" pitchFamily="50" charset="-128"/>
                        </a:rPr>
                        <a:t>そうの処置</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a:t>
                      </a:r>
                      <a:r>
                        <a:rPr kumimoji="1" lang="en-US" altLang="ja-JP" sz="1050" dirty="0" smtClean="0">
                          <a:latin typeface="メイリオ" pitchFamily="50" charset="-128"/>
                          <a:ea typeface="メイリオ" pitchFamily="50" charset="-128"/>
                          <a:cs typeface="メイリオ" pitchFamily="50" charset="-128"/>
                        </a:rPr>
                        <a:t>12</a:t>
                      </a:r>
                      <a:r>
                        <a:rPr kumimoji="1" lang="ja-JP" altLang="en-US" sz="1050" dirty="0" smtClean="0">
                          <a:latin typeface="メイリオ" pitchFamily="50" charset="-128"/>
                          <a:ea typeface="メイリオ" pitchFamily="50" charset="-128"/>
                          <a:cs typeface="メイリオ" pitchFamily="50" charset="-128"/>
                        </a:rPr>
                        <a:t>　カテーテル</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3"/>
                  </a:ext>
                </a:extLst>
              </a:tr>
            </a:tbl>
          </a:graphicData>
        </a:graphic>
      </p:graphicFrame>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44</a:t>
            </a:fld>
            <a:endParaRPr lang="en-US" altLang="ja-JP">
              <a:solidFill>
                <a:prstClr val="black"/>
              </a:solidFill>
            </a:endParaRPr>
          </a:p>
        </p:txBody>
      </p:sp>
    </p:spTree>
    <p:extLst>
      <p:ext uri="{BB962C8B-B14F-4D97-AF65-F5344CB8AC3E}">
        <p14:creationId xmlns:p14="http://schemas.microsoft.com/office/powerpoint/2010/main" val="3481947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6463" y="44624"/>
            <a:ext cx="9595066" cy="404663"/>
          </a:xfrm>
          <a:noFill/>
          <a:ln>
            <a:noFill/>
          </a:ln>
        </p:spPr>
        <p:txBody>
          <a:bodyPr>
            <a:noAutofit/>
          </a:bodyPr>
          <a:lstStyle/>
          <a:p>
            <a:r>
              <a:rPr kumimoji="1" lang="ja-JP" altLang="en-US" sz="2400" b="1" dirty="0" smtClean="0"/>
              <a:t>計画相談支援・障害児相談支援のしくみ</a:t>
            </a:r>
            <a:endParaRPr kumimoji="1" lang="ja-JP" altLang="en-US" sz="2400" b="1" dirty="0"/>
          </a:p>
        </p:txBody>
      </p:sp>
      <p:sp>
        <p:nvSpPr>
          <p:cNvPr id="3" name="サブタイトル 2"/>
          <p:cNvSpPr>
            <a:spLocks noGrp="1"/>
          </p:cNvSpPr>
          <p:nvPr>
            <p:ph type="subTitle" idx="1"/>
          </p:nvPr>
        </p:nvSpPr>
        <p:spPr>
          <a:xfrm>
            <a:off x="77693" y="836729"/>
            <a:ext cx="9712080" cy="1944216"/>
          </a:xfrm>
          <a:ln w="12700">
            <a:solidFill>
              <a:schemeClr val="tx1"/>
            </a:solidFill>
          </a:ln>
        </p:spPr>
        <p:txBody>
          <a:bodyPr anchor="ctr">
            <a:noAutofit/>
          </a:bodyPr>
          <a:lstStyle/>
          <a:p>
            <a:pPr marL="182563" indent="-182563" algn="l"/>
            <a:r>
              <a:rPr lang="ja-JP" altLang="en-US" sz="1600" dirty="0" smtClean="0">
                <a:solidFill>
                  <a:schemeClr val="tx1"/>
                </a:solidFill>
                <a:latin typeface="ＭＳ ゴシック" pitchFamily="49" charset="-128"/>
                <a:ea typeface="ＭＳ ゴシック" pitchFamily="49" charset="-128"/>
              </a:rPr>
              <a:t>○</a:t>
            </a:r>
            <a:r>
              <a:rPr lang="ja-JP" altLang="en-US" sz="1600" dirty="0">
                <a:solidFill>
                  <a:schemeClr val="tx1"/>
                </a:solidFill>
                <a:latin typeface="ＭＳ ゴシック" pitchFamily="49" charset="-128"/>
                <a:ea typeface="ＭＳ ゴシック" pitchFamily="49" charset="-128"/>
              </a:rPr>
              <a:t>　</a:t>
            </a:r>
            <a:r>
              <a:rPr lang="ja-JP" altLang="en-US" sz="1600" dirty="0" smtClean="0">
                <a:solidFill>
                  <a:schemeClr val="tx1"/>
                </a:solidFill>
                <a:latin typeface="ＭＳ ゴシック" pitchFamily="49" charset="-128"/>
                <a:ea typeface="ＭＳ ゴシック" pitchFamily="49" charset="-128"/>
              </a:rPr>
              <a:t>障害者総合支援法に</a:t>
            </a:r>
            <a:r>
              <a:rPr lang="ja-JP" altLang="en-US" sz="1600" dirty="0">
                <a:solidFill>
                  <a:schemeClr val="tx1"/>
                </a:solidFill>
                <a:latin typeface="ＭＳ ゴシック" pitchFamily="49" charset="-128"/>
                <a:ea typeface="ＭＳ ゴシック" pitchFamily="49" charset="-128"/>
              </a:rPr>
              <a:t>基づく</a:t>
            </a:r>
            <a:r>
              <a:rPr lang="ja-JP" altLang="en-US" sz="1600" dirty="0" smtClean="0">
                <a:solidFill>
                  <a:schemeClr val="tx1"/>
                </a:solidFill>
                <a:latin typeface="ＭＳ ゴシック" pitchFamily="49" charset="-128"/>
                <a:ea typeface="ＭＳ ゴシック" pitchFamily="49" charset="-128"/>
              </a:rPr>
              <a:t>サービスの利用に当たっては、相談支援事業者が作成する「サービス</a:t>
            </a:r>
            <a:r>
              <a:rPr lang="ja-JP" altLang="en-US" sz="1600" dirty="0">
                <a:solidFill>
                  <a:schemeClr val="tx1"/>
                </a:solidFill>
                <a:latin typeface="ＭＳ ゴシック" pitchFamily="49" charset="-128"/>
                <a:ea typeface="ＭＳ ゴシック" pitchFamily="49" charset="-128"/>
              </a:rPr>
              <a:t>等</a:t>
            </a:r>
            <a:r>
              <a:rPr lang="ja-JP" altLang="en-US" sz="1600" dirty="0" smtClean="0">
                <a:solidFill>
                  <a:schemeClr val="tx1"/>
                </a:solidFill>
                <a:latin typeface="ＭＳ ゴシック" pitchFamily="49" charset="-128"/>
                <a:ea typeface="ＭＳ ゴシック" pitchFamily="49" charset="-128"/>
              </a:rPr>
              <a:t>利用</a:t>
            </a:r>
            <a:r>
              <a:rPr lang="ja-JP" altLang="en-US" sz="1600" dirty="0">
                <a:solidFill>
                  <a:schemeClr val="tx1"/>
                </a:solidFill>
                <a:latin typeface="ＭＳ ゴシック" pitchFamily="49" charset="-128"/>
                <a:ea typeface="ＭＳ ゴシック" pitchFamily="49" charset="-128"/>
              </a:rPr>
              <a:t>計画」が</a:t>
            </a:r>
            <a:r>
              <a:rPr lang="ja-JP" altLang="en-US" sz="1600" dirty="0" smtClean="0">
                <a:solidFill>
                  <a:schemeClr val="tx1"/>
                </a:solidFill>
                <a:latin typeface="ＭＳ ゴシック" pitchFamily="49" charset="-128"/>
                <a:ea typeface="ＭＳ ゴシック" pitchFamily="49" charset="-128"/>
              </a:rPr>
              <a:t>必要。</a:t>
            </a:r>
            <a:r>
              <a:rPr lang="ja-JP" altLang="en-US" sz="1400" dirty="0" smtClean="0">
                <a:solidFill>
                  <a:schemeClr val="tx1"/>
                </a:solidFill>
                <a:latin typeface="ＭＳ ゴシック" pitchFamily="49" charset="-128"/>
                <a:ea typeface="ＭＳ ゴシック" pitchFamily="49" charset="-128"/>
              </a:rPr>
              <a:t>（</a:t>
            </a:r>
            <a:r>
              <a:rPr lang="en-US" altLang="ja-JP" sz="1400" dirty="0" smtClean="0">
                <a:solidFill>
                  <a:schemeClr val="tx1"/>
                </a:solidFill>
                <a:latin typeface="ＭＳ ゴシック" pitchFamily="49" charset="-128"/>
                <a:ea typeface="ＭＳ ゴシック" pitchFamily="49" charset="-128"/>
              </a:rPr>
              <a:t>※</a:t>
            </a:r>
            <a:r>
              <a:rPr lang="ja-JP" altLang="en-US" sz="1400" dirty="0" smtClean="0">
                <a:solidFill>
                  <a:schemeClr val="tx1"/>
                </a:solidFill>
                <a:latin typeface="ＭＳ ゴシック" pitchFamily="49" charset="-128"/>
                <a:ea typeface="ＭＳ ゴシック" pitchFamily="49" charset="-128"/>
              </a:rPr>
              <a:t>児童福祉法に基づく障害児支援については、「障害児支援利用計画」）</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algn="l"/>
            <a:endParaRPr lang="en-US" altLang="ja-JP" sz="800" dirty="0" smtClean="0">
              <a:solidFill>
                <a:schemeClr val="tx1"/>
              </a:solidFill>
              <a:latin typeface="ＭＳ ゴシック" panose="020B0609070205080204" pitchFamily="49" charset="-128"/>
              <a:ea typeface="ＭＳ ゴシック" panose="020B0609070205080204" pitchFamily="49" charset="-128"/>
            </a:endParaRPr>
          </a:p>
          <a:p>
            <a:pPr marL="266700" indent="-266700" algn="l"/>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en-US" altLang="ja-JP" sz="1200" dirty="0" smtClean="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rPr>
              <a:t>　平成</a:t>
            </a:r>
            <a:r>
              <a:rPr lang="en-US" altLang="ja-JP" sz="1200" dirty="0" smtClean="0">
                <a:solidFill>
                  <a:schemeClr val="tx1"/>
                </a:solidFill>
                <a:latin typeface="ＭＳ ゴシック" panose="020B0609070205080204" pitchFamily="49" charset="-128"/>
                <a:ea typeface="ＭＳ ゴシック" panose="020B0609070205080204" pitchFamily="49" charset="-128"/>
              </a:rPr>
              <a:t>22</a:t>
            </a:r>
            <a:r>
              <a:rPr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lang="en-US" altLang="ja-JP" sz="1200" dirty="0" smtClean="0">
                <a:solidFill>
                  <a:schemeClr val="tx1"/>
                </a:solidFill>
                <a:latin typeface="ＭＳ ゴシック" panose="020B0609070205080204" pitchFamily="49" charset="-128"/>
                <a:ea typeface="ＭＳ ゴシック" panose="020B0609070205080204" pitchFamily="49" charset="-128"/>
              </a:rPr>
              <a:t>12</a:t>
            </a:r>
            <a:r>
              <a:rPr lang="ja-JP" altLang="en-US" sz="1200" dirty="0" smtClean="0">
                <a:solidFill>
                  <a:schemeClr val="tx1"/>
                </a:solidFill>
                <a:latin typeface="ＭＳ ゴシック" panose="020B0609070205080204" pitchFamily="49" charset="-128"/>
                <a:ea typeface="ＭＳ ゴシック" panose="020B0609070205080204" pitchFamily="49" charset="-128"/>
              </a:rPr>
              <a:t>月成立の「つなぎ法」による関係法令改正の施行（平成</a:t>
            </a:r>
            <a:r>
              <a:rPr lang="en-US" altLang="ja-JP" sz="1200" dirty="0" smtClean="0">
                <a:solidFill>
                  <a:schemeClr val="tx1"/>
                </a:solidFill>
                <a:latin typeface="ＭＳ ゴシック" panose="020B0609070205080204" pitchFamily="49" charset="-128"/>
                <a:ea typeface="ＭＳ ゴシック" panose="020B0609070205080204" pitchFamily="49" charset="-128"/>
              </a:rPr>
              <a:t>24</a:t>
            </a:r>
            <a:r>
              <a:rPr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lang="en-US" altLang="ja-JP" sz="1200" dirty="0" smtClean="0">
                <a:solidFill>
                  <a:schemeClr val="tx1"/>
                </a:solidFill>
                <a:latin typeface="ＭＳ ゴシック" panose="020B0609070205080204" pitchFamily="49" charset="-128"/>
                <a:ea typeface="ＭＳ ゴシック" panose="020B0609070205080204" pitchFamily="49" charset="-128"/>
              </a:rPr>
              <a:t>4</a:t>
            </a:r>
            <a:r>
              <a:rPr lang="ja-JP" altLang="en-US" sz="1200" dirty="0" smtClean="0">
                <a:solidFill>
                  <a:schemeClr val="tx1"/>
                </a:solidFill>
                <a:latin typeface="ＭＳ ゴシック" panose="020B0609070205080204" pitchFamily="49" charset="-128"/>
                <a:ea typeface="ＭＳ ゴシック" panose="020B0609070205080204" pitchFamily="49" charset="-128"/>
              </a:rPr>
              <a:t>月）により、平成</a:t>
            </a:r>
            <a:r>
              <a:rPr lang="en-US" altLang="ja-JP" sz="1200" dirty="0" smtClean="0">
                <a:solidFill>
                  <a:schemeClr val="tx1"/>
                </a:solidFill>
                <a:latin typeface="ＭＳ ゴシック" panose="020B0609070205080204" pitchFamily="49" charset="-128"/>
                <a:ea typeface="ＭＳ ゴシック" panose="020B0609070205080204" pitchFamily="49" charset="-128"/>
              </a:rPr>
              <a:t>27</a:t>
            </a:r>
            <a:r>
              <a:rPr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lang="en-US" altLang="ja-JP" sz="1200" dirty="0" smtClean="0">
                <a:solidFill>
                  <a:schemeClr val="tx1"/>
                </a:solidFill>
                <a:latin typeface="ＭＳ ゴシック" panose="020B0609070205080204" pitchFamily="49" charset="-128"/>
                <a:ea typeface="ＭＳ ゴシック" panose="020B0609070205080204" pitchFamily="49" charset="-128"/>
              </a:rPr>
              <a:t>3</a:t>
            </a:r>
            <a:r>
              <a:rPr lang="ja-JP" altLang="en-US" sz="1200" dirty="0" smtClean="0">
                <a:solidFill>
                  <a:schemeClr val="tx1"/>
                </a:solidFill>
                <a:latin typeface="ＭＳ ゴシック" panose="020B0609070205080204" pitchFamily="49" charset="-128"/>
                <a:ea typeface="ＭＳ ゴシック" panose="020B0609070205080204" pitchFamily="49" charset="-128"/>
              </a:rPr>
              <a:t>月までは経過措置として、市町村が必要と認めた場合に計画を作成することとされていたが、平成</a:t>
            </a:r>
            <a:r>
              <a:rPr lang="en-US" altLang="ja-JP" sz="1200" dirty="0" smtClean="0">
                <a:solidFill>
                  <a:schemeClr val="tx1"/>
                </a:solidFill>
                <a:latin typeface="ＭＳ ゴシック" panose="020B0609070205080204" pitchFamily="49" charset="-128"/>
                <a:ea typeface="ＭＳ ゴシック" panose="020B0609070205080204" pitchFamily="49" charset="-128"/>
              </a:rPr>
              <a:t>27</a:t>
            </a:r>
            <a:r>
              <a:rPr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lang="en-US" altLang="ja-JP" sz="1200" dirty="0" smtClean="0">
                <a:solidFill>
                  <a:schemeClr val="tx1"/>
                </a:solidFill>
                <a:latin typeface="ＭＳ ゴシック" panose="020B0609070205080204" pitchFamily="49" charset="-128"/>
                <a:ea typeface="ＭＳ ゴシック" panose="020B0609070205080204" pitchFamily="49" charset="-128"/>
              </a:rPr>
              <a:t>4</a:t>
            </a:r>
            <a:r>
              <a:rPr lang="ja-JP" altLang="en-US" sz="1200" dirty="0" smtClean="0">
                <a:solidFill>
                  <a:schemeClr val="tx1"/>
                </a:solidFill>
                <a:latin typeface="ＭＳ ゴシック" panose="020B0609070205080204" pitchFamily="49" charset="-128"/>
                <a:ea typeface="ＭＳ ゴシック" panose="020B0609070205080204" pitchFamily="49" charset="-128"/>
              </a:rPr>
              <a:t>月より、全例について計画が必要となった。</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algn="l"/>
            <a:endParaRPr lang="en-US" altLang="ja-JP" sz="800" dirty="0" smtClean="0">
              <a:solidFill>
                <a:schemeClr val="tx1"/>
              </a:solidFill>
              <a:latin typeface="ＭＳ ゴシック" panose="020B0609070205080204" pitchFamily="49" charset="-128"/>
              <a:ea typeface="ＭＳ ゴシック" panose="020B0609070205080204" pitchFamily="49" charset="-128"/>
            </a:endParaRPr>
          </a:p>
          <a:p>
            <a:pPr marL="266700" indent="-266700" algn="l"/>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rPr>
              <a:t>※</a:t>
            </a:r>
            <a:r>
              <a:rPr lang="ja-JP" altLang="en-US" sz="1200" dirty="0" smtClean="0">
                <a:solidFill>
                  <a:prstClr val="black"/>
                </a:solidFill>
                <a:latin typeface="ＭＳ ゴシック" panose="020B0609070205080204" pitchFamily="49" charset="-128"/>
                <a:ea typeface="ＭＳ ゴシック" panose="020B0609070205080204" pitchFamily="49" charset="-128"/>
              </a:rPr>
              <a:t>　各事業所で計画を作成する相談支援専門員には、高い能力が求められるため、一定の実務経験に加えて都道府県が主催する研修の修了を義務づけている。</a:t>
            </a:r>
            <a:endParaRPr lang="en-US" altLang="ja-JP" sz="1200" dirty="0">
              <a:solidFill>
                <a:prstClr val="black"/>
              </a:solidFill>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11799" y="2852936"/>
            <a:ext cx="3666408" cy="400110"/>
          </a:xfrm>
          <a:prstGeom prst="rect">
            <a:avLst/>
          </a:prstGeom>
          <a:noFill/>
        </p:spPr>
        <p:txBody>
          <a:bodyPr wrap="square" rtlCol="0">
            <a:spAutoFit/>
          </a:bodyPr>
          <a:lstStyle/>
          <a:p>
            <a:r>
              <a:rPr lang="ja-JP" altLang="en-US" sz="2000" b="1" dirty="0" smtClean="0">
                <a:solidFill>
                  <a:prstClr val="black"/>
                </a:solidFill>
              </a:rPr>
              <a:t>（利用プロセスのイメージ）</a:t>
            </a:r>
            <a:endParaRPr lang="ja-JP" altLang="en-US" sz="2000" b="1" dirty="0">
              <a:solidFill>
                <a:prstClr val="black"/>
              </a:solidFill>
            </a:endParaRPr>
          </a:p>
        </p:txBody>
      </p:sp>
      <p:sp>
        <p:nvSpPr>
          <p:cNvPr id="8" name="角丸四角形 7"/>
          <p:cNvSpPr/>
          <p:nvPr/>
        </p:nvSpPr>
        <p:spPr>
          <a:xfrm>
            <a:off x="3722168" y="4446986"/>
            <a:ext cx="2322954" cy="71020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相談支援</a:t>
            </a:r>
            <a:r>
              <a:rPr lang="ja-JP" altLang="en-US" sz="1600" dirty="0">
                <a:solidFill>
                  <a:prstClr val="black"/>
                </a:solidFill>
              </a:rPr>
              <a:t>事業者</a:t>
            </a:r>
          </a:p>
        </p:txBody>
      </p:sp>
      <p:sp>
        <p:nvSpPr>
          <p:cNvPr id="9" name="角丸四角形 8"/>
          <p:cNvSpPr/>
          <p:nvPr/>
        </p:nvSpPr>
        <p:spPr>
          <a:xfrm>
            <a:off x="7449095" y="5705093"/>
            <a:ext cx="2340718" cy="5601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都道府県</a:t>
            </a:r>
          </a:p>
        </p:txBody>
      </p:sp>
      <p:cxnSp>
        <p:nvCxnSpPr>
          <p:cNvPr id="20" name="直線コネクタ 19"/>
          <p:cNvCxnSpPr>
            <a:endCxn id="60" idx="0"/>
          </p:cNvCxnSpPr>
          <p:nvPr/>
        </p:nvCxnSpPr>
        <p:spPr>
          <a:xfrm flipH="1">
            <a:off x="3911643" y="5157192"/>
            <a:ext cx="56194"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8" idx="2"/>
            <a:endCxn id="58" idx="0"/>
          </p:cNvCxnSpPr>
          <p:nvPr/>
        </p:nvCxnSpPr>
        <p:spPr>
          <a:xfrm flipH="1">
            <a:off x="4867763" y="5157192"/>
            <a:ext cx="15956" cy="216024"/>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738270" y="5157192"/>
            <a:ext cx="161200"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6045512" y="4092827"/>
            <a:ext cx="2184243" cy="34428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782876" y="5930739"/>
            <a:ext cx="2215959" cy="307777"/>
          </a:xfrm>
          <a:prstGeom prst="rect">
            <a:avLst/>
          </a:prstGeom>
          <a:noFill/>
        </p:spPr>
        <p:txBody>
          <a:bodyPr wrap="square" rtlCol="0">
            <a:spAutoFit/>
          </a:bodyPr>
          <a:lstStyle/>
          <a:p>
            <a:pPr algn="ctr"/>
            <a:r>
              <a:rPr lang="ja-JP" altLang="en-US" sz="1400" dirty="0" smtClean="0">
                <a:solidFill>
                  <a:prstClr val="black"/>
                </a:solidFill>
              </a:rPr>
              <a:t>相談支援専門員</a:t>
            </a:r>
            <a:endParaRPr lang="ja-JP" altLang="en-US" sz="1400" dirty="0">
              <a:solidFill>
                <a:prstClr val="black"/>
              </a:solidFill>
            </a:endParaRPr>
          </a:p>
        </p:txBody>
      </p:sp>
      <p:sp>
        <p:nvSpPr>
          <p:cNvPr id="37" name="テキスト ボックス 36"/>
          <p:cNvSpPr txBox="1"/>
          <p:nvPr/>
        </p:nvSpPr>
        <p:spPr>
          <a:xfrm rot="960000">
            <a:off x="1350779" y="4365741"/>
            <a:ext cx="2381561" cy="738664"/>
          </a:xfrm>
          <a:prstGeom prst="rect">
            <a:avLst/>
          </a:prstGeom>
          <a:noFill/>
        </p:spPr>
        <p:txBody>
          <a:bodyPr wrap="square" rtlCol="0">
            <a:spAutoFit/>
          </a:bodyPr>
          <a:lstStyle/>
          <a:p>
            <a:r>
              <a:rPr lang="ja-JP" altLang="en-US" sz="1400" dirty="0">
                <a:solidFill>
                  <a:prstClr val="black"/>
                </a:solidFill>
                <a:latin typeface="ＭＳ Ｐゴシック"/>
              </a:rPr>
              <a:t>③</a:t>
            </a:r>
            <a:r>
              <a:rPr lang="ja-JP" altLang="en-US" sz="1400" dirty="0" smtClean="0">
                <a:solidFill>
                  <a:prstClr val="black"/>
                </a:solidFill>
                <a:latin typeface="ＭＳ Ｐゴシック"/>
              </a:rPr>
              <a:t>　計画案・計画の作成</a:t>
            </a:r>
            <a:endParaRPr lang="en-US" altLang="ja-JP" sz="1400" dirty="0" smtClean="0">
              <a:solidFill>
                <a:prstClr val="black"/>
              </a:solidFill>
              <a:latin typeface="ＭＳ Ｐゴシック"/>
            </a:endParaRPr>
          </a:p>
          <a:p>
            <a:endParaRPr lang="en-US" altLang="ja-JP" sz="400" dirty="0" smtClean="0">
              <a:solidFill>
                <a:prstClr val="black"/>
              </a:solidFill>
              <a:latin typeface="ＭＳ Ｐゴシック"/>
            </a:endParaRPr>
          </a:p>
          <a:p>
            <a:r>
              <a:rPr lang="en-US" altLang="ja-JP" sz="1200" dirty="0" smtClean="0">
                <a:solidFill>
                  <a:prstClr val="black"/>
                </a:solidFill>
              </a:rPr>
              <a:t>※</a:t>
            </a:r>
            <a:r>
              <a:rPr lang="ja-JP" altLang="en-US" sz="1200" dirty="0">
                <a:solidFill>
                  <a:prstClr val="black"/>
                </a:solidFill>
              </a:rPr>
              <a:t>　</a:t>
            </a:r>
            <a:r>
              <a:rPr lang="ja-JP" altLang="en-US" sz="1200" dirty="0" smtClean="0">
                <a:solidFill>
                  <a:prstClr val="black"/>
                </a:solidFill>
              </a:rPr>
              <a:t>支給決定後、定期的に</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利用状況のモニタリング</a:t>
            </a:r>
            <a:endParaRPr lang="en-US" altLang="ja-JP" sz="1200" dirty="0">
              <a:solidFill>
                <a:prstClr val="black"/>
              </a:solidFill>
            </a:endParaRPr>
          </a:p>
        </p:txBody>
      </p:sp>
      <p:sp>
        <p:nvSpPr>
          <p:cNvPr id="38" name="テキスト ボックス 37"/>
          <p:cNvSpPr txBox="1"/>
          <p:nvPr/>
        </p:nvSpPr>
        <p:spPr>
          <a:xfrm rot="21000000">
            <a:off x="6055906" y="4209125"/>
            <a:ext cx="2335573" cy="307777"/>
          </a:xfrm>
          <a:prstGeom prst="rect">
            <a:avLst/>
          </a:prstGeom>
          <a:noFill/>
        </p:spPr>
        <p:txBody>
          <a:bodyPr wrap="square" rtlCol="0">
            <a:spAutoFit/>
          </a:bodyPr>
          <a:lstStyle/>
          <a:p>
            <a:r>
              <a:rPr lang="ja-JP" altLang="en-US" sz="1400" dirty="0">
                <a:solidFill>
                  <a:prstClr val="black"/>
                </a:solidFill>
              </a:rPr>
              <a:t>　</a:t>
            </a:r>
            <a:r>
              <a:rPr lang="ja-JP" altLang="en-US" sz="1400" dirty="0" smtClean="0">
                <a:solidFill>
                  <a:prstClr val="black"/>
                </a:solidFill>
              </a:rPr>
              <a:t>　計画の写しの提出</a:t>
            </a:r>
            <a:endParaRPr lang="en-US" altLang="ja-JP" sz="1400" dirty="0" smtClean="0">
              <a:solidFill>
                <a:prstClr val="black"/>
              </a:solidFill>
            </a:endParaRPr>
          </a:p>
        </p:txBody>
      </p:sp>
      <p:sp>
        <p:nvSpPr>
          <p:cNvPr id="40" name="テキスト ボックス 39"/>
          <p:cNvSpPr txBox="1"/>
          <p:nvPr/>
        </p:nvSpPr>
        <p:spPr>
          <a:xfrm>
            <a:off x="4953426" y="6310524"/>
            <a:ext cx="3822423" cy="307777"/>
          </a:xfrm>
          <a:prstGeom prst="rect">
            <a:avLst/>
          </a:prstGeom>
          <a:noFill/>
        </p:spPr>
        <p:txBody>
          <a:bodyPr wrap="square" rtlCol="0">
            <a:spAutoFit/>
          </a:bodyPr>
          <a:lstStyle/>
          <a:p>
            <a:pPr algn="ctr"/>
            <a:r>
              <a:rPr lang="ja-JP" altLang="en-US" sz="1400" dirty="0" smtClean="0">
                <a:solidFill>
                  <a:prstClr val="black"/>
                </a:solidFill>
              </a:rPr>
              <a:t>養成研修</a:t>
            </a:r>
            <a:endParaRPr lang="ja-JP" altLang="en-US" sz="1400" dirty="0">
              <a:solidFill>
                <a:prstClr val="black"/>
              </a:solidFill>
            </a:endParaRPr>
          </a:p>
        </p:txBody>
      </p:sp>
      <p:sp>
        <p:nvSpPr>
          <p:cNvPr id="41" name="左大かっこ 40"/>
          <p:cNvSpPr/>
          <p:nvPr/>
        </p:nvSpPr>
        <p:spPr>
          <a:xfrm rot="16200000">
            <a:off x="4734513" y="4454521"/>
            <a:ext cx="362319" cy="3352222"/>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cxnSp>
        <p:nvCxnSpPr>
          <p:cNvPr id="43" name="カギ線コネクタ 42"/>
          <p:cNvCxnSpPr/>
          <p:nvPr/>
        </p:nvCxnSpPr>
        <p:spPr>
          <a:xfrm rot="5400000">
            <a:off x="-112011" y="4128915"/>
            <a:ext cx="1405390" cy="1157797"/>
          </a:xfrm>
          <a:prstGeom prst="bentConnector3">
            <a:avLst>
              <a:gd name="adj1" fmla="val 9902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16866" y="5661250"/>
            <a:ext cx="2964329" cy="1077218"/>
          </a:xfrm>
          <a:prstGeom prst="rect">
            <a:avLst/>
          </a:prstGeom>
          <a:noFill/>
        </p:spPr>
        <p:txBody>
          <a:bodyPr wrap="square" rtlCol="0">
            <a:spAutoFit/>
          </a:bodyPr>
          <a:lstStyle/>
          <a:p>
            <a:r>
              <a:rPr lang="ja-JP" altLang="en-US" sz="1600" dirty="0" smtClean="0">
                <a:solidFill>
                  <a:prstClr val="black"/>
                </a:solidFill>
              </a:rPr>
              <a:t>＊　２６年度までは、②は市区町村が必要と認めた場合のみであるが、２７年度からは全例について求めることとなった。</a:t>
            </a:r>
            <a:endParaRPr lang="ja-JP" altLang="en-US" sz="1600" dirty="0">
              <a:solidFill>
                <a:prstClr val="black"/>
              </a:solidFill>
            </a:endParaRPr>
          </a:p>
        </p:txBody>
      </p:sp>
      <p:grpSp>
        <p:nvGrpSpPr>
          <p:cNvPr id="11" name="グループ化 10"/>
          <p:cNvGrpSpPr/>
          <p:nvPr/>
        </p:nvGrpSpPr>
        <p:grpSpPr>
          <a:xfrm>
            <a:off x="116491" y="3285001"/>
            <a:ext cx="9673075" cy="720080"/>
            <a:chOff x="107504" y="3501008"/>
            <a:chExt cx="8928992" cy="720080"/>
          </a:xfrm>
        </p:grpSpPr>
        <p:sp>
          <p:nvSpPr>
            <p:cNvPr id="6" name="角丸四角形 5"/>
            <p:cNvSpPr/>
            <p:nvPr/>
          </p:nvSpPr>
          <p:spPr>
            <a:xfrm>
              <a:off x="107504" y="3510882"/>
              <a:ext cx="2160240" cy="71020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利用者（保護者）</a:t>
              </a:r>
              <a:endParaRPr lang="ja-JP" altLang="en-US" sz="1600" dirty="0">
                <a:solidFill>
                  <a:prstClr val="black"/>
                </a:solidFill>
              </a:endParaRPr>
            </a:p>
          </p:txBody>
        </p:sp>
        <p:sp>
          <p:nvSpPr>
            <p:cNvPr id="7" name="角丸四角形 6"/>
            <p:cNvSpPr/>
            <p:nvPr/>
          </p:nvSpPr>
          <p:spPr>
            <a:xfrm>
              <a:off x="6876256" y="3501008"/>
              <a:ext cx="2160240" cy="7102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市町村</a:t>
              </a:r>
              <a:endParaRPr lang="en-US" altLang="ja-JP" sz="1600" dirty="0" smtClean="0">
                <a:solidFill>
                  <a:prstClr val="black"/>
                </a:solidFill>
              </a:endParaRPr>
            </a:p>
            <a:p>
              <a:pPr algn="ctr"/>
              <a:r>
                <a:rPr lang="ja-JP" altLang="en-US" sz="1100" dirty="0" smtClean="0">
                  <a:solidFill>
                    <a:prstClr val="black"/>
                  </a:solidFill>
                </a:rPr>
                <a:t>（計画案の受領後、支給決定）</a:t>
              </a:r>
              <a:endParaRPr lang="ja-JP" altLang="en-US" sz="1100" dirty="0">
                <a:solidFill>
                  <a:prstClr val="black"/>
                </a:solidFill>
              </a:endParaRPr>
            </a:p>
          </p:txBody>
        </p:sp>
        <p:sp>
          <p:nvSpPr>
            <p:cNvPr id="35" name="テキスト ボックス 34"/>
            <p:cNvSpPr txBox="1"/>
            <p:nvPr/>
          </p:nvSpPr>
          <p:spPr>
            <a:xfrm>
              <a:off x="2699791" y="3501008"/>
              <a:ext cx="3960441" cy="307777"/>
            </a:xfrm>
            <a:prstGeom prst="rect">
              <a:avLst/>
            </a:prstGeom>
            <a:noFill/>
          </p:spPr>
          <p:txBody>
            <a:bodyPr wrap="square" rtlCol="0">
              <a:spAutoFit/>
            </a:bodyPr>
            <a:lstStyle/>
            <a:p>
              <a:pPr algn="ctr"/>
              <a:r>
                <a:rPr lang="ja-JP" altLang="en-US" sz="1400" dirty="0" smtClean="0">
                  <a:solidFill>
                    <a:prstClr val="black"/>
                  </a:solidFill>
                </a:rPr>
                <a:t>①　支給申請</a:t>
              </a:r>
              <a:endParaRPr lang="en-US" altLang="ja-JP" sz="1400" dirty="0">
                <a:solidFill>
                  <a:prstClr val="black"/>
                </a:solidFill>
              </a:endParaRPr>
            </a:p>
          </p:txBody>
        </p:sp>
        <p:sp>
          <p:nvSpPr>
            <p:cNvPr id="36" name="テキスト ボックス 35"/>
            <p:cNvSpPr txBox="1"/>
            <p:nvPr/>
          </p:nvSpPr>
          <p:spPr>
            <a:xfrm>
              <a:off x="2627784" y="3789040"/>
              <a:ext cx="4034465" cy="307777"/>
            </a:xfrm>
            <a:prstGeom prst="rect">
              <a:avLst/>
            </a:prstGeom>
            <a:noFill/>
          </p:spPr>
          <p:txBody>
            <a:bodyPr wrap="square" rtlCol="0">
              <a:spAutoFit/>
            </a:bodyPr>
            <a:lstStyle/>
            <a:p>
              <a:pPr algn="ctr"/>
              <a:r>
                <a:rPr lang="ja-JP" altLang="en-US" sz="1400" dirty="0">
                  <a:solidFill>
                    <a:prstClr val="black"/>
                  </a:solidFill>
                </a:rPr>
                <a:t>②</a:t>
              </a:r>
              <a:r>
                <a:rPr lang="ja-JP" altLang="en-US" sz="1400" dirty="0" smtClean="0">
                  <a:solidFill>
                    <a:prstClr val="black"/>
                  </a:solidFill>
                </a:rPr>
                <a:t>　ｻｰﾋﾞｽ等利用計画案の求め</a:t>
              </a:r>
              <a:endParaRPr lang="ja-JP" altLang="en-US" sz="1400" dirty="0">
                <a:solidFill>
                  <a:prstClr val="black"/>
                </a:solidFill>
              </a:endParaRPr>
            </a:p>
          </p:txBody>
        </p:sp>
        <p:cxnSp>
          <p:nvCxnSpPr>
            <p:cNvPr id="34" name="直線矢印コネクタ 33"/>
            <p:cNvCxnSpPr/>
            <p:nvPr/>
          </p:nvCxnSpPr>
          <p:spPr>
            <a:xfrm>
              <a:off x="2311735" y="3789040"/>
              <a:ext cx="4487686"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2311736" y="4077072"/>
              <a:ext cx="43845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58" name="図 116" descr="MC900432625.PNG"/>
          <p:cNvPicPr>
            <a:picLocks noChangeAspect="1"/>
          </p:cNvPicPr>
          <p:nvPr/>
        </p:nvPicPr>
        <p:blipFill>
          <a:blip r:embed="rId3" cstate="print"/>
          <a:srcRect/>
          <a:stretch>
            <a:fillRect/>
          </a:stretch>
        </p:blipFill>
        <p:spPr bwMode="auto">
          <a:xfrm>
            <a:off x="4548373" y="5373232"/>
            <a:ext cx="638675" cy="558774"/>
          </a:xfrm>
          <a:prstGeom prst="rect">
            <a:avLst/>
          </a:prstGeom>
          <a:noFill/>
          <a:ln w="9525">
            <a:noFill/>
            <a:miter lim="800000"/>
            <a:headEnd/>
            <a:tailEnd/>
          </a:ln>
        </p:spPr>
      </p:pic>
      <p:pic>
        <p:nvPicPr>
          <p:cNvPr id="59" name="Picture 4" descr="j0433954[1]"/>
          <p:cNvPicPr preferRelativeResize="0">
            <a:picLocks noChangeArrowheads="1"/>
          </p:cNvPicPr>
          <p:nvPr/>
        </p:nvPicPr>
        <p:blipFill>
          <a:blip r:embed="rId4" cstate="print"/>
          <a:srcRect/>
          <a:stretch>
            <a:fillRect/>
          </a:stretch>
        </p:blipFill>
        <p:spPr bwMode="auto">
          <a:xfrm>
            <a:off x="5576276" y="5374420"/>
            <a:ext cx="646387" cy="565521"/>
          </a:xfrm>
          <a:prstGeom prst="rect">
            <a:avLst/>
          </a:prstGeom>
          <a:noFill/>
          <a:ln w="9525">
            <a:noFill/>
            <a:miter lim="800000"/>
            <a:headEnd/>
            <a:tailEnd/>
          </a:ln>
        </p:spPr>
      </p:pic>
      <p:pic>
        <p:nvPicPr>
          <p:cNvPr id="60" name="Picture 4" descr="C:\Users\STNJP\AppData\Local\Microsoft\Windows\Temporary Internet Files\Content.IE5\XKGTVJGM\MC90043488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6774" y="5374386"/>
            <a:ext cx="809772" cy="506525"/>
          </a:xfrm>
          <a:prstGeom prst="rect">
            <a:avLst/>
          </a:prstGeom>
          <a:noFill/>
          <a:extLst>
            <a:ext uri="{909E8E84-426E-40DD-AFC4-6F175D3DCCD1}">
              <a14:hiddenFill xmlns:a14="http://schemas.microsoft.com/office/drawing/2010/main">
                <a:solidFill>
                  <a:srgbClr val="FFFFFF"/>
                </a:solidFill>
              </a14:hiddenFill>
            </a:ext>
          </a:extLst>
        </p:spPr>
      </p:pic>
      <p:sp>
        <p:nvSpPr>
          <p:cNvPr id="67" name="U ターン矢印 66"/>
          <p:cNvSpPr/>
          <p:nvPr/>
        </p:nvSpPr>
        <p:spPr>
          <a:xfrm rot="10800000">
            <a:off x="4718979" y="6264015"/>
            <a:ext cx="4056456" cy="54936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 name="テキスト ボックス 9"/>
          <p:cNvSpPr txBox="1"/>
          <p:nvPr/>
        </p:nvSpPr>
        <p:spPr>
          <a:xfrm>
            <a:off x="496433" y="4149080"/>
            <a:ext cx="400110" cy="1368152"/>
          </a:xfrm>
          <a:prstGeom prst="rect">
            <a:avLst/>
          </a:prstGeom>
          <a:noFill/>
        </p:spPr>
        <p:txBody>
          <a:bodyPr vert="eaVert" wrap="square" rtlCol="0">
            <a:spAutoFit/>
          </a:bodyPr>
          <a:lstStyle/>
          <a:p>
            <a:r>
              <a:rPr lang="ja-JP" altLang="en-US" sz="1400" dirty="0" smtClean="0">
                <a:solidFill>
                  <a:prstClr val="black"/>
                </a:solidFill>
              </a:rPr>
              <a:t>サービス利用</a:t>
            </a:r>
            <a:endParaRPr lang="ja-JP" altLang="en-US" sz="1400" dirty="0">
              <a:solidFill>
                <a:prstClr val="black"/>
              </a:solidFill>
            </a:endParaRPr>
          </a:p>
        </p:txBody>
      </p:sp>
      <p:cxnSp>
        <p:nvCxnSpPr>
          <p:cNvPr id="33" name="直線矢印コネクタ 32"/>
          <p:cNvCxnSpPr/>
          <p:nvPr/>
        </p:nvCxnSpPr>
        <p:spPr>
          <a:xfrm rot="60000" flipH="1">
            <a:off x="6045121" y="4033291"/>
            <a:ext cx="3510390" cy="6480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rot="21022275">
            <a:off x="5677970" y="4429448"/>
            <a:ext cx="3142816" cy="323165"/>
          </a:xfrm>
          <a:prstGeom prst="rect">
            <a:avLst/>
          </a:prstGeom>
          <a:noFill/>
        </p:spPr>
        <p:txBody>
          <a:bodyPr wrap="square" rtlCol="0">
            <a:spAutoFit/>
          </a:bodyPr>
          <a:lstStyle/>
          <a:p>
            <a:r>
              <a:rPr lang="ja-JP" altLang="en-US" sz="1500" dirty="0">
                <a:solidFill>
                  <a:prstClr val="black"/>
                </a:solidFill>
              </a:rPr>
              <a:t>　</a:t>
            </a:r>
            <a:r>
              <a:rPr lang="ja-JP" altLang="en-US" sz="1500" dirty="0" smtClean="0">
                <a:solidFill>
                  <a:prstClr val="black"/>
                </a:solidFill>
              </a:rPr>
              <a:t>　　　　　報酬の支払い</a:t>
            </a:r>
            <a:endParaRPr lang="en-US" altLang="ja-JP" sz="1500" dirty="0" smtClean="0">
              <a:solidFill>
                <a:prstClr val="black"/>
              </a:solidFill>
            </a:endParaRPr>
          </a:p>
        </p:txBody>
      </p:sp>
      <p:cxnSp>
        <p:nvCxnSpPr>
          <p:cNvPr id="17" name="直線矢印コネクタ 16"/>
          <p:cNvCxnSpPr/>
          <p:nvPr/>
        </p:nvCxnSpPr>
        <p:spPr>
          <a:xfrm>
            <a:off x="1286694" y="4005064"/>
            <a:ext cx="2435574" cy="644298"/>
          </a:xfrm>
          <a:prstGeom prst="straightConnector1">
            <a:avLst/>
          </a:prstGeom>
          <a:ln w="25400">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V="1">
            <a:off x="2612770" y="4129224"/>
            <a:ext cx="626219" cy="232587"/>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3238980" y="4129226"/>
            <a:ext cx="3352222" cy="19858"/>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44" name="直線矢印コネクタ 43"/>
          <p:cNvCxnSpPr/>
          <p:nvPr/>
        </p:nvCxnSpPr>
        <p:spPr>
          <a:xfrm flipV="1">
            <a:off x="6591775" y="3861052"/>
            <a:ext cx="1092123" cy="288032"/>
          </a:xfrm>
          <a:prstGeom prst="straightConnector1">
            <a:avLst/>
          </a:prstGeom>
          <a:ln w="19050">
            <a:prstDash val="dash"/>
            <a:tailEnd type="triangle" w="lg" len="lg"/>
          </a:ln>
        </p:spPr>
        <p:style>
          <a:lnRef idx="1">
            <a:schemeClr val="dk1"/>
          </a:lnRef>
          <a:fillRef idx="0">
            <a:schemeClr val="dk1"/>
          </a:fillRef>
          <a:effectRef idx="0">
            <a:schemeClr val="dk1"/>
          </a:effectRef>
          <a:fontRef idx="minor">
            <a:schemeClr val="tx1"/>
          </a:fontRef>
        </p:style>
      </p:cxnSp>
      <p:sp>
        <p:nvSpPr>
          <p:cNvPr id="4" name="正方形/長方形 3"/>
          <p:cNvSpPr/>
          <p:nvPr/>
        </p:nvSpPr>
        <p:spPr>
          <a:xfrm>
            <a:off x="6222663" y="4804410"/>
            <a:ext cx="3554873" cy="784830"/>
          </a:xfrm>
          <a:prstGeom prst="rect">
            <a:avLst/>
          </a:prstGeom>
          <a:ln>
            <a:solidFill>
              <a:schemeClr val="tx1"/>
            </a:solidFill>
            <a:prstDash val="dash"/>
          </a:ln>
        </p:spPr>
        <p:txBody>
          <a:bodyPr wrap="square">
            <a:spAutoFit/>
          </a:bodyPr>
          <a:lstStyle/>
          <a:p>
            <a:pPr marL="273050" indent="-273050">
              <a:lnSpc>
                <a:spcPts val="1200"/>
              </a:lnSpc>
              <a:spcBef>
                <a:spcPts val="600"/>
              </a:spcBef>
              <a:defRPr/>
            </a:pPr>
            <a:r>
              <a:rPr lang="ja-JP" altLang="en-US" sz="1100" dirty="0" smtClean="0">
                <a:solidFill>
                  <a:prstClr val="black"/>
                </a:solidFill>
              </a:rPr>
              <a:t>＜報酬単価＞</a:t>
            </a:r>
            <a:r>
              <a:rPr lang="ja-JP" altLang="en-US" sz="1100" dirty="0">
                <a:solidFill>
                  <a:prstClr val="black"/>
                </a:solidFill>
              </a:rPr>
              <a:t>　</a:t>
            </a:r>
            <a:endParaRPr lang="en-US" altLang="ja-JP" sz="1100" dirty="0" smtClean="0">
              <a:solidFill>
                <a:prstClr val="black"/>
              </a:solidFill>
            </a:endParaRPr>
          </a:p>
          <a:p>
            <a:pPr marL="273050" indent="-273050">
              <a:lnSpc>
                <a:spcPts val="1200"/>
              </a:lnSpc>
              <a:spcBef>
                <a:spcPts val="600"/>
              </a:spcBef>
              <a:defRPr/>
            </a:pPr>
            <a:r>
              <a:rPr lang="ja-JP" altLang="en-US" sz="1100" dirty="0" smtClean="0">
                <a:solidFill>
                  <a:prstClr val="black"/>
                </a:solidFill>
              </a:rPr>
              <a:t>・</a:t>
            </a:r>
            <a:r>
              <a:rPr lang="ja-JP" altLang="en-US" sz="1100" dirty="0">
                <a:solidFill>
                  <a:prstClr val="black"/>
                </a:solidFill>
              </a:rPr>
              <a:t>　</a:t>
            </a:r>
            <a:r>
              <a:rPr lang="ja-JP" altLang="en-US" sz="1100" dirty="0" smtClean="0">
                <a:solidFill>
                  <a:prstClr val="black"/>
                </a:solidFill>
              </a:rPr>
              <a:t>計画作成</a:t>
            </a:r>
            <a:r>
              <a:rPr lang="ja-JP" altLang="en-US" sz="1100" dirty="0">
                <a:solidFill>
                  <a:prstClr val="black"/>
                </a:solidFill>
              </a:rPr>
              <a:t>　 </a:t>
            </a:r>
            <a:r>
              <a:rPr lang="ja-JP" altLang="en-US" sz="1100" dirty="0" smtClean="0">
                <a:solidFill>
                  <a:prstClr val="black"/>
                </a:solidFill>
              </a:rPr>
              <a:t> 　者：</a:t>
            </a:r>
            <a:r>
              <a:rPr lang="en-US" altLang="ja-JP" sz="1100" dirty="0" smtClean="0">
                <a:solidFill>
                  <a:prstClr val="black"/>
                </a:solidFill>
              </a:rPr>
              <a:t>1,458</a:t>
            </a:r>
            <a:r>
              <a:rPr lang="ja-JP" altLang="en-US" sz="1100" dirty="0" smtClean="0">
                <a:solidFill>
                  <a:prstClr val="black"/>
                </a:solidFill>
              </a:rPr>
              <a:t>単位</a:t>
            </a:r>
            <a:r>
              <a:rPr lang="ja-JP" altLang="en-US" sz="1100" dirty="0">
                <a:solidFill>
                  <a:prstClr val="black"/>
                </a:solidFill>
              </a:rPr>
              <a:t>／</a:t>
            </a:r>
            <a:r>
              <a:rPr lang="ja-JP" altLang="en-US" sz="1100" dirty="0" smtClean="0">
                <a:solidFill>
                  <a:prstClr val="black"/>
                </a:solidFill>
              </a:rPr>
              <a:t>月　児：</a:t>
            </a:r>
            <a:r>
              <a:rPr lang="en-US" altLang="ja-JP" sz="1100" dirty="0" smtClean="0">
                <a:solidFill>
                  <a:prstClr val="black"/>
                </a:solidFill>
              </a:rPr>
              <a:t>1,620</a:t>
            </a:r>
            <a:r>
              <a:rPr lang="ja-JP" altLang="en-US" sz="1100" dirty="0" smtClean="0">
                <a:solidFill>
                  <a:prstClr val="black"/>
                </a:solidFill>
              </a:rPr>
              <a:t>単位／月</a:t>
            </a:r>
            <a:endParaRPr lang="en-US" altLang="ja-JP" sz="1100" dirty="0">
              <a:solidFill>
                <a:prstClr val="black"/>
              </a:solidFill>
            </a:endParaRPr>
          </a:p>
          <a:p>
            <a:pPr>
              <a:lnSpc>
                <a:spcPts val="1200"/>
              </a:lnSpc>
              <a:defRPr/>
            </a:pPr>
            <a:r>
              <a:rPr lang="ja-JP" altLang="en-US" sz="1100" dirty="0" smtClean="0">
                <a:solidFill>
                  <a:prstClr val="black"/>
                </a:solidFill>
              </a:rPr>
              <a:t>・</a:t>
            </a:r>
            <a:r>
              <a:rPr lang="ja-JP" altLang="en-US" sz="1100" dirty="0">
                <a:solidFill>
                  <a:prstClr val="black"/>
                </a:solidFill>
              </a:rPr>
              <a:t>　</a:t>
            </a:r>
            <a:r>
              <a:rPr lang="ja-JP" altLang="en-US" sz="1100" dirty="0" smtClean="0">
                <a:solidFill>
                  <a:prstClr val="black"/>
                </a:solidFill>
              </a:rPr>
              <a:t>モニタリング　者：</a:t>
            </a:r>
            <a:r>
              <a:rPr lang="en-US" altLang="ja-JP" sz="1100" dirty="0" smtClean="0">
                <a:solidFill>
                  <a:prstClr val="black"/>
                </a:solidFill>
              </a:rPr>
              <a:t>1,207</a:t>
            </a:r>
            <a:r>
              <a:rPr lang="ja-JP" altLang="en-US" sz="1100" dirty="0" smtClean="0">
                <a:solidFill>
                  <a:prstClr val="black"/>
                </a:solidFill>
              </a:rPr>
              <a:t>単位</a:t>
            </a:r>
            <a:r>
              <a:rPr lang="ja-JP" altLang="en-US" sz="1100" dirty="0">
                <a:solidFill>
                  <a:prstClr val="black"/>
                </a:solidFill>
              </a:rPr>
              <a:t>／</a:t>
            </a:r>
            <a:r>
              <a:rPr lang="ja-JP" altLang="en-US" sz="1100" dirty="0" smtClean="0">
                <a:solidFill>
                  <a:prstClr val="black"/>
                </a:solidFill>
              </a:rPr>
              <a:t>月　児：</a:t>
            </a:r>
            <a:r>
              <a:rPr lang="en-US" altLang="ja-JP" sz="1100" dirty="0" smtClean="0">
                <a:solidFill>
                  <a:prstClr val="black"/>
                </a:solidFill>
              </a:rPr>
              <a:t>1,318</a:t>
            </a:r>
            <a:r>
              <a:rPr lang="ja-JP" altLang="en-US" sz="1100" dirty="0" smtClean="0">
                <a:solidFill>
                  <a:prstClr val="black"/>
                </a:solidFill>
              </a:rPr>
              <a:t>単位／月</a:t>
            </a:r>
            <a:endParaRPr lang="en-US" altLang="ja-JP" sz="1100" dirty="0" smtClean="0">
              <a:solidFill>
                <a:prstClr val="black"/>
              </a:solidFill>
            </a:endParaRPr>
          </a:p>
          <a:p>
            <a:pPr algn="r">
              <a:lnSpc>
                <a:spcPts val="1200"/>
              </a:lnSpc>
              <a:defRPr/>
            </a:pPr>
            <a:r>
              <a:rPr lang="en-US" altLang="ja-JP" sz="1100" dirty="0" smtClean="0">
                <a:solidFill>
                  <a:prstClr val="black"/>
                </a:solidFill>
              </a:rPr>
              <a:t>※</a:t>
            </a:r>
            <a:r>
              <a:rPr lang="ja-JP" altLang="en-US" sz="1100" dirty="0" smtClean="0">
                <a:solidFill>
                  <a:prstClr val="black"/>
                </a:solidFill>
              </a:rPr>
              <a:t>者については平成３０年度の経過措置あり</a:t>
            </a:r>
            <a:endParaRPr lang="en-US" altLang="ja-JP" sz="1100" dirty="0">
              <a:solidFill>
                <a:prstClr val="black"/>
              </a:solidFill>
            </a:endParaRPr>
          </a:p>
        </p:txBody>
      </p:sp>
      <p:sp>
        <p:nvSpPr>
          <p:cNvPr id="12" name="スライド番号プレースホルダー 11"/>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45</a:t>
            </a:fld>
            <a:endParaRPr lang="en-US" altLang="ja-JP">
              <a:solidFill>
                <a:prstClr val="black"/>
              </a:solidFill>
            </a:endParaRPr>
          </a:p>
        </p:txBody>
      </p:sp>
      <p:cxnSp>
        <p:nvCxnSpPr>
          <p:cNvPr id="45" name="直線コネクタ 44"/>
          <p:cNvCxnSpPr/>
          <p:nvPr/>
        </p:nvCxnSpPr>
        <p:spPr>
          <a:xfrm>
            <a:off x="0" y="476672"/>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1314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3"/>
          <p:cNvGrpSpPr>
            <a:grpSpLocks/>
          </p:cNvGrpSpPr>
          <p:nvPr/>
        </p:nvGrpSpPr>
        <p:grpSpPr bwMode="auto">
          <a:xfrm>
            <a:off x="8121393" y="3357024"/>
            <a:ext cx="1367673" cy="446087"/>
            <a:chOff x="3731" y="1824"/>
            <a:chExt cx="747" cy="281"/>
          </a:xfrm>
          <a:solidFill>
            <a:schemeClr val="bg1"/>
          </a:solidFill>
        </p:grpSpPr>
        <p:sp>
          <p:nvSpPr>
            <p:cNvPr id="221" name="Rectangle 194"/>
            <p:cNvSpPr>
              <a:spLocks noChangeArrowheads="1"/>
            </p:cNvSpPr>
            <p:nvPr/>
          </p:nvSpPr>
          <p:spPr bwMode="auto">
            <a:xfrm>
              <a:off x="3731" y="1824"/>
              <a:ext cx="724" cy="281"/>
            </a:xfrm>
            <a:prstGeom prst="rect">
              <a:avLst/>
            </a:prstGeom>
            <a:grpFill/>
            <a:ln w="9525">
              <a:noFill/>
              <a:miter lim="800000"/>
              <a:headEnd/>
              <a:tailEnd/>
            </a:ln>
          </p:spPr>
          <p:txBody>
            <a:bodyPr/>
            <a:lstStyle/>
            <a:p>
              <a:pPr>
                <a:defRPr/>
              </a:pPr>
              <a:endParaRPr lang="ja-JP" altLang="en-US">
                <a:solidFill>
                  <a:srgbClr val="000000"/>
                </a:solidFill>
                <a:effectLst>
                  <a:outerShdw blurRad="38100" dist="38100" dir="2700000" algn="tl">
                    <a:srgbClr val="000000">
                      <a:alpha val="43137"/>
                    </a:srgbClr>
                  </a:outerShdw>
                </a:effectLst>
              </a:endParaRPr>
            </a:p>
          </p:txBody>
        </p:sp>
        <p:sp>
          <p:nvSpPr>
            <p:cNvPr id="222" name="Rectangle 195"/>
            <p:cNvSpPr>
              <a:spLocks noChangeArrowheads="1"/>
            </p:cNvSpPr>
            <p:nvPr/>
          </p:nvSpPr>
          <p:spPr bwMode="auto">
            <a:xfrm>
              <a:off x="3754" y="1824"/>
              <a:ext cx="724" cy="281"/>
            </a:xfrm>
            <a:prstGeom prst="rect">
              <a:avLst/>
            </a:prstGeom>
            <a:solidFill>
              <a:srgbClr val="FFFF00"/>
            </a:solidFill>
            <a:ln w="7938" cap="rnd">
              <a:solidFill>
                <a:srgbClr val="000000"/>
              </a:solidFill>
              <a:miter lim="800000"/>
              <a:headEnd/>
              <a:tailEnd/>
            </a:ln>
          </p:spPr>
          <p:txBody>
            <a:bodyPr/>
            <a:lstStyle/>
            <a:p>
              <a:pPr>
                <a:defRPr/>
              </a:pPr>
              <a:endParaRPr lang="ja-JP" altLang="en-US">
                <a:solidFill>
                  <a:srgbClr val="000000"/>
                </a:solidFill>
                <a:effectLst>
                  <a:outerShdw blurRad="38100" dist="38100" dir="2700000" algn="tl">
                    <a:srgbClr val="000000">
                      <a:alpha val="43137"/>
                    </a:srgbClr>
                  </a:outerShdw>
                </a:effectLst>
              </a:endParaRPr>
            </a:p>
          </p:txBody>
        </p:sp>
      </p:grpSp>
      <p:grpSp>
        <p:nvGrpSpPr>
          <p:cNvPr id="3" name="Group 193"/>
          <p:cNvGrpSpPr>
            <a:grpSpLocks/>
          </p:cNvGrpSpPr>
          <p:nvPr/>
        </p:nvGrpSpPr>
        <p:grpSpPr bwMode="auto">
          <a:xfrm>
            <a:off x="8160474" y="3861055"/>
            <a:ext cx="1325563" cy="442668"/>
            <a:chOff x="3731" y="1824"/>
            <a:chExt cx="724" cy="281"/>
          </a:xfrm>
          <a:solidFill>
            <a:srgbClr val="FFFF00"/>
          </a:solidFill>
        </p:grpSpPr>
        <p:sp>
          <p:nvSpPr>
            <p:cNvPr id="224" name="Rectangle 194"/>
            <p:cNvSpPr>
              <a:spLocks noChangeArrowheads="1"/>
            </p:cNvSpPr>
            <p:nvPr/>
          </p:nvSpPr>
          <p:spPr bwMode="auto">
            <a:xfrm>
              <a:off x="3731" y="1824"/>
              <a:ext cx="724" cy="281"/>
            </a:xfrm>
            <a:prstGeom prst="rect">
              <a:avLst/>
            </a:prstGeom>
            <a:grpFill/>
            <a:ln w="9525">
              <a:noFill/>
              <a:miter lim="800000"/>
              <a:headEnd/>
              <a:tailEnd/>
            </a:ln>
          </p:spPr>
          <p:txBody>
            <a:bodyPr/>
            <a:lstStyle/>
            <a:p>
              <a:pPr>
                <a:defRPr/>
              </a:pPr>
              <a:endParaRPr lang="ja-JP" altLang="en-US">
                <a:solidFill>
                  <a:srgbClr val="000000"/>
                </a:solidFill>
              </a:endParaRPr>
            </a:p>
          </p:txBody>
        </p:sp>
        <p:sp>
          <p:nvSpPr>
            <p:cNvPr id="225" name="Rectangle 195"/>
            <p:cNvSpPr>
              <a:spLocks noChangeArrowheads="1"/>
            </p:cNvSpPr>
            <p:nvPr/>
          </p:nvSpPr>
          <p:spPr bwMode="auto">
            <a:xfrm>
              <a:off x="3731" y="1824"/>
              <a:ext cx="724" cy="281"/>
            </a:xfrm>
            <a:prstGeom prst="rect">
              <a:avLst/>
            </a:prstGeom>
            <a:grpFill/>
            <a:ln w="7938" cap="rnd">
              <a:solidFill>
                <a:srgbClr val="000000"/>
              </a:solidFill>
              <a:miter lim="800000"/>
              <a:headEnd/>
              <a:tailEnd/>
            </a:ln>
          </p:spPr>
          <p:txBody>
            <a:bodyPr/>
            <a:lstStyle/>
            <a:p>
              <a:pPr>
                <a:defRPr/>
              </a:pPr>
              <a:endParaRPr lang="ja-JP" altLang="en-US">
                <a:solidFill>
                  <a:srgbClr val="000000"/>
                </a:solidFill>
              </a:endParaRPr>
            </a:p>
          </p:txBody>
        </p:sp>
      </p:grpSp>
      <p:sp>
        <p:nvSpPr>
          <p:cNvPr id="3077" name="Text Box 4"/>
          <p:cNvSpPr txBox="1">
            <a:spLocks noChangeArrowheads="1"/>
          </p:cNvSpPr>
          <p:nvPr/>
        </p:nvSpPr>
        <p:spPr bwMode="auto">
          <a:xfrm>
            <a:off x="2244732" y="343365"/>
            <a:ext cx="5340350" cy="338360"/>
          </a:xfrm>
          <a:prstGeom prst="rect">
            <a:avLst/>
          </a:prstGeom>
          <a:noFill/>
          <a:ln w="9525">
            <a:noFill/>
            <a:miter lim="800000"/>
            <a:headEnd/>
            <a:tailEnd/>
          </a:ln>
        </p:spPr>
        <p:txBody>
          <a:bodyPr lIns="91242" tIns="45624" rIns="91242" bIns="45624">
            <a:spAutoFit/>
          </a:bodyPr>
          <a:lstStyle/>
          <a:p>
            <a:pPr algn="ctr">
              <a:spcBef>
                <a:spcPct val="50000"/>
              </a:spcBef>
            </a:pPr>
            <a:r>
              <a:rPr lang="ja-JP" altLang="en-US" sz="1600" dirty="0">
                <a:solidFill>
                  <a:schemeClr val="tx2"/>
                </a:solidFill>
              </a:rPr>
              <a:t>（居宅・通所サービスの場合</a:t>
            </a:r>
            <a:r>
              <a:rPr lang="en-US" altLang="ja-JP" sz="1600" dirty="0">
                <a:solidFill>
                  <a:schemeClr val="tx2"/>
                </a:solidFill>
              </a:rPr>
              <a:t>【</a:t>
            </a:r>
            <a:r>
              <a:rPr lang="ja-JP" altLang="en-US" sz="1600" dirty="0">
                <a:solidFill>
                  <a:schemeClr val="tx2"/>
                </a:solidFill>
              </a:rPr>
              <a:t>障害者・障害児</a:t>
            </a:r>
            <a:r>
              <a:rPr lang="en-US" altLang="ja-JP" sz="1600" dirty="0">
                <a:solidFill>
                  <a:schemeClr val="tx2"/>
                </a:solidFill>
              </a:rPr>
              <a:t>】</a:t>
            </a:r>
            <a:r>
              <a:rPr lang="ja-JP" altLang="en-US" sz="1600" dirty="0">
                <a:solidFill>
                  <a:schemeClr val="tx2"/>
                </a:solidFill>
              </a:rPr>
              <a:t>）</a:t>
            </a:r>
          </a:p>
        </p:txBody>
      </p:sp>
      <p:sp>
        <p:nvSpPr>
          <p:cNvPr id="3078" name="AutoShape 5"/>
          <p:cNvSpPr>
            <a:spLocks noChangeArrowheads="1"/>
          </p:cNvSpPr>
          <p:nvPr/>
        </p:nvSpPr>
        <p:spPr bwMode="auto">
          <a:xfrm>
            <a:off x="250156" y="710465"/>
            <a:ext cx="9367033" cy="1440981"/>
          </a:xfrm>
          <a:prstGeom prst="foldedCorner">
            <a:avLst>
              <a:gd name="adj" fmla="val 6505"/>
            </a:avLst>
          </a:prstGeom>
          <a:solidFill>
            <a:schemeClr val="bg1"/>
          </a:solidFill>
          <a:ln w="9525">
            <a:solidFill>
              <a:schemeClr val="tx1"/>
            </a:solidFill>
            <a:round/>
            <a:headEnd/>
            <a:tailEnd/>
          </a:ln>
        </p:spPr>
        <p:txBody>
          <a:bodyPr wrap="square" lIns="91242" tIns="45624" rIns="17960" bIns="10778" anchor="ctr">
            <a:spAutoFit/>
          </a:bodyPr>
          <a:lstStyle/>
          <a:p>
            <a:pPr marL="342900" indent="-342900">
              <a:buFont typeface="+mj-ea"/>
              <a:buAutoNum type="circleNumDbPlain"/>
            </a:pPr>
            <a:r>
              <a:rPr lang="ja-JP" altLang="en-US" sz="1400" dirty="0" smtClean="0">
                <a:solidFill>
                  <a:srgbClr val="000000"/>
                </a:solidFill>
                <a:latin typeface="Times New Roman" pitchFamily="18" charset="0"/>
              </a:rPr>
              <a:t>定率</a:t>
            </a:r>
            <a:r>
              <a:rPr lang="ja-JP" altLang="en-US" sz="1400" dirty="0">
                <a:solidFill>
                  <a:srgbClr val="000000"/>
                </a:solidFill>
                <a:latin typeface="Times New Roman" pitchFamily="18" charset="0"/>
              </a:rPr>
              <a:t>負担が過大なものとならないよう、所得に応じて１月当たりの負担限度額を設定（介護保険並び）</a:t>
            </a:r>
          </a:p>
          <a:p>
            <a:pPr marL="342900" indent="-342900">
              <a:buFont typeface="+mj-ea"/>
              <a:buAutoNum type="circleNumDbPlain"/>
            </a:pPr>
            <a:r>
              <a:rPr lang="ja-JP" altLang="en-US" sz="1400" dirty="0" smtClean="0">
                <a:solidFill>
                  <a:srgbClr val="000000"/>
                </a:solidFill>
                <a:latin typeface="Times New Roman" pitchFamily="18" charset="0"/>
              </a:rPr>
              <a:t>平成</a:t>
            </a:r>
            <a:r>
              <a:rPr lang="ja-JP" altLang="en-US" sz="1400" dirty="0">
                <a:solidFill>
                  <a:srgbClr val="000000"/>
                </a:solidFill>
                <a:latin typeface="Times New Roman" pitchFamily="18" charset="0"/>
              </a:rPr>
              <a:t>１９年４月からの「特別対策」による負担軽減 （①の限度額を軽減。平成２０年度まで。）</a:t>
            </a:r>
          </a:p>
          <a:p>
            <a:pPr marL="342900" indent="-342900">
              <a:buFont typeface="+mj-ea"/>
              <a:buAutoNum type="circleNumDbPlain"/>
            </a:pPr>
            <a:r>
              <a:rPr lang="ja-JP" altLang="en-US" sz="1400" dirty="0" smtClean="0">
                <a:solidFill>
                  <a:srgbClr val="000000"/>
                </a:solidFill>
                <a:latin typeface="Times New Roman" pitchFamily="18" charset="0"/>
              </a:rPr>
              <a:t>平成</a:t>
            </a:r>
            <a:r>
              <a:rPr lang="ja-JP" altLang="en-US" sz="1400" dirty="0">
                <a:solidFill>
                  <a:srgbClr val="000000"/>
                </a:solidFill>
                <a:latin typeface="Times New Roman" pitchFamily="18" charset="0"/>
              </a:rPr>
              <a:t>２０年７月からの緊急措置　 （</a:t>
            </a:r>
            <a:r>
              <a:rPr lang="ja-JP" altLang="en-US" sz="1400" dirty="0">
                <a:solidFill>
                  <a:srgbClr val="000000"/>
                </a:solidFill>
              </a:rPr>
              <a:t>対象世帯の拡大とともに</a:t>
            </a:r>
            <a:r>
              <a:rPr lang="ja-JP" altLang="en-US" sz="1400" dirty="0">
                <a:solidFill>
                  <a:srgbClr val="000000"/>
                </a:solidFill>
                <a:latin typeface="Times New Roman" pitchFamily="18" charset="0"/>
              </a:rPr>
              <a:t>②の限度額を更に軽減。）</a:t>
            </a:r>
          </a:p>
          <a:p>
            <a:pPr marL="342900" indent="-342900">
              <a:buFont typeface="+mj-ea"/>
              <a:buAutoNum type="circleNumDbPlain"/>
            </a:pPr>
            <a:r>
              <a:rPr lang="ja-JP" altLang="en-US" sz="1400" dirty="0" smtClean="0">
                <a:solidFill>
                  <a:srgbClr val="000000"/>
                </a:solidFill>
              </a:rPr>
              <a:t>平成</a:t>
            </a:r>
            <a:r>
              <a:rPr lang="ja-JP" altLang="en-US" sz="1400" dirty="0">
                <a:solidFill>
                  <a:srgbClr val="000000"/>
                </a:solidFill>
              </a:rPr>
              <a:t>２２年４月から</a:t>
            </a:r>
            <a:r>
              <a:rPr lang="ja-JP" altLang="en-US" sz="1400" dirty="0">
                <a:solidFill>
                  <a:srgbClr val="000000"/>
                </a:solidFill>
                <a:latin typeface="Times New Roman" pitchFamily="18" charset="0"/>
              </a:rPr>
              <a:t>、低所得（市町村民税非課税）の利用者負担を無料化</a:t>
            </a:r>
            <a:endParaRPr lang="en-US" altLang="ja-JP" sz="1400" dirty="0">
              <a:solidFill>
                <a:srgbClr val="000000"/>
              </a:solidFill>
              <a:latin typeface="Times New Roman" pitchFamily="18" charset="0"/>
            </a:endParaRPr>
          </a:p>
          <a:p>
            <a:pPr marL="342900" indent="-342900">
              <a:buFont typeface="+mj-ea"/>
              <a:buAutoNum type="circleNumDbPlain"/>
            </a:pPr>
            <a:r>
              <a:rPr lang="ja-JP" altLang="en-US" sz="1400" dirty="0" smtClean="0">
                <a:solidFill>
                  <a:srgbClr val="000000"/>
                </a:solidFill>
                <a:latin typeface="Times New Roman" pitchFamily="18" charset="0"/>
              </a:rPr>
              <a:t>平成</a:t>
            </a:r>
            <a:r>
              <a:rPr lang="ja-JP" altLang="en-US" sz="1400" dirty="0">
                <a:solidFill>
                  <a:srgbClr val="000000"/>
                </a:solidFill>
                <a:latin typeface="Times New Roman" pitchFamily="18" charset="0"/>
              </a:rPr>
              <a:t>２４年４月から法律上も応能負担となることが明確化（平成２２年１２月の議員立法による障害者自立支援法</a:t>
            </a:r>
            <a:r>
              <a:rPr lang="ja-JP" altLang="en-US" sz="1400" dirty="0" smtClean="0">
                <a:solidFill>
                  <a:srgbClr val="000000"/>
                </a:solidFill>
                <a:latin typeface="Times New Roman" pitchFamily="18" charset="0"/>
              </a:rPr>
              <a:t>等の</a:t>
            </a:r>
            <a:r>
              <a:rPr lang="ja-JP" altLang="en-US" sz="1400" dirty="0">
                <a:solidFill>
                  <a:srgbClr val="000000"/>
                </a:solidFill>
                <a:latin typeface="Times New Roman" pitchFamily="18" charset="0"/>
              </a:rPr>
              <a:t>一部改正法により措置）</a:t>
            </a:r>
            <a:r>
              <a:rPr lang="ja-JP" altLang="en-US" sz="1400" dirty="0">
                <a:solidFill>
                  <a:srgbClr val="000000"/>
                </a:solidFill>
              </a:rPr>
              <a:t>　</a:t>
            </a:r>
          </a:p>
        </p:txBody>
      </p:sp>
      <p:sp>
        <p:nvSpPr>
          <p:cNvPr id="3079" name="Text Box 8"/>
          <p:cNvSpPr txBox="1">
            <a:spLocks noChangeArrowheads="1"/>
          </p:cNvSpPr>
          <p:nvPr/>
        </p:nvSpPr>
        <p:spPr bwMode="auto">
          <a:xfrm>
            <a:off x="4411664" y="4872126"/>
            <a:ext cx="3351212" cy="771525"/>
          </a:xfrm>
          <a:prstGeom prst="rect">
            <a:avLst/>
          </a:prstGeom>
          <a:noFill/>
          <a:ln w="9525" algn="ctr">
            <a:solidFill>
              <a:schemeClr val="tx1"/>
            </a:solidFill>
            <a:prstDash val="dash"/>
            <a:miter lim="800000"/>
            <a:headEnd/>
            <a:tailEnd/>
          </a:ln>
        </p:spPr>
        <p:txBody>
          <a:bodyPr lIns="53884" tIns="46698" rIns="17960" bIns="46698">
            <a:spAutoFit/>
          </a:bodyPr>
          <a:lstStyle/>
          <a:p>
            <a:pPr>
              <a:spcBef>
                <a:spcPct val="50000"/>
              </a:spcBef>
            </a:pPr>
            <a:r>
              <a:rPr lang="en-US" altLang="ja-JP" sz="1100">
                <a:solidFill>
                  <a:srgbClr val="000000"/>
                </a:solidFill>
              </a:rPr>
              <a:t>※</a:t>
            </a:r>
            <a:r>
              <a:rPr lang="ja-JP" altLang="en-US" sz="1100">
                <a:solidFill>
                  <a:srgbClr val="000000"/>
                </a:solidFill>
              </a:rPr>
              <a:t>　資産要件あり（所有する現金及び預貯金等が</a:t>
            </a:r>
            <a:endParaRPr lang="en-US" altLang="ja-JP" sz="1100">
              <a:solidFill>
                <a:srgbClr val="000000"/>
              </a:solidFill>
            </a:endParaRPr>
          </a:p>
          <a:p>
            <a:pPr>
              <a:spcBef>
                <a:spcPct val="50000"/>
              </a:spcBef>
            </a:pPr>
            <a:r>
              <a:rPr lang="ja-JP" altLang="en-US" sz="1100">
                <a:solidFill>
                  <a:srgbClr val="000000"/>
                </a:solidFill>
              </a:rPr>
              <a:t>　　</a:t>
            </a:r>
            <a:r>
              <a:rPr lang="en-US" altLang="ja-JP" sz="1100">
                <a:solidFill>
                  <a:srgbClr val="000000"/>
                </a:solidFill>
              </a:rPr>
              <a:t>1,000</a:t>
            </a:r>
            <a:r>
              <a:rPr lang="ja-JP" altLang="en-US" sz="1100">
                <a:solidFill>
                  <a:srgbClr val="000000"/>
                </a:solidFill>
              </a:rPr>
              <a:t>万円（単身の場合は</a:t>
            </a:r>
            <a:r>
              <a:rPr lang="en-US" altLang="ja-JP" sz="1100">
                <a:solidFill>
                  <a:srgbClr val="000000"/>
                </a:solidFill>
              </a:rPr>
              <a:t>500</a:t>
            </a:r>
            <a:r>
              <a:rPr lang="ja-JP" altLang="en-US" sz="1100">
                <a:solidFill>
                  <a:srgbClr val="000000"/>
                </a:solidFill>
              </a:rPr>
              <a:t>万円）以下等）。</a:t>
            </a:r>
            <a:endParaRPr lang="en-US" altLang="ja-JP" sz="1100">
              <a:solidFill>
                <a:srgbClr val="000000"/>
              </a:solidFill>
            </a:endParaRPr>
          </a:p>
          <a:p>
            <a:pPr>
              <a:spcBef>
                <a:spcPct val="50000"/>
              </a:spcBef>
            </a:pPr>
            <a:r>
              <a:rPr lang="ja-JP" altLang="en-US" sz="1100">
                <a:solidFill>
                  <a:srgbClr val="000000"/>
                </a:solidFill>
              </a:rPr>
              <a:t>　　平成２１年７月以降資産要件は撤廃。</a:t>
            </a:r>
          </a:p>
        </p:txBody>
      </p:sp>
      <p:sp>
        <p:nvSpPr>
          <p:cNvPr id="3080" name="Text Box 9"/>
          <p:cNvSpPr txBox="1">
            <a:spLocks noChangeArrowheads="1"/>
          </p:cNvSpPr>
          <p:nvPr/>
        </p:nvSpPr>
        <p:spPr bwMode="auto">
          <a:xfrm>
            <a:off x="114300" y="5738886"/>
            <a:ext cx="9710738" cy="1081087"/>
          </a:xfrm>
          <a:prstGeom prst="rect">
            <a:avLst/>
          </a:prstGeom>
          <a:solidFill>
            <a:srgbClr val="FFFFCC"/>
          </a:solidFill>
          <a:ln w="9525" cap="rnd">
            <a:solidFill>
              <a:schemeClr val="tx1"/>
            </a:solidFill>
            <a:prstDash val="sysDot"/>
            <a:miter lim="800000"/>
            <a:headEnd/>
            <a:tailEnd/>
          </a:ln>
        </p:spPr>
        <p:txBody>
          <a:bodyPr lIns="91233" tIns="45617" rIns="91233" bIns="45617"/>
          <a:lstStyle/>
          <a:p>
            <a:pPr marL="7251895" indent="-7251895">
              <a:lnSpc>
                <a:spcPct val="50000"/>
              </a:lnSpc>
              <a:spcBef>
                <a:spcPct val="50000"/>
              </a:spcBef>
            </a:pPr>
            <a:endParaRPr lang="ja-JP" altLang="en-US" sz="200">
              <a:solidFill>
                <a:srgbClr val="000000"/>
              </a:solidFill>
              <a:latin typeface="HGｺﾞｼｯｸM" pitchFamily="49" charset="-128"/>
            </a:endParaRPr>
          </a:p>
          <a:p>
            <a:pPr marL="7251895" indent="-7251895">
              <a:lnSpc>
                <a:spcPct val="50000"/>
              </a:lnSpc>
              <a:spcBef>
                <a:spcPct val="50000"/>
              </a:spcBef>
            </a:pPr>
            <a:r>
              <a:rPr lang="ja-JP" altLang="en-US" sz="1100">
                <a:solidFill>
                  <a:srgbClr val="000000"/>
                </a:solidFill>
                <a:latin typeface="HGｺﾞｼｯｸM" pitchFamily="49" charset="-128"/>
              </a:rPr>
              <a:t>（１）　一般：市町村民税課税世帯</a:t>
            </a:r>
          </a:p>
          <a:p>
            <a:pPr marL="7251895" indent="-7251895">
              <a:lnSpc>
                <a:spcPct val="50000"/>
              </a:lnSpc>
              <a:spcBef>
                <a:spcPct val="50000"/>
              </a:spcBef>
            </a:pPr>
            <a:r>
              <a:rPr lang="ja-JP" altLang="en-US" sz="1100">
                <a:solidFill>
                  <a:srgbClr val="000000"/>
                </a:solidFill>
                <a:latin typeface="HGｺﾞｼｯｸM" pitchFamily="49" charset="-128"/>
              </a:rPr>
              <a:t>（２）　低所得２：市町村民税非課税世帯（（３）を除く）</a:t>
            </a:r>
          </a:p>
          <a:p>
            <a:pPr marL="7251895" indent="-7251895">
              <a:lnSpc>
                <a:spcPct val="50000"/>
              </a:lnSpc>
              <a:spcBef>
                <a:spcPct val="50000"/>
              </a:spcBef>
            </a:pPr>
            <a:r>
              <a:rPr lang="ja-JP" altLang="en-US" sz="1100">
                <a:solidFill>
                  <a:srgbClr val="000000"/>
                </a:solidFill>
                <a:latin typeface="HGｺﾞｼｯｸM" pitchFamily="49" charset="-128"/>
              </a:rPr>
              <a:t>（３）　低所得１：市町村民税非課税世帯であって、利用者本人（障害児の場合はその保護者）</a:t>
            </a:r>
            <a:r>
              <a:rPr lang="ja-JP" altLang="en-US" sz="1100">
                <a:solidFill>
                  <a:srgbClr val="000000"/>
                </a:solidFill>
              </a:rPr>
              <a:t>の年収が８０万円以下の方</a:t>
            </a:r>
          </a:p>
          <a:p>
            <a:pPr marL="7251895" indent="-7251895">
              <a:lnSpc>
                <a:spcPct val="50000"/>
              </a:lnSpc>
              <a:spcBef>
                <a:spcPct val="50000"/>
              </a:spcBef>
            </a:pPr>
            <a:r>
              <a:rPr lang="ja-JP" altLang="en-US" sz="1100">
                <a:solidFill>
                  <a:srgbClr val="000000"/>
                </a:solidFill>
                <a:latin typeface="HGｺﾞｼｯｸM" pitchFamily="49" charset="-128"/>
              </a:rPr>
              <a:t>（４）　生活保護：生活保護世帯</a:t>
            </a:r>
          </a:p>
          <a:p>
            <a:pPr marL="7251895" indent="-7251895">
              <a:spcBef>
                <a:spcPct val="50000"/>
              </a:spcBef>
            </a:pPr>
            <a:r>
              <a:rPr lang="ja-JP" altLang="en-US" sz="1100">
                <a:solidFill>
                  <a:srgbClr val="000066"/>
                </a:solidFill>
                <a:latin typeface="HGｺﾞｼｯｸM" pitchFamily="49" charset="-128"/>
              </a:rPr>
              <a:t>・緊急措置により平成</a:t>
            </a:r>
            <a:r>
              <a:rPr lang="en-US" altLang="ja-JP" sz="1100">
                <a:solidFill>
                  <a:srgbClr val="000066"/>
                </a:solidFill>
                <a:latin typeface="HGｺﾞｼｯｸM" pitchFamily="49" charset="-128"/>
              </a:rPr>
              <a:t>20</a:t>
            </a:r>
            <a:r>
              <a:rPr lang="ja-JP" altLang="en-US" sz="1100">
                <a:solidFill>
                  <a:srgbClr val="000066"/>
                </a:solidFill>
                <a:latin typeface="HGｺﾞｼｯｸM" pitchFamily="49" charset="-128"/>
              </a:rPr>
              <a:t>年</a:t>
            </a:r>
            <a:r>
              <a:rPr lang="en-US" altLang="ja-JP" sz="1100">
                <a:solidFill>
                  <a:srgbClr val="000066"/>
                </a:solidFill>
                <a:latin typeface="HGｺﾞｼｯｸM" pitchFamily="49" charset="-128"/>
              </a:rPr>
              <a:t>7</a:t>
            </a:r>
            <a:r>
              <a:rPr lang="ja-JP" altLang="en-US" sz="1100">
                <a:solidFill>
                  <a:srgbClr val="000066"/>
                </a:solidFill>
                <a:latin typeface="HGｺﾞｼｯｸM" pitchFamily="49" charset="-128"/>
              </a:rPr>
              <a:t>月から障害者の負担限度額については、世帯全体ではなく「本人及び配偶者」のみの所得で判断</a:t>
            </a:r>
          </a:p>
        </p:txBody>
      </p:sp>
      <p:sp>
        <p:nvSpPr>
          <p:cNvPr id="3081" name="AutoShape 8"/>
          <p:cNvSpPr>
            <a:spLocks noChangeAspect="1" noChangeArrowheads="1" noTextEdit="1"/>
          </p:cNvSpPr>
          <p:nvPr/>
        </p:nvSpPr>
        <p:spPr bwMode="auto">
          <a:xfrm>
            <a:off x="7" y="2171718"/>
            <a:ext cx="8453439" cy="2989263"/>
          </a:xfrm>
          <a:prstGeom prst="rect">
            <a:avLst/>
          </a:prstGeom>
          <a:noFill/>
          <a:ln w="9525">
            <a:noFill/>
            <a:miter lim="800000"/>
            <a:headEnd/>
            <a:tailEnd/>
          </a:ln>
        </p:spPr>
        <p:txBody>
          <a:bodyPr lIns="91242" tIns="45624" rIns="91242" bIns="45624"/>
          <a:lstStyle/>
          <a:p>
            <a:endParaRPr lang="ja-JP" altLang="en-US">
              <a:solidFill>
                <a:prstClr val="black"/>
              </a:solidFill>
            </a:endParaRPr>
          </a:p>
        </p:txBody>
      </p:sp>
      <p:sp>
        <p:nvSpPr>
          <p:cNvPr id="3082" name="Freeform 9"/>
          <p:cNvSpPr>
            <a:spLocks noEditPoints="1"/>
          </p:cNvSpPr>
          <p:nvPr/>
        </p:nvSpPr>
        <p:spPr bwMode="auto">
          <a:xfrm>
            <a:off x="274661" y="4462551"/>
            <a:ext cx="2524126" cy="147637"/>
          </a:xfrm>
          <a:custGeom>
            <a:avLst/>
            <a:gdLst>
              <a:gd name="T0" fmla="*/ 0 w 1467"/>
              <a:gd name="T1" fmla="*/ 2147483647 h 93"/>
              <a:gd name="T2" fmla="*/ 2147483647 w 1467"/>
              <a:gd name="T3" fmla="*/ 2147483647 h 93"/>
              <a:gd name="T4" fmla="*/ 2147483647 w 1467"/>
              <a:gd name="T5" fmla="*/ 2147483647 h 93"/>
              <a:gd name="T6" fmla="*/ 0 w 1467"/>
              <a:gd name="T7" fmla="*/ 2147483647 h 93"/>
              <a:gd name="T8" fmla="*/ 0 w 1467"/>
              <a:gd name="T9" fmla="*/ 2147483647 h 93"/>
              <a:gd name="T10" fmla="*/ 2147483647 w 1467"/>
              <a:gd name="T11" fmla="*/ 0 h 93"/>
              <a:gd name="T12" fmla="*/ 2147483647 w 1467"/>
              <a:gd name="T13" fmla="*/ 2147483647 h 93"/>
              <a:gd name="T14" fmla="*/ 2147483647 w 1467"/>
              <a:gd name="T15" fmla="*/ 2147483647 h 93"/>
              <a:gd name="T16" fmla="*/ 2147483647 w 1467"/>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7"/>
              <a:gd name="T28" fmla="*/ 0 h 93"/>
              <a:gd name="T29" fmla="*/ 1467 w 1467"/>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7" h="93">
                <a:moveTo>
                  <a:pt x="0" y="37"/>
                </a:moveTo>
                <a:lnTo>
                  <a:pt x="1421" y="37"/>
                </a:lnTo>
                <a:lnTo>
                  <a:pt x="1421" y="56"/>
                </a:lnTo>
                <a:lnTo>
                  <a:pt x="0" y="56"/>
                </a:lnTo>
                <a:lnTo>
                  <a:pt x="0" y="37"/>
                </a:lnTo>
                <a:close/>
                <a:moveTo>
                  <a:pt x="1412" y="0"/>
                </a:moveTo>
                <a:lnTo>
                  <a:pt x="1467" y="47"/>
                </a:lnTo>
                <a:lnTo>
                  <a:pt x="1412" y="93"/>
                </a:lnTo>
                <a:lnTo>
                  <a:pt x="1412" y="0"/>
                </a:lnTo>
                <a:close/>
              </a:path>
            </a:pathLst>
          </a:custGeom>
          <a:solidFill>
            <a:srgbClr val="000000"/>
          </a:solidFill>
          <a:ln w="1588">
            <a:solidFill>
              <a:srgbClr val="000000"/>
            </a:solidFill>
            <a:bevel/>
            <a:headEnd/>
            <a:tailEnd/>
          </a:ln>
        </p:spPr>
        <p:txBody>
          <a:bodyPr lIns="91242" tIns="45624" rIns="91242" bIns="45624"/>
          <a:lstStyle/>
          <a:p>
            <a:endParaRPr lang="ja-JP" altLang="en-US">
              <a:solidFill>
                <a:prstClr val="black"/>
              </a:solidFill>
            </a:endParaRPr>
          </a:p>
        </p:txBody>
      </p:sp>
      <p:sp>
        <p:nvSpPr>
          <p:cNvPr id="3083" name="Rectangle 10"/>
          <p:cNvSpPr>
            <a:spLocks noChangeArrowheads="1"/>
          </p:cNvSpPr>
          <p:nvPr/>
        </p:nvSpPr>
        <p:spPr bwMode="auto">
          <a:xfrm>
            <a:off x="1985984" y="4570491"/>
            <a:ext cx="666849"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サービス量</a:t>
            </a:r>
            <a:endParaRPr lang="ja-JP" altLang="en-US">
              <a:solidFill>
                <a:srgbClr val="000000"/>
              </a:solidFill>
            </a:endParaRPr>
          </a:p>
        </p:txBody>
      </p:sp>
      <p:sp>
        <p:nvSpPr>
          <p:cNvPr id="3084" name="Freeform 11"/>
          <p:cNvSpPr>
            <a:spLocks noEditPoints="1"/>
          </p:cNvSpPr>
          <p:nvPr/>
        </p:nvSpPr>
        <p:spPr bwMode="auto">
          <a:xfrm>
            <a:off x="1462088" y="2138363"/>
            <a:ext cx="1154112" cy="1174750"/>
          </a:xfrm>
          <a:custGeom>
            <a:avLst/>
            <a:gdLst>
              <a:gd name="T0" fmla="*/ 2147483647 w 671"/>
              <a:gd name="T1" fmla="*/ 2147483647 h 740"/>
              <a:gd name="T2" fmla="*/ 2147483647 w 671"/>
              <a:gd name="T3" fmla="*/ 2147483647 h 740"/>
              <a:gd name="T4" fmla="*/ 2147483647 w 671"/>
              <a:gd name="T5" fmla="*/ 2147483647 h 740"/>
              <a:gd name="T6" fmla="*/ 2147483647 w 671"/>
              <a:gd name="T7" fmla="*/ 2147483647 h 740"/>
              <a:gd name="T8" fmla="*/ 2147483647 w 671"/>
              <a:gd name="T9" fmla="*/ 2147483647 h 740"/>
              <a:gd name="T10" fmla="*/ 2147483647 w 671"/>
              <a:gd name="T11" fmla="*/ 2147483647 h 740"/>
              <a:gd name="T12" fmla="*/ 2147483647 w 671"/>
              <a:gd name="T13" fmla="*/ 2147483647 h 740"/>
              <a:gd name="T14" fmla="*/ 2147483647 w 671"/>
              <a:gd name="T15" fmla="*/ 2147483647 h 740"/>
              <a:gd name="T16" fmla="*/ 2147483647 w 671"/>
              <a:gd name="T17" fmla="*/ 2147483647 h 740"/>
              <a:gd name="T18" fmla="*/ 2147483647 w 671"/>
              <a:gd name="T19" fmla="*/ 2147483647 h 740"/>
              <a:gd name="T20" fmla="*/ 2147483647 w 671"/>
              <a:gd name="T21" fmla="*/ 2147483647 h 740"/>
              <a:gd name="T22" fmla="*/ 2147483647 w 671"/>
              <a:gd name="T23" fmla="*/ 2147483647 h 740"/>
              <a:gd name="T24" fmla="*/ 2147483647 w 671"/>
              <a:gd name="T25" fmla="*/ 2147483647 h 740"/>
              <a:gd name="T26" fmla="*/ 2147483647 w 671"/>
              <a:gd name="T27" fmla="*/ 2147483647 h 740"/>
              <a:gd name="T28" fmla="*/ 2147483647 w 671"/>
              <a:gd name="T29" fmla="*/ 2147483647 h 740"/>
              <a:gd name="T30" fmla="*/ 2147483647 w 671"/>
              <a:gd name="T31" fmla="*/ 2147483647 h 740"/>
              <a:gd name="T32" fmla="*/ 2147483647 w 671"/>
              <a:gd name="T33" fmla="*/ 2147483647 h 740"/>
              <a:gd name="T34" fmla="*/ 2147483647 w 671"/>
              <a:gd name="T35" fmla="*/ 2147483647 h 740"/>
              <a:gd name="T36" fmla="*/ 2147483647 w 671"/>
              <a:gd name="T37" fmla="*/ 2147483647 h 740"/>
              <a:gd name="T38" fmla="*/ 2147483647 w 671"/>
              <a:gd name="T39" fmla="*/ 2147483647 h 740"/>
              <a:gd name="T40" fmla="*/ 2147483647 w 671"/>
              <a:gd name="T41" fmla="*/ 2147483647 h 740"/>
              <a:gd name="T42" fmla="*/ 2147483647 w 671"/>
              <a:gd name="T43" fmla="*/ 2147483647 h 740"/>
              <a:gd name="T44" fmla="*/ 2147483647 w 671"/>
              <a:gd name="T45" fmla="*/ 2147483647 h 740"/>
              <a:gd name="T46" fmla="*/ 2147483647 w 671"/>
              <a:gd name="T47" fmla="*/ 2147483647 h 740"/>
              <a:gd name="T48" fmla="*/ 2147483647 w 671"/>
              <a:gd name="T49" fmla="*/ 2147483647 h 740"/>
              <a:gd name="T50" fmla="*/ 2147483647 w 671"/>
              <a:gd name="T51" fmla="*/ 2147483647 h 740"/>
              <a:gd name="T52" fmla="*/ 2147483647 w 671"/>
              <a:gd name="T53" fmla="*/ 2147483647 h 740"/>
              <a:gd name="T54" fmla="*/ 2147483647 w 671"/>
              <a:gd name="T55" fmla="*/ 2147483647 h 740"/>
              <a:gd name="T56" fmla="*/ 2147483647 w 671"/>
              <a:gd name="T57" fmla="*/ 2147483647 h 740"/>
              <a:gd name="T58" fmla="*/ 2147483647 w 671"/>
              <a:gd name="T59" fmla="*/ 2147483647 h 740"/>
              <a:gd name="T60" fmla="*/ 2147483647 w 671"/>
              <a:gd name="T61" fmla="*/ 2147483647 h 740"/>
              <a:gd name="T62" fmla="*/ 2147483647 w 671"/>
              <a:gd name="T63" fmla="*/ 2147483647 h 740"/>
              <a:gd name="T64" fmla="*/ 2147483647 w 671"/>
              <a:gd name="T65" fmla="*/ 2147483647 h 740"/>
              <a:gd name="T66" fmla="*/ 2147483647 w 671"/>
              <a:gd name="T67" fmla="*/ 2147483647 h 740"/>
              <a:gd name="T68" fmla="*/ 2147483647 w 671"/>
              <a:gd name="T69" fmla="*/ 2147483647 h 740"/>
              <a:gd name="T70" fmla="*/ 2147483647 w 671"/>
              <a:gd name="T71" fmla="*/ 2147483647 h 740"/>
              <a:gd name="T72" fmla="*/ 2147483647 w 671"/>
              <a:gd name="T73" fmla="*/ 2147483647 h 740"/>
              <a:gd name="T74" fmla="*/ 2147483647 w 671"/>
              <a:gd name="T75" fmla="*/ 2147483647 h 740"/>
              <a:gd name="T76" fmla="*/ 2147483647 w 671"/>
              <a:gd name="T77" fmla="*/ 2147483647 h 740"/>
              <a:gd name="T78" fmla="*/ 2147483647 w 671"/>
              <a:gd name="T79" fmla="*/ 2147483647 h 740"/>
              <a:gd name="T80" fmla="*/ 2147483647 w 671"/>
              <a:gd name="T81" fmla="*/ 2147483647 h 740"/>
              <a:gd name="T82" fmla="*/ 2147483647 w 671"/>
              <a:gd name="T83" fmla="*/ 2147483647 h 740"/>
              <a:gd name="T84" fmla="*/ 2147483647 w 671"/>
              <a:gd name="T85" fmla="*/ 2147483647 h 740"/>
              <a:gd name="T86" fmla="*/ 2147483647 w 671"/>
              <a:gd name="T87" fmla="*/ 0 h 740"/>
              <a:gd name="T88" fmla="*/ 2147483647 w 671"/>
              <a:gd name="T89" fmla="*/ 2147483647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1"/>
              <a:gd name="T136" fmla="*/ 0 h 740"/>
              <a:gd name="T137" fmla="*/ 671 w 671"/>
              <a:gd name="T138" fmla="*/ 740 h 7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1" h="740">
                <a:moveTo>
                  <a:pt x="0" y="727"/>
                </a:moveTo>
                <a:lnTo>
                  <a:pt x="13" y="713"/>
                </a:lnTo>
                <a:lnTo>
                  <a:pt x="26" y="726"/>
                </a:lnTo>
                <a:lnTo>
                  <a:pt x="14" y="740"/>
                </a:lnTo>
                <a:lnTo>
                  <a:pt x="0" y="727"/>
                </a:lnTo>
                <a:close/>
                <a:moveTo>
                  <a:pt x="25" y="700"/>
                </a:moveTo>
                <a:lnTo>
                  <a:pt x="38" y="686"/>
                </a:lnTo>
                <a:lnTo>
                  <a:pt x="51" y="698"/>
                </a:lnTo>
                <a:lnTo>
                  <a:pt x="39" y="712"/>
                </a:lnTo>
                <a:lnTo>
                  <a:pt x="25" y="700"/>
                </a:lnTo>
                <a:close/>
                <a:moveTo>
                  <a:pt x="50" y="672"/>
                </a:moveTo>
                <a:lnTo>
                  <a:pt x="62" y="659"/>
                </a:lnTo>
                <a:lnTo>
                  <a:pt x="76" y="671"/>
                </a:lnTo>
                <a:lnTo>
                  <a:pt x="64" y="685"/>
                </a:lnTo>
                <a:lnTo>
                  <a:pt x="50" y="672"/>
                </a:lnTo>
                <a:close/>
                <a:moveTo>
                  <a:pt x="75" y="645"/>
                </a:moveTo>
                <a:lnTo>
                  <a:pt x="87" y="631"/>
                </a:lnTo>
                <a:lnTo>
                  <a:pt x="101" y="643"/>
                </a:lnTo>
                <a:lnTo>
                  <a:pt x="89" y="657"/>
                </a:lnTo>
                <a:lnTo>
                  <a:pt x="75" y="645"/>
                </a:lnTo>
                <a:close/>
                <a:moveTo>
                  <a:pt x="100" y="617"/>
                </a:moveTo>
                <a:lnTo>
                  <a:pt x="112" y="604"/>
                </a:lnTo>
                <a:lnTo>
                  <a:pt x="126" y="616"/>
                </a:lnTo>
                <a:lnTo>
                  <a:pt x="113" y="630"/>
                </a:lnTo>
                <a:lnTo>
                  <a:pt x="100" y="617"/>
                </a:lnTo>
                <a:close/>
                <a:moveTo>
                  <a:pt x="124" y="590"/>
                </a:moveTo>
                <a:lnTo>
                  <a:pt x="137" y="576"/>
                </a:lnTo>
                <a:lnTo>
                  <a:pt x="151" y="589"/>
                </a:lnTo>
                <a:lnTo>
                  <a:pt x="138" y="602"/>
                </a:lnTo>
                <a:lnTo>
                  <a:pt x="124" y="590"/>
                </a:lnTo>
                <a:close/>
                <a:moveTo>
                  <a:pt x="149" y="562"/>
                </a:moveTo>
                <a:lnTo>
                  <a:pt x="162" y="549"/>
                </a:lnTo>
                <a:lnTo>
                  <a:pt x="175" y="561"/>
                </a:lnTo>
                <a:lnTo>
                  <a:pt x="163" y="575"/>
                </a:lnTo>
                <a:lnTo>
                  <a:pt x="149" y="562"/>
                </a:lnTo>
                <a:close/>
                <a:moveTo>
                  <a:pt x="174" y="535"/>
                </a:moveTo>
                <a:lnTo>
                  <a:pt x="186" y="521"/>
                </a:lnTo>
                <a:lnTo>
                  <a:pt x="200" y="534"/>
                </a:lnTo>
                <a:lnTo>
                  <a:pt x="188" y="548"/>
                </a:lnTo>
                <a:lnTo>
                  <a:pt x="174" y="535"/>
                </a:lnTo>
                <a:close/>
                <a:moveTo>
                  <a:pt x="199" y="508"/>
                </a:moveTo>
                <a:lnTo>
                  <a:pt x="211" y="494"/>
                </a:lnTo>
                <a:lnTo>
                  <a:pt x="225" y="506"/>
                </a:lnTo>
                <a:lnTo>
                  <a:pt x="212" y="520"/>
                </a:lnTo>
                <a:lnTo>
                  <a:pt x="199" y="508"/>
                </a:lnTo>
                <a:close/>
                <a:moveTo>
                  <a:pt x="224" y="480"/>
                </a:moveTo>
                <a:lnTo>
                  <a:pt x="236" y="467"/>
                </a:lnTo>
                <a:lnTo>
                  <a:pt x="250" y="479"/>
                </a:lnTo>
                <a:lnTo>
                  <a:pt x="237" y="493"/>
                </a:lnTo>
                <a:lnTo>
                  <a:pt x="224" y="480"/>
                </a:lnTo>
                <a:close/>
                <a:moveTo>
                  <a:pt x="248" y="453"/>
                </a:moveTo>
                <a:lnTo>
                  <a:pt x="261" y="439"/>
                </a:lnTo>
                <a:lnTo>
                  <a:pt x="274" y="452"/>
                </a:lnTo>
                <a:lnTo>
                  <a:pt x="262" y="465"/>
                </a:lnTo>
                <a:lnTo>
                  <a:pt x="248" y="453"/>
                </a:lnTo>
                <a:close/>
                <a:moveTo>
                  <a:pt x="273" y="425"/>
                </a:moveTo>
                <a:lnTo>
                  <a:pt x="286" y="412"/>
                </a:lnTo>
                <a:lnTo>
                  <a:pt x="299" y="424"/>
                </a:lnTo>
                <a:lnTo>
                  <a:pt x="287" y="438"/>
                </a:lnTo>
                <a:lnTo>
                  <a:pt x="273" y="425"/>
                </a:lnTo>
                <a:close/>
                <a:moveTo>
                  <a:pt x="298" y="398"/>
                </a:moveTo>
                <a:lnTo>
                  <a:pt x="310" y="384"/>
                </a:lnTo>
                <a:lnTo>
                  <a:pt x="324" y="397"/>
                </a:lnTo>
                <a:lnTo>
                  <a:pt x="312" y="410"/>
                </a:lnTo>
                <a:lnTo>
                  <a:pt x="298" y="398"/>
                </a:lnTo>
                <a:close/>
                <a:moveTo>
                  <a:pt x="323" y="371"/>
                </a:moveTo>
                <a:lnTo>
                  <a:pt x="335" y="357"/>
                </a:lnTo>
                <a:lnTo>
                  <a:pt x="349" y="369"/>
                </a:lnTo>
                <a:lnTo>
                  <a:pt x="336" y="383"/>
                </a:lnTo>
                <a:lnTo>
                  <a:pt x="323" y="371"/>
                </a:lnTo>
                <a:close/>
                <a:moveTo>
                  <a:pt x="348" y="343"/>
                </a:moveTo>
                <a:lnTo>
                  <a:pt x="360" y="329"/>
                </a:lnTo>
                <a:lnTo>
                  <a:pt x="374" y="342"/>
                </a:lnTo>
                <a:lnTo>
                  <a:pt x="361" y="356"/>
                </a:lnTo>
                <a:lnTo>
                  <a:pt x="348" y="343"/>
                </a:lnTo>
                <a:close/>
                <a:moveTo>
                  <a:pt x="372" y="316"/>
                </a:moveTo>
                <a:lnTo>
                  <a:pt x="385" y="302"/>
                </a:lnTo>
                <a:lnTo>
                  <a:pt x="398" y="314"/>
                </a:lnTo>
                <a:lnTo>
                  <a:pt x="386" y="328"/>
                </a:lnTo>
                <a:lnTo>
                  <a:pt x="372" y="316"/>
                </a:lnTo>
                <a:close/>
                <a:moveTo>
                  <a:pt x="397" y="288"/>
                </a:moveTo>
                <a:lnTo>
                  <a:pt x="410" y="275"/>
                </a:lnTo>
                <a:lnTo>
                  <a:pt x="423" y="287"/>
                </a:lnTo>
                <a:lnTo>
                  <a:pt x="411" y="301"/>
                </a:lnTo>
                <a:lnTo>
                  <a:pt x="397" y="288"/>
                </a:lnTo>
                <a:close/>
                <a:moveTo>
                  <a:pt x="422" y="261"/>
                </a:moveTo>
                <a:lnTo>
                  <a:pt x="434" y="247"/>
                </a:lnTo>
                <a:lnTo>
                  <a:pt x="448" y="260"/>
                </a:lnTo>
                <a:lnTo>
                  <a:pt x="436" y="273"/>
                </a:lnTo>
                <a:lnTo>
                  <a:pt x="422" y="261"/>
                </a:lnTo>
                <a:close/>
                <a:moveTo>
                  <a:pt x="447" y="233"/>
                </a:moveTo>
                <a:lnTo>
                  <a:pt x="459" y="220"/>
                </a:lnTo>
                <a:lnTo>
                  <a:pt x="473" y="232"/>
                </a:lnTo>
                <a:lnTo>
                  <a:pt x="460" y="246"/>
                </a:lnTo>
                <a:lnTo>
                  <a:pt x="447" y="233"/>
                </a:lnTo>
                <a:close/>
                <a:moveTo>
                  <a:pt x="471" y="206"/>
                </a:moveTo>
                <a:lnTo>
                  <a:pt x="484" y="192"/>
                </a:lnTo>
                <a:lnTo>
                  <a:pt x="498" y="205"/>
                </a:lnTo>
                <a:lnTo>
                  <a:pt x="485" y="218"/>
                </a:lnTo>
                <a:lnTo>
                  <a:pt x="471" y="206"/>
                </a:lnTo>
                <a:close/>
                <a:moveTo>
                  <a:pt x="496" y="179"/>
                </a:moveTo>
                <a:lnTo>
                  <a:pt x="509" y="165"/>
                </a:lnTo>
                <a:lnTo>
                  <a:pt x="522" y="177"/>
                </a:lnTo>
                <a:lnTo>
                  <a:pt x="510" y="191"/>
                </a:lnTo>
                <a:lnTo>
                  <a:pt x="496" y="179"/>
                </a:lnTo>
                <a:close/>
                <a:moveTo>
                  <a:pt x="521" y="151"/>
                </a:moveTo>
                <a:lnTo>
                  <a:pt x="533" y="137"/>
                </a:lnTo>
                <a:lnTo>
                  <a:pt x="547" y="150"/>
                </a:lnTo>
                <a:lnTo>
                  <a:pt x="535" y="164"/>
                </a:lnTo>
                <a:lnTo>
                  <a:pt x="521" y="151"/>
                </a:lnTo>
                <a:close/>
                <a:moveTo>
                  <a:pt x="546" y="124"/>
                </a:moveTo>
                <a:lnTo>
                  <a:pt x="558" y="110"/>
                </a:lnTo>
                <a:lnTo>
                  <a:pt x="572" y="122"/>
                </a:lnTo>
                <a:lnTo>
                  <a:pt x="560" y="136"/>
                </a:lnTo>
                <a:lnTo>
                  <a:pt x="546" y="124"/>
                </a:lnTo>
                <a:close/>
                <a:moveTo>
                  <a:pt x="571" y="96"/>
                </a:moveTo>
                <a:lnTo>
                  <a:pt x="583" y="83"/>
                </a:lnTo>
                <a:lnTo>
                  <a:pt x="597" y="95"/>
                </a:lnTo>
                <a:lnTo>
                  <a:pt x="584" y="109"/>
                </a:lnTo>
                <a:lnTo>
                  <a:pt x="571" y="96"/>
                </a:lnTo>
                <a:close/>
                <a:moveTo>
                  <a:pt x="595" y="69"/>
                </a:moveTo>
                <a:lnTo>
                  <a:pt x="608" y="55"/>
                </a:lnTo>
                <a:lnTo>
                  <a:pt x="622" y="68"/>
                </a:lnTo>
                <a:lnTo>
                  <a:pt x="609" y="81"/>
                </a:lnTo>
                <a:lnTo>
                  <a:pt x="595" y="69"/>
                </a:lnTo>
                <a:close/>
                <a:moveTo>
                  <a:pt x="620" y="41"/>
                </a:moveTo>
                <a:lnTo>
                  <a:pt x="633" y="28"/>
                </a:lnTo>
                <a:lnTo>
                  <a:pt x="646" y="40"/>
                </a:lnTo>
                <a:lnTo>
                  <a:pt x="634" y="54"/>
                </a:lnTo>
                <a:lnTo>
                  <a:pt x="620" y="41"/>
                </a:lnTo>
                <a:close/>
                <a:moveTo>
                  <a:pt x="645" y="14"/>
                </a:moveTo>
                <a:lnTo>
                  <a:pt x="658" y="0"/>
                </a:lnTo>
                <a:lnTo>
                  <a:pt x="671" y="13"/>
                </a:lnTo>
                <a:lnTo>
                  <a:pt x="659" y="26"/>
                </a:lnTo>
                <a:lnTo>
                  <a:pt x="645" y="14"/>
                </a:lnTo>
                <a:close/>
              </a:path>
            </a:pathLst>
          </a:custGeom>
          <a:solidFill>
            <a:srgbClr val="000000"/>
          </a:solidFill>
          <a:ln w="1588">
            <a:solidFill>
              <a:srgbClr val="000000"/>
            </a:solidFill>
            <a:bevel/>
            <a:headEnd/>
            <a:tailEnd/>
          </a:ln>
        </p:spPr>
        <p:txBody>
          <a:bodyPr lIns="91242" tIns="45624" rIns="91242" bIns="45624"/>
          <a:lstStyle/>
          <a:p>
            <a:endParaRPr lang="ja-JP" altLang="en-US">
              <a:solidFill>
                <a:prstClr val="black"/>
              </a:solidFill>
            </a:endParaRPr>
          </a:p>
        </p:txBody>
      </p:sp>
      <p:sp>
        <p:nvSpPr>
          <p:cNvPr id="3085" name="Rectangle 12"/>
          <p:cNvSpPr>
            <a:spLocks noChangeArrowheads="1"/>
          </p:cNvSpPr>
          <p:nvPr/>
        </p:nvSpPr>
        <p:spPr bwMode="auto">
          <a:xfrm>
            <a:off x="13323" y="2906801"/>
            <a:ext cx="169277" cy="593725"/>
          </a:xfrm>
          <a:prstGeom prst="rect">
            <a:avLst/>
          </a:prstGeom>
          <a:noFill/>
          <a:ln w="9525">
            <a:noFill/>
            <a:miter lim="800000"/>
            <a:headEnd/>
            <a:tailEnd/>
          </a:ln>
        </p:spPr>
        <p:txBody>
          <a:bodyPr vert="eaVert" lIns="0" tIns="0" rIns="0" bIns="0">
            <a:spAutoFit/>
          </a:bodyPr>
          <a:lstStyle/>
          <a:p>
            <a:r>
              <a:rPr lang="ja-JP" altLang="en-US" sz="1100">
                <a:solidFill>
                  <a:srgbClr val="000000"/>
                </a:solidFill>
                <a:latin typeface="ＭＳ Ｐゴシック" charset="-128"/>
              </a:rPr>
              <a:t>負担額</a:t>
            </a:r>
            <a:endParaRPr lang="ja-JP" altLang="en-US">
              <a:solidFill>
                <a:srgbClr val="000000"/>
              </a:solidFill>
            </a:endParaRPr>
          </a:p>
        </p:txBody>
      </p:sp>
      <p:sp>
        <p:nvSpPr>
          <p:cNvPr id="3086" name="Freeform 13"/>
          <p:cNvSpPr>
            <a:spLocks noEditPoints="1"/>
          </p:cNvSpPr>
          <p:nvPr/>
        </p:nvSpPr>
        <p:spPr bwMode="auto">
          <a:xfrm>
            <a:off x="160380" y="2138366"/>
            <a:ext cx="104775" cy="2406650"/>
          </a:xfrm>
          <a:custGeom>
            <a:avLst/>
            <a:gdLst>
              <a:gd name="T0" fmla="*/ 2147483647 w 667"/>
              <a:gd name="T1" fmla="*/ 2147483647 h 16400"/>
              <a:gd name="T2" fmla="*/ 2147483647 w 667"/>
              <a:gd name="T3" fmla="*/ 2147483647 h 16400"/>
              <a:gd name="T4" fmla="*/ 2147483647 w 667"/>
              <a:gd name="T5" fmla="*/ 2147483647 h 16400"/>
              <a:gd name="T6" fmla="*/ 2147483647 w 667"/>
              <a:gd name="T7" fmla="*/ 2147483647 h 16400"/>
              <a:gd name="T8" fmla="*/ 2147483647 w 667"/>
              <a:gd name="T9" fmla="*/ 2147483647 h 16400"/>
              <a:gd name="T10" fmla="*/ 2147483647 w 667"/>
              <a:gd name="T11" fmla="*/ 2147483647 h 16400"/>
              <a:gd name="T12" fmla="*/ 2147483647 w 667"/>
              <a:gd name="T13" fmla="*/ 2147483647 h 16400"/>
              <a:gd name="T14" fmla="*/ 0 w 667"/>
              <a:gd name="T15" fmla="*/ 2147483647 h 16400"/>
              <a:gd name="T16" fmla="*/ 2147483647 w 667"/>
              <a:gd name="T17" fmla="*/ 0 h 16400"/>
              <a:gd name="T18" fmla="*/ 2147483647 w 667"/>
              <a:gd name="T19" fmla="*/ 2147483647 h 16400"/>
              <a:gd name="T20" fmla="*/ 0 w 667"/>
              <a:gd name="T21" fmla="*/ 2147483647 h 16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7"/>
              <a:gd name="T34" fmla="*/ 0 h 16400"/>
              <a:gd name="T35" fmla="*/ 667 w 667"/>
              <a:gd name="T36" fmla="*/ 16400 h 16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7" h="16400">
                <a:moveTo>
                  <a:pt x="367" y="600"/>
                </a:moveTo>
                <a:lnTo>
                  <a:pt x="447" y="16367"/>
                </a:lnTo>
                <a:cubicBezTo>
                  <a:pt x="447" y="16385"/>
                  <a:pt x="432" y="16400"/>
                  <a:pt x="414" y="16400"/>
                </a:cubicBezTo>
                <a:cubicBezTo>
                  <a:pt x="395" y="16400"/>
                  <a:pt x="380" y="16385"/>
                  <a:pt x="380" y="16367"/>
                </a:cubicBezTo>
                <a:lnTo>
                  <a:pt x="300" y="600"/>
                </a:lnTo>
                <a:cubicBezTo>
                  <a:pt x="300" y="582"/>
                  <a:pt x="315" y="567"/>
                  <a:pt x="333" y="567"/>
                </a:cubicBezTo>
                <a:cubicBezTo>
                  <a:pt x="351" y="567"/>
                  <a:pt x="366" y="582"/>
                  <a:pt x="367" y="600"/>
                </a:cubicBezTo>
                <a:close/>
                <a:moveTo>
                  <a:pt x="0" y="668"/>
                </a:moveTo>
                <a:lnTo>
                  <a:pt x="330" y="0"/>
                </a:lnTo>
                <a:lnTo>
                  <a:pt x="667" y="665"/>
                </a:lnTo>
                <a:lnTo>
                  <a:pt x="0" y="668"/>
                </a:lnTo>
                <a:close/>
              </a:path>
            </a:pathLst>
          </a:custGeom>
          <a:solidFill>
            <a:srgbClr val="000000"/>
          </a:solidFill>
          <a:ln w="1588">
            <a:solidFill>
              <a:srgbClr val="000000"/>
            </a:solidFill>
            <a:bevel/>
            <a:headEnd/>
            <a:tailEnd/>
          </a:ln>
        </p:spPr>
        <p:txBody>
          <a:bodyPr lIns="91242" tIns="45624" rIns="91242" bIns="45624"/>
          <a:lstStyle/>
          <a:p>
            <a:endParaRPr lang="ja-JP" altLang="en-US">
              <a:solidFill>
                <a:prstClr val="black"/>
              </a:solidFill>
            </a:endParaRPr>
          </a:p>
        </p:txBody>
      </p:sp>
      <p:sp>
        <p:nvSpPr>
          <p:cNvPr id="3087" name="Line 14"/>
          <p:cNvSpPr>
            <a:spLocks noChangeShapeType="1"/>
          </p:cNvSpPr>
          <p:nvPr/>
        </p:nvSpPr>
        <p:spPr bwMode="auto">
          <a:xfrm flipV="1">
            <a:off x="225435" y="3302000"/>
            <a:ext cx="1247775" cy="1250950"/>
          </a:xfrm>
          <a:prstGeom prst="line">
            <a:avLst/>
          </a:prstGeom>
          <a:noFill/>
          <a:ln w="28575">
            <a:solidFill>
              <a:srgbClr val="008000"/>
            </a:solidFill>
            <a:round/>
            <a:headEnd/>
            <a:tailEnd/>
          </a:ln>
        </p:spPr>
        <p:txBody>
          <a:bodyPr lIns="91242" tIns="45624" rIns="91242" bIns="45624"/>
          <a:lstStyle/>
          <a:p>
            <a:endParaRPr lang="ja-JP" altLang="en-US">
              <a:solidFill>
                <a:prstClr val="black"/>
              </a:solidFill>
            </a:endParaRPr>
          </a:p>
        </p:txBody>
      </p:sp>
      <p:sp>
        <p:nvSpPr>
          <p:cNvPr id="3088" name="Freeform 15"/>
          <p:cNvSpPr>
            <a:spLocks noEditPoints="1"/>
          </p:cNvSpPr>
          <p:nvPr/>
        </p:nvSpPr>
        <p:spPr bwMode="auto">
          <a:xfrm>
            <a:off x="239722" y="4221251"/>
            <a:ext cx="2409825" cy="14287"/>
          </a:xfrm>
          <a:custGeom>
            <a:avLst/>
            <a:gdLst>
              <a:gd name="T0" fmla="*/ 2147483647 w 15159"/>
              <a:gd name="T1" fmla="*/ 0 h 101"/>
              <a:gd name="T2" fmla="*/ 2147483647 w 15159"/>
              <a:gd name="T3" fmla="*/ 2147483647 h 101"/>
              <a:gd name="T4" fmla="*/ 2147483647 w 15159"/>
              <a:gd name="T5" fmla="*/ 2147483647 h 101"/>
              <a:gd name="T6" fmla="*/ 2147483647 w 15159"/>
              <a:gd name="T7" fmla="*/ 2147483647 h 101"/>
              <a:gd name="T8" fmla="*/ 2147483647 w 15159"/>
              <a:gd name="T9" fmla="*/ 2147483647 h 101"/>
              <a:gd name="T10" fmla="*/ 2147483647 w 15159"/>
              <a:gd name="T11" fmla="*/ 2147483647 h 101"/>
              <a:gd name="T12" fmla="*/ 2147483647 w 15159"/>
              <a:gd name="T13" fmla="*/ 2147483647 h 101"/>
              <a:gd name="T14" fmla="*/ 2147483647 w 15159"/>
              <a:gd name="T15" fmla="*/ 2147483647 h 101"/>
              <a:gd name="T16" fmla="*/ 2147483647 w 15159"/>
              <a:gd name="T17" fmla="*/ 2147483647 h 101"/>
              <a:gd name="T18" fmla="*/ 2147483647 w 15159"/>
              <a:gd name="T19" fmla="*/ 2147483647 h 101"/>
              <a:gd name="T20" fmla="*/ 2147483647 w 15159"/>
              <a:gd name="T21" fmla="*/ 2147483647 h 101"/>
              <a:gd name="T22" fmla="*/ 2147483647 w 15159"/>
              <a:gd name="T23" fmla="*/ 2147483647 h 101"/>
              <a:gd name="T24" fmla="*/ 2147483647 w 15159"/>
              <a:gd name="T25" fmla="*/ 2147483647 h 101"/>
              <a:gd name="T26" fmla="*/ 2147483647 w 15159"/>
              <a:gd name="T27" fmla="*/ 2147483647 h 101"/>
              <a:gd name="T28" fmla="*/ 2147483647 w 15159"/>
              <a:gd name="T29" fmla="*/ 2147483647 h 101"/>
              <a:gd name="T30" fmla="*/ 2147483647 w 15159"/>
              <a:gd name="T31" fmla="*/ 2147483647 h 101"/>
              <a:gd name="T32" fmla="*/ 2147483647 w 15159"/>
              <a:gd name="T33" fmla="*/ 2147483647 h 101"/>
              <a:gd name="T34" fmla="*/ 2147483647 w 15159"/>
              <a:gd name="T35" fmla="*/ 2147483647 h 101"/>
              <a:gd name="T36" fmla="*/ 2147483647 w 15159"/>
              <a:gd name="T37" fmla="*/ 2147483647 h 101"/>
              <a:gd name="T38" fmla="*/ 2147483647 w 15159"/>
              <a:gd name="T39" fmla="*/ 2147483647 h 101"/>
              <a:gd name="T40" fmla="*/ 2147483647 w 15159"/>
              <a:gd name="T41" fmla="*/ 2147483647 h 101"/>
              <a:gd name="T42" fmla="*/ 2147483647 w 15159"/>
              <a:gd name="T43" fmla="*/ 2147483647 h 101"/>
              <a:gd name="T44" fmla="*/ 2147483647 w 15159"/>
              <a:gd name="T45" fmla="*/ 2147483647 h 101"/>
              <a:gd name="T46" fmla="*/ 2147483647 w 15159"/>
              <a:gd name="T47" fmla="*/ 2147483647 h 101"/>
              <a:gd name="T48" fmla="*/ 2147483647 w 15159"/>
              <a:gd name="T49" fmla="*/ 2147483647 h 101"/>
              <a:gd name="T50" fmla="*/ 2147483647 w 15159"/>
              <a:gd name="T51" fmla="*/ 2147483647 h 101"/>
              <a:gd name="T52" fmla="*/ 2147483647 w 15159"/>
              <a:gd name="T53" fmla="*/ 2147483647 h 101"/>
              <a:gd name="T54" fmla="*/ 2147483647 w 15159"/>
              <a:gd name="T55" fmla="*/ 2147483647 h 101"/>
              <a:gd name="T56" fmla="*/ 2147483647 w 15159"/>
              <a:gd name="T57" fmla="*/ 2147483647 h 101"/>
              <a:gd name="T58" fmla="*/ 2147483647 w 15159"/>
              <a:gd name="T59" fmla="*/ 2147483647 h 101"/>
              <a:gd name="T60" fmla="*/ 2147483647 w 15159"/>
              <a:gd name="T61" fmla="*/ 2147483647 h 101"/>
              <a:gd name="T62" fmla="*/ 2147483647 w 15159"/>
              <a:gd name="T63" fmla="*/ 2147483647 h 101"/>
              <a:gd name="T64" fmla="*/ 2147483647 w 15159"/>
              <a:gd name="T65" fmla="*/ 2147483647 h 101"/>
              <a:gd name="T66" fmla="*/ 2147483647 w 15159"/>
              <a:gd name="T67" fmla="*/ 2147483647 h 101"/>
              <a:gd name="T68" fmla="*/ 2147483647 w 15159"/>
              <a:gd name="T69" fmla="*/ 2147483647 h 101"/>
              <a:gd name="T70" fmla="*/ 2147483647 w 15159"/>
              <a:gd name="T71" fmla="*/ 2147483647 h 101"/>
              <a:gd name="T72" fmla="*/ 2147483647 w 15159"/>
              <a:gd name="T73" fmla="*/ 2147483647 h 101"/>
              <a:gd name="T74" fmla="*/ 2147483647 w 15159"/>
              <a:gd name="T75" fmla="*/ 2147483647 h 101"/>
              <a:gd name="T76" fmla="*/ 2147483647 w 15159"/>
              <a:gd name="T77" fmla="*/ 2147483647 h 101"/>
              <a:gd name="T78" fmla="*/ 2147483647 w 15159"/>
              <a:gd name="T79" fmla="*/ 2147483647 h 101"/>
              <a:gd name="T80" fmla="*/ 2147483647 w 15159"/>
              <a:gd name="T81" fmla="*/ 2147483647 h 101"/>
              <a:gd name="T82" fmla="*/ 2147483647 w 15159"/>
              <a:gd name="T83" fmla="*/ 2147483647 h 101"/>
              <a:gd name="T84" fmla="*/ 2147483647 w 15159"/>
              <a:gd name="T85" fmla="*/ 2147483647 h 101"/>
              <a:gd name="T86" fmla="*/ 2147483647 w 15159"/>
              <a:gd name="T87" fmla="*/ 2147483647 h 101"/>
              <a:gd name="T88" fmla="*/ 2147483647 w 15159"/>
              <a:gd name="T89" fmla="*/ 2147483647 h 101"/>
              <a:gd name="T90" fmla="*/ 2147483647 w 15159"/>
              <a:gd name="T91" fmla="*/ 2147483647 h 101"/>
              <a:gd name="T92" fmla="*/ 2147483647 w 15159"/>
              <a:gd name="T93" fmla="*/ 2147483647 h 101"/>
              <a:gd name="T94" fmla="*/ 2147483647 w 15159"/>
              <a:gd name="T95" fmla="*/ 2147483647 h 101"/>
              <a:gd name="T96" fmla="*/ 2147483647 w 15159"/>
              <a:gd name="T97" fmla="*/ 2147483647 h 101"/>
              <a:gd name="T98" fmla="*/ 2147483647 w 15159"/>
              <a:gd name="T99" fmla="*/ 2147483647 h 101"/>
              <a:gd name="T100" fmla="*/ 2147483647 w 15159"/>
              <a:gd name="T101" fmla="*/ 2147483647 h 101"/>
              <a:gd name="T102" fmla="*/ 2147483647 w 15159"/>
              <a:gd name="T103" fmla="*/ 2147483647 h 101"/>
              <a:gd name="T104" fmla="*/ 2147483647 w 15159"/>
              <a:gd name="T105" fmla="*/ 2147483647 h 101"/>
              <a:gd name="T106" fmla="*/ 2147483647 w 15159"/>
              <a:gd name="T107" fmla="*/ 2147483647 h 101"/>
              <a:gd name="T108" fmla="*/ 2147483647 w 15159"/>
              <a:gd name="T109" fmla="*/ 2147483647 h 101"/>
              <a:gd name="T110" fmla="*/ 2147483647 w 15159"/>
              <a:gd name="T111" fmla="*/ 2147483647 h 101"/>
              <a:gd name="T112" fmla="*/ 2147483647 w 15159"/>
              <a:gd name="T113" fmla="*/ 2147483647 h 101"/>
              <a:gd name="T114" fmla="*/ 2147483647 w 15159"/>
              <a:gd name="T115" fmla="*/ 2147483647 h 101"/>
              <a:gd name="T116" fmla="*/ 2147483647 w 15159"/>
              <a:gd name="T117" fmla="*/ 2147483647 h 101"/>
              <a:gd name="T118" fmla="*/ 2147483647 w 15159"/>
              <a:gd name="T119" fmla="*/ 2147483647 h 101"/>
              <a:gd name="T120" fmla="*/ 2147483647 w 15159"/>
              <a:gd name="T121" fmla="*/ 2147483647 h 1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59"/>
              <a:gd name="T184" fmla="*/ 0 h 101"/>
              <a:gd name="T185" fmla="*/ 15159 w 15159"/>
              <a:gd name="T186" fmla="*/ 101 h 1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59" h="101">
                <a:moveTo>
                  <a:pt x="15134" y="50"/>
                </a:moveTo>
                <a:lnTo>
                  <a:pt x="14984" y="51"/>
                </a:lnTo>
                <a:cubicBezTo>
                  <a:pt x="14970" y="51"/>
                  <a:pt x="14959" y="40"/>
                  <a:pt x="14958" y="26"/>
                </a:cubicBezTo>
                <a:cubicBezTo>
                  <a:pt x="14958" y="12"/>
                  <a:pt x="14970" y="1"/>
                  <a:pt x="14983" y="1"/>
                </a:cubicBezTo>
                <a:lnTo>
                  <a:pt x="15133" y="0"/>
                </a:lnTo>
                <a:cubicBezTo>
                  <a:pt x="15147" y="0"/>
                  <a:pt x="15158" y="12"/>
                  <a:pt x="15158" y="25"/>
                </a:cubicBezTo>
                <a:cubicBezTo>
                  <a:pt x="15159" y="39"/>
                  <a:pt x="15147" y="50"/>
                  <a:pt x="15134" y="50"/>
                </a:cubicBezTo>
                <a:close/>
                <a:moveTo>
                  <a:pt x="14784" y="52"/>
                </a:moveTo>
                <a:lnTo>
                  <a:pt x="14634" y="52"/>
                </a:lnTo>
                <a:cubicBezTo>
                  <a:pt x="14620" y="52"/>
                  <a:pt x="14609" y="41"/>
                  <a:pt x="14608" y="27"/>
                </a:cubicBezTo>
                <a:cubicBezTo>
                  <a:pt x="14608" y="13"/>
                  <a:pt x="14620" y="2"/>
                  <a:pt x="14633" y="2"/>
                </a:cubicBezTo>
                <a:lnTo>
                  <a:pt x="14783" y="2"/>
                </a:lnTo>
                <a:cubicBezTo>
                  <a:pt x="14797" y="2"/>
                  <a:pt x="14808" y="13"/>
                  <a:pt x="14808" y="27"/>
                </a:cubicBezTo>
                <a:cubicBezTo>
                  <a:pt x="14809" y="40"/>
                  <a:pt x="14797" y="52"/>
                  <a:pt x="14784" y="52"/>
                </a:cubicBezTo>
                <a:close/>
                <a:moveTo>
                  <a:pt x="14434" y="53"/>
                </a:moveTo>
                <a:lnTo>
                  <a:pt x="14284" y="53"/>
                </a:lnTo>
                <a:cubicBezTo>
                  <a:pt x="14270" y="53"/>
                  <a:pt x="14259" y="42"/>
                  <a:pt x="14258" y="28"/>
                </a:cubicBezTo>
                <a:cubicBezTo>
                  <a:pt x="14258" y="15"/>
                  <a:pt x="14270" y="3"/>
                  <a:pt x="14283" y="3"/>
                </a:cubicBezTo>
                <a:lnTo>
                  <a:pt x="14433" y="3"/>
                </a:lnTo>
                <a:cubicBezTo>
                  <a:pt x="14447" y="3"/>
                  <a:pt x="14458" y="14"/>
                  <a:pt x="14458" y="28"/>
                </a:cubicBezTo>
                <a:cubicBezTo>
                  <a:pt x="14459" y="42"/>
                  <a:pt x="14447" y="53"/>
                  <a:pt x="14434" y="53"/>
                </a:cubicBezTo>
                <a:close/>
                <a:moveTo>
                  <a:pt x="14084" y="54"/>
                </a:moveTo>
                <a:lnTo>
                  <a:pt x="13934" y="54"/>
                </a:lnTo>
                <a:cubicBezTo>
                  <a:pt x="13920" y="54"/>
                  <a:pt x="13909" y="43"/>
                  <a:pt x="13908" y="30"/>
                </a:cubicBezTo>
                <a:cubicBezTo>
                  <a:pt x="13908" y="16"/>
                  <a:pt x="13920" y="4"/>
                  <a:pt x="13933" y="4"/>
                </a:cubicBezTo>
                <a:lnTo>
                  <a:pt x="14083" y="4"/>
                </a:lnTo>
                <a:cubicBezTo>
                  <a:pt x="14097" y="4"/>
                  <a:pt x="14108" y="15"/>
                  <a:pt x="14108" y="29"/>
                </a:cubicBezTo>
                <a:cubicBezTo>
                  <a:pt x="14109" y="43"/>
                  <a:pt x="14097" y="54"/>
                  <a:pt x="14084" y="54"/>
                </a:cubicBezTo>
                <a:close/>
                <a:moveTo>
                  <a:pt x="13734" y="55"/>
                </a:moveTo>
                <a:lnTo>
                  <a:pt x="13584" y="56"/>
                </a:lnTo>
                <a:cubicBezTo>
                  <a:pt x="13570" y="56"/>
                  <a:pt x="13559" y="44"/>
                  <a:pt x="13558" y="31"/>
                </a:cubicBezTo>
                <a:cubicBezTo>
                  <a:pt x="13558" y="17"/>
                  <a:pt x="13570" y="6"/>
                  <a:pt x="13583" y="6"/>
                </a:cubicBezTo>
                <a:lnTo>
                  <a:pt x="13733" y="5"/>
                </a:lnTo>
                <a:cubicBezTo>
                  <a:pt x="13747" y="5"/>
                  <a:pt x="13758" y="16"/>
                  <a:pt x="13758" y="30"/>
                </a:cubicBezTo>
                <a:cubicBezTo>
                  <a:pt x="13759" y="44"/>
                  <a:pt x="13747" y="55"/>
                  <a:pt x="13734" y="55"/>
                </a:cubicBezTo>
                <a:close/>
                <a:moveTo>
                  <a:pt x="13384" y="56"/>
                </a:moveTo>
                <a:lnTo>
                  <a:pt x="13234" y="57"/>
                </a:lnTo>
                <a:cubicBezTo>
                  <a:pt x="13220" y="57"/>
                  <a:pt x="13209" y="46"/>
                  <a:pt x="13208" y="32"/>
                </a:cubicBezTo>
                <a:cubicBezTo>
                  <a:pt x="13208" y="18"/>
                  <a:pt x="13220" y="7"/>
                  <a:pt x="13233" y="7"/>
                </a:cubicBezTo>
                <a:lnTo>
                  <a:pt x="13383" y="6"/>
                </a:lnTo>
                <a:cubicBezTo>
                  <a:pt x="13397" y="6"/>
                  <a:pt x="13408" y="17"/>
                  <a:pt x="13408" y="31"/>
                </a:cubicBezTo>
                <a:cubicBezTo>
                  <a:pt x="13409" y="45"/>
                  <a:pt x="13397" y="56"/>
                  <a:pt x="13384" y="56"/>
                </a:cubicBezTo>
                <a:close/>
                <a:moveTo>
                  <a:pt x="13034" y="57"/>
                </a:moveTo>
                <a:lnTo>
                  <a:pt x="12884" y="58"/>
                </a:lnTo>
                <a:cubicBezTo>
                  <a:pt x="12870" y="58"/>
                  <a:pt x="12859" y="47"/>
                  <a:pt x="12858" y="33"/>
                </a:cubicBezTo>
                <a:cubicBezTo>
                  <a:pt x="12858" y="19"/>
                  <a:pt x="12870" y="8"/>
                  <a:pt x="12883" y="8"/>
                </a:cubicBezTo>
                <a:lnTo>
                  <a:pt x="13033" y="7"/>
                </a:lnTo>
                <a:cubicBezTo>
                  <a:pt x="13047" y="7"/>
                  <a:pt x="13058" y="19"/>
                  <a:pt x="13058" y="32"/>
                </a:cubicBezTo>
                <a:cubicBezTo>
                  <a:pt x="13059" y="46"/>
                  <a:pt x="13047" y="57"/>
                  <a:pt x="13034" y="57"/>
                </a:cubicBezTo>
                <a:close/>
                <a:moveTo>
                  <a:pt x="12684" y="59"/>
                </a:moveTo>
                <a:lnTo>
                  <a:pt x="12534" y="59"/>
                </a:lnTo>
                <a:cubicBezTo>
                  <a:pt x="12520" y="59"/>
                  <a:pt x="12509" y="48"/>
                  <a:pt x="12508" y="34"/>
                </a:cubicBezTo>
                <a:cubicBezTo>
                  <a:pt x="12508" y="20"/>
                  <a:pt x="12520" y="9"/>
                  <a:pt x="12533" y="9"/>
                </a:cubicBezTo>
                <a:lnTo>
                  <a:pt x="12683" y="9"/>
                </a:lnTo>
                <a:cubicBezTo>
                  <a:pt x="12697" y="9"/>
                  <a:pt x="12708" y="20"/>
                  <a:pt x="12708" y="33"/>
                </a:cubicBezTo>
                <a:cubicBezTo>
                  <a:pt x="12709" y="47"/>
                  <a:pt x="12697" y="59"/>
                  <a:pt x="12684" y="59"/>
                </a:cubicBezTo>
                <a:close/>
                <a:moveTo>
                  <a:pt x="12334" y="60"/>
                </a:moveTo>
                <a:lnTo>
                  <a:pt x="12184" y="60"/>
                </a:lnTo>
                <a:cubicBezTo>
                  <a:pt x="12170" y="60"/>
                  <a:pt x="12159" y="49"/>
                  <a:pt x="12158" y="35"/>
                </a:cubicBezTo>
                <a:cubicBezTo>
                  <a:pt x="12158" y="21"/>
                  <a:pt x="12170" y="10"/>
                  <a:pt x="12183" y="10"/>
                </a:cubicBezTo>
                <a:lnTo>
                  <a:pt x="12333" y="10"/>
                </a:lnTo>
                <a:cubicBezTo>
                  <a:pt x="12347" y="10"/>
                  <a:pt x="12358" y="21"/>
                  <a:pt x="12358" y="35"/>
                </a:cubicBezTo>
                <a:cubicBezTo>
                  <a:pt x="12359" y="48"/>
                  <a:pt x="12347" y="60"/>
                  <a:pt x="12334" y="60"/>
                </a:cubicBezTo>
                <a:close/>
                <a:moveTo>
                  <a:pt x="11984" y="61"/>
                </a:moveTo>
                <a:lnTo>
                  <a:pt x="11834" y="61"/>
                </a:lnTo>
                <a:cubicBezTo>
                  <a:pt x="11820" y="61"/>
                  <a:pt x="11809" y="50"/>
                  <a:pt x="11808" y="36"/>
                </a:cubicBezTo>
                <a:cubicBezTo>
                  <a:pt x="11808" y="23"/>
                  <a:pt x="11820" y="11"/>
                  <a:pt x="11833" y="11"/>
                </a:cubicBezTo>
                <a:lnTo>
                  <a:pt x="11983" y="11"/>
                </a:lnTo>
                <a:cubicBezTo>
                  <a:pt x="11997" y="11"/>
                  <a:pt x="12008" y="22"/>
                  <a:pt x="12008" y="36"/>
                </a:cubicBezTo>
                <a:cubicBezTo>
                  <a:pt x="12009" y="50"/>
                  <a:pt x="11997" y="61"/>
                  <a:pt x="11984" y="61"/>
                </a:cubicBezTo>
                <a:close/>
                <a:moveTo>
                  <a:pt x="11634" y="62"/>
                </a:moveTo>
                <a:lnTo>
                  <a:pt x="11484" y="63"/>
                </a:lnTo>
                <a:cubicBezTo>
                  <a:pt x="11470" y="63"/>
                  <a:pt x="11459" y="51"/>
                  <a:pt x="11458" y="38"/>
                </a:cubicBezTo>
                <a:cubicBezTo>
                  <a:pt x="11458" y="24"/>
                  <a:pt x="11470" y="13"/>
                  <a:pt x="11483" y="13"/>
                </a:cubicBezTo>
                <a:lnTo>
                  <a:pt x="11633" y="12"/>
                </a:lnTo>
                <a:cubicBezTo>
                  <a:pt x="11647" y="12"/>
                  <a:pt x="11658" y="23"/>
                  <a:pt x="11658" y="37"/>
                </a:cubicBezTo>
                <a:cubicBezTo>
                  <a:pt x="11659" y="51"/>
                  <a:pt x="11647" y="62"/>
                  <a:pt x="11634" y="62"/>
                </a:cubicBezTo>
                <a:close/>
                <a:moveTo>
                  <a:pt x="11284" y="63"/>
                </a:moveTo>
                <a:lnTo>
                  <a:pt x="11134" y="64"/>
                </a:lnTo>
                <a:cubicBezTo>
                  <a:pt x="11120" y="64"/>
                  <a:pt x="11109" y="53"/>
                  <a:pt x="11108" y="39"/>
                </a:cubicBezTo>
                <a:cubicBezTo>
                  <a:pt x="11108" y="25"/>
                  <a:pt x="11120" y="14"/>
                  <a:pt x="11133" y="14"/>
                </a:cubicBezTo>
                <a:lnTo>
                  <a:pt x="11283" y="13"/>
                </a:lnTo>
                <a:cubicBezTo>
                  <a:pt x="11297" y="13"/>
                  <a:pt x="11308" y="24"/>
                  <a:pt x="11308" y="38"/>
                </a:cubicBezTo>
                <a:cubicBezTo>
                  <a:pt x="11309" y="52"/>
                  <a:pt x="11297" y="63"/>
                  <a:pt x="11284" y="63"/>
                </a:cubicBezTo>
                <a:close/>
                <a:moveTo>
                  <a:pt x="10934" y="64"/>
                </a:moveTo>
                <a:lnTo>
                  <a:pt x="10784" y="65"/>
                </a:lnTo>
                <a:cubicBezTo>
                  <a:pt x="10770" y="65"/>
                  <a:pt x="10759" y="54"/>
                  <a:pt x="10758" y="40"/>
                </a:cubicBezTo>
                <a:cubicBezTo>
                  <a:pt x="10758" y="26"/>
                  <a:pt x="10770" y="15"/>
                  <a:pt x="10783" y="15"/>
                </a:cubicBezTo>
                <a:lnTo>
                  <a:pt x="10933" y="14"/>
                </a:lnTo>
                <a:cubicBezTo>
                  <a:pt x="10947" y="14"/>
                  <a:pt x="10958" y="25"/>
                  <a:pt x="10958" y="39"/>
                </a:cubicBezTo>
                <a:cubicBezTo>
                  <a:pt x="10959" y="53"/>
                  <a:pt x="10947" y="64"/>
                  <a:pt x="10934" y="64"/>
                </a:cubicBezTo>
                <a:close/>
                <a:moveTo>
                  <a:pt x="10584" y="66"/>
                </a:moveTo>
                <a:lnTo>
                  <a:pt x="10434" y="66"/>
                </a:lnTo>
                <a:cubicBezTo>
                  <a:pt x="10420" y="66"/>
                  <a:pt x="10409" y="55"/>
                  <a:pt x="10408" y="41"/>
                </a:cubicBezTo>
                <a:cubicBezTo>
                  <a:pt x="10408" y="27"/>
                  <a:pt x="10420" y="16"/>
                  <a:pt x="10433" y="16"/>
                </a:cubicBezTo>
                <a:lnTo>
                  <a:pt x="10583" y="16"/>
                </a:lnTo>
                <a:cubicBezTo>
                  <a:pt x="10597" y="15"/>
                  <a:pt x="10608" y="27"/>
                  <a:pt x="10608" y="40"/>
                </a:cubicBezTo>
                <a:cubicBezTo>
                  <a:pt x="10609" y="54"/>
                  <a:pt x="10597" y="65"/>
                  <a:pt x="10584" y="66"/>
                </a:cubicBezTo>
                <a:close/>
                <a:moveTo>
                  <a:pt x="10234" y="67"/>
                </a:moveTo>
                <a:lnTo>
                  <a:pt x="10084" y="67"/>
                </a:lnTo>
                <a:cubicBezTo>
                  <a:pt x="10070" y="67"/>
                  <a:pt x="10059" y="56"/>
                  <a:pt x="10058" y="42"/>
                </a:cubicBezTo>
                <a:cubicBezTo>
                  <a:pt x="10058" y="28"/>
                  <a:pt x="10070" y="17"/>
                  <a:pt x="10083" y="17"/>
                </a:cubicBezTo>
                <a:lnTo>
                  <a:pt x="10233" y="17"/>
                </a:lnTo>
                <a:cubicBezTo>
                  <a:pt x="10247" y="17"/>
                  <a:pt x="10258" y="28"/>
                  <a:pt x="10258" y="42"/>
                </a:cubicBezTo>
                <a:cubicBezTo>
                  <a:pt x="10259" y="55"/>
                  <a:pt x="10247" y="67"/>
                  <a:pt x="10234" y="67"/>
                </a:cubicBezTo>
                <a:close/>
                <a:moveTo>
                  <a:pt x="9884" y="68"/>
                </a:moveTo>
                <a:lnTo>
                  <a:pt x="9734" y="68"/>
                </a:lnTo>
                <a:cubicBezTo>
                  <a:pt x="9720" y="68"/>
                  <a:pt x="9709" y="57"/>
                  <a:pt x="9708" y="43"/>
                </a:cubicBezTo>
                <a:cubicBezTo>
                  <a:pt x="9708" y="30"/>
                  <a:pt x="9720" y="18"/>
                  <a:pt x="9733" y="18"/>
                </a:cubicBezTo>
                <a:lnTo>
                  <a:pt x="9883" y="18"/>
                </a:lnTo>
                <a:cubicBezTo>
                  <a:pt x="9897" y="18"/>
                  <a:pt x="9908" y="29"/>
                  <a:pt x="9908" y="43"/>
                </a:cubicBezTo>
                <a:cubicBezTo>
                  <a:pt x="9909" y="57"/>
                  <a:pt x="9897" y="68"/>
                  <a:pt x="9884" y="68"/>
                </a:cubicBezTo>
                <a:close/>
                <a:moveTo>
                  <a:pt x="9534" y="69"/>
                </a:moveTo>
                <a:lnTo>
                  <a:pt x="9384" y="69"/>
                </a:lnTo>
                <a:cubicBezTo>
                  <a:pt x="9370" y="70"/>
                  <a:pt x="9359" y="58"/>
                  <a:pt x="9358" y="45"/>
                </a:cubicBezTo>
                <a:cubicBezTo>
                  <a:pt x="9358" y="31"/>
                  <a:pt x="9370" y="20"/>
                  <a:pt x="9383" y="19"/>
                </a:cubicBezTo>
                <a:lnTo>
                  <a:pt x="9533" y="19"/>
                </a:lnTo>
                <a:cubicBezTo>
                  <a:pt x="9547" y="19"/>
                  <a:pt x="9558" y="30"/>
                  <a:pt x="9558" y="44"/>
                </a:cubicBezTo>
                <a:cubicBezTo>
                  <a:pt x="9559" y="58"/>
                  <a:pt x="9547" y="69"/>
                  <a:pt x="9534" y="69"/>
                </a:cubicBezTo>
                <a:close/>
                <a:moveTo>
                  <a:pt x="9184" y="70"/>
                </a:moveTo>
                <a:lnTo>
                  <a:pt x="9034" y="71"/>
                </a:lnTo>
                <a:cubicBezTo>
                  <a:pt x="9020" y="71"/>
                  <a:pt x="9009" y="60"/>
                  <a:pt x="9008" y="46"/>
                </a:cubicBezTo>
                <a:cubicBezTo>
                  <a:pt x="9008" y="32"/>
                  <a:pt x="9020" y="21"/>
                  <a:pt x="9033" y="21"/>
                </a:cubicBezTo>
                <a:lnTo>
                  <a:pt x="9183" y="20"/>
                </a:lnTo>
                <a:cubicBezTo>
                  <a:pt x="9197" y="20"/>
                  <a:pt x="9208" y="31"/>
                  <a:pt x="9208" y="45"/>
                </a:cubicBezTo>
                <a:cubicBezTo>
                  <a:pt x="9209" y="59"/>
                  <a:pt x="9197" y="70"/>
                  <a:pt x="9184" y="70"/>
                </a:cubicBezTo>
                <a:close/>
                <a:moveTo>
                  <a:pt x="8834" y="71"/>
                </a:moveTo>
                <a:lnTo>
                  <a:pt x="8684" y="72"/>
                </a:lnTo>
                <a:cubicBezTo>
                  <a:pt x="8670" y="72"/>
                  <a:pt x="8659" y="61"/>
                  <a:pt x="8658" y="47"/>
                </a:cubicBezTo>
                <a:cubicBezTo>
                  <a:pt x="8658" y="33"/>
                  <a:pt x="8670" y="22"/>
                  <a:pt x="8683" y="22"/>
                </a:cubicBezTo>
                <a:lnTo>
                  <a:pt x="8833" y="21"/>
                </a:lnTo>
                <a:cubicBezTo>
                  <a:pt x="8847" y="21"/>
                  <a:pt x="8858" y="32"/>
                  <a:pt x="8858" y="46"/>
                </a:cubicBezTo>
                <a:cubicBezTo>
                  <a:pt x="8859" y="60"/>
                  <a:pt x="8847" y="71"/>
                  <a:pt x="8834" y="71"/>
                </a:cubicBezTo>
                <a:close/>
                <a:moveTo>
                  <a:pt x="8484" y="72"/>
                </a:moveTo>
                <a:lnTo>
                  <a:pt x="8334" y="73"/>
                </a:lnTo>
                <a:cubicBezTo>
                  <a:pt x="8320" y="73"/>
                  <a:pt x="8309" y="62"/>
                  <a:pt x="8308" y="48"/>
                </a:cubicBezTo>
                <a:cubicBezTo>
                  <a:pt x="8308" y="34"/>
                  <a:pt x="8320" y="23"/>
                  <a:pt x="8333" y="23"/>
                </a:cubicBezTo>
                <a:lnTo>
                  <a:pt x="8483" y="22"/>
                </a:lnTo>
                <a:cubicBezTo>
                  <a:pt x="8497" y="22"/>
                  <a:pt x="8508" y="34"/>
                  <a:pt x="8508" y="47"/>
                </a:cubicBezTo>
                <a:cubicBezTo>
                  <a:pt x="8509" y="61"/>
                  <a:pt x="8497" y="72"/>
                  <a:pt x="8484" y="72"/>
                </a:cubicBezTo>
                <a:close/>
                <a:moveTo>
                  <a:pt x="8134" y="74"/>
                </a:moveTo>
                <a:lnTo>
                  <a:pt x="7984" y="74"/>
                </a:lnTo>
                <a:cubicBezTo>
                  <a:pt x="7970" y="74"/>
                  <a:pt x="7959" y="63"/>
                  <a:pt x="7958" y="49"/>
                </a:cubicBezTo>
                <a:cubicBezTo>
                  <a:pt x="7958" y="35"/>
                  <a:pt x="7970" y="24"/>
                  <a:pt x="7983" y="24"/>
                </a:cubicBezTo>
                <a:lnTo>
                  <a:pt x="8133" y="24"/>
                </a:lnTo>
                <a:cubicBezTo>
                  <a:pt x="8147" y="24"/>
                  <a:pt x="8158" y="35"/>
                  <a:pt x="8158" y="49"/>
                </a:cubicBezTo>
                <a:cubicBezTo>
                  <a:pt x="8159" y="62"/>
                  <a:pt x="8147" y="74"/>
                  <a:pt x="8134" y="74"/>
                </a:cubicBezTo>
                <a:close/>
                <a:moveTo>
                  <a:pt x="7784" y="75"/>
                </a:moveTo>
                <a:lnTo>
                  <a:pt x="7634" y="75"/>
                </a:lnTo>
                <a:cubicBezTo>
                  <a:pt x="7620" y="75"/>
                  <a:pt x="7609" y="64"/>
                  <a:pt x="7608" y="50"/>
                </a:cubicBezTo>
                <a:cubicBezTo>
                  <a:pt x="7608" y="37"/>
                  <a:pt x="7620" y="25"/>
                  <a:pt x="7633" y="25"/>
                </a:cubicBezTo>
                <a:lnTo>
                  <a:pt x="7783" y="25"/>
                </a:lnTo>
                <a:cubicBezTo>
                  <a:pt x="7797" y="25"/>
                  <a:pt x="7808" y="36"/>
                  <a:pt x="7808" y="50"/>
                </a:cubicBezTo>
                <a:cubicBezTo>
                  <a:pt x="7809" y="64"/>
                  <a:pt x="7797" y="75"/>
                  <a:pt x="7784" y="75"/>
                </a:cubicBezTo>
                <a:close/>
                <a:moveTo>
                  <a:pt x="7434" y="76"/>
                </a:moveTo>
                <a:lnTo>
                  <a:pt x="7284" y="76"/>
                </a:lnTo>
                <a:cubicBezTo>
                  <a:pt x="7270" y="76"/>
                  <a:pt x="7259" y="65"/>
                  <a:pt x="7259" y="52"/>
                </a:cubicBezTo>
                <a:cubicBezTo>
                  <a:pt x="7258" y="38"/>
                  <a:pt x="7270" y="26"/>
                  <a:pt x="7283" y="26"/>
                </a:cubicBezTo>
                <a:lnTo>
                  <a:pt x="7433" y="26"/>
                </a:lnTo>
                <a:cubicBezTo>
                  <a:pt x="7447" y="26"/>
                  <a:pt x="7458" y="37"/>
                  <a:pt x="7458" y="51"/>
                </a:cubicBezTo>
                <a:cubicBezTo>
                  <a:pt x="7459" y="65"/>
                  <a:pt x="7447" y="76"/>
                  <a:pt x="7434" y="76"/>
                </a:cubicBezTo>
                <a:close/>
                <a:moveTo>
                  <a:pt x="7084" y="77"/>
                </a:moveTo>
                <a:lnTo>
                  <a:pt x="6934" y="78"/>
                </a:lnTo>
                <a:cubicBezTo>
                  <a:pt x="6920" y="78"/>
                  <a:pt x="6909" y="66"/>
                  <a:pt x="6909" y="53"/>
                </a:cubicBezTo>
                <a:cubicBezTo>
                  <a:pt x="6908" y="39"/>
                  <a:pt x="6920" y="28"/>
                  <a:pt x="6933" y="28"/>
                </a:cubicBezTo>
                <a:lnTo>
                  <a:pt x="7083" y="27"/>
                </a:lnTo>
                <a:cubicBezTo>
                  <a:pt x="7097" y="27"/>
                  <a:pt x="7108" y="38"/>
                  <a:pt x="7109" y="52"/>
                </a:cubicBezTo>
                <a:cubicBezTo>
                  <a:pt x="7109" y="66"/>
                  <a:pt x="7097" y="77"/>
                  <a:pt x="7084" y="77"/>
                </a:cubicBezTo>
                <a:close/>
                <a:moveTo>
                  <a:pt x="6734" y="78"/>
                </a:moveTo>
                <a:lnTo>
                  <a:pt x="6584" y="79"/>
                </a:lnTo>
                <a:cubicBezTo>
                  <a:pt x="6570" y="79"/>
                  <a:pt x="6559" y="68"/>
                  <a:pt x="6559" y="54"/>
                </a:cubicBezTo>
                <a:cubicBezTo>
                  <a:pt x="6558" y="40"/>
                  <a:pt x="6570" y="29"/>
                  <a:pt x="6583" y="29"/>
                </a:cubicBezTo>
                <a:lnTo>
                  <a:pt x="6733" y="28"/>
                </a:lnTo>
                <a:cubicBezTo>
                  <a:pt x="6747" y="28"/>
                  <a:pt x="6758" y="39"/>
                  <a:pt x="6759" y="53"/>
                </a:cubicBezTo>
                <a:cubicBezTo>
                  <a:pt x="6759" y="67"/>
                  <a:pt x="6747" y="78"/>
                  <a:pt x="6734" y="78"/>
                </a:cubicBezTo>
                <a:close/>
                <a:moveTo>
                  <a:pt x="6384" y="79"/>
                </a:moveTo>
                <a:lnTo>
                  <a:pt x="6234" y="80"/>
                </a:lnTo>
                <a:cubicBezTo>
                  <a:pt x="6220" y="80"/>
                  <a:pt x="6209" y="69"/>
                  <a:pt x="6209" y="55"/>
                </a:cubicBezTo>
                <a:cubicBezTo>
                  <a:pt x="6208" y="41"/>
                  <a:pt x="6220" y="30"/>
                  <a:pt x="6233" y="30"/>
                </a:cubicBezTo>
                <a:lnTo>
                  <a:pt x="6383" y="29"/>
                </a:lnTo>
                <a:cubicBezTo>
                  <a:pt x="6397" y="29"/>
                  <a:pt x="6408" y="41"/>
                  <a:pt x="6409" y="54"/>
                </a:cubicBezTo>
                <a:cubicBezTo>
                  <a:pt x="6409" y="68"/>
                  <a:pt x="6397" y="79"/>
                  <a:pt x="6384" y="79"/>
                </a:cubicBezTo>
                <a:close/>
                <a:moveTo>
                  <a:pt x="6034" y="81"/>
                </a:moveTo>
                <a:lnTo>
                  <a:pt x="5884" y="81"/>
                </a:lnTo>
                <a:cubicBezTo>
                  <a:pt x="5870" y="81"/>
                  <a:pt x="5859" y="70"/>
                  <a:pt x="5859" y="56"/>
                </a:cubicBezTo>
                <a:cubicBezTo>
                  <a:pt x="5858" y="42"/>
                  <a:pt x="5870" y="31"/>
                  <a:pt x="5883" y="31"/>
                </a:cubicBezTo>
                <a:lnTo>
                  <a:pt x="6033" y="31"/>
                </a:lnTo>
                <a:cubicBezTo>
                  <a:pt x="6047" y="31"/>
                  <a:pt x="6058" y="42"/>
                  <a:pt x="6059" y="55"/>
                </a:cubicBezTo>
                <a:cubicBezTo>
                  <a:pt x="6059" y="69"/>
                  <a:pt x="6047" y="81"/>
                  <a:pt x="6034" y="81"/>
                </a:cubicBezTo>
                <a:close/>
                <a:moveTo>
                  <a:pt x="5684" y="82"/>
                </a:moveTo>
                <a:lnTo>
                  <a:pt x="5534" y="82"/>
                </a:lnTo>
                <a:cubicBezTo>
                  <a:pt x="5520" y="82"/>
                  <a:pt x="5509" y="71"/>
                  <a:pt x="5509" y="57"/>
                </a:cubicBezTo>
                <a:cubicBezTo>
                  <a:pt x="5508" y="43"/>
                  <a:pt x="5520" y="32"/>
                  <a:pt x="5533" y="32"/>
                </a:cubicBezTo>
                <a:lnTo>
                  <a:pt x="5683" y="32"/>
                </a:lnTo>
                <a:cubicBezTo>
                  <a:pt x="5697" y="32"/>
                  <a:pt x="5708" y="43"/>
                  <a:pt x="5709" y="57"/>
                </a:cubicBezTo>
                <a:cubicBezTo>
                  <a:pt x="5709" y="70"/>
                  <a:pt x="5697" y="82"/>
                  <a:pt x="5684" y="82"/>
                </a:cubicBezTo>
                <a:close/>
                <a:moveTo>
                  <a:pt x="5334" y="83"/>
                </a:moveTo>
                <a:lnTo>
                  <a:pt x="5184" y="83"/>
                </a:lnTo>
                <a:cubicBezTo>
                  <a:pt x="5170" y="83"/>
                  <a:pt x="5159" y="72"/>
                  <a:pt x="5159" y="58"/>
                </a:cubicBezTo>
                <a:cubicBezTo>
                  <a:pt x="5158" y="45"/>
                  <a:pt x="5170" y="33"/>
                  <a:pt x="5183" y="33"/>
                </a:cubicBezTo>
                <a:lnTo>
                  <a:pt x="5333" y="33"/>
                </a:lnTo>
                <a:cubicBezTo>
                  <a:pt x="5347" y="33"/>
                  <a:pt x="5358" y="44"/>
                  <a:pt x="5359" y="58"/>
                </a:cubicBezTo>
                <a:cubicBezTo>
                  <a:pt x="5359" y="72"/>
                  <a:pt x="5347" y="83"/>
                  <a:pt x="5334" y="83"/>
                </a:cubicBezTo>
                <a:close/>
                <a:moveTo>
                  <a:pt x="4984" y="84"/>
                </a:moveTo>
                <a:lnTo>
                  <a:pt x="4834" y="85"/>
                </a:lnTo>
                <a:cubicBezTo>
                  <a:pt x="4820" y="85"/>
                  <a:pt x="4809" y="73"/>
                  <a:pt x="4809" y="60"/>
                </a:cubicBezTo>
                <a:cubicBezTo>
                  <a:pt x="4808" y="46"/>
                  <a:pt x="4820" y="35"/>
                  <a:pt x="4833" y="35"/>
                </a:cubicBezTo>
                <a:lnTo>
                  <a:pt x="4983" y="34"/>
                </a:lnTo>
                <a:cubicBezTo>
                  <a:pt x="4997" y="34"/>
                  <a:pt x="5008" y="45"/>
                  <a:pt x="5009" y="59"/>
                </a:cubicBezTo>
                <a:cubicBezTo>
                  <a:pt x="5009" y="73"/>
                  <a:pt x="4997" y="84"/>
                  <a:pt x="4984" y="84"/>
                </a:cubicBezTo>
                <a:close/>
                <a:moveTo>
                  <a:pt x="4634" y="85"/>
                </a:moveTo>
                <a:lnTo>
                  <a:pt x="4484" y="86"/>
                </a:lnTo>
                <a:cubicBezTo>
                  <a:pt x="4470" y="86"/>
                  <a:pt x="4459" y="75"/>
                  <a:pt x="4459" y="61"/>
                </a:cubicBezTo>
                <a:cubicBezTo>
                  <a:pt x="4458" y="47"/>
                  <a:pt x="4470" y="36"/>
                  <a:pt x="4483" y="36"/>
                </a:cubicBezTo>
                <a:lnTo>
                  <a:pt x="4633" y="35"/>
                </a:lnTo>
                <a:cubicBezTo>
                  <a:pt x="4647" y="35"/>
                  <a:pt x="4658" y="46"/>
                  <a:pt x="4659" y="60"/>
                </a:cubicBezTo>
                <a:cubicBezTo>
                  <a:pt x="4659" y="74"/>
                  <a:pt x="4647" y="85"/>
                  <a:pt x="4634" y="85"/>
                </a:cubicBezTo>
                <a:close/>
                <a:moveTo>
                  <a:pt x="4284" y="86"/>
                </a:moveTo>
                <a:lnTo>
                  <a:pt x="4134" y="87"/>
                </a:lnTo>
                <a:cubicBezTo>
                  <a:pt x="4120" y="87"/>
                  <a:pt x="4109" y="76"/>
                  <a:pt x="4109" y="62"/>
                </a:cubicBezTo>
                <a:cubicBezTo>
                  <a:pt x="4108" y="48"/>
                  <a:pt x="4120" y="37"/>
                  <a:pt x="4133" y="37"/>
                </a:cubicBezTo>
                <a:lnTo>
                  <a:pt x="4283" y="36"/>
                </a:lnTo>
                <a:cubicBezTo>
                  <a:pt x="4297" y="36"/>
                  <a:pt x="4308" y="47"/>
                  <a:pt x="4309" y="61"/>
                </a:cubicBezTo>
                <a:cubicBezTo>
                  <a:pt x="4309" y="75"/>
                  <a:pt x="4297" y="86"/>
                  <a:pt x="4284" y="86"/>
                </a:cubicBezTo>
                <a:close/>
                <a:moveTo>
                  <a:pt x="3934" y="88"/>
                </a:moveTo>
                <a:lnTo>
                  <a:pt x="3784" y="88"/>
                </a:lnTo>
                <a:cubicBezTo>
                  <a:pt x="3770" y="88"/>
                  <a:pt x="3759" y="77"/>
                  <a:pt x="3759" y="63"/>
                </a:cubicBezTo>
                <a:cubicBezTo>
                  <a:pt x="3758" y="49"/>
                  <a:pt x="3770" y="38"/>
                  <a:pt x="3783" y="38"/>
                </a:cubicBezTo>
                <a:lnTo>
                  <a:pt x="3933" y="38"/>
                </a:lnTo>
                <a:cubicBezTo>
                  <a:pt x="3947" y="37"/>
                  <a:pt x="3958" y="49"/>
                  <a:pt x="3959" y="62"/>
                </a:cubicBezTo>
                <a:cubicBezTo>
                  <a:pt x="3959" y="76"/>
                  <a:pt x="3947" y="87"/>
                  <a:pt x="3934" y="88"/>
                </a:cubicBezTo>
                <a:close/>
                <a:moveTo>
                  <a:pt x="3584" y="89"/>
                </a:moveTo>
                <a:lnTo>
                  <a:pt x="3434" y="89"/>
                </a:lnTo>
                <a:cubicBezTo>
                  <a:pt x="3420" y="89"/>
                  <a:pt x="3409" y="78"/>
                  <a:pt x="3409" y="64"/>
                </a:cubicBezTo>
                <a:cubicBezTo>
                  <a:pt x="3408" y="50"/>
                  <a:pt x="3420" y="39"/>
                  <a:pt x="3433" y="39"/>
                </a:cubicBezTo>
                <a:lnTo>
                  <a:pt x="3583" y="39"/>
                </a:lnTo>
                <a:cubicBezTo>
                  <a:pt x="3597" y="39"/>
                  <a:pt x="3608" y="50"/>
                  <a:pt x="3609" y="64"/>
                </a:cubicBezTo>
                <a:cubicBezTo>
                  <a:pt x="3609" y="77"/>
                  <a:pt x="3597" y="89"/>
                  <a:pt x="3584" y="89"/>
                </a:cubicBezTo>
                <a:close/>
                <a:moveTo>
                  <a:pt x="3234" y="90"/>
                </a:moveTo>
                <a:lnTo>
                  <a:pt x="3084" y="90"/>
                </a:lnTo>
                <a:cubicBezTo>
                  <a:pt x="3070" y="90"/>
                  <a:pt x="3059" y="79"/>
                  <a:pt x="3059" y="65"/>
                </a:cubicBezTo>
                <a:cubicBezTo>
                  <a:pt x="3058" y="52"/>
                  <a:pt x="3070" y="40"/>
                  <a:pt x="3083" y="40"/>
                </a:cubicBezTo>
                <a:lnTo>
                  <a:pt x="3233" y="40"/>
                </a:lnTo>
                <a:cubicBezTo>
                  <a:pt x="3247" y="40"/>
                  <a:pt x="3258" y="51"/>
                  <a:pt x="3259" y="65"/>
                </a:cubicBezTo>
                <a:cubicBezTo>
                  <a:pt x="3259" y="79"/>
                  <a:pt x="3247" y="90"/>
                  <a:pt x="3234" y="90"/>
                </a:cubicBezTo>
                <a:close/>
                <a:moveTo>
                  <a:pt x="2884" y="91"/>
                </a:moveTo>
                <a:lnTo>
                  <a:pt x="2734" y="91"/>
                </a:lnTo>
                <a:cubicBezTo>
                  <a:pt x="2720" y="92"/>
                  <a:pt x="2709" y="80"/>
                  <a:pt x="2709" y="67"/>
                </a:cubicBezTo>
                <a:cubicBezTo>
                  <a:pt x="2708" y="53"/>
                  <a:pt x="2720" y="42"/>
                  <a:pt x="2733" y="41"/>
                </a:cubicBezTo>
                <a:lnTo>
                  <a:pt x="2883" y="41"/>
                </a:lnTo>
                <a:cubicBezTo>
                  <a:pt x="2897" y="41"/>
                  <a:pt x="2908" y="52"/>
                  <a:pt x="2909" y="66"/>
                </a:cubicBezTo>
                <a:cubicBezTo>
                  <a:pt x="2909" y="80"/>
                  <a:pt x="2897" y="91"/>
                  <a:pt x="2884" y="91"/>
                </a:cubicBezTo>
                <a:close/>
                <a:moveTo>
                  <a:pt x="2534" y="92"/>
                </a:moveTo>
                <a:lnTo>
                  <a:pt x="2384" y="93"/>
                </a:lnTo>
                <a:cubicBezTo>
                  <a:pt x="2370" y="93"/>
                  <a:pt x="2359" y="82"/>
                  <a:pt x="2359" y="68"/>
                </a:cubicBezTo>
                <a:cubicBezTo>
                  <a:pt x="2358" y="54"/>
                  <a:pt x="2370" y="43"/>
                  <a:pt x="2383" y="43"/>
                </a:cubicBezTo>
                <a:lnTo>
                  <a:pt x="2533" y="42"/>
                </a:lnTo>
                <a:cubicBezTo>
                  <a:pt x="2547" y="42"/>
                  <a:pt x="2558" y="53"/>
                  <a:pt x="2559" y="67"/>
                </a:cubicBezTo>
                <a:cubicBezTo>
                  <a:pt x="2559" y="81"/>
                  <a:pt x="2547" y="92"/>
                  <a:pt x="2534" y="92"/>
                </a:cubicBezTo>
                <a:close/>
                <a:moveTo>
                  <a:pt x="2184" y="93"/>
                </a:moveTo>
                <a:lnTo>
                  <a:pt x="2034" y="94"/>
                </a:lnTo>
                <a:cubicBezTo>
                  <a:pt x="2020" y="94"/>
                  <a:pt x="2009" y="83"/>
                  <a:pt x="2009" y="69"/>
                </a:cubicBezTo>
                <a:cubicBezTo>
                  <a:pt x="2008" y="55"/>
                  <a:pt x="2020" y="44"/>
                  <a:pt x="2033" y="44"/>
                </a:cubicBezTo>
                <a:lnTo>
                  <a:pt x="2183" y="43"/>
                </a:lnTo>
                <a:cubicBezTo>
                  <a:pt x="2197" y="43"/>
                  <a:pt x="2208" y="54"/>
                  <a:pt x="2209" y="68"/>
                </a:cubicBezTo>
                <a:cubicBezTo>
                  <a:pt x="2209" y="82"/>
                  <a:pt x="2197" y="93"/>
                  <a:pt x="2184" y="93"/>
                </a:cubicBezTo>
                <a:close/>
                <a:moveTo>
                  <a:pt x="1834" y="94"/>
                </a:moveTo>
                <a:lnTo>
                  <a:pt x="1684" y="95"/>
                </a:lnTo>
                <a:cubicBezTo>
                  <a:pt x="1670" y="95"/>
                  <a:pt x="1659" y="84"/>
                  <a:pt x="1659" y="70"/>
                </a:cubicBezTo>
                <a:cubicBezTo>
                  <a:pt x="1658" y="56"/>
                  <a:pt x="1670" y="45"/>
                  <a:pt x="1683" y="45"/>
                </a:cubicBezTo>
                <a:lnTo>
                  <a:pt x="1833" y="44"/>
                </a:lnTo>
                <a:cubicBezTo>
                  <a:pt x="1847" y="44"/>
                  <a:pt x="1858" y="56"/>
                  <a:pt x="1859" y="69"/>
                </a:cubicBezTo>
                <a:cubicBezTo>
                  <a:pt x="1859" y="83"/>
                  <a:pt x="1847" y="94"/>
                  <a:pt x="1834" y="94"/>
                </a:cubicBezTo>
                <a:close/>
                <a:moveTo>
                  <a:pt x="1484" y="96"/>
                </a:moveTo>
                <a:lnTo>
                  <a:pt x="1334" y="96"/>
                </a:lnTo>
                <a:cubicBezTo>
                  <a:pt x="1320" y="96"/>
                  <a:pt x="1309" y="85"/>
                  <a:pt x="1309" y="71"/>
                </a:cubicBezTo>
                <a:cubicBezTo>
                  <a:pt x="1308" y="57"/>
                  <a:pt x="1320" y="46"/>
                  <a:pt x="1333" y="46"/>
                </a:cubicBezTo>
                <a:lnTo>
                  <a:pt x="1483" y="46"/>
                </a:lnTo>
                <a:cubicBezTo>
                  <a:pt x="1497" y="46"/>
                  <a:pt x="1508" y="57"/>
                  <a:pt x="1509" y="71"/>
                </a:cubicBezTo>
                <a:cubicBezTo>
                  <a:pt x="1509" y="84"/>
                  <a:pt x="1497" y="96"/>
                  <a:pt x="1484" y="96"/>
                </a:cubicBezTo>
                <a:close/>
                <a:moveTo>
                  <a:pt x="1134" y="97"/>
                </a:moveTo>
                <a:lnTo>
                  <a:pt x="984" y="97"/>
                </a:lnTo>
                <a:cubicBezTo>
                  <a:pt x="970" y="97"/>
                  <a:pt x="959" y="86"/>
                  <a:pt x="959" y="72"/>
                </a:cubicBezTo>
                <a:cubicBezTo>
                  <a:pt x="958" y="59"/>
                  <a:pt x="970" y="47"/>
                  <a:pt x="983" y="47"/>
                </a:cubicBezTo>
                <a:lnTo>
                  <a:pt x="1133" y="47"/>
                </a:lnTo>
                <a:cubicBezTo>
                  <a:pt x="1147" y="47"/>
                  <a:pt x="1158" y="58"/>
                  <a:pt x="1159" y="72"/>
                </a:cubicBezTo>
                <a:cubicBezTo>
                  <a:pt x="1159" y="86"/>
                  <a:pt x="1147" y="97"/>
                  <a:pt x="1134" y="97"/>
                </a:cubicBezTo>
                <a:close/>
                <a:moveTo>
                  <a:pt x="784" y="98"/>
                </a:moveTo>
                <a:lnTo>
                  <a:pt x="634" y="98"/>
                </a:lnTo>
                <a:cubicBezTo>
                  <a:pt x="620" y="98"/>
                  <a:pt x="609" y="87"/>
                  <a:pt x="609" y="74"/>
                </a:cubicBezTo>
                <a:cubicBezTo>
                  <a:pt x="608" y="60"/>
                  <a:pt x="620" y="48"/>
                  <a:pt x="633" y="48"/>
                </a:cubicBezTo>
                <a:lnTo>
                  <a:pt x="783" y="48"/>
                </a:lnTo>
                <a:cubicBezTo>
                  <a:pt x="797" y="48"/>
                  <a:pt x="808" y="59"/>
                  <a:pt x="809" y="73"/>
                </a:cubicBezTo>
                <a:cubicBezTo>
                  <a:pt x="809" y="87"/>
                  <a:pt x="797" y="98"/>
                  <a:pt x="784" y="98"/>
                </a:cubicBezTo>
                <a:close/>
                <a:moveTo>
                  <a:pt x="434" y="99"/>
                </a:moveTo>
                <a:lnTo>
                  <a:pt x="284" y="100"/>
                </a:lnTo>
                <a:cubicBezTo>
                  <a:pt x="270" y="100"/>
                  <a:pt x="259" y="88"/>
                  <a:pt x="259" y="75"/>
                </a:cubicBezTo>
                <a:cubicBezTo>
                  <a:pt x="259" y="61"/>
                  <a:pt x="270" y="50"/>
                  <a:pt x="283" y="50"/>
                </a:cubicBezTo>
                <a:lnTo>
                  <a:pt x="433" y="49"/>
                </a:lnTo>
                <a:cubicBezTo>
                  <a:pt x="447" y="49"/>
                  <a:pt x="459" y="60"/>
                  <a:pt x="459" y="74"/>
                </a:cubicBezTo>
                <a:cubicBezTo>
                  <a:pt x="459" y="88"/>
                  <a:pt x="447" y="99"/>
                  <a:pt x="434" y="99"/>
                </a:cubicBezTo>
                <a:close/>
                <a:moveTo>
                  <a:pt x="84" y="100"/>
                </a:moveTo>
                <a:lnTo>
                  <a:pt x="25" y="100"/>
                </a:lnTo>
                <a:cubicBezTo>
                  <a:pt x="11" y="101"/>
                  <a:pt x="0" y="89"/>
                  <a:pt x="0" y="76"/>
                </a:cubicBezTo>
                <a:cubicBezTo>
                  <a:pt x="0" y="62"/>
                  <a:pt x="11" y="51"/>
                  <a:pt x="25" y="50"/>
                </a:cubicBezTo>
                <a:lnTo>
                  <a:pt x="83" y="50"/>
                </a:lnTo>
                <a:cubicBezTo>
                  <a:pt x="97" y="50"/>
                  <a:pt x="109" y="61"/>
                  <a:pt x="109" y="75"/>
                </a:cubicBezTo>
                <a:cubicBezTo>
                  <a:pt x="109" y="89"/>
                  <a:pt x="97" y="100"/>
                  <a:pt x="84" y="100"/>
                </a:cubicBezTo>
                <a:close/>
              </a:path>
            </a:pathLst>
          </a:custGeom>
          <a:solidFill>
            <a:srgbClr val="000000"/>
          </a:solidFill>
          <a:ln w="1588">
            <a:solidFill>
              <a:srgbClr val="000000"/>
            </a:solidFill>
            <a:bevel/>
            <a:headEnd/>
            <a:tailEnd/>
          </a:ln>
        </p:spPr>
        <p:txBody>
          <a:bodyPr lIns="91242" tIns="45624" rIns="91242" bIns="45624"/>
          <a:lstStyle/>
          <a:p>
            <a:endParaRPr lang="ja-JP" altLang="en-US">
              <a:solidFill>
                <a:prstClr val="black"/>
              </a:solidFill>
            </a:endParaRPr>
          </a:p>
        </p:txBody>
      </p:sp>
      <p:sp>
        <p:nvSpPr>
          <p:cNvPr id="3089" name="Line 16"/>
          <p:cNvSpPr>
            <a:spLocks noChangeShapeType="1"/>
          </p:cNvSpPr>
          <p:nvPr/>
        </p:nvSpPr>
        <p:spPr bwMode="auto">
          <a:xfrm>
            <a:off x="238161" y="4537075"/>
            <a:ext cx="2417763" cy="0"/>
          </a:xfrm>
          <a:prstGeom prst="line">
            <a:avLst/>
          </a:prstGeom>
          <a:noFill/>
          <a:ln w="23813">
            <a:solidFill>
              <a:srgbClr val="FF6600"/>
            </a:solidFill>
            <a:round/>
            <a:headEnd/>
            <a:tailEnd/>
          </a:ln>
        </p:spPr>
        <p:txBody>
          <a:bodyPr lIns="91242" tIns="45624" rIns="91242" bIns="45624"/>
          <a:lstStyle/>
          <a:p>
            <a:endParaRPr lang="ja-JP" altLang="en-US">
              <a:solidFill>
                <a:prstClr val="black"/>
              </a:solidFill>
            </a:endParaRPr>
          </a:p>
        </p:txBody>
      </p:sp>
      <p:sp>
        <p:nvSpPr>
          <p:cNvPr id="3090" name="Freeform 17"/>
          <p:cNvSpPr>
            <a:spLocks noEditPoints="1"/>
          </p:cNvSpPr>
          <p:nvPr/>
        </p:nvSpPr>
        <p:spPr bwMode="auto">
          <a:xfrm>
            <a:off x="228607" y="3306763"/>
            <a:ext cx="2425700" cy="6350"/>
          </a:xfrm>
          <a:custGeom>
            <a:avLst/>
            <a:gdLst>
              <a:gd name="T0" fmla="*/ 2147483647 w 15250"/>
              <a:gd name="T1" fmla="*/ 2147483647 h 50"/>
              <a:gd name="T2" fmla="*/ 2147483647 w 15250"/>
              <a:gd name="T3" fmla="*/ 2147483647 h 50"/>
              <a:gd name="T4" fmla="*/ 2147483647 w 15250"/>
              <a:gd name="T5" fmla="*/ 0 h 50"/>
              <a:gd name="T6" fmla="*/ 2147483647 w 15250"/>
              <a:gd name="T7" fmla="*/ 2147483647 h 50"/>
              <a:gd name="T8" fmla="*/ 2147483647 w 15250"/>
              <a:gd name="T9" fmla="*/ 2147483647 h 50"/>
              <a:gd name="T10" fmla="*/ 2147483647 w 15250"/>
              <a:gd name="T11" fmla="*/ 0 h 50"/>
              <a:gd name="T12" fmla="*/ 2147483647 w 15250"/>
              <a:gd name="T13" fmla="*/ 0 h 50"/>
              <a:gd name="T14" fmla="*/ 2147483647 w 15250"/>
              <a:gd name="T15" fmla="*/ 2147483647 h 50"/>
              <a:gd name="T16" fmla="*/ 2147483647 w 15250"/>
              <a:gd name="T17" fmla="*/ 2147483647 h 50"/>
              <a:gd name="T18" fmla="*/ 2147483647 w 15250"/>
              <a:gd name="T19" fmla="*/ 0 h 50"/>
              <a:gd name="T20" fmla="*/ 2147483647 w 15250"/>
              <a:gd name="T21" fmla="*/ 2147483647 h 50"/>
              <a:gd name="T22" fmla="*/ 2147483647 w 15250"/>
              <a:gd name="T23" fmla="*/ 2147483647 h 50"/>
              <a:gd name="T24" fmla="*/ 2147483647 w 15250"/>
              <a:gd name="T25" fmla="*/ 0 h 50"/>
              <a:gd name="T26" fmla="*/ 2147483647 w 15250"/>
              <a:gd name="T27" fmla="*/ 0 h 50"/>
              <a:gd name="T28" fmla="*/ 2147483647 w 15250"/>
              <a:gd name="T29" fmla="*/ 2147483647 h 50"/>
              <a:gd name="T30" fmla="*/ 2147483647 w 15250"/>
              <a:gd name="T31" fmla="*/ 2147483647 h 50"/>
              <a:gd name="T32" fmla="*/ 2147483647 w 15250"/>
              <a:gd name="T33" fmla="*/ 0 h 50"/>
              <a:gd name="T34" fmla="*/ 2147483647 w 15250"/>
              <a:gd name="T35" fmla="*/ 2147483647 h 50"/>
              <a:gd name="T36" fmla="*/ 2147483647 w 15250"/>
              <a:gd name="T37" fmla="*/ 2147483647 h 50"/>
              <a:gd name="T38" fmla="*/ 2147483647 w 15250"/>
              <a:gd name="T39" fmla="*/ 0 h 50"/>
              <a:gd name="T40" fmla="*/ 2147483647 w 15250"/>
              <a:gd name="T41" fmla="*/ 0 h 50"/>
              <a:gd name="T42" fmla="*/ 2147483647 w 15250"/>
              <a:gd name="T43" fmla="*/ 2147483647 h 50"/>
              <a:gd name="T44" fmla="*/ 2147483647 w 15250"/>
              <a:gd name="T45" fmla="*/ 2147483647 h 50"/>
              <a:gd name="T46" fmla="*/ 2147483647 w 15250"/>
              <a:gd name="T47" fmla="*/ 0 h 50"/>
              <a:gd name="T48" fmla="*/ 2147483647 w 15250"/>
              <a:gd name="T49" fmla="*/ 2147483647 h 50"/>
              <a:gd name="T50" fmla="*/ 2147483647 w 15250"/>
              <a:gd name="T51" fmla="*/ 2147483647 h 50"/>
              <a:gd name="T52" fmla="*/ 2147483647 w 15250"/>
              <a:gd name="T53" fmla="*/ 0 h 50"/>
              <a:gd name="T54" fmla="*/ 2147483647 w 15250"/>
              <a:gd name="T55" fmla="*/ 0 h 50"/>
              <a:gd name="T56" fmla="*/ 2147483647 w 15250"/>
              <a:gd name="T57" fmla="*/ 2147483647 h 50"/>
              <a:gd name="T58" fmla="*/ 2147483647 w 15250"/>
              <a:gd name="T59" fmla="*/ 2147483647 h 50"/>
              <a:gd name="T60" fmla="*/ 2147483647 w 15250"/>
              <a:gd name="T61" fmla="*/ 0 h 50"/>
              <a:gd name="T62" fmla="*/ 2147483647 w 15250"/>
              <a:gd name="T63" fmla="*/ 2147483647 h 50"/>
              <a:gd name="T64" fmla="*/ 2147483647 w 15250"/>
              <a:gd name="T65" fmla="*/ 2147483647 h 50"/>
              <a:gd name="T66" fmla="*/ 2147483647 w 15250"/>
              <a:gd name="T67" fmla="*/ 0 h 50"/>
              <a:gd name="T68" fmla="*/ 2147483647 w 15250"/>
              <a:gd name="T69" fmla="*/ 0 h 50"/>
              <a:gd name="T70" fmla="*/ 2147483647 w 15250"/>
              <a:gd name="T71" fmla="*/ 2147483647 h 50"/>
              <a:gd name="T72" fmla="*/ 2147483647 w 15250"/>
              <a:gd name="T73" fmla="*/ 2147483647 h 50"/>
              <a:gd name="T74" fmla="*/ 2147483647 w 15250"/>
              <a:gd name="T75" fmla="*/ 0 h 50"/>
              <a:gd name="T76" fmla="*/ 2147483647 w 15250"/>
              <a:gd name="T77" fmla="*/ 2147483647 h 50"/>
              <a:gd name="T78" fmla="*/ 2147483647 w 15250"/>
              <a:gd name="T79" fmla="*/ 2147483647 h 50"/>
              <a:gd name="T80" fmla="*/ 2147483647 w 15250"/>
              <a:gd name="T81" fmla="*/ 0 h 50"/>
              <a:gd name="T82" fmla="*/ 2147483647 w 15250"/>
              <a:gd name="T83" fmla="*/ 0 h 50"/>
              <a:gd name="T84" fmla="*/ 2147483647 w 15250"/>
              <a:gd name="T85" fmla="*/ 2147483647 h 50"/>
              <a:gd name="T86" fmla="*/ 2147483647 w 15250"/>
              <a:gd name="T87" fmla="*/ 2147483647 h 50"/>
              <a:gd name="T88" fmla="*/ 2147483647 w 15250"/>
              <a:gd name="T89" fmla="*/ 0 h 50"/>
              <a:gd name="T90" fmla="*/ 2147483647 w 15250"/>
              <a:gd name="T91" fmla="*/ 2147483647 h 50"/>
              <a:gd name="T92" fmla="*/ 2147483647 w 15250"/>
              <a:gd name="T93" fmla="*/ 2147483647 h 50"/>
              <a:gd name="T94" fmla="*/ 2147483647 w 15250"/>
              <a:gd name="T95" fmla="*/ 0 h 50"/>
              <a:gd name="T96" fmla="*/ 2147483647 w 15250"/>
              <a:gd name="T97" fmla="*/ 0 h 50"/>
              <a:gd name="T98" fmla="*/ 2147483647 w 15250"/>
              <a:gd name="T99" fmla="*/ 2147483647 h 50"/>
              <a:gd name="T100" fmla="*/ 2147483647 w 15250"/>
              <a:gd name="T101" fmla="*/ 2147483647 h 50"/>
              <a:gd name="T102" fmla="*/ 2147483647 w 15250"/>
              <a:gd name="T103" fmla="*/ 0 h 50"/>
              <a:gd name="T104" fmla="*/ 2147483647 w 15250"/>
              <a:gd name="T105" fmla="*/ 2147483647 h 50"/>
              <a:gd name="T106" fmla="*/ 2147483647 w 15250"/>
              <a:gd name="T107" fmla="*/ 2147483647 h 50"/>
              <a:gd name="T108" fmla="*/ 2147483647 w 15250"/>
              <a:gd name="T109" fmla="*/ 0 h 50"/>
              <a:gd name="T110" fmla="*/ 2147483647 w 15250"/>
              <a:gd name="T111" fmla="*/ 0 h 50"/>
              <a:gd name="T112" fmla="*/ 2147483647 w 15250"/>
              <a:gd name="T113" fmla="*/ 2147483647 h 50"/>
              <a:gd name="T114" fmla="*/ 2147483647 w 15250"/>
              <a:gd name="T115" fmla="*/ 2147483647 h 50"/>
              <a:gd name="T116" fmla="*/ 2147483647 w 15250"/>
              <a:gd name="T117" fmla="*/ 0 h 50"/>
              <a:gd name="T118" fmla="*/ 2147483647 w 15250"/>
              <a:gd name="T119" fmla="*/ 2147483647 h 50"/>
              <a:gd name="T120" fmla="*/ 2147483647 w 15250"/>
              <a:gd name="T121" fmla="*/ 2147483647 h 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50"/>
              <a:gd name="T184" fmla="*/ 0 h 50"/>
              <a:gd name="T185" fmla="*/ 15250 w 15250"/>
              <a:gd name="T186" fmla="*/ 50 h 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50" h="50">
                <a:moveTo>
                  <a:pt x="25" y="0"/>
                </a:moveTo>
                <a:lnTo>
                  <a:pt x="175" y="0"/>
                </a:lnTo>
                <a:cubicBezTo>
                  <a:pt x="189" y="0"/>
                  <a:pt x="200" y="12"/>
                  <a:pt x="200" y="25"/>
                </a:cubicBezTo>
                <a:cubicBezTo>
                  <a:pt x="200" y="39"/>
                  <a:pt x="189" y="50"/>
                  <a:pt x="175" y="50"/>
                </a:cubicBezTo>
                <a:lnTo>
                  <a:pt x="25" y="50"/>
                </a:lnTo>
                <a:cubicBezTo>
                  <a:pt x="12" y="50"/>
                  <a:pt x="0" y="39"/>
                  <a:pt x="0" y="25"/>
                </a:cubicBezTo>
                <a:cubicBezTo>
                  <a:pt x="0" y="12"/>
                  <a:pt x="12" y="0"/>
                  <a:pt x="25" y="0"/>
                </a:cubicBezTo>
                <a:close/>
                <a:moveTo>
                  <a:pt x="375" y="0"/>
                </a:moveTo>
                <a:lnTo>
                  <a:pt x="525" y="0"/>
                </a:lnTo>
                <a:cubicBezTo>
                  <a:pt x="539" y="0"/>
                  <a:pt x="550" y="12"/>
                  <a:pt x="550" y="25"/>
                </a:cubicBezTo>
                <a:cubicBezTo>
                  <a:pt x="550" y="39"/>
                  <a:pt x="539" y="50"/>
                  <a:pt x="525" y="50"/>
                </a:cubicBezTo>
                <a:lnTo>
                  <a:pt x="375" y="50"/>
                </a:lnTo>
                <a:cubicBezTo>
                  <a:pt x="362" y="50"/>
                  <a:pt x="350" y="39"/>
                  <a:pt x="350" y="25"/>
                </a:cubicBezTo>
                <a:cubicBezTo>
                  <a:pt x="350" y="12"/>
                  <a:pt x="362" y="0"/>
                  <a:pt x="375" y="0"/>
                </a:cubicBezTo>
                <a:close/>
                <a:moveTo>
                  <a:pt x="725" y="0"/>
                </a:moveTo>
                <a:lnTo>
                  <a:pt x="875" y="0"/>
                </a:lnTo>
                <a:cubicBezTo>
                  <a:pt x="889" y="0"/>
                  <a:pt x="900" y="12"/>
                  <a:pt x="900" y="25"/>
                </a:cubicBezTo>
                <a:cubicBezTo>
                  <a:pt x="900" y="39"/>
                  <a:pt x="889" y="50"/>
                  <a:pt x="875" y="50"/>
                </a:cubicBezTo>
                <a:lnTo>
                  <a:pt x="725" y="50"/>
                </a:lnTo>
                <a:cubicBezTo>
                  <a:pt x="712" y="50"/>
                  <a:pt x="700" y="39"/>
                  <a:pt x="700" y="25"/>
                </a:cubicBezTo>
                <a:cubicBezTo>
                  <a:pt x="700" y="12"/>
                  <a:pt x="712" y="0"/>
                  <a:pt x="725" y="0"/>
                </a:cubicBezTo>
                <a:close/>
                <a:moveTo>
                  <a:pt x="1075" y="0"/>
                </a:moveTo>
                <a:lnTo>
                  <a:pt x="1225" y="0"/>
                </a:lnTo>
                <a:cubicBezTo>
                  <a:pt x="1239" y="0"/>
                  <a:pt x="1250" y="12"/>
                  <a:pt x="1250" y="25"/>
                </a:cubicBezTo>
                <a:cubicBezTo>
                  <a:pt x="1250" y="39"/>
                  <a:pt x="1239" y="50"/>
                  <a:pt x="1225" y="50"/>
                </a:cubicBezTo>
                <a:lnTo>
                  <a:pt x="1075" y="50"/>
                </a:lnTo>
                <a:cubicBezTo>
                  <a:pt x="1062" y="50"/>
                  <a:pt x="1050" y="39"/>
                  <a:pt x="1050" y="25"/>
                </a:cubicBezTo>
                <a:cubicBezTo>
                  <a:pt x="1050" y="12"/>
                  <a:pt x="1062" y="0"/>
                  <a:pt x="1075" y="0"/>
                </a:cubicBezTo>
                <a:close/>
                <a:moveTo>
                  <a:pt x="1425" y="0"/>
                </a:moveTo>
                <a:lnTo>
                  <a:pt x="1575" y="0"/>
                </a:lnTo>
                <a:cubicBezTo>
                  <a:pt x="1589" y="0"/>
                  <a:pt x="1600" y="12"/>
                  <a:pt x="1600" y="25"/>
                </a:cubicBezTo>
                <a:cubicBezTo>
                  <a:pt x="1600" y="39"/>
                  <a:pt x="1589" y="50"/>
                  <a:pt x="1575" y="50"/>
                </a:cubicBezTo>
                <a:lnTo>
                  <a:pt x="1425" y="50"/>
                </a:lnTo>
                <a:cubicBezTo>
                  <a:pt x="1412" y="50"/>
                  <a:pt x="1400" y="39"/>
                  <a:pt x="1400" y="25"/>
                </a:cubicBezTo>
                <a:cubicBezTo>
                  <a:pt x="1400" y="12"/>
                  <a:pt x="1412" y="0"/>
                  <a:pt x="1425" y="0"/>
                </a:cubicBezTo>
                <a:close/>
                <a:moveTo>
                  <a:pt x="1775" y="0"/>
                </a:moveTo>
                <a:lnTo>
                  <a:pt x="1925" y="0"/>
                </a:lnTo>
                <a:cubicBezTo>
                  <a:pt x="1939" y="0"/>
                  <a:pt x="1950" y="12"/>
                  <a:pt x="1950" y="25"/>
                </a:cubicBezTo>
                <a:cubicBezTo>
                  <a:pt x="1950" y="39"/>
                  <a:pt x="1939" y="50"/>
                  <a:pt x="1925" y="50"/>
                </a:cubicBezTo>
                <a:lnTo>
                  <a:pt x="1775" y="50"/>
                </a:lnTo>
                <a:cubicBezTo>
                  <a:pt x="1762" y="50"/>
                  <a:pt x="1750" y="39"/>
                  <a:pt x="1750" y="25"/>
                </a:cubicBezTo>
                <a:cubicBezTo>
                  <a:pt x="1750" y="12"/>
                  <a:pt x="1762" y="0"/>
                  <a:pt x="1775" y="0"/>
                </a:cubicBezTo>
                <a:close/>
                <a:moveTo>
                  <a:pt x="2125" y="0"/>
                </a:moveTo>
                <a:lnTo>
                  <a:pt x="2275" y="0"/>
                </a:lnTo>
                <a:cubicBezTo>
                  <a:pt x="2289" y="0"/>
                  <a:pt x="2300" y="12"/>
                  <a:pt x="2300" y="25"/>
                </a:cubicBezTo>
                <a:cubicBezTo>
                  <a:pt x="2300" y="39"/>
                  <a:pt x="2289" y="50"/>
                  <a:pt x="2275" y="50"/>
                </a:cubicBezTo>
                <a:lnTo>
                  <a:pt x="2125" y="50"/>
                </a:lnTo>
                <a:cubicBezTo>
                  <a:pt x="2112" y="50"/>
                  <a:pt x="2100" y="39"/>
                  <a:pt x="2100" y="25"/>
                </a:cubicBezTo>
                <a:cubicBezTo>
                  <a:pt x="2100" y="12"/>
                  <a:pt x="2112" y="0"/>
                  <a:pt x="2125" y="0"/>
                </a:cubicBezTo>
                <a:close/>
                <a:moveTo>
                  <a:pt x="2475" y="0"/>
                </a:moveTo>
                <a:lnTo>
                  <a:pt x="2625" y="0"/>
                </a:lnTo>
                <a:cubicBezTo>
                  <a:pt x="2639" y="0"/>
                  <a:pt x="2650" y="12"/>
                  <a:pt x="2650" y="25"/>
                </a:cubicBezTo>
                <a:cubicBezTo>
                  <a:pt x="2650" y="39"/>
                  <a:pt x="2639" y="50"/>
                  <a:pt x="2625" y="50"/>
                </a:cubicBezTo>
                <a:lnTo>
                  <a:pt x="2475" y="50"/>
                </a:lnTo>
                <a:cubicBezTo>
                  <a:pt x="2462" y="50"/>
                  <a:pt x="2450" y="39"/>
                  <a:pt x="2450" y="25"/>
                </a:cubicBezTo>
                <a:cubicBezTo>
                  <a:pt x="2450" y="12"/>
                  <a:pt x="2462" y="0"/>
                  <a:pt x="2475" y="0"/>
                </a:cubicBezTo>
                <a:close/>
                <a:moveTo>
                  <a:pt x="2825" y="0"/>
                </a:moveTo>
                <a:lnTo>
                  <a:pt x="2975" y="0"/>
                </a:lnTo>
                <a:cubicBezTo>
                  <a:pt x="2989" y="0"/>
                  <a:pt x="3000" y="12"/>
                  <a:pt x="3000" y="25"/>
                </a:cubicBezTo>
                <a:cubicBezTo>
                  <a:pt x="3000" y="39"/>
                  <a:pt x="2989" y="50"/>
                  <a:pt x="2975" y="50"/>
                </a:cubicBezTo>
                <a:lnTo>
                  <a:pt x="2825" y="50"/>
                </a:lnTo>
                <a:cubicBezTo>
                  <a:pt x="2812" y="50"/>
                  <a:pt x="2800" y="39"/>
                  <a:pt x="2800" y="25"/>
                </a:cubicBezTo>
                <a:cubicBezTo>
                  <a:pt x="2800" y="12"/>
                  <a:pt x="2812" y="0"/>
                  <a:pt x="2825" y="0"/>
                </a:cubicBezTo>
                <a:close/>
                <a:moveTo>
                  <a:pt x="3175" y="0"/>
                </a:moveTo>
                <a:lnTo>
                  <a:pt x="3325" y="0"/>
                </a:lnTo>
                <a:cubicBezTo>
                  <a:pt x="3339" y="0"/>
                  <a:pt x="3350" y="12"/>
                  <a:pt x="3350" y="25"/>
                </a:cubicBezTo>
                <a:cubicBezTo>
                  <a:pt x="3350" y="39"/>
                  <a:pt x="3339" y="50"/>
                  <a:pt x="3325" y="50"/>
                </a:cubicBezTo>
                <a:lnTo>
                  <a:pt x="3175" y="50"/>
                </a:lnTo>
                <a:cubicBezTo>
                  <a:pt x="3162" y="50"/>
                  <a:pt x="3150" y="39"/>
                  <a:pt x="3150" y="25"/>
                </a:cubicBezTo>
                <a:cubicBezTo>
                  <a:pt x="3150" y="12"/>
                  <a:pt x="3162" y="0"/>
                  <a:pt x="3175" y="0"/>
                </a:cubicBezTo>
                <a:close/>
                <a:moveTo>
                  <a:pt x="3525" y="0"/>
                </a:moveTo>
                <a:lnTo>
                  <a:pt x="3675" y="0"/>
                </a:lnTo>
                <a:cubicBezTo>
                  <a:pt x="3689" y="0"/>
                  <a:pt x="3700" y="12"/>
                  <a:pt x="3700" y="25"/>
                </a:cubicBezTo>
                <a:cubicBezTo>
                  <a:pt x="3700" y="39"/>
                  <a:pt x="3689" y="50"/>
                  <a:pt x="3675" y="50"/>
                </a:cubicBezTo>
                <a:lnTo>
                  <a:pt x="3525" y="50"/>
                </a:lnTo>
                <a:cubicBezTo>
                  <a:pt x="3512" y="50"/>
                  <a:pt x="3500" y="39"/>
                  <a:pt x="3500" y="25"/>
                </a:cubicBezTo>
                <a:cubicBezTo>
                  <a:pt x="3500" y="12"/>
                  <a:pt x="3512" y="0"/>
                  <a:pt x="3525" y="0"/>
                </a:cubicBezTo>
                <a:close/>
                <a:moveTo>
                  <a:pt x="3875" y="0"/>
                </a:moveTo>
                <a:lnTo>
                  <a:pt x="4025" y="0"/>
                </a:lnTo>
                <a:cubicBezTo>
                  <a:pt x="4039" y="0"/>
                  <a:pt x="4050" y="12"/>
                  <a:pt x="4050" y="25"/>
                </a:cubicBezTo>
                <a:cubicBezTo>
                  <a:pt x="4050" y="39"/>
                  <a:pt x="4039" y="50"/>
                  <a:pt x="4025" y="50"/>
                </a:cubicBezTo>
                <a:lnTo>
                  <a:pt x="3875" y="50"/>
                </a:lnTo>
                <a:cubicBezTo>
                  <a:pt x="3862" y="50"/>
                  <a:pt x="3850" y="39"/>
                  <a:pt x="3850" y="25"/>
                </a:cubicBezTo>
                <a:cubicBezTo>
                  <a:pt x="3850" y="12"/>
                  <a:pt x="3862" y="0"/>
                  <a:pt x="3875" y="0"/>
                </a:cubicBezTo>
                <a:close/>
                <a:moveTo>
                  <a:pt x="4225" y="0"/>
                </a:moveTo>
                <a:lnTo>
                  <a:pt x="4375" y="0"/>
                </a:lnTo>
                <a:cubicBezTo>
                  <a:pt x="4389" y="0"/>
                  <a:pt x="4400" y="12"/>
                  <a:pt x="4400" y="25"/>
                </a:cubicBezTo>
                <a:cubicBezTo>
                  <a:pt x="4400" y="39"/>
                  <a:pt x="4389" y="50"/>
                  <a:pt x="4375" y="50"/>
                </a:cubicBezTo>
                <a:lnTo>
                  <a:pt x="4225" y="50"/>
                </a:lnTo>
                <a:cubicBezTo>
                  <a:pt x="4212" y="50"/>
                  <a:pt x="4200" y="39"/>
                  <a:pt x="4200" y="25"/>
                </a:cubicBezTo>
                <a:cubicBezTo>
                  <a:pt x="4200" y="12"/>
                  <a:pt x="4212" y="0"/>
                  <a:pt x="4225" y="0"/>
                </a:cubicBezTo>
                <a:close/>
                <a:moveTo>
                  <a:pt x="4575" y="0"/>
                </a:moveTo>
                <a:lnTo>
                  <a:pt x="4725" y="0"/>
                </a:lnTo>
                <a:cubicBezTo>
                  <a:pt x="4739" y="0"/>
                  <a:pt x="4750" y="12"/>
                  <a:pt x="4750" y="25"/>
                </a:cubicBezTo>
                <a:cubicBezTo>
                  <a:pt x="4750" y="39"/>
                  <a:pt x="4739" y="50"/>
                  <a:pt x="4725" y="50"/>
                </a:cubicBezTo>
                <a:lnTo>
                  <a:pt x="4575" y="50"/>
                </a:lnTo>
                <a:cubicBezTo>
                  <a:pt x="4562" y="50"/>
                  <a:pt x="4550" y="39"/>
                  <a:pt x="4550" y="25"/>
                </a:cubicBezTo>
                <a:cubicBezTo>
                  <a:pt x="4550" y="12"/>
                  <a:pt x="4562" y="0"/>
                  <a:pt x="4575" y="0"/>
                </a:cubicBezTo>
                <a:close/>
                <a:moveTo>
                  <a:pt x="4925" y="0"/>
                </a:moveTo>
                <a:lnTo>
                  <a:pt x="5075" y="0"/>
                </a:lnTo>
                <a:cubicBezTo>
                  <a:pt x="5089" y="0"/>
                  <a:pt x="5100" y="12"/>
                  <a:pt x="5100" y="25"/>
                </a:cubicBezTo>
                <a:cubicBezTo>
                  <a:pt x="5100" y="39"/>
                  <a:pt x="5089" y="50"/>
                  <a:pt x="5075" y="50"/>
                </a:cubicBezTo>
                <a:lnTo>
                  <a:pt x="4925" y="50"/>
                </a:lnTo>
                <a:cubicBezTo>
                  <a:pt x="4912" y="50"/>
                  <a:pt x="4900" y="39"/>
                  <a:pt x="4900" y="25"/>
                </a:cubicBezTo>
                <a:cubicBezTo>
                  <a:pt x="4900" y="12"/>
                  <a:pt x="4912" y="0"/>
                  <a:pt x="4925" y="0"/>
                </a:cubicBezTo>
                <a:close/>
                <a:moveTo>
                  <a:pt x="5275" y="0"/>
                </a:moveTo>
                <a:lnTo>
                  <a:pt x="5425" y="0"/>
                </a:lnTo>
                <a:cubicBezTo>
                  <a:pt x="5439" y="0"/>
                  <a:pt x="5450" y="12"/>
                  <a:pt x="5450" y="25"/>
                </a:cubicBezTo>
                <a:cubicBezTo>
                  <a:pt x="5450" y="39"/>
                  <a:pt x="5439" y="50"/>
                  <a:pt x="5425" y="50"/>
                </a:cubicBezTo>
                <a:lnTo>
                  <a:pt x="5275" y="50"/>
                </a:lnTo>
                <a:cubicBezTo>
                  <a:pt x="5262" y="50"/>
                  <a:pt x="5250" y="39"/>
                  <a:pt x="5250" y="25"/>
                </a:cubicBezTo>
                <a:cubicBezTo>
                  <a:pt x="5250" y="12"/>
                  <a:pt x="5262" y="0"/>
                  <a:pt x="5275" y="0"/>
                </a:cubicBezTo>
                <a:close/>
                <a:moveTo>
                  <a:pt x="5625" y="0"/>
                </a:moveTo>
                <a:lnTo>
                  <a:pt x="5775" y="0"/>
                </a:lnTo>
                <a:cubicBezTo>
                  <a:pt x="5789" y="0"/>
                  <a:pt x="5800" y="12"/>
                  <a:pt x="5800" y="25"/>
                </a:cubicBezTo>
                <a:cubicBezTo>
                  <a:pt x="5800" y="39"/>
                  <a:pt x="5789" y="50"/>
                  <a:pt x="5775" y="50"/>
                </a:cubicBezTo>
                <a:lnTo>
                  <a:pt x="5625" y="50"/>
                </a:lnTo>
                <a:cubicBezTo>
                  <a:pt x="5612" y="50"/>
                  <a:pt x="5600" y="39"/>
                  <a:pt x="5600" y="25"/>
                </a:cubicBezTo>
                <a:cubicBezTo>
                  <a:pt x="5600" y="12"/>
                  <a:pt x="5612" y="0"/>
                  <a:pt x="5625" y="0"/>
                </a:cubicBezTo>
                <a:close/>
                <a:moveTo>
                  <a:pt x="5975" y="0"/>
                </a:moveTo>
                <a:lnTo>
                  <a:pt x="6125" y="0"/>
                </a:lnTo>
                <a:cubicBezTo>
                  <a:pt x="6139" y="0"/>
                  <a:pt x="6150" y="12"/>
                  <a:pt x="6150" y="25"/>
                </a:cubicBezTo>
                <a:cubicBezTo>
                  <a:pt x="6150" y="39"/>
                  <a:pt x="6139" y="50"/>
                  <a:pt x="6125" y="50"/>
                </a:cubicBezTo>
                <a:lnTo>
                  <a:pt x="5975" y="50"/>
                </a:lnTo>
                <a:cubicBezTo>
                  <a:pt x="5962" y="50"/>
                  <a:pt x="5950" y="39"/>
                  <a:pt x="5950" y="25"/>
                </a:cubicBezTo>
                <a:cubicBezTo>
                  <a:pt x="5950" y="12"/>
                  <a:pt x="5962" y="0"/>
                  <a:pt x="5975" y="0"/>
                </a:cubicBezTo>
                <a:close/>
                <a:moveTo>
                  <a:pt x="6325" y="0"/>
                </a:moveTo>
                <a:lnTo>
                  <a:pt x="6475" y="0"/>
                </a:lnTo>
                <a:cubicBezTo>
                  <a:pt x="6489" y="0"/>
                  <a:pt x="6500" y="12"/>
                  <a:pt x="6500" y="25"/>
                </a:cubicBezTo>
                <a:cubicBezTo>
                  <a:pt x="6500" y="39"/>
                  <a:pt x="6489" y="50"/>
                  <a:pt x="6475" y="50"/>
                </a:cubicBezTo>
                <a:lnTo>
                  <a:pt x="6325" y="50"/>
                </a:lnTo>
                <a:cubicBezTo>
                  <a:pt x="6312" y="50"/>
                  <a:pt x="6300" y="39"/>
                  <a:pt x="6300" y="25"/>
                </a:cubicBezTo>
                <a:cubicBezTo>
                  <a:pt x="6300" y="12"/>
                  <a:pt x="6312" y="0"/>
                  <a:pt x="6325" y="0"/>
                </a:cubicBezTo>
                <a:close/>
                <a:moveTo>
                  <a:pt x="6675" y="0"/>
                </a:moveTo>
                <a:lnTo>
                  <a:pt x="6825" y="0"/>
                </a:lnTo>
                <a:cubicBezTo>
                  <a:pt x="6839" y="0"/>
                  <a:pt x="6850" y="12"/>
                  <a:pt x="6850" y="25"/>
                </a:cubicBezTo>
                <a:cubicBezTo>
                  <a:pt x="6850" y="39"/>
                  <a:pt x="6839" y="50"/>
                  <a:pt x="6825" y="50"/>
                </a:cubicBezTo>
                <a:lnTo>
                  <a:pt x="6675" y="50"/>
                </a:lnTo>
                <a:cubicBezTo>
                  <a:pt x="6662" y="50"/>
                  <a:pt x="6650" y="39"/>
                  <a:pt x="6650" y="25"/>
                </a:cubicBezTo>
                <a:cubicBezTo>
                  <a:pt x="6650" y="12"/>
                  <a:pt x="6662" y="0"/>
                  <a:pt x="6675" y="0"/>
                </a:cubicBezTo>
                <a:close/>
                <a:moveTo>
                  <a:pt x="7025" y="0"/>
                </a:moveTo>
                <a:lnTo>
                  <a:pt x="7175" y="0"/>
                </a:lnTo>
                <a:cubicBezTo>
                  <a:pt x="7189" y="0"/>
                  <a:pt x="7200" y="12"/>
                  <a:pt x="7200" y="25"/>
                </a:cubicBezTo>
                <a:cubicBezTo>
                  <a:pt x="7200" y="39"/>
                  <a:pt x="7189" y="50"/>
                  <a:pt x="7175" y="50"/>
                </a:cubicBezTo>
                <a:lnTo>
                  <a:pt x="7025" y="50"/>
                </a:lnTo>
                <a:cubicBezTo>
                  <a:pt x="7012" y="50"/>
                  <a:pt x="7000" y="39"/>
                  <a:pt x="7000" y="25"/>
                </a:cubicBezTo>
                <a:cubicBezTo>
                  <a:pt x="7000" y="12"/>
                  <a:pt x="7012" y="0"/>
                  <a:pt x="7025" y="0"/>
                </a:cubicBezTo>
                <a:close/>
                <a:moveTo>
                  <a:pt x="7375" y="0"/>
                </a:moveTo>
                <a:lnTo>
                  <a:pt x="7525" y="0"/>
                </a:lnTo>
                <a:cubicBezTo>
                  <a:pt x="7539" y="0"/>
                  <a:pt x="7550" y="12"/>
                  <a:pt x="7550" y="25"/>
                </a:cubicBezTo>
                <a:cubicBezTo>
                  <a:pt x="7550" y="39"/>
                  <a:pt x="7539" y="50"/>
                  <a:pt x="7525" y="50"/>
                </a:cubicBezTo>
                <a:lnTo>
                  <a:pt x="7375" y="50"/>
                </a:lnTo>
                <a:cubicBezTo>
                  <a:pt x="7362" y="50"/>
                  <a:pt x="7350" y="39"/>
                  <a:pt x="7350" y="25"/>
                </a:cubicBezTo>
                <a:cubicBezTo>
                  <a:pt x="7350" y="12"/>
                  <a:pt x="7362" y="0"/>
                  <a:pt x="7375" y="0"/>
                </a:cubicBezTo>
                <a:close/>
                <a:moveTo>
                  <a:pt x="7725" y="0"/>
                </a:moveTo>
                <a:lnTo>
                  <a:pt x="7875" y="0"/>
                </a:lnTo>
                <a:cubicBezTo>
                  <a:pt x="7889" y="0"/>
                  <a:pt x="7900" y="12"/>
                  <a:pt x="7900" y="25"/>
                </a:cubicBezTo>
                <a:cubicBezTo>
                  <a:pt x="7900" y="39"/>
                  <a:pt x="7889" y="50"/>
                  <a:pt x="7875" y="50"/>
                </a:cubicBezTo>
                <a:lnTo>
                  <a:pt x="7725" y="50"/>
                </a:lnTo>
                <a:cubicBezTo>
                  <a:pt x="7712" y="50"/>
                  <a:pt x="7700" y="39"/>
                  <a:pt x="7700" y="25"/>
                </a:cubicBezTo>
                <a:cubicBezTo>
                  <a:pt x="7700" y="12"/>
                  <a:pt x="7712" y="0"/>
                  <a:pt x="7725" y="0"/>
                </a:cubicBezTo>
                <a:close/>
                <a:moveTo>
                  <a:pt x="8075" y="0"/>
                </a:moveTo>
                <a:lnTo>
                  <a:pt x="8225" y="0"/>
                </a:lnTo>
                <a:cubicBezTo>
                  <a:pt x="8239" y="0"/>
                  <a:pt x="8250" y="12"/>
                  <a:pt x="8250" y="25"/>
                </a:cubicBezTo>
                <a:cubicBezTo>
                  <a:pt x="8250" y="39"/>
                  <a:pt x="8239" y="50"/>
                  <a:pt x="8225" y="50"/>
                </a:cubicBezTo>
                <a:lnTo>
                  <a:pt x="8075" y="50"/>
                </a:lnTo>
                <a:cubicBezTo>
                  <a:pt x="8062" y="50"/>
                  <a:pt x="8050" y="39"/>
                  <a:pt x="8050" y="25"/>
                </a:cubicBezTo>
                <a:cubicBezTo>
                  <a:pt x="8050" y="12"/>
                  <a:pt x="8062" y="0"/>
                  <a:pt x="8075" y="0"/>
                </a:cubicBezTo>
                <a:close/>
                <a:moveTo>
                  <a:pt x="8425" y="0"/>
                </a:moveTo>
                <a:lnTo>
                  <a:pt x="8575" y="0"/>
                </a:lnTo>
                <a:cubicBezTo>
                  <a:pt x="8589" y="0"/>
                  <a:pt x="8600" y="12"/>
                  <a:pt x="8600" y="25"/>
                </a:cubicBezTo>
                <a:cubicBezTo>
                  <a:pt x="8600" y="39"/>
                  <a:pt x="8589" y="50"/>
                  <a:pt x="8575" y="50"/>
                </a:cubicBezTo>
                <a:lnTo>
                  <a:pt x="8425" y="50"/>
                </a:lnTo>
                <a:cubicBezTo>
                  <a:pt x="8412" y="50"/>
                  <a:pt x="8400" y="39"/>
                  <a:pt x="8400" y="25"/>
                </a:cubicBezTo>
                <a:cubicBezTo>
                  <a:pt x="8400" y="12"/>
                  <a:pt x="8412" y="0"/>
                  <a:pt x="8425" y="0"/>
                </a:cubicBezTo>
                <a:close/>
                <a:moveTo>
                  <a:pt x="8775" y="0"/>
                </a:moveTo>
                <a:lnTo>
                  <a:pt x="8925" y="0"/>
                </a:lnTo>
                <a:cubicBezTo>
                  <a:pt x="8939" y="0"/>
                  <a:pt x="8950" y="12"/>
                  <a:pt x="8950" y="25"/>
                </a:cubicBezTo>
                <a:cubicBezTo>
                  <a:pt x="8950" y="39"/>
                  <a:pt x="8939" y="50"/>
                  <a:pt x="8925" y="50"/>
                </a:cubicBezTo>
                <a:lnTo>
                  <a:pt x="8775" y="50"/>
                </a:lnTo>
                <a:cubicBezTo>
                  <a:pt x="8762" y="50"/>
                  <a:pt x="8750" y="39"/>
                  <a:pt x="8750" y="25"/>
                </a:cubicBezTo>
                <a:cubicBezTo>
                  <a:pt x="8750" y="12"/>
                  <a:pt x="8762" y="0"/>
                  <a:pt x="8775" y="0"/>
                </a:cubicBezTo>
                <a:close/>
                <a:moveTo>
                  <a:pt x="9125" y="0"/>
                </a:moveTo>
                <a:lnTo>
                  <a:pt x="9275" y="0"/>
                </a:lnTo>
                <a:cubicBezTo>
                  <a:pt x="9289" y="0"/>
                  <a:pt x="9300" y="12"/>
                  <a:pt x="9300" y="25"/>
                </a:cubicBezTo>
                <a:cubicBezTo>
                  <a:pt x="9300" y="39"/>
                  <a:pt x="9289" y="50"/>
                  <a:pt x="9275" y="50"/>
                </a:cubicBezTo>
                <a:lnTo>
                  <a:pt x="9125" y="50"/>
                </a:lnTo>
                <a:cubicBezTo>
                  <a:pt x="9112" y="50"/>
                  <a:pt x="9100" y="39"/>
                  <a:pt x="9100" y="25"/>
                </a:cubicBezTo>
                <a:cubicBezTo>
                  <a:pt x="9100" y="12"/>
                  <a:pt x="9112" y="0"/>
                  <a:pt x="9125" y="0"/>
                </a:cubicBezTo>
                <a:close/>
                <a:moveTo>
                  <a:pt x="9475" y="0"/>
                </a:moveTo>
                <a:lnTo>
                  <a:pt x="9625" y="0"/>
                </a:lnTo>
                <a:cubicBezTo>
                  <a:pt x="9639" y="0"/>
                  <a:pt x="9650" y="12"/>
                  <a:pt x="9650" y="25"/>
                </a:cubicBezTo>
                <a:cubicBezTo>
                  <a:pt x="9650" y="39"/>
                  <a:pt x="9639" y="50"/>
                  <a:pt x="9625" y="50"/>
                </a:cubicBezTo>
                <a:lnTo>
                  <a:pt x="9475" y="50"/>
                </a:lnTo>
                <a:cubicBezTo>
                  <a:pt x="9462" y="50"/>
                  <a:pt x="9450" y="39"/>
                  <a:pt x="9450" y="25"/>
                </a:cubicBezTo>
                <a:cubicBezTo>
                  <a:pt x="9450" y="12"/>
                  <a:pt x="9462" y="0"/>
                  <a:pt x="9475" y="0"/>
                </a:cubicBezTo>
                <a:close/>
                <a:moveTo>
                  <a:pt x="9825" y="0"/>
                </a:moveTo>
                <a:lnTo>
                  <a:pt x="9975" y="0"/>
                </a:lnTo>
                <a:cubicBezTo>
                  <a:pt x="9989" y="0"/>
                  <a:pt x="10000" y="12"/>
                  <a:pt x="10000" y="25"/>
                </a:cubicBezTo>
                <a:cubicBezTo>
                  <a:pt x="10000" y="39"/>
                  <a:pt x="9989" y="50"/>
                  <a:pt x="9975" y="50"/>
                </a:cubicBezTo>
                <a:lnTo>
                  <a:pt x="9825" y="50"/>
                </a:lnTo>
                <a:cubicBezTo>
                  <a:pt x="9812" y="50"/>
                  <a:pt x="9800" y="39"/>
                  <a:pt x="9800" y="25"/>
                </a:cubicBezTo>
                <a:cubicBezTo>
                  <a:pt x="9800" y="12"/>
                  <a:pt x="9812" y="0"/>
                  <a:pt x="9825" y="0"/>
                </a:cubicBezTo>
                <a:close/>
                <a:moveTo>
                  <a:pt x="10175" y="0"/>
                </a:moveTo>
                <a:lnTo>
                  <a:pt x="10325" y="0"/>
                </a:lnTo>
                <a:cubicBezTo>
                  <a:pt x="10339" y="0"/>
                  <a:pt x="10350" y="12"/>
                  <a:pt x="10350" y="25"/>
                </a:cubicBezTo>
                <a:cubicBezTo>
                  <a:pt x="10350" y="39"/>
                  <a:pt x="10339" y="50"/>
                  <a:pt x="10325" y="50"/>
                </a:cubicBezTo>
                <a:lnTo>
                  <a:pt x="10175" y="50"/>
                </a:lnTo>
                <a:cubicBezTo>
                  <a:pt x="10162" y="50"/>
                  <a:pt x="10150" y="39"/>
                  <a:pt x="10150" y="25"/>
                </a:cubicBezTo>
                <a:cubicBezTo>
                  <a:pt x="10150" y="12"/>
                  <a:pt x="10162" y="0"/>
                  <a:pt x="10175" y="0"/>
                </a:cubicBezTo>
                <a:close/>
                <a:moveTo>
                  <a:pt x="10525" y="0"/>
                </a:moveTo>
                <a:lnTo>
                  <a:pt x="10675" y="0"/>
                </a:lnTo>
                <a:cubicBezTo>
                  <a:pt x="10689" y="0"/>
                  <a:pt x="10700" y="12"/>
                  <a:pt x="10700" y="25"/>
                </a:cubicBezTo>
                <a:cubicBezTo>
                  <a:pt x="10700" y="39"/>
                  <a:pt x="10689" y="50"/>
                  <a:pt x="10675" y="50"/>
                </a:cubicBezTo>
                <a:lnTo>
                  <a:pt x="10525" y="50"/>
                </a:lnTo>
                <a:cubicBezTo>
                  <a:pt x="10512" y="50"/>
                  <a:pt x="10500" y="39"/>
                  <a:pt x="10500" y="25"/>
                </a:cubicBezTo>
                <a:cubicBezTo>
                  <a:pt x="10500" y="12"/>
                  <a:pt x="10512" y="0"/>
                  <a:pt x="10525" y="0"/>
                </a:cubicBezTo>
                <a:close/>
                <a:moveTo>
                  <a:pt x="10875" y="0"/>
                </a:moveTo>
                <a:lnTo>
                  <a:pt x="11025" y="0"/>
                </a:lnTo>
                <a:cubicBezTo>
                  <a:pt x="11039" y="0"/>
                  <a:pt x="11050" y="12"/>
                  <a:pt x="11050" y="25"/>
                </a:cubicBezTo>
                <a:cubicBezTo>
                  <a:pt x="11050" y="39"/>
                  <a:pt x="11039" y="50"/>
                  <a:pt x="11025" y="50"/>
                </a:cubicBezTo>
                <a:lnTo>
                  <a:pt x="10875" y="50"/>
                </a:lnTo>
                <a:cubicBezTo>
                  <a:pt x="10862" y="50"/>
                  <a:pt x="10850" y="39"/>
                  <a:pt x="10850" y="25"/>
                </a:cubicBezTo>
                <a:cubicBezTo>
                  <a:pt x="10850" y="12"/>
                  <a:pt x="10862" y="0"/>
                  <a:pt x="10875" y="0"/>
                </a:cubicBezTo>
                <a:close/>
                <a:moveTo>
                  <a:pt x="11225" y="0"/>
                </a:moveTo>
                <a:lnTo>
                  <a:pt x="11375" y="0"/>
                </a:lnTo>
                <a:cubicBezTo>
                  <a:pt x="11389" y="0"/>
                  <a:pt x="11400" y="12"/>
                  <a:pt x="11400" y="25"/>
                </a:cubicBezTo>
                <a:cubicBezTo>
                  <a:pt x="11400" y="39"/>
                  <a:pt x="11389" y="50"/>
                  <a:pt x="11375" y="50"/>
                </a:cubicBezTo>
                <a:lnTo>
                  <a:pt x="11225" y="50"/>
                </a:lnTo>
                <a:cubicBezTo>
                  <a:pt x="11212" y="50"/>
                  <a:pt x="11200" y="39"/>
                  <a:pt x="11200" y="25"/>
                </a:cubicBezTo>
                <a:cubicBezTo>
                  <a:pt x="11200" y="12"/>
                  <a:pt x="11212" y="0"/>
                  <a:pt x="11225" y="0"/>
                </a:cubicBezTo>
                <a:close/>
                <a:moveTo>
                  <a:pt x="11575" y="0"/>
                </a:moveTo>
                <a:lnTo>
                  <a:pt x="11725" y="0"/>
                </a:lnTo>
                <a:cubicBezTo>
                  <a:pt x="11739" y="0"/>
                  <a:pt x="11750" y="12"/>
                  <a:pt x="11750" y="25"/>
                </a:cubicBezTo>
                <a:cubicBezTo>
                  <a:pt x="11750" y="39"/>
                  <a:pt x="11739" y="50"/>
                  <a:pt x="11725" y="50"/>
                </a:cubicBezTo>
                <a:lnTo>
                  <a:pt x="11575" y="50"/>
                </a:lnTo>
                <a:cubicBezTo>
                  <a:pt x="11562" y="50"/>
                  <a:pt x="11550" y="39"/>
                  <a:pt x="11550" y="25"/>
                </a:cubicBezTo>
                <a:cubicBezTo>
                  <a:pt x="11550" y="12"/>
                  <a:pt x="11562" y="0"/>
                  <a:pt x="11575" y="0"/>
                </a:cubicBezTo>
                <a:close/>
                <a:moveTo>
                  <a:pt x="11925" y="0"/>
                </a:moveTo>
                <a:lnTo>
                  <a:pt x="12075" y="0"/>
                </a:lnTo>
                <a:cubicBezTo>
                  <a:pt x="12089" y="0"/>
                  <a:pt x="12100" y="12"/>
                  <a:pt x="12100" y="25"/>
                </a:cubicBezTo>
                <a:cubicBezTo>
                  <a:pt x="12100" y="39"/>
                  <a:pt x="12089" y="50"/>
                  <a:pt x="12075" y="50"/>
                </a:cubicBezTo>
                <a:lnTo>
                  <a:pt x="11925" y="50"/>
                </a:lnTo>
                <a:cubicBezTo>
                  <a:pt x="11912" y="50"/>
                  <a:pt x="11900" y="39"/>
                  <a:pt x="11900" y="25"/>
                </a:cubicBezTo>
                <a:cubicBezTo>
                  <a:pt x="11900" y="12"/>
                  <a:pt x="11912" y="0"/>
                  <a:pt x="11925" y="0"/>
                </a:cubicBezTo>
                <a:close/>
                <a:moveTo>
                  <a:pt x="12275" y="0"/>
                </a:moveTo>
                <a:lnTo>
                  <a:pt x="12425" y="0"/>
                </a:lnTo>
                <a:cubicBezTo>
                  <a:pt x="12439" y="0"/>
                  <a:pt x="12450" y="12"/>
                  <a:pt x="12450" y="25"/>
                </a:cubicBezTo>
                <a:cubicBezTo>
                  <a:pt x="12450" y="39"/>
                  <a:pt x="12439" y="50"/>
                  <a:pt x="12425" y="50"/>
                </a:cubicBezTo>
                <a:lnTo>
                  <a:pt x="12275" y="50"/>
                </a:lnTo>
                <a:cubicBezTo>
                  <a:pt x="12262" y="50"/>
                  <a:pt x="12250" y="39"/>
                  <a:pt x="12250" y="25"/>
                </a:cubicBezTo>
                <a:cubicBezTo>
                  <a:pt x="12250" y="12"/>
                  <a:pt x="12262" y="0"/>
                  <a:pt x="12275" y="0"/>
                </a:cubicBezTo>
                <a:close/>
                <a:moveTo>
                  <a:pt x="12625" y="0"/>
                </a:moveTo>
                <a:lnTo>
                  <a:pt x="12775" y="0"/>
                </a:lnTo>
                <a:cubicBezTo>
                  <a:pt x="12789" y="0"/>
                  <a:pt x="12800" y="12"/>
                  <a:pt x="12800" y="25"/>
                </a:cubicBezTo>
                <a:cubicBezTo>
                  <a:pt x="12800" y="39"/>
                  <a:pt x="12789" y="50"/>
                  <a:pt x="12775" y="50"/>
                </a:cubicBezTo>
                <a:lnTo>
                  <a:pt x="12625" y="50"/>
                </a:lnTo>
                <a:cubicBezTo>
                  <a:pt x="12612" y="50"/>
                  <a:pt x="12600" y="39"/>
                  <a:pt x="12600" y="25"/>
                </a:cubicBezTo>
                <a:cubicBezTo>
                  <a:pt x="12600" y="12"/>
                  <a:pt x="12612" y="0"/>
                  <a:pt x="12625" y="0"/>
                </a:cubicBezTo>
                <a:close/>
                <a:moveTo>
                  <a:pt x="12975" y="0"/>
                </a:moveTo>
                <a:lnTo>
                  <a:pt x="13125" y="0"/>
                </a:lnTo>
                <a:cubicBezTo>
                  <a:pt x="13139" y="0"/>
                  <a:pt x="13150" y="12"/>
                  <a:pt x="13150" y="25"/>
                </a:cubicBezTo>
                <a:cubicBezTo>
                  <a:pt x="13150" y="39"/>
                  <a:pt x="13139" y="50"/>
                  <a:pt x="13125" y="50"/>
                </a:cubicBezTo>
                <a:lnTo>
                  <a:pt x="12975" y="50"/>
                </a:lnTo>
                <a:cubicBezTo>
                  <a:pt x="12962" y="50"/>
                  <a:pt x="12950" y="39"/>
                  <a:pt x="12950" y="25"/>
                </a:cubicBezTo>
                <a:cubicBezTo>
                  <a:pt x="12950" y="12"/>
                  <a:pt x="12962" y="0"/>
                  <a:pt x="12975" y="0"/>
                </a:cubicBezTo>
                <a:close/>
                <a:moveTo>
                  <a:pt x="13325" y="0"/>
                </a:moveTo>
                <a:lnTo>
                  <a:pt x="13475" y="0"/>
                </a:lnTo>
                <a:cubicBezTo>
                  <a:pt x="13489" y="0"/>
                  <a:pt x="13500" y="12"/>
                  <a:pt x="13500" y="25"/>
                </a:cubicBezTo>
                <a:cubicBezTo>
                  <a:pt x="13500" y="39"/>
                  <a:pt x="13489" y="50"/>
                  <a:pt x="13475" y="50"/>
                </a:cubicBezTo>
                <a:lnTo>
                  <a:pt x="13325" y="50"/>
                </a:lnTo>
                <a:cubicBezTo>
                  <a:pt x="13312" y="50"/>
                  <a:pt x="13300" y="39"/>
                  <a:pt x="13300" y="25"/>
                </a:cubicBezTo>
                <a:cubicBezTo>
                  <a:pt x="13300" y="12"/>
                  <a:pt x="13312" y="0"/>
                  <a:pt x="13325" y="0"/>
                </a:cubicBezTo>
                <a:close/>
                <a:moveTo>
                  <a:pt x="13675" y="0"/>
                </a:moveTo>
                <a:lnTo>
                  <a:pt x="13825" y="0"/>
                </a:lnTo>
                <a:cubicBezTo>
                  <a:pt x="13839" y="0"/>
                  <a:pt x="13850" y="12"/>
                  <a:pt x="13850" y="25"/>
                </a:cubicBezTo>
                <a:cubicBezTo>
                  <a:pt x="13850" y="39"/>
                  <a:pt x="13839" y="50"/>
                  <a:pt x="13825" y="50"/>
                </a:cubicBezTo>
                <a:lnTo>
                  <a:pt x="13675" y="50"/>
                </a:lnTo>
                <a:cubicBezTo>
                  <a:pt x="13662" y="50"/>
                  <a:pt x="13650" y="39"/>
                  <a:pt x="13650" y="25"/>
                </a:cubicBezTo>
                <a:cubicBezTo>
                  <a:pt x="13650" y="12"/>
                  <a:pt x="13662" y="0"/>
                  <a:pt x="13675" y="0"/>
                </a:cubicBezTo>
                <a:close/>
                <a:moveTo>
                  <a:pt x="14025" y="0"/>
                </a:moveTo>
                <a:lnTo>
                  <a:pt x="14175" y="0"/>
                </a:lnTo>
                <a:cubicBezTo>
                  <a:pt x="14189" y="0"/>
                  <a:pt x="14200" y="12"/>
                  <a:pt x="14200" y="25"/>
                </a:cubicBezTo>
                <a:cubicBezTo>
                  <a:pt x="14200" y="39"/>
                  <a:pt x="14189" y="50"/>
                  <a:pt x="14175" y="50"/>
                </a:cubicBezTo>
                <a:lnTo>
                  <a:pt x="14025" y="50"/>
                </a:lnTo>
                <a:cubicBezTo>
                  <a:pt x="14012" y="50"/>
                  <a:pt x="14000" y="39"/>
                  <a:pt x="14000" y="25"/>
                </a:cubicBezTo>
                <a:cubicBezTo>
                  <a:pt x="14000" y="12"/>
                  <a:pt x="14012" y="0"/>
                  <a:pt x="14025" y="0"/>
                </a:cubicBezTo>
                <a:close/>
                <a:moveTo>
                  <a:pt x="14375" y="0"/>
                </a:moveTo>
                <a:lnTo>
                  <a:pt x="14525" y="0"/>
                </a:lnTo>
                <a:cubicBezTo>
                  <a:pt x="14539" y="0"/>
                  <a:pt x="14550" y="12"/>
                  <a:pt x="14550" y="25"/>
                </a:cubicBezTo>
                <a:cubicBezTo>
                  <a:pt x="14550" y="39"/>
                  <a:pt x="14539" y="50"/>
                  <a:pt x="14525" y="50"/>
                </a:cubicBezTo>
                <a:lnTo>
                  <a:pt x="14375" y="50"/>
                </a:lnTo>
                <a:cubicBezTo>
                  <a:pt x="14362" y="50"/>
                  <a:pt x="14350" y="39"/>
                  <a:pt x="14350" y="25"/>
                </a:cubicBezTo>
                <a:cubicBezTo>
                  <a:pt x="14350" y="12"/>
                  <a:pt x="14362" y="0"/>
                  <a:pt x="14375" y="0"/>
                </a:cubicBezTo>
                <a:close/>
                <a:moveTo>
                  <a:pt x="14725" y="0"/>
                </a:moveTo>
                <a:lnTo>
                  <a:pt x="14875" y="0"/>
                </a:lnTo>
                <a:cubicBezTo>
                  <a:pt x="14889" y="0"/>
                  <a:pt x="14900" y="12"/>
                  <a:pt x="14900" y="25"/>
                </a:cubicBezTo>
                <a:cubicBezTo>
                  <a:pt x="14900" y="39"/>
                  <a:pt x="14889" y="50"/>
                  <a:pt x="14875" y="50"/>
                </a:cubicBezTo>
                <a:lnTo>
                  <a:pt x="14725" y="50"/>
                </a:lnTo>
                <a:cubicBezTo>
                  <a:pt x="14712" y="50"/>
                  <a:pt x="14700" y="39"/>
                  <a:pt x="14700" y="25"/>
                </a:cubicBezTo>
                <a:cubicBezTo>
                  <a:pt x="14700" y="12"/>
                  <a:pt x="14712" y="0"/>
                  <a:pt x="14725" y="0"/>
                </a:cubicBezTo>
                <a:close/>
                <a:moveTo>
                  <a:pt x="15075" y="0"/>
                </a:moveTo>
                <a:lnTo>
                  <a:pt x="15225" y="0"/>
                </a:lnTo>
                <a:cubicBezTo>
                  <a:pt x="15239" y="0"/>
                  <a:pt x="15250" y="12"/>
                  <a:pt x="15250" y="25"/>
                </a:cubicBezTo>
                <a:cubicBezTo>
                  <a:pt x="15250" y="39"/>
                  <a:pt x="15239" y="50"/>
                  <a:pt x="15225" y="50"/>
                </a:cubicBezTo>
                <a:lnTo>
                  <a:pt x="15075" y="50"/>
                </a:lnTo>
                <a:cubicBezTo>
                  <a:pt x="15062" y="50"/>
                  <a:pt x="15050" y="39"/>
                  <a:pt x="15050" y="25"/>
                </a:cubicBezTo>
                <a:cubicBezTo>
                  <a:pt x="15050" y="12"/>
                  <a:pt x="15062" y="0"/>
                  <a:pt x="15075" y="0"/>
                </a:cubicBezTo>
                <a:close/>
              </a:path>
            </a:pathLst>
          </a:custGeom>
          <a:solidFill>
            <a:srgbClr val="000000"/>
          </a:solidFill>
          <a:ln w="1588">
            <a:solidFill>
              <a:srgbClr val="000000"/>
            </a:solidFill>
            <a:bevel/>
            <a:headEnd/>
            <a:tailEnd/>
          </a:ln>
        </p:spPr>
        <p:txBody>
          <a:bodyPr lIns="91242" tIns="45624" rIns="91242" bIns="45624"/>
          <a:lstStyle/>
          <a:p>
            <a:endParaRPr lang="ja-JP" altLang="en-US">
              <a:solidFill>
                <a:prstClr val="black"/>
              </a:solidFill>
            </a:endParaRPr>
          </a:p>
        </p:txBody>
      </p:sp>
      <p:sp>
        <p:nvSpPr>
          <p:cNvPr id="3091" name="Rectangle 18"/>
          <p:cNvSpPr>
            <a:spLocks noChangeArrowheads="1"/>
          </p:cNvSpPr>
          <p:nvPr/>
        </p:nvSpPr>
        <p:spPr bwMode="auto">
          <a:xfrm>
            <a:off x="2954381" y="2327342"/>
            <a:ext cx="918521" cy="138499"/>
          </a:xfrm>
          <a:prstGeom prst="rect">
            <a:avLst/>
          </a:prstGeom>
          <a:noFill/>
          <a:ln w="9525">
            <a:noFill/>
            <a:miter lim="800000"/>
            <a:headEnd/>
            <a:tailEnd/>
          </a:ln>
        </p:spPr>
        <p:txBody>
          <a:bodyPr wrap="none" lIns="0" tIns="0" rIns="0" bIns="0">
            <a:spAutoFit/>
          </a:bodyPr>
          <a:lstStyle/>
          <a:p>
            <a:r>
              <a:rPr lang="ja-JP" altLang="en-US" sz="900" b="1">
                <a:solidFill>
                  <a:srgbClr val="000000"/>
                </a:solidFill>
                <a:latin typeface="ＭＳ Ｐゴシック" charset="-128"/>
              </a:rPr>
              <a:t>＜介護保険並び＞</a:t>
            </a:r>
            <a:endParaRPr lang="ja-JP" altLang="en-US">
              <a:solidFill>
                <a:srgbClr val="000000"/>
              </a:solidFill>
            </a:endParaRPr>
          </a:p>
        </p:txBody>
      </p:sp>
      <p:grpSp>
        <p:nvGrpSpPr>
          <p:cNvPr id="4" name="Group 19"/>
          <p:cNvGrpSpPr>
            <a:grpSpLocks/>
          </p:cNvGrpSpPr>
          <p:nvPr/>
        </p:nvGrpSpPr>
        <p:grpSpPr bwMode="auto">
          <a:xfrm>
            <a:off x="271493" y="2470223"/>
            <a:ext cx="1552575" cy="600075"/>
            <a:chOff x="158" y="1556"/>
            <a:chExt cx="903" cy="378"/>
          </a:xfrm>
        </p:grpSpPr>
        <p:sp>
          <p:nvSpPr>
            <p:cNvPr id="3267" name="Freeform 20"/>
            <p:cNvSpPr>
              <a:spLocks/>
            </p:cNvSpPr>
            <p:nvPr/>
          </p:nvSpPr>
          <p:spPr bwMode="auto">
            <a:xfrm>
              <a:off x="158" y="1556"/>
              <a:ext cx="903" cy="378"/>
            </a:xfrm>
            <a:custGeom>
              <a:avLst/>
              <a:gdLst>
                <a:gd name="T0" fmla="*/ 0 w 9767"/>
                <a:gd name="T1" fmla="*/ 0 h 4088"/>
                <a:gd name="T2" fmla="*/ 0 w 9767"/>
                <a:gd name="T3" fmla="*/ 0 h 4088"/>
                <a:gd name="T4" fmla="*/ 0 w 9767"/>
                <a:gd name="T5" fmla="*/ 0 h 4088"/>
                <a:gd name="T6" fmla="*/ 0 w 9767"/>
                <a:gd name="T7" fmla="*/ 0 h 4088"/>
                <a:gd name="T8" fmla="*/ 0 w 9767"/>
                <a:gd name="T9" fmla="*/ 0 h 4088"/>
                <a:gd name="T10" fmla="*/ 0 w 9767"/>
                <a:gd name="T11" fmla="*/ 0 h 4088"/>
                <a:gd name="T12" fmla="*/ 0 w 9767"/>
                <a:gd name="T13" fmla="*/ 0 h 4088"/>
                <a:gd name="T14" fmla="*/ 0 w 9767"/>
                <a:gd name="T15" fmla="*/ 0 h 4088"/>
                <a:gd name="T16" fmla="*/ 0 w 9767"/>
                <a:gd name="T17" fmla="*/ 0 h 4088"/>
                <a:gd name="T18" fmla="*/ 0 w 9767"/>
                <a:gd name="T19" fmla="*/ 0 h 4088"/>
                <a:gd name="T20" fmla="*/ 0 w 9767"/>
                <a:gd name="T21" fmla="*/ 0 h 4088"/>
                <a:gd name="T22" fmla="*/ 0 w 9767"/>
                <a:gd name="T23" fmla="*/ 0 h 4088"/>
                <a:gd name="T24" fmla="*/ 0 w 9767"/>
                <a:gd name="T25" fmla="*/ 0 h 4088"/>
                <a:gd name="T26" fmla="*/ 0 w 9767"/>
                <a:gd name="T27" fmla="*/ 0 h 40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67"/>
                <a:gd name="T43" fmla="*/ 0 h 4088"/>
                <a:gd name="T44" fmla="*/ 9767 w 9767"/>
                <a:gd name="T45" fmla="*/ 4088 h 40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67" h="4088">
                  <a:moveTo>
                    <a:pt x="1628" y="0"/>
                  </a:moveTo>
                  <a:cubicBezTo>
                    <a:pt x="729" y="0"/>
                    <a:pt x="0" y="214"/>
                    <a:pt x="0" y="479"/>
                  </a:cubicBezTo>
                  <a:lnTo>
                    <a:pt x="0" y="1677"/>
                  </a:lnTo>
                  <a:lnTo>
                    <a:pt x="0" y="2396"/>
                  </a:lnTo>
                  <a:cubicBezTo>
                    <a:pt x="0" y="2660"/>
                    <a:pt x="729" y="2875"/>
                    <a:pt x="1628" y="2875"/>
                  </a:cubicBezTo>
                  <a:lnTo>
                    <a:pt x="5697" y="2875"/>
                  </a:lnTo>
                  <a:lnTo>
                    <a:pt x="8075" y="4088"/>
                  </a:lnTo>
                  <a:lnTo>
                    <a:pt x="8139" y="2875"/>
                  </a:lnTo>
                  <a:cubicBezTo>
                    <a:pt x="9038" y="2875"/>
                    <a:pt x="9767" y="2660"/>
                    <a:pt x="9767" y="2396"/>
                  </a:cubicBezTo>
                  <a:lnTo>
                    <a:pt x="9767" y="1677"/>
                  </a:lnTo>
                  <a:lnTo>
                    <a:pt x="9767" y="479"/>
                  </a:lnTo>
                  <a:cubicBezTo>
                    <a:pt x="9767" y="214"/>
                    <a:pt x="9038" y="0"/>
                    <a:pt x="8139" y="0"/>
                  </a:cubicBezTo>
                  <a:lnTo>
                    <a:pt x="5697" y="0"/>
                  </a:lnTo>
                  <a:lnTo>
                    <a:pt x="1628" y="0"/>
                  </a:lnTo>
                  <a:close/>
                </a:path>
              </a:pathLst>
            </a:custGeom>
            <a:solidFill>
              <a:srgbClr val="FFFFFF"/>
            </a:solidFill>
            <a:ln w="0">
              <a:solidFill>
                <a:srgbClr val="000000"/>
              </a:solidFill>
              <a:round/>
              <a:headEnd/>
              <a:tailEnd/>
            </a:ln>
          </p:spPr>
          <p:txBody>
            <a:bodyPr/>
            <a:lstStyle/>
            <a:p>
              <a:endParaRPr lang="ja-JP" altLang="en-US">
                <a:solidFill>
                  <a:prstClr val="black"/>
                </a:solidFill>
              </a:endParaRPr>
            </a:p>
          </p:txBody>
        </p:sp>
        <p:sp>
          <p:nvSpPr>
            <p:cNvPr id="3268" name="Freeform 21"/>
            <p:cNvSpPr>
              <a:spLocks/>
            </p:cNvSpPr>
            <p:nvPr/>
          </p:nvSpPr>
          <p:spPr bwMode="auto">
            <a:xfrm>
              <a:off x="158" y="1556"/>
              <a:ext cx="903" cy="378"/>
            </a:xfrm>
            <a:custGeom>
              <a:avLst/>
              <a:gdLst>
                <a:gd name="T0" fmla="*/ 0 w 9767"/>
                <a:gd name="T1" fmla="*/ 0 h 4088"/>
                <a:gd name="T2" fmla="*/ 0 w 9767"/>
                <a:gd name="T3" fmla="*/ 0 h 4088"/>
                <a:gd name="T4" fmla="*/ 0 w 9767"/>
                <a:gd name="T5" fmla="*/ 0 h 4088"/>
                <a:gd name="T6" fmla="*/ 0 w 9767"/>
                <a:gd name="T7" fmla="*/ 0 h 4088"/>
                <a:gd name="T8" fmla="*/ 0 w 9767"/>
                <a:gd name="T9" fmla="*/ 0 h 4088"/>
                <a:gd name="T10" fmla="*/ 0 w 9767"/>
                <a:gd name="T11" fmla="*/ 0 h 4088"/>
                <a:gd name="T12" fmla="*/ 0 w 9767"/>
                <a:gd name="T13" fmla="*/ 0 h 4088"/>
                <a:gd name="T14" fmla="*/ 0 w 9767"/>
                <a:gd name="T15" fmla="*/ 0 h 4088"/>
                <a:gd name="T16" fmla="*/ 0 w 9767"/>
                <a:gd name="T17" fmla="*/ 0 h 4088"/>
                <a:gd name="T18" fmla="*/ 0 w 9767"/>
                <a:gd name="T19" fmla="*/ 0 h 4088"/>
                <a:gd name="T20" fmla="*/ 0 w 9767"/>
                <a:gd name="T21" fmla="*/ 0 h 4088"/>
                <a:gd name="T22" fmla="*/ 0 w 9767"/>
                <a:gd name="T23" fmla="*/ 0 h 4088"/>
                <a:gd name="T24" fmla="*/ 0 w 9767"/>
                <a:gd name="T25" fmla="*/ 0 h 4088"/>
                <a:gd name="T26" fmla="*/ 0 w 9767"/>
                <a:gd name="T27" fmla="*/ 0 h 40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67"/>
                <a:gd name="T43" fmla="*/ 0 h 4088"/>
                <a:gd name="T44" fmla="*/ 9767 w 9767"/>
                <a:gd name="T45" fmla="*/ 4088 h 40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67" h="4088">
                  <a:moveTo>
                    <a:pt x="1628" y="0"/>
                  </a:moveTo>
                  <a:cubicBezTo>
                    <a:pt x="729" y="0"/>
                    <a:pt x="0" y="214"/>
                    <a:pt x="0" y="479"/>
                  </a:cubicBezTo>
                  <a:lnTo>
                    <a:pt x="0" y="1677"/>
                  </a:lnTo>
                  <a:lnTo>
                    <a:pt x="0" y="2396"/>
                  </a:lnTo>
                  <a:cubicBezTo>
                    <a:pt x="0" y="2660"/>
                    <a:pt x="729" y="2875"/>
                    <a:pt x="1628" y="2875"/>
                  </a:cubicBezTo>
                  <a:lnTo>
                    <a:pt x="5697" y="2875"/>
                  </a:lnTo>
                  <a:lnTo>
                    <a:pt x="8075" y="4088"/>
                  </a:lnTo>
                  <a:lnTo>
                    <a:pt x="8139" y="2875"/>
                  </a:lnTo>
                  <a:cubicBezTo>
                    <a:pt x="9038" y="2875"/>
                    <a:pt x="9767" y="2660"/>
                    <a:pt x="9767" y="2396"/>
                  </a:cubicBezTo>
                  <a:lnTo>
                    <a:pt x="9767" y="1677"/>
                  </a:lnTo>
                  <a:lnTo>
                    <a:pt x="9767" y="479"/>
                  </a:lnTo>
                  <a:cubicBezTo>
                    <a:pt x="9767" y="214"/>
                    <a:pt x="9038" y="0"/>
                    <a:pt x="8139" y="0"/>
                  </a:cubicBezTo>
                  <a:lnTo>
                    <a:pt x="5697" y="0"/>
                  </a:lnTo>
                  <a:lnTo>
                    <a:pt x="1628" y="0"/>
                  </a:lnTo>
                  <a:close/>
                </a:path>
              </a:pathLst>
            </a:custGeom>
            <a:noFill/>
            <a:ln w="7938" cap="rnd">
              <a:solidFill>
                <a:srgbClr val="000000"/>
              </a:solidFill>
              <a:round/>
              <a:headEnd/>
              <a:tailEnd/>
            </a:ln>
          </p:spPr>
          <p:txBody>
            <a:bodyPr/>
            <a:lstStyle/>
            <a:p>
              <a:endParaRPr lang="ja-JP" altLang="en-US">
                <a:solidFill>
                  <a:prstClr val="black"/>
                </a:solidFill>
              </a:endParaRPr>
            </a:p>
          </p:txBody>
        </p:sp>
      </p:grpSp>
      <p:sp>
        <p:nvSpPr>
          <p:cNvPr id="3093" name="Rectangle 22"/>
          <p:cNvSpPr>
            <a:spLocks noChangeArrowheads="1"/>
          </p:cNvSpPr>
          <p:nvPr/>
        </p:nvSpPr>
        <p:spPr bwMode="auto">
          <a:xfrm>
            <a:off x="554081" y="2546436"/>
            <a:ext cx="564257"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定率負担</a:t>
            </a:r>
            <a:endParaRPr lang="ja-JP" altLang="en-US">
              <a:solidFill>
                <a:srgbClr val="000000"/>
              </a:solidFill>
            </a:endParaRPr>
          </a:p>
        </p:txBody>
      </p:sp>
      <p:sp>
        <p:nvSpPr>
          <p:cNvPr id="3094" name="Rectangle 23"/>
          <p:cNvSpPr>
            <a:spLocks noChangeArrowheads="1"/>
          </p:cNvSpPr>
          <p:nvPr/>
        </p:nvSpPr>
        <p:spPr bwMode="auto">
          <a:xfrm>
            <a:off x="1147774" y="2546436"/>
            <a:ext cx="70532"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a:t>
            </a:r>
            <a:endParaRPr lang="ja-JP" altLang="en-US">
              <a:solidFill>
                <a:srgbClr val="000000"/>
              </a:solidFill>
            </a:endParaRPr>
          </a:p>
        </p:txBody>
      </p:sp>
      <p:sp>
        <p:nvSpPr>
          <p:cNvPr id="3095" name="Rectangle 24"/>
          <p:cNvSpPr>
            <a:spLocks noChangeArrowheads="1"/>
          </p:cNvSpPr>
          <p:nvPr/>
        </p:nvSpPr>
        <p:spPr bwMode="auto">
          <a:xfrm>
            <a:off x="1220789" y="2546436"/>
            <a:ext cx="96180"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１</a:t>
            </a:r>
            <a:endParaRPr lang="ja-JP" altLang="en-US">
              <a:solidFill>
                <a:srgbClr val="000000"/>
              </a:solidFill>
            </a:endParaRPr>
          </a:p>
        </p:txBody>
      </p:sp>
      <p:sp>
        <p:nvSpPr>
          <p:cNvPr id="3096" name="Rectangle 25"/>
          <p:cNvSpPr>
            <a:spLocks noChangeArrowheads="1"/>
          </p:cNvSpPr>
          <p:nvPr/>
        </p:nvSpPr>
        <p:spPr bwMode="auto">
          <a:xfrm>
            <a:off x="1322388" y="2546436"/>
            <a:ext cx="211596"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割）</a:t>
            </a:r>
            <a:endParaRPr lang="ja-JP" altLang="en-US">
              <a:solidFill>
                <a:srgbClr val="000000"/>
              </a:solidFill>
            </a:endParaRPr>
          </a:p>
        </p:txBody>
      </p:sp>
      <p:sp>
        <p:nvSpPr>
          <p:cNvPr id="3097" name="Rectangle 26"/>
          <p:cNvSpPr>
            <a:spLocks noChangeArrowheads="1"/>
          </p:cNvSpPr>
          <p:nvPr/>
        </p:nvSpPr>
        <p:spPr bwMode="auto">
          <a:xfrm>
            <a:off x="425450" y="2711530"/>
            <a:ext cx="1189428" cy="169277"/>
          </a:xfrm>
          <a:prstGeom prst="rect">
            <a:avLst/>
          </a:prstGeom>
          <a:noFill/>
          <a:ln w="9525">
            <a:noFill/>
            <a:miter lim="800000"/>
            <a:headEnd/>
            <a:tailEnd/>
          </a:ln>
        </p:spPr>
        <p:txBody>
          <a:bodyPr wrap="none" lIns="0" tIns="0" rIns="0" bIns="0">
            <a:spAutoFit/>
          </a:bodyPr>
          <a:lstStyle/>
          <a:p>
            <a:r>
              <a:rPr lang="ja-JP" altLang="en-US" sz="1100">
                <a:solidFill>
                  <a:srgbClr val="0066FF"/>
                </a:solidFill>
                <a:latin typeface="ＭＳ Ｐゴシック" charset="-128"/>
              </a:rPr>
              <a:t>（サービス量に応じ）</a:t>
            </a:r>
            <a:endParaRPr lang="ja-JP" altLang="en-US">
              <a:solidFill>
                <a:srgbClr val="000000"/>
              </a:solidFill>
            </a:endParaRPr>
          </a:p>
        </p:txBody>
      </p:sp>
      <p:sp>
        <p:nvSpPr>
          <p:cNvPr id="3098" name="Rectangle 27"/>
          <p:cNvSpPr>
            <a:spLocks noChangeArrowheads="1"/>
          </p:cNvSpPr>
          <p:nvPr/>
        </p:nvSpPr>
        <p:spPr bwMode="auto">
          <a:xfrm>
            <a:off x="2681406" y="2212364"/>
            <a:ext cx="230832" cy="276999"/>
          </a:xfrm>
          <a:prstGeom prst="rect">
            <a:avLst/>
          </a:prstGeom>
          <a:noFill/>
          <a:ln w="9525">
            <a:noFill/>
            <a:miter lim="800000"/>
            <a:headEnd/>
            <a:tailEnd/>
          </a:ln>
        </p:spPr>
        <p:txBody>
          <a:bodyPr wrap="none" lIns="0" tIns="0" rIns="0" bIns="0">
            <a:spAutoFit/>
          </a:bodyPr>
          <a:lstStyle/>
          <a:p>
            <a:r>
              <a:rPr lang="ja-JP" altLang="en-US" dirty="0">
                <a:solidFill>
                  <a:srgbClr val="000000"/>
                </a:solidFill>
                <a:latin typeface="ＭＳ Ｐゴシック" charset="-128"/>
              </a:rPr>
              <a:t>①</a:t>
            </a:r>
            <a:endParaRPr lang="ja-JP" altLang="en-US" dirty="0">
              <a:solidFill>
                <a:srgbClr val="000000"/>
              </a:solidFill>
            </a:endParaRPr>
          </a:p>
        </p:txBody>
      </p:sp>
      <p:grpSp>
        <p:nvGrpSpPr>
          <p:cNvPr id="5" name="Group 28"/>
          <p:cNvGrpSpPr>
            <a:grpSpLocks/>
          </p:cNvGrpSpPr>
          <p:nvPr/>
        </p:nvGrpSpPr>
        <p:grpSpPr bwMode="auto">
          <a:xfrm>
            <a:off x="2913121" y="2484519"/>
            <a:ext cx="1023937" cy="809625"/>
            <a:chOff x="1694" y="1565"/>
            <a:chExt cx="595" cy="510"/>
          </a:xfrm>
        </p:grpSpPr>
        <p:sp>
          <p:nvSpPr>
            <p:cNvPr id="3265" name="Rectangle 29"/>
            <p:cNvSpPr>
              <a:spLocks noChangeArrowheads="1"/>
            </p:cNvSpPr>
            <p:nvPr/>
          </p:nvSpPr>
          <p:spPr bwMode="auto">
            <a:xfrm>
              <a:off x="1694" y="1565"/>
              <a:ext cx="595" cy="510"/>
            </a:xfrm>
            <a:prstGeom prst="rect">
              <a:avLst/>
            </a:prstGeom>
            <a:solidFill>
              <a:srgbClr val="FFFFFF"/>
            </a:solidFill>
            <a:ln w="9525">
              <a:noFill/>
              <a:miter lim="800000"/>
              <a:headEnd/>
              <a:tailEnd/>
            </a:ln>
          </p:spPr>
          <p:txBody>
            <a:bodyPr/>
            <a:lstStyle/>
            <a:p>
              <a:endParaRPr lang="ja-JP" altLang="en-US">
                <a:solidFill>
                  <a:srgbClr val="000000"/>
                </a:solidFill>
              </a:endParaRPr>
            </a:p>
          </p:txBody>
        </p:sp>
        <p:sp>
          <p:nvSpPr>
            <p:cNvPr id="3266" name="Rectangle 30"/>
            <p:cNvSpPr>
              <a:spLocks noChangeArrowheads="1"/>
            </p:cNvSpPr>
            <p:nvPr/>
          </p:nvSpPr>
          <p:spPr bwMode="auto">
            <a:xfrm>
              <a:off x="1694" y="1565"/>
              <a:ext cx="595" cy="510"/>
            </a:xfrm>
            <a:prstGeom prst="rect">
              <a:avLst/>
            </a:prstGeom>
            <a:noFill/>
            <a:ln w="7938" cap="rnd">
              <a:solidFill>
                <a:srgbClr val="000000"/>
              </a:solidFill>
              <a:miter lim="800000"/>
              <a:headEnd/>
              <a:tailEnd/>
            </a:ln>
          </p:spPr>
          <p:txBody>
            <a:bodyPr/>
            <a:lstStyle/>
            <a:p>
              <a:endParaRPr lang="ja-JP" altLang="en-US">
                <a:solidFill>
                  <a:srgbClr val="000000"/>
                </a:solidFill>
              </a:endParaRPr>
            </a:p>
          </p:txBody>
        </p:sp>
      </p:grpSp>
      <p:sp>
        <p:nvSpPr>
          <p:cNvPr id="3100" name="Rectangle 31"/>
          <p:cNvSpPr>
            <a:spLocks noChangeArrowheads="1"/>
          </p:cNvSpPr>
          <p:nvPr/>
        </p:nvSpPr>
        <p:spPr bwMode="auto">
          <a:xfrm>
            <a:off x="3230585" y="2711530"/>
            <a:ext cx="141064"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一</a:t>
            </a:r>
            <a:endParaRPr lang="ja-JP" altLang="en-US">
              <a:solidFill>
                <a:srgbClr val="000000"/>
              </a:solidFill>
            </a:endParaRPr>
          </a:p>
        </p:txBody>
      </p:sp>
      <p:sp>
        <p:nvSpPr>
          <p:cNvPr id="3101" name="Rectangle 32"/>
          <p:cNvSpPr>
            <a:spLocks noChangeArrowheads="1"/>
          </p:cNvSpPr>
          <p:nvPr/>
        </p:nvSpPr>
        <p:spPr bwMode="auto">
          <a:xfrm>
            <a:off x="3475046" y="2711530"/>
            <a:ext cx="141064"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般</a:t>
            </a:r>
            <a:endParaRPr lang="ja-JP" altLang="en-US">
              <a:solidFill>
                <a:srgbClr val="000000"/>
              </a:solidFill>
            </a:endParaRPr>
          </a:p>
        </p:txBody>
      </p:sp>
      <p:sp>
        <p:nvSpPr>
          <p:cNvPr id="3102" name="Rectangle 33"/>
          <p:cNvSpPr>
            <a:spLocks noChangeArrowheads="1"/>
          </p:cNvSpPr>
          <p:nvPr/>
        </p:nvSpPr>
        <p:spPr bwMode="auto">
          <a:xfrm>
            <a:off x="3049595" y="2968709"/>
            <a:ext cx="192360"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３７</a:t>
            </a:r>
            <a:endParaRPr lang="ja-JP" altLang="en-US">
              <a:solidFill>
                <a:srgbClr val="000000"/>
              </a:solidFill>
            </a:endParaRPr>
          </a:p>
        </p:txBody>
      </p:sp>
      <p:sp>
        <p:nvSpPr>
          <p:cNvPr id="3103" name="Rectangle 34"/>
          <p:cNvSpPr>
            <a:spLocks noChangeArrowheads="1"/>
          </p:cNvSpPr>
          <p:nvPr/>
        </p:nvSpPr>
        <p:spPr bwMode="auto">
          <a:xfrm>
            <a:off x="3252832" y="2968709"/>
            <a:ext cx="522579"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，２００円</a:t>
            </a:r>
            <a:endParaRPr lang="ja-JP" altLang="en-US">
              <a:solidFill>
                <a:srgbClr val="000000"/>
              </a:solidFill>
            </a:endParaRPr>
          </a:p>
        </p:txBody>
      </p:sp>
      <p:grpSp>
        <p:nvGrpSpPr>
          <p:cNvPr id="6" name="Group 35"/>
          <p:cNvGrpSpPr>
            <a:grpSpLocks/>
          </p:cNvGrpSpPr>
          <p:nvPr/>
        </p:nvGrpSpPr>
        <p:grpSpPr bwMode="auto">
          <a:xfrm>
            <a:off x="2913121" y="3411538"/>
            <a:ext cx="1023937" cy="481012"/>
            <a:chOff x="1694" y="2130"/>
            <a:chExt cx="595" cy="303"/>
          </a:xfrm>
        </p:grpSpPr>
        <p:sp>
          <p:nvSpPr>
            <p:cNvPr id="3263" name="Rectangle 36"/>
            <p:cNvSpPr>
              <a:spLocks noChangeArrowheads="1"/>
            </p:cNvSpPr>
            <p:nvPr/>
          </p:nvSpPr>
          <p:spPr bwMode="auto">
            <a:xfrm>
              <a:off x="1694" y="2130"/>
              <a:ext cx="595" cy="303"/>
            </a:xfrm>
            <a:prstGeom prst="rect">
              <a:avLst/>
            </a:prstGeom>
            <a:solidFill>
              <a:srgbClr val="FFFFFF"/>
            </a:solidFill>
            <a:ln w="9525">
              <a:noFill/>
              <a:miter lim="800000"/>
              <a:headEnd/>
              <a:tailEnd/>
            </a:ln>
          </p:spPr>
          <p:txBody>
            <a:bodyPr/>
            <a:lstStyle/>
            <a:p>
              <a:endParaRPr lang="ja-JP" altLang="en-US">
                <a:solidFill>
                  <a:srgbClr val="000000"/>
                </a:solidFill>
              </a:endParaRPr>
            </a:p>
          </p:txBody>
        </p:sp>
        <p:sp>
          <p:nvSpPr>
            <p:cNvPr id="3264" name="Rectangle 37"/>
            <p:cNvSpPr>
              <a:spLocks noChangeArrowheads="1"/>
            </p:cNvSpPr>
            <p:nvPr/>
          </p:nvSpPr>
          <p:spPr bwMode="auto">
            <a:xfrm>
              <a:off x="1694" y="2130"/>
              <a:ext cx="595" cy="303"/>
            </a:xfrm>
            <a:prstGeom prst="rect">
              <a:avLst/>
            </a:prstGeom>
            <a:noFill/>
            <a:ln w="7938" cap="rnd">
              <a:solidFill>
                <a:srgbClr val="000000"/>
              </a:solidFill>
              <a:miter lim="800000"/>
              <a:headEnd/>
              <a:tailEnd/>
            </a:ln>
          </p:spPr>
          <p:txBody>
            <a:bodyPr/>
            <a:lstStyle/>
            <a:p>
              <a:endParaRPr lang="ja-JP" altLang="en-US">
                <a:solidFill>
                  <a:srgbClr val="000000"/>
                </a:solidFill>
              </a:endParaRPr>
            </a:p>
          </p:txBody>
        </p:sp>
      </p:grpSp>
      <p:sp>
        <p:nvSpPr>
          <p:cNvPr id="3105" name="Rectangle 38"/>
          <p:cNvSpPr>
            <a:spLocks noChangeArrowheads="1"/>
          </p:cNvSpPr>
          <p:nvPr/>
        </p:nvSpPr>
        <p:spPr bwMode="auto">
          <a:xfrm>
            <a:off x="3159186" y="3448063"/>
            <a:ext cx="519373"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低所得２</a:t>
            </a:r>
            <a:endParaRPr lang="ja-JP" altLang="en-US">
              <a:solidFill>
                <a:srgbClr val="000000"/>
              </a:solidFill>
            </a:endParaRPr>
          </a:p>
        </p:txBody>
      </p:sp>
      <p:sp>
        <p:nvSpPr>
          <p:cNvPr id="3106" name="Rectangle 39"/>
          <p:cNvSpPr>
            <a:spLocks noChangeArrowheads="1"/>
          </p:cNvSpPr>
          <p:nvPr/>
        </p:nvSpPr>
        <p:spPr bwMode="auto">
          <a:xfrm>
            <a:off x="3049646" y="3640147"/>
            <a:ext cx="714939"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２４，６００円</a:t>
            </a:r>
            <a:endParaRPr lang="ja-JP" altLang="en-US">
              <a:solidFill>
                <a:srgbClr val="000000"/>
              </a:solidFill>
            </a:endParaRPr>
          </a:p>
        </p:txBody>
      </p:sp>
      <p:grpSp>
        <p:nvGrpSpPr>
          <p:cNvPr id="7" name="Group 40"/>
          <p:cNvGrpSpPr>
            <a:grpSpLocks/>
          </p:cNvGrpSpPr>
          <p:nvPr/>
        </p:nvGrpSpPr>
        <p:grpSpPr bwMode="auto">
          <a:xfrm>
            <a:off x="2913121" y="4365713"/>
            <a:ext cx="1023937" cy="396875"/>
            <a:chOff x="1694" y="2696"/>
            <a:chExt cx="595" cy="217"/>
          </a:xfrm>
        </p:grpSpPr>
        <p:sp>
          <p:nvSpPr>
            <p:cNvPr id="3261" name="Rectangle 41"/>
            <p:cNvSpPr>
              <a:spLocks noChangeArrowheads="1"/>
            </p:cNvSpPr>
            <p:nvPr/>
          </p:nvSpPr>
          <p:spPr bwMode="auto">
            <a:xfrm>
              <a:off x="1694" y="2696"/>
              <a:ext cx="595" cy="217"/>
            </a:xfrm>
            <a:prstGeom prst="rect">
              <a:avLst/>
            </a:prstGeom>
            <a:solidFill>
              <a:srgbClr val="FFFFFF"/>
            </a:solidFill>
            <a:ln w="9525">
              <a:noFill/>
              <a:miter lim="800000"/>
              <a:headEnd/>
              <a:tailEnd/>
            </a:ln>
          </p:spPr>
          <p:txBody>
            <a:bodyPr/>
            <a:lstStyle/>
            <a:p>
              <a:endParaRPr lang="ja-JP" altLang="en-US">
                <a:solidFill>
                  <a:srgbClr val="000000"/>
                </a:solidFill>
              </a:endParaRPr>
            </a:p>
          </p:txBody>
        </p:sp>
        <p:sp>
          <p:nvSpPr>
            <p:cNvPr id="3262" name="Rectangle 42"/>
            <p:cNvSpPr>
              <a:spLocks noChangeArrowheads="1"/>
            </p:cNvSpPr>
            <p:nvPr/>
          </p:nvSpPr>
          <p:spPr bwMode="auto">
            <a:xfrm>
              <a:off x="1694" y="2696"/>
              <a:ext cx="595" cy="217"/>
            </a:xfrm>
            <a:prstGeom prst="rect">
              <a:avLst/>
            </a:prstGeom>
            <a:noFill/>
            <a:ln w="7938" cap="rnd">
              <a:solidFill>
                <a:srgbClr val="000000"/>
              </a:solidFill>
              <a:miter lim="800000"/>
              <a:headEnd/>
              <a:tailEnd/>
            </a:ln>
          </p:spPr>
          <p:txBody>
            <a:bodyPr/>
            <a:lstStyle/>
            <a:p>
              <a:endParaRPr lang="ja-JP" altLang="en-US">
                <a:solidFill>
                  <a:srgbClr val="000000"/>
                </a:solidFill>
              </a:endParaRPr>
            </a:p>
          </p:txBody>
        </p:sp>
      </p:grpSp>
      <p:sp>
        <p:nvSpPr>
          <p:cNvPr id="3108" name="Rectangle 43"/>
          <p:cNvSpPr>
            <a:spLocks noChangeArrowheads="1"/>
          </p:cNvSpPr>
          <p:nvPr/>
        </p:nvSpPr>
        <p:spPr bwMode="auto">
          <a:xfrm>
            <a:off x="3130550" y="4391066"/>
            <a:ext cx="604838" cy="169277"/>
          </a:xfrm>
          <a:prstGeom prst="rect">
            <a:avLst/>
          </a:prstGeom>
          <a:noFill/>
          <a:ln w="9525">
            <a:noFill/>
            <a:miter lim="800000"/>
            <a:headEnd/>
            <a:tailEnd/>
          </a:ln>
        </p:spPr>
        <p:txBody>
          <a:bodyPr lIns="0" tIns="0" rIns="0" bIns="0">
            <a:spAutoFit/>
          </a:bodyPr>
          <a:lstStyle/>
          <a:p>
            <a:r>
              <a:rPr lang="ja-JP" altLang="en-US" sz="1100">
                <a:solidFill>
                  <a:srgbClr val="000000"/>
                </a:solidFill>
                <a:latin typeface="ＭＳ Ｐゴシック" charset="-128"/>
              </a:rPr>
              <a:t>生活保護</a:t>
            </a:r>
            <a:endParaRPr lang="ja-JP" altLang="en-US">
              <a:solidFill>
                <a:srgbClr val="000000"/>
              </a:solidFill>
            </a:endParaRPr>
          </a:p>
        </p:txBody>
      </p:sp>
      <p:sp>
        <p:nvSpPr>
          <p:cNvPr id="3109" name="Rectangle 44"/>
          <p:cNvSpPr>
            <a:spLocks noChangeArrowheads="1"/>
          </p:cNvSpPr>
          <p:nvPr/>
        </p:nvSpPr>
        <p:spPr bwMode="auto">
          <a:xfrm>
            <a:off x="3300413" y="4581607"/>
            <a:ext cx="237244"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０円</a:t>
            </a:r>
            <a:endParaRPr lang="ja-JP" altLang="en-US">
              <a:solidFill>
                <a:srgbClr val="000000"/>
              </a:solidFill>
            </a:endParaRPr>
          </a:p>
        </p:txBody>
      </p:sp>
      <p:grpSp>
        <p:nvGrpSpPr>
          <p:cNvPr id="8" name="Group 45"/>
          <p:cNvGrpSpPr>
            <a:grpSpLocks/>
          </p:cNvGrpSpPr>
          <p:nvPr/>
        </p:nvGrpSpPr>
        <p:grpSpPr bwMode="auto">
          <a:xfrm>
            <a:off x="2913121" y="3930661"/>
            <a:ext cx="1023937" cy="373063"/>
            <a:chOff x="1694" y="2455"/>
            <a:chExt cx="595" cy="217"/>
          </a:xfrm>
        </p:grpSpPr>
        <p:sp>
          <p:nvSpPr>
            <p:cNvPr id="3259" name="Rectangle 46"/>
            <p:cNvSpPr>
              <a:spLocks noChangeArrowheads="1"/>
            </p:cNvSpPr>
            <p:nvPr/>
          </p:nvSpPr>
          <p:spPr bwMode="auto">
            <a:xfrm>
              <a:off x="1694" y="2455"/>
              <a:ext cx="595" cy="217"/>
            </a:xfrm>
            <a:prstGeom prst="rect">
              <a:avLst/>
            </a:prstGeom>
            <a:solidFill>
              <a:srgbClr val="FFFFFF"/>
            </a:solidFill>
            <a:ln w="9525">
              <a:noFill/>
              <a:miter lim="800000"/>
              <a:headEnd/>
              <a:tailEnd/>
            </a:ln>
          </p:spPr>
          <p:txBody>
            <a:bodyPr/>
            <a:lstStyle/>
            <a:p>
              <a:endParaRPr lang="ja-JP" altLang="en-US">
                <a:solidFill>
                  <a:srgbClr val="000000"/>
                </a:solidFill>
              </a:endParaRPr>
            </a:p>
          </p:txBody>
        </p:sp>
        <p:sp>
          <p:nvSpPr>
            <p:cNvPr id="3260" name="Rectangle 47"/>
            <p:cNvSpPr>
              <a:spLocks noChangeArrowheads="1"/>
            </p:cNvSpPr>
            <p:nvPr/>
          </p:nvSpPr>
          <p:spPr bwMode="auto">
            <a:xfrm>
              <a:off x="1694" y="2455"/>
              <a:ext cx="595" cy="217"/>
            </a:xfrm>
            <a:prstGeom prst="rect">
              <a:avLst/>
            </a:prstGeom>
            <a:noFill/>
            <a:ln w="7938" cap="rnd">
              <a:solidFill>
                <a:srgbClr val="000000"/>
              </a:solidFill>
              <a:miter lim="800000"/>
              <a:headEnd/>
              <a:tailEnd/>
            </a:ln>
          </p:spPr>
          <p:txBody>
            <a:bodyPr/>
            <a:lstStyle/>
            <a:p>
              <a:endParaRPr lang="ja-JP" altLang="en-US">
                <a:solidFill>
                  <a:srgbClr val="000000"/>
                </a:solidFill>
              </a:endParaRPr>
            </a:p>
          </p:txBody>
        </p:sp>
      </p:grpSp>
      <p:sp>
        <p:nvSpPr>
          <p:cNvPr id="3111" name="Rectangle 48"/>
          <p:cNvSpPr>
            <a:spLocks noChangeArrowheads="1"/>
          </p:cNvSpPr>
          <p:nvPr/>
        </p:nvSpPr>
        <p:spPr bwMode="auto">
          <a:xfrm>
            <a:off x="3159186" y="3933854"/>
            <a:ext cx="519373"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低所得１</a:t>
            </a:r>
            <a:endParaRPr lang="ja-JP" altLang="en-US">
              <a:solidFill>
                <a:srgbClr val="000000"/>
              </a:solidFill>
            </a:endParaRPr>
          </a:p>
        </p:txBody>
      </p:sp>
      <p:sp>
        <p:nvSpPr>
          <p:cNvPr id="3112" name="Rectangle 49"/>
          <p:cNvSpPr>
            <a:spLocks noChangeArrowheads="1"/>
          </p:cNvSpPr>
          <p:nvPr/>
        </p:nvSpPr>
        <p:spPr bwMode="auto">
          <a:xfrm>
            <a:off x="3049646" y="4098950"/>
            <a:ext cx="714939"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１５，０００円</a:t>
            </a:r>
            <a:endParaRPr lang="ja-JP" altLang="en-US">
              <a:solidFill>
                <a:srgbClr val="000000"/>
              </a:solidFill>
            </a:endParaRPr>
          </a:p>
        </p:txBody>
      </p:sp>
      <p:sp>
        <p:nvSpPr>
          <p:cNvPr id="3113" name="Freeform 54"/>
          <p:cNvSpPr>
            <a:spLocks/>
          </p:cNvSpPr>
          <p:nvPr/>
        </p:nvSpPr>
        <p:spPr bwMode="auto">
          <a:xfrm>
            <a:off x="4054486" y="3135332"/>
            <a:ext cx="357188" cy="1182687"/>
          </a:xfrm>
          <a:custGeom>
            <a:avLst/>
            <a:gdLst>
              <a:gd name="T0" fmla="*/ 2147483647 w 246"/>
              <a:gd name="T1" fmla="*/ 0 h 1025"/>
              <a:gd name="T2" fmla="*/ 2147483647 w 246"/>
              <a:gd name="T3" fmla="*/ 2147483647 h 1025"/>
              <a:gd name="T4" fmla="*/ 0 w 246"/>
              <a:gd name="T5" fmla="*/ 2147483647 h 1025"/>
              <a:gd name="T6" fmla="*/ 0 w 246"/>
              <a:gd name="T7" fmla="*/ 2147483647 h 1025"/>
              <a:gd name="T8" fmla="*/ 2147483647 w 246"/>
              <a:gd name="T9" fmla="*/ 2147483647 h 1025"/>
              <a:gd name="T10" fmla="*/ 2147483647 w 246"/>
              <a:gd name="T11" fmla="*/ 2147483647 h 1025"/>
              <a:gd name="T12" fmla="*/ 2147483647 w 246"/>
              <a:gd name="T13" fmla="*/ 2147483647 h 1025"/>
              <a:gd name="T14" fmla="*/ 2147483647 w 246"/>
              <a:gd name="T15" fmla="*/ 0 h 1025"/>
              <a:gd name="T16" fmla="*/ 0 60000 65536"/>
              <a:gd name="T17" fmla="*/ 0 60000 65536"/>
              <a:gd name="T18" fmla="*/ 0 60000 65536"/>
              <a:gd name="T19" fmla="*/ 0 60000 65536"/>
              <a:gd name="T20" fmla="*/ 0 60000 65536"/>
              <a:gd name="T21" fmla="*/ 0 60000 65536"/>
              <a:gd name="T22" fmla="*/ 0 60000 65536"/>
              <a:gd name="T23" fmla="*/ 0 60000 65536"/>
              <a:gd name="T24" fmla="*/ 0 w 246"/>
              <a:gd name="T25" fmla="*/ 0 h 1025"/>
              <a:gd name="T26" fmla="*/ 246 w 246"/>
              <a:gd name="T27" fmla="*/ 1025 h 10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 h="1025">
                <a:moveTo>
                  <a:pt x="86" y="0"/>
                </a:moveTo>
                <a:lnTo>
                  <a:pt x="86" y="232"/>
                </a:lnTo>
                <a:lnTo>
                  <a:pt x="0" y="232"/>
                </a:lnTo>
                <a:lnTo>
                  <a:pt x="0" y="793"/>
                </a:lnTo>
                <a:lnTo>
                  <a:pt x="86" y="793"/>
                </a:lnTo>
                <a:lnTo>
                  <a:pt x="86" y="1025"/>
                </a:lnTo>
                <a:lnTo>
                  <a:pt x="246" y="512"/>
                </a:lnTo>
                <a:lnTo>
                  <a:pt x="86" y="0"/>
                </a:lnTo>
                <a:close/>
              </a:path>
            </a:pathLst>
          </a:custGeom>
          <a:solidFill>
            <a:srgbClr val="FFFF99"/>
          </a:solidFill>
          <a:ln w="7938" cap="rnd">
            <a:solidFill>
              <a:srgbClr val="000000"/>
            </a:solidFill>
            <a:round/>
            <a:headEnd/>
            <a:tailEnd/>
          </a:ln>
        </p:spPr>
        <p:txBody>
          <a:bodyPr lIns="91242" tIns="45624" rIns="91242" bIns="45624"/>
          <a:lstStyle/>
          <a:p>
            <a:endParaRPr lang="ja-JP" altLang="en-US">
              <a:solidFill>
                <a:prstClr val="black"/>
              </a:solidFill>
            </a:endParaRPr>
          </a:p>
        </p:txBody>
      </p:sp>
      <p:grpSp>
        <p:nvGrpSpPr>
          <p:cNvPr id="9" name="Group 55"/>
          <p:cNvGrpSpPr>
            <a:grpSpLocks/>
          </p:cNvGrpSpPr>
          <p:nvPr/>
        </p:nvGrpSpPr>
        <p:grpSpPr bwMode="auto">
          <a:xfrm>
            <a:off x="4545020" y="3402045"/>
            <a:ext cx="1254125" cy="496887"/>
            <a:chOff x="2643" y="2143"/>
            <a:chExt cx="729" cy="303"/>
          </a:xfrm>
        </p:grpSpPr>
        <p:sp>
          <p:nvSpPr>
            <p:cNvPr id="3257" name="Rectangle 56"/>
            <p:cNvSpPr>
              <a:spLocks noChangeArrowheads="1"/>
            </p:cNvSpPr>
            <p:nvPr/>
          </p:nvSpPr>
          <p:spPr bwMode="auto">
            <a:xfrm>
              <a:off x="2643" y="2143"/>
              <a:ext cx="729" cy="303"/>
            </a:xfrm>
            <a:prstGeom prst="rect">
              <a:avLst/>
            </a:prstGeom>
            <a:solidFill>
              <a:srgbClr val="FFFFFF"/>
            </a:solidFill>
            <a:ln w="9525">
              <a:noFill/>
              <a:miter lim="800000"/>
              <a:headEnd/>
              <a:tailEnd/>
            </a:ln>
          </p:spPr>
          <p:txBody>
            <a:bodyPr/>
            <a:lstStyle/>
            <a:p>
              <a:endParaRPr lang="ja-JP" altLang="en-US">
                <a:solidFill>
                  <a:srgbClr val="000000"/>
                </a:solidFill>
              </a:endParaRPr>
            </a:p>
          </p:txBody>
        </p:sp>
        <p:sp>
          <p:nvSpPr>
            <p:cNvPr id="3258" name="Rectangle 57"/>
            <p:cNvSpPr>
              <a:spLocks noChangeArrowheads="1"/>
            </p:cNvSpPr>
            <p:nvPr/>
          </p:nvSpPr>
          <p:spPr bwMode="auto">
            <a:xfrm>
              <a:off x="2643" y="2143"/>
              <a:ext cx="729" cy="303"/>
            </a:xfrm>
            <a:prstGeom prst="rect">
              <a:avLst/>
            </a:prstGeom>
            <a:noFill/>
            <a:ln w="7938" cap="rnd">
              <a:solidFill>
                <a:srgbClr val="000000"/>
              </a:solidFill>
              <a:miter lim="800000"/>
              <a:headEnd/>
              <a:tailEnd/>
            </a:ln>
          </p:spPr>
          <p:txBody>
            <a:bodyPr/>
            <a:lstStyle/>
            <a:p>
              <a:endParaRPr lang="ja-JP" altLang="en-US">
                <a:solidFill>
                  <a:srgbClr val="000000"/>
                </a:solidFill>
              </a:endParaRPr>
            </a:p>
          </p:txBody>
        </p:sp>
      </p:grpSp>
      <p:sp>
        <p:nvSpPr>
          <p:cNvPr id="3115" name="Rectangle 58"/>
          <p:cNvSpPr>
            <a:spLocks noChangeArrowheads="1"/>
          </p:cNvSpPr>
          <p:nvPr/>
        </p:nvSpPr>
        <p:spPr bwMode="auto">
          <a:xfrm>
            <a:off x="4753036" y="3438539"/>
            <a:ext cx="519373"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低所得２</a:t>
            </a:r>
            <a:endParaRPr lang="ja-JP" altLang="en-US">
              <a:solidFill>
                <a:srgbClr val="000000"/>
              </a:solidFill>
            </a:endParaRPr>
          </a:p>
        </p:txBody>
      </p:sp>
      <p:sp>
        <p:nvSpPr>
          <p:cNvPr id="3116" name="Rectangle 59"/>
          <p:cNvSpPr>
            <a:spLocks noChangeArrowheads="1"/>
          </p:cNvSpPr>
          <p:nvPr/>
        </p:nvSpPr>
        <p:spPr bwMode="auto">
          <a:xfrm>
            <a:off x="5297502" y="3438539"/>
            <a:ext cx="70532"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a:t>
            </a:r>
            <a:endParaRPr lang="ja-JP" altLang="en-US">
              <a:solidFill>
                <a:srgbClr val="000000"/>
              </a:solidFill>
            </a:endParaRPr>
          </a:p>
        </p:txBody>
      </p:sp>
      <p:sp>
        <p:nvSpPr>
          <p:cNvPr id="3117" name="Rectangle 60"/>
          <p:cNvSpPr>
            <a:spLocks noChangeArrowheads="1"/>
          </p:cNvSpPr>
          <p:nvPr/>
        </p:nvSpPr>
        <p:spPr bwMode="auto">
          <a:xfrm>
            <a:off x="5372121" y="3438539"/>
            <a:ext cx="141064" cy="169277"/>
          </a:xfrm>
          <a:prstGeom prst="rect">
            <a:avLst/>
          </a:prstGeom>
          <a:noFill/>
          <a:ln w="9525">
            <a:noFill/>
            <a:miter lim="800000"/>
            <a:headEnd/>
            <a:tailEnd/>
          </a:ln>
        </p:spPr>
        <p:txBody>
          <a:bodyPr wrap="none" lIns="0" tIns="0" rIns="0" bIns="0">
            <a:spAutoFit/>
          </a:bodyPr>
          <a:lstStyle/>
          <a:p>
            <a:r>
              <a:rPr lang="en-US" altLang="ja-JP" sz="1100">
                <a:solidFill>
                  <a:srgbClr val="000000"/>
                </a:solidFill>
                <a:latin typeface="ＭＳ Ｐゴシック" charset="-128"/>
              </a:rPr>
              <a:t>※</a:t>
            </a:r>
            <a:endParaRPr lang="en-US" altLang="ja-JP">
              <a:solidFill>
                <a:srgbClr val="000000"/>
              </a:solidFill>
            </a:endParaRPr>
          </a:p>
        </p:txBody>
      </p:sp>
      <p:sp>
        <p:nvSpPr>
          <p:cNvPr id="3118" name="Rectangle 61"/>
          <p:cNvSpPr>
            <a:spLocks noChangeArrowheads="1"/>
          </p:cNvSpPr>
          <p:nvPr/>
        </p:nvSpPr>
        <p:spPr bwMode="auto">
          <a:xfrm>
            <a:off x="5521346" y="3438539"/>
            <a:ext cx="70532"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a:t>
            </a:r>
            <a:endParaRPr lang="ja-JP" altLang="en-US">
              <a:solidFill>
                <a:srgbClr val="000000"/>
              </a:solidFill>
            </a:endParaRPr>
          </a:p>
        </p:txBody>
      </p:sp>
      <p:sp>
        <p:nvSpPr>
          <p:cNvPr id="3119" name="Rectangle 62"/>
          <p:cNvSpPr>
            <a:spLocks noChangeArrowheads="1"/>
          </p:cNvSpPr>
          <p:nvPr/>
        </p:nvSpPr>
        <p:spPr bwMode="auto">
          <a:xfrm>
            <a:off x="4845051" y="3603643"/>
            <a:ext cx="97784"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６</a:t>
            </a:r>
            <a:endParaRPr lang="ja-JP" altLang="en-US">
              <a:solidFill>
                <a:srgbClr val="000000"/>
              </a:solidFill>
            </a:endParaRPr>
          </a:p>
        </p:txBody>
      </p:sp>
      <p:sp>
        <p:nvSpPr>
          <p:cNvPr id="3120" name="Rectangle 63"/>
          <p:cNvSpPr>
            <a:spLocks noChangeArrowheads="1"/>
          </p:cNvSpPr>
          <p:nvPr/>
        </p:nvSpPr>
        <p:spPr bwMode="auto">
          <a:xfrm>
            <a:off x="4946656" y="3603643"/>
            <a:ext cx="94578"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a:t>
            </a:r>
            <a:endParaRPr lang="ja-JP" altLang="en-US">
              <a:solidFill>
                <a:srgbClr val="000000"/>
              </a:solidFill>
            </a:endParaRPr>
          </a:p>
        </p:txBody>
      </p:sp>
      <p:sp>
        <p:nvSpPr>
          <p:cNvPr id="3121" name="Rectangle 64"/>
          <p:cNvSpPr>
            <a:spLocks noChangeArrowheads="1"/>
          </p:cNvSpPr>
          <p:nvPr/>
        </p:nvSpPr>
        <p:spPr bwMode="auto">
          <a:xfrm>
            <a:off x="5046662" y="3603643"/>
            <a:ext cx="195566"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１５</a:t>
            </a:r>
            <a:endParaRPr lang="ja-JP" altLang="en-US">
              <a:solidFill>
                <a:srgbClr val="000000"/>
              </a:solidFill>
            </a:endParaRPr>
          </a:p>
        </p:txBody>
      </p:sp>
      <p:sp>
        <p:nvSpPr>
          <p:cNvPr id="3122" name="Rectangle 65"/>
          <p:cNvSpPr>
            <a:spLocks noChangeArrowheads="1"/>
          </p:cNvSpPr>
          <p:nvPr/>
        </p:nvSpPr>
        <p:spPr bwMode="auto">
          <a:xfrm>
            <a:off x="5248277" y="3603643"/>
            <a:ext cx="238848"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０円</a:t>
            </a:r>
            <a:endParaRPr lang="ja-JP" altLang="en-US">
              <a:solidFill>
                <a:srgbClr val="000000"/>
              </a:solidFill>
            </a:endParaRPr>
          </a:p>
        </p:txBody>
      </p:sp>
      <p:sp>
        <p:nvSpPr>
          <p:cNvPr id="3123" name="Rectangle 66"/>
          <p:cNvSpPr>
            <a:spLocks noChangeArrowheads="1"/>
          </p:cNvSpPr>
          <p:nvPr/>
        </p:nvSpPr>
        <p:spPr bwMode="auto">
          <a:xfrm>
            <a:off x="4697477" y="3762383"/>
            <a:ext cx="403957" cy="138499"/>
          </a:xfrm>
          <a:prstGeom prst="rect">
            <a:avLst/>
          </a:prstGeom>
          <a:noFill/>
          <a:ln w="9525">
            <a:noFill/>
            <a:miter lim="800000"/>
            <a:headEnd/>
            <a:tailEnd/>
          </a:ln>
        </p:spPr>
        <p:txBody>
          <a:bodyPr wrap="none" lIns="0" tIns="0" rIns="0" bIns="0">
            <a:spAutoFit/>
          </a:bodyPr>
          <a:lstStyle/>
          <a:p>
            <a:r>
              <a:rPr lang="ja-JP" altLang="en-US" sz="900" b="1">
                <a:solidFill>
                  <a:srgbClr val="FF0000"/>
                </a:solidFill>
                <a:latin typeface="ＭＳ Ｐゴシック" charset="-128"/>
              </a:rPr>
              <a:t>（通所は</a:t>
            </a:r>
            <a:endParaRPr lang="ja-JP" altLang="en-US">
              <a:solidFill>
                <a:srgbClr val="000000"/>
              </a:solidFill>
            </a:endParaRPr>
          </a:p>
        </p:txBody>
      </p:sp>
      <p:sp>
        <p:nvSpPr>
          <p:cNvPr id="3124" name="Rectangle 67"/>
          <p:cNvSpPr>
            <a:spLocks noChangeArrowheads="1"/>
          </p:cNvSpPr>
          <p:nvPr/>
        </p:nvSpPr>
        <p:spPr bwMode="auto">
          <a:xfrm>
            <a:off x="5141939" y="3762383"/>
            <a:ext cx="288541" cy="138499"/>
          </a:xfrm>
          <a:prstGeom prst="rect">
            <a:avLst/>
          </a:prstGeom>
          <a:noFill/>
          <a:ln w="9525">
            <a:noFill/>
            <a:miter lim="800000"/>
            <a:headEnd/>
            <a:tailEnd/>
          </a:ln>
        </p:spPr>
        <p:txBody>
          <a:bodyPr wrap="none" lIns="0" tIns="0" rIns="0" bIns="0">
            <a:spAutoFit/>
          </a:bodyPr>
          <a:lstStyle/>
          <a:p>
            <a:r>
              <a:rPr lang="en-US" altLang="ja-JP" sz="900" b="1">
                <a:solidFill>
                  <a:srgbClr val="FF0000"/>
                </a:solidFill>
                <a:latin typeface="ＭＳ ゴシック" pitchFamily="49" charset="-128"/>
                <a:ea typeface="ＭＳ ゴシック" pitchFamily="49" charset="-128"/>
              </a:rPr>
              <a:t>3,750</a:t>
            </a:r>
            <a:endParaRPr lang="en-US" altLang="ja-JP">
              <a:solidFill>
                <a:srgbClr val="000000"/>
              </a:solidFill>
            </a:endParaRPr>
          </a:p>
        </p:txBody>
      </p:sp>
      <p:sp>
        <p:nvSpPr>
          <p:cNvPr id="3125" name="Rectangle 68"/>
          <p:cNvSpPr>
            <a:spLocks noChangeArrowheads="1"/>
          </p:cNvSpPr>
          <p:nvPr/>
        </p:nvSpPr>
        <p:spPr bwMode="auto">
          <a:xfrm>
            <a:off x="5461006" y="3762383"/>
            <a:ext cx="173124" cy="138499"/>
          </a:xfrm>
          <a:prstGeom prst="rect">
            <a:avLst/>
          </a:prstGeom>
          <a:noFill/>
          <a:ln w="9525">
            <a:noFill/>
            <a:miter lim="800000"/>
            <a:headEnd/>
            <a:tailEnd/>
          </a:ln>
        </p:spPr>
        <p:txBody>
          <a:bodyPr wrap="none" lIns="0" tIns="0" rIns="0" bIns="0">
            <a:spAutoFit/>
          </a:bodyPr>
          <a:lstStyle/>
          <a:p>
            <a:r>
              <a:rPr lang="ja-JP" altLang="en-US" sz="900" b="1">
                <a:solidFill>
                  <a:srgbClr val="FF0000"/>
                </a:solidFill>
                <a:latin typeface="ＭＳ Ｐゴシック" charset="-128"/>
              </a:rPr>
              <a:t>円）</a:t>
            </a:r>
            <a:endParaRPr lang="ja-JP" altLang="en-US">
              <a:solidFill>
                <a:srgbClr val="000000"/>
              </a:solidFill>
            </a:endParaRPr>
          </a:p>
        </p:txBody>
      </p:sp>
      <p:grpSp>
        <p:nvGrpSpPr>
          <p:cNvPr id="10" name="Group 69"/>
          <p:cNvGrpSpPr>
            <a:grpSpLocks/>
          </p:cNvGrpSpPr>
          <p:nvPr/>
        </p:nvGrpSpPr>
        <p:grpSpPr bwMode="auto">
          <a:xfrm>
            <a:off x="4562532" y="4365625"/>
            <a:ext cx="1260475" cy="395288"/>
            <a:chOff x="2639" y="2707"/>
            <a:chExt cx="733" cy="216"/>
          </a:xfrm>
        </p:grpSpPr>
        <p:sp>
          <p:nvSpPr>
            <p:cNvPr id="3255" name="Rectangle 70"/>
            <p:cNvSpPr>
              <a:spLocks noChangeArrowheads="1"/>
            </p:cNvSpPr>
            <p:nvPr/>
          </p:nvSpPr>
          <p:spPr bwMode="auto">
            <a:xfrm>
              <a:off x="2639" y="2707"/>
              <a:ext cx="733" cy="216"/>
            </a:xfrm>
            <a:prstGeom prst="rect">
              <a:avLst/>
            </a:prstGeom>
            <a:solidFill>
              <a:srgbClr val="FFFFFF"/>
            </a:solidFill>
            <a:ln w="9525">
              <a:noFill/>
              <a:miter lim="800000"/>
              <a:headEnd/>
              <a:tailEnd/>
            </a:ln>
          </p:spPr>
          <p:txBody>
            <a:bodyPr/>
            <a:lstStyle/>
            <a:p>
              <a:endParaRPr lang="ja-JP" altLang="en-US">
                <a:solidFill>
                  <a:srgbClr val="000000"/>
                </a:solidFill>
              </a:endParaRPr>
            </a:p>
          </p:txBody>
        </p:sp>
        <p:sp>
          <p:nvSpPr>
            <p:cNvPr id="3256" name="Rectangle 71"/>
            <p:cNvSpPr>
              <a:spLocks noChangeArrowheads="1"/>
            </p:cNvSpPr>
            <p:nvPr/>
          </p:nvSpPr>
          <p:spPr bwMode="auto">
            <a:xfrm>
              <a:off x="2639" y="2707"/>
              <a:ext cx="733" cy="216"/>
            </a:xfrm>
            <a:prstGeom prst="rect">
              <a:avLst/>
            </a:prstGeom>
            <a:noFill/>
            <a:ln w="7938" cap="rnd">
              <a:solidFill>
                <a:srgbClr val="000000"/>
              </a:solidFill>
              <a:miter lim="800000"/>
              <a:headEnd/>
              <a:tailEnd/>
            </a:ln>
          </p:spPr>
          <p:txBody>
            <a:bodyPr/>
            <a:lstStyle/>
            <a:p>
              <a:endParaRPr lang="ja-JP" altLang="en-US">
                <a:solidFill>
                  <a:srgbClr val="000000"/>
                </a:solidFill>
              </a:endParaRPr>
            </a:p>
          </p:txBody>
        </p:sp>
      </p:grpSp>
      <p:sp>
        <p:nvSpPr>
          <p:cNvPr id="3127" name="Rectangle 72"/>
          <p:cNvSpPr>
            <a:spLocks noChangeArrowheads="1"/>
          </p:cNvSpPr>
          <p:nvPr/>
        </p:nvSpPr>
        <p:spPr bwMode="auto">
          <a:xfrm>
            <a:off x="4875268" y="4394277"/>
            <a:ext cx="606425" cy="168275"/>
          </a:xfrm>
          <a:prstGeom prst="rect">
            <a:avLst/>
          </a:prstGeom>
          <a:noFill/>
          <a:ln w="9525">
            <a:noFill/>
            <a:miter lim="800000"/>
            <a:headEnd/>
            <a:tailEnd/>
          </a:ln>
        </p:spPr>
        <p:txBody>
          <a:bodyPr lIns="0" tIns="0" rIns="0" bIns="0">
            <a:spAutoFit/>
          </a:bodyPr>
          <a:lstStyle/>
          <a:p>
            <a:r>
              <a:rPr lang="ja-JP" altLang="en-US" sz="1100">
                <a:solidFill>
                  <a:srgbClr val="000000"/>
                </a:solidFill>
                <a:latin typeface="ＭＳ Ｐゴシック" charset="-128"/>
              </a:rPr>
              <a:t>生活保護</a:t>
            </a:r>
            <a:endParaRPr lang="ja-JP" altLang="en-US">
              <a:solidFill>
                <a:srgbClr val="000000"/>
              </a:solidFill>
            </a:endParaRPr>
          </a:p>
        </p:txBody>
      </p:sp>
      <p:sp>
        <p:nvSpPr>
          <p:cNvPr id="3128" name="Rectangle 73"/>
          <p:cNvSpPr>
            <a:spLocks noChangeArrowheads="1"/>
          </p:cNvSpPr>
          <p:nvPr/>
        </p:nvSpPr>
        <p:spPr bwMode="auto">
          <a:xfrm>
            <a:off x="5046675" y="4581607"/>
            <a:ext cx="237244"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０円</a:t>
            </a:r>
            <a:endParaRPr lang="ja-JP" altLang="en-US">
              <a:solidFill>
                <a:srgbClr val="000000"/>
              </a:solidFill>
            </a:endParaRPr>
          </a:p>
        </p:txBody>
      </p:sp>
      <p:grpSp>
        <p:nvGrpSpPr>
          <p:cNvPr id="11" name="Group 74"/>
          <p:cNvGrpSpPr>
            <a:grpSpLocks/>
          </p:cNvGrpSpPr>
          <p:nvPr/>
        </p:nvGrpSpPr>
        <p:grpSpPr bwMode="auto">
          <a:xfrm>
            <a:off x="4540257" y="3933849"/>
            <a:ext cx="1258888" cy="358775"/>
            <a:chOff x="2640" y="2469"/>
            <a:chExt cx="732" cy="217"/>
          </a:xfrm>
        </p:grpSpPr>
        <p:sp>
          <p:nvSpPr>
            <p:cNvPr id="3253" name="Rectangle 75"/>
            <p:cNvSpPr>
              <a:spLocks noChangeArrowheads="1"/>
            </p:cNvSpPr>
            <p:nvPr/>
          </p:nvSpPr>
          <p:spPr bwMode="auto">
            <a:xfrm>
              <a:off x="2640" y="2469"/>
              <a:ext cx="732" cy="217"/>
            </a:xfrm>
            <a:prstGeom prst="rect">
              <a:avLst/>
            </a:prstGeom>
            <a:solidFill>
              <a:srgbClr val="FFFFFF"/>
            </a:solidFill>
            <a:ln w="9525">
              <a:noFill/>
              <a:miter lim="800000"/>
              <a:headEnd/>
              <a:tailEnd/>
            </a:ln>
          </p:spPr>
          <p:txBody>
            <a:bodyPr/>
            <a:lstStyle/>
            <a:p>
              <a:endParaRPr lang="ja-JP" altLang="en-US">
                <a:solidFill>
                  <a:srgbClr val="000000"/>
                </a:solidFill>
              </a:endParaRPr>
            </a:p>
          </p:txBody>
        </p:sp>
        <p:sp>
          <p:nvSpPr>
            <p:cNvPr id="3254" name="Rectangle 76"/>
            <p:cNvSpPr>
              <a:spLocks noChangeArrowheads="1"/>
            </p:cNvSpPr>
            <p:nvPr/>
          </p:nvSpPr>
          <p:spPr bwMode="auto">
            <a:xfrm>
              <a:off x="2640" y="2469"/>
              <a:ext cx="732" cy="217"/>
            </a:xfrm>
            <a:prstGeom prst="rect">
              <a:avLst/>
            </a:prstGeom>
            <a:noFill/>
            <a:ln w="7938" cap="rnd">
              <a:solidFill>
                <a:srgbClr val="000000"/>
              </a:solidFill>
              <a:miter lim="800000"/>
              <a:headEnd/>
              <a:tailEnd/>
            </a:ln>
          </p:spPr>
          <p:txBody>
            <a:bodyPr/>
            <a:lstStyle/>
            <a:p>
              <a:endParaRPr lang="ja-JP" altLang="en-US">
                <a:solidFill>
                  <a:srgbClr val="000000"/>
                </a:solidFill>
              </a:endParaRPr>
            </a:p>
          </p:txBody>
        </p:sp>
      </p:grpSp>
      <p:sp>
        <p:nvSpPr>
          <p:cNvPr id="3130" name="Rectangle 77"/>
          <p:cNvSpPr>
            <a:spLocks noChangeArrowheads="1"/>
          </p:cNvSpPr>
          <p:nvPr/>
        </p:nvSpPr>
        <p:spPr bwMode="auto">
          <a:xfrm>
            <a:off x="4749862" y="3956062"/>
            <a:ext cx="519373"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低所得１</a:t>
            </a:r>
            <a:endParaRPr lang="ja-JP" altLang="en-US">
              <a:solidFill>
                <a:srgbClr val="000000"/>
              </a:solidFill>
            </a:endParaRPr>
          </a:p>
        </p:txBody>
      </p:sp>
      <p:sp>
        <p:nvSpPr>
          <p:cNvPr id="3131" name="Rectangle 78"/>
          <p:cNvSpPr>
            <a:spLocks noChangeArrowheads="1"/>
          </p:cNvSpPr>
          <p:nvPr/>
        </p:nvSpPr>
        <p:spPr bwMode="auto">
          <a:xfrm>
            <a:off x="5295911" y="3956062"/>
            <a:ext cx="70532"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a:t>
            </a:r>
            <a:endParaRPr lang="ja-JP" altLang="en-US">
              <a:solidFill>
                <a:srgbClr val="000000"/>
              </a:solidFill>
            </a:endParaRPr>
          </a:p>
        </p:txBody>
      </p:sp>
      <p:sp>
        <p:nvSpPr>
          <p:cNvPr id="3132" name="Rectangle 79"/>
          <p:cNvSpPr>
            <a:spLocks noChangeArrowheads="1"/>
          </p:cNvSpPr>
          <p:nvPr/>
        </p:nvSpPr>
        <p:spPr bwMode="auto">
          <a:xfrm>
            <a:off x="5370528" y="3956062"/>
            <a:ext cx="141064" cy="169277"/>
          </a:xfrm>
          <a:prstGeom prst="rect">
            <a:avLst/>
          </a:prstGeom>
          <a:noFill/>
          <a:ln w="9525">
            <a:noFill/>
            <a:miter lim="800000"/>
            <a:headEnd/>
            <a:tailEnd/>
          </a:ln>
        </p:spPr>
        <p:txBody>
          <a:bodyPr wrap="none" lIns="0" tIns="0" rIns="0" bIns="0">
            <a:spAutoFit/>
          </a:bodyPr>
          <a:lstStyle/>
          <a:p>
            <a:r>
              <a:rPr lang="en-US" altLang="ja-JP" sz="1100">
                <a:solidFill>
                  <a:srgbClr val="000000"/>
                </a:solidFill>
                <a:latin typeface="ＭＳ Ｐゴシック" charset="-128"/>
              </a:rPr>
              <a:t>※</a:t>
            </a:r>
            <a:endParaRPr lang="en-US" altLang="ja-JP">
              <a:solidFill>
                <a:srgbClr val="000000"/>
              </a:solidFill>
            </a:endParaRPr>
          </a:p>
        </p:txBody>
      </p:sp>
      <p:sp>
        <p:nvSpPr>
          <p:cNvPr id="3133" name="Rectangle 80"/>
          <p:cNvSpPr>
            <a:spLocks noChangeArrowheads="1"/>
          </p:cNvSpPr>
          <p:nvPr/>
        </p:nvSpPr>
        <p:spPr bwMode="auto">
          <a:xfrm>
            <a:off x="5518159" y="3956062"/>
            <a:ext cx="70532"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a:t>
            </a:r>
            <a:endParaRPr lang="ja-JP" altLang="en-US">
              <a:solidFill>
                <a:srgbClr val="000000"/>
              </a:solidFill>
            </a:endParaRPr>
          </a:p>
        </p:txBody>
      </p:sp>
      <p:sp>
        <p:nvSpPr>
          <p:cNvPr id="3134" name="Rectangle 81"/>
          <p:cNvSpPr>
            <a:spLocks noChangeArrowheads="1"/>
          </p:cNvSpPr>
          <p:nvPr/>
        </p:nvSpPr>
        <p:spPr bwMode="auto">
          <a:xfrm>
            <a:off x="4841876" y="4119583"/>
            <a:ext cx="97784"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３</a:t>
            </a:r>
            <a:endParaRPr lang="ja-JP" altLang="en-US">
              <a:solidFill>
                <a:srgbClr val="000000"/>
              </a:solidFill>
            </a:endParaRPr>
          </a:p>
        </p:txBody>
      </p:sp>
      <p:sp>
        <p:nvSpPr>
          <p:cNvPr id="3135" name="Rectangle 82"/>
          <p:cNvSpPr>
            <a:spLocks noChangeArrowheads="1"/>
          </p:cNvSpPr>
          <p:nvPr/>
        </p:nvSpPr>
        <p:spPr bwMode="auto">
          <a:xfrm>
            <a:off x="4943475" y="4119583"/>
            <a:ext cx="94578"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a:t>
            </a:r>
            <a:endParaRPr lang="ja-JP" altLang="en-US">
              <a:solidFill>
                <a:srgbClr val="000000"/>
              </a:solidFill>
            </a:endParaRPr>
          </a:p>
        </p:txBody>
      </p:sp>
      <p:sp>
        <p:nvSpPr>
          <p:cNvPr id="3136" name="Rectangle 83"/>
          <p:cNvSpPr>
            <a:spLocks noChangeArrowheads="1"/>
          </p:cNvSpPr>
          <p:nvPr/>
        </p:nvSpPr>
        <p:spPr bwMode="auto">
          <a:xfrm>
            <a:off x="5041904" y="4119583"/>
            <a:ext cx="195566"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７５</a:t>
            </a:r>
            <a:endParaRPr lang="ja-JP" altLang="en-US">
              <a:solidFill>
                <a:srgbClr val="000000"/>
              </a:solidFill>
            </a:endParaRPr>
          </a:p>
        </p:txBody>
      </p:sp>
      <p:sp>
        <p:nvSpPr>
          <p:cNvPr id="3137" name="Rectangle 84"/>
          <p:cNvSpPr>
            <a:spLocks noChangeArrowheads="1"/>
          </p:cNvSpPr>
          <p:nvPr/>
        </p:nvSpPr>
        <p:spPr bwMode="auto">
          <a:xfrm>
            <a:off x="5245110" y="4119583"/>
            <a:ext cx="238848"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０円</a:t>
            </a:r>
            <a:endParaRPr lang="ja-JP" altLang="en-US">
              <a:solidFill>
                <a:srgbClr val="000000"/>
              </a:solidFill>
            </a:endParaRPr>
          </a:p>
        </p:txBody>
      </p:sp>
      <p:sp>
        <p:nvSpPr>
          <p:cNvPr id="3138" name="Rectangle 85"/>
          <p:cNvSpPr>
            <a:spLocks noChangeArrowheads="1"/>
          </p:cNvSpPr>
          <p:nvPr/>
        </p:nvSpPr>
        <p:spPr bwMode="auto">
          <a:xfrm>
            <a:off x="4837159" y="2344818"/>
            <a:ext cx="692497" cy="138499"/>
          </a:xfrm>
          <a:prstGeom prst="rect">
            <a:avLst/>
          </a:prstGeom>
          <a:noFill/>
          <a:ln w="9525">
            <a:noFill/>
            <a:miter lim="800000"/>
            <a:headEnd/>
            <a:tailEnd/>
          </a:ln>
        </p:spPr>
        <p:txBody>
          <a:bodyPr wrap="none" lIns="0" tIns="0" rIns="0" bIns="0">
            <a:spAutoFit/>
          </a:bodyPr>
          <a:lstStyle/>
          <a:p>
            <a:r>
              <a:rPr lang="ja-JP" altLang="en-US" sz="900" b="1">
                <a:solidFill>
                  <a:srgbClr val="000000"/>
                </a:solidFill>
                <a:latin typeface="ＭＳ Ｐゴシック" charset="-128"/>
              </a:rPr>
              <a:t>＜特別対策＞</a:t>
            </a:r>
            <a:endParaRPr lang="ja-JP" altLang="en-US">
              <a:solidFill>
                <a:srgbClr val="000000"/>
              </a:solidFill>
            </a:endParaRPr>
          </a:p>
        </p:txBody>
      </p:sp>
      <p:sp>
        <p:nvSpPr>
          <p:cNvPr id="3139" name="Rectangle 86"/>
          <p:cNvSpPr>
            <a:spLocks noChangeArrowheads="1"/>
          </p:cNvSpPr>
          <p:nvPr/>
        </p:nvSpPr>
        <p:spPr bwMode="auto">
          <a:xfrm>
            <a:off x="4556182" y="2236795"/>
            <a:ext cx="230832" cy="276999"/>
          </a:xfrm>
          <a:prstGeom prst="rect">
            <a:avLst/>
          </a:prstGeom>
          <a:noFill/>
          <a:ln w="9525">
            <a:noFill/>
            <a:miter lim="800000"/>
            <a:headEnd/>
            <a:tailEnd/>
          </a:ln>
        </p:spPr>
        <p:txBody>
          <a:bodyPr wrap="none" lIns="0" tIns="0" rIns="0" bIns="0">
            <a:spAutoFit/>
          </a:bodyPr>
          <a:lstStyle/>
          <a:p>
            <a:r>
              <a:rPr lang="ja-JP" altLang="en-US" dirty="0">
                <a:solidFill>
                  <a:srgbClr val="000000"/>
                </a:solidFill>
                <a:latin typeface="ＭＳ Ｐゴシック" charset="-128"/>
              </a:rPr>
              <a:t>②</a:t>
            </a:r>
            <a:endParaRPr lang="ja-JP" altLang="en-US" dirty="0">
              <a:solidFill>
                <a:srgbClr val="000000"/>
              </a:solidFill>
            </a:endParaRPr>
          </a:p>
        </p:txBody>
      </p:sp>
      <p:sp>
        <p:nvSpPr>
          <p:cNvPr id="3140" name="Rectangle 87"/>
          <p:cNvSpPr>
            <a:spLocks noChangeArrowheads="1"/>
          </p:cNvSpPr>
          <p:nvPr/>
        </p:nvSpPr>
        <p:spPr bwMode="auto">
          <a:xfrm>
            <a:off x="4556182" y="2895600"/>
            <a:ext cx="1243013" cy="465138"/>
          </a:xfrm>
          <a:prstGeom prst="rect">
            <a:avLst/>
          </a:prstGeom>
          <a:noFill/>
          <a:ln w="7938" cap="rnd">
            <a:solidFill>
              <a:srgbClr val="000000"/>
            </a:solidFill>
            <a:miter lim="800000"/>
            <a:headEnd/>
            <a:tailEnd/>
          </a:ln>
        </p:spPr>
        <p:txBody>
          <a:bodyPr lIns="91242" tIns="45624" rIns="91242" bIns="45624"/>
          <a:lstStyle/>
          <a:p>
            <a:endParaRPr lang="ja-JP" altLang="en-US">
              <a:solidFill>
                <a:srgbClr val="000000"/>
              </a:solidFill>
            </a:endParaRPr>
          </a:p>
        </p:txBody>
      </p:sp>
      <p:sp>
        <p:nvSpPr>
          <p:cNvPr id="3141" name="Rectangle 88"/>
          <p:cNvSpPr>
            <a:spLocks noChangeArrowheads="1"/>
          </p:cNvSpPr>
          <p:nvPr/>
        </p:nvSpPr>
        <p:spPr bwMode="auto">
          <a:xfrm>
            <a:off x="4924425" y="2925844"/>
            <a:ext cx="230832" cy="138499"/>
          </a:xfrm>
          <a:prstGeom prst="rect">
            <a:avLst/>
          </a:prstGeom>
          <a:noFill/>
          <a:ln w="9525">
            <a:noFill/>
            <a:miter lim="800000"/>
            <a:headEnd/>
            <a:tailEnd/>
          </a:ln>
        </p:spPr>
        <p:txBody>
          <a:bodyPr wrap="none" lIns="0" tIns="0" rIns="0" bIns="0">
            <a:spAutoFit/>
          </a:bodyPr>
          <a:lstStyle/>
          <a:p>
            <a:r>
              <a:rPr lang="ja-JP" altLang="en-US" sz="900">
                <a:solidFill>
                  <a:srgbClr val="000000"/>
                </a:solidFill>
                <a:latin typeface="ＭＳ Ｐゴシック" charset="-128"/>
              </a:rPr>
              <a:t>一般</a:t>
            </a:r>
            <a:endParaRPr lang="ja-JP" altLang="en-US">
              <a:solidFill>
                <a:srgbClr val="000000"/>
              </a:solidFill>
            </a:endParaRPr>
          </a:p>
        </p:txBody>
      </p:sp>
      <p:sp>
        <p:nvSpPr>
          <p:cNvPr id="3142" name="Rectangle 89"/>
          <p:cNvSpPr>
            <a:spLocks noChangeArrowheads="1"/>
          </p:cNvSpPr>
          <p:nvPr/>
        </p:nvSpPr>
        <p:spPr bwMode="auto">
          <a:xfrm>
            <a:off x="5178425" y="2925844"/>
            <a:ext cx="57708" cy="138499"/>
          </a:xfrm>
          <a:prstGeom prst="rect">
            <a:avLst/>
          </a:prstGeom>
          <a:noFill/>
          <a:ln w="9525">
            <a:noFill/>
            <a:miter lim="800000"/>
            <a:headEnd/>
            <a:tailEnd/>
          </a:ln>
        </p:spPr>
        <p:txBody>
          <a:bodyPr wrap="none" lIns="0" tIns="0" rIns="0" bIns="0">
            <a:spAutoFit/>
          </a:bodyPr>
          <a:lstStyle/>
          <a:p>
            <a:r>
              <a:rPr lang="ja-JP" altLang="en-US" sz="900">
                <a:solidFill>
                  <a:srgbClr val="000000"/>
                </a:solidFill>
                <a:latin typeface="ＭＳ Ｐゴシック" charset="-128"/>
              </a:rPr>
              <a:t>（</a:t>
            </a:r>
            <a:endParaRPr lang="ja-JP" altLang="en-US">
              <a:solidFill>
                <a:srgbClr val="000000"/>
              </a:solidFill>
            </a:endParaRPr>
          </a:p>
        </p:txBody>
      </p:sp>
      <p:sp>
        <p:nvSpPr>
          <p:cNvPr id="3143" name="Rectangle 90"/>
          <p:cNvSpPr>
            <a:spLocks noChangeArrowheads="1"/>
          </p:cNvSpPr>
          <p:nvPr/>
        </p:nvSpPr>
        <p:spPr bwMode="auto">
          <a:xfrm>
            <a:off x="5240360" y="2925844"/>
            <a:ext cx="115416" cy="138499"/>
          </a:xfrm>
          <a:prstGeom prst="rect">
            <a:avLst/>
          </a:prstGeom>
          <a:noFill/>
          <a:ln w="9525">
            <a:noFill/>
            <a:miter lim="800000"/>
            <a:headEnd/>
            <a:tailEnd/>
          </a:ln>
        </p:spPr>
        <p:txBody>
          <a:bodyPr wrap="none" lIns="0" tIns="0" rIns="0" bIns="0">
            <a:spAutoFit/>
          </a:bodyPr>
          <a:lstStyle/>
          <a:p>
            <a:r>
              <a:rPr lang="en-US" altLang="ja-JP" sz="900">
                <a:solidFill>
                  <a:srgbClr val="000000"/>
                </a:solidFill>
                <a:latin typeface="ＭＳ Ｐゴシック" charset="-128"/>
              </a:rPr>
              <a:t>※</a:t>
            </a:r>
            <a:endParaRPr lang="en-US" altLang="ja-JP">
              <a:solidFill>
                <a:srgbClr val="000000"/>
              </a:solidFill>
            </a:endParaRPr>
          </a:p>
        </p:txBody>
      </p:sp>
      <p:sp>
        <p:nvSpPr>
          <p:cNvPr id="3144" name="Rectangle 91"/>
          <p:cNvSpPr>
            <a:spLocks noChangeArrowheads="1"/>
          </p:cNvSpPr>
          <p:nvPr/>
        </p:nvSpPr>
        <p:spPr bwMode="auto">
          <a:xfrm>
            <a:off x="5367338" y="2925844"/>
            <a:ext cx="57708" cy="138499"/>
          </a:xfrm>
          <a:prstGeom prst="rect">
            <a:avLst/>
          </a:prstGeom>
          <a:noFill/>
          <a:ln w="9525">
            <a:noFill/>
            <a:miter lim="800000"/>
            <a:headEnd/>
            <a:tailEnd/>
          </a:ln>
        </p:spPr>
        <p:txBody>
          <a:bodyPr wrap="none" lIns="0" tIns="0" rIns="0" bIns="0">
            <a:spAutoFit/>
          </a:bodyPr>
          <a:lstStyle/>
          <a:p>
            <a:r>
              <a:rPr lang="ja-JP" altLang="en-US" sz="900">
                <a:solidFill>
                  <a:srgbClr val="000000"/>
                </a:solidFill>
                <a:latin typeface="ＭＳ Ｐゴシック" charset="-128"/>
              </a:rPr>
              <a:t>）</a:t>
            </a:r>
            <a:endParaRPr lang="ja-JP" altLang="en-US">
              <a:solidFill>
                <a:srgbClr val="000000"/>
              </a:solidFill>
            </a:endParaRPr>
          </a:p>
        </p:txBody>
      </p:sp>
      <p:sp>
        <p:nvSpPr>
          <p:cNvPr id="3145" name="Rectangle 92"/>
          <p:cNvSpPr>
            <a:spLocks noChangeArrowheads="1"/>
          </p:cNvSpPr>
          <p:nvPr/>
        </p:nvSpPr>
        <p:spPr bwMode="auto">
          <a:xfrm>
            <a:off x="4679951" y="3065537"/>
            <a:ext cx="961802" cy="123111"/>
          </a:xfrm>
          <a:prstGeom prst="rect">
            <a:avLst/>
          </a:prstGeom>
          <a:noFill/>
          <a:ln w="9525">
            <a:noFill/>
            <a:miter lim="800000"/>
            <a:headEnd/>
            <a:tailEnd/>
          </a:ln>
        </p:spPr>
        <p:txBody>
          <a:bodyPr wrap="none" lIns="0" tIns="0" rIns="0" bIns="0">
            <a:spAutoFit/>
          </a:bodyPr>
          <a:lstStyle/>
          <a:p>
            <a:r>
              <a:rPr lang="ja-JP" altLang="en-US" sz="800">
                <a:solidFill>
                  <a:srgbClr val="000000"/>
                </a:solidFill>
                <a:latin typeface="ＭＳ Ｐゴシック" charset="-128"/>
              </a:rPr>
              <a:t>（所得割１６万円未満）</a:t>
            </a:r>
            <a:endParaRPr lang="ja-JP" altLang="en-US">
              <a:solidFill>
                <a:srgbClr val="000000"/>
              </a:solidFill>
            </a:endParaRPr>
          </a:p>
        </p:txBody>
      </p:sp>
      <p:sp>
        <p:nvSpPr>
          <p:cNvPr id="3146" name="Rectangle 93"/>
          <p:cNvSpPr>
            <a:spLocks noChangeArrowheads="1"/>
          </p:cNvSpPr>
          <p:nvPr/>
        </p:nvSpPr>
        <p:spPr bwMode="auto">
          <a:xfrm>
            <a:off x="4846638" y="3189361"/>
            <a:ext cx="97784"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９</a:t>
            </a:r>
            <a:endParaRPr lang="ja-JP" altLang="en-US">
              <a:solidFill>
                <a:srgbClr val="000000"/>
              </a:solidFill>
            </a:endParaRPr>
          </a:p>
        </p:txBody>
      </p:sp>
      <p:sp>
        <p:nvSpPr>
          <p:cNvPr id="3147" name="Rectangle 94"/>
          <p:cNvSpPr>
            <a:spLocks noChangeArrowheads="1"/>
          </p:cNvSpPr>
          <p:nvPr/>
        </p:nvSpPr>
        <p:spPr bwMode="auto">
          <a:xfrm>
            <a:off x="4948239" y="3189361"/>
            <a:ext cx="94578"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a:t>
            </a:r>
            <a:endParaRPr lang="ja-JP" altLang="en-US">
              <a:solidFill>
                <a:srgbClr val="000000"/>
              </a:solidFill>
            </a:endParaRPr>
          </a:p>
        </p:txBody>
      </p:sp>
      <p:sp>
        <p:nvSpPr>
          <p:cNvPr id="3148" name="Rectangle 95"/>
          <p:cNvSpPr>
            <a:spLocks noChangeArrowheads="1"/>
          </p:cNvSpPr>
          <p:nvPr/>
        </p:nvSpPr>
        <p:spPr bwMode="auto">
          <a:xfrm>
            <a:off x="5048251" y="3189361"/>
            <a:ext cx="97784"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３</a:t>
            </a:r>
            <a:endParaRPr lang="ja-JP" altLang="en-US">
              <a:solidFill>
                <a:srgbClr val="000000"/>
              </a:solidFill>
            </a:endParaRPr>
          </a:p>
        </p:txBody>
      </p:sp>
      <p:sp>
        <p:nvSpPr>
          <p:cNvPr id="3149" name="Rectangle 96"/>
          <p:cNvSpPr>
            <a:spLocks noChangeArrowheads="1"/>
          </p:cNvSpPr>
          <p:nvPr/>
        </p:nvSpPr>
        <p:spPr bwMode="auto">
          <a:xfrm>
            <a:off x="5149894" y="3189361"/>
            <a:ext cx="336631"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００円</a:t>
            </a:r>
            <a:endParaRPr lang="ja-JP" altLang="en-US">
              <a:solidFill>
                <a:srgbClr val="000000"/>
              </a:solidFill>
            </a:endParaRPr>
          </a:p>
        </p:txBody>
      </p:sp>
      <p:sp>
        <p:nvSpPr>
          <p:cNvPr id="3150" name="Rectangle 97"/>
          <p:cNvSpPr>
            <a:spLocks noChangeArrowheads="1"/>
          </p:cNvSpPr>
          <p:nvPr/>
        </p:nvSpPr>
        <p:spPr bwMode="auto">
          <a:xfrm>
            <a:off x="4546616" y="2486103"/>
            <a:ext cx="1252538" cy="384175"/>
          </a:xfrm>
          <a:prstGeom prst="rect">
            <a:avLst/>
          </a:prstGeom>
          <a:noFill/>
          <a:ln w="7938" cap="rnd">
            <a:solidFill>
              <a:srgbClr val="000000"/>
            </a:solidFill>
            <a:miter lim="800000"/>
            <a:headEnd/>
            <a:tailEnd/>
          </a:ln>
        </p:spPr>
        <p:txBody>
          <a:bodyPr lIns="91242" tIns="45624" rIns="91242" bIns="45624"/>
          <a:lstStyle/>
          <a:p>
            <a:endParaRPr lang="ja-JP" altLang="en-US">
              <a:solidFill>
                <a:srgbClr val="000000"/>
              </a:solidFill>
            </a:endParaRPr>
          </a:p>
        </p:txBody>
      </p:sp>
      <p:sp>
        <p:nvSpPr>
          <p:cNvPr id="3151" name="Rectangle 98"/>
          <p:cNvSpPr>
            <a:spLocks noChangeArrowheads="1"/>
          </p:cNvSpPr>
          <p:nvPr/>
        </p:nvSpPr>
        <p:spPr bwMode="auto">
          <a:xfrm>
            <a:off x="5027619" y="2522613"/>
            <a:ext cx="282129"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一般</a:t>
            </a:r>
            <a:endParaRPr lang="ja-JP" altLang="en-US">
              <a:solidFill>
                <a:srgbClr val="000000"/>
              </a:solidFill>
            </a:endParaRPr>
          </a:p>
        </p:txBody>
      </p:sp>
      <p:sp>
        <p:nvSpPr>
          <p:cNvPr id="3152" name="Rectangle 99"/>
          <p:cNvSpPr>
            <a:spLocks noChangeArrowheads="1"/>
          </p:cNvSpPr>
          <p:nvPr/>
        </p:nvSpPr>
        <p:spPr bwMode="auto">
          <a:xfrm>
            <a:off x="4795846" y="2687711"/>
            <a:ext cx="192360"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３７</a:t>
            </a:r>
            <a:endParaRPr lang="ja-JP" altLang="en-US">
              <a:solidFill>
                <a:srgbClr val="000000"/>
              </a:solidFill>
            </a:endParaRPr>
          </a:p>
        </p:txBody>
      </p:sp>
      <p:sp>
        <p:nvSpPr>
          <p:cNvPr id="3153" name="Rectangle 100"/>
          <p:cNvSpPr>
            <a:spLocks noChangeArrowheads="1"/>
          </p:cNvSpPr>
          <p:nvPr/>
        </p:nvSpPr>
        <p:spPr bwMode="auto">
          <a:xfrm>
            <a:off x="4999038" y="2687711"/>
            <a:ext cx="92974"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a:t>
            </a:r>
            <a:endParaRPr lang="ja-JP" altLang="en-US">
              <a:solidFill>
                <a:srgbClr val="000000"/>
              </a:solidFill>
            </a:endParaRPr>
          </a:p>
        </p:txBody>
      </p:sp>
      <p:sp>
        <p:nvSpPr>
          <p:cNvPr id="3154" name="Rectangle 101"/>
          <p:cNvSpPr>
            <a:spLocks noChangeArrowheads="1"/>
          </p:cNvSpPr>
          <p:nvPr/>
        </p:nvSpPr>
        <p:spPr bwMode="auto">
          <a:xfrm>
            <a:off x="5099057" y="2687711"/>
            <a:ext cx="96180"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２</a:t>
            </a:r>
            <a:endParaRPr lang="ja-JP" altLang="en-US">
              <a:solidFill>
                <a:srgbClr val="000000"/>
              </a:solidFill>
            </a:endParaRPr>
          </a:p>
        </p:txBody>
      </p:sp>
      <p:sp>
        <p:nvSpPr>
          <p:cNvPr id="3155" name="Rectangle 102"/>
          <p:cNvSpPr>
            <a:spLocks noChangeArrowheads="1"/>
          </p:cNvSpPr>
          <p:nvPr/>
        </p:nvSpPr>
        <p:spPr bwMode="auto">
          <a:xfrm>
            <a:off x="5200707" y="2687711"/>
            <a:ext cx="333425"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００円</a:t>
            </a:r>
            <a:endParaRPr lang="ja-JP" altLang="en-US">
              <a:solidFill>
                <a:srgbClr val="000000"/>
              </a:solidFill>
            </a:endParaRPr>
          </a:p>
        </p:txBody>
      </p:sp>
      <p:sp>
        <p:nvSpPr>
          <p:cNvPr id="3156" name="Line 103"/>
          <p:cNvSpPr>
            <a:spLocks noChangeShapeType="1"/>
          </p:cNvSpPr>
          <p:nvPr/>
        </p:nvSpPr>
        <p:spPr bwMode="auto">
          <a:xfrm>
            <a:off x="1473250" y="3302000"/>
            <a:ext cx="1262063" cy="0"/>
          </a:xfrm>
          <a:prstGeom prst="line">
            <a:avLst/>
          </a:prstGeom>
          <a:noFill/>
          <a:ln w="23813">
            <a:solidFill>
              <a:srgbClr val="008000"/>
            </a:solidFill>
            <a:round/>
            <a:headEnd/>
            <a:tailEnd/>
          </a:ln>
        </p:spPr>
        <p:txBody>
          <a:bodyPr lIns="91242" tIns="45624" rIns="91242" bIns="45624"/>
          <a:lstStyle/>
          <a:p>
            <a:endParaRPr lang="ja-JP" altLang="en-US">
              <a:solidFill>
                <a:prstClr val="black"/>
              </a:solidFill>
            </a:endParaRPr>
          </a:p>
        </p:txBody>
      </p:sp>
      <p:sp>
        <p:nvSpPr>
          <p:cNvPr id="3157" name="Line 104"/>
          <p:cNvSpPr>
            <a:spLocks noChangeShapeType="1"/>
          </p:cNvSpPr>
          <p:nvPr/>
        </p:nvSpPr>
        <p:spPr bwMode="auto">
          <a:xfrm>
            <a:off x="512765" y="4244975"/>
            <a:ext cx="2222500" cy="0"/>
          </a:xfrm>
          <a:prstGeom prst="line">
            <a:avLst/>
          </a:prstGeom>
          <a:noFill/>
          <a:ln w="23813">
            <a:solidFill>
              <a:srgbClr val="FF6600"/>
            </a:solidFill>
            <a:round/>
            <a:headEnd/>
            <a:tailEnd/>
          </a:ln>
        </p:spPr>
        <p:txBody>
          <a:bodyPr lIns="91242" tIns="45624" rIns="91242" bIns="45624"/>
          <a:lstStyle/>
          <a:p>
            <a:endParaRPr lang="ja-JP" altLang="en-US">
              <a:solidFill>
                <a:prstClr val="black"/>
              </a:solidFill>
            </a:endParaRPr>
          </a:p>
        </p:txBody>
      </p:sp>
      <p:sp>
        <p:nvSpPr>
          <p:cNvPr id="3158" name="Freeform 105"/>
          <p:cNvSpPr>
            <a:spLocks noEditPoints="1"/>
          </p:cNvSpPr>
          <p:nvPr/>
        </p:nvSpPr>
        <p:spPr bwMode="auto">
          <a:xfrm>
            <a:off x="222273" y="3860819"/>
            <a:ext cx="2409825" cy="15875"/>
          </a:xfrm>
          <a:custGeom>
            <a:avLst/>
            <a:gdLst>
              <a:gd name="T0" fmla="*/ 2147483647 w 15159"/>
              <a:gd name="T1" fmla="*/ 0 h 100"/>
              <a:gd name="T2" fmla="*/ 2147483647 w 15159"/>
              <a:gd name="T3" fmla="*/ 2147483647 h 100"/>
              <a:gd name="T4" fmla="*/ 2147483647 w 15159"/>
              <a:gd name="T5" fmla="*/ 2147483647 h 100"/>
              <a:gd name="T6" fmla="*/ 2147483647 w 15159"/>
              <a:gd name="T7" fmla="*/ 2147483647 h 100"/>
              <a:gd name="T8" fmla="*/ 2147483647 w 15159"/>
              <a:gd name="T9" fmla="*/ 2147483647 h 100"/>
              <a:gd name="T10" fmla="*/ 2147483647 w 15159"/>
              <a:gd name="T11" fmla="*/ 2147483647 h 100"/>
              <a:gd name="T12" fmla="*/ 2147483647 w 15159"/>
              <a:gd name="T13" fmla="*/ 2147483647 h 100"/>
              <a:gd name="T14" fmla="*/ 2147483647 w 15159"/>
              <a:gd name="T15" fmla="*/ 2147483647 h 100"/>
              <a:gd name="T16" fmla="*/ 2147483647 w 15159"/>
              <a:gd name="T17" fmla="*/ 2147483647 h 100"/>
              <a:gd name="T18" fmla="*/ 2147483647 w 15159"/>
              <a:gd name="T19" fmla="*/ 2147483647 h 100"/>
              <a:gd name="T20" fmla="*/ 2147483647 w 15159"/>
              <a:gd name="T21" fmla="*/ 2147483647 h 100"/>
              <a:gd name="T22" fmla="*/ 2147483647 w 15159"/>
              <a:gd name="T23" fmla="*/ 2147483647 h 100"/>
              <a:gd name="T24" fmla="*/ 2147483647 w 15159"/>
              <a:gd name="T25" fmla="*/ 2147483647 h 100"/>
              <a:gd name="T26" fmla="*/ 2147483647 w 15159"/>
              <a:gd name="T27" fmla="*/ 2147483647 h 100"/>
              <a:gd name="T28" fmla="*/ 2147483647 w 15159"/>
              <a:gd name="T29" fmla="*/ 2147483647 h 100"/>
              <a:gd name="T30" fmla="*/ 2147483647 w 15159"/>
              <a:gd name="T31" fmla="*/ 2147483647 h 100"/>
              <a:gd name="T32" fmla="*/ 2147483647 w 15159"/>
              <a:gd name="T33" fmla="*/ 2147483647 h 100"/>
              <a:gd name="T34" fmla="*/ 2147483647 w 15159"/>
              <a:gd name="T35" fmla="*/ 2147483647 h 100"/>
              <a:gd name="T36" fmla="*/ 2147483647 w 15159"/>
              <a:gd name="T37" fmla="*/ 2147483647 h 100"/>
              <a:gd name="T38" fmla="*/ 2147483647 w 15159"/>
              <a:gd name="T39" fmla="*/ 2147483647 h 100"/>
              <a:gd name="T40" fmla="*/ 2147483647 w 15159"/>
              <a:gd name="T41" fmla="*/ 2147483647 h 100"/>
              <a:gd name="T42" fmla="*/ 2147483647 w 15159"/>
              <a:gd name="T43" fmla="*/ 2147483647 h 100"/>
              <a:gd name="T44" fmla="*/ 2147483647 w 15159"/>
              <a:gd name="T45" fmla="*/ 2147483647 h 100"/>
              <a:gd name="T46" fmla="*/ 2147483647 w 15159"/>
              <a:gd name="T47" fmla="*/ 2147483647 h 100"/>
              <a:gd name="T48" fmla="*/ 2147483647 w 15159"/>
              <a:gd name="T49" fmla="*/ 2147483647 h 100"/>
              <a:gd name="T50" fmla="*/ 2147483647 w 15159"/>
              <a:gd name="T51" fmla="*/ 2147483647 h 100"/>
              <a:gd name="T52" fmla="*/ 2147483647 w 15159"/>
              <a:gd name="T53" fmla="*/ 2147483647 h 100"/>
              <a:gd name="T54" fmla="*/ 2147483647 w 15159"/>
              <a:gd name="T55" fmla="*/ 2147483647 h 100"/>
              <a:gd name="T56" fmla="*/ 2147483647 w 15159"/>
              <a:gd name="T57" fmla="*/ 2147483647 h 100"/>
              <a:gd name="T58" fmla="*/ 2147483647 w 15159"/>
              <a:gd name="T59" fmla="*/ 2147483647 h 100"/>
              <a:gd name="T60" fmla="*/ 2147483647 w 15159"/>
              <a:gd name="T61" fmla="*/ 2147483647 h 100"/>
              <a:gd name="T62" fmla="*/ 2147483647 w 15159"/>
              <a:gd name="T63" fmla="*/ 2147483647 h 100"/>
              <a:gd name="T64" fmla="*/ 2147483647 w 15159"/>
              <a:gd name="T65" fmla="*/ 2147483647 h 100"/>
              <a:gd name="T66" fmla="*/ 2147483647 w 15159"/>
              <a:gd name="T67" fmla="*/ 2147483647 h 100"/>
              <a:gd name="T68" fmla="*/ 2147483647 w 15159"/>
              <a:gd name="T69" fmla="*/ 2147483647 h 100"/>
              <a:gd name="T70" fmla="*/ 2147483647 w 15159"/>
              <a:gd name="T71" fmla="*/ 2147483647 h 100"/>
              <a:gd name="T72" fmla="*/ 2147483647 w 15159"/>
              <a:gd name="T73" fmla="*/ 2147483647 h 100"/>
              <a:gd name="T74" fmla="*/ 2147483647 w 15159"/>
              <a:gd name="T75" fmla="*/ 2147483647 h 100"/>
              <a:gd name="T76" fmla="*/ 2147483647 w 15159"/>
              <a:gd name="T77" fmla="*/ 2147483647 h 100"/>
              <a:gd name="T78" fmla="*/ 2147483647 w 15159"/>
              <a:gd name="T79" fmla="*/ 2147483647 h 100"/>
              <a:gd name="T80" fmla="*/ 2147483647 w 15159"/>
              <a:gd name="T81" fmla="*/ 2147483647 h 100"/>
              <a:gd name="T82" fmla="*/ 2147483647 w 15159"/>
              <a:gd name="T83" fmla="*/ 2147483647 h 100"/>
              <a:gd name="T84" fmla="*/ 2147483647 w 15159"/>
              <a:gd name="T85" fmla="*/ 2147483647 h 100"/>
              <a:gd name="T86" fmla="*/ 2147483647 w 15159"/>
              <a:gd name="T87" fmla="*/ 2147483647 h 100"/>
              <a:gd name="T88" fmla="*/ 2147483647 w 15159"/>
              <a:gd name="T89" fmla="*/ 2147483647 h 100"/>
              <a:gd name="T90" fmla="*/ 2147483647 w 15159"/>
              <a:gd name="T91" fmla="*/ 2147483647 h 100"/>
              <a:gd name="T92" fmla="*/ 2147483647 w 15159"/>
              <a:gd name="T93" fmla="*/ 2147483647 h 100"/>
              <a:gd name="T94" fmla="*/ 2147483647 w 15159"/>
              <a:gd name="T95" fmla="*/ 2147483647 h 100"/>
              <a:gd name="T96" fmla="*/ 2147483647 w 15159"/>
              <a:gd name="T97" fmla="*/ 2147483647 h 100"/>
              <a:gd name="T98" fmla="*/ 2147483647 w 15159"/>
              <a:gd name="T99" fmla="*/ 2147483647 h 100"/>
              <a:gd name="T100" fmla="*/ 2147483647 w 15159"/>
              <a:gd name="T101" fmla="*/ 2147483647 h 100"/>
              <a:gd name="T102" fmla="*/ 2147483647 w 15159"/>
              <a:gd name="T103" fmla="*/ 2147483647 h 100"/>
              <a:gd name="T104" fmla="*/ 2147483647 w 15159"/>
              <a:gd name="T105" fmla="*/ 2147483647 h 100"/>
              <a:gd name="T106" fmla="*/ 2147483647 w 15159"/>
              <a:gd name="T107" fmla="*/ 2147483647 h 100"/>
              <a:gd name="T108" fmla="*/ 2147483647 w 15159"/>
              <a:gd name="T109" fmla="*/ 2147483647 h 100"/>
              <a:gd name="T110" fmla="*/ 2147483647 w 15159"/>
              <a:gd name="T111" fmla="*/ 2147483647 h 100"/>
              <a:gd name="T112" fmla="*/ 2147483647 w 15159"/>
              <a:gd name="T113" fmla="*/ 2147483647 h 100"/>
              <a:gd name="T114" fmla="*/ 2147483647 w 15159"/>
              <a:gd name="T115" fmla="*/ 2147483647 h 100"/>
              <a:gd name="T116" fmla="*/ 2147483647 w 15159"/>
              <a:gd name="T117" fmla="*/ 2147483647 h 100"/>
              <a:gd name="T118" fmla="*/ 2147483647 w 15159"/>
              <a:gd name="T119" fmla="*/ 2147483647 h 100"/>
              <a:gd name="T120" fmla="*/ 2147483647 w 15159"/>
              <a:gd name="T121" fmla="*/ 2147483647 h 1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59"/>
              <a:gd name="T184" fmla="*/ 0 h 100"/>
              <a:gd name="T185" fmla="*/ 15159 w 15159"/>
              <a:gd name="T186" fmla="*/ 100 h 1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59" h="100">
                <a:moveTo>
                  <a:pt x="15134" y="50"/>
                </a:moveTo>
                <a:lnTo>
                  <a:pt x="14984" y="50"/>
                </a:lnTo>
                <a:cubicBezTo>
                  <a:pt x="14970" y="50"/>
                  <a:pt x="14959" y="39"/>
                  <a:pt x="14959" y="25"/>
                </a:cubicBezTo>
                <a:cubicBezTo>
                  <a:pt x="14959" y="12"/>
                  <a:pt x="14970" y="0"/>
                  <a:pt x="14984" y="0"/>
                </a:cubicBezTo>
                <a:lnTo>
                  <a:pt x="15134" y="0"/>
                </a:lnTo>
                <a:cubicBezTo>
                  <a:pt x="15148" y="0"/>
                  <a:pt x="15159" y="11"/>
                  <a:pt x="15159" y="25"/>
                </a:cubicBezTo>
                <a:cubicBezTo>
                  <a:pt x="15159" y="39"/>
                  <a:pt x="15148" y="50"/>
                  <a:pt x="15134" y="50"/>
                </a:cubicBezTo>
                <a:close/>
                <a:moveTo>
                  <a:pt x="14784" y="51"/>
                </a:moveTo>
                <a:lnTo>
                  <a:pt x="14634" y="51"/>
                </a:lnTo>
                <a:cubicBezTo>
                  <a:pt x="14620" y="52"/>
                  <a:pt x="14609" y="40"/>
                  <a:pt x="14609" y="27"/>
                </a:cubicBezTo>
                <a:cubicBezTo>
                  <a:pt x="14609" y="13"/>
                  <a:pt x="14620" y="2"/>
                  <a:pt x="14634" y="1"/>
                </a:cubicBezTo>
                <a:lnTo>
                  <a:pt x="14784" y="1"/>
                </a:lnTo>
                <a:cubicBezTo>
                  <a:pt x="14798" y="1"/>
                  <a:pt x="14809" y="12"/>
                  <a:pt x="14809" y="26"/>
                </a:cubicBezTo>
                <a:cubicBezTo>
                  <a:pt x="14809" y="40"/>
                  <a:pt x="14798" y="51"/>
                  <a:pt x="14784" y="51"/>
                </a:cubicBezTo>
                <a:close/>
                <a:moveTo>
                  <a:pt x="14434" y="52"/>
                </a:moveTo>
                <a:lnTo>
                  <a:pt x="14284" y="53"/>
                </a:lnTo>
                <a:cubicBezTo>
                  <a:pt x="14270" y="53"/>
                  <a:pt x="14259" y="42"/>
                  <a:pt x="14259" y="28"/>
                </a:cubicBezTo>
                <a:cubicBezTo>
                  <a:pt x="14259" y="14"/>
                  <a:pt x="14270" y="3"/>
                  <a:pt x="14284" y="3"/>
                </a:cubicBezTo>
                <a:lnTo>
                  <a:pt x="14434" y="2"/>
                </a:lnTo>
                <a:cubicBezTo>
                  <a:pt x="14448" y="2"/>
                  <a:pt x="14459" y="13"/>
                  <a:pt x="14459" y="27"/>
                </a:cubicBezTo>
                <a:cubicBezTo>
                  <a:pt x="14459" y="41"/>
                  <a:pt x="14448" y="52"/>
                  <a:pt x="14434" y="52"/>
                </a:cubicBezTo>
                <a:close/>
                <a:moveTo>
                  <a:pt x="14084" y="53"/>
                </a:moveTo>
                <a:lnTo>
                  <a:pt x="13934" y="54"/>
                </a:lnTo>
                <a:cubicBezTo>
                  <a:pt x="13920" y="54"/>
                  <a:pt x="13909" y="43"/>
                  <a:pt x="13909" y="29"/>
                </a:cubicBezTo>
                <a:cubicBezTo>
                  <a:pt x="13909" y="15"/>
                  <a:pt x="13920" y="4"/>
                  <a:pt x="13934" y="4"/>
                </a:cubicBezTo>
                <a:lnTo>
                  <a:pt x="14084" y="3"/>
                </a:lnTo>
                <a:cubicBezTo>
                  <a:pt x="14098" y="3"/>
                  <a:pt x="14109" y="14"/>
                  <a:pt x="14109" y="28"/>
                </a:cubicBezTo>
                <a:cubicBezTo>
                  <a:pt x="14109" y="42"/>
                  <a:pt x="14098" y="53"/>
                  <a:pt x="14084" y="53"/>
                </a:cubicBezTo>
                <a:close/>
                <a:moveTo>
                  <a:pt x="13734" y="54"/>
                </a:moveTo>
                <a:lnTo>
                  <a:pt x="13584" y="55"/>
                </a:lnTo>
                <a:cubicBezTo>
                  <a:pt x="13570" y="55"/>
                  <a:pt x="13559" y="44"/>
                  <a:pt x="13559" y="30"/>
                </a:cubicBezTo>
                <a:cubicBezTo>
                  <a:pt x="13559" y="16"/>
                  <a:pt x="13570" y="5"/>
                  <a:pt x="13584" y="5"/>
                </a:cubicBezTo>
                <a:lnTo>
                  <a:pt x="13734" y="4"/>
                </a:lnTo>
                <a:cubicBezTo>
                  <a:pt x="13748" y="4"/>
                  <a:pt x="13759" y="16"/>
                  <a:pt x="13759" y="29"/>
                </a:cubicBezTo>
                <a:cubicBezTo>
                  <a:pt x="13759" y="43"/>
                  <a:pt x="13748" y="54"/>
                  <a:pt x="13734" y="54"/>
                </a:cubicBezTo>
                <a:close/>
                <a:moveTo>
                  <a:pt x="13384" y="56"/>
                </a:moveTo>
                <a:lnTo>
                  <a:pt x="13234" y="56"/>
                </a:lnTo>
                <a:cubicBezTo>
                  <a:pt x="13220" y="56"/>
                  <a:pt x="13209" y="45"/>
                  <a:pt x="13209" y="31"/>
                </a:cubicBezTo>
                <a:cubicBezTo>
                  <a:pt x="13209" y="17"/>
                  <a:pt x="13220" y="6"/>
                  <a:pt x="13234" y="6"/>
                </a:cubicBezTo>
                <a:lnTo>
                  <a:pt x="13384" y="6"/>
                </a:lnTo>
                <a:cubicBezTo>
                  <a:pt x="13398" y="6"/>
                  <a:pt x="13409" y="17"/>
                  <a:pt x="13409" y="31"/>
                </a:cubicBezTo>
                <a:cubicBezTo>
                  <a:pt x="13409" y="44"/>
                  <a:pt x="13398" y="56"/>
                  <a:pt x="13384" y="56"/>
                </a:cubicBezTo>
                <a:close/>
                <a:moveTo>
                  <a:pt x="13034" y="57"/>
                </a:moveTo>
                <a:lnTo>
                  <a:pt x="12884" y="57"/>
                </a:lnTo>
                <a:cubicBezTo>
                  <a:pt x="12870" y="57"/>
                  <a:pt x="12859" y="46"/>
                  <a:pt x="12859" y="32"/>
                </a:cubicBezTo>
                <a:cubicBezTo>
                  <a:pt x="12859" y="19"/>
                  <a:pt x="12870" y="7"/>
                  <a:pt x="12884" y="7"/>
                </a:cubicBezTo>
                <a:lnTo>
                  <a:pt x="13034" y="7"/>
                </a:lnTo>
                <a:cubicBezTo>
                  <a:pt x="13048" y="7"/>
                  <a:pt x="13059" y="18"/>
                  <a:pt x="13059" y="32"/>
                </a:cubicBezTo>
                <a:cubicBezTo>
                  <a:pt x="13059" y="45"/>
                  <a:pt x="13048" y="57"/>
                  <a:pt x="13034" y="57"/>
                </a:cubicBezTo>
                <a:close/>
                <a:moveTo>
                  <a:pt x="12684" y="58"/>
                </a:moveTo>
                <a:lnTo>
                  <a:pt x="12534" y="58"/>
                </a:lnTo>
                <a:cubicBezTo>
                  <a:pt x="12520" y="58"/>
                  <a:pt x="12509" y="47"/>
                  <a:pt x="12509" y="33"/>
                </a:cubicBezTo>
                <a:cubicBezTo>
                  <a:pt x="12509" y="20"/>
                  <a:pt x="12520" y="8"/>
                  <a:pt x="12534" y="8"/>
                </a:cubicBezTo>
                <a:lnTo>
                  <a:pt x="12684" y="8"/>
                </a:lnTo>
                <a:cubicBezTo>
                  <a:pt x="12698" y="8"/>
                  <a:pt x="12709" y="19"/>
                  <a:pt x="12709" y="33"/>
                </a:cubicBezTo>
                <a:cubicBezTo>
                  <a:pt x="12709" y="47"/>
                  <a:pt x="12698" y="58"/>
                  <a:pt x="12684" y="58"/>
                </a:cubicBezTo>
                <a:close/>
                <a:moveTo>
                  <a:pt x="12334" y="59"/>
                </a:moveTo>
                <a:lnTo>
                  <a:pt x="12184" y="60"/>
                </a:lnTo>
                <a:cubicBezTo>
                  <a:pt x="12170" y="60"/>
                  <a:pt x="12159" y="48"/>
                  <a:pt x="12159" y="35"/>
                </a:cubicBezTo>
                <a:cubicBezTo>
                  <a:pt x="12159" y="21"/>
                  <a:pt x="12170" y="10"/>
                  <a:pt x="12184" y="10"/>
                </a:cubicBezTo>
                <a:lnTo>
                  <a:pt x="12334" y="9"/>
                </a:lnTo>
                <a:cubicBezTo>
                  <a:pt x="12348" y="9"/>
                  <a:pt x="12359" y="20"/>
                  <a:pt x="12359" y="34"/>
                </a:cubicBezTo>
                <a:cubicBezTo>
                  <a:pt x="12359" y="48"/>
                  <a:pt x="12348" y="59"/>
                  <a:pt x="12334" y="59"/>
                </a:cubicBezTo>
                <a:close/>
                <a:moveTo>
                  <a:pt x="11984" y="60"/>
                </a:moveTo>
                <a:lnTo>
                  <a:pt x="11834" y="61"/>
                </a:lnTo>
                <a:cubicBezTo>
                  <a:pt x="11820" y="61"/>
                  <a:pt x="11809" y="50"/>
                  <a:pt x="11809" y="36"/>
                </a:cubicBezTo>
                <a:cubicBezTo>
                  <a:pt x="11809" y="22"/>
                  <a:pt x="11820" y="11"/>
                  <a:pt x="11834" y="11"/>
                </a:cubicBezTo>
                <a:lnTo>
                  <a:pt x="11984" y="10"/>
                </a:lnTo>
                <a:cubicBezTo>
                  <a:pt x="11998" y="10"/>
                  <a:pt x="12009" y="21"/>
                  <a:pt x="12009" y="35"/>
                </a:cubicBezTo>
                <a:cubicBezTo>
                  <a:pt x="12009" y="49"/>
                  <a:pt x="11998" y="60"/>
                  <a:pt x="11984" y="60"/>
                </a:cubicBezTo>
                <a:close/>
                <a:moveTo>
                  <a:pt x="11634" y="61"/>
                </a:moveTo>
                <a:lnTo>
                  <a:pt x="11484" y="62"/>
                </a:lnTo>
                <a:cubicBezTo>
                  <a:pt x="11470" y="62"/>
                  <a:pt x="11459" y="51"/>
                  <a:pt x="11459" y="37"/>
                </a:cubicBezTo>
                <a:cubicBezTo>
                  <a:pt x="11459" y="23"/>
                  <a:pt x="11470" y="12"/>
                  <a:pt x="11484" y="12"/>
                </a:cubicBezTo>
                <a:lnTo>
                  <a:pt x="11634" y="11"/>
                </a:lnTo>
                <a:cubicBezTo>
                  <a:pt x="11648" y="11"/>
                  <a:pt x="11659" y="22"/>
                  <a:pt x="11659" y="36"/>
                </a:cubicBezTo>
                <a:cubicBezTo>
                  <a:pt x="11659" y="50"/>
                  <a:pt x="11648" y="61"/>
                  <a:pt x="11634" y="61"/>
                </a:cubicBezTo>
                <a:close/>
                <a:moveTo>
                  <a:pt x="11284" y="63"/>
                </a:moveTo>
                <a:lnTo>
                  <a:pt x="11134" y="63"/>
                </a:lnTo>
                <a:cubicBezTo>
                  <a:pt x="11120" y="63"/>
                  <a:pt x="11109" y="52"/>
                  <a:pt x="11109" y="38"/>
                </a:cubicBezTo>
                <a:cubicBezTo>
                  <a:pt x="11109" y="24"/>
                  <a:pt x="11120" y="13"/>
                  <a:pt x="11134" y="13"/>
                </a:cubicBezTo>
                <a:lnTo>
                  <a:pt x="11284" y="13"/>
                </a:lnTo>
                <a:cubicBezTo>
                  <a:pt x="11298" y="12"/>
                  <a:pt x="11309" y="24"/>
                  <a:pt x="11309" y="37"/>
                </a:cubicBezTo>
                <a:cubicBezTo>
                  <a:pt x="11309" y="51"/>
                  <a:pt x="11298" y="62"/>
                  <a:pt x="11284" y="63"/>
                </a:cubicBezTo>
                <a:close/>
                <a:moveTo>
                  <a:pt x="10934" y="64"/>
                </a:moveTo>
                <a:lnTo>
                  <a:pt x="10784" y="64"/>
                </a:lnTo>
                <a:cubicBezTo>
                  <a:pt x="10770" y="64"/>
                  <a:pt x="10759" y="53"/>
                  <a:pt x="10759" y="39"/>
                </a:cubicBezTo>
                <a:cubicBezTo>
                  <a:pt x="10759" y="25"/>
                  <a:pt x="10770" y="14"/>
                  <a:pt x="10784" y="14"/>
                </a:cubicBezTo>
                <a:lnTo>
                  <a:pt x="10934" y="14"/>
                </a:lnTo>
                <a:cubicBezTo>
                  <a:pt x="10948" y="14"/>
                  <a:pt x="10959" y="25"/>
                  <a:pt x="10959" y="39"/>
                </a:cubicBezTo>
                <a:cubicBezTo>
                  <a:pt x="10959" y="52"/>
                  <a:pt x="10948" y="64"/>
                  <a:pt x="10934" y="64"/>
                </a:cubicBezTo>
                <a:close/>
                <a:moveTo>
                  <a:pt x="10584" y="65"/>
                </a:moveTo>
                <a:lnTo>
                  <a:pt x="10434" y="65"/>
                </a:lnTo>
                <a:cubicBezTo>
                  <a:pt x="10420" y="65"/>
                  <a:pt x="10409" y="54"/>
                  <a:pt x="10409" y="40"/>
                </a:cubicBezTo>
                <a:cubicBezTo>
                  <a:pt x="10409" y="27"/>
                  <a:pt x="10420" y="15"/>
                  <a:pt x="10434" y="15"/>
                </a:cubicBezTo>
                <a:lnTo>
                  <a:pt x="10584" y="15"/>
                </a:lnTo>
                <a:cubicBezTo>
                  <a:pt x="10598" y="15"/>
                  <a:pt x="10609" y="26"/>
                  <a:pt x="10609" y="40"/>
                </a:cubicBezTo>
                <a:cubicBezTo>
                  <a:pt x="10609" y="54"/>
                  <a:pt x="10598" y="65"/>
                  <a:pt x="10584" y="65"/>
                </a:cubicBezTo>
                <a:close/>
                <a:moveTo>
                  <a:pt x="10234" y="66"/>
                </a:moveTo>
                <a:lnTo>
                  <a:pt x="10084" y="66"/>
                </a:lnTo>
                <a:cubicBezTo>
                  <a:pt x="10070" y="67"/>
                  <a:pt x="10059" y="55"/>
                  <a:pt x="10059" y="42"/>
                </a:cubicBezTo>
                <a:cubicBezTo>
                  <a:pt x="10059" y="28"/>
                  <a:pt x="10070" y="17"/>
                  <a:pt x="10084" y="17"/>
                </a:cubicBezTo>
                <a:lnTo>
                  <a:pt x="10234" y="16"/>
                </a:lnTo>
                <a:cubicBezTo>
                  <a:pt x="10248" y="16"/>
                  <a:pt x="10259" y="27"/>
                  <a:pt x="10259" y="41"/>
                </a:cubicBezTo>
                <a:cubicBezTo>
                  <a:pt x="10259" y="55"/>
                  <a:pt x="10248" y="66"/>
                  <a:pt x="10234" y="66"/>
                </a:cubicBezTo>
                <a:close/>
                <a:moveTo>
                  <a:pt x="9884" y="67"/>
                </a:moveTo>
                <a:lnTo>
                  <a:pt x="9734" y="68"/>
                </a:lnTo>
                <a:cubicBezTo>
                  <a:pt x="9720" y="68"/>
                  <a:pt x="9709" y="57"/>
                  <a:pt x="9709" y="43"/>
                </a:cubicBezTo>
                <a:cubicBezTo>
                  <a:pt x="9709" y="29"/>
                  <a:pt x="9720" y="18"/>
                  <a:pt x="9734" y="18"/>
                </a:cubicBezTo>
                <a:lnTo>
                  <a:pt x="9884" y="17"/>
                </a:lnTo>
                <a:cubicBezTo>
                  <a:pt x="9898" y="17"/>
                  <a:pt x="9909" y="28"/>
                  <a:pt x="9909" y="42"/>
                </a:cubicBezTo>
                <a:cubicBezTo>
                  <a:pt x="9909" y="56"/>
                  <a:pt x="9898" y="67"/>
                  <a:pt x="9884" y="67"/>
                </a:cubicBezTo>
                <a:close/>
                <a:moveTo>
                  <a:pt x="9534" y="68"/>
                </a:moveTo>
                <a:lnTo>
                  <a:pt x="9384" y="69"/>
                </a:lnTo>
                <a:cubicBezTo>
                  <a:pt x="9370" y="69"/>
                  <a:pt x="9359" y="58"/>
                  <a:pt x="9359" y="44"/>
                </a:cubicBezTo>
                <a:cubicBezTo>
                  <a:pt x="9359" y="30"/>
                  <a:pt x="9370" y="19"/>
                  <a:pt x="9384" y="19"/>
                </a:cubicBezTo>
                <a:lnTo>
                  <a:pt x="9534" y="18"/>
                </a:lnTo>
                <a:cubicBezTo>
                  <a:pt x="9548" y="18"/>
                  <a:pt x="9559" y="29"/>
                  <a:pt x="9559" y="43"/>
                </a:cubicBezTo>
                <a:cubicBezTo>
                  <a:pt x="9559" y="57"/>
                  <a:pt x="9548" y="68"/>
                  <a:pt x="9534" y="68"/>
                </a:cubicBezTo>
                <a:close/>
                <a:moveTo>
                  <a:pt x="9184" y="69"/>
                </a:moveTo>
                <a:lnTo>
                  <a:pt x="9034" y="70"/>
                </a:lnTo>
                <a:cubicBezTo>
                  <a:pt x="9020" y="70"/>
                  <a:pt x="9009" y="59"/>
                  <a:pt x="9009" y="45"/>
                </a:cubicBezTo>
                <a:cubicBezTo>
                  <a:pt x="9009" y="31"/>
                  <a:pt x="9020" y="20"/>
                  <a:pt x="9034" y="20"/>
                </a:cubicBezTo>
                <a:lnTo>
                  <a:pt x="9184" y="19"/>
                </a:lnTo>
                <a:cubicBezTo>
                  <a:pt x="9198" y="19"/>
                  <a:pt x="9209" y="31"/>
                  <a:pt x="9209" y="44"/>
                </a:cubicBezTo>
                <a:cubicBezTo>
                  <a:pt x="9209" y="58"/>
                  <a:pt x="9198" y="69"/>
                  <a:pt x="9184" y="69"/>
                </a:cubicBezTo>
                <a:close/>
                <a:moveTo>
                  <a:pt x="8834" y="71"/>
                </a:moveTo>
                <a:lnTo>
                  <a:pt x="8684" y="71"/>
                </a:lnTo>
                <a:cubicBezTo>
                  <a:pt x="8670" y="71"/>
                  <a:pt x="8659" y="60"/>
                  <a:pt x="8659" y="46"/>
                </a:cubicBezTo>
                <a:cubicBezTo>
                  <a:pt x="8659" y="32"/>
                  <a:pt x="8670" y="21"/>
                  <a:pt x="8684" y="21"/>
                </a:cubicBezTo>
                <a:lnTo>
                  <a:pt x="8834" y="21"/>
                </a:lnTo>
                <a:cubicBezTo>
                  <a:pt x="8848" y="21"/>
                  <a:pt x="8859" y="32"/>
                  <a:pt x="8859" y="46"/>
                </a:cubicBezTo>
                <a:cubicBezTo>
                  <a:pt x="8859" y="59"/>
                  <a:pt x="8848" y="71"/>
                  <a:pt x="8834" y="71"/>
                </a:cubicBezTo>
                <a:close/>
                <a:moveTo>
                  <a:pt x="8484" y="72"/>
                </a:moveTo>
                <a:lnTo>
                  <a:pt x="8334" y="72"/>
                </a:lnTo>
                <a:cubicBezTo>
                  <a:pt x="8320" y="72"/>
                  <a:pt x="8309" y="61"/>
                  <a:pt x="8309" y="47"/>
                </a:cubicBezTo>
                <a:cubicBezTo>
                  <a:pt x="8309" y="34"/>
                  <a:pt x="8320" y="22"/>
                  <a:pt x="8334" y="22"/>
                </a:cubicBezTo>
                <a:lnTo>
                  <a:pt x="8484" y="22"/>
                </a:lnTo>
                <a:cubicBezTo>
                  <a:pt x="8498" y="22"/>
                  <a:pt x="8509" y="33"/>
                  <a:pt x="8509" y="47"/>
                </a:cubicBezTo>
                <a:cubicBezTo>
                  <a:pt x="8509" y="61"/>
                  <a:pt x="8498" y="72"/>
                  <a:pt x="8484" y="72"/>
                </a:cubicBezTo>
                <a:close/>
                <a:moveTo>
                  <a:pt x="8134" y="73"/>
                </a:moveTo>
                <a:lnTo>
                  <a:pt x="7984" y="73"/>
                </a:lnTo>
                <a:cubicBezTo>
                  <a:pt x="7970" y="73"/>
                  <a:pt x="7959" y="62"/>
                  <a:pt x="7959" y="49"/>
                </a:cubicBezTo>
                <a:cubicBezTo>
                  <a:pt x="7959" y="35"/>
                  <a:pt x="7970" y="23"/>
                  <a:pt x="7984" y="23"/>
                </a:cubicBezTo>
                <a:lnTo>
                  <a:pt x="8134" y="23"/>
                </a:lnTo>
                <a:cubicBezTo>
                  <a:pt x="8148" y="23"/>
                  <a:pt x="8159" y="34"/>
                  <a:pt x="8159" y="48"/>
                </a:cubicBezTo>
                <a:cubicBezTo>
                  <a:pt x="8159" y="62"/>
                  <a:pt x="8148" y="73"/>
                  <a:pt x="8134" y="73"/>
                </a:cubicBezTo>
                <a:close/>
                <a:moveTo>
                  <a:pt x="7784" y="74"/>
                </a:moveTo>
                <a:lnTo>
                  <a:pt x="7634" y="75"/>
                </a:lnTo>
                <a:cubicBezTo>
                  <a:pt x="7620" y="75"/>
                  <a:pt x="7609" y="63"/>
                  <a:pt x="7609" y="50"/>
                </a:cubicBezTo>
                <a:cubicBezTo>
                  <a:pt x="7609" y="36"/>
                  <a:pt x="7620" y="25"/>
                  <a:pt x="7634" y="25"/>
                </a:cubicBezTo>
                <a:lnTo>
                  <a:pt x="7784" y="24"/>
                </a:lnTo>
                <a:cubicBezTo>
                  <a:pt x="7798" y="24"/>
                  <a:pt x="7809" y="35"/>
                  <a:pt x="7809" y="49"/>
                </a:cubicBezTo>
                <a:cubicBezTo>
                  <a:pt x="7809" y="63"/>
                  <a:pt x="7798" y="74"/>
                  <a:pt x="7784" y="74"/>
                </a:cubicBezTo>
                <a:close/>
                <a:moveTo>
                  <a:pt x="7434" y="75"/>
                </a:moveTo>
                <a:lnTo>
                  <a:pt x="7284" y="76"/>
                </a:lnTo>
                <a:cubicBezTo>
                  <a:pt x="7270" y="76"/>
                  <a:pt x="7259" y="65"/>
                  <a:pt x="7259" y="51"/>
                </a:cubicBezTo>
                <a:cubicBezTo>
                  <a:pt x="7259" y="37"/>
                  <a:pt x="7270" y="26"/>
                  <a:pt x="7284" y="26"/>
                </a:cubicBezTo>
                <a:lnTo>
                  <a:pt x="7434" y="25"/>
                </a:lnTo>
                <a:cubicBezTo>
                  <a:pt x="7448" y="25"/>
                  <a:pt x="7459" y="36"/>
                  <a:pt x="7459" y="50"/>
                </a:cubicBezTo>
                <a:cubicBezTo>
                  <a:pt x="7459" y="64"/>
                  <a:pt x="7448" y="75"/>
                  <a:pt x="7434" y="75"/>
                </a:cubicBezTo>
                <a:close/>
                <a:moveTo>
                  <a:pt x="7084" y="76"/>
                </a:moveTo>
                <a:lnTo>
                  <a:pt x="6934" y="77"/>
                </a:lnTo>
                <a:cubicBezTo>
                  <a:pt x="6920" y="77"/>
                  <a:pt x="6909" y="66"/>
                  <a:pt x="6909" y="52"/>
                </a:cubicBezTo>
                <a:cubicBezTo>
                  <a:pt x="6909" y="38"/>
                  <a:pt x="6920" y="27"/>
                  <a:pt x="6934" y="27"/>
                </a:cubicBezTo>
                <a:lnTo>
                  <a:pt x="7084" y="26"/>
                </a:lnTo>
                <a:cubicBezTo>
                  <a:pt x="7098" y="26"/>
                  <a:pt x="7109" y="38"/>
                  <a:pt x="7109" y="51"/>
                </a:cubicBezTo>
                <a:cubicBezTo>
                  <a:pt x="7109" y="65"/>
                  <a:pt x="7098" y="76"/>
                  <a:pt x="7084" y="76"/>
                </a:cubicBezTo>
                <a:close/>
                <a:moveTo>
                  <a:pt x="6734" y="78"/>
                </a:moveTo>
                <a:lnTo>
                  <a:pt x="6584" y="78"/>
                </a:lnTo>
                <a:cubicBezTo>
                  <a:pt x="6570" y="78"/>
                  <a:pt x="6559" y="67"/>
                  <a:pt x="6559" y="53"/>
                </a:cubicBezTo>
                <a:cubicBezTo>
                  <a:pt x="6559" y="39"/>
                  <a:pt x="6570" y="28"/>
                  <a:pt x="6584" y="28"/>
                </a:cubicBezTo>
                <a:lnTo>
                  <a:pt x="6734" y="28"/>
                </a:lnTo>
                <a:cubicBezTo>
                  <a:pt x="6748" y="28"/>
                  <a:pt x="6759" y="39"/>
                  <a:pt x="6759" y="53"/>
                </a:cubicBezTo>
                <a:cubicBezTo>
                  <a:pt x="6759" y="66"/>
                  <a:pt x="6748" y="78"/>
                  <a:pt x="6734" y="78"/>
                </a:cubicBezTo>
                <a:close/>
                <a:moveTo>
                  <a:pt x="6384" y="79"/>
                </a:moveTo>
                <a:lnTo>
                  <a:pt x="6234" y="79"/>
                </a:lnTo>
                <a:cubicBezTo>
                  <a:pt x="6220" y="79"/>
                  <a:pt x="6209" y="68"/>
                  <a:pt x="6209" y="54"/>
                </a:cubicBezTo>
                <a:cubicBezTo>
                  <a:pt x="6209" y="41"/>
                  <a:pt x="6220" y="29"/>
                  <a:pt x="6234" y="29"/>
                </a:cubicBezTo>
                <a:lnTo>
                  <a:pt x="6384" y="29"/>
                </a:lnTo>
                <a:cubicBezTo>
                  <a:pt x="6398" y="29"/>
                  <a:pt x="6409" y="40"/>
                  <a:pt x="6409" y="54"/>
                </a:cubicBezTo>
                <a:cubicBezTo>
                  <a:pt x="6409" y="67"/>
                  <a:pt x="6398" y="79"/>
                  <a:pt x="6384" y="79"/>
                </a:cubicBezTo>
                <a:close/>
                <a:moveTo>
                  <a:pt x="6034" y="80"/>
                </a:moveTo>
                <a:lnTo>
                  <a:pt x="5884" y="80"/>
                </a:lnTo>
                <a:cubicBezTo>
                  <a:pt x="5870" y="80"/>
                  <a:pt x="5859" y="69"/>
                  <a:pt x="5859" y="55"/>
                </a:cubicBezTo>
                <a:cubicBezTo>
                  <a:pt x="5859" y="42"/>
                  <a:pt x="5870" y="30"/>
                  <a:pt x="5884" y="30"/>
                </a:cubicBezTo>
                <a:lnTo>
                  <a:pt x="6034" y="30"/>
                </a:lnTo>
                <a:cubicBezTo>
                  <a:pt x="6048" y="30"/>
                  <a:pt x="6059" y="41"/>
                  <a:pt x="6059" y="55"/>
                </a:cubicBezTo>
                <a:cubicBezTo>
                  <a:pt x="6059" y="69"/>
                  <a:pt x="6048" y="80"/>
                  <a:pt x="6034" y="80"/>
                </a:cubicBezTo>
                <a:close/>
                <a:moveTo>
                  <a:pt x="5684" y="81"/>
                </a:moveTo>
                <a:lnTo>
                  <a:pt x="5534" y="82"/>
                </a:lnTo>
                <a:cubicBezTo>
                  <a:pt x="5520" y="82"/>
                  <a:pt x="5509" y="70"/>
                  <a:pt x="5509" y="57"/>
                </a:cubicBezTo>
                <a:cubicBezTo>
                  <a:pt x="5509" y="43"/>
                  <a:pt x="5520" y="32"/>
                  <a:pt x="5534" y="32"/>
                </a:cubicBezTo>
                <a:lnTo>
                  <a:pt x="5684" y="31"/>
                </a:lnTo>
                <a:cubicBezTo>
                  <a:pt x="5698" y="31"/>
                  <a:pt x="5709" y="42"/>
                  <a:pt x="5709" y="56"/>
                </a:cubicBezTo>
                <a:cubicBezTo>
                  <a:pt x="5709" y="70"/>
                  <a:pt x="5698" y="81"/>
                  <a:pt x="5684" y="81"/>
                </a:cubicBezTo>
                <a:close/>
                <a:moveTo>
                  <a:pt x="5334" y="82"/>
                </a:moveTo>
                <a:lnTo>
                  <a:pt x="5184" y="83"/>
                </a:lnTo>
                <a:cubicBezTo>
                  <a:pt x="5170" y="83"/>
                  <a:pt x="5159" y="72"/>
                  <a:pt x="5159" y="58"/>
                </a:cubicBezTo>
                <a:cubicBezTo>
                  <a:pt x="5159" y="44"/>
                  <a:pt x="5170" y="33"/>
                  <a:pt x="5184" y="33"/>
                </a:cubicBezTo>
                <a:lnTo>
                  <a:pt x="5334" y="32"/>
                </a:lnTo>
                <a:cubicBezTo>
                  <a:pt x="5348" y="32"/>
                  <a:pt x="5359" y="43"/>
                  <a:pt x="5359" y="57"/>
                </a:cubicBezTo>
                <a:cubicBezTo>
                  <a:pt x="5359" y="71"/>
                  <a:pt x="5348" y="82"/>
                  <a:pt x="5334" y="82"/>
                </a:cubicBezTo>
                <a:close/>
                <a:moveTo>
                  <a:pt x="4984" y="83"/>
                </a:moveTo>
                <a:lnTo>
                  <a:pt x="4834" y="84"/>
                </a:lnTo>
                <a:cubicBezTo>
                  <a:pt x="4820" y="84"/>
                  <a:pt x="4809" y="73"/>
                  <a:pt x="4809" y="59"/>
                </a:cubicBezTo>
                <a:cubicBezTo>
                  <a:pt x="4809" y="45"/>
                  <a:pt x="4820" y="34"/>
                  <a:pt x="4834" y="34"/>
                </a:cubicBezTo>
                <a:lnTo>
                  <a:pt x="4984" y="33"/>
                </a:lnTo>
                <a:cubicBezTo>
                  <a:pt x="4998" y="33"/>
                  <a:pt x="5009" y="44"/>
                  <a:pt x="5009" y="58"/>
                </a:cubicBezTo>
                <a:cubicBezTo>
                  <a:pt x="5009" y="72"/>
                  <a:pt x="4998" y="83"/>
                  <a:pt x="4984" y="83"/>
                </a:cubicBezTo>
                <a:close/>
                <a:moveTo>
                  <a:pt x="4634" y="85"/>
                </a:moveTo>
                <a:lnTo>
                  <a:pt x="4484" y="85"/>
                </a:lnTo>
                <a:cubicBezTo>
                  <a:pt x="4470" y="85"/>
                  <a:pt x="4459" y="74"/>
                  <a:pt x="4459" y="60"/>
                </a:cubicBezTo>
                <a:cubicBezTo>
                  <a:pt x="4459" y="46"/>
                  <a:pt x="4470" y="35"/>
                  <a:pt x="4484" y="35"/>
                </a:cubicBezTo>
                <a:lnTo>
                  <a:pt x="4634" y="35"/>
                </a:lnTo>
                <a:cubicBezTo>
                  <a:pt x="4648" y="34"/>
                  <a:pt x="4659" y="46"/>
                  <a:pt x="4659" y="59"/>
                </a:cubicBezTo>
                <a:cubicBezTo>
                  <a:pt x="4659" y="73"/>
                  <a:pt x="4648" y="84"/>
                  <a:pt x="4634" y="85"/>
                </a:cubicBezTo>
                <a:close/>
                <a:moveTo>
                  <a:pt x="4284" y="86"/>
                </a:moveTo>
                <a:lnTo>
                  <a:pt x="4134" y="86"/>
                </a:lnTo>
                <a:cubicBezTo>
                  <a:pt x="4120" y="86"/>
                  <a:pt x="4109" y="75"/>
                  <a:pt x="4109" y="61"/>
                </a:cubicBezTo>
                <a:cubicBezTo>
                  <a:pt x="4109" y="47"/>
                  <a:pt x="4120" y="36"/>
                  <a:pt x="4134" y="36"/>
                </a:cubicBezTo>
                <a:lnTo>
                  <a:pt x="4284" y="36"/>
                </a:lnTo>
                <a:cubicBezTo>
                  <a:pt x="4298" y="36"/>
                  <a:pt x="4309" y="47"/>
                  <a:pt x="4309" y="61"/>
                </a:cubicBezTo>
                <a:cubicBezTo>
                  <a:pt x="4309" y="74"/>
                  <a:pt x="4298" y="86"/>
                  <a:pt x="4284" y="86"/>
                </a:cubicBezTo>
                <a:close/>
                <a:moveTo>
                  <a:pt x="3934" y="87"/>
                </a:moveTo>
                <a:lnTo>
                  <a:pt x="3784" y="87"/>
                </a:lnTo>
                <a:cubicBezTo>
                  <a:pt x="3770" y="87"/>
                  <a:pt x="3759" y="76"/>
                  <a:pt x="3759" y="62"/>
                </a:cubicBezTo>
                <a:cubicBezTo>
                  <a:pt x="3759" y="49"/>
                  <a:pt x="3770" y="37"/>
                  <a:pt x="3784" y="37"/>
                </a:cubicBezTo>
                <a:lnTo>
                  <a:pt x="3934" y="37"/>
                </a:lnTo>
                <a:cubicBezTo>
                  <a:pt x="3948" y="37"/>
                  <a:pt x="3959" y="48"/>
                  <a:pt x="3959" y="62"/>
                </a:cubicBezTo>
                <a:cubicBezTo>
                  <a:pt x="3959" y="76"/>
                  <a:pt x="3948" y="87"/>
                  <a:pt x="3934" y="87"/>
                </a:cubicBezTo>
                <a:close/>
                <a:moveTo>
                  <a:pt x="3584" y="88"/>
                </a:moveTo>
                <a:lnTo>
                  <a:pt x="3434" y="89"/>
                </a:lnTo>
                <a:cubicBezTo>
                  <a:pt x="3420" y="89"/>
                  <a:pt x="3409" y="77"/>
                  <a:pt x="3409" y="64"/>
                </a:cubicBezTo>
                <a:cubicBezTo>
                  <a:pt x="3409" y="50"/>
                  <a:pt x="3420" y="39"/>
                  <a:pt x="3434" y="39"/>
                </a:cubicBezTo>
                <a:lnTo>
                  <a:pt x="3584" y="38"/>
                </a:lnTo>
                <a:cubicBezTo>
                  <a:pt x="3598" y="38"/>
                  <a:pt x="3609" y="49"/>
                  <a:pt x="3609" y="63"/>
                </a:cubicBezTo>
                <a:cubicBezTo>
                  <a:pt x="3609" y="77"/>
                  <a:pt x="3598" y="88"/>
                  <a:pt x="3584" y="88"/>
                </a:cubicBezTo>
                <a:close/>
                <a:moveTo>
                  <a:pt x="3234" y="89"/>
                </a:moveTo>
                <a:lnTo>
                  <a:pt x="3084" y="90"/>
                </a:lnTo>
                <a:cubicBezTo>
                  <a:pt x="3070" y="90"/>
                  <a:pt x="3059" y="79"/>
                  <a:pt x="3059" y="65"/>
                </a:cubicBezTo>
                <a:cubicBezTo>
                  <a:pt x="3059" y="51"/>
                  <a:pt x="3070" y="40"/>
                  <a:pt x="3084" y="40"/>
                </a:cubicBezTo>
                <a:lnTo>
                  <a:pt x="3234" y="39"/>
                </a:lnTo>
                <a:cubicBezTo>
                  <a:pt x="3248" y="39"/>
                  <a:pt x="3259" y="50"/>
                  <a:pt x="3259" y="64"/>
                </a:cubicBezTo>
                <a:cubicBezTo>
                  <a:pt x="3259" y="78"/>
                  <a:pt x="3248" y="89"/>
                  <a:pt x="3234" y="89"/>
                </a:cubicBezTo>
                <a:close/>
                <a:moveTo>
                  <a:pt x="2884" y="90"/>
                </a:moveTo>
                <a:lnTo>
                  <a:pt x="2734" y="91"/>
                </a:lnTo>
                <a:cubicBezTo>
                  <a:pt x="2720" y="91"/>
                  <a:pt x="2709" y="80"/>
                  <a:pt x="2709" y="66"/>
                </a:cubicBezTo>
                <a:cubicBezTo>
                  <a:pt x="2709" y="52"/>
                  <a:pt x="2720" y="41"/>
                  <a:pt x="2734" y="41"/>
                </a:cubicBezTo>
                <a:lnTo>
                  <a:pt x="2884" y="40"/>
                </a:lnTo>
                <a:cubicBezTo>
                  <a:pt x="2898" y="40"/>
                  <a:pt x="2909" y="51"/>
                  <a:pt x="2909" y="65"/>
                </a:cubicBezTo>
                <a:cubicBezTo>
                  <a:pt x="2909" y="79"/>
                  <a:pt x="2898" y="90"/>
                  <a:pt x="2884" y="90"/>
                </a:cubicBezTo>
                <a:close/>
                <a:moveTo>
                  <a:pt x="2534" y="91"/>
                </a:moveTo>
                <a:lnTo>
                  <a:pt x="2384" y="92"/>
                </a:lnTo>
                <a:cubicBezTo>
                  <a:pt x="2370" y="92"/>
                  <a:pt x="2359" y="81"/>
                  <a:pt x="2359" y="67"/>
                </a:cubicBezTo>
                <a:cubicBezTo>
                  <a:pt x="2359" y="53"/>
                  <a:pt x="2370" y="42"/>
                  <a:pt x="2384" y="42"/>
                </a:cubicBezTo>
                <a:lnTo>
                  <a:pt x="2534" y="41"/>
                </a:lnTo>
                <a:cubicBezTo>
                  <a:pt x="2548" y="41"/>
                  <a:pt x="2559" y="53"/>
                  <a:pt x="2559" y="66"/>
                </a:cubicBezTo>
                <a:cubicBezTo>
                  <a:pt x="2559" y="80"/>
                  <a:pt x="2548" y="91"/>
                  <a:pt x="2534" y="91"/>
                </a:cubicBezTo>
                <a:close/>
                <a:moveTo>
                  <a:pt x="2184" y="93"/>
                </a:moveTo>
                <a:lnTo>
                  <a:pt x="2034" y="93"/>
                </a:lnTo>
                <a:cubicBezTo>
                  <a:pt x="2020" y="93"/>
                  <a:pt x="2009" y="82"/>
                  <a:pt x="2009" y="68"/>
                </a:cubicBezTo>
                <a:cubicBezTo>
                  <a:pt x="2009" y="54"/>
                  <a:pt x="2020" y="43"/>
                  <a:pt x="2034" y="43"/>
                </a:cubicBezTo>
                <a:lnTo>
                  <a:pt x="2184" y="43"/>
                </a:lnTo>
                <a:cubicBezTo>
                  <a:pt x="2198" y="43"/>
                  <a:pt x="2209" y="54"/>
                  <a:pt x="2209" y="68"/>
                </a:cubicBezTo>
                <a:cubicBezTo>
                  <a:pt x="2209" y="81"/>
                  <a:pt x="2198" y="93"/>
                  <a:pt x="2184" y="93"/>
                </a:cubicBezTo>
                <a:close/>
                <a:moveTo>
                  <a:pt x="1834" y="94"/>
                </a:moveTo>
                <a:lnTo>
                  <a:pt x="1684" y="94"/>
                </a:lnTo>
                <a:cubicBezTo>
                  <a:pt x="1670" y="94"/>
                  <a:pt x="1659" y="83"/>
                  <a:pt x="1659" y="69"/>
                </a:cubicBezTo>
                <a:cubicBezTo>
                  <a:pt x="1659" y="56"/>
                  <a:pt x="1670" y="44"/>
                  <a:pt x="1684" y="44"/>
                </a:cubicBezTo>
                <a:lnTo>
                  <a:pt x="1834" y="44"/>
                </a:lnTo>
                <a:cubicBezTo>
                  <a:pt x="1848" y="44"/>
                  <a:pt x="1859" y="55"/>
                  <a:pt x="1859" y="69"/>
                </a:cubicBezTo>
                <a:cubicBezTo>
                  <a:pt x="1859" y="83"/>
                  <a:pt x="1848" y="94"/>
                  <a:pt x="1834" y="94"/>
                </a:cubicBezTo>
                <a:close/>
                <a:moveTo>
                  <a:pt x="1484" y="95"/>
                </a:moveTo>
                <a:lnTo>
                  <a:pt x="1334" y="95"/>
                </a:lnTo>
                <a:cubicBezTo>
                  <a:pt x="1320" y="96"/>
                  <a:pt x="1309" y="84"/>
                  <a:pt x="1309" y="71"/>
                </a:cubicBezTo>
                <a:cubicBezTo>
                  <a:pt x="1309" y="57"/>
                  <a:pt x="1320" y="46"/>
                  <a:pt x="1334" y="45"/>
                </a:cubicBezTo>
                <a:lnTo>
                  <a:pt x="1484" y="45"/>
                </a:lnTo>
                <a:cubicBezTo>
                  <a:pt x="1498" y="45"/>
                  <a:pt x="1509" y="56"/>
                  <a:pt x="1509" y="70"/>
                </a:cubicBezTo>
                <a:cubicBezTo>
                  <a:pt x="1509" y="84"/>
                  <a:pt x="1498" y="95"/>
                  <a:pt x="1484" y="95"/>
                </a:cubicBezTo>
                <a:close/>
                <a:moveTo>
                  <a:pt x="1134" y="96"/>
                </a:moveTo>
                <a:lnTo>
                  <a:pt x="984" y="97"/>
                </a:lnTo>
                <a:cubicBezTo>
                  <a:pt x="970" y="97"/>
                  <a:pt x="959" y="86"/>
                  <a:pt x="959" y="72"/>
                </a:cubicBezTo>
                <a:cubicBezTo>
                  <a:pt x="959" y="58"/>
                  <a:pt x="970" y="47"/>
                  <a:pt x="984" y="47"/>
                </a:cubicBezTo>
                <a:lnTo>
                  <a:pt x="1134" y="46"/>
                </a:lnTo>
                <a:cubicBezTo>
                  <a:pt x="1148" y="46"/>
                  <a:pt x="1159" y="57"/>
                  <a:pt x="1159" y="71"/>
                </a:cubicBezTo>
                <a:cubicBezTo>
                  <a:pt x="1159" y="85"/>
                  <a:pt x="1148" y="96"/>
                  <a:pt x="1134" y="96"/>
                </a:cubicBezTo>
                <a:close/>
                <a:moveTo>
                  <a:pt x="784" y="97"/>
                </a:moveTo>
                <a:lnTo>
                  <a:pt x="634" y="98"/>
                </a:lnTo>
                <a:cubicBezTo>
                  <a:pt x="620" y="98"/>
                  <a:pt x="609" y="87"/>
                  <a:pt x="609" y="73"/>
                </a:cubicBezTo>
                <a:cubicBezTo>
                  <a:pt x="609" y="59"/>
                  <a:pt x="620" y="48"/>
                  <a:pt x="634" y="48"/>
                </a:cubicBezTo>
                <a:lnTo>
                  <a:pt x="784" y="47"/>
                </a:lnTo>
                <a:cubicBezTo>
                  <a:pt x="798" y="47"/>
                  <a:pt x="809" y="58"/>
                  <a:pt x="809" y="72"/>
                </a:cubicBezTo>
                <a:cubicBezTo>
                  <a:pt x="809" y="86"/>
                  <a:pt x="798" y="97"/>
                  <a:pt x="784" y="97"/>
                </a:cubicBezTo>
                <a:close/>
                <a:moveTo>
                  <a:pt x="434" y="98"/>
                </a:moveTo>
                <a:lnTo>
                  <a:pt x="284" y="99"/>
                </a:lnTo>
                <a:cubicBezTo>
                  <a:pt x="270" y="99"/>
                  <a:pt x="259" y="88"/>
                  <a:pt x="259" y="74"/>
                </a:cubicBezTo>
                <a:cubicBezTo>
                  <a:pt x="259" y="60"/>
                  <a:pt x="270" y="49"/>
                  <a:pt x="284" y="49"/>
                </a:cubicBezTo>
                <a:lnTo>
                  <a:pt x="434" y="48"/>
                </a:lnTo>
                <a:cubicBezTo>
                  <a:pt x="448" y="48"/>
                  <a:pt x="459" y="60"/>
                  <a:pt x="459" y="73"/>
                </a:cubicBezTo>
                <a:cubicBezTo>
                  <a:pt x="459" y="87"/>
                  <a:pt x="448" y="98"/>
                  <a:pt x="434" y="98"/>
                </a:cubicBezTo>
                <a:close/>
                <a:moveTo>
                  <a:pt x="84" y="100"/>
                </a:moveTo>
                <a:lnTo>
                  <a:pt x="26" y="100"/>
                </a:lnTo>
                <a:cubicBezTo>
                  <a:pt x="12" y="100"/>
                  <a:pt x="1" y="89"/>
                  <a:pt x="0" y="75"/>
                </a:cubicBezTo>
                <a:cubicBezTo>
                  <a:pt x="0" y="61"/>
                  <a:pt x="12" y="50"/>
                  <a:pt x="25" y="50"/>
                </a:cubicBezTo>
                <a:lnTo>
                  <a:pt x="84" y="50"/>
                </a:lnTo>
                <a:cubicBezTo>
                  <a:pt x="98" y="50"/>
                  <a:pt x="109" y="61"/>
                  <a:pt x="109" y="75"/>
                </a:cubicBezTo>
                <a:cubicBezTo>
                  <a:pt x="109" y="88"/>
                  <a:pt x="98" y="100"/>
                  <a:pt x="84" y="100"/>
                </a:cubicBezTo>
                <a:close/>
              </a:path>
            </a:pathLst>
          </a:custGeom>
          <a:solidFill>
            <a:srgbClr val="000000"/>
          </a:solidFill>
          <a:ln w="1588">
            <a:solidFill>
              <a:srgbClr val="000000"/>
            </a:solidFill>
            <a:bevel/>
            <a:headEnd/>
            <a:tailEnd/>
          </a:ln>
        </p:spPr>
        <p:txBody>
          <a:bodyPr lIns="91242" tIns="45624" rIns="91242" bIns="45624"/>
          <a:lstStyle/>
          <a:p>
            <a:endParaRPr lang="ja-JP" altLang="en-US">
              <a:solidFill>
                <a:prstClr val="black"/>
              </a:solidFill>
            </a:endParaRPr>
          </a:p>
        </p:txBody>
      </p:sp>
      <p:sp>
        <p:nvSpPr>
          <p:cNvPr id="3159" name="Line 106"/>
          <p:cNvSpPr>
            <a:spLocks noChangeShapeType="1"/>
          </p:cNvSpPr>
          <p:nvPr/>
        </p:nvSpPr>
        <p:spPr bwMode="auto">
          <a:xfrm>
            <a:off x="931863" y="3865563"/>
            <a:ext cx="1803400" cy="0"/>
          </a:xfrm>
          <a:prstGeom prst="line">
            <a:avLst/>
          </a:prstGeom>
          <a:noFill/>
          <a:ln w="23813">
            <a:solidFill>
              <a:srgbClr val="FF6600"/>
            </a:solidFill>
            <a:round/>
            <a:headEnd/>
            <a:tailEnd/>
          </a:ln>
        </p:spPr>
        <p:txBody>
          <a:bodyPr lIns="91242" tIns="45624" rIns="91242" bIns="45624"/>
          <a:lstStyle/>
          <a:p>
            <a:endParaRPr lang="ja-JP" altLang="en-US">
              <a:solidFill>
                <a:prstClr val="black"/>
              </a:solidFill>
            </a:endParaRPr>
          </a:p>
        </p:txBody>
      </p:sp>
      <p:grpSp>
        <p:nvGrpSpPr>
          <p:cNvPr id="12" name="Group 107"/>
          <p:cNvGrpSpPr>
            <a:grpSpLocks/>
          </p:cNvGrpSpPr>
          <p:nvPr/>
        </p:nvGrpSpPr>
        <p:grpSpPr bwMode="auto">
          <a:xfrm>
            <a:off x="1533525" y="3468695"/>
            <a:ext cx="1038226" cy="495300"/>
            <a:chOff x="892" y="2185"/>
            <a:chExt cx="603" cy="312"/>
          </a:xfrm>
        </p:grpSpPr>
        <p:sp>
          <p:nvSpPr>
            <p:cNvPr id="3251" name="Freeform 108"/>
            <p:cNvSpPr>
              <a:spLocks/>
            </p:cNvSpPr>
            <p:nvPr/>
          </p:nvSpPr>
          <p:spPr bwMode="auto">
            <a:xfrm>
              <a:off x="892" y="2185"/>
              <a:ext cx="603" cy="312"/>
            </a:xfrm>
            <a:custGeom>
              <a:avLst/>
              <a:gdLst>
                <a:gd name="T0" fmla="*/ 0 w 6525"/>
                <a:gd name="T1" fmla="*/ 0 h 3375"/>
                <a:gd name="T2" fmla="*/ 0 w 6525"/>
                <a:gd name="T3" fmla="*/ 0 h 3375"/>
                <a:gd name="T4" fmla="*/ 0 w 6525"/>
                <a:gd name="T5" fmla="*/ 0 h 3375"/>
                <a:gd name="T6" fmla="*/ 0 w 6525"/>
                <a:gd name="T7" fmla="*/ 0 h 3375"/>
                <a:gd name="T8" fmla="*/ 0 w 6525"/>
                <a:gd name="T9" fmla="*/ 0 h 3375"/>
                <a:gd name="T10" fmla="*/ 0 w 6525"/>
                <a:gd name="T11" fmla="*/ 0 h 3375"/>
                <a:gd name="T12" fmla="*/ 0 w 6525"/>
                <a:gd name="T13" fmla="*/ 0 h 3375"/>
                <a:gd name="T14" fmla="*/ 0 w 6525"/>
                <a:gd name="T15" fmla="*/ 0 h 3375"/>
                <a:gd name="T16" fmla="*/ 0 w 6525"/>
                <a:gd name="T17" fmla="*/ 0 h 33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25"/>
                <a:gd name="T28" fmla="*/ 0 h 3375"/>
                <a:gd name="T29" fmla="*/ 6525 w 6525"/>
                <a:gd name="T30" fmla="*/ 3375 h 33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25" h="3375">
                  <a:moveTo>
                    <a:pt x="562" y="0"/>
                  </a:moveTo>
                  <a:cubicBezTo>
                    <a:pt x="252" y="0"/>
                    <a:pt x="0" y="252"/>
                    <a:pt x="0" y="562"/>
                  </a:cubicBezTo>
                  <a:lnTo>
                    <a:pt x="0" y="2812"/>
                  </a:lnTo>
                  <a:cubicBezTo>
                    <a:pt x="0" y="3123"/>
                    <a:pt x="252" y="3375"/>
                    <a:pt x="562" y="3375"/>
                  </a:cubicBezTo>
                  <a:lnTo>
                    <a:pt x="5962" y="3375"/>
                  </a:lnTo>
                  <a:cubicBezTo>
                    <a:pt x="6273" y="3375"/>
                    <a:pt x="6525" y="3123"/>
                    <a:pt x="6525" y="2812"/>
                  </a:cubicBezTo>
                  <a:lnTo>
                    <a:pt x="6525" y="562"/>
                  </a:lnTo>
                  <a:cubicBezTo>
                    <a:pt x="6525" y="252"/>
                    <a:pt x="6273" y="0"/>
                    <a:pt x="5962" y="0"/>
                  </a:cubicBezTo>
                  <a:lnTo>
                    <a:pt x="562" y="0"/>
                  </a:lnTo>
                  <a:close/>
                </a:path>
              </a:pathLst>
            </a:custGeom>
            <a:solidFill>
              <a:srgbClr val="FFFFFF"/>
            </a:solidFill>
            <a:ln w="0">
              <a:solidFill>
                <a:srgbClr val="000000"/>
              </a:solidFill>
              <a:round/>
              <a:headEnd/>
              <a:tailEnd/>
            </a:ln>
          </p:spPr>
          <p:txBody>
            <a:bodyPr/>
            <a:lstStyle/>
            <a:p>
              <a:endParaRPr lang="ja-JP" altLang="en-US">
                <a:solidFill>
                  <a:prstClr val="black"/>
                </a:solidFill>
              </a:endParaRPr>
            </a:p>
          </p:txBody>
        </p:sp>
        <p:sp>
          <p:nvSpPr>
            <p:cNvPr id="3252" name="Freeform 109"/>
            <p:cNvSpPr>
              <a:spLocks/>
            </p:cNvSpPr>
            <p:nvPr/>
          </p:nvSpPr>
          <p:spPr bwMode="auto">
            <a:xfrm>
              <a:off x="892" y="2185"/>
              <a:ext cx="603" cy="312"/>
            </a:xfrm>
            <a:custGeom>
              <a:avLst/>
              <a:gdLst>
                <a:gd name="T0" fmla="*/ 0 w 6525"/>
                <a:gd name="T1" fmla="*/ 0 h 3375"/>
                <a:gd name="T2" fmla="*/ 0 w 6525"/>
                <a:gd name="T3" fmla="*/ 0 h 3375"/>
                <a:gd name="T4" fmla="*/ 0 w 6525"/>
                <a:gd name="T5" fmla="*/ 0 h 3375"/>
                <a:gd name="T6" fmla="*/ 0 w 6525"/>
                <a:gd name="T7" fmla="*/ 0 h 3375"/>
                <a:gd name="T8" fmla="*/ 0 w 6525"/>
                <a:gd name="T9" fmla="*/ 0 h 3375"/>
                <a:gd name="T10" fmla="*/ 0 w 6525"/>
                <a:gd name="T11" fmla="*/ 0 h 3375"/>
                <a:gd name="T12" fmla="*/ 0 w 6525"/>
                <a:gd name="T13" fmla="*/ 0 h 3375"/>
                <a:gd name="T14" fmla="*/ 0 w 6525"/>
                <a:gd name="T15" fmla="*/ 0 h 3375"/>
                <a:gd name="T16" fmla="*/ 0 w 6525"/>
                <a:gd name="T17" fmla="*/ 0 h 33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25"/>
                <a:gd name="T28" fmla="*/ 0 h 3375"/>
                <a:gd name="T29" fmla="*/ 6525 w 6525"/>
                <a:gd name="T30" fmla="*/ 3375 h 33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25" h="3375">
                  <a:moveTo>
                    <a:pt x="562" y="0"/>
                  </a:moveTo>
                  <a:cubicBezTo>
                    <a:pt x="252" y="0"/>
                    <a:pt x="0" y="252"/>
                    <a:pt x="0" y="562"/>
                  </a:cubicBezTo>
                  <a:lnTo>
                    <a:pt x="0" y="2812"/>
                  </a:lnTo>
                  <a:cubicBezTo>
                    <a:pt x="0" y="3123"/>
                    <a:pt x="252" y="3375"/>
                    <a:pt x="562" y="3375"/>
                  </a:cubicBezTo>
                  <a:lnTo>
                    <a:pt x="5962" y="3375"/>
                  </a:lnTo>
                  <a:cubicBezTo>
                    <a:pt x="6273" y="3375"/>
                    <a:pt x="6525" y="3123"/>
                    <a:pt x="6525" y="2812"/>
                  </a:cubicBezTo>
                  <a:lnTo>
                    <a:pt x="6525" y="562"/>
                  </a:lnTo>
                  <a:cubicBezTo>
                    <a:pt x="6525" y="252"/>
                    <a:pt x="6273" y="0"/>
                    <a:pt x="5962" y="0"/>
                  </a:cubicBezTo>
                  <a:lnTo>
                    <a:pt x="562" y="0"/>
                  </a:lnTo>
                  <a:close/>
                </a:path>
              </a:pathLst>
            </a:custGeom>
            <a:noFill/>
            <a:ln w="7938" cap="rnd">
              <a:solidFill>
                <a:srgbClr val="000000"/>
              </a:solidFill>
              <a:round/>
              <a:headEnd/>
              <a:tailEnd/>
            </a:ln>
          </p:spPr>
          <p:txBody>
            <a:bodyPr/>
            <a:lstStyle/>
            <a:p>
              <a:endParaRPr lang="ja-JP" altLang="en-US">
                <a:solidFill>
                  <a:prstClr val="black"/>
                </a:solidFill>
              </a:endParaRPr>
            </a:p>
          </p:txBody>
        </p:sp>
      </p:grpSp>
      <p:sp>
        <p:nvSpPr>
          <p:cNvPr id="3161" name="Rectangle 110"/>
          <p:cNvSpPr>
            <a:spLocks noChangeArrowheads="1"/>
          </p:cNvSpPr>
          <p:nvPr/>
        </p:nvSpPr>
        <p:spPr bwMode="auto">
          <a:xfrm>
            <a:off x="1609735" y="3576654"/>
            <a:ext cx="846386"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月額負担上限</a:t>
            </a:r>
            <a:endParaRPr lang="ja-JP" altLang="en-US">
              <a:solidFill>
                <a:srgbClr val="000000"/>
              </a:solidFill>
            </a:endParaRPr>
          </a:p>
        </p:txBody>
      </p:sp>
      <p:sp>
        <p:nvSpPr>
          <p:cNvPr id="3162" name="Rectangle 111"/>
          <p:cNvSpPr>
            <a:spLocks noChangeArrowheads="1"/>
          </p:cNvSpPr>
          <p:nvPr/>
        </p:nvSpPr>
        <p:spPr bwMode="auto">
          <a:xfrm>
            <a:off x="1632011" y="3741749"/>
            <a:ext cx="804707" cy="169277"/>
          </a:xfrm>
          <a:prstGeom prst="rect">
            <a:avLst/>
          </a:prstGeom>
          <a:noFill/>
          <a:ln w="9525">
            <a:noFill/>
            <a:miter lim="800000"/>
            <a:headEnd/>
            <a:tailEnd/>
          </a:ln>
        </p:spPr>
        <p:txBody>
          <a:bodyPr wrap="none" lIns="0" tIns="0" rIns="0" bIns="0">
            <a:spAutoFit/>
          </a:bodyPr>
          <a:lstStyle/>
          <a:p>
            <a:r>
              <a:rPr lang="ja-JP" altLang="en-US" sz="1100">
                <a:solidFill>
                  <a:srgbClr val="0066FF"/>
                </a:solidFill>
                <a:latin typeface="ＭＳ Ｐゴシック" charset="-128"/>
              </a:rPr>
              <a:t>（所得に応じ）</a:t>
            </a:r>
            <a:endParaRPr lang="ja-JP" altLang="en-US">
              <a:solidFill>
                <a:srgbClr val="000000"/>
              </a:solidFill>
            </a:endParaRPr>
          </a:p>
        </p:txBody>
      </p:sp>
      <p:grpSp>
        <p:nvGrpSpPr>
          <p:cNvPr id="13" name="Group 117"/>
          <p:cNvGrpSpPr>
            <a:grpSpLocks/>
          </p:cNvGrpSpPr>
          <p:nvPr/>
        </p:nvGrpSpPr>
        <p:grpSpPr bwMode="auto">
          <a:xfrm>
            <a:off x="6269059" y="3402020"/>
            <a:ext cx="1392237" cy="481012"/>
            <a:chOff x="3726" y="2143"/>
            <a:chExt cx="729" cy="303"/>
          </a:xfrm>
        </p:grpSpPr>
        <p:sp>
          <p:nvSpPr>
            <p:cNvPr id="3249" name="Rectangle 118"/>
            <p:cNvSpPr>
              <a:spLocks noChangeArrowheads="1"/>
            </p:cNvSpPr>
            <p:nvPr/>
          </p:nvSpPr>
          <p:spPr bwMode="auto">
            <a:xfrm>
              <a:off x="3726" y="2143"/>
              <a:ext cx="729" cy="303"/>
            </a:xfrm>
            <a:prstGeom prst="rect">
              <a:avLst/>
            </a:prstGeom>
            <a:solidFill>
              <a:srgbClr val="FFFFFF"/>
            </a:solidFill>
            <a:ln w="9525">
              <a:noFill/>
              <a:miter lim="800000"/>
              <a:headEnd/>
              <a:tailEnd/>
            </a:ln>
          </p:spPr>
          <p:txBody>
            <a:bodyPr/>
            <a:lstStyle/>
            <a:p>
              <a:endParaRPr lang="ja-JP" altLang="en-US">
                <a:solidFill>
                  <a:srgbClr val="000000"/>
                </a:solidFill>
              </a:endParaRPr>
            </a:p>
          </p:txBody>
        </p:sp>
        <p:sp>
          <p:nvSpPr>
            <p:cNvPr id="3250" name="Rectangle 119"/>
            <p:cNvSpPr>
              <a:spLocks noChangeArrowheads="1"/>
            </p:cNvSpPr>
            <p:nvPr/>
          </p:nvSpPr>
          <p:spPr bwMode="auto">
            <a:xfrm>
              <a:off x="3726" y="2143"/>
              <a:ext cx="729" cy="303"/>
            </a:xfrm>
            <a:prstGeom prst="rect">
              <a:avLst/>
            </a:prstGeom>
            <a:noFill/>
            <a:ln w="7938" cap="rnd">
              <a:solidFill>
                <a:srgbClr val="000000"/>
              </a:solidFill>
              <a:miter lim="800000"/>
              <a:headEnd/>
              <a:tailEnd/>
            </a:ln>
          </p:spPr>
          <p:txBody>
            <a:bodyPr/>
            <a:lstStyle/>
            <a:p>
              <a:endParaRPr lang="ja-JP" altLang="en-US">
                <a:solidFill>
                  <a:srgbClr val="000000"/>
                </a:solidFill>
              </a:endParaRPr>
            </a:p>
          </p:txBody>
        </p:sp>
      </p:grpSp>
      <p:sp>
        <p:nvSpPr>
          <p:cNvPr id="3164" name="Rectangle 120"/>
          <p:cNvSpPr>
            <a:spLocks noChangeArrowheads="1"/>
          </p:cNvSpPr>
          <p:nvPr/>
        </p:nvSpPr>
        <p:spPr bwMode="auto">
          <a:xfrm>
            <a:off x="6526273" y="3438539"/>
            <a:ext cx="519373"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低所得２</a:t>
            </a:r>
            <a:endParaRPr lang="ja-JP" altLang="en-US">
              <a:solidFill>
                <a:srgbClr val="000000"/>
              </a:solidFill>
            </a:endParaRPr>
          </a:p>
        </p:txBody>
      </p:sp>
      <p:sp>
        <p:nvSpPr>
          <p:cNvPr id="3165" name="Rectangle 121"/>
          <p:cNvSpPr>
            <a:spLocks noChangeArrowheads="1"/>
          </p:cNvSpPr>
          <p:nvPr/>
        </p:nvSpPr>
        <p:spPr bwMode="auto">
          <a:xfrm>
            <a:off x="7069152" y="3438539"/>
            <a:ext cx="70532"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a:t>
            </a:r>
            <a:endParaRPr lang="ja-JP" altLang="en-US">
              <a:solidFill>
                <a:srgbClr val="000000"/>
              </a:solidFill>
            </a:endParaRPr>
          </a:p>
        </p:txBody>
      </p:sp>
      <p:sp>
        <p:nvSpPr>
          <p:cNvPr id="3166" name="Rectangle 122"/>
          <p:cNvSpPr>
            <a:spLocks noChangeArrowheads="1"/>
          </p:cNvSpPr>
          <p:nvPr/>
        </p:nvSpPr>
        <p:spPr bwMode="auto">
          <a:xfrm>
            <a:off x="7146932" y="3438539"/>
            <a:ext cx="141064" cy="169277"/>
          </a:xfrm>
          <a:prstGeom prst="rect">
            <a:avLst/>
          </a:prstGeom>
          <a:noFill/>
          <a:ln w="9525">
            <a:noFill/>
            <a:miter lim="800000"/>
            <a:headEnd/>
            <a:tailEnd/>
          </a:ln>
        </p:spPr>
        <p:txBody>
          <a:bodyPr wrap="none" lIns="0" tIns="0" rIns="0" bIns="0">
            <a:spAutoFit/>
          </a:bodyPr>
          <a:lstStyle/>
          <a:p>
            <a:r>
              <a:rPr lang="en-US" altLang="ja-JP" sz="1100">
                <a:solidFill>
                  <a:srgbClr val="000000"/>
                </a:solidFill>
                <a:latin typeface="ＭＳ Ｐゴシック" charset="-128"/>
              </a:rPr>
              <a:t>※</a:t>
            </a:r>
            <a:endParaRPr lang="en-US" altLang="ja-JP">
              <a:solidFill>
                <a:srgbClr val="000000"/>
              </a:solidFill>
            </a:endParaRPr>
          </a:p>
        </p:txBody>
      </p:sp>
      <p:sp>
        <p:nvSpPr>
          <p:cNvPr id="3167" name="Rectangle 123"/>
          <p:cNvSpPr>
            <a:spLocks noChangeArrowheads="1"/>
          </p:cNvSpPr>
          <p:nvPr/>
        </p:nvSpPr>
        <p:spPr bwMode="auto">
          <a:xfrm>
            <a:off x="7294580" y="3438539"/>
            <a:ext cx="70532"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a:t>
            </a:r>
            <a:endParaRPr lang="ja-JP" altLang="en-US">
              <a:solidFill>
                <a:srgbClr val="000000"/>
              </a:solidFill>
            </a:endParaRPr>
          </a:p>
        </p:txBody>
      </p:sp>
      <p:sp>
        <p:nvSpPr>
          <p:cNvPr id="3168" name="Rectangle 124"/>
          <p:cNvSpPr>
            <a:spLocks noChangeArrowheads="1"/>
          </p:cNvSpPr>
          <p:nvPr/>
        </p:nvSpPr>
        <p:spPr bwMode="auto">
          <a:xfrm>
            <a:off x="6616700" y="3573476"/>
            <a:ext cx="97784"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３</a:t>
            </a:r>
            <a:endParaRPr lang="ja-JP" altLang="en-US">
              <a:solidFill>
                <a:srgbClr val="000000"/>
              </a:solidFill>
            </a:endParaRPr>
          </a:p>
        </p:txBody>
      </p:sp>
      <p:sp>
        <p:nvSpPr>
          <p:cNvPr id="3169" name="Rectangle 125"/>
          <p:cNvSpPr>
            <a:spLocks noChangeArrowheads="1"/>
          </p:cNvSpPr>
          <p:nvPr/>
        </p:nvSpPr>
        <p:spPr bwMode="auto">
          <a:xfrm>
            <a:off x="6718301" y="3573476"/>
            <a:ext cx="94578"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a:t>
            </a:r>
            <a:endParaRPr lang="ja-JP" altLang="en-US">
              <a:solidFill>
                <a:srgbClr val="000000"/>
              </a:solidFill>
            </a:endParaRPr>
          </a:p>
        </p:txBody>
      </p:sp>
      <p:sp>
        <p:nvSpPr>
          <p:cNvPr id="3170" name="Rectangle 126"/>
          <p:cNvSpPr>
            <a:spLocks noChangeArrowheads="1"/>
          </p:cNvSpPr>
          <p:nvPr/>
        </p:nvSpPr>
        <p:spPr bwMode="auto">
          <a:xfrm>
            <a:off x="6818315" y="3573476"/>
            <a:ext cx="195566"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００</a:t>
            </a:r>
            <a:endParaRPr lang="ja-JP" altLang="en-US">
              <a:solidFill>
                <a:srgbClr val="000000"/>
              </a:solidFill>
            </a:endParaRPr>
          </a:p>
        </p:txBody>
      </p:sp>
      <p:sp>
        <p:nvSpPr>
          <p:cNvPr id="3171" name="Rectangle 127"/>
          <p:cNvSpPr>
            <a:spLocks noChangeArrowheads="1"/>
          </p:cNvSpPr>
          <p:nvPr/>
        </p:nvSpPr>
        <p:spPr bwMode="auto">
          <a:xfrm>
            <a:off x="7021529" y="3573476"/>
            <a:ext cx="238848"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０円</a:t>
            </a:r>
            <a:endParaRPr lang="ja-JP" altLang="en-US">
              <a:solidFill>
                <a:srgbClr val="000000"/>
              </a:solidFill>
            </a:endParaRPr>
          </a:p>
        </p:txBody>
      </p:sp>
      <p:sp>
        <p:nvSpPr>
          <p:cNvPr id="3172" name="Rectangle 129"/>
          <p:cNvSpPr>
            <a:spLocks noChangeArrowheads="1"/>
          </p:cNvSpPr>
          <p:nvPr/>
        </p:nvSpPr>
        <p:spPr bwMode="auto">
          <a:xfrm>
            <a:off x="6465948" y="3716344"/>
            <a:ext cx="403957" cy="138499"/>
          </a:xfrm>
          <a:prstGeom prst="rect">
            <a:avLst/>
          </a:prstGeom>
          <a:noFill/>
          <a:ln w="9525">
            <a:noFill/>
            <a:miter lim="800000"/>
            <a:headEnd/>
            <a:tailEnd/>
          </a:ln>
        </p:spPr>
        <p:txBody>
          <a:bodyPr wrap="none" lIns="0" tIns="0" rIns="0" bIns="0">
            <a:spAutoFit/>
          </a:bodyPr>
          <a:lstStyle/>
          <a:p>
            <a:r>
              <a:rPr lang="ja-JP" altLang="en-US" sz="900" b="1">
                <a:solidFill>
                  <a:srgbClr val="FF0000"/>
                </a:solidFill>
                <a:latin typeface="ＭＳ Ｐゴシック" charset="-128"/>
              </a:rPr>
              <a:t>（通所は</a:t>
            </a:r>
            <a:endParaRPr lang="ja-JP" altLang="en-US">
              <a:solidFill>
                <a:srgbClr val="000000"/>
              </a:solidFill>
            </a:endParaRPr>
          </a:p>
        </p:txBody>
      </p:sp>
      <p:sp>
        <p:nvSpPr>
          <p:cNvPr id="3173" name="Rectangle 130"/>
          <p:cNvSpPr>
            <a:spLocks noChangeArrowheads="1"/>
          </p:cNvSpPr>
          <p:nvPr/>
        </p:nvSpPr>
        <p:spPr bwMode="auto">
          <a:xfrm>
            <a:off x="6897719" y="3716344"/>
            <a:ext cx="288541" cy="138499"/>
          </a:xfrm>
          <a:prstGeom prst="rect">
            <a:avLst/>
          </a:prstGeom>
          <a:noFill/>
          <a:ln w="9525">
            <a:noFill/>
            <a:miter lim="800000"/>
            <a:headEnd/>
            <a:tailEnd/>
          </a:ln>
        </p:spPr>
        <p:txBody>
          <a:bodyPr wrap="none" lIns="0" tIns="0" rIns="0" bIns="0">
            <a:spAutoFit/>
          </a:bodyPr>
          <a:lstStyle/>
          <a:p>
            <a:r>
              <a:rPr lang="en-US" altLang="ja-JP" sz="900" b="1">
                <a:solidFill>
                  <a:srgbClr val="FF0000"/>
                </a:solidFill>
                <a:latin typeface="ＭＳ ゴシック" pitchFamily="49" charset="-128"/>
                <a:ea typeface="ＭＳ ゴシック" pitchFamily="49" charset="-128"/>
              </a:rPr>
              <a:t>1,500</a:t>
            </a:r>
            <a:endParaRPr lang="en-US" altLang="ja-JP">
              <a:solidFill>
                <a:srgbClr val="000000"/>
              </a:solidFill>
            </a:endParaRPr>
          </a:p>
        </p:txBody>
      </p:sp>
      <p:sp>
        <p:nvSpPr>
          <p:cNvPr id="3174" name="Rectangle 131"/>
          <p:cNvSpPr>
            <a:spLocks noChangeArrowheads="1"/>
          </p:cNvSpPr>
          <p:nvPr/>
        </p:nvSpPr>
        <p:spPr bwMode="auto">
          <a:xfrm>
            <a:off x="7232651" y="3716344"/>
            <a:ext cx="173124" cy="138499"/>
          </a:xfrm>
          <a:prstGeom prst="rect">
            <a:avLst/>
          </a:prstGeom>
          <a:noFill/>
          <a:ln w="9525">
            <a:noFill/>
            <a:miter lim="800000"/>
            <a:headEnd/>
            <a:tailEnd/>
          </a:ln>
        </p:spPr>
        <p:txBody>
          <a:bodyPr wrap="none" lIns="0" tIns="0" rIns="0" bIns="0">
            <a:spAutoFit/>
          </a:bodyPr>
          <a:lstStyle/>
          <a:p>
            <a:r>
              <a:rPr lang="ja-JP" altLang="en-US" sz="900" b="1">
                <a:solidFill>
                  <a:srgbClr val="FF0000"/>
                </a:solidFill>
                <a:latin typeface="ＭＳ Ｐゴシック" charset="-128"/>
              </a:rPr>
              <a:t>円）</a:t>
            </a:r>
            <a:endParaRPr lang="ja-JP" altLang="en-US">
              <a:solidFill>
                <a:srgbClr val="000000"/>
              </a:solidFill>
            </a:endParaRPr>
          </a:p>
        </p:txBody>
      </p:sp>
      <p:grpSp>
        <p:nvGrpSpPr>
          <p:cNvPr id="14" name="Group 132"/>
          <p:cNvGrpSpPr>
            <a:grpSpLocks/>
          </p:cNvGrpSpPr>
          <p:nvPr/>
        </p:nvGrpSpPr>
        <p:grpSpPr bwMode="auto">
          <a:xfrm>
            <a:off x="6269059" y="4365636"/>
            <a:ext cx="1392237" cy="388938"/>
            <a:chOff x="3721" y="2707"/>
            <a:chExt cx="734" cy="216"/>
          </a:xfrm>
        </p:grpSpPr>
        <p:sp>
          <p:nvSpPr>
            <p:cNvPr id="3247" name="Rectangle 133"/>
            <p:cNvSpPr>
              <a:spLocks noChangeArrowheads="1"/>
            </p:cNvSpPr>
            <p:nvPr/>
          </p:nvSpPr>
          <p:spPr bwMode="auto">
            <a:xfrm>
              <a:off x="3721" y="2707"/>
              <a:ext cx="734" cy="216"/>
            </a:xfrm>
            <a:prstGeom prst="rect">
              <a:avLst/>
            </a:prstGeom>
            <a:solidFill>
              <a:srgbClr val="FFFFFF"/>
            </a:solidFill>
            <a:ln w="9525">
              <a:noFill/>
              <a:miter lim="800000"/>
              <a:headEnd/>
              <a:tailEnd/>
            </a:ln>
          </p:spPr>
          <p:txBody>
            <a:bodyPr/>
            <a:lstStyle/>
            <a:p>
              <a:endParaRPr lang="ja-JP" altLang="en-US">
                <a:solidFill>
                  <a:srgbClr val="000000"/>
                </a:solidFill>
              </a:endParaRPr>
            </a:p>
          </p:txBody>
        </p:sp>
        <p:sp>
          <p:nvSpPr>
            <p:cNvPr id="3248" name="Rectangle 134"/>
            <p:cNvSpPr>
              <a:spLocks noChangeArrowheads="1"/>
            </p:cNvSpPr>
            <p:nvPr/>
          </p:nvSpPr>
          <p:spPr bwMode="auto">
            <a:xfrm>
              <a:off x="3721" y="2707"/>
              <a:ext cx="734" cy="216"/>
            </a:xfrm>
            <a:prstGeom prst="rect">
              <a:avLst/>
            </a:prstGeom>
            <a:noFill/>
            <a:ln w="7938" cap="rnd">
              <a:solidFill>
                <a:srgbClr val="000000"/>
              </a:solidFill>
              <a:miter lim="800000"/>
              <a:headEnd/>
              <a:tailEnd/>
            </a:ln>
          </p:spPr>
          <p:txBody>
            <a:bodyPr/>
            <a:lstStyle/>
            <a:p>
              <a:endParaRPr lang="ja-JP" altLang="en-US">
                <a:solidFill>
                  <a:srgbClr val="000000"/>
                </a:solidFill>
              </a:endParaRPr>
            </a:p>
          </p:txBody>
        </p:sp>
      </p:grpSp>
      <p:sp>
        <p:nvSpPr>
          <p:cNvPr id="3176" name="Rectangle 135"/>
          <p:cNvSpPr>
            <a:spLocks noChangeArrowheads="1"/>
          </p:cNvSpPr>
          <p:nvPr/>
        </p:nvSpPr>
        <p:spPr bwMode="auto">
          <a:xfrm>
            <a:off x="6646907" y="4383161"/>
            <a:ext cx="606425" cy="168275"/>
          </a:xfrm>
          <a:prstGeom prst="rect">
            <a:avLst/>
          </a:prstGeom>
          <a:noFill/>
          <a:ln w="9525">
            <a:noFill/>
            <a:miter lim="800000"/>
            <a:headEnd/>
            <a:tailEnd/>
          </a:ln>
        </p:spPr>
        <p:txBody>
          <a:bodyPr lIns="0" tIns="0" rIns="0" bIns="0">
            <a:spAutoFit/>
          </a:bodyPr>
          <a:lstStyle/>
          <a:p>
            <a:r>
              <a:rPr lang="ja-JP" altLang="en-US" sz="1100">
                <a:solidFill>
                  <a:srgbClr val="000000"/>
                </a:solidFill>
                <a:latin typeface="ＭＳ Ｐゴシック" charset="-128"/>
              </a:rPr>
              <a:t>生活保護</a:t>
            </a:r>
            <a:endParaRPr lang="ja-JP" altLang="en-US">
              <a:solidFill>
                <a:srgbClr val="000000"/>
              </a:solidFill>
            </a:endParaRPr>
          </a:p>
        </p:txBody>
      </p:sp>
      <p:sp>
        <p:nvSpPr>
          <p:cNvPr id="3177" name="Rectangle 136"/>
          <p:cNvSpPr>
            <a:spLocks noChangeArrowheads="1"/>
          </p:cNvSpPr>
          <p:nvPr/>
        </p:nvSpPr>
        <p:spPr bwMode="auto">
          <a:xfrm>
            <a:off x="6818315" y="4565723"/>
            <a:ext cx="237244"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０円</a:t>
            </a:r>
            <a:endParaRPr lang="ja-JP" altLang="en-US">
              <a:solidFill>
                <a:srgbClr val="000000"/>
              </a:solidFill>
            </a:endParaRPr>
          </a:p>
        </p:txBody>
      </p:sp>
      <p:grpSp>
        <p:nvGrpSpPr>
          <p:cNvPr id="15" name="Group 137"/>
          <p:cNvGrpSpPr>
            <a:grpSpLocks/>
          </p:cNvGrpSpPr>
          <p:nvPr/>
        </p:nvGrpSpPr>
        <p:grpSpPr bwMode="auto">
          <a:xfrm>
            <a:off x="6269059" y="3919546"/>
            <a:ext cx="1392237" cy="373062"/>
            <a:chOff x="3723" y="2469"/>
            <a:chExt cx="732" cy="217"/>
          </a:xfrm>
        </p:grpSpPr>
        <p:sp>
          <p:nvSpPr>
            <p:cNvPr id="3245" name="Rectangle 138"/>
            <p:cNvSpPr>
              <a:spLocks noChangeArrowheads="1"/>
            </p:cNvSpPr>
            <p:nvPr/>
          </p:nvSpPr>
          <p:spPr bwMode="auto">
            <a:xfrm>
              <a:off x="3723" y="2469"/>
              <a:ext cx="732" cy="217"/>
            </a:xfrm>
            <a:prstGeom prst="rect">
              <a:avLst/>
            </a:prstGeom>
            <a:solidFill>
              <a:srgbClr val="FFFFFF"/>
            </a:solidFill>
            <a:ln w="9525">
              <a:noFill/>
              <a:miter lim="800000"/>
              <a:headEnd/>
              <a:tailEnd/>
            </a:ln>
          </p:spPr>
          <p:txBody>
            <a:bodyPr/>
            <a:lstStyle/>
            <a:p>
              <a:endParaRPr lang="ja-JP" altLang="en-US">
                <a:solidFill>
                  <a:srgbClr val="000000"/>
                </a:solidFill>
              </a:endParaRPr>
            </a:p>
          </p:txBody>
        </p:sp>
        <p:sp>
          <p:nvSpPr>
            <p:cNvPr id="3246" name="Rectangle 139"/>
            <p:cNvSpPr>
              <a:spLocks noChangeArrowheads="1"/>
            </p:cNvSpPr>
            <p:nvPr/>
          </p:nvSpPr>
          <p:spPr bwMode="auto">
            <a:xfrm>
              <a:off x="3723" y="2469"/>
              <a:ext cx="732" cy="217"/>
            </a:xfrm>
            <a:prstGeom prst="rect">
              <a:avLst/>
            </a:prstGeom>
            <a:noFill/>
            <a:ln w="7938" cap="rnd">
              <a:solidFill>
                <a:srgbClr val="000000"/>
              </a:solidFill>
              <a:miter lim="800000"/>
              <a:headEnd/>
              <a:tailEnd/>
            </a:ln>
          </p:spPr>
          <p:txBody>
            <a:bodyPr/>
            <a:lstStyle/>
            <a:p>
              <a:endParaRPr lang="ja-JP" altLang="en-US">
                <a:solidFill>
                  <a:srgbClr val="000000"/>
                </a:solidFill>
              </a:endParaRPr>
            </a:p>
          </p:txBody>
        </p:sp>
      </p:grpSp>
      <p:sp>
        <p:nvSpPr>
          <p:cNvPr id="3179" name="Rectangle 140"/>
          <p:cNvSpPr>
            <a:spLocks noChangeArrowheads="1"/>
          </p:cNvSpPr>
          <p:nvPr/>
        </p:nvSpPr>
        <p:spPr bwMode="auto">
          <a:xfrm>
            <a:off x="6521511" y="3956062"/>
            <a:ext cx="519373"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低所得１</a:t>
            </a:r>
            <a:endParaRPr lang="ja-JP" altLang="en-US">
              <a:solidFill>
                <a:srgbClr val="000000"/>
              </a:solidFill>
            </a:endParaRPr>
          </a:p>
        </p:txBody>
      </p:sp>
      <p:sp>
        <p:nvSpPr>
          <p:cNvPr id="3180" name="Rectangle 141"/>
          <p:cNvSpPr>
            <a:spLocks noChangeArrowheads="1"/>
          </p:cNvSpPr>
          <p:nvPr/>
        </p:nvSpPr>
        <p:spPr bwMode="auto">
          <a:xfrm>
            <a:off x="7067558" y="3956062"/>
            <a:ext cx="70532"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a:t>
            </a:r>
            <a:endParaRPr lang="ja-JP" altLang="en-US">
              <a:solidFill>
                <a:srgbClr val="000000"/>
              </a:solidFill>
            </a:endParaRPr>
          </a:p>
        </p:txBody>
      </p:sp>
      <p:sp>
        <p:nvSpPr>
          <p:cNvPr id="3181" name="Rectangle 142"/>
          <p:cNvSpPr>
            <a:spLocks noChangeArrowheads="1"/>
          </p:cNvSpPr>
          <p:nvPr/>
        </p:nvSpPr>
        <p:spPr bwMode="auto">
          <a:xfrm>
            <a:off x="7142164" y="3956062"/>
            <a:ext cx="141064" cy="169277"/>
          </a:xfrm>
          <a:prstGeom prst="rect">
            <a:avLst/>
          </a:prstGeom>
          <a:noFill/>
          <a:ln w="9525">
            <a:noFill/>
            <a:miter lim="800000"/>
            <a:headEnd/>
            <a:tailEnd/>
          </a:ln>
        </p:spPr>
        <p:txBody>
          <a:bodyPr wrap="none" lIns="0" tIns="0" rIns="0" bIns="0">
            <a:spAutoFit/>
          </a:bodyPr>
          <a:lstStyle/>
          <a:p>
            <a:r>
              <a:rPr lang="en-US" altLang="ja-JP" sz="1100">
                <a:solidFill>
                  <a:srgbClr val="000000"/>
                </a:solidFill>
                <a:latin typeface="ＭＳ Ｐゴシック" charset="-128"/>
              </a:rPr>
              <a:t>※</a:t>
            </a:r>
            <a:endParaRPr lang="en-US" altLang="ja-JP">
              <a:solidFill>
                <a:srgbClr val="000000"/>
              </a:solidFill>
            </a:endParaRPr>
          </a:p>
        </p:txBody>
      </p:sp>
      <p:sp>
        <p:nvSpPr>
          <p:cNvPr id="3182" name="Rectangle 143"/>
          <p:cNvSpPr>
            <a:spLocks noChangeArrowheads="1"/>
          </p:cNvSpPr>
          <p:nvPr/>
        </p:nvSpPr>
        <p:spPr bwMode="auto">
          <a:xfrm>
            <a:off x="7291399" y="3956062"/>
            <a:ext cx="70532"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a:t>
            </a:r>
            <a:endParaRPr lang="ja-JP" altLang="en-US">
              <a:solidFill>
                <a:srgbClr val="000000"/>
              </a:solidFill>
            </a:endParaRPr>
          </a:p>
        </p:txBody>
      </p:sp>
      <p:sp>
        <p:nvSpPr>
          <p:cNvPr id="3183" name="Rectangle 144"/>
          <p:cNvSpPr>
            <a:spLocks noChangeArrowheads="1"/>
          </p:cNvSpPr>
          <p:nvPr/>
        </p:nvSpPr>
        <p:spPr bwMode="auto">
          <a:xfrm>
            <a:off x="6615114" y="4119583"/>
            <a:ext cx="97784"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１</a:t>
            </a:r>
            <a:endParaRPr lang="ja-JP" altLang="en-US">
              <a:solidFill>
                <a:srgbClr val="000000"/>
              </a:solidFill>
            </a:endParaRPr>
          </a:p>
        </p:txBody>
      </p:sp>
      <p:sp>
        <p:nvSpPr>
          <p:cNvPr id="3184" name="Rectangle 145"/>
          <p:cNvSpPr>
            <a:spLocks noChangeArrowheads="1"/>
          </p:cNvSpPr>
          <p:nvPr/>
        </p:nvSpPr>
        <p:spPr bwMode="auto">
          <a:xfrm>
            <a:off x="6716713" y="4119583"/>
            <a:ext cx="94578"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a:t>
            </a:r>
            <a:endParaRPr lang="ja-JP" altLang="en-US">
              <a:solidFill>
                <a:srgbClr val="000000"/>
              </a:solidFill>
            </a:endParaRPr>
          </a:p>
        </p:txBody>
      </p:sp>
      <p:sp>
        <p:nvSpPr>
          <p:cNvPr id="3185" name="Rectangle 146"/>
          <p:cNvSpPr>
            <a:spLocks noChangeArrowheads="1"/>
          </p:cNvSpPr>
          <p:nvPr/>
        </p:nvSpPr>
        <p:spPr bwMode="auto">
          <a:xfrm>
            <a:off x="6816723" y="4119583"/>
            <a:ext cx="293350"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５００</a:t>
            </a:r>
            <a:endParaRPr lang="ja-JP" altLang="en-US">
              <a:solidFill>
                <a:srgbClr val="000000"/>
              </a:solidFill>
            </a:endParaRPr>
          </a:p>
        </p:txBody>
      </p:sp>
      <p:sp>
        <p:nvSpPr>
          <p:cNvPr id="3186" name="Rectangle 147"/>
          <p:cNvSpPr>
            <a:spLocks noChangeArrowheads="1"/>
          </p:cNvSpPr>
          <p:nvPr/>
        </p:nvSpPr>
        <p:spPr bwMode="auto">
          <a:xfrm>
            <a:off x="7121532" y="4119583"/>
            <a:ext cx="141064"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円</a:t>
            </a:r>
            <a:endParaRPr lang="ja-JP" altLang="en-US">
              <a:solidFill>
                <a:srgbClr val="000000"/>
              </a:solidFill>
            </a:endParaRPr>
          </a:p>
        </p:txBody>
      </p:sp>
      <p:sp>
        <p:nvSpPr>
          <p:cNvPr id="3187" name="Rectangle 148"/>
          <p:cNvSpPr>
            <a:spLocks noChangeArrowheads="1"/>
          </p:cNvSpPr>
          <p:nvPr/>
        </p:nvSpPr>
        <p:spPr bwMode="auto">
          <a:xfrm>
            <a:off x="6637379" y="2344818"/>
            <a:ext cx="692497" cy="138499"/>
          </a:xfrm>
          <a:prstGeom prst="rect">
            <a:avLst/>
          </a:prstGeom>
          <a:noFill/>
          <a:ln w="9525">
            <a:noFill/>
            <a:miter lim="800000"/>
            <a:headEnd/>
            <a:tailEnd/>
          </a:ln>
        </p:spPr>
        <p:txBody>
          <a:bodyPr wrap="none" lIns="0" tIns="0" rIns="0" bIns="0">
            <a:spAutoFit/>
          </a:bodyPr>
          <a:lstStyle/>
          <a:p>
            <a:r>
              <a:rPr lang="ja-JP" altLang="en-US" sz="900" b="1">
                <a:solidFill>
                  <a:srgbClr val="000000"/>
                </a:solidFill>
                <a:latin typeface="ＭＳ Ｐゴシック" charset="-128"/>
              </a:rPr>
              <a:t>＜緊急措置＞</a:t>
            </a:r>
            <a:endParaRPr lang="ja-JP" altLang="en-US">
              <a:solidFill>
                <a:srgbClr val="000000"/>
              </a:solidFill>
            </a:endParaRPr>
          </a:p>
        </p:txBody>
      </p:sp>
      <p:sp>
        <p:nvSpPr>
          <p:cNvPr id="3188" name="Rectangle 149"/>
          <p:cNvSpPr>
            <a:spLocks noChangeArrowheads="1"/>
          </p:cNvSpPr>
          <p:nvPr/>
        </p:nvSpPr>
        <p:spPr bwMode="auto">
          <a:xfrm>
            <a:off x="6388100" y="2236795"/>
            <a:ext cx="230832" cy="276999"/>
          </a:xfrm>
          <a:prstGeom prst="rect">
            <a:avLst/>
          </a:prstGeom>
          <a:noFill/>
          <a:ln w="9525">
            <a:noFill/>
            <a:miter lim="800000"/>
            <a:headEnd/>
            <a:tailEnd/>
          </a:ln>
        </p:spPr>
        <p:txBody>
          <a:bodyPr wrap="none" lIns="0" tIns="0" rIns="0" bIns="0">
            <a:spAutoFit/>
          </a:bodyPr>
          <a:lstStyle/>
          <a:p>
            <a:r>
              <a:rPr lang="ja-JP" altLang="en-US">
                <a:solidFill>
                  <a:srgbClr val="000000"/>
                </a:solidFill>
                <a:latin typeface="ＭＳ Ｐゴシック" charset="-128"/>
              </a:rPr>
              <a:t>③</a:t>
            </a:r>
            <a:endParaRPr lang="ja-JP" altLang="en-US">
              <a:solidFill>
                <a:srgbClr val="000000"/>
              </a:solidFill>
            </a:endParaRPr>
          </a:p>
        </p:txBody>
      </p:sp>
      <p:grpSp>
        <p:nvGrpSpPr>
          <p:cNvPr id="16" name="Group 150"/>
          <p:cNvGrpSpPr>
            <a:grpSpLocks/>
          </p:cNvGrpSpPr>
          <p:nvPr/>
        </p:nvGrpSpPr>
        <p:grpSpPr bwMode="auto">
          <a:xfrm>
            <a:off x="6269059" y="2895602"/>
            <a:ext cx="1392237" cy="465136"/>
            <a:chOff x="3731" y="1824"/>
            <a:chExt cx="724" cy="281"/>
          </a:xfrm>
        </p:grpSpPr>
        <p:sp>
          <p:nvSpPr>
            <p:cNvPr id="3243" name="Rectangle 151"/>
            <p:cNvSpPr>
              <a:spLocks noChangeArrowheads="1"/>
            </p:cNvSpPr>
            <p:nvPr/>
          </p:nvSpPr>
          <p:spPr bwMode="auto">
            <a:xfrm>
              <a:off x="3731" y="1824"/>
              <a:ext cx="724" cy="281"/>
            </a:xfrm>
            <a:prstGeom prst="rect">
              <a:avLst/>
            </a:prstGeom>
            <a:solidFill>
              <a:srgbClr val="FFFFFF"/>
            </a:solidFill>
            <a:ln w="9525">
              <a:noFill/>
              <a:miter lim="800000"/>
              <a:headEnd/>
              <a:tailEnd/>
            </a:ln>
          </p:spPr>
          <p:txBody>
            <a:bodyPr/>
            <a:lstStyle/>
            <a:p>
              <a:endParaRPr lang="ja-JP" altLang="en-US">
                <a:solidFill>
                  <a:srgbClr val="000000"/>
                </a:solidFill>
              </a:endParaRPr>
            </a:p>
          </p:txBody>
        </p:sp>
        <p:sp>
          <p:nvSpPr>
            <p:cNvPr id="3244" name="Rectangle 152"/>
            <p:cNvSpPr>
              <a:spLocks noChangeArrowheads="1"/>
            </p:cNvSpPr>
            <p:nvPr/>
          </p:nvSpPr>
          <p:spPr bwMode="auto">
            <a:xfrm>
              <a:off x="3731" y="1824"/>
              <a:ext cx="724" cy="281"/>
            </a:xfrm>
            <a:prstGeom prst="rect">
              <a:avLst/>
            </a:prstGeom>
            <a:noFill/>
            <a:ln w="7938" cap="rnd">
              <a:solidFill>
                <a:srgbClr val="000000"/>
              </a:solidFill>
              <a:miter lim="800000"/>
              <a:headEnd/>
              <a:tailEnd/>
            </a:ln>
          </p:spPr>
          <p:txBody>
            <a:bodyPr/>
            <a:lstStyle/>
            <a:p>
              <a:endParaRPr lang="ja-JP" altLang="en-US">
                <a:solidFill>
                  <a:srgbClr val="000000"/>
                </a:solidFill>
              </a:endParaRPr>
            </a:p>
          </p:txBody>
        </p:sp>
      </p:grpSp>
      <p:sp>
        <p:nvSpPr>
          <p:cNvPr id="3190" name="Rectangle 153"/>
          <p:cNvSpPr>
            <a:spLocks noChangeArrowheads="1"/>
          </p:cNvSpPr>
          <p:nvPr/>
        </p:nvSpPr>
        <p:spPr bwMode="auto">
          <a:xfrm>
            <a:off x="6699250" y="2925844"/>
            <a:ext cx="230832" cy="138499"/>
          </a:xfrm>
          <a:prstGeom prst="rect">
            <a:avLst/>
          </a:prstGeom>
          <a:noFill/>
          <a:ln w="9525">
            <a:noFill/>
            <a:miter lim="800000"/>
            <a:headEnd/>
            <a:tailEnd/>
          </a:ln>
        </p:spPr>
        <p:txBody>
          <a:bodyPr wrap="none" lIns="0" tIns="0" rIns="0" bIns="0">
            <a:spAutoFit/>
          </a:bodyPr>
          <a:lstStyle/>
          <a:p>
            <a:r>
              <a:rPr lang="ja-JP" altLang="en-US" sz="900">
                <a:solidFill>
                  <a:srgbClr val="000000"/>
                </a:solidFill>
                <a:latin typeface="ＭＳ Ｐゴシック" charset="-128"/>
              </a:rPr>
              <a:t>一般</a:t>
            </a:r>
            <a:endParaRPr lang="ja-JP" altLang="en-US">
              <a:solidFill>
                <a:srgbClr val="000000"/>
              </a:solidFill>
            </a:endParaRPr>
          </a:p>
        </p:txBody>
      </p:sp>
      <p:sp>
        <p:nvSpPr>
          <p:cNvPr id="3191" name="Rectangle 154"/>
          <p:cNvSpPr>
            <a:spLocks noChangeArrowheads="1"/>
          </p:cNvSpPr>
          <p:nvPr/>
        </p:nvSpPr>
        <p:spPr bwMode="auto">
          <a:xfrm>
            <a:off x="6951663" y="2925844"/>
            <a:ext cx="57708" cy="138499"/>
          </a:xfrm>
          <a:prstGeom prst="rect">
            <a:avLst/>
          </a:prstGeom>
          <a:noFill/>
          <a:ln w="9525">
            <a:noFill/>
            <a:miter lim="800000"/>
            <a:headEnd/>
            <a:tailEnd/>
          </a:ln>
        </p:spPr>
        <p:txBody>
          <a:bodyPr wrap="none" lIns="0" tIns="0" rIns="0" bIns="0">
            <a:spAutoFit/>
          </a:bodyPr>
          <a:lstStyle/>
          <a:p>
            <a:r>
              <a:rPr lang="ja-JP" altLang="en-US" sz="900">
                <a:solidFill>
                  <a:srgbClr val="000000"/>
                </a:solidFill>
                <a:latin typeface="ＭＳ Ｐゴシック" charset="-128"/>
              </a:rPr>
              <a:t>（</a:t>
            </a:r>
            <a:endParaRPr lang="ja-JP" altLang="en-US">
              <a:solidFill>
                <a:srgbClr val="000000"/>
              </a:solidFill>
            </a:endParaRPr>
          </a:p>
        </p:txBody>
      </p:sp>
      <p:sp>
        <p:nvSpPr>
          <p:cNvPr id="3192" name="Rectangle 155"/>
          <p:cNvSpPr>
            <a:spLocks noChangeArrowheads="1"/>
          </p:cNvSpPr>
          <p:nvPr/>
        </p:nvSpPr>
        <p:spPr bwMode="auto">
          <a:xfrm>
            <a:off x="7015163" y="2925844"/>
            <a:ext cx="115416" cy="138499"/>
          </a:xfrm>
          <a:prstGeom prst="rect">
            <a:avLst/>
          </a:prstGeom>
          <a:noFill/>
          <a:ln w="9525">
            <a:noFill/>
            <a:miter lim="800000"/>
            <a:headEnd/>
            <a:tailEnd/>
          </a:ln>
        </p:spPr>
        <p:txBody>
          <a:bodyPr wrap="none" lIns="0" tIns="0" rIns="0" bIns="0">
            <a:spAutoFit/>
          </a:bodyPr>
          <a:lstStyle/>
          <a:p>
            <a:r>
              <a:rPr lang="en-US" altLang="ja-JP" sz="900">
                <a:solidFill>
                  <a:srgbClr val="000000"/>
                </a:solidFill>
                <a:latin typeface="ＭＳ Ｐゴシック" charset="-128"/>
              </a:rPr>
              <a:t>※</a:t>
            </a:r>
            <a:endParaRPr lang="en-US" altLang="ja-JP">
              <a:solidFill>
                <a:srgbClr val="000000"/>
              </a:solidFill>
            </a:endParaRPr>
          </a:p>
        </p:txBody>
      </p:sp>
      <p:sp>
        <p:nvSpPr>
          <p:cNvPr id="3193" name="Rectangle 156"/>
          <p:cNvSpPr>
            <a:spLocks noChangeArrowheads="1"/>
          </p:cNvSpPr>
          <p:nvPr/>
        </p:nvSpPr>
        <p:spPr bwMode="auto">
          <a:xfrm>
            <a:off x="7142163" y="2925844"/>
            <a:ext cx="57708" cy="138499"/>
          </a:xfrm>
          <a:prstGeom prst="rect">
            <a:avLst/>
          </a:prstGeom>
          <a:noFill/>
          <a:ln w="9525">
            <a:noFill/>
            <a:miter lim="800000"/>
            <a:headEnd/>
            <a:tailEnd/>
          </a:ln>
        </p:spPr>
        <p:txBody>
          <a:bodyPr wrap="none" lIns="0" tIns="0" rIns="0" bIns="0">
            <a:spAutoFit/>
          </a:bodyPr>
          <a:lstStyle/>
          <a:p>
            <a:r>
              <a:rPr lang="ja-JP" altLang="en-US" sz="900">
                <a:solidFill>
                  <a:srgbClr val="000000"/>
                </a:solidFill>
                <a:latin typeface="ＭＳ Ｐゴシック" charset="-128"/>
              </a:rPr>
              <a:t>）</a:t>
            </a:r>
            <a:endParaRPr lang="ja-JP" altLang="en-US">
              <a:solidFill>
                <a:srgbClr val="000000"/>
              </a:solidFill>
            </a:endParaRPr>
          </a:p>
        </p:txBody>
      </p:sp>
      <p:sp>
        <p:nvSpPr>
          <p:cNvPr id="3194" name="Rectangle 157"/>
          <p:cNvSpPr>
            <a:spLocks noChangeArrowheads="1"/>
          </p:cNvSpPr>
          <p:nvPr/>
        </p:nvSpPr>
        <p:spPr bwMode="auto">
          <a:xfrm>
            <a:off x="6346833" y="3065537"/>
            <a:ext cx="1166986" cy="123111"/>
          </a:xfrm>
          <a:prstGeom prst="rect">
            <a:avLst/>
          </a:prstGeom>
          <a:noFill/>
          <a:ln w="9525">
            <a:noFill/>
            <a:miter lim="800000"/>
            <a:headEnd/>
            <a:tailEnd/>
          </a:ln>
        </p:spPr>
        <p:txBody>
          <a:bodyPr wrap="none" lIns="0" tIns="0" rIns="0" bIns="0">
            <a:spAutoFit/>
          </a:bodyPr>
          <a:lstStyle/>
          <a:p>
            <a:r>
              <a:rPr lang="ja-JP" altLang="en-US" sz="800">
                <a:solidFill>
                  <a:srgbClr val="000000"/>
                </a:solidFill>
                <a:latin typeface="ＭＳ Ｐゴシック" charset="-128"/>
              </a:rPr>
              <a:t>（所得割１６万円未満（注））</a:t>
            </a:r>
            <a:endParaRPr lang="ja-JP" altLang="en-US">
              <a:solidFill>
                <a:srgbClr val="000000"/>
              </a:solidFill>
            </a:endParaRPr>
          </a:p>
        </p:txBody>
      </p:sp>
      <p:sp>
        <p:nvSpPr>
          <p:cNvPr id="3195" name="Rectangle 158"/>
          <p:cNvSpPr>
            <a:spLocks noChangeArrowheads="1"/>
          </p:cNvSpPr>
          <p:nvPr/>
        </p:nvSpPr>
        <p:spPr bwMode="auto">
          <a:xfrm>
            <a:off x="6621463" y="3187715"/>
            <a:ext cx="97784" cy="169277"/>
          </a:xfrm>
          <a:prstGeom prst="rect">
            <a:avLst/>
          </a:prstGeom>
          <a:noFill/>
          <a:ln w="9525">
            <a:noFill/>
            <a:miter lim="800000"/>
            <a:headEnd/>
            <a:tailEnd/>
          </a:ln>
        </p:spPr>
        <p:txBody>
          <a:bodyPr wrap="none" lIns="0" tIns="0" rIns="0" bIns="0">
            <a:spAutoFit/>
          </a:bodyPr>
          <a:lstStyle/>
          <a:p>
            <a:r>
              <a:rPr lang="ja-JP" altLang="en-US" sz="1100" b="1" dirty="0">
                <a:solidFill>
                  <a:srgbClr val="FF0000"/>
                </a:solidFill>
                <a:latin typeface="ＭＳ Ｐゴシック" charset="-128"/>
              </a:rPr>
              <a:t>９</a:t>
            </a:r>
            <a:endParaRPr lang="ja-JP" altLang="en-US" dirty="0">
              <a:solidFill>
                <a:srgbClr val="000000"/>
              </a:solidFill>
            </a:endParaRPr>
          </a:p>
        </p:txBody>
      </p:sp>
      <p:sp>
        <p:nvSpPr>
          <p:cNvPr id="3196" name="Rectangle 159"/>
          <p:cNvSpPr>
            <a:spLocks noChangeArrowheads="1"/>
          </p:cNvSpPr>
          <p:nvPr/>
        </p:nvSpPr>
        <p:spPr bwMode="auto">
          <a:xfrm>
            <a:off x="6718301" y="3187715"/>
            <a:ext cx="94578" cy="169277"/>
          </a:xfrm>
          <a:prstGeom prst="rect">
            <a:avLst/>
          </a:prstGeom>
          <a:noFill/>
          <a:ln w="9525">
            <a:noFill/>
            <a:miter lim="800000"/>
            <a:headEnd/>
            <a:tailEnd/>
          </a:ln>
        </p:spPr>
        <p:txBody>
          <a:bodyPr wrap="none" lIns="0" tIns="0" rIns="0" bIns="0">
            <a:spAutoFit/>
          </a:bodyPr>
          <a:lstStyle/>
          <a:p>
            <a:r>
              <a:rPr lang="ja-JP" altLang="en-US" sz="1100" b="1" dirty="0" err="1">
                <a:solidFill>
                  <a:srgbClr val="FF0000"/>
                </a:solidFill>
                <a:latin typeface="ＭＳ Ｐゴシック" charset="-128"/>
              </a:rPr>
              <a:t>，</a:t>
            </a:r>
            <a:endParaRPr lang="ja-JP" altLang="en-US" dirty="0">
              <a:solidFill>
                <a:srgbClr val="000000"/>
              </a:solidFill>
            </a:endParaRPr>
          </a:p>
        </p:txBody>
      </p:sp>
      <p:sp>
        <p:nvSpPr>
          <p:cNvPr id="3197" name="Rectangle 160"/>
          <p:cNvSpPr>
            <a:spLocks noChangeArrowheads="1"/>
          </p:cNvSpPr>
          <p:nvPr/>
        </p:nvSpPr>
        <p:spPr bwMode="auto">
          <a:xfrm>
            <a:off x="6823075" y="3187715"/>
            <a:ext cx="97784" cy="169277"/>
          </a:xfrm>
          <a:prstGeom prst="rect">
            <a:avLst/>
          </a:prstGeom>
          <a:noFill/>
          <a:ln w="9525">
            <a:noFill/>
            <a:miter lim="800000"/>
            <a:headEnd/>
            <a:tailEnd/>
          </a:ln>
        </p:spPr>
        <p:txBody>
          <a:bodyPr wrap="none" lIns="0" tIns="0" rIns="0" bIns="0">
            <a:spAutoFit/>
          </a:bodyPr>
          <a:lstStyle/>
          <a:p>
            <a:r>
              <a:rPr lang="ja-JP" altLang="en-US" sz="1100" b="1" dirty="0">
                <a:solidFill>
                  <a:srgbClr val="FF0000"/>
                </a:solidFill>
                <a:latin typeface="ＭＳ Ｐゴシック" charset="-128"/>
              </a:rPr>
              <a:t>３</a:t>
            </a:r>
            <a:endParaRPr lang="ja-JP" altLang="en-US" dirty="0">
              <a:solidFill>
                <a:srgbClr val="000000"/>
              </a:solidFill>
            </a:endParaRPr>
          </a:p>
        </p:txBody>
      </p:sp>
      <p:sp>
        <p:nvSpPr>
          <p:cNvPr id="3198" name="Rectangle 161"/>
          <p:cNvSpPr>
            <a:spLocks noChangeArrowheads="1"/>
          </p:cNvSpPr>
          <p:nvPr/>
        </p:nvSpPr>
        <p:spPr bwMode="auto">
          <a:xfrm>
            <a:off x="6924719" y="3187715"/>
            <a:ext cx="336631" cy="169277"/>
          </a:xfrm>
          <a:prstGeom prst="rect">
            <a:avLst/>
          </a:prstGeom>
          <a:noFill/>
          <a:ln w="9525">
            <a:noFill/>
            <a:miter lim="800000"/>
            <a:headEnd/>
            <a:tailEnd/>
          </a:ln>
        </p:spPr>
        <p:txBody>
          <a:bodyPr wrap="none" lIns="0" tIns="0" rIns="0" bIns="0">
            <a:spAutoFit/>
          </a:bodyPr>
          <a:lstStyle/>
          <a:p>
            <a:r>
              <a:rPr lang="ja-JP" altLang="en-US" sz="1100" b="1" dirty="0">
                <a:solidFill>
                  <a:srgbClr val="FF0000"/>
                </a:solidFill>
                <a:latin typeface="ＭＳ Ｐゴシック" charset="-128"/>
              </a:rPr>
              <a:t>００円</a:t>
            </a:r>
            <a:endParaRPr lang="ja-JP" altLang="en-US" dirty="0">
              <a:solidFill>
                <a:srgbClr val="000000"/>
              </a:solidFill>
            </a:endParaRPr>
          </a:p>
        </p:txBody>
      </p:sp>
      <p:grpSp>
        <p:nvGrpSpPr>
          <p:cNvPr id="17" name="Group 162"/>
          <p:cNvGrpSpPr>
            <a:grpSpLocks/>
          </p:cNvGrpSpPr>
          <p:nvPr/>
        </p:nvGrpSpPr>
        <p:grpSpPr bwMode="auto">
          <a:xfrm>
            <a:off x="6269059" y="2486113"/>
            <a:ext cx="1392237" cy="352425"/>
            <a:chOff x="3727" y="1566"/>
            <a:chExt cx="728" cy="222"/>
          </a:xfrm>
        </p:grpSpPr>
        <p:sp>
          <p:nvSpPr>
            <p:cNvPr id="3241" name="Rectangle 163"/>
            <p:cNvSpPr>
              <a:spLocks noChangeArrowheads="1"/>
            </p:cNvSpPr>
            <p:nvPr/>
          </p:nvSpPr>
          <p:spPr bwMode="auto">
            <a:xfrm>
              <a:off x="3727" y="1566"/>
              <a:ext cx="728" cy="222"/>
            </a:xfrm>
            <a:prstGeom prst="rect">
              <a:avLst/>
            </a:prstGeom>
            <a:solidFill>
              <a:srgbClr val="FFFFFF"/>
            </a:solidFill>
            <a:ln w="9525">
              <a:noFill/>
              <a:miter lim="800000"/>
              <a:headEnd/>
              <a:tailEnd/>
            </a:ln>
          </p:spPr>
          <p:txBody>
            <a:bodyPr/>
            <a:lstStyle/>
            <a:p>
              <a:endParaRPr lang="ja-JP" altLang="en-US">
                <a:solidFill>
                  <a:srgbClr val="000000"/>
                </a:solidFill>
              </a:endParaRPr>
            </a:p>
          </p:txBody>
        </p:sp>
        <p:sp>
          <p:nvSpPr>
            <p:cNvPr id="3242" name="Rectangle 164"/>
            <p:cNvSpPr>
              <a:spLocks noChangeArrowheads="1"/>
            </p:cNvSpPr>
            <p:nvPr/>
          </p:nvSpPr>
          <p:spPr bwMode="auto">
            <a:xfrm>
              <a:off x="3727" y="1566"/>
              <a:ext cx="728" cy="222"/>
            </a:xfrm>
            <a:prstGeom prst="rect">
              <a:avLst/>
            </a:prstGeom>
            <a:noFill/>
            <a:ln w="7938" cap="rnd">
              <a:solidFill>
                <a:srgbClr val="000000"/>
              </a:solidFill>
              <a:miter lim="800000"/>
              <a:headEnd/>
              <a:tailEnd/>
            </a:ln>
          </p:spPr>
          <p:txBody>
            <a:bodyPr/>
            <a:lstStyle/>
            <a:p>
              <a:endParaRPr lang="ja-JP" altLang="en-US">
                <a:solidFill>
                  <a:srgbClr val="000000"/>
                </a:solidFill>
              </a:endParaRPr>
            </a:p>
          </p:txBody>
        </p:sp>
      </p:grpSp>
      <p:sp>
        <p:nvSpPr>
          <p:cNvPr id="3200" name="Rectangle 165"/>
          <p:cNvSpPr>
            <a:spLocks noChangeArrowheads="1"/>
          </p:cNvSpPr>
          <p:nvPr/>
        </p:nvSpPr>
        <p:spPr bwMode="auto">
          <a:xfrm>
            <a:off x="6800858" y="2522613"/>
            <a:ext cx="282129"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一般</a:t>
            </a:r>
            <a:endParaRPr lang="ja-JP" altLang="en-US">
              <a:solidFill>
                <a:srgbClr val="000000"/>
              </a:solidFill>
            </a:endParaRPr>
          </a:p>
        </p:txBody>
      </p:sp>
      <p:sp>
        <p:nvSpPr>
          <p:cNvPr id="3201" name="Rectangle 166"/>
          <p:cNvSpPr>
            <a:spLocks noChangeArrowheads="1"/>
          </p:cNvSpPr>
          <p:nvPr/>
        </p:nvSpPr>
        <p:spPr bwMode="auto">
          <a:xfrm>
            <a:off x="6569083" y="2636911"/>
            <a:ext cx="192360"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３７</a:t>
            </a:r>
            <a:endParaRPr lang="ja-JP" altLang="en-US">
              <a:solidFill>
                <a:srgbClr val="000000"/>
              </a:solidFill>
            </a:endParaRPr>
          </a:p>
        </p:txBody>
      </p:sp>
      <p:sp>
        <p:nvSpPr>
          <p:cNvPr id="3202" name="Rectangle 167"/>
          <p:cNvSpPr>
            <a:spLocks noChangeArrowheads="1"/>
          </p:cNvSpPr>
          <p:nvPr/>
        </p:nvSpPr>
        <p:spPr bwMode="auto">
          <a:xfrm>
            <a:off x="6770688" y="2636911"/>
            <a:ext cx="92974"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a:t>
            </a:r>
            <a:endParaRPr lang="ja-JP" altLang="en-US">
              <a:solidFill>
                <a:srgbClr val="000000"/>
              </a:solidFill>
            </a:endParaRPr>
          </a:p>
        </p:txBody>
      </p:sp>
      <p:sp>
        <p:nvSpPr>
          <p:cNvPr id="3203" name="Rectangle 168"/>
          <p:cNvSpPr>
            <a:spLocks noChangeArrowheads="1"/>
          </p:cNvSpPr>
          <p:nvPr/>
        </p:nvSpPr>
        <p:spPr bwMode="auto">
          <a:xfrm>
            <a:off x="6870698" y="2636911"/>
            <a:ext cx="96180"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２</a:t>
            </a:r>
            <a:endParaRPr lang="ja-JP" altLang="en-US">
              <a:solidFill>
                <a:srgbClr val="000000"/>
              </a:solidFill>
            </a:endParaRPr>
          </a:p>
        </p:txBody>
      </p:sp>
      <p:sp>
        <p:nvSpPr>
          <p:cNvPr id="3204" name="Rectangle 169"/>
          <p:cNvSpPr>
            <a:spLocks noChangeArrowheads="1"/>
          </p:cNvSpPr>
          <p:nvPr/>
        </p:nvSpPr>
        <p:spPr bwMode="auto">
          <a:xfrm>
            <a:off x="6972348" y="2636911"/>
            <a:ext cx="333425"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００円</a:t>
            </a:r>
            <a:endParaRPr lang="ja-JP" altLang="en-US">
              <a:solidFill>
                <a:srgbClr val="000000"/>
              </a:solidFill>
            </a:endParaRPr>
          </a:p>
        </p:txBody>
      </p:sp>
      <p:sp>
        <p:nvSpPr>
          <p:cNvPr id="3205" name="Rectangle 170"/>
          <p:cNvSpPr>
            <a:spLocks noChangeArrowheads="1"/>
          </p:cNvSpPr>
          <p:nvPr/>
        </p:nvSpPr>
        <p:spPr bwMode="auto">
          <a:xfrm>
            <a:off x="7894638" y="4929270"/>
            <a:ext cx="1505220" cy="123111"/>
          </a:xfrm>
          <a:prstGeom prst="rect">
            <a:avLst/>
          </a:prstGeom>
          <a:noFill/>
          <a:ln w="9525">
            <a:noFill/>
            <a:miter lim="800000"/>
            <a:headEnd/>
            <a:tailEnd/>
          </a:ln>
        </p:spPr>
        <p:txBody>
          <a:bodyPr wrap="none" lIns="0" tIns="0" rIns="0" bIns="0">
            <a:spAutoFit/>
          </a:bodyPr>
          <a:lstStyle/>
          <a:p>
            <a:r>
              <a:rPr lang="ja-JP" altLang="en-US" sz="800" dirty="0">
                <a:solidFill>
                  <a:srgbClr val="000000"/>
                </a:solidFill>
                <a:latin typeface="ＭＳ Ｐゴシック" charset="-128"/>
              </a:rPr>
              <a:t>（注）障害児の場合は、一般世帯の</a:t>
            </a:r>
            <a:endParaRPr lang="ja-JP" altLang="en-US" dirty="0">
              <a:solidFill>
                <a:srgbClr val="000000"/>
              </a:solidFill>
            </a:endParaRPr>
          </a:p>
        </p:txBody>
      </p:sp>
      <p:sp>
        <p:nvSpPr>
          <p:cNvPr id="3206" name="Rectangle 171"/>
          <p:cNvSpPr>
            <a:spLocks noChangeArrowheads="1"/>
          </p:cNvSpPr>
          <p:nvPr/>
        </p:nvSpPr>
        <p:spPr bwMode="auto">
          <a:xfrm>
            <a:off x="7896278" y="5046744"/>
            <a:ext cx="1484381" cy="123111"/>
          </a:xfrm>
          <a:prstGeom prst="rect">
            <a:avLst/>
          </a:prstGeom>
          <a:noFill/>
          <a:ln w="9525">
            <a:noFill/>
            <a:miter lim="800000"/>
            <a:headEnd/>
            <a:tailEnd/>
          </a:ln>
        </p:spPr>
        <p:txBody>
          <a:bodyPr wrap="none" lIns="0" tIns="0" rIns="0" bIns="0">
            <a:spAutoFit/>
          </a:bodyPr>
          <a:lstStyle/>
          <a:p>
            <a:r>
              <a:rPr lang="ja-JP" altLang="en-US" sz="800">
                <a:solidFill>
                  <a:srgbClr val="000000"/>
                </a:solidFill>
                <a:latin typeface="ＭＳ Ｐゴシック" charset="-128"/>
              </a:rPr>
              <a:t>所得割２８万円未満は、４，６００円</a:t>
            </a:r>
            <a:endParaRPr lang="ja-JP" altLang="en-US">
              <a:solidFill>
                <a:srgbClr val="000000"/>
              </a:solidFill>
            </a:endParaRPr>
          </a:p>
        </p:txBody>
      </p:sp>
      <p:sp>
        <p:nvSpPr>
          <p:cNvPr id="3207" name="Rectangle 172"/>
          <p:cNvSpPr>
            <a:spLocks noChangeArrowheads="1"/>
          </p:cNvSpPr>
          <p:nvPr/>
        </p:nvSpPr>
        <p:spPr bwMode="auto">
          <a:xfrm>
            <a:off x="4792666" y="2225750"/>
            <a:ext cx="827150" cy="123111"/>
          </a:xfrm>
          <a:prstGeom prst="rect">
            <a:avLst/>
          </a:prstGeom>
          <a:noFill/>
          <a:ln w="9525">
            <a:noFill/>
            <a:miter lim="800000"/>
            <a:headEnd/>
            <a:tailEnd/>
          </a:ln>
        </p:spPr>
        <p:txBody>
          <a:bodyPr wrap="none" lIns="0" tIns="0" rIns="0" bIns="0">
            <a:spAutoFit/>
          </a:bodyPr>
          <a:lstStyle/>
          <a:p>
            <a:r>
              <a:rPr lang="ja-JP" altLang="en-US" sz="800">
                <a:solidFill>
                  <a:srgbClr val="000000"/>
                </a:solidFill>
                <a:latin typeface="ＭＳ Ｐゴシック" charset="-128"/>
              </a:rPr>
              <a:t>（平成１９年４月～）</a:t>
            </a:r>
            <a:endParaRPr lang="ja-JP" altLang="en-US">
              <a:solidFill>
                <a:srgbClr val="000000"/>
              </a:solidFill>
            </a:endParaRPr>
          </a:p>
        </p:txBody>
      </p:sp>
      <p:sp>
        <p:nvSpPr>
          <p:cNvPr id="3208" name="Rectangle 173"/>
          <p:cNvSpPr>
            <a:spLocks noChangeArrowheads="1"/>
          </p:cNvSpPr>
          <p:nvPr/>
        </p:nvSpPr>
        <p:spPr bwMode="auto">
          <a:xfrm>
            <a:off x="6569077" y="2225750"/>
            <a:ext cx="827150" cy="123111"/>
          </a:xfrm>
          <a:prstGeom prst="rect">
            <a:avLst/>
          </a:prstGeom>
          <a:noFill/>
          <a:ln w="9525">
            <a:noFill/>
            <a:miter lim="800000"/>
            <a:headEnd/>
            <a:tailEnd/>
          </a:ln>
        </p:spPr>
        <p:txBody>
          <a:bodyPr wrap="none" lIns="0" tIns="0" rIns="0" bIns="0">
            <a:spAutoFit/>
          </a:bodyPr>
          <a:lstStyle/>
          <a:p>
            <a:r>
              <a:rPr lang="ja-JP" altLang="en-US" sz="800">
                <a:solidFill>
                  <a:srgbClr val="000000"/>
                </a:solidFill>
                <a:latin typeface="ＭＳ Ｐゴシック" charset="-128"/>
              </a:rPr>
              <a:t>（平成２０年７月～）</a:t>
            </a:r>
            <a:endParaRPr lang="ja-JP" altLang="en-US">
              <a:solidFill>
                <a:srgbClr val="000000"/>
              </a:solidFill>
            </a:endParaRPr>
          </a:p>
        </p:txBody>
      </p:sp>
      <p:sp>
        <p:nvSpPr>
          <p:cNvPr id="3209" name="Rectangle 177"/>
          <p:cNvSpPr>
            <a:spLocks noChangeArrowheads="1"/>
          </p:cNvSpPr>
          <p:nvPr/>
        </p:nvSpPr>
        <p:spPr bwMode="auto">
          <a:xfrm>
            <a:off x="8358204" y="3408379"/>
            <a:ext cx="806450" cy="168275"/>
          </a:xfrm>
          <a:prstGeom prst="rect">
            <a:avLst/>
          </a:prstGeom>
          <a:noFill/>
          <a:ln w="9525">
            <a:noFill/>
            <a:miter lim="800000"/>
            <a:headEnd/>
            <a:tailEnd/>
          </a:ln>
        </p:spPr>
        <p:txBody>
          <a:bodyPr lIns="0" tIns="0" rIns="0" bIns="0">
            <a:spAutoFit/>
          </a:bodyPr>
          <a:lstStyle/>
          <a:p>
            <a:pPr algn="ctr"/>
            <a:r>
              <a:rPr lang="ja-JP" altLang="en-US" sz="1100">
                <a:solidFill>
                  <a:srgbClr val="000000"/>
                </a:solidFill>
                <a:latin typeface="ＭＳ Ｐゴシック" charset="-128"/>
              </a:rPr>
              <a:t>低所得２</a:t>
            </a:r>
            <a:endParaRPr lang="ja-JP" altLang="en-US">
              <a:solidFill>
                <a:srgbClr val="000000"/>
              </a:solidFill>
            </a:endParaRPr>
          </a:p>
        </p:txBody>
      </p:sp>
      <p:sp>
        <p:nvSpPr>
          <p:cNvPr id="3210" name="Rectangle 178"/>
          <p:cNvSpPr>
            <a:spLocks noChangeArrowheads="1"/>
          </p:cNvSpPr>
          <p:nvPr/>
        </p:nvSpPr>
        <p:spPr bwMode="auto">
          <a:xfrm>
            <a:off x="8650289" y="3573476"/>
            <a:ext cx="97784"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０</a:t>
            </a:r>
            <a:endParaRPr lang="ja-JP" altLang="en-US">
              <a:solidFill>
                <a:srgbClr val="000000"/>
              </a:solidFill>
            </a:endParaRPr>
          </a:p>
        </p:txBody>
      </p:sp>
      <p:sp>
        <p:nvSpPr>
          <p:cNvPr id="3211" name="Rectangle 179"/>
          <p:cNvSpPr>
            <a:spLocks noChangeArrowheads="1"/>
          </p:cNvSpPr>
          <p:nvPr/>
        </p:nvSpPr>
        <p:spPr bwMode="auto">
          <a:xfrm>
            <a:off x="8853488" y="3573476"/>
            <a:ext cx="141064"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円</a:t>
            </a:r>
            <a:endParaRPr lang="ja-JP" altLang="en-US">
              <a:solidFill>
                <a:srgbClr val="000000"/>
              </a:solidFill>
            </a:endParaRPr>
          </a:p>
        </p:txBody>
      </p:sp>
      <p:sp>
        <p:nvSpPr>
          <p:cNvPr id="3212" name="Rectangle 183"/>
          <p:cNvSpPr>
            <a:spLocks noChangeArrowheads="1"/>
          </p:cNvSpPr>
          <p:nvPr/>
        </p:nvSpPr>
        <p:spPr bwMode="auto">
          <a:xfrm>
            <a:off x="8480448" y="4392689"/>
            <a:ext cx="728663" cy="169277"/>
          </a:xfrm>
          <a:prstGeom prst="rect">
            <a:avLst/>
          </a:prstGeom>
          <a:noFill/>
          <a:ln w="9525">
            <a:noFill/>
            <a:miter lim="800000"/>
            <a:headEnd/>
            <a:tailEnd/>
          </a:ln>
        </p:spPr>
        <p:txBody>
          <a:bodyPr lIns="0" tIns="0" rIns="0" bIns="0">
            <a:spAutoFit/>
          </a:bodyPr>
          <a:lstStyle/>
          <a:p>
            <a:r>
              <a:rPr lang="ja-JP" altLang="en-US" sz="1100">
                <a:solidFill>
                  <a:srgbClr val="000000"/>
                </a:solidFill>
                <a:latin typeface="ＭＳ Ｐゴシック" charset="-128"/>
              </a:rPr>
              <a:t>生活保護</a:t>
            </a:r>
            <a:endParaRPr lang="ja-JP" altLang="en-US">
              <a:solidFill>
                <a:srgbClr val="000000"/>
              </a:solidFill>
            </a:endParaRPr>
          </a:p>
        </p:txBody>
      </p:sp>
      <p:sp>
        <p:nvSpPr>
          <p:cNvPr id="3213" name="Rectangle 184"/>
          <p:cNvSpPr>
            <a:spLocks noChangeArrowheads="1"/>
          </p:cNvSpPr>
          <p:nvPr/>
        </p:nvSpPr>
        <p:spPr bwMode="auto">
          <a:xfrm>
            <a:off x="8650288" y="4565723"/>
            <a:ext cx="237244"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０円</a:t>
            </a:r>
            <a:endParaRPr lang="ja-JP" altLang="en-US">
              <a:solidFill>
                <a:srgbClr val="000000"/>
              </a:solidFill>
            </a:endParaRPr>
          </a:p>
        </p:txBody>
      </p:sp>
      <p:sp>
        <p:nvSpPr>
          <p:cNvPr id="3214" name="Rectangle 188"/>
          <p:cNvSpPr>
            <a:spLocks noChangeArrowheads="1"/>
          </p:cNvSpPr>
          <p:nvPr/>
        </p:nvSpPr>
        <p:spPr bwMode="auto">
          <a:xfrm>
            <a:off x="8355019" y="3925903"/>
            <a:ext cx="889000" cy="168275"/>
          </a:xfrm>
          <a:prstGeom prst="rect">
            <a:avLst/>
          </a:prstGeom>
          <a:noFill/>
          <a:ln w="9525">
            <a:noFill/>
            <a:miter lim="800000"/>
            <a:headEnd/>
            <a:tailEnd/>
          </a:ln>
        </p:spPr>
        <p:txBody>
          <a:bodyPr lIns="0" tIns="0" rIns="0" bIns="0">
            <a:spAutoFit/>
          </a:bodyPr>
          <a:lstStyle/>
          <a:p>
            <a:pPr algn="ctr"/>
            <a:r>
              <a:rPr lang="ja-JP" altLang="en-US" sz="1100">
                <a:solidFill>
                  <a:srgbClr val="000000"/>
                </a:solidFill>
                <a:latin typeface="ＭＳ Ｐゴシック" charset="-128"/>
              </a:rPr>
              <a:t>低所得１</a:t>
            </a:r>
            <a:endParaRPr lang="ja-JP" altLang="en-US">
              <a:solidFill>
                <a:srgbClr val="000000"/>
              </a:solidFill>
            </a:endParaRPr>
          </a:p>
        </p:txBody>
      </p:sp>
      <p:sp>
        <p:nvSpPr>
          <p:cNvPr id="3215" name="Rectangle 189"/>
          <p:cNvSpPr>
            <a:spLocks noChangeArrowheads="1"/>
          </p:cNvSpPr>
          <p:nvPr/>
        </p:nvSpPr>
        <p:spPr bwMode="auto">
          <a:xfrm>
            <a:off x="8648699" y="4089425"/>
            <a:ext cx="97784"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０</a:t>
            </a:r>
            <a:endParaRPr lang="ja-JP" altLang="en-US">
              <a:solidFill>
                <a:srgbClr val="000000"/>
              </a:solidFill>
            </a:endParaRPr>
          </a:p>
        </p:txBody>
      </p:sp>
      <p:sp>
        <p:nvSpPr>
          <p:cNvPr id="3216" name="Rectangle 190"/>
          <p:cNvSpPr>
            <a:spLocks noChangeArrowheads="1"/>
          </p:cNvSpPr>
          <p:nvPr/>
        </p:nvSpPr>
        <p:spPr bwMode="auto">
          <a:xfrm>
            <a:off x="8853488" y="4089425"/>
            <a:ext cx="141064"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円</a:t>
            </a:r>
            <a:endParaRPr lang="ja-JP" altLang="en-US">
              <a:solidFill>
                <a:srgbClr val="000000"/>
              </a:solidFill>
            </a:endParaRPr>
          </a:p>
        </p:txBody>
      </p:sp>
      <p:sp>
        <p:nvSpPr>
          <p:cNvPr id="3217" name="Rectangle 192"/>
          <p:cNvSpPr>
            <a:spLocks noChangeArrowheads="1"/>
          </p:cNvSpPr>
          <p:nvPr/>
        </p:nvSpPr>
        <p:spPr bwMode="auto">
          <a:xfrm>
            <a:off x="8145535" y="2236795"/>
            <a:ext cx="174625" cy="276999"/>
          </a:xfrm>
          <a:prstGeom prst="rect">
            <a:avLst/>
          </a:prstGeom>
          <a:noFill/>
          <a:ln w="9525">
            <a:noFill/>
            <a:miter lim="800000"/>
            <a:headEnd/>
            <a:tailEnd/>
          </a:ln>
        </p:spPr>
        <p:txBody>
          <a:bodyPr lIns="0" tIns="0" rIns="0" bIns="0">
            <a:spAutoFit/>
          </a:bodyPr>
          <a:lstStyle/>
          <a:p>
            <a:r>
              <a:rPr lang="ja-JP" altLang="en-US" dirty="0">
                <a:solidFill>
                  <a:srgbClr val="000000"/>
                </a:solidFill>
                <a:latin typeface="ＭＳ Ｐゴシック" charset="-128"/>
              </a:rPr>
              <a:t>④</a:t>
            </a:r>
            <a:endParaRPr lang="ja-JP" altLang="en-US" dirty="0">
              <a:solidFill>
                <a:srgbClr val="000000"/>
              </a:solidFill>
            </a:endParaRPr>
          </a:p>
        </p:txBody>
      </p:sp>
      <p:grpSp>
        <p:nvGrpSpPr>
          <p:cNvPr id="18" name="Group 193"/>
          <p:cNvGrpSpPr>
            <a:grpSpLocks/>
          </p:cNvGrpSpPr>
          <p:nvPr/>
        </p:nvGrpSpPr>
        <p:grpSpPr bwMode="auto">
          <a:xfrm>
            <a:off x="8159803" y="2852819"/>
            <a:ext cx="1325563" cy="458787"/>
            <a:chOff x="3731" y="1824"/>
            <a:chExt cx="724" cy="281"/>
          </a:xfrm>
        </p:grpSpPr>
        <p:sp>
          <p:nvSpPr>
            <p:cNvPr id="3239" name="Rectangle 194"/>
            <p:cNvSpPr>
              <a:spLocks noChangeArrowheads="1"/>
            </p:cNvSpPr>
            <p:nvPr/>
          </p:nvSpPr>
          <p:spPr bwMode="auto">
            <a:xfrm>
              <a:off x="3731" y="1824"/>
              <a:ext cx="724" cy="281"/>
            </a:xfrm>
            <a:prstGeom prst="rect">
              <a:avLst/>
            </a:prstGeom>
            <a:solidFill>
              <a:srgbClr val="FFFFFF"/>
            </a:solidFill>
            <a:ln w="9525">
              <a:noFill/>
              <a:miter lim="800000"/>
              <a:headEnd/>
              <a:tailEnd/>
            </a:ln>
          </p:spPr>
          <p:txBody>
            <a:bodyPr/>
            <a:lstStyle/>
            <a:p>
              <a:endParaRPr lang="ja-JP" altLang="en-US">
                <a:solidFill>
                  <a:srgbClr val="000000"/>
                </a:solidFill>
              </a:endParaRPr>
            </a:p>
          </p:txBody>
        </p:sp>
        <p:sp>
          <p:nvSpPr>
            <p:cNvPr id="3240" name="Rectangle 195"/>
            <p:cNvSpPr>
              <a:spLocks noChangeArrowheads="1"/>
            </p:cNvSpPr>
            <p:nvPr/>
          </p:nvSpPr>
          <p:spPr bwMode="auto">
            <a:xfrm>
              <a:off x="3731" y="1824"/>
              <a:ext cx="724" cy="281"/>
            </a:xfrm>
            <a:prstGeom prst="rect">
              <a:avLst/>
            </a:prstGeom>
            <a:noFill/>
            <a:ln w="7938" cap="rnd">
              <a:solidFill>
                <a:srgbClr val="000000"/>
              </a:solidFill>
              <a:miter lim="800000"/>
              <a:headEnd/>
              <a:tailEnd/>
            </a:ln>
          </p:spPr>
          <p:txBody>
            <a:bodyPr/>
            <a:lstStyle/>
            <a:p>
              <a:endParaRPr lang="ja-JP" altLang="en-US">
                <a:solidFill>
                  <a:srgbClr val="000000"/>
                </a:solidFill>
              </a:endParaRPr>
            </a:p>
          </p:txBody>
        </p:sp>
      </p:grpSp>
      <p:sp>
        <p:nvSpPr>
          <p:cNvPr id="3219" name="Rectangle 196"/>
          <p:cNvSpPr>
            <a:spLocks noChangeArrowheads="1"/>
          </p:cNvSpPr>
          <p:nvPr/>
        </p:nvSpPr>
        <p:spPr bwMode="auto">
          <a:xfrm>
            <a:off x="8531225" y="2895673"/>
            <a:ext cx="479425" cy="138113"/>
          </a:xfrm>
          <a:prstGeom prst="rect">
            <a:avLst/>
          </a:prstGeom>
          <a:noFill/>
          <a:ln w="9525">
            <a:noFill/>
            <a:miter lim="800000"/>
            <a:headEnd/>
            <a:tailEnd/>
          </a:ln>
        </p:spPr>
        <p:txBody>
          <a:bodyPr lIns="0" tIns="0" rIns="0" bIns="0">
            <a:spAutoFit/>
          </a:bodyPr>
          <a:lstStyle/>
          <a:p>
            <a:pPr algn="ctr"/>
            <a:r>
              <a:rPr lang="ja-JP" altLang="en-US" sz="900">
                <a:solidFill>
                  <a:srgbClr val="000000"/>
                </a:solidFill>
                <a:latin typeface="ＭＳ Ｐゴシック" charset="-128"/>
              </a:rPr>
              <a:t>一般</a:t>
            </a:r>
            <a:endParaRPr lang="ja-JP" altLang="en-US">
              <a:solidFill>
                <a:srgbClr val="000000"/>
              </a:solidFill>
            </a:endParaRPr>
          </a:p>
        </p:txBody>
      </p:sp>
      <p:sp>
        <p:nvSpPr>
          <p:cNvPr id="3220" name="Rectangle 197"/>
          <p:cNvSpPr>
            <a:spLocks noChangeArrowheads="1"/>
          </p:cNvSpPr>
          <p:nvPr/>
        </p:nvSpPr>
        <p:spPr bwMode="auto">
          <a:xfrm>
            <a:off x="8178799" y="3035374"/>
            <a:ext cx="1166986" cy="123111"/>
          </a:xfrm>
          <a:prstGeom prst="rect">
            <a:avLst/>
          </a:prstGeom>
          <a:noFill/>
          <a:ln w="9525">
            <a:noFill/>
            <a:miter lim="800000"/>
            <a:headEnd/>
            <a:tailEnd/>
          </a:ln>
        </p:spPr>
        <p:txBody>
          <a:bodyPr wrap="none" lIns="0" tIns="0" rIns="0" bIns="0">
            <a:spAutoFit/>
          </a:bodyPr>
          <a:lstStyle/>
          <a:p>
            <a:r>
              <a:rPr lang="ja-JP" altLang="en-US" sz="800">
                <a:solidFill>
                  <a:srgbClr val="000000"/>
                </a:solidFill>
                <a:latin typeface="ＭＳ Ｐゴシック" charset="-128"/>
              </a:rPr>
              <a:t>（所得割１６万円未満（注））</a:t>
            </a:r>
            <a:endParaRPr lang="ja-JP" altLang="en-US">
              <a:solidFill>
                <a:srgbClr val="000000"/>
              </a:solidFill>
            </a:endParaRPr>
          </a:p>
        </p:txBody>
      </p:sp>
      <p:sp>
        <p:nvSpPr>
          <p:cNvPr id="3221" name="Rectangle 198"/>
          <p:cNvSpPr>
            <a:spLocks noChangeArrowheads="1"/>
          </p:cNvSpPr>
          <p:nvPr/>
        </p:nvSpPr>
        <p:spPr bwMode="auto">
          <a:xfrm>
            <a:off x="8455025" y="3141737"/>
            <a:ext cx="97784"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９</a:t>
            </a:r>
            <a:endParaRPr lang="ja-JP" altLang="en-US">
              <a:solidFill>
                <a:srgbClr val="000000"/>
              </a:solidFill>
            </a:endParaRPr>
          </a:p>
        </p:txBody>
      </p:sp>
      <p:sp>
        <p:nvSpPr>
          <p:cNvPr id="3222" name="Rectangle 199"/>
          <p:cNvSpPr>
            <a:spLocks noChangeArrowheads="1"/>
          </p:cNvSpPr>
          <p:nvPr/>
        </p:nvSpPr>
        <p:spPr bwMode="auto">
          <a:xfrm>
            <a:off x="8556625" y="3141737"/>
            <a:ext cx="94578"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a:t>
            </a:r>
            <a:endParaRPr lang="ja-JP" altLang="en-US">
              <a:solidFill>
                <a:srgbClr val="000000"/>
              </a:solidFill>
            </a:endParaRPr>
          </a:p>
        </p:txBody>
      </p:sp>
      <p:sp>
        <p:nvSpPr>
          <p:cNvPr id="3223" name="Rectangle 200"/>
          <p:cNvSpPr>
            <a:spLocks noChangeArrowheads="1"/>
          </p:cNvSpPr>
          <p:nvPr/>
        </p:nvSpPr>
        <p:spPr bwMode="auto">
          <a:xfrm>
            <a:off x="8655050" y="3141737"/>
            <a:ext cx="97784"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３</a:t>
            </a:r>
            <a:endParaRPr lang="ja-JP" altLang="en-US">
              <a:solidFill>
                <a:srgbClr val="000000"/>
              </a:solidFill>
            </a:endParaRPr>
          </a:p>
        </p:txBody>
      </p:sp>
      <p:sp>
        <p:nvSpPr>
          <p:cNvPr id="3224" name="Rectangle 201"/>
          <p:cNvSpPr>
            <a:spLocks noChangeArrowheads="1"/>
          </p:cNvSpPr>
          <p:nvPr/>
        </p:nvSpPr>
        <p:spPr bwMode="auto">
          <a:xfrm>
            <a:off x="8756693" y="3141737"/>
            <a:ext cx="336631" cy="169277"/>
          </a:xfrm>
          <a:prstGeom prst="rect">
            <a:avLst/>
          </a:prstGeom>
          <a:noFill/>
          <a:ln w="9525">
            <a:noFill/>
            <a:miter lim="800000"/>
            <a:headEnd/>
            <a:tailEnd/>
          </a:ln>
        </p:spPr>
        <p:txBody>
          <a:bodyPr wrap="none" lIns="0" tIns="0" rIns="0" bIns="0">
            <a:spAutoFit/>
          </a:bodyPr>
          <a:lstStyle/>
          <a:p>
            <a:r>
              <a:rPr lang="ja-JP" altLang="en-US" sz="1100" b="1">
                <a:solidFill>
                  <a:srgbClr val="FF0000"/>
                </a:solidFill>
                <a:latin typeface="ＭＳ Ｐゴシック" charset="-128"/>
              </a:rPr>
              <a:t>００円</a:t>
            </a:r>
            <a:endParaRPr lang="ja-JP" altLang="en-US">
              <a:solidFill>
                <a:srgbClr val="000000"/>
              </a:solidFill>
            </a:endParaRPr>
          </a:p>
        </p:txBody>
      </p:sp>
      <p:grpSp>
        <p:nvGrpSpPr>
          <p:cNvPr id="19" name="Group 202"/>
          <p:cNvGrpSpPr>
            <a:grpSpLocks/>
          </p:cNvGrpSpPr>
          <p:nvPr/>
        </p:nvGrpSpPr>
        <p:grpSpPr bwMode="auto">
          <a:xfrm>
            <a:off x="8153451" y="2492448"/>
            <a:ext cx="1323975" cy="315913"/>
            <a:chOff x="3727" y="1566"/>
            <a:chExt cx="728" cy="222"/>
          </a:xfrm>
        </p:grpSpPr>
        <p:sp>
          <p:nvSpPr>
            <p:cNvPr id="3237" name="Rectangle 203"/>
            <p:cNvSpPr>
              <a:spLocks noChangeArrowheads="1"/>
            </p:cNvSpPr>
            <p:nvPr/>
          </p:nvSpPr>
          <p:spPr bwMode="auto">
            <a:xfrm>
              <a:off x="3727" y="1566"/>
              <a:ext cx="728" cy="222"/>
            </a:xfrm>
            <a:prstGeom prst="rect">
              <a:avLst/>
            </a:prstGeom>
            <a:solidFill>
              <a:srgbClr val="FFFFFF"/>
            </a:solidFill>
            <a:ln w="9525">
              <a:noFill/>
              <a:miter lim="800000"/>
              <a:headEnd/>
              <a:tailEnd/>
            </a:ln>
          </p:spPr>
          <p:txBody>
            <a:bodyPr/>
            <a:lstStyle/>
            <a:p>
              <a:endParaRPr lang="ja-JP" altLang="en-US">
                <a:solidFill>
                  <a:srgbClr val="000000"/>
                </a:solidFill>
              </a:endParaRPr>
            </a:p>
          </p:txBody>
        </p:sp>
        <p:sp>
          <p:nvSpPr>
            <p:cNvPr id="3238" name="Rectangle 204"/>
            <p:cNvSpPr>
              <a:spLocks noChangeArrowheads="1"/>
            </p:cNvSpPr>
            <p:nvPr/>
          </p:nvSpPr>
          <p:spPr bwMode="auto">
            <a:xfrm>
              <a:off x="3727" y="1566"/>
              <a:ext cx="728" cy="222"/>
            </a:xfrm>
            <a:prstGeom prst="rect">
              <a:avLst/>
            </a:prstGeom>
            <a:noFill/>
            <a:ln w="7938" cap="rnd">
              <a:solidFill>
                <a:srgbClr val="000000"/>
              </a:solidFill>
              <a:miter lim="800000"/>
              <a:headEnd/>
              <a:tailEnd/>
            </a:ln>
          </p:spPr>
          <p:txBody>
            <a:bodyPr/>
            <a:lstStyle/>
            <a:p>
              <a:endParaRPr lang="ja-JP" altLang="en-US">
                <a:solidFill>
                  <a:srgbClr val="000000"/>
                </a:solidFill>
              </a:endParaRPr>
            </a:p>
          </p:txBody>
        </p:sp>
      </p:grpSp>
      <p:sp>
        <p:nvSpPr>
          <p:cNvPr id="3226" name="Rectangle 205"/>
          <p:cNvSpPr>
            <a:spLocks noChangeArrowheads="1"/>
          </p:cNvSpPr>
          <p:nvPr/>
        </p:nvSpPr>
        <p:spPr bwMode="auto">
          <a:xfrm>
            <a:off x="8632831" y="2492449"/>
            <a:ext cx="282129" cy="169277"/>
          </a:xfrm>
          <a:prstGeom prst="rect">
            <a:avLst/>
          </a:prstGeom>
          <a:noFill/>
          <a:ln w="9525">
            <a:noFill/>
            <a:miter lim="800000"/>
            <a:headEnd/>
            <a:tailEnd/>
          </a:ln>
        </p:spPr>
        <p:txBody>
          <a:bodyPr wrap="none" lIns="0" tIns="0" rIns="0" bIns="0">
            <a:spAutoFit/>
          </a:bodyPr>
          <a:lstStyle/>
          <a:p>
            <a:r>
              <a:rPr lang="ja-JP" altLang="en-US" sz="1100">
                <a:solidFill>
                  <a:srgbClr val="000000"/>
                </a:solidFill>
                <a:latin typeface="ＭＳ Ｐゴシック" charset="-128"/>
              </a:rPr>
              <a:t>一般</a:t>
            </a:r>
            <a:endParaRPr lang="ja-JP" altLang="en-US">
              <a:solidFill>
                <a:srgbClr val="000000"/>
              </a:solidFill>
            </a:endParaRPr>
          </a:p>
        </p:txBody>
      </p:sp>
      <p:sp>
        <p:nvSpPr>
          <p:cNvPr id="3227" name="Rectangle 206"/>
          <p:cNvSpPr>
            <a:spLocks noChangeArrowheads="1"/>
          </p:cNvSpPr>
          <p:nvPr/>
        </p:nvSpPr>
        <p:spPr bwMode="auto">
          <a:xfrm>
            <a:off x="8428038" y="2608336"/>
            <a:ext cx="192360"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３７</a:t>
            </a:r>
            <a:endParaRPr lang="ja-JP" altLang="en-US">
              <a:solidFill>
                <a:srgbClr val="000000"/>
              </a:solidFill>
            </a:endParaRPr>
          </a:p>
        </p:txBody>
      </p:sp>
      <p:sp>
        <p:nvSpPr>
          <p:cNvPr id="3228" name="Rectangle 207"/>
          <p:cNvSpPr>
            <a:spLocks noChangeArrowheads="1"/>
          </p:cNvSpPr>
          <p:nvPr/>
        </p:nvSpPr>
        <p:spPr bwMode="auto">
          <a:xfrm>
            <a:off x="8621713" y="2614697"/>
            <a:ext cx="92974"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a:t>
            </a:r>
            <a:endParaRPr lang="ja-JP" altLang="en-US">
              <a:solidFill>
                <a:srgbClr val="000000"/>
              </a:solidFill>
            </a:endParaRPr>
          </a:p>
        </p:txBody>
      </p:sp>
      <p:sp>
        <p:nvSpPr>
          <p:cNvPr id="3229" name="Rectangle 208"/>
          <p:cNvSpPr>
            <a:spLocks noChangeArrowheads="1"/>
          </p:cNvSpPr>
          <p:nvPr/>
        </p:nvSpPr>
        <p:spPr bwMode="auto">
          <a:xfrm>
            <a:off x="8731250" y="2608336"/>
            <a:ext cx="96180"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２</a:t>
            </a:r>
            <a:endParaRPr lang="ja-JP" altLang="en-US">
              <a:solidFill>
                <a:srgbClr val="000000"/>
              </a:solidFill>
            </a:endParaRPr>
          </a:p>
        </p:txBody>
      </p:sp>
      <p:sp>
        <p:nvSpPr>
          <p:cNvPr id="3230" name="Rectangle 209"/>
          <p:cNvSpPr>
            <a:spLocks noChangeArrowheads="1"/>
          </p:cNvSpPr>
          <p:nvPr/>
        </p:nvSpPr>
        <p:spPr bwMode="auto">
          <a:xfrm>
            <a:off x="8832897" y="2608336"/>
            <a:ext cx="333425" cy="169277"/>
          </a:xfrm>
          <a:prstGeom prst="rect">
            <a:avLst/>
          </a:prstGeom>
          <a:noFill/>
          <a:ln w="9525">
            <a:noFill/>
            <a:miter lim="800000"/>
            <a:headEnd/>
            <a:tailEnd/>
          </a:ln>
        </p:spPr>
        <p:txBody>
          <a:bodyPr wrap="none" lIns="0" tIns="0" rIns="0" bIns="0">
            <a:spAutoFit/>
          </a:bodyPr>
          <a:lstStyle/>
          <a:p>
            <a:r>
              <a:rPr lang="ja-JP" altLang="en-US" sz="1100">
                <a:solidFill>
                  <a:srgbClr val="FF0000"/>
                </a:solidFill>
                <a:latin typeface="ＭＳ Ｐゴシック" charset="-128"/>
              </a:rPr>
              <a:t>００円</a:t>
            </a:r>
            <a:endParaRPr lang="ja-JP" altLang="en-US">
              <a:solidFill>
                <a:srgbClr val="000000"/>
              </a:solidFill>
            </a:endParaRPr>
          </a:p>
        </p:txBody>
      </p:sp>
      <p:sp>
        <p:nvSpPr>
          <p:cNvPr id="3231" name="Rectangle 210"/>
          <p:cNvSpPr>
            <a:spLocks noChangeArrowheads="1"/>
          </p:cNvSpPr>
          <p:nvPr/>
        </p:nvSpPr>
        <p:spPr bwMode="auto">
          <a:xfrm>
            <a:off x="8401057" y="2225750"/>
            <a:ext cx="827150" cy="123111"/>
          </a:xfrm>
          <a:prstGeom prst="rect">
            <a:avLst/>
          </a:prstGeom>
          <a:noFill/>
          <a:ln w="9525">
            <a:noFill/>
            <a:miter lim="800000"/>
            <a:headEnd/>
            <a:tailEnd/>
          </a:ln>
        </p:spPr>
        <p:txBody>
          <a:bodyPr wrap="none" lIns="0" tIns="0" rIns="0" bIns="0">
            <a:spAutoFit/>
          </a:bodyPr>
          <a:lstStyle/>
          <a:p>
            <a:r>
              <a:rPr lang="ja-JP" altLang="en-US" sz="800">
                <a:solidFill>
                  <a:srgbClr val="000000"/>
                </a:solidFill>
                <a:latin typeface="ＭＳ Ｐゴシック" charset="-128"/>
              </a:rPr>
              <a:t>（平成２２年４月～）</a:t>
            </a:r>
            <a:endParaRPr lang="ja-JP" altLang="en-US">
              <a:solidFill>
                <a:srgbClr val="000000"/>
              </a:solidFill>
            </a:endParaRPr>
          </a:p>
        </p:txBody>
      </p:sp>
      <p:sp>
        <p:nvSpPr>
          <p:cNvPr id="3232" name="Freeform 54"/>
          <p:cNvSpPr>
            <a:spLocks/>
          </p:cNvSpPr>
          <p:nvPr/>
        </p:nvSpPr>
        <p:spPr bwMode="auto">
          <a:xfrm>
            <a:off x="5881742" y="3175007"/>
            <a:ext cx="357187" cy="1182688"/>
          </a:xfrm>
          <a:custGeom>
            <a:avLst/>
            <a:gdLst>
              <a:gd name="T0" fmla="*/ 2147483647 w 246"/>
              <a:gd name="T1" fmla="*/ 0 h 1025"/>
              <a:gd name="T2" fmla="*/ 2147483647 w 246"/>
              <a:gd name="T3" fmla="*/ 2147483647 h 1025"/>
              <a:gd name="T4" fmla="*/ 0 w 246"/>
              <a:gd name="T5" fmla="*/ 2147483647 h 1025"/>
              <a:gd name="T6" fmla="*/ 0 w 246"/>
              <a:gd name="T7" fmla="*/ 2147483647 h 1025"/>
              <a:gd name="T8" fmla="*/ 2147483647 w 246"/>
              <a:gd name="T9" fmla="*/ 2147483647 h 1025"/>
              <a:gd name="T10" fmla="*/ 2147483647 w 246"/>
              <a:gd name="T11" fmla="*/ 2147483647 h 1025"/>
              <a:gd name="T12" fmla="*/ 2147483647 w 246"/>
              <a:gd name="T13" fmla="*/ 2147483647 h 1025"/>
              <a:gd name="T14" fmla="*/ 2147483647 w 246"/>
              <a:gd name="T15" fmla="*/ 0 h 1025"/>
              <a:gd name="T16" fmla="*/ 0 60000 65536"/>
              <a:gd name="T17" fmla="*/ 0 60000 65536"/>
              <a:gd name="T18" fmla="*/ 0 60000 65536"/>
              <a:gd name="T19" fmla="*/ 0 60000 65536"/>
              <a:gd name="T20" fmla="*/ 0 60000 65536"/>
              <a:gd name="T21" fmla="*/ 0 60000 65536"/>
              <a:gd name="T22" fmla="*/ 0 60000 65536"/>
              <a:gd name="T23" fmla="*/ 0 60000 65536"/>
              <a:gd name="T24" fmla="*/ 0 w 246"/>
              <a:gd name="T25" fmla="*/ 0 h 1025"/>
              <a:gd name="T26" fmla="*/ 246 w 246"/>
              <a:gd name="T27" fmla="*/ 1025 h 10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 h="1025">
                <a:moveTo>
                  <a:pt x="86" y="0"/>
                </a:moveTo>
                <a:lnTo>
                  <a:pt x="86" y="232"/>
                </a:lnTo>
                <a:lnTo>
                  <a:pt x="0" y="232"/>
                </a:lnTo>
                <a:lnTo>
                  <a:pt x="0" y="793"/>
                </a:lnTo>
                <a:lnTo>
                  <a:pt x="86" y="793"/>
                </a:lnTo>
                <a:lnTo>
                  <a:pt x="86" y="1025"/>
                </a:lnTo>
                <a:lnTo>
                  <a:pt x="246" y="512"/>
                </a:lnTo>
                <a:lnTo>
                  <a:pt x="86" y="0"/>
                </a:lnTo>
                <a:close/>
              </a:path>
            </a:pathLst>
          </a:custGeom>
          <a:solidFill>
            <a:srgbClr val="FFFF99"/>
          </a:solidFill>
          <a:ln w="7938" cap="rnd">
            <a:solidFill>
              <a:srgbClr val="000000"/>
            </a:solidFill>
            <a:round/>
            <a:headEnd/>
            <a:tailEnd/>
          </a:ln>
        </p:spPr>
        <p:txBody>
          <a:bodyPr lIns="91242" tIns="45624" rIns="91242" bIns="45624"/>
          <a:lstStyle/>
          <a:p>
            <a:endParaRPr lang="ja-JP" altLang="en-US">
              <a:solidFill>
                <a:prstClr val="black"/>
              </a:solidFill>
            </a:endParaRPr>
          </a:p>
        </p:txBody>
      </p:sp>
      <p:sp>
        <p:nvSpPr>
          <p:cNvPr id="3233" name="Freeform 54"/>
          <p:cNvSpPr>
            <a:spLocks/>
          </p:cNvSpPr>
          <p:nvPr/>
        </p:nvSpPr>
        <p:spPr bwMode="auto">
          <a:xfrm>
            <a:off x="7739105" y="3143257"/>
            <a:ext cx="357187" cy="1182688"/>
          </a:xfrm>
          <a:custGeom>
            <a:avLst/>
            <a:gdLst>
              <a:gd name="T0" fmla="*/ 2147483647 w 246"/>
              <a:gd name="T1" fmla="*/ 0 h 1025"/>
              <a:gd name="T2" fmla="*/ 2147483647 w 246"/>
              <a:gd name="T3" fmla="*/ 2147483647 h 1025"/>
              <a:gd name="T4" fmla="*/ 0 w 246"/>
              <a:gd name="T5" fmla="*/ 2147483647 h 1025"/>
              <a:gd name="T6" fmla="*/ 0 w 246"/>
              <a:gd name="T7" fmla="*/ 2147483647 h 1025"/>
              <a:gd name="T8" fmla="*/ 2147483647 w 246"/>
              <a:gd name="T9" fmla="*/ 2147483647 h 1025"/>
              <a:gd name="T10" fmla="*/ 2147483647 w 246"/>
              <a:gd name="T11" fmla="*/ 2147483647 h 1025"/>
              <a:gd name="T12" fmla="*/ 2147483647 w 246"/>
              <a:gd name="T13" fmla="*/ 2147483647 h 1025"/>
              <a:gd name="T14" fmla="*/ 2147483647 w 246"/>
              <a:gd name="T15" fmla="*/ 0 h 1025"/>
              <a:gd name="T16" fmla="*/ 0 60000 65536"/>
              <a:gd name="T17" fmla="*/ 0 60000 65536"/>
              <a:gd name="T18" fmla="*/ 0 60000 65536"/>
              <a:gd name="T19" fmla="*/ 0 60000 65536"/>
              <a:gd name="T20" fmla="*/ 0 60000 65536"/>
              <a:gd name="T21" fmla="*/ 0 60000 65536"/>
              <a:gd name="T22" fmla="*/ 0 60000 65536"/>
              <a:gd name="T23" fmla="*/ 0 60000 65536"/>
              <a:gd name="T24" fmla="*/ 0 w 246"/>
              <a:gd name="T25" fmla="*/ 0 h 1025"/>
              <a:gd name="T26" fmla="*/ 246 w 246"/>
              <a:gd name="T27" fmla="*/ 1025 h 10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 h="1025">
                <a:moveTo>
                  <a:pt x="86" y="0"/>
                </a:moveTo>
                <a:lnTo>
                  <a:pt x="86" y="232"/>
                </a:lnTo>
                <a:lnTo>
                  <a:pt x="0" y="232"/>
                </a:lnTo>
                <a:lnTo>
                  <a:pt x="0" y="793"/>
                </a:lnTo>
                <a:lnTo>
                  <a:pt x="86" y="793"/>
                </a:lnTo>
                <a:lnTo>
                  <a:pt x="86" y="1025"/>
                </a:lnTo>
                <a:lnTo>
                  <a:pt x="246" y="512"/>
                </a:lnTo>
                <a:lnTo>
                  <a:pt x="86" y="0"/>
                </a:lnTo>
                <a:close/>
              </a:path>
            </a:pathLst>
          </a:custGeom>
          <a:solidFill>
            <a:srgbClr val="FFFF99"/>
          </a:solidFill>
          <a:ln w="7938" cap="rnd">
            <a:solidFill>
              <a:srgbClr val="000000"/>
            </a:solidFill>
            <a:round/>
            <a:headEnd/>
            <a:tailEnd/>
          </a:ln>
        </p:spPr>
        <p:txBody>
          <a:bodyPr lIns="91242" tIns="45624" rIns="91242" bIns="45624"/>
          <a:lstStyle/>
          <a:p>
            <a:endParaRPr lang="ja-JP" altLang="en-US">
              <a:solidFill>
                <a:prstClr val="black"/>
              </a:solidFill>
            </a:endParaRPr>
          </a:p>
        </p:txBody>
      </p:sp>
      <p:grpSp>
        <p:nvGrpSpPr>
          <p:cNvPr id="20" name="Group 193"/>
          <p:cNvGrpSpPr>
            <a:grpSpLocks/>
          </p:cNvGrpSpPr>
          <p:nvPr/>
        </p:nvGrpSpPr>
        <p:grpSpPr bwMode="auto">
          <a:xfrm>
            <a:off x="8160474" y="4348247"/>
            <a:ext cx="1325563" cy="419099"/>
            <a:chOff x="3731" y="1824"/>
            <a:chExt cx="724" cy="281"/>
          </a:xfrm>
          <a:noFill/>
        </p:grpSpPr>
        <p:sp>
          <p:nvSpPr>
            <p:cNvPr id="227" name="Rectangle 194"/>
            <p:cNvSpPr>
              <a:spLocks noChangeArrowheads="1"/>
            </p:cNvSpPr>
            <p:nvPr/>
          </p:nvSpPr>
          <p:spPr bwMode="auto">
            <a:xfrm>
              <a:off x="3731" y="1824"/>
              <a:ext cx="724" cy="281"/>
            </a:xfrm>
            <a:prstGeom prst="rect">
              <a:avLst/>
            </a:prstGeom>
            <a:grpFill/>
            <a:ln w="9525">
              <a:noFill/>
              <a:miter lim="800000"/>
              <a:headEnd/>
              <a:tailEnd/>
            </a:ln>
          </p:spPr>
          <p:txBody>
            <a:bodyPr/>
            <a:lstStyle/>
            <a:p>
              <a:pPr>
                <a:defRPr/>
              </a:pPr>
              <a:endParaRPr lang="ja-JP" altLang="en-US">
                <a:solidFill>
                  <a:srgbClr val="000000"/>
                </a:solidFill>
              </a:endParaRPr>
            </a:p>
          </p:txBody>
        </p:sp>
        <p:sp>
          <p:nvSpPr>
            <p:cNvPr id="228" name="Rectangle 195"/>
            <p:cNvSpPr>
              <a:spLocks noChangeArrowheads="1"/>
            </p:cNvSpPr>
            <p:nvPr/>
          </p:nvSpPr>
          <p:spPr bwMode="auto">
            <a:xfrm>
              <a:off x="3731" y="1824"/>
              <a:ext cx="724" cy="281"/>
            </a:xfrm>
            <a:prstGeom prst="rect">
              <a:avLst/>
            </a:prstGeom>
            <a:grpFill/>
            <a:ln w="7938" cap="rnd">
              <a:solidFill>
                <a:srgbClr val="000000"/>
              </a:solidFill>
              <a:miter lim="800000"/>
              <a:headEnd/>
              <a:tailEnd/>
            </a:ln>
          </p:spPr>
          <p:txBody>
            <a:bodyPr/>
            <a:lstStyle/>
            <a:p>
              <a:pPr>
                <a:defRPr/>
              </a:pPr>
              <a:endParaRPr lang="ja-JP" altLang="en-US">
                <a:solidFill>
                  <a:srgbClr val="000000"/>
                </a:solidFill>
              </a:endParaRPr>
            </a:p>
          </p:txBody>
        </p:sp>
      </p:grpSp>
      <p:sp>
        <p:nvSpPr>
          <p:cNvPr id="3236" name="Rectangle 148"/>
          <p:cNvSpPr>
            <a:spLocks noChangeArrowheads="1"/>
          </p:cNvSpPr>
          <p:nvPr/>
        </p:nvSpPr>
        <p:spPr bwMode="auto">
          <a:xfrm>
            <a:off x="8337574" y="2349580"/>
            <a:ext cx="1008063" cy="138113"/>
          </a:xfrm>
          <a:prstGeom prst="rect">
            <a:avLst/>
          </a:prstGeom>
          <a:noFill/>
          <a:ln w="9525">
            <a:noFill/>
            <a:miter lim="800000"/>
            <a:headEnd/>
            <a:tailEnd/>
          </a:ln>
        </p:spPr>
        <p:txBody>
          <a:bodyPr lIns="0" tIns="0" rIns="0" bIns="0">
            <a:spAutoFit/>
          </a:bodyPr>
          <a:lstStyle/>
          <a:p>
            <a:r>
              <a:rPr lang="ja-JP" altLang="en-US" sz="900" b="1">
                <a:solidFill>
                  <a:srgbClr val="000000"/>
                </a:solidFill>
                <a:latin typeface="ＭＳ Ｐゴシック" charset="-128"/>
              </a:rPr>
              <a:t>＜低所得無料化＞</a:t>
            </a:r>
            <a:endParaRPr lang="ja-JP" altLang="en-US">
              <a:solidFill>
                <a:srgbClr val="000000"/>
              </a:solidFill>
            </a:endParaRPr>
          </a:p>
        </p:txBody>
      </p:sp>
      <p:sp>
        <p:nvSpPr>
          <p:cNvPr id="204" name="Text Box 3"/>
          <p:cNvSpPr txBox="1">
            <a:spLocks noChangeArrowheads="1"/>
          </p:cNvSpPr>
          <p:nvPr/>
        </p:nvSpPr>
        <p:spPr bwMode="auto">
          <a:xfrm>
            <a:off x="0" y="-15193"/>
            <a:ext cx="9906000" cy="399916"/>
          </a:xfrm>
          <a:prstGeom prst="rect">
            <a:avLst/>
          </a:prstGeom>
          <a:noFill/>
          <a:ln w="9525">
            <a:noFill/>
            <a:miter lim="800000"/>
            <a:headEnd/>
            <a:tailEnd/>
          </a:ln>
          <a:effectLst/>
        </p:spPr>
        <p:txBody>
          <a:bodyPr lIns="91242" tIns="45624" rIns="91242" bIns="45624">
            <a:spAutoFit/>
          </a:bodyPr>
          <a:lstStyle/>
          <a:p>
            <a:pPr algn="ctr">
              <a:spcBef>
                <a:spcPct val="50000"/>
              </a:spcBef>
              <a:defRPr/>
            </a:pPr>
            <a:r>
              <a:rPr lang="ja-JP" altLang="en-US" sz="2000" b="1" dirty="0">
                <a:solidFill>
                  <a:schemeClr val="tx2"/>
                </a:solidFill>
                <a:latin typeface="Times New Roman" pitchFamily="18" charset="0"/>
              </a:rPr>
              <a:t>利用者負担の軽減措置について</a:t>
            </a:r>
          </a:p>
        </p:txBody>
      </p:sp>
      <p:cxnSp>
        <p:nvCxnSpPr>
          <p:cNvPr id="205" name="直線コネクタ 204"/>
          <p:cNvCxnSpPr/>
          <p:nvPr/>
        </p:nvCxnSpPr>
        <p:spPr>
          <a:xfrm>
            <a:off x="0" y="638169"/>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スライド番号プレースホルダー 20"/>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46</a:t>
            </a:fld>
            <a:endParaRPr lang="en-US" altLang="ja-JP">
              <a:solidFill>
                <a:prstClr val="black"/>
              </a:solidFill>
            </a:endParaRPr>
          </a:p>
        </p:txBody>
      </p:sp>
    </p:spTree>
    <p:extLst>
      <p:ext uri="{BB962C8B-B14F-4D97-AF65-F5344CB8AC3E}">
        <p14:creationId xmlns:p14="http://schemas.microsoft.com/office/powerpoint/2010/main" val="18010751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512" y="-27384"/>
            <a:ext cx="8915400" cy="432048"/>
          </a:xfrm>
        </p:spPr>
        <p:txBody>
          <a:bodyPr/>
          <a:lstStyle/>
          <a:p>
            <a:r>
              <a:rPr lang="ja-JP" altLang="en-US" sz="2400" b="1" dirty="0"/>
              <a:t>現行</a:t>
            </a:r>
            <a:r>
              <a:rPr lang="ja-JP" altLang="en-US" sz="2400" b="1" dirty="0" smtClean="0"/>
              <a:t>の利用者負担について</a:t>
            </a:r>
            <a:endParaRPr kumimoji="1" lang="ja-JP" altLang="en-US" sz="2400" b="1"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96103185"/>
              </p:ext>
            </p:extLst>
          </p:nvPr>
        </p:nvGraphicFramePr>
        <p:xfrm>
          <a:off x="89114" y="768412"/>
          <a:ext cx="7024125" cy="2230283"/>
        </p:xfrm>
        <a:graphic>
          <a:graphicData uri="http://schemas.openxmlformats.org/drawingml/2006/table">
            <a:tbl>
              <a:tblPr>
                <a:tableStyleId>{5940675A-B579-460E-94D1-54222C63F5DA}</a:tableStyleId>
              </a:tblPr>
              <a:tblGrid>
                <a:gridCol w="1143483">
                  <a:extLst>
                    <a:ext uri="{9D8B030D-6E8A-4147-A177-3AD203B41FA5}">
                      <a16:colId xmlns:a16="http://schemas.microsoft.com/office/drawing/2014/main" val="20000"/>
                    </a:ext>
                  </a:extLst>
                </a:gridCol>
                <a:gridCol w="4440483">
                  <a:extLst>
                    <a:ext uri="{9D8B030D-6E8A-4147-A177-3AD203B41FA5}">
                      <a16:colId xmlns:a16="http://schemas.microsoft.com/office/drawing/2014/main" val="20001"/>
                    </a:ext>
                  </a:extLst>
                </a:gridCol>
                <a:gridCol w="1440159">
                  <a:extLst>
                    <a:ext uri="{9D8B030D-6E8A-4147-A177-3AD203B41FA5}">
                      <a16:colId xmlns:a16="http://schemas.microsoft.com/office/drawing/2014/main" val="20002"/>
                    </a:ext>
                  </a:extLst>
                </a:gridCol>
              </a:tblGrid>
              <a:tr h="345537">
                <a:tc>
                  <a:txBody>
                    <a:bodyPr/>
                    <a:lstStyle/>
                    <a:p>
                      <a:r>
                        <a:rPr lang="ja-JP" altLang="en-US" sz="1600" dirty="0"/>
                        <a:t>区分</a:t>
                      </a:r>
                    </a:p>
                  </a:txBody>
                  <a:tcPr anchor="ctr"/>
                </a:tc>
                <a:tc>
                  <a:txBody>
                    <a:bodyPr/>
                    <a:lstStyle/>
                    <a:p>
                      <a:r>
                        <a:rPr lang="ja-JP" altLang="en-US" sz="1600"/>
                        <a:t>世帯の収入状況</a:t>
                      </a:r>
                    </a:p>
                  </a:txBody>
                  <a:tcPr anchor="ctr"/>
                </a:tc>
                <a:tc>
                  <a:txBody>
                    <a:bodyPr/>
                    <a:lstStyle/>
                    <a:p>
                      <a:r>
                        <a:rPr lang="zh-TW" altLang="en-US" sz="1600" dirty="0"/>
                        <a:t>負担上限月額</a:t>
                      </a:r>
                    </a:p>
                  </a:txBody>
                  <a:tcPr anchor="ctr"/>
                </a:tc>
                <a:extLst>
                  <a:ext uri="{0D108BD9-81ED-4DB2-BD59-A6C34878D82A}">
                    <a16:rowId xmlns:a16="http://schemas.microsoft.com/office/drawing/2014/main" val="10000"/>
                  </a:ext>
                </a:extLst>
              </a:tr>
              <a:tr h="345537">
                <a:tc>
                  <a:txBody>
                    <a:bodyPr/>
                    <a:lstStyle/>
                    <a:p>
                      <a:r>
                        <a:rPr lang="ja-JP" altLang="en-US" sz="1600"/>
                        <a:t>生活保護</a:t>
                      </a:r>
                    </a:p>
                  </a:txBody>
                  <a:tcPr/>
                </a:tc>
                <a:tc>
                  <a:txBody>
                    <a:bodyPr/>
                    <a:lstStyle/>
                    <a:p>
                      <a:r>
                        <a:rPr lang="zh-TW" altLang="en-US" sz="1600"/>
                        <a:t>生活保護受給世帯</a:t>
                      </a:r>
                    </a:p>
                  </a:txBody>
                  <a:tcPr anchor="ctr"/>
                </a:tc>
                <a:tc>
                  <a:txBody>
                    <a:bodyPr/>
                    <a:lstStyle/>
                    <a:p>
                      <a:pPr algn="r"/>
                      <a:r>
                        <a:rPr lang="ja-JP" altLang="en-US" sz="1600" dirty="0"/>
                        <a:t>０円</a:t>
                      </a:r>
                    </a:p>
                  </a:txBody>
                  <a:tcPr anchor="ctr"/>
                </a:tc>
                <a:extLst>
                  <a:ext uri="{0D108BD9-81ED-4DB2-BD59-A6C34878D82A}">
                    <a16:rowId xmlns:a16="http://schemas.microsoft.com/office/drawing/2014/main" val="10001"/>
                  </a:ext>
                </a:extLst>
              </a:tr>
              <a:tr h="345537">
                <a:tc>
                  <a:txBody>
                    <a:bodyPr/>
                    <a:lstStyle/>
                    <a:p>
                      <a:r>
                        <a:rPr lang="ja-JP" altLang="en-US" sz="1600"/>
                        <a:t>低所得</a:t>
                      </a:r>
                    </a:p>
                  </a:txBody>
                  <a:tcPr/>
                </a:tc>
                <a:tc>
                  <a:txBody>
                    <a:bodyPr/>
                    <a:lstStyle/>
                    <a:p>
                      <a:r>
                        <a:rPr lang="zh-CN" altLang="en-US" sz="1600"/>
                        <a:t>市町村民税非課税世帯</a:t>
                      </a:r>
                      <a:r>
                        <a:rPr lang="en-US" altLang="zh-CN" sz="1600" baseline="30000"/>
                        <a:t>(</a:t>
                      </a:r>
                      <a:r>
                        <a:rPr lang="zh-CN" altLang="en-US" sz="1600" baseline="30000"/>
                        <a:t>注</a:t>
                      </a:r>
                      <a:r>
                        <a:rPr lang="en-US" altLang="zh-CN" sz="1600" baseline="30000"/>
                        <a:t>1)</a:t>
                      </a:r>
                      <a:endParaRPr lang="zh-CN" altLang="en-US" sz="1600"/>
                    </a:p>
                  </a:txBody>
                  <a:tcPr anchor="ctr"/>
                </a:tc>
                <a:tc>
                  <a:txBody>
                    <a:bodyPr/>
                    <a:lstStyle/>
                    <a:p>
                      <a:pPr algn="r"/>
                      <a:r>
                        <a:rPr lang="ja-JP" altLang="en-US" sz="1600" dirty="0"/>
                        <a:t>０円</a:t>
                      </a:r>
                    </a:p>
                  </a:txBody>
                  <a:tcPr anchor="ctr"/>
                </a:tc>
                <a:extLst>
                  <a:ext uri="{0D108BD9-81ED-4DB2-BD59-A6C34878D82A}">
                    <a16:rowId xmlns:a16="http://schemas.microsoft.com/office/drawing/2014/main" val="10002"/>
                  </a:ext>
                </a:extLst>
              </a:tr>
              <a:tr h="848135">
                <a:tc>
                  <a:txBody>
                    <a:bodyPr/>
                    <a:lstStyle/>
                    <a:p>
                      <a:r>
                        <a:rPr lang="ja-JP" altLang="en-US" sz="1600"/>
                        <a:t>一般１</a:t>
                      </a:r>
                    </a:p>
                  </a:txBody>
                  <a:tcPr/>
                </a:tc>
                <a:tc>
                  <a:txBody>
                    <a:bodyPr/>
                    <a:lstStyle/>
                    <a:p>
                      <a:r>
                        <a:rPr lang="ja-JP" altLang="en-US" sz="1600" dirty="0"/>
                        <a:t>市町村民税課税世帯（所得割１６万円</a:t>
                      </a:r>
                      <a:r>
                        <a:rPr lang="en-US" altLang="ja-JP" sz="1600" baseline="30000" dirty="0"/>
                        <a:t>(</a:t>
                      </a:r>
                      <a:r>
                        <a:rPr lang="ja-JP" altLang="en-US" sz="1600" baseline="30000" dirty="0"/>
                        <a:t>注</a:t>
                      </a:r>
                      <a:r>
                        <a:rPr lang="en-US" altLang="ja-JP" sz="1600" baseline="30000" dirty="0"/>
                        <a:t>2)</a:t>
                      </a:r>
                      <a:r>
                        <a:rPr lang="ja-JP" altLang="en-US" sz="1600" dirty="0"/>
                        <a:t>未満）</a:t>
                      </a:r>
                      <a:br>
                        <a:rPr lang="ja-JP" altLang="en-US" sz="1600" dirty="0"/>
                      </a:br>
                      <a:r>
                        <a:rPr lang="en-US" altLang="ja-JP" sz="1600" dirty="0"/>
                        <a:t>※</a:t>
                      </a:r>
                      <a:r>
                        <a:rPr lang="ja-JP" altLang="en-US" sz="1600" dirty="0"/>
                        <a:t>入所施設利用者（２０歳以上）、グループホーム・ケアホーム利用者を</a:t>
                      </a:r>
                      <a:r>
                        <a:rPr lang="ja-JP" altLang="en-US" sz="1600" dirty="0" smtClean="0"/>
                        <a:t>除く。</a:t>
                      </a:r>
                      <a:r>
                        <a:rPr lang="en-US" altLang="ja-JP" sz="1600" baseline="30000" dirty="0" smtClean="0"/>
                        <a:t>(</a:t>
                      </a:r>
                      <a:r>
                        <a:rPr lang="ja-JP" altLang="en-US" sz="1600" baseline="30000" dirty="0"/>
                        <a:t>注</a:t>
                      </a:r>
                      <a:r>
                        <a:rPr lang="en-US" altLang="ja-JP" sz="1600" baseline="30000" dirty="0"/>
                        <a:t>3</a:t>
                      </a:r>
                      <a:r>
                        <a:rPr lang="en-US" altLang="ja-JP" sz="1600" baseline="30000" dirty="0" smtClean="0"/>
                        <a:t>)</a:t>
                      </a:r>
                      <a:endParaRPr lang="ja-JP" altLang="en-US" sz="1600" dirty="0"/>
                    </a:p>
                  </a:txBody>
                  <a:tcPr anchor="ctr"/>
                </a:tc>
                <a:tc>
                  <a:txBody>
                    <a:bodyPr/>
                    <a:lstStyle/>
                    <a:p>
                      <a:pPr algn="r"/>
                      <a:r>
                        <a:rPr lang="ja-JP" altLang="en-US" sz="1600" dirty="0"/>
                        <a:t>９，３００円</a:t>
                      </a:r>
                    </a:p>
                  </a:txBody>
                  <a:tcPr anchor="ctr"/>
                </a:tc>
                <a:extLst>
                  <a:ext uri="{0D108BD9-81ED-4DB2-BD59-A6C34878D82A}">
                    <a16:rowId xmlns:a16="http://schemas.microsoft.com/office/drawing/2014/main" val="10003"/>
                  </a:ext>
                </a:extLst>
              </a:tr>
              <a:tr h="345537">
                <a:tc>
                  <a:txBody>
                    <a:bodyPr/>
                    <a:lstStyle/>
                    <a:p>
                      <a:r>
                        <a:rPr lang="ja-JP" altLang="en-US" sz="1600"/>
                        <a:t>一般２</a:t>
                      </a:r>
                    </a:p>
                  </a:txBody>
                  <a:tcPr/>
                </a:tc>
                <a:tc>
                  <a:txBody>
                    <a:bodyPr/>
                    <a:lstStyle/>
                    <a:p>
                      <a:r>
                        <a:rPr lang="ja-JP" altLang="en-US" sz="1600" dirty="0"/>
                        <a:t>上記以外</a:t>
                      </a:r>
                    </a:p>
                  </a:txBody>
                  <a:tcPr anchor="ctr"/>
                </a:tc>
                <a:tc>
                  <a:txBody>
                    <a:bodyPr/>
                    <a:lstStyle/>
                    <a:p>
                      <a:pPr algn="r"/>
                      <a:r>
                        <a:rPr lang="ja-JP" altLang="en-US" sz="1600" dirty="0"/>
                        <a:t>３７，２００円</a:t>
                      </a:r>
                    </a:p>
                  </a:txBody>
                  <a:tcPr anchor="ctr"/>
                </a:tc>
                <a:extLst>
                  <a:ext uri="{0D108BD9-81ED-4DB2-BD59-A6C34878D82A}">
                    <a16:rowId xmlns:a16="http://schemas.microsoft.com/office/drawing/2014/main" val="10004"/>
                  </a:ext>
                </a:extLst>
              </a:tr>
            </a:tbl>
          </a:graphicData>
        </a:graphic>
      </p:graphicFrame>
      <p:sp>
        <p:nvSpPr>
          <p:cNvPr id="4" name="スライド番号プレースホルダー 3"/>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47</a:t>
            </a:fld>
            <a:endParaRPr lang="en-US" altLang="ja-JP">
              <a:solidFill>
                <a:prstClr val="black"/>
              </a:solidFill>
            </a:endParaRPr>
          </a:p>
        </p:txBody>
      </p:sp>
      <p:sp>
        <p:nvSpPr>
          <p:cNvPr id="6" name="テキスト ボックス 5"/>
          <p:cNvSpPr txBox="1"/>
          <p:nvPr/>
        </p:nvSpPr>
        <p:spPr>
          <a:xfrm>
            <a:off x="78093" y="404664"/>
            <a:ext cx="3312368" cy="369332"/>
          </a:xfrm>
          <a:prstGeom prst="rect">
            <a:avLst/>
          </a:prstGeom>
          <a:noFill/>
        </p:spPr>
        <p:txBody>
          <a:bodyPr wrap="square" rtlCol="0">
            <a:spAutoFit/>
          </a:bodyPr>
          <a:lstStyle/>
          <a:p>
            <a:r>
              <a:rPr lang="ja-JP" altLang="en-US" b="1" dirty="0"/>
              <a:t>＜</a:t>
            </a:r>
            <a:r>
              <a:rPr kumimoji="1" lang="ja-JP" altLang="en-US" b="1" dirty="0" smtClean="0"/>
              <a:t>障害者の場合＞</a:t>
            </a:r>
          </a:p>
        </p:txBody>
      </p:sp>
      <p:sp>
        <p:nvSpPr>
          <p:cNvPr id="7" name="テキスト ボックス 6"/>
          <p:cNvSpPr txBox="1"/>
          <p:nvPr/>
        </p:nvSpPr>
        <p:spPr>
          <a:xfrm>
            <a:off x="78093" y="2998693"/>
            <a:ext cx="7107155" cy="830997"/>
          </a:xfrm>
          <a:prstGeom prst="rect">
            <a:avLst/>
          </a:prstGeom>
          <a:noFill/>
        </p:spPr>
        <p:txBody>
          <a:bodyPr wrap="square" rtlCol="0">
            <a:spAutoFit/>
          </a:bodyPr>
          <a:lstStyle/>
          <a:p>
            <a:r>
              <a:rPr lang="ja-JP" altLang="en-US" sz="1200" dirty="0"/>
              <a:t>（注１）３人世帯で障害者基礎年金１級受給の場合、収入が概ね３００万円以下の世帯が対象となります。</a:t>
            </a:r>
          </a:p>
          <a:p>
            <a:r>
              <a:rPr lang="ja-JP" altLang="en-US" sz="1200" dirty="0"/>
              <a:t>（注２）収入が概ね６００万円以下の世帯が対象になります。</a:t>
            </a:r>
          </a:p>
          <a:p>
            <a:r>
              <a:rPr lang="ja-JP" altLang="en-US" sz="1200" dirty="0"/>
              <a:t>（注３）入所施設利用者（２０歳以上）、グループホーム、ケアホーム利用者は、市町村民税課税世帯の</a:t>
            </a:r>
            <a:r>
              <a:rPr lang="ja-JP" altLang="en-US" sz="1200" dirty="0" smtClean="0"/>
              <a:t>場合は「</a:t>
            </a:r>
            <a:r>
              <a:rPr lang="ja-JP" altLang="en-US" sz="1200" dirty="0"/>
              <a:t>一般２</a:t>
            </a:r>
            <a:r>
              <a:rPr lang="ja-JP" altLang="en-US" sz="1200" dirty="0" smtClean="0"/>
              <a:t>」。</a:t>
            </a:r>
            <a:endParaRPr lang="ja-JP" altLang="en-US" sz="1200" dirty="0">
              <a:effectLst/>
            </a:endParaRPr>
          </a:p>
        </p:txBody>
      </p:sp>
      <p:sp>
        <p:nvSpPr>
          <p:cNvPr id="8" name="テキスト ボックス 7"/>
          <p:cNvSpPr txBox="1"/>
          <p:nvPr/>
        </p:nvSpPr>
        <p:spPr>
          <a:xfrm>
            <a:off x="56456" y="3820100"/>
            <a:ext cx="3312368" cy="369332"/>
          </a:xfrm>
          <a:prstGeom prst="rect">
            <a:avLst/>
          </a:prstGeom>
          <a:noFill/>
        </p:spPr>
        <p:txBody>
          <a:bodyPr wrap="square" rtlCol="0">
            <a:spAutoFit/>
          </a:bodyPr>
          <a:lstStyle/>
          <a:p>
            <a:r>
              <a:rPr lang="ja-JP" altLang="en-US" b="1" dirty="0"/>
              <a:t>＜</a:t>
            </a:r>
            <a:r>
              <a:rPr kumimoji="1" lang="ja-JP" altLang="en-US" b="1" dirty="0" smtClean="0"/>
              <a:t>障害児の場合＞</a:t>
            </a:r>
          </a:p>
        </p:txBody>
      </p:sp>
      <p:graphicFrame>
        <p:nvGraphicFramePr>
          <p:cNvPr id="9" name="表 8"/>
          <p:cNvGraphicFramePr>
            <a:graphicFrameLocks noGrp="1"/>
          </p:cNvGraphicFramePr>
          <p:nvPr>
            <p:extLst>
              <p:ext uri="{D42A27DB-BD31-4B8C-83A1-F6EECF244321}">
                <p14:modId xmlns:p14="http://schemas.microsoft.com/office/powerpoint/2010/main" val="3660188574"/>
              </p:ext>
            </p:extLst>
          </p:nvPr>
        </p:nvGraphicFramePr>
        <p:xfrm>
          <a:off x="74915" y="4189432"/>
          <a:ext cx="7038324" cy="2407920"/>
        </p:xfrm>
        <a:graphic>
          <a:graphicData uri="http://schemas.openxmlformats.org/drawingml/2006/table">
            <a:tbl>
              <a:tblPr>
                <a:tableStyleId>{5940675A-B579-460E-94D1-54222C63F5DA}</a:tableStyleId>
              </a:tblPr>
              <a:tblGrid>
                <a:gridCol w="1141433">
                  <a:extLst>
                    <a:ext uri="{9D8B030D-6E8A-4147-A177-3AD203B41FA5}">
                      <a16:colId xmlns:a16="http://schemas.microsoft.com/office/drawing/2014/main" val="20000"/>
                    </a:ext>
                  </a:extLst>
                </a:gridCol>
                <a:gridCol w="1942109">
                  <a:extLst>
                    <a:ext uri="{9D8B030D-6E8A-4147-A177-3AD203B41FA5}">
                      <a16:colId xmlns:a16="http://schemas.microsoft.com/office/drawing/2014/main" val="20001"/>
                    </a:ext>
                  </a:extLst>
                </a:gridCol>
                <a:gridCol w="2514623">
                  <a:extLst>
                    <a:ext uri="{9D8B030D-6E8A-4147-A177-3AD203B41FA5}">
                      <a16:colId xmlns:a16="http://schemas.microsoft.com/office/drawing/2014/main" val="20002"/>
                    </a:ext>
                  </a:extLst>
                </a:gridCol>
                <a:gridCol w="1440159">
                  <a:extLst>
                    <a:ext uri="{9D8B030D-6E8A-4147-A177-3AD203B41FA5}">
                      <a16:colId xmlns:a16="http://schemas.microsoft.com/office/drawing/2014/main" val="20003"/>
                    </a:ext>
                  </a:extLst>
                </a:gridCol>
              </a:tblGrid>
              <a:tr h="0">
                <a:tc>
                  <a:txBody>
                    <a:bodyPr/>
                    <a:lstStyle/>
                    <a:p>
                      <a:r>
                        <a:rPr lang="ja-JP" altLang="en-US" sz="1600" dirty="0"/>
                        <a:t>区分</a:t>
                      </a:r>
                    </a:p>
                  </a:txBody>
                  <a:tcPr anchor="ctr"/>
                </a:tc>
                <a:tc gridSpan="2">
                  <a:txBody>
                    <a:bodyPr/>
                    <a:lstStyle/>
                    <a:p>
                      <a:r>
                        <a:rPr lang="ja-JP" altLang="en-US" sz="1600"/>
                        <a:t>世帯の収入状況</a:t>
                      </a:r>
                    </a:p>
                  </a:txBody>
                  <a:tcPr anchor="ctr"/>
                </a:tc>
                <a:tc hMerge="1">
                  <a:txBody>
                    <a:bodyPr/>
                    <a:lstStyle/>
                    <a:p>
                      <a:endParaRPr kumimoji="1" lang="ja-JP" altLang="en-US"/>
                    </a:p>
                  </a:txBody>
                  <a:tcPr/>
                </a:tc>
                <a:tc>
                  <a:txBody>
                    <a:bodyPr/>
                    <a:lstStyle/>
                    <a:p>
                      <a:r>
                        <a:rPr lang="zh-TW" altLang="en-US" sz="1600"/>
                        <a:t>負担上限月額</a:t>
                      </a:r>
                    </a:p>
                  </a:txBody>
                  <a:tcPr anchor="ctr"/>
                </a:tc>
                <a:extLst>
                  <a:ext uri="{0D108BD9-81ED-4DB2-BD59-A6C34878D82A}">
                    <a16:rowId xmlns:a16="http://schemas.microsoft.com/office/drawing/2014/main" val="10000"/>
                  </a:ext>
                </a:extLst>
              </a:tr>
              <a:tr h="0">
                <a:tc>
                  <a:txBody>
                    <a:bodyPr/>
                    <a:lstStyle/>
                    <a:p>
                      <a:r>
                        <a:rPr lang="ja-JP" altLang="en-US" sz="1600"/>
                        <a:t>生活保護</a:t>
                      </a:r>
                    </a:p>
                  </a:txBody>
                  <a:tcPr anchor="ctr"/>
                </a:tc>
                <a:tc gridSpan="2">
                  <a:txBody>
                    <a:bodyPr/>
                    <a:lstStyle/>
                    <a:p>
                      <a:r>
                        <a:rPr lang="zh-TW" altLang="en-US" sz="1600"/>
                        <a:t>生活保護受給世帯</a:t>
                      </a:r>
                    </a:p>
                  </a:txBody>
                  <a:tcPr anchor="ctr"/>
                </a:tc>
                <a:tc hMerge="1">
                  <a:txBody>
                    <a:bodyPr/>
                    <a:lstStyle/>
                    <a:p>
                      <a:endParaRPr kumimoji="1" lang="ja-JP" altLang="en-US"/>
                    </a:p>
                  </a:txBody>
                  <a:tcPr/>
                </a:tc>
                <a:tc>
                  <a:txBody>
                    <a:bodyPr/>
                    <a:lstStyle/>
                    <a:p>
                      <a:pPr algn="r"/>
                      <a:r>
                        <a:rPr lang="ja-JP" altLang="en-US" sz="1600"/>
                        <a:t>０円</a:t>
                      </a:r>
                    </a:p>
                  </a:txBody>
                  <a:tcPr anchor="ctr"/>
                </a:tc>
                <a:extLst>
                  <a:ext uri="{0D108BD9-81ED-4DB2-BD59-A6C34878D82A}">
                    <a16:rowId xmlns:a16="http://schemas.microsoft.com/office/drawing/2014/main" val="10001"/>
                  </a:ext>
                </a:extLst>
              </a:tr>
              <a:tr h="0">
                <a:tc>
                  <a:txBody>
                    <a:bodyPr/>
                    <a:lstStyle/>
                    <a:p>
                      <a:r>
                        <a:rPr lang="ja-JP" altLang="en-US" sz="1600"/>
                        <a:t>低所得</a:t>
                      </a:r>
                    </a:p>
                  </a:txBody>
                  <a:tcPr anchor="ctr"/>
                </a:tc>
                <a:tc gridSpan="2">
                  <a:txBody>
                    <a:bodyPr/>
                    <a:lstStyle/>
                    <a:p>
                      <a:r>
                        <a:rPr lang="zh-CN" altLang="en-US" sz="1600"/>
                        <a:t>市町村民税非課税世帯</a:t>
                      </a:r>
                    </a:p>
                  </a:txBody>
                  <a:tcPr anchor="ctr"/>
                </a:tc>
                <a:tc hMerge="1">
                  <a:txBody>
                    <a:bodyPr/>
                    <a:lstStyle/>
                    <a:p>
                      <a:endParaRPr kumimoji="1" lang="ja-JP" altLang="en-US"/>
                    </a:p>
                  </a:txBody>
                  <a:tcPr/>
                </a:tc>
                <a:tc>
                  <a:txBody>
                    <a:bodyPr/>
                    <a:lstStyle/>
                    <a:p>
                      <a:pPr algn="r"/>
                      <a:r>
                        <a:rPr lang="ja-JP" altLang="en-US" sz="1600"/>
                        <a:t>０円</a:t>
                      </a:r>
                    </a:p>
                  </a:txBody>
                  <a:tcPr anchor="ctr"/>
                </a:tc>
                <a:extLst>
                  <a:ext uri="{0D108BD9-81ED-4DB2-BD59-A6C34878D82A}">
                    <a16:rowId xmlns:a16="http://schemas.microsoft.com/office/drawing/2014/main" val="10002"/>
                  </a:ext>
                </a:extLst>
              </a:tr>
              <a:tr h="0">
                <a:tc rowSpan="2">
                  <a:txBody>
                    <a:bodyPr/>
                    <a:lstStyle/>
                    <a:p>
                      <a:r>
                        <a:rPr lang="ja-JP" altLang="en-US" sz="1600"/>
                        <a:t>一般１</a:t>
                      </a:r>
                    </a:p>
                  </a:txBody>
                  <a:tcPr anchor="ctr"/>
                </a:tc>
                <a:tc rowSpan="2">
                  <a:txBody>
                    <a:bodyPr/>
                    <a:lstStyle/>
                    <a:p>
                      <a:r>
                        <a:rPr lang="zh-CN" altLang="en-US" sz="1600"/>
                        <a:t>市町村民税課税世帯</a:t>
                      </a:r>
                      <a:br>
                        <a:rPr lang="zh-CN" altLang="en-US" sz="1600"/>
                      </a:br>
                      <a:r>
                        <a:rPr lang="zh-CN" altLang="en-US" sz="1600"/>
                        <a:t>（所得割２８万円</a:t>
                      </a:r>
                      <a:r>
                        <a:rPr lang="en-US" altLang="zh-CN" sz="1600" baseline="30000"/>
                        <a:t>(</a:t>
                      </a:r>
                      <a:r>
                        <a:rPr lang="zh-CN" altLang="en-US" sz="1600" baseline="30000"/>
                        <a:t>注</a:t>
                      </a:r>
                      <a:r>
                        <a:rPr lang="en-US" altLang="zh-CN" sz="1600" baseline="30000"/>
                        <a:t>)</a:t>
                      </a:r>
                      <a:r>
                        <a:rPr lang="zh-CN" altLang="en-US" sz="1600"/>
                        <a:t>未満）</a:t>
                      </a:r>
                    </a:p>
                  </a:txBody>
                  <a:tcPr anchor="ctr"/>
                </a:tc>
                <a:tc>
                  <a:txBody>
                    <a:bodyPr/>
                    <a:lstStyle/>
                    <a:p>
                      <a:r>
                        <a:rPr lang="ja-JP" altLang="en-US" sz="1600"/>
                        <a:t>通所施設、ホームヘルプ利用の場合</a:t>
                      </a:r>
                    </a:p>
                  </a:txBody>
                  <a:tcPr anchor="ctr"/>
                </a:tc>
                <a:tc>
                  <a:txBody>
                    <a:bodyPr/>
                    <a:lstStyle/>
                    <a:p>
                      <a:pPr algn="r"/>
                      <a:r>
                        <a:rPr lang="ja-JP" altLang="en-US" sz="1600"/>
                        <a:t>４，６００円</a:t>
                      </a:r>
                    </a:p>
                  </a:txBody>
                  <a:tcPr anchor="ctr"/>
                </a:tc>
                <a:extLst>
                  <a:ext uri="{0D108BD9-81ED-4DB2-BD59-A6C34878D82A}">
                    <a16:rowId xmlns:a16="http://schemas.microsoft.com/office/drawing/2014/main" val="10003"/>
                  </a:ext>
                </a:extLst>
              </a:tr>
              <a:tr h="0">
                <a:tc vMerge="1">
                  <a:txBody>
                    <a:bodyPr/>
                    <a:lstStyle/>
                    <a:p>
                      <a:endParaRPr kumimoji="1" lang="ja-JP" altLang="en-US"/>
                    </a:p>
                  </a:txBody>
                  <a:tcPr/>
                </a:tc>
                <a:tc vMerge="1">
                  <a:txBody>
                    <a:bodyPr/>
                    <a:lstStyle/>
                    <a:p>
                      <a:endParaRPr kumimoji="1" lang="ja-JP" altLang="en-US"/>
                    </a:p>
                  </a:txBody>
                  <a:tcPr/>
                </a:tc>
                <a:tc>
                  <a:txBody>
                    <a:bodyPr/>
                    <a:lstStyle/>
                    <a:p>
                      <a:r>
                        <a:rPr lang="ja-JP" altLang="en-US" sz="1600"/>
                        <a:t>入所施設利用の場合</a:t>
                      </a:r>
                    </a:p>
                  </a:txBody>
                  <a:tcPr anchor="ctr"/>
                </a:tc>
                <a:tc>
                  <a:txBody>
                    <a:bodyPr/>
                    <a:lstStyle/>
                    <a:p>
                      <a:pPr algn="r"/>
                      <a:r>
                        <a:rPr lang="ja-JP" altLang="en-US" sz="1600"/>
                        <a:t>９，３００円</a:t>
                      </a:r>
                    </a:p>
                  </a:txBody>
                  <a:tcPr anchor="ctr"/>
                </a:tc>
                <a:extLst>
                  <a:ext uri="{0D108BD9-81ED-4DB2-BD59-A6C34878D82A}">
                    <a16:rowId xmlns:a16="http://schemas.microsoft.com/office/drawing/2014/main" val="10004"/>
                  </a:ext>
                </a:extLst>
              </a:tr>
              <a:tr h="0">
                <a:tc>
                  <a:txBody>
                    <a:bodyPr/>
                    <a:lstStyle/>
                    <a:p>
                      <a:r>
                        <a:rPr lang="ja-JP" altLang="en-US" sz="1600" dirty="0"/>
                        <a:t>一般２</a:t>
                      </a:r>
                    </a:p>
                  </a:txBody>
                  <a:tcPr anchor="ctr"/>
                </a:tc>
                <a:tc gridSpan="2">
                  <a:txBody>
                    <a:bodyPr/>
                    <a:lstStyle/>
                    <a:p>
                      <a:r>
                        <a:rPr lang="ja-JP" altLang="en-US" sz="1600" dirty="0"/>
                        <a:t>上記以外</a:t>
                      </a:r>
                    </a:p>
                  </a:txBody>
                  <a:tcPr anchor="ctr"/>
                </a:tc>
                <a:tc hMerge="1">
                  <a:txBody>
                    <a:bodyPr/>
                    <a:lstStyle/>
                    <a:p>
                      <a:endParaRPr kumimoji="1" lang="ja-JP" altLang="en-US"/>
                    </a:p>
                  </a:txBody>
                  <a:tcPr/>
                </a:tc>
                <a:tc>
                  <a:txBody>
                    <a:bodyPr/>
                    <a:lstStyle/>
                    <a:p>
                      <a:pPr algn="r"/>
                      <a:r>
                        <a:rPr lang="ja-JP" altLang="en-US" sz="1600" dirty="0"/>
                        <a:t>３７，２００円</a:t>
                      </a:r>
                    </a:p>
                  </a:txBody>
                  <a:tcPr anchor="ctr"/>
                </a:tc>
                <a:extLst>
                  <a:ext uri="{0D108BD9-81ED-4DB2-BD59-A6C34878D82A}">
                    <a16:rowId xmlns:a16="http://schemas.microsoft.com/office/drawing/2014/main" val="10005"/>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738319486"/>
              </p:ext>
            </p:extLst>
          </p:nvPr>
        </p:nvGraphicFramePr>
        <p:xfrm>
          <a:off x="7291942" y="743173"/>
          <a:ext cx="2520280" cy="2255520"/>
        </p:xfrm>
        <a:graphic>
          <a:graphicData uri="http://schemas.openxmlformats.org/drawingml/2006/table">
            <a:tbl>
              <a:tblPr>
                <a:tableStyleId>{5940675A-B579-460E-94D1-54222C63F5DA}</a:tableStyleId>
              </a:tblPr>
              <a:tblGrid>
                <a:gridCol w="1162531">
                  <a:extLst>
                    <a:ext uri="{9D8B030D-6E8A-4147-A177-3AD203B41FA5}">
                      <a16:colId xmlns:a16="http://schemas.microsoft.com/office/drawing/2014/main" val="20000"/>
                    </a:ext>
                  </a:extLst>
                </a:gridCol>
                <a:gridCol w="1357749">
                  <a:extLst>
                    <a:ext uri="{9D8B030D-6E8A-4147-A177-3AD203B41FA5}">
                      <a16:colId xmlns:a16="http://schemas.microsoft.com/office/drawing/2014/main" val="20001"/>
                    </a:ext>
                  </a:extLst>
                </a:gridCol>
              </a:tblGrid>
              <a:tr h="285603">
                <a:tc>
                  <a:txBody>
                    <a:bodyPr/>
                    <a:lstStyle/>
                    <a:p>
                      <a:r>
                        <a:rPr lang="ja-JP" altLang="en-US" sz="1300" dirty="0"/>
                        <a:t>種別</a:t>
                      </a:r>
                    </a:p>
                  </a:txBody>
                  <a:tcPr anchor="ctr"/>
                </a:tc>
                <a:tc>
                  <a:txBody>
                    <a:bodyPr/>
                    <a:lstStyle/>
                    <a:p>
                      <a:r>
                        <a:rPr lang="ja-JP" altLang="en-US" sz="1300" dirty="0"/>
                        <a:t>世帯の範囲</a:t>
                      </a:r>
                    </a:p>
                  </a:txBody>
                  <a:tcPr anchor="ctr"/>
                </a:tc>
                <a:extLst>
                  <a:ext uri="{0D108BD9-81ED-4DB2-BD59-A6C34878D82A}">
                    <a16:rowId xmlns:a16="http://schemas.microsoft.com/office/drawing/2014/main" val="10000"/>
                  </a:ext>
                </a:extLst>
              </a:tr>
              <a:tr h="1067253">
                <a:tc>
                  <a:txBody>
                    <a:bodyPr/>
                    <a:lstStyle/>
                    <a:p>
                      <a:r>
                        <a:rPr lang="ja-JP" altLang="en-US" sz="1300"/>
                        <a:t>１８歳以上の障害者</a:t>
                      </a:r>
                      <a:br>
                        <a:rPr lang="ja-JP" altLang="en-US" sz="1300"/>
                      </a:br>
                      <a:r>
                        <a:rPr lang="en-US" altLang="ja-JP" sz="1300"/>
                        <a:t>(</a:t>
                      </a:r>
                      <a:r>
                        <a:rPr lang="ja-JP" altLang="en-US" sz="1300"/>
                        <a:t>施設に入所する１８、１９歳を除く</a:t>
                      </a:r>
                      <a:r>
                        <a:rPr lang="en-US" altLang="ja-JP" sz="1300"/>
                        <a:t>)</a:t>
                      </a:r>
                    </a:p>
                  </a:txBody>
                  <a:tcPr anchor="ctr"/>
                </a:tc>
                <a:tc>
                  <a:txBody>
                    <a:bodyPr/>
                    <a:lstStyle/>
                    <a:p>
                      <a:r>
                        <a:rPr lang="ja-JP" altLang="en-US" sz="1300" dirty="0"/>
                        <a:t>障害のある方とその配偶者</a:t>
                      </a:r>
                    </a:p>
                  </a:txBody>
                  <a:tcPr anchor="ctr"/>
                </a:tc>
                <a:extLst>
                  <a:ext uri="{0D108BD9-81ED-4DB2-BD59-A6C34878D82A}">
                    <a16:rowId xmlns:a16="http://schemas.microsoft.com/office/drawing/2014/main" val="10001"/>
                  </a:ext>
                </a:extLst>
              </a:tr>
              <a:tr h="871841">
                <a:tc>
                  <a:txBody>
                    <a:bodyPr/>
                    <a:lstStyle/>
                    <a:p>
                      <a:r>
                        <a:rPr lang="ja-JP" altLang="en-US" sz="1300" dirty="0"/>
                        <a:t>障害児</a:t>
                      </a:r>
                      <a:br>
                        <a:rPr lang="ja-JP" altLang="en-US" sz="1300" dirty="0"/>
                      </a:br>
                      <a:r>
                        <a:rPr lang="en-US" altLang="ja-JP" sz="1300" dirty="0"/>
                        <a:t>(</a:t>
                      </a:r>
                      <a:r>
                        <a:rPr lang="ja-JP" altLang="en-US" sz="1300" dirty="0"/>
                        <a:t>施設に入所する１８，１９歳を含む</a:t>
                      </a:r>
                      <a:r>
                        <a:rPr lang="en-US" altLang="ja-JP" sz="1300" dirty="0"/>
                        <a:t>)</a:t>
                      </a:r>
                    </a:p>
                  </a:txBody>
                  <a:tcPr anchor="ctr"/>
                </a:tc>
                <a:tc>
                  <a:txBody>
                    <a:bodyPr/>
                    <a:lstStyle/>
                    <a:p>
                      <a:r>
                        <a:rPr lang="ja-JP" altLang="en-US" sz="1300" dirty="0"/>
                        <a:t>保護者の属する住民基本台帳での世帯</a:t>
                      </a:r>
                    </a:p>
                  </a:txBody>
                  <a:tcPr anchor="ctr"/>
                </a:tc>
                <a:extLst>
                  <a:ext uri="{0D108BD9-81ED-4DB2-BD59-A6C34878D82A}">
                    <a16:rowId xmlns:a16="http://schemas.microsoft.com/office/drawing/2014/main" val="10002"/>
                  </a:ext>
                </a:extLst>
              </a:tr>
            </a:tbl>
          </a:graphicData>
        </a:graphic>
      </p:graphicFrame>
      <p:sp>
        <p:nvSpPr>
          <p:cNvPr id="11" name="テキスト ボックス 10"/>
          <p:cNvSpPr txBox="1"/>
          <p:nvPr/>
        </p:nvSpPr>
        <p:spPr>
          <a:xfrm>
            <a:off x="78093" y="6608385"/>
            <a:ext cx="8691331" cy="276999"/>
          </a:xfrm>
          <a:prstGeom prst="rect">
            <a:avLst/>
          </a:prstGeom>
          <a:noFill/>
        </p:spPr>
        <p:txBody>
          <a:bodyPr wrap="square" rtlCol="0">
            <a:spAutoFit/>
          </a:bodyPr>
          <a:lstStyle/>
          <a:p>
            <a:r>
              <a:rPr lang="ja-JP" altLang="en-US" sz="1200" dirty="0"/>
              <a:t>（注）収入が概ね８９０万円以下の世帯が</a:t>
            </a:r>
            <a:r>
              <a:rPr lang="ja-JP" altLang="en-US" sz="1200" dirty="0" smtClean="0"/>
              <a:t>対象。</a:t>
            </a:r>
            <a:endParaRPr lang="ja-JP" altLang="en-US" sz="1200" dirty="0">
              <a:effectLst/>
            </a:endParaRPr>
          </a:p>
        </p:txBody>
      </p:sp>
      <p:sp>
        <p:nvSpPr>
          <p:cNvPr id="12" name="テキスト ボックス 11"/>
          <p:cNvSpPr txBox="1"/>
          <p:nvPr/>
        </p:nvSpPr>
        <p:spPr>
          <a:xfrm>
            <a:off x="7291942" y="385433"/>
            <a:ext cx="2144688" cy="369332"/>
          </a:xfrm>
          <a:prstGeom prst="rect">
            <a:avLst/>
          </a:prstGeom>
          <a:noFill/>
        </p:spPr>
        <p:txBody>
          <a:bodyPr wrap="square" rtlCol="0">
            <a:spAutoFit/>
          </a:bodyPr>
          <a:lstStyle/>
          <a:p>
            <a:r>
              <a:rPr lang="ja-JP" altLang="en-US" b="1" dirty="0" smtClean="0"/>
              <a:t>＜</a:t>
            </a:r>
            <a:r>
              <a:rPr lang="ja-JP" altLang="en-US" b="1" dirty="0"/>
              <a:t>世帯の範囲</a:t>
            </a:r>
            <a:r>
              <a:rPr kumimoji="1" lang="ja-JP" altLang="en-US" b="1" dirty="0" smtClean="0"/>
              <a:t>＞</a:t>
            </a:r>
          </a:p>
        </p:txBody>
      </p:sp>
      <p:graphicFrame>
        <p:nvGraphicFramePr>
          <p:cNvPr id="13" name="表 12"/>
          <p:cNvGraphicFramePr>
            <a:graphicFrameLocks noGrp="1"/>
          </p:cNvGraphicFramePr>
          <p:nvPr>
            <p:extLst>
              <p:ext uri="{D42A27DB-BD31-4B8C-83A1-F6EECF244321}">
                <p14:modId xmlns:p14="http://schemas.microsoft.com/office/powerpoint/2010/main" val="1961976406"/>
              </p:ext>
            </p:extLst>
          </p:nvPr>
        </p:nvGraphicFramePr>
        <p:xfrm>
          <a:off x="7256546" y="4189431"/>
          <a:ext cx="2520280" cy="2418953"/>
        </p:xfrm>
        <a:graphic>
          <a:graphicData uri="http://schemas.openxmlformats.org/drawingml/2006/table">
            <a:tbl>
              <a:tblPr>
                <a:tableStyleId>{5940675A-B579-460E-94D1-54222C63F5DA}</a:tableStyleId>
              </a:tblPr>
              <a:tblGrid>
                <a:gridCol w="1162531">
                  <a:extLst>
                    <a:ext uri="{9D8B030D-6E8A-4147-A177-3AD203B41FA5}">
                      <a16:colId xmlns:a16="http://schemas.microsoft.com/office/drawing/2014/main" val="20000"/>
                    </a:ext>
                  </a:extLst>
                </a:gridCol>
                <a:gridCol w="1357749">
                  <a:extLst>
                    <a:ext uri="{9D8B030D-6E8A-4147-A177-3AD203B41FA5}">
                      <a16:colId xmlns:a16="http://schemas.microsoft.com/office/drawing/2014/main" val="20001"/>
                    </a:ext>
                  </a:extLst>
                </a:gridCol>
              </a:tblGrid>
              <a:tr h="310541">
                <a:tc>
                  <a:txBody>
                    <a:bodyPr/>
                    <a:lstStyle/>
                    <a:p>
                      <a:r>
                        <a:rPr lang="ja-JP" altLang="en-US" sz="1300" dirty="0"/>
                        <a:t>種別</a:t>
                      </a:r>
                    </a:p>
                  </a:txBody>
                  <a:tcPr anchor="ctr"/>
                </a:tc>
                <a:tc>
                  <a:txBody>
                    <a:bodyPr/>
                    <a:lstStyle/>
                    <a:p>
                      <a:r>
                        <a:rPr lang="ja-JP" altLang="en-US" sz="1300" dirty="0"/>
                        <a:t>世帯の範囲</a:t>
                      </a:r>
                    </a:p>
                  </a:txBody>
                  <a:tcPr anchor="ctr"/>
                </a:tc>
                <a:extLst>
                  <a:ext uri="{0D108BD9-81ED-4DB2-BD59-A6C34878D82A}">
                    <a16:rowId xmlns:a16="http://schemas.microsoft.com/office/drawing/2014/main" val="10000"/>
                  </a:ext>
                </a:extLst>
              </a:tr>
              <a:tr h="1160444">
                <a:tc>
                  <a:txBody>
                    <a:bodyPr/>
                    <a:lstStyle/>
                    <a:p>
                      <a:r>
                        <a:rPr lang="ja-JP" altLang="en-US" sz="1300"/>
                        <a:t>１８歳以上の障害者</a:t>
                      </a:r>
                      <a:br>
                        <a:rPr lang="ja-JP" altLang="en-US" sz="1300"/>
                      </a:br>
                      <a:r>
                        <a:rPr lang="en-US" altLang="ja-JP" sz="1300"/>
                        <a:t>(</a:t>
                      </a:r>
                      <a:r>
                        <a:rPr lang="ja-JP" altLang="en-US" sz="1300"/>
                        <a:t>施設に入所する１８、１９歳を除く</a:t>
                      </a:r>
                      <a:r>
                        <a:rPr lang="en-US" altLang="ja-JP" sz="1300"/>
                        <a:t>)</a:t>
                      </a:r>
                    </a:p>
                  </a:txBody>
                  <a:tcPr anchor="ctr"/>
                </a:tc>
                <a:tc>
                  <a:txBody>
                    <a:bodyPr/>
                    <a:lstStyle/>
                    <a:p>
                      <a:r>
                        <a:rPr lang="ja-JP" altLang="en-US" sz="1300" dirty="0"/>
                        <a:t>障害のある方とその配偶者</a:t>
                      </a:r>
                    </a:p>
                  </a:txBody>
                  <a:tcPr anchor="ctr"/>
                </a:tc>
                <a:extLst>
                  <a:ext uri="{0D108BD9-81ED-4DB2-BD59-A6C34878D82A}">
                    <a16:rowId xmlns:a16="http://schemas.microsoft.com/office/drawing/2014/main" val="10001"/>
                  </a:ext>
                </a:extLst>
              </a:tr>
              <a:tr h="947968">
                <a:tc>
                  <a:txBody>
                    <a:bodyPr/>
                    <a:lstStyle/>
                    <a:p>
                      <a:r>
                        <a:rPr lang="ja-JP" altLang="en-US" sz="1300" dirty="0"/>
                        <a:t>障害児</a:t>
                      </a:r>
                      <a:br>
                        <a:rPr lang="ja-JP" altLang="en-US" sz="1300" dirty="0"/>
                      </a:br>
                      <a:r>
                        <a:rPr lang="en-US" altLang="ja-JP" sz="1300" dirty="0"/>
                        <a:t>(</a:t>
                      </a:r>
                      <a:r>
                        <a:rPr lang="ja-JP" altLang="en-US" sz="1300" dirty="0"/>
                        <a:t>施設に入所する１８，１９歳を含む</a:t>
                      </a:r>
                      <a:r>
                        <a:rPr lang="en-US" altLang="ja-JP" sz="1300" dirty="0"/>
                        <a:t>)</a:t>
                      </a:r>
                    </a:p>
                  </a:txBody>
                  <a:tcPr anchor="ctr"/>
                </a:tc>
                <a:tc>
                  <a:txBody>
                    <a:bodyPr/>
                    <a:lstStyle/>
                    <a:p>
                      <a:r>
                        <a:rPr lang="ja-JP" altLang="en-US" sz="1300" dirty="0"/>
                        <a:t>保護者の属する住民基本台帳での世帯</a:t>
                      </a:r>
                    </a:p>
                  </a:txBody>
                  <a:tcPr anchor="ctr"/>
                </a:tc>
                <a:extLst>
                  <a:ext uri="{0D108BD9-81ED-4DB2-BD59-A6C34878D82A}">
                    <a16:rowId xmlns:a16="http://schemas.microsoft.com/office/drawing/2014/main" val="10002"/>
                  </a:ext>
                </a:extLst>
              </a:tr>
            </a:tbl>
          </a:graphicData>
        </a:graphic>
      </p:graphicFrame>
      <p:sp>
        <p:nvSpPr>
          <p:cNvPr id="14" name="テキスト ボックス 13"/>
          <p:cNvSpPr txBox="1"/>
          <p:nvPr/>
        </p:nvSpPr>
        <p:spPr>
          <a:xfrm>
            <a:off x="7256546" y="3831692"/>
            <a:ext cx="2144688" cy="369332"/>
          </a:xfrm>
          <a:prstGeom prst="rect">
            <a:avLst/>
          </a:prstGeom>
          <a:noFill/>
        </p:spPr>
        <p:txBody>
          <a:bodyPr wrap="square" rtlCol="0">
            <a:spAutoFit/>
          </a:bodyPr>
          <a:lstStyle/>
          <a:p>
            <a:r>
              <a:rPr lang="ja-JP" altLang="en-US" b="1" dirty="0" smtClean="0"/>
              <a:t>＜</a:t>
            </a:r>
            <a:r>
              <a:rPr lang="ja-JP" altLang="en-US" b="1" dirty="0"/>
              <a:t>世帯の範囲</a:t>
            </a:r>
            <a:r>
              <a:rPr kumimoji="1" lang="ja-JP" altLang="en-US" b="1" dirty="0" smtClean="0"/>
              <a:t>＞</a:t>
            </a:r>
          </a:p>
        </p:txBody>
      </p:sp>
      <p:cxnSp>
        <p:nvCxnSpPr>
          <p:cNvPr id="15" name="直線コネクタ 14"/>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3630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84"/>
            <a:ext cx="8915400" cy="418058"/>
          </a:xfrm>
        </p:spPr>
        <p:txBody>
          <a:bodyPr/>
          <a:lstStyle/>
          <a:p>
            <a:r>
              <a:rPr kumimoji="1" lang="ja-JP" altLang="en-US" sz="2400" b="1" dirty="0" smtClean="0"/>
              <a:t>利用者負担に</a:t>
            </a:r>
            <a:r>
              <a:rPr lang="ja-JP" altLang="en-US" sz="2400" b="1" dirty="0" smtClean="0"/>
              <a:t>関する配慮措置</a:t>
            </a:r>
            <a:endParaRPr kumimoji="1" lang="ja-JP" altLang="en-US" sz="2400" b="1" dirty="0"/>
          </a:p>
        </p:txBody>
      </p:sp>
      <p:sp>
        <p:nvSpPr>
          <p:cNvPr id="4" name="スライド番号プレースホルダー 3"/>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48</a:t>
            </a:fld>
            <a:endParaRPr lang="en-US" altLang="ja-JP">
              <a:solidFill>
                <a:prstClr val="black"/>
              </a:solidFill>
            </a:endParaRPr>
          </a:p>
        </p:txBody>
      </p:sp>
      <p:graphicFrame>
        <p:nvGraphicFramePr>
          <p:cNvPr id="3" name="表 2"/>
          <p:cNvGraphicFramePr>
            <a:graphicFrameLocks noGrp="1"/>
          </p:cNvGraphicFramePr>
          <p:nvPr>
            <p:extLst>
              <p:ext uri="{D42A27DB-BD31-4B8C-83A1-F6EECF244321}">
                <p14:modId xmlns:p14="http://schemas.microsoft.com/office/powerpoint/2010/main" val="4077770471"/>
              </p:ext>
            </p:extLst>
          </p:nvPr>
        </p:nvGraphicFramePr>
        <p:xfrm>
          <a:off x="200472" y="620686"/>
          <a:ext cx="9505056" cy="6120682"/>
        </p:xfrm>
        <a:graphic>
          <a:graphicData uri="http://schemas.openxmlformats.org/drawingml/2006/table">
            <a:tbl>
              <a:tblPr firstRow="1" bandRow="1">
                <a:tableStyleId>{5940675A-B579-460E-94D1-54222C63F5DA}</a:tableStyleId>
              </a:tblPr>
              <a:tblGrid>
                <a:gridCol w="43204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1512168">
                  <a:extLst>
                    <a:ext uri="{9D8B030D-6E8A-4147-A177-3AD203B41FA5}">
                      <a16:colId xmlns:a16="http://schemas.microsoft.com/office/drawing/2014/main" val="20005"/>
                    </a:ext>
                  </a:extLst>
                </a:gridCol>
                <a:gridCol w="1512168">
                  <a:extLst>
                    <a:ext uri="{9D8B030D-6E8A-4147-A177-3AD203B41FA5}">
                      <a16:colId xmlns:a16="http://schemas.microsoft.com/office/drawing/2014/main" val="20006"/>
                    </a:ext>
                  </a:extLst>
                </a:gridCol>
              </a:tblGrid>
              <a:tr h="648074">
                <a:tc>
                  <a:txBody>
                    <a:bodyPr/>
                    <a:lstStyle/>
                    <a:p>
                      <a:pPr algn="ctr"/>
                      <a:endParaRPr kumimoji="1" lang="ja-JP" altLang="en-US" sz="1200" dirty="0"/>
                    </a:p>
                  </a:txBody>
                  <a:tcPr/>
                </a:tc>
                <a:tc>
                  <a:txBody>
                    <a:bodyPr/>
                    <a:lstStyle/>
                    <a:p>
                      <a:pPr algn="ctr"/>
                      <a:r>
                        <a:rPr kumimoji="1" lang="ja-JP" altLang="en-US" sz="1200" dirty="0" smtClean="0"/>
                        <a:t>入所施設</a:t>
                      </a:r>
                      <a:endParaRPr kumimoji="1" lang="en-US" altLang="ja-JP" sz="1200" dirty="0" smtClean="0"/>
                    </a:p>
                    <a:p>
                      <a:pPr algn="ctr"/>
                      <a:r>
                        <a:rPr kumimoji="1" lang="ja-JP" altLang="en-US" sz="1200" dirty="0" smtClean="0"/>
                        <a:t>利用者</a:t>
                      </a:r>
                      <a:endParaRPr kumimoji="1" lang="en-US" altLang="ja-JP" sz="1200" dirty="0" smtClean="0"/>
                    </a:p>
                    <a:p>
                      <a:pPr algn="ctr"/>
                      <a:r>
                        <a:rPr kumimoji="1" lang="ja-JP" altLang="en-US" sz="1200" dirty="0" smtClean="0"/>
                        <a:t>（２０歳以上）</a:t>
                      </a:r>
                      <a:endParaRPr kumimoji="1" lang="en-US" altLang="ja-JP" sz="1200" dirty="0" smtClean="0"/>
                    </a:p>
                  </a:txBody>
                  <a:tcPr/>
                </a:tc>
                <a:tc>
                  <a:txBody>
                    <a:bodyPr/>
                    <a:lstStyle/>
                    <a:p>
                      <a:pPr algn="ctr"/>
                      <a:r>
                        <a:rPr kumimoji="1" lang="ja-JP" altLang="en-US" sz="1200" dirty="0" smtClean="0"/>
                        <a:t>グループホーム・</a:t>
                      </a:r>
                      <a:endParaRPr kumimoji="1" lang="en-US" altLang="ja-JP" sz="1200" dirty="0" smtClean="0"/>
                    </a:p>
                    <a:p>
                      <a:pPr algn="ctr"/>
                      <a:r>
                        <a:rPr kumimoji="1" lang="ja-JP" altLang="en-US" sz="1200" dirty="0" smtClean="0"/>
                        <a:t>ケアホーム利用者</a:t>
                      </a:r>
                      <a:endParaRPr kumimoji="1" lang="ja-JP" altLang="en-US" sz="1200" dirty="0"/>
                    </a:p>
                  </a:txBody>
                  <a:tcPr/>
                </a:tc>
                <a:tc>
                  <a:txBody>
                    <a:bodyPr/>
                    <a:lstStyle/>
                    <a:p>
                      <a:pPr algn="ctr"/>
                      <a:r>
                        <a:rPr kumimoji="1" lang="ja-JP" altLang="en-US" sz="1200" dirty="0" smtClean="0"/>
                        <a:t>通所施設（事業）</a:t>
                      </a:r>
                      <a:endParaRPr kumimoji="1" lang="en-US" altLang="ja-JP" sz="1200" dirty="0" smtClean="0"/>
                    </a:p>
                    <a:p>
                      <a:pPr algn="ctr"/>
                      <a:r>
                        <a:rPr kumimoji="1" lang="ja-JP" altLang="en-US" sz="1200" dirty="0" smtClean="0"/>
                        <a:t>利用者</a:t>
                      </a:r>
                      <a:endParaRPr kumimoji="1" lang="ja-JP" altLang="en-US" sz="1200" dirty="0"/>
                    </a:p>
                  </a:txBody>
                  <a:tcPr/>
                </a:tc>
                <a:tc>
                  <a:txBody>
                    <a:bodyPr/>
                    <a:lstStyle/>
                    <a:p>
                      <a:pPr algn="ctr"/>
                      <a:r>
                        <a:rPr kumimoji="1" lang="ja-JP" altLang="en-US" sz="1200" dirty="0" smtClean="0"/>
                        <a:t>ホームヘルプ</a:t>
                      </a:r>
                      <a:endParaRPr kumimoji="1" lang="en-US" altLang="ja-JP" sz="1200" dirty="0" smtClean="0"/>
                    </a:p>
                    <a:p>
                      <a:pPr algn="ctr"/>
                      <a:r>
                        <a:rPr kumimoji="1" lang="ja-JP" altLang="en-US" sz="1200" dirty="0" smtClean="0"/>
                        <a:t>利用者</a:t>
                      </a:r>
                      <a:endParaRPr kumimoji="1" lang="ja-JP" altLang="en-US" sz="1200" dirty="0"/>
                    </a:p>
                  </a:txBody>
                  <a:tcPr/>
                </a:tc>
                <a:tc>
                  <a:txBody>
                    <a:bodyPr/>
                    <a:lstStyle/>
                    <a:p>
                      <a:pPr algn="ctr"/>
                      <a:r>
                        <a:rPr kumimoji="1" lang="ja-JP" altLang="en-US" sz="1200" dirty="0" smtClean="0"/>
                        <a:t>入所施設</a:t>
                      </a:r>
                      <a:endParaRPr kumimoji="1" lang="en-US" altLang="ja-JP" sz="1200" dirty="0" smtClean="0"/>
                    </a:p>
                    <a:p>
                      <a:pPr algn="ctr"/>
                      <a:r>
                        <a:rPr kumimoji="1" lang="ja-JP" altLang="en-US" sz="1200" dirty="0" smtClean="0"/>
                        <a:t>利用者</a:t>
                      </a:r>
                      <a:endParaRPr kumimoji="1" lang="en-US" altLang="ja-JP" sz="1200" dirty="0" smtClean="0"/>
                    </a:p>
                    <a:p>
                      <a:pPr algn="ctr"/>
                      <a:r>
                        <a:rPr kumimoji="1" lang="ja-JP" altLang="en-US" sz="1200" dirty="0" smtClean="0"/>
                        <a:t>（２０歳未満）</a:t>
                      </a:r>
                      <a:endParaRPr kumimoji="1" lang="en-US" altLang="ja-JP" sz="1200" dirty="0" smtClean="0"/>
                    </a:p>
                  </a:txBody>
                  <a:tcPr/>
                </a:tc>
                <a:tc>
                  <a:txBody>
                    <a:bodyPr/>
                    <a:lstStyle/>
                    <a:p>
                      <a:pPr algn="ctr"/>
                      <a:r>
                        <a:rPr kumimoji="1" lang="ja-JP" altLang="en-US" sz="1200" dirty="0" smtClean="0"/>
                        <a:t>医療型施設</a:t>
                      </a:r>
                      <a:endParaRPr kumimoji="1" lang="en-US" altLang="ja-JP" sz="1200" dirty="0" smtClean="0"/>
                    </a:p>
                    <a:p>
                      <a:pPr algn="ctr"/>
                      <a:r>
                        <a:rPr kumimoji="1" lang="ja-JP" altLang="en-US" sz="1200" dirty="0" smtClean="0"/>
                        <a:t>利用者</a:t>
                      </a:r>
                      <a:endParaRPr kumimoji="1" lang="en-US" altLang="ja-JP" sz="1200" dirty="0" smtClean="0"/>
                    </a:p>
                    <a:p>
                      <a:pPr algn="ctr"/>
                      <a:r>
                        <a:rPr kumimoji="1" lang="ja-JP" altLang="en-US" sz="1200" dirty="0" smtClean="0"/>
                        <a:t>（入所）</a:t>
                      </a:r>
                      <a:endParaRPr kumimoji="1" lang="en-US" altLang="ja-JP" sz="1200" dirty="0" smtClean="0"/>
                    </a:p>
                  </a:txBody>
                  <a:tcPr/>
                </a:tc>
                <a:extLst>
                  <a:ext uri="{0D108BD9-81ED-4DB2-BD59-A6C34878D82A}">
                    <a16:rowId xmlns:a16="http://schemas.microsoft.com/office/drawing/2014/main" val="10000"/>
                  </a:ext>
                </a:extLst>
              </a:tr>
              <a:tr h="2827690">
                <a:tc>
                  <a:txBody>
                    <a:bodyPr/>
                    <a:lstStyle/>
                    <a:p>
                      <a:pPr algn="ctr"/>
                      <a:r>
                        <a:rPr kumimoji="1" lang="ja-JP" altLang="en-US" sz="1400" dirty="0" smtClean="0"/>
                        <a:t>自己負担</a:t>
                      </a:r>
                      <a:endParaRPr kumimoji="1" lang="ja-JP" altLang="en-US" sz="1400" dirty="0"/>
                    </a:p>
                  </a:txBody>
                  <a:tcPr vert="eaVert"/>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1"/>
                  </a:ext>
                </a:extLst>
              </a:tr>
              <a:tr h="2644918">
                <a:tc>
                  <a:txBody>
                    <a:bodyPr/>
                    <a:lstStyle/>
                    <a:p>
                      <a:pPr algn="ctr"/>
                      <a:r>
                        <a:rPr kumimoji="1" lang="ja-JP" altLang="en-US" sz="1400" dirty="0" smtClean="0"/>
                        <a:t>食費・光熱水費</a:t>
                      </a:r>
                      <a:endParaRPr kumimoji="1" lang="ja-JP" altLang="en-US" sz="1400" dirty="0"/>
                    </a:p>
                  </a:txBody>
                  <a:tcPr vert="eaVert"/>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2"/>
                  </a:ext>
                </a:extLst>
              </a:tr>
            </a:tbl>
          </a:graphicData>
        </a:graphic>
      </p:graphicFrame>
      <p:sp>
        <p:nvSpPr>
          <p:cNvPr id="5" name="角丸四角形 4"/>
          <p:cNvSpPr/>
          <p:nvPr/>
        </p:nvSpPr>
        <p:spPr bwMode="auto">
          <a:xfrm>
            <a:off x="776536" y="1412776"/>
            <a:ext cx="8856984" cy="43204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利用者負担の負担上限月額設定（所得段階別）</a:t>
            </a:r>
          </a:p>
        </p:txBody>
      </p:sp>
      <p:sp>
        <p:nvSpPr>
          <p:cNvPr id="7" name="角丸四角形 6"/>
          <p:cNvSpPr/>
          <p:nvPr/>
        </p:nvSpPr>
        <p:spPr bwMode="auto">
          <a:xfrm>
            <a:off x="776536" y="2060848"/>
            <a:ext cx="7200800" cy="43204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200" dirty="0" smtClean="0">
                <a:solidFill>
                  <a:schemeClr val="tx1"/>
                </a:solidFill>
                <a:latin typeface="Arial" charset="0"/>
                <a:ea typeface="ＭＳ Ｐゴシック" pitchFamily="50" charset="-128"/>
              </a:rPr>
              <a:t>高額障害福祉サービス等給付費（世帯での所得</a:t>
            </a:r>
            <a:r>
              <a:rPr lang="ja-JP" altLang="en-US" sz="1200" dirty="0" smtClean="0">
                <a:solidFill>
                  <a:srgbClr val="FF0000"/>
                </a:solidFill>
                <a:latin typeface="Arial" charset="0"/>
                <a:ea typeface="ＭＳ Ｐゴシック" pitchFamily="50" charset="-128"/>
              </a:rPr>
              <a:t>段階</a:t>
            </a:r>
            <a:r>
              <a:rPr lang="ja-JP" altLang="en-US" sz="1200" dirty="0" smtClean="0">
                <a:solidFill>
                  <a:schemeClr val="tx1"/>
                </a:solidFill>
                <a:latin typeface="Arial" charset="0"/>
                <a:ea typeface="ＭＳ Ｐゴシック" pitchFamily="50" charset="-128"/>
              </a:rPr>
              <a:t>別負担上限）</a:t>
            </a:r>
            <a:endParaRPr lang="en-US" altLang="ja-JP" sz="1200" dirty="0" smtClean="0">
              <a:solidFill>
                <a:schemeClr val="tx1"/>
              </a:solidFill>
              <a:latin typeface="Arial" charset="0"/>
              <a:ea typeface="ＭＳ Ｐゴシック" pitchFamily="50" charset="-128"/>
            </a:endParaRPr>
          </a:p>
        </p:txBody>
      </p:sp>
      <p:sp>
        <p:nvSpPr>
          <p:cNvPr id="8" name="角丸四角形 7"/>
          <p:cNvSpPr/>
          <p:nvPr/>
        </p:nvSpPr>
        <p:spPr bwMode="auto">
          <a:xfrm>
            <a:off x="797124" y="3573016"/>
            <a:ext cx="8764388" cy="43204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200" dirty="0" smtClean="0">
                <a:solidFill>
                  <a:schemeClr val="tx1"/>
                </a:solidFill>
                <a:latin typeface="Arial" charset="0"/>
                <a:ea typeface="ＭＳ Ｐゴシック" pitchFamily="50" charset="-128"/>
              </a:rPr>
              <a:t>生活保護への移行防止（負担上限額を下げる）</a:t>
            </a:r>
            <a:endParaRPr lang="en-US" altLang="ja-JP" sz="1200" dirty="0" smtClean="0">
              <a:solidFill>
                <a:schemeClr val="tx1"/>
              </a:solidFill>
              <a:latin typeface="Arial" charset="0"/>
              <a:ea typeface="ＭＳ Ｐゴシック" pitchFamily="50" charset="-128"/>
            </a:endParaRPr>
          </a:p>
        </p:txBody>
      </p:sp>
      <p:sp>
        <p:nvSpPr>
          <p:cNvPr id="6" name="角丸四角形 5"/>
          <p:cNvSpPr/>
          <p:nvPr/>
        </p:nvSpPr>
        <p:spPr bwMode="auto">
          <a:xfrm>
            <a:off x="3728864" y="2564904"/>
            <a:ext cx="1368152" cy="93610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R="0"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事業主の負担による就労継続Ａ型事業（雇用型）の減免措置</a:t>
            </a:r>
          </a:p>
        </p:txBody>
      </p:sp>
      <p:sp>
        <p:nvSpPr>
          <p:cNvPr id="10" name="角丸四角形 9"/>
          <p:cNvSpPr/>
          <p:nvPr/>
        </p:nvSpPr>
        <p:spPr bwMode="auto">
          <a:xfrm>
            <a:off x="8265368" y="2024844"/>
            <a:ext cx="1368152" cy="118813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R="0"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医療型個別減免（医療、食事療養費と合わせ、上限額を設定）</a:t>
            </a:r>
          </a:p>
        </p:txBody>
      </p:sp>
      <p:sp>
        <p:nvSpPr>
          <p:cNvPr id="11" name="角丸四角形 10"/>
          <p:cNvSpPr/>
          <p:nvPr/>
        </p:nvSpPr>
        <p:spPr bwMode="auto">
          <a:xfrm>
            <a:off x="704528" y="4221088"/>
            <a:ext cx="1368152" cy="936104"/>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R="0" algn="ctr"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補足給付</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R="0" algn="ctr" defTabSz="873125" rtl="0" eaLnBrk="1" fontAlgn="base" latinLnBrk="0" hangingPunct="1">
              <a:lnSpc>
                <a:spcPct val="100000"/>
              </a:lnSpc>
              <a:spcBef>
                <a:spcPct val="0"/>
              </a:spcBef>
              <a:spcAft>
                <a:spcPct val="0"/>
              </a:spcAft>
              <a:buClrTx/>
              <a:buSzTx/>
              <a:buFontTx/>
              <a:buNone/>
              <a:tabLst/>
            </a:pPr>
            <a:r>
              <a:rPr lang="ja-JP" altLang="en-US" sz="1200" dirty="0" smtClean="0">
                <a:solidFill>
                  <a:schemeClr val="tx1"/>
                </a:solidFill>
                <a:latin typeface="Arial" charset="0"/>
                <a:ea typeface="ＭＳ Ｐゴシック" pitchFamily="50" charset="-128"/>
              </a:rPr>
              <a:t>（食費・光熱水費を減免）</a:t>
            </a:r>
            <a:endParaRPr kumimoji="1" lang="ja-JP" altLang="en-US" sz="12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9" name="正方形/長方形 8"/>
          <p:cNvSpPr/>
          <p:nvPr/>
        </p:nvSpPr>
        <p:spPr bwMode="auto">
          <a:xfrm>
            <a:off x="2216696" y="4221088"/>
            <a:ext cx="1368152" cy="1512168"/>
          </a:xfrm>
          <a:prstGeom prst="rect">
            <a:avLst/>
          </a:prstGeom>
          <a:ln>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R="0" algn="l"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食費については実費負担ですが、通所施設（事業）を利用した場合には、食費の人件費支給による軽減措置が受けられます。</a:t>
            </a:r>
          </a:p>
        </p:txBody>
      </p:sp>
      <p:sp>
        <p:nvSpPr>
          <p:cNvPr id="13" name="角丸四角形 12"/>
          <p:cNvSpPr/>
          <p:nvPr/>
        </p:nvSpPr>
        <p:spPr bwMode="auto">
          <a:xfrm>
            <a:off x="2225080" y="5877272"/>
            <a:ext cx="1368152" cy="792088"/>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R="0" algn="ctr"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補足給付</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R="0" algn="ctr" defTabSz="873125" rtl="0" eaLnBrk="1" fontAlgn="base" latinLnBrk="0" hangingPunct="1">
              <a:lnSpc>
                <a:spcPct val="100000"/>
              </a:lnSpc>
              <a:spcBef>
                <a:spcPct val="0"/>
              </a:spcBef>
              <a:spcAft>
                <a:spcPct val="0"/>
              </a:spcAft>
              <a:buClrTx/>
              <a:buSzTx/>
              <a:buFontTx/>
              <a:buNone/>
              <a:tabLst/>
            </a:pPr>
            <a:r>
              <a:rPr lang="ja-JP" altLang="en-US" sz="1200" dirty="0" smtClean="0">
                <a:solidFill>
                  <a:schemeClr val="tx1"/>
                </a:solidFill>
                <a:latin typeface="Arial" charset="0"/>
                <a:ea typeface="ＭＳ Ｐゴシック" pitchFamily="50" charset="-128"/>
              </a:rPr>
              <a:t>（家賃負担を軽減）</a:t>
            </a:r>
            <a:endParaRPr kumimoji="1" lang="ja-JP" altLang="en-US" sz="12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14" name="角丸四角形 13"/>
          <p:cNvSpPr/>
          <p:nvPr/>
        </p:nvSpPr>
        <p:spPr bwMode="auto">
          <a:xfrm>
            <a:off x="3739704" y="4221088"/>
            <a:ext cx="1368152" cy="936104"/>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R="0" algn="ctr"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食費の人件費支給による軽減措置</a:t>
            </a:r>
          </a:p>
        </p:txBody>
      </p:sp>
      <p:sp>
        <p:nvSpPr>
          <p:cNvPr id="15" name="角丸四角形 14"/>
          <p:cNvSpPr/>
          <p:nvPr/>
        </p:nvSpPr>
        <p:spPr bwMode="auto">
          <a:xfrm>
            <a:off x="6753200" y="4221088"/>
            <a:ext cx="1368152" cy="936104"/>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R="0" algn="ctr"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補足給付</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R="0" algn="ctr" defTabSz="873125" rtl="0" eaLnBrk="1" fontAlgn="base" latinLnBrk="0" hangingPunct="1">
              <a:lnSpc>
                <a:spcPct val="100000"/>
              </a:lnSpc>
              <a:spcBef>
                <a:spcPct val="0"/>
              </a:spcBef>
              <a:spcAft>
                <a:spcPct val="0"/>
              </a:spcAft>
              <a:buClrTx/>
              <a:buSzTx/>
              <a:buFontTx/>
              <a:buNone/>
              <a:tabLst/>
            </a:pPr>
            <a:r>
              <a:rPr lang="ja-JP" altLang="en-US" sz="1200" dirty="0" smtClean="0">
                <a:solidFill>
                  <a:schemeClr val="tx1"/>
                </a:solidFill>
                <a:latin typeface="Arial" charset="0"/>
                <a:ea typeface="ＭＳ Ｐゴシック" pitchFamily="50" charset="-128"/>
              </a:rPr>
              <a:t>（食費・光熱水費を減免）</a:t>
            </a:r>
            <a:endParaRPr kumimoji="1" lang="ja-JP" altLang="en-US" sz="1200" b="0" i="0" u="none" strike="noStrike" cap="none" normalizeH="0" baseline="0" dirty="0" smtClean="0">
              <a:ln>
                <a:noFill/>
              </a:ln>
              <a:solidFill>
                <a:schemeClr val="tx1"/>
              </a:solidFill>
              <a:effectLst/>
              <a:latin typeface="Arial" charset="0"/>
              <a:ea typeface="ＭＳ Ｐゴシック" pitchFamily="50" charset="-128"/>
            </a:endParaRPr>
          </a:p>
        </p:txBody>
      </p:sp>
      <p:cxnSp>
        <p:nvCxnSpPr>
          <p:cNvPr id="16" name="直線コネクタ 15"/>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9139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ctrTitle"/>
          </p:nvPr>
        </p:nvSpPr>
        <p:spPr>
          <a:xfrm>
            <a:off x="0" y="-26988"/>
            <a:ext cx="9906000" cy="477838"/>
          </a:xfrm>
        </p:spPr>
        <p:txBody>
          <a:bodyPr lIns="72000" rIns="72000" rtlCol="0" anchor="t">
            <a:normAutofit/>
          </a:bodyPr>
          <a:lstStyle/>
          <a:p>
            <a:pPr fontAlgn="auto">
              <a:spcAft>
                <a:spcPts val="0"/>
              </a:spcAft>
              <a:defRPr/>
            </a:pPr>
            <a:r>
              <a:rPr lang="ja-JP" altLang="en-US" sz="2400" b="1" dirty="0" smtClean="0"/>
              <a:t>自立支援医療制度の概要</a:t>
            </a:r>
          </a:p>
        </p:txBody>
      </p:sp>
      <p:sp>
        <p:nvSpPr>
          <p:cNvPr id="2051" name="テキスト ボックス 9"/>
          <p:cNvSpPr txBox="1">
            <a:spLocks noChangeArrowheads="1"/>
          </p:cNvSpPr>
          <p:nvPr/>
        </p:nvSpPr>
        <p:spPr bwMode="auto">
          <a:xfrm>
            <a:off x="200025" y="669925"/>
            <a:ext cx="97917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300" dirty="0" smtClean="0">
                <a:latin typeface="Arial" charset="0"/>
              </a:rPr>
              <a:t>根     拠    法 　：　障害者総合支援法</a:t>
            </a:r>
            <a:endParaRPr lang="en-US" altLang="ja-JP" sz="1300" dirty="0" smtClean="0">
              <a:latin typeface="Arial" charset="0"/>
            </a:endParaRPr>
          </a:p>
          <a:p>
            <a:pPr eaLnBrk="1" hangingPunct="1">
              <a:spcBef>
                <a:spcPts val="400"/>
              </a:spcBef>
              <a:buFontTx/>
              <a:buNone/>
              <a:defRPr/>
            </a:pPr>
            <a:r>
              <a:rPr lang="ja-JP" altLang="en-US" sz="1300" dirty="0" smtClean="0">
                <a:latin typeface="Arial" charset="0"/>
              </a:rPr>
              <a:t>概　        　要 　：　障害者（児）が自立した日常生活又は社会生活を営むために必要な心身の障害の状態を軽減するための医療（保険</a:t>
            </a:r>
            <a:endParaRPr lang="en-US" altLang="ja-JP" sz="1300" dirty="0" smtClean="0">
              <a:latin typeface="Arial" charset="0"/>
            </a:endParaRPr>
          </a:p>
          <a:p>
            <a:pPr eaLnBrk="1" hangingPunct="1">
              <a:spcBef>
                <a:spcPts val="0"/>
              </a:spcBef>
              <a:buFontTx/>
              <a:buNone/>
              <a:defRPr/>
            </a:pPr>
            <a:r>
              <a:rPr lang="ja-JP" altLang="en-US" sz="1300" dirty="0">
                <a:latin typeface="Arial" charset="0"/>
              </a:rPr>
              <a:t>　</a:t>
            </a:r>
            <a:r>
              <a:rPr lang="ja-JP" altLang="en-US" sz="1300" dirty="0" smtClean="0">
                <a:latin typeface="Arial" charset="0"/>
              </a:rPr>
              <a:t>　　　　　　　　　　 診療に限る。）について、当該医療費の自己負担額を軽減するための公費負担医療制度</a:t>
            </a:r>
            <a:endParaRPr lang="en-US" altLang="ja-JP" sz="1300" dirty="0" smtClean="0">
              <a:latin typeface="Arial" charset="0"/>
            </a:endParaRPr>
          </a:p>
          <a:p>
            <a:pPr eaLnBrk="1" hangingPunct="1">
              <a:spcBef>
                <a:spcPct val="0"/>
              </a:spcBef>
              <a:buFontTx/>
              <a:buNone/>
              <a:defRPr/>
            </a:pPr>
            <a:endParaRPr lang="ja-JP" altLang="en-US" sz="300" dirty="0" smtClean="0">
              <a:latin typeface="Arial" charset="0"/>
            </a:endParaRPr>
          </a:p>
          <a:p>
            <a:pPr eaLnBrk="1" hangingPunct="1">
              <a:spcBef>
                <a:spcPct val="0"/>
              </a:spcBef>
              <a:buFontTx/>
              <a:buNone/>
              <a:defRPr/>
            </a:pPr>
            <a:r>
              <a:rPr lang="ja-JP" altLang="en-US" sz="1200" dirty="0" smtClean="0">
                <a:latin typeface="Arial" charset="0"/>
              </a:rPr>
              <a:t>　　　　　　　　　　　　　　　</a:t>
            </a:r>
            <a:r>
              <a:rPr lang="en-US" altLang="ja-JP" sz="1200" dirty="0" smtClean="0">
                <a:latin typeface="+mj-ea"/>
                <a:ea typeface="+mj-ea"/>
              </a:rPr>
              <a:t>※</a:t>
            </a:r>
            <a:r>
              <a:rPr lang="ja-JP" altLang="en-US" sz="1200" dirty="0" smtClean="0">
                <a:latin typeface="+mj-ea"/>
                <a:ea typeface="+mj-ea"/>
              </a:rPr>
              <a:t>　所得に応じ１月あたりの自己負担上限額を設定（月額総医療費の１割がこれに満たない場合は１割）</a:t>
            </a:r>
            <a:endParaRPr lang="en-US" altLang="ja-JP" sz="1200" dirty="0" smtClean="0">
              <a:latin typeface="+mj-ea"/>
              <a:ea typeface="+mj-ea"/>
            </a:endParaRPr>
          </a:p>
          <a:p>
            <a:pPr eaLnBrk="1" hangingPunct="1">
              <a:spcBef>
                <a:spcPct val="0"/>
              </a:spcBef>
              <a:buFontTx/>
              <a:buNone/>
              <a:defRPr/>
            </a:pPr>
            <a:r>
              <a:rPr lang="ja-JP" altLang="en-US" sz="1200" dirty="0" smtClean="0">
                <a:latin typeface="+mj-ea"/>
                <a:ea typeface="+mj-ea"/>
              </a:rPr>
              <a:t>　　　　　　　　　　　　　　　</a:t>
            </a:r>
            <a:r>
              <a:rPr lang="en-US" altLang="ja-JP" sz="1200" dirty="0" smtClean="0">
                <a:latin typeface="+mj-ea"/>
                <a:ea typeface="+mj-ea"/>
              </a:rPr>
              <a:t>※</a:t>
            </a:r>
            <a:r>
              <a:rPr lang="ja-JP" altLang="en-US" sz="1200" dirty="0" smtClean="0">
                <a:latin typeface="+mj-ea"/>
                <a:ea typeface="+mj-ea"/>
              </a:rPr>
              <a:t>　保険優先のため、通常、医療保険の自己負担分（３割）と上記の自己負担上限額の差額分を自立支援医療費により支給</a:t>
            </a:r>
            <a:endParaRPr lang="en-US" altLang="ja-JP" sz="200" dirty="0" smtClean="0">
              <a:latin typeface="Arial" charset="0"/>
            </a:endParaRPr>
          </a:p>
          <a:p>
            <a:pPr eaLnBrk="1" hangingPunct="1">
              <a:spcBef>
                <a:spcPts val="400"/>
              </a:spcBef>
              <a:buFontTx/>
              <a:buNone/>
              <a:defRPr/>
            </a:pPr>
            <a:r>
              <a:rPr lang="ja-JP" altLang="en-US" sz="1300" dirty="0" smtClean="0">
                <a:latin typeface="Arial" charset="0"/>
              </a:rPr>
              <a:t>実  施  主  体　：　</a:t>
            </a:r>
            <a:r>
              <a:rPr lang="en-US" altLang="ja-JP" sz="1300" dirty="0" smtClean="0">
                <a:latin typeface="Arial" charset="0"/>
              </a:rPr>
              <a:t>【</a:t>
            </a:r>
            <a:r>
              <a:rPr lang="ja-JP" altLang="en-US" sz="1300" dirty="0" smtClean="0">
                <a:latin typeface="Arial" charset="0"/>
              </a:rPr>
              <a:t>更生医療・育成医療</a:t>
            </a:r>
            <a:r>
              <a:rPr lang="en-US" altLang="ja-JP" sz="1300" dirty="0" smtClean="0">
                <a:latin typeface="Arial" charset="0"/>
              </a:rPr>
              <a:t>】</a:t>
            </a:r>
            <a:r>
              <a:rPr lang="ja-JP" altLang="en-US" sz="1300" dirty="0" smtClean="0">
                <a:latin typeface="Arial" charset="0"/>
              </a:rPr>
              <a:t>　市町村　　</a:t>
            </a:r>
            <a:r>
              <a:rPr lang="en-US" altLang="ja-JP" sz="1300" dirty="0" smtClean="0">
                <a:latin typeface="Arial" charset="0"/>
              </a:rPr>
              <a:t>【</a:t>
            </a:r>
            <a:r>
              <a:rPr lang="ja-JP" altLang="en-US" sz="1300" dirty="0" smtClean="0">
                <a:latin typeface="Arial" charset="0"/>
              </a:rPr>
              <a:t>精神通院医療</a:t>
            </a:r>
            <a:r>
              <a:rPr lang="en-US" altLang="ja-JP" sz="1300" dirty="0" smtClean="0">
                <a:latin typeface="Arial" charset="0"/>
              </a:rPr>
              <a:t>】</a:t>
            </a:r>
            <a:r>
              <a:rPr lang="ja-JP" altLang="en-US" sz="1300" dirty="0" smtClean="0">
                <a:latin typeface="Arial" charset="0"/>
              </a:rPr>
              <a:t>　都道府県・指定都市</a:t>
            </a:r>
            <a:endParaRPr lang="en-US" altLang="ja-JP" sz="1300" dirty="0" smtClean="0">
              <a:latin typeface="Arial" charset="0"/>
            </a:endParaRPr>
          </a:p>
          <a:p>
            <a:pPr eaLnBrk="1" hangingPunct="1">
              <a:spcBef>
                <a:spcPts val="400"/>
              </a:spcBef>
              <a:buFontTx/>
              <a:buNone/>
              <a:defRPr/>
            </a:pPr>
            <a:r>
              <a:rPr lang="ja-JP" altLang="en-US" sz="1300" dirty="0" smtClean="0">
                <a:latin typeface="Arial" charset="0"/>
              </a:rPr>
              <a:t>負  担  割</a:t>
            </a:r>
            <a:r>
              <a:rPr lang="ja-JP" altLang="en-US" sz="1300" dirty="0">
                <a:latin typeface="Arial" charset="0"/>
              </a:rPr>
              <a:t> </a:t>
            </a:r>
            <a:r>
              <a:rPr lang="ja-JP" altLang="en-US" sz="1300" dirty="0" smtClean="0">
                <a:latin typeface="Arial" charset="0"/>
              </a:rPr>
              <a:t> 合　：　</a:t>
            </a:r>
            <a:r>
              <a:rPr lang="en-US" altLang="ja-JP" sz="1300" dirty="0" smtClean="0">
                <a:latin typeface="Arial" charset="0"/>
              </a:rPr>
              <a:t>【</a:t>
            </a:r>
            <a:r>
              <a:rPr lang="ja-JP" altLang="en-US" sz="1300" dirty="0" smtClean="0">
                <a:latin typeface="Arial" charset="0"/>
              </a:rPr>
              <a:t>更生医療・育成医療</a:t>
            </a:r>
            <a:r>
              <a:rPr lang="en-US" altLang="ja-JP" sz="1300" dirty="0" smtClean="0">
                <a:latin typeface="Arial" charset="0"/>
              </a:rPr>
              <a:t>】</a:t>
            </a:r>
            <a:r>
              <a:rPr lang="ja-JP" altLang="en-US" sz="1300" dirty="0" smtClean="0">
                <a:latin typeface="Arial" charset="0"/>
              </a:rPr>
              <a:t>　</a:t>
            </a:r>
            <a:r>
              <a:rPr lang="zh-CN" altLang="en-US" sz="1300" dirty="0" smtClean="0">
                <a:latin typeface="ＭＳ Ｐゴシック" panose="020B0600070205080204" pitchFamily="50" charset="-128"/>
                <a:ea typeface="ＭＳ Ｐゴシック" panose="020B0600070205080204" pitchFamily="50" charset="-128"/>
              </a:rPr>
              <a:t>国</a:t>
            </a:r>
            <a:r>
              <a:rPr lang="zh-CN" altLang="en-US" sz="1300" dirty="0">
                <a:latin typeface="ＭＳ Ｐゴシック" panose="020B0600070205080204" pitchFamily="50" charset="-128"/>
                <a:ea typeface="ＭＳ Ｐゴシック" panose="020B0600070205080204" pitchFamily="50" charset="-128"/>
              </a:rPr>
              <a:t> </a:t>
            </a:r>
            <a:r>
              <a:rPr lang="en-US" altLang="ja-JP" sz="1300" dirty="0" smtClean="0">
                <a:latin typeface="ＭＳ Ｐゴシック" panose="020B0600070205080204" pitchFamily="50" charset="-128"/>
                <a:ea typeface="ＭＳ Ｐゴシック" panose="020B0600070205080204" pitchFamily="50" charset="-128"/>
              </a:rPr>
              <a:t>1/2</a:t>
            </a:r>
            <a:r>
              <a:rPr lang="zh-CN" altLang="en-US" sz="1300" dirty="0" smtClean="0">
                <a:latin typeface="ＭＳ Ｐゴシック" panose="020B0600070205080204" pitchFamily="50" charset="-128"/>
                <a:ea typeface="ＭＳ Ｐゴシック" panose="020B0600070205080204" pitchFamily="50" charset="-128"/>
              </a:rPr>
              <a:t>，都道府県</a:t>
            </a:r>
            <a:r>
              <a:rPr lang="en-US" altLang="zh-CN" sz="1300" dirty="0" smtClean="0">
                <a:latin typeface="ＭＳ Ｐゴシック" panose="020B0600070205080204" pitchFamily="50" charset="-128"/>
                <a:ea typeface="ＭＳ Ｐゴシック" panose="020B0600070205080204" pitchFamily="50" charset="-128"/>
              </a:rPr>
              <a:t>1/4</a:t>
            </a:r>
            <a:r>
              <a:rPr lang="zh-CN" altLang="en-US" sz="1300" dirty="0" smtClean="0">
                <a:latin typeface="ＭＳ Ｐゴシック" panose="020B0600070205080204" pitchFamily="50" charset="-128"/>
                <a:ea typeface="ＭＳ Ｐゴシック" panose="020B0600070205080204" pitchFamily="50" charset="-128"/>
              </a:rPr>
              <a:t>，市町村</a:t>
            </a:r>
            <a:r>
              <a:rPr lang="en-US" altLang="zh-CN" sz="1300" dirty="0" smtClean="0">
                <a:latin typeface="ＭＳ Ｐゴシック" panose="020B0600070205080204" pitchFamily="50" charset="-128"/>
                <a:ea typeface="ＭＳ Ｐゴシック" panose="020B0600070205080204" pitchFamily="50" charset="-128"/>
              </a:rPr>
              <a:t>1/4</a:t>
            </a:r>
            <a:r>
              <a:rPr lang="ja-JP" altLang="en-US" sz="1300" dirty="0" smtClean="0">
                <a:latin typeface="ＭＳ Ｐゴシック" panose="020B0600070205080204" pitchFamily="50" charset="-128"/>
                <a:ea typeface="ＭＳ Ｐゴシック" panose="020B0600070205080204" pitchFamily="50" charset="-128"/>
              </a:rPr>
              <a:t>　　 </a:t>
            </a:r>
            <a:r>
              <a:rPr lang="en-US" altLang="ja-JP" sz="1300" dirty="0" smtClean="0">
                <a:latin typeface="ＭＳ Ｐゴシック" panose="020B0600070205080204" pitchFamily="50" charset="-128"/>
                <a:ea typeface="ＭＳ Ｐゴシック" panose="020B0600070205080204" pitchFamily="50" charset="-128"/>
              </a:rPr>
              <a:t>【</a:t>
            </a:r>
            <a:r>
              <a:rPr lang="ja-JP" altLang="en-US" sz="1300" dirty="0" smtClean="0">
                <a:latin typeface="ＭＳ Ｐゴシック" panose="020B0600070205080204" pitchFamily="50" charset="-128"/>
                <a:ea typeface="ＭＳ Ｐゴシック" panose="020B0600070205080204" pitchFamily="50" charset="-128"/>
              </a:rPr>
              <a:t>精神通院医療</a:t>
            </a:r>
            <a:r>
              <a:rPr lang="en-US" altLang="ja-JP" sz="1300" dirty="0" smtClean="0">
                <a:latin typeface="ＭＳ Ｐゴシック" panose="020B0600070205080204" pitchFamily="50" charset="-128"/>
                <a:ea typeface="ＭＳ Ｐゴシック" panose="020B0600070205080204" pitchFamily="50" charset="-128"/>
              </a:rPr>
              <a:t>】</a:t>
            </a:r>
            <a:r>
              <a:rPr lang="ja-JP" altLang="en-US" sz="1300" dirty="0" smtClean="0">
                <a:latin typeface="ＭＳ Ｐゴシック" panose="020B0600070205080204" pitchFamily="50" charset="-128"/>
                <a:ea typeface="ＭＳ Ｐゴシック" panose="020B0600070205080204" pitchFamily="50" charset="-128"/>
              </a:rPr>
              <a:t>　</a:t>
            </a:r>
            <a:r>
              <a:rPr lang="zh-CN" altLang="en-US" sz="1300" dirty="0" smtClean="0">
                <a:latin typeface="ＭＳ Ｐゴシック" panose="020B0600070205080204" pitchFamily="50" charset="-128"/>
                <a:ea typeface="ＭＳ Ｐゴシック" panose="020B0600070205080204" pitchFamily="50" charset="-128"/>
              </a:rPr>
              <a:t>国</a:t>
            </a:r>
            <a:r>
              <a:rPr lang="en-US" altLang="zh-CN" sz="1300" dirty="0" smtClean="0">
                <a:latin typeface="ＭＳ Ｐゴシック" panose="020B0600070205080204" pitchFamily="50" charset="-128"/>
                <a:ea typeface="ＭＳ Ｐゴシック" panose="020B0600070205080204" pitchFamily="50" charset="-128"/>
              </a:rPr>
              <a:t>1/2</a:t>
            </a:r>
            <a:r>
              <a:rPr lang="zh-CN" altLang="en-US" sz="1300" dirty="0" smtClean="0">
                <a:latin typeface="ＭＳ Ｐゴシック" panose="020B0600070205080204" pitchFamily="50" charset="-128"/>
                <a:ea typeface="ＭＳ Ｐゴシック" panose="020B0600070205080204" pitchFamily="50" charset="-128"/>
              </a:rPr>
              <a:t>，都道府県</a:t>
            </a:r>
            <a:r>
              <a:rPr lang="ja-JP" altLang="en-US" sz="1300" dirty="0" smtClean="0">
                <a:latin typeface="ＭＳ Ｐゴシック" panose="020B0600070205080204" pitchFamily="50" charset="-128"/>
                <a:ea typeface="ＭＳ Ｐゴシック" panose="020B0600070205080204" pitchFamily="50" charset="-128"/>
              </a:rPr>
              <a:t>・指定都市</a:t>
            </a:r>
            <a:r>
              <a:rPr lang="en-US" altLang="ja-JP" sz="1300" dirty="0" smtClean="0">
                <a:latin typeface="ＭＳ Ｐゴシック" panose="020B0600070205080204" pitchFamily="50" charset="-128"/>
                <a:ea typeface="ＭＳ Ｐゴシック" panose="020B0600070205080204" pitchFamily="50" charset="-128"/>
              </a:rPr>
              <a:t>1/2</a:t>
            </a:r>
            <a:endParaRPr lang="en-US" altLang="zh-CN" sz="1300" dirty="0" smtClean="0">
              <a:latin typeface="ＭＳ Ｐゴシック" panose="020B0600070205080204" pitchFamily="50" charset="-128"/>
              <a:ea typeface="ＭＳ Ｐゴシック" panose="020B0600070205080204" pitchFamily="50" charset="-128"/>
            </a:endParaRPr>
          </a:p>
          <a:p>
            <a:pPr eaLnBrk="1" hangingPunct="1">
              <a:spcBef>
                <a:spcPts val="400"/>
              </a:spcBef>
              <a:buFontTx/>
              <a:buNone/>
              <a:defRPr/>
            </a:pPr>
            <a:r>
              <a:rPr lang="ja-JP" altLang="en-US" sz="1300" dirty="0">
                <a:latin typeface="Arial" charset="0"/>
              </a:rPr>
              <a:t>支給決定</a:t>
            </a:r>
            <a:r>
              <a:rPr lang="ja-JP" altLang="en-US" sz="1300" dirty="0" smtClean="0">
                <a:latin typeface="Arial" charset="0"/>
              </a:rPr>
              <a:t>件数 ：　</a:t>
            </a:r>
            <a:r>
              <a:rPr lang="en-US" altLang="ja-JP" sz="1300" dirty="0" smtClean="0">
                <a:latin typeface="Arial" charset="0"/>
              </a:rPr>
              <a:t>【</a:t>
            </a:r>
            <a:r>
              <a:rPr lang="ja-JP" altLang="en-US" sz="1300" dirty="0" smtClean="0">
                <a:latin typeface="Arial" charset="0"/>
              </a:rPr>
              <a:t>更生医療</a:t>
            </a:r>
            <a:r>
              <a:rPr lang="en-US" altLang="ja-JP" sz="1300" dirty="0" smtClean="0">
                <a:latin typeface="Arial" charset="0"/>
              </a:rPr>
              <a:t>】 251,789</a:t>
            </a:r>
            <a:r>
              <a:rPr lang="ja-JP" altLang="en-US" sz="1300" dirty="0" smtClean="0">
                <a:latin typeface="Arial" charset="0"/>
              </a:rPr>
              <a:t>件　　</a:t>
            </a:r>
            <a:r>
              <a:rPr lang="en-US" altLang="ja-JP" sz="1300" dirty="0" smtClean="0">
                <a:latin typeface="Arial" charset="0"/>
              </a:rPr>
              <a:t>【</a:t>
            </a:r>
            <a:r>
              <a:rPr lang="ja-JP" altLang="en-US" sz="1300" dirty="0" smtClean="0">
                <a:latin typeface="Arial" charset="0"/>
              </a:rPr>
              <a:t>育成医療</a:t>
            </a:r>
            <a:r>
              <a:rPr lang="en-US" altLang="ja-JP" sz="1300" dirty="0" smtClean="0">
                <a:latin typeface="Arial" charset="0"/>
              </a:rPr>
              <a:t>】 32,100</a:t>
            </a:r>
            <a:r>
              <a:rPr lang="ja-JP" altLang="en-US" sz="1300" dirty="0" smtClean="0">
                <a:latin typeface="Arial" charset="0"/>
              </a:rPr>
              <a:t>件　　</a:t>
            </a:r>
            <a:r>
              <a:rPr lang="en-US" altLang="ja-JP" sz="1300" dirty="0" smtClean="0">
                <a:latin typeface="Arial" charset="0"/>
              </a:rPr>
              <a:t>【</a:t>
            </a:r>
            <a:r>
              <a:rPr lang="ja-JP" altLang="en-US" sz="1300" dirty="0" smtClean="0">
                <a:latin typeface="Arial" charset="0"/>
              </a:rPr>
              <a:t>精神通院医療</a:t>
            </a:r>
            <a:r>
              <a:rPr lang="en-US" altLang="ja-JP" sz="1300" dirty="0" smtClean="0">
                <a:latin typeface="Arial" charset="0"/>
              </a:rPr>
              <a:t>】 1,817,829</a:t>
            </a:r>
            <a:r>
              <a:rPr lang="ja-JP" altLang="en-US" sz="1300" dirty="0" smtClean="0">
                <a:latin typeface="Arial" charset="0"/>
              </a:rPr>
              <a:t>件</a:t>
            </a:r>
            <a:r>
              <a:rPr lang="ja-JP" altLang="en-US" sz="1400" dirty="0" smtClean="0">
                <a:latin typeface="Arial" charset="0"/>
              </a:rPr>
              <a:t>　 </a:t>
            </a:r>
            <a:r>
              <a:rPr lang="en-US" altLang="ja-JP" sz="1100" dirty="0" smtClean="0">
                <a:latin typeface="Arial" charset="0"/>
              </a:rPr>
              <a:t>※</a:t>
            </a:r>
            <a:r>
              <a:rPr lang="ja-JP" altLang="en-US" sz="1100" dirty="0" smtClean="0">
                <a:latin typeface="Arial" charset="0"/>
              </a:rPr>
              <a:t>平成</a:t>
            </a:r>
            <a:r>
              <a:rPr lang="en-US" altLang="ja-JP" sz="1100" dirty="0" smtClean="0">
                <a:latin typeface="Arial" charset="0"/>
              </a:rPr>
              <a:t>27</a:t>
            </a:r>
            <a:r>
              <a:rPr lang="ja-JP" altLang="en-US" sz="1100" dirty="0" smtClean="0">
                <a:latin typeface="Arial" charset="0"/>
              </a:rPr>
              <a:t>年度</a:t>
            </a:r>
          </a:p>
        </p:txBody>
      </p:sp>
      <p:sp>
        <p:nvSpPr>
          <p:cNvPr id="2052" name="Rectangle 1"/>
          <p:cNvSpPr>
            <a:spLocks noChangeArrowheads="1"/>
          </p:cNvSpPr>
          <p:nvPr/>
        </p:nvSpPr>
        <p:spPr bwMode="auto">
          <a:xfrm>
            <a:off x="200025" y="3065463"/>
            <a:ext cx="96329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300">
                <a:latin typeface="ＭＳ ゴシック" pitchFamily="49" charset="-128"/>
                <a:ea typeface="ＭＳ ゴシック" pitchFamily="49" charset="-128"/>
                <a:cs typeface="Times New Roman" pitchFamily="18" charset="0"/>
              </a:rPr>
              <a:t>更 生 医 療　： </a:t>
            </a:r>
            <a:r>
              <a:rPr lang="ja-JP" altLang="ja-JP" sz="1300">
                <a:latin typeface="ＭＳ ゴシック" pitchFamily="49" charset="-128"/>
                <a:ea typeface="ＭＳ ゴシック" pitchFamily="49" charset="-128"/>
                <a:cs typeface="Times New Roman" pitchFamily="18" charset="0"/>
              </a:rPr>
              <a:t>身体障害者福祉法第４条に規定する身体障害者で、その障害</a:t>
            </a:r>
            <a:r>
              <a:rPr lang="ja-JP" altLang="en-US" sz="1300">
                <a:latin typeface="ＭＳ ゴシック" pitchFamily="49" charset="-128"/>
                <a:ea typeface="ＭＳ ゴシック" pitchFamily="49" charset="-128"/>
                <a:cs typeface="Times New Roman" pitchFamily="18" charset="0"/>
              </a:rPr>
              <a:t>の状態</a:t>
            </a:r>
            <a:r>
              <a:rPr lang="ja-JP" altLang="ja-JP" sz="1300">
                <a:latin typeface="ＭＳ ゴシック" pitchFamily="49" charset="-128"/>
                <a:ea typeface="ＭＳ ゴシック" pitchFamily="49" charset="-128"/>
                <a:cs typeface="Times New Roman" pitchFamily="18" charset="0"/>
              </a:rPr>
              <a:t>を軽減する手術等の治療により確実に効果</a:t>
            </a:r>
            <a:endParaRPr lang="en-US" altLang="ja-JP" sz="1300">
              <a:latin typeface="ＭＳ ゴシック" pitchFamily="49" charset="-128"/>
              <a:ea typeface="ＭＳ ゴシック" pitchFamily="49" charset="-128"/>
              <a:cs typeface="Times New Roman" pitchFamily="18" charset="0"/>
            </a:endParaRPr>
          </a:p>
          <a:p>
            <a:pPr eaLnBrk="1" hangingPunct="1">
              <a:spcBef>
                <a:spcPct val="0"/>
              </a:spcBef>
              <a:buFontTx/>
              <a:buNone/>
            </a:pPr>
            <a:r>
              <a:rPr lang="ja-JP" altLang="en-US" sz="1300">
                <a:latin typeface="ＭＳ ゴシック" pitchFamily="49" charset="-128"/>
                <a:ea typeface="ＭＳ ゴシック" pitchFamily="49" charset="-128"/>
                <a:cs typeface="Times New Roman" pitchFamily="18" charset="0"/>
              </a:rPr>
              <a:t>　　　　　　　　</a:t>
            </a:r>
            <a:r>
              <a:rPr lang="ja-JP" altLang="ja-JP" sz="1300">
                <a:latin typeface="ＭＳ ゴシック" pitchFamily="49" charset="-128"/>
                <a:ea typeface="ＭＳ ゴシック" pitchFamily="49" charset="-128"/>
                <a:cs typeface="Times New Roman" pitchFamily="18" charset="0"/>
              </a:rPr>
              <a:t>が期待できる</a:t>
            </a:r>
            <a:r>
              <a:rPr lang="ja-JP" altLang="en-US" sz="1300">
                <a:latin typeface="ＭＳ ゴシック" pitchFamily="49" charset="-128"/>
                <a:ea typeface="ＭＳ ゴシック" pitchFamily="49" charset="-128"/>
                <a:cs typeface="Times New Roman" pitchFamily="18" charset="0"/>
              </a:rPr>
              <a:t>者</a:t>
            </a:r>
            <a:r>
              <a:rPr lang="ja-JP" altLang="ja-JP" sz="1300">
                <a:latin typeface="ＭＳ ゴシック" pitchFamily="49" charset="-128"/>
                <a:ea typeface="ＭＳ ゴシック" pitchFamily="49" charset="-128"/>
                <a:cs typeface="Times New Roman" pitchFamily="18" charset="0"/>
              </a:rPr>
              <a:t>（</a:t>
            </a:r>
            <a:r>
              <a:rPr lang="en-US" altLang="ja-JP" sz="1300">
                <a:latin typeface="ＭＳ ゴシック" pitchFamily="49" charset="-128"/>
                <a:ea typeface="ＭＳ ゴシック" pitchFamily="49" charset="-128"/>
                <a:cs typeface="Times New Roman" pitchFamily="18" charset="0"/>
              </a:rPr>
              <a:t>18</a:t>
            </a:r>
            <a:r>
              <a:rPr lang="ja-JP" altLang="en-US" sz="1300">
                <a:latin typeface="ＭＳ ゴシック" pitchFamily="49" charset="-128"/>
                <a:ea typeface="ＭＳ ゴシック" pitchFamily="49" charset="-128"/>
                <a:cs typeface="Times New Roman" pitchFamily="18" charset="0"/>
              </a:rPr>
              <a:t>歳以上）</a:t>
            </a:r>
            <a:endParaRPr lang="en-US" altLang="ja-JP" sz="1300">
              <a:latin typeface="ＭＳ ゴシック" pitchFamily="49" charset="-128"/>
              <a:ea typeface="ＭＳ ゴシック" pitchFamily="49" charset="-128"/>
              <a:cs typeface="Times New Roman" pitchFamily="18" charset="0"/>
            </a:endParaRPr>
          </a:p>
          <a:p>
            <a:pPr>
              <a:spcBef>
                <a:spcPts val="600"/>
              </a:spcBef>
              <a:buFontTx/>
              <a:buNone/>
            </a:pPr>
            <a:r>
              <a:rPr lang="ja-JP" altLang="en-US" sz="1300">
                <a:latin typeface="ＭＳ ゴシック" pitchFamily="49" charset="-128"/>
                <a:ea typeface="ＭＳ ゴシック" pitchFamily="49" charset="-128"/>
                <a:cs typeface="Times New Roman" pitchFamily="18" charset="0"/>
              </a:rPr>
              <a:t>育 成 医 療  ： 児童福祉法第４条第２項に規定する障害児のうち、障害に係る医療を行わないときは将来において身体障害者　　　</a:t>
            </a:r>
            <a:endParaRPr lang="en-US" altLang="ja-JP" sz="1300">
              <a:latin typeface="ＭＳ ゴシック" pitchFamily="49" charset="-128"/>
              <a:ea typeface="ＭＳ ゴシック" pitchFamily="49" charset="-128"/>
              <a:cs typeface="Times New Roman" pitchFamily="18" charset="0"/>
            </a:endParaRPr>
          </a:p>
          <a:p>
            <a:pPr>
              <a:spcBef>
                <a:spcPct val="0"/>
              </a:spcBef>
              <a:buFontTx/>
              <a:buNone/>
            </a:pPr>
            <a:r>
              <a:rPr lang="ja-JP" altLang="en-US" sz="1300">
                <a:latin typeface="ＭＳ ゴシック" pitchFamily="49" charset="-128"/>
                <a:ea typeface="ＭＳ ゴシック" pitchFamily="49" charset="-128"/>
                <a:cs typeface="Times New Roman" pitchFamily="18" charset="0"/>
              </a:rPr>
              <a:t>　　　　　　　　福祉法別表に掲げる障害と同程度の障害を残すと認められ、手術等により確実な治療の効果が期待できる者</a:t>
            </a:r>
            <a:endParaRPr lang="en-US" altLang="ja-JP" sz="1300">
              <a:latin typeface="ＭＳ ゴシック" pitchFamily="49" charset="-128"/>
              <a:ea typeface="ＭＳ ゴシック" pitchFamily="49" charset="-128"/>
              <a:cs typeface="Times New Roman" pitchFamily="18" charset="0"/>
            </a:endParaRPr>
          </a:p>
          <a:p>
            <a:pPr>
              <a:spcBef>
                <a:spcPct val="0"/>
              </a:spcBef>
              <a:buFontTx/>
              <a:buNone/>
            </a:pPr>
            <a:r>
              <a:rPr lang="ja-JP" altLang="en-US" sz="1300">
                <a:latin typeface="ＭＳ ゴシック" pitchFamily="49" charset="-128"/>
                <a:ea typeface="ＭＳ ゴシック" pitchFamily="49" charset="-128"/>
                <a:cs typeface="Times New Roman" pitchFamily="18" charset="0"/>
              </a:rPr>
              <a:t>　　　　　　　　（</a:t>
            </a:r>
            <a:r>
              <a:rPr lang="en-US" altLang="ja-JP" sz="1300">
                <a:latin typeface="ＭＳ ゴシック" pitchFamily="49" charset="-128"/>
                <a:ea typeface="ＭＳ ゴシック" pitchFamily="49" charset="-128"/>
                <a:cs typeface="Times New Roman" pitchFamily="18" charset="0"/>
              </a:rPr>
              <a:t>18</a:t>
            </a:r>
            <a:r>
              <a:rPr lang="ja-JP" altLang="en-US" sz="1300">
                <a:latin typeface="ＭＳ ゴシック" pitchFamily="49" charset="-128"/>
                <a:ea typeface="ＭＳ ゴシック" pitchFamily="49" charset="-128"/>
                <a:cs typeface="Times New Roman" pitchFamily="18" charset="0"/>
              </a:rPr>
              <a:t>歳未満）</a:t>
            </a:r>
          </a:p>
          <a:p>
            <a:pPr>
              <a:spcBef>
                <a:spcPts val="600"/>
              </a:spcBef>
              <a:buFontTx/>
              <a:buNone/>
            </a:pPr>
            <a:r>
              <a:rPr lang="ja-JP" altLang="en-US" sz="1300">
                <a:latin typeface="ＭＳ ゴシック" pitchFamily="49" charset="-128"/>
                <a:ea typeface="ＭＳ ゴシック" pitchFamily="49" charset="-128"/>
                <a:cs typeface="Times New Roman" pitchFamily="18" charset="0"/>
              </a:rPr>
              <a:t>精神通院医療 ： 精神保健福祉法第５条に規定する精神疾患（てんかんを含む。）を有する者で、通院による精神医療を継続的</a:t>
            </a:r>
            <a:endParaRPr lang="en-US" altLang="ja-JP" sz="1300">
              <a:latin typeface="ＭＳ ゴシック" pitchFamily="49" charset="-128"/>
              <a:ea typeface="ＭＳ ゴシック" pitchFamily="49" charset="-128"/>
              <a:cs typeface="Times New Roman" pitchFamily="18" charset="0"/>
            </a:endParaRPr>
          </a:p>
          <a:p>
            <a:pPr>
              <a:spcBef>
                <a:spcPct val="0"/>
              </a:spcBef>
              <a:buFontTx/>
              <a:buNone/>
            </a:pPr>
            <a:r>
              <a:rPr lang="ja-JP" altLang="en-US" sz="1300">
                <a:latin typeface="ＭＳ ゴシック" pitchFamily="49" charset="-128"/>
                <a:ea typeface="ＭＳ ゴシック" pitchFamily="49" charset="-128"/>
                <a:cs typeface="Times New Roman" pitchFamily="18" charset="0"/>
              </a:rPr>
              <a:t>　　　　　　　　に要する者</a:t>
            </a:r>
            <a:endParaRPr lang="ja-JP" altLang="en-US" sz="1300">
              <a:latin typeface="Arial" charset="0"/>
              <a:ea typeface="ＭＳ ゴシック" pitchFamily="49" charset="-128"/>
              <a:cs typeface="Times New Roman" pitchFamily="18" charset="0"/>
            </a:endParaRPr>
          </a:p>
        </p:txBody>
      </p:sp>
      <p:sp>
        <p:nvSpPr>
          <p:cNvPr id="28" name="角丸四角形 27"/>
          <p:cNvSpPr/>
          <p:nvPr/>
        </p:nvSpPr>
        <p:spPr>
          <a:xfrm>
            <a:off x="128588" y="565150"/>
            <a:ext cx="9683750" cy="2087563"/>
          </a:xfrm>
          <a:prstGeom prst="roundRect">
            <a:avLst>
              <a:gd name="adj" fmla="val 1209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角丸四角形 12"/>
          <p:cNvSpPr/>
          <p:nvPr/>
        </p:nvSpPr>
        <p:spPr bwMode="auto">
          <a:xfrm>
            <a:off x="85725" y="405359"/>
            <a:ext cx="1620838" cy="287337"/>
          </a:xfrm>
          <a:prstGeom prst="roundRect">
            <a:avLst/>
          </a:prstGeom>
          <a:solidFill>
            <a:schemeClr val="bg1"/>
          </a:solidFill>
          <a:ln w="12700">
            <a:solidFill>
              <a:schemeClr val="tx1">
                <a:lumMod val="95000"/>
                <a:lumOff val="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角丸四角形 4"/>
          <p:cNvSpPr/>
          <p:nvPr/>
        </p:nvSpPr>
        <p:spPr bwMode="auto">
          <a:xfrm>
            <a:off x="-41275" y="412750"/>
            <a:ext cx="1908175" cy="257175"/>
          </a:xfrm>
          <a:prstGeom prst="rect">
            <a:avLst/>
          </a:prstGeom>
        </p:spPr>
        <p:style>
          <a:lnRef idx="0">
            <a:scrgbClr r="0" g="0" b="0"/>
          </a:lnRef>
          <a:fillRef idx="0">
            <a:scrgbClr r="0" g="0" b="0"/>
          </a:fillRef>
          <a:effectRef idx="0">
            <a:scrgbClr r="0" g="0" b="0"/>
          </a:effectRef>
          <a:fontRef idx="minor">
            <a:schemeClr val="lt1"/>
          </a:fontRef>
        </p:style>
        <p:txBody>
          <a:bodyPr lIns="238156" tIns="0" rIns="238156" bIns="0" spcCol="1270" anchor="ctr"/>
          <a:lstStyle/>
          <a:p>
            <a:pPr defTabSz="800100">
              <a:lnSpc>
                <a:spcPct val="90000"/>
              </a:lnSpc>
              <a:spcAft>
                <a:spcPct val="35000"/>
              </a:spcAft>
              <a:defRPr/>
            </a:pPr>
            <a:r>
              <a:rPr lang="ja-JP" altLang="en-US" sz="1600" dirty="0">
                <a:solidFill>
                  <a:schemeClr val="tx1"/>
                </a:solidFill>
              </a:rPr>
              <a:t>根拠法及び概要</a:t>
            </a:r>
          </a:p>
        </p:txBody>
      </p:sp>
      <p:sp>
        <p:nvSpPr>
          <p:cNvPr id="29" name="角丸四角形 28"/>
          <p:cNvSpPr/>
          <p:nvPr/>
        </p:nvSpPr>
        <p:spPr>
          <a:xfrm>
            <a:off x="128588" y="2862263"/>
            <a:ext cx="9683750" cy="1908175"/>
          </a:xfrm>
          <a:prstGeom prst="roundRect">
            <a:avLst>
              <a:gd name="adj" fmla="val 1229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角丸四角形 16"/>
          <p:cNvSpPr/>
          <p:nvPr/>
        </p:nvSpPr>
        <p:spPr bwMode="auto">
          <a:xfrm>
            <a:off x="96838" y="2717800"/>
            <a:ext cx="1079500" cy="287338"/>
          </a:xfrm>
          <a:prstGeom prst="roundRect">
            <a:avLst/>
          </a:pr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角丸四角形 4"/>
          <p:cNvSpPr/>
          <p:nvPr/>
        </p:nvSpPr>
        <p:spPr bwMode="auto">
          <a:xfrm>
            <a:off x="57150" y="2747963"/>
            <a:ext cx="1295450" cy="257175"/>
          </a:xfrm>
          <a:prstGeom prst="rect">
            <a:avLst/>
          </a:prstGeom>
        </p:spPr>
        <p:style>
          <a:lnRef idx="0">
            <a:scrgbClr r="0" g="0" b="0"/>
          </a:lnRef>
          <a:fillRef idx="0">
            <a:scrgbClr r="0" g="0" b="0"/>
          </a:fillRef>
          <a:effectRef idx="0">
            <a:scrgbClr r="0" g="0" b="0"/>
          </a:effectRef>
          <a:fontRef idx="minor">
            <a:schemeClr val="lt1"/>
          </a:fontRef>
        </p:style>
        <p:txBody>
          <a:bodyPr lIns="180000" tIns="0" rIns="180000" bIns="0" spcCol="1270" anchor="ctr"/>
          <a:lstStyle/>
          <a:p>
            <a:pPr defTabSz="800100">
              <a:lnSpc>
                <a:spcPct val="90000"/>
              </a:lnSpc>
              <a:spcAft>
                <a:spcPct val="35000"/>
              </a:spcAft>
              <a:defRPr/>
            </a:pPr>
            <a:r>
              <a:rPr lang="ja-JP" altLang="en-US" sz="1600" dirty="0">
                <a:solidFill>
                  <a:schemeClr val="tx1"/>
                </a:solidFill>
              </a:rPr>
              <a:t>対  象  者</a:t>
            </a:r>
          </a:p>
        </p:txBody>
      </p:sp>
      <p:sp>
        <p:nvSpPr>
          <p:cNvPr id="30" name="角丸四角形 29"/>
          <p:cNvSpPr/>
          <p:nvPr/>
        </p:nvSpPr>
        <p:spPr>
          <a:xfrm>
            <a:off x="128588" y="4989513"/>
            <a:ext cx="9683750" cy="1824037"/>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060" name="グループ化 30"/>
          <p:cNvGrpSpPr>
            <a:grpSpLocks/>
          </p:cNvGrpSpPr>
          <p:nvPr/>
        </p:nvGrpSpPr>
        <p:grpSpPr bwMode="auto">
          <a:xfrm>
            <a:off x="7616825" y="5162550"/>
            <a:ext cx="1998663" cy="1579563"/>
            <a:chOff x="387958" y="137979"/>
            <a:chExt cx="1325059" cy="563356"/>
          </a:xfrm>
        </p:grpSpPr>
        <p:sp>
          <p:nvSpPr>
            <p:cNvPr id="32" name="角丸四角形 31"/>
            <p:cNvSpPr/>
            <p:nvPr/>
          </p:nvSpPr>
          <p:spPr>
            <a:xfrm>
              <a:off x="435319" y="137979"/>
              <a:ext cx="1277698" cy="563356"/>
            </a:xfrm>
            <a:prstGeom prst="roundRect">
              <a:avLst/>
            </a:pr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角丸四角形 4"/>
            <p:cNvSpPr/>
            <p:nvPr/>
          </p:nvSpPr>
          <p:spPr>
            <a:xfrm>
              <a:off x="387958" y="137979"/>
              <a:ext cx="1312429" cy="280829"/>
            </a:xfrm>
            <a:prstGeom prst="rect">
              <a:avLst/>
            </a:prstGeom>
            <a:ln w="3175"/>
          </p:spPr>
          <p:style>
            <a:lnRef idx="0">
              <a:scrgbClr r="0" g="0" b="0"/>
            </a:lnRef>
            <a:fillRef idx="0">
              <a:scrgbClr r="0" g="0" b="0"/>
            </a:fillRef>
            <a:effectRef idx="0">
              <a:scrgbClr r="0" g="0" b="0"/>
            </a:effectRef>
            <a:fontRef idx="minor">
              <a:schemeClr val="lt1"/>
            </a:fontRef>
          </p:style>
          <p:txBody>
            <a:bodyPr lIns="180000" tIns="0" rIns="180000" bIns="0" spcCol="1270" anchor="ctr"/>
            <a:lstStyle/>
            <a:p>
              <a:pPr marL="0" lvl="1">
                <a:defRPr/>
              </a:pPr>
              <a:endParaRPr lang="en-US" altLang="ja-JP" sz="1400" dirty="0">
                <a:solidFill>
                  <a:schemeClr val="tx1"/>
                </a:solidFill>
                <a:latin typeface="ＭＳ ゴシック" pitchFamily="49" charset="-128"/>
                <a:ea typeface="ＭＳ ゴシック" pitchFamily="49" charset="-128"/>
                <a:cs typeface="Times New Roman" pitchFamily="18" charset="0"/>
              </a:endParaRPr>
            </a:p>
            <a:p>
              <a:pPr marL="0" lvl="1">
                <a:defRPr/>
              </a:pPr>
              <a:r>
                <a:rPr lang="ja-JP" altLang="en-US" sz="1300" dirty="0">
                  <a:solidFill>
                    <a:schemeClr val="tx1"/>
                  </a:solidFill>
                  <a:latin typeface="ＭＳ ゴシック" pitchFamily="49" charset="-128"/>
                  <a:ea typeface="ＭＳ ゴシック" pitchFamily="49" charset="-128"/>
                  <a:cs typeface="Times New Roman" pitchFamily="18" charset="0"/>
                </a:rPr>
                <a:t>（精神通院医療）</a:t>
              </a:r>
              <a:endParaRPr lang="en-US" altLang="ja-JP" sz="1300" dirty="0">
                <a:solidFill>
                  <a:schemeClr val="tx1"/>
                </a:solidFill>
                <a:latin typeface="ＭＳ ゴシック" pitchFamily="49" charset="-128"/>
                <a:ea typeface="ＭＳ ゴシック" pitchFamily="49" charset="-128"/>
                <a:cs typeface="Times New Roman" pitchFamily="18" charset="0"/>
              </a:endParaRPr>
            </a:p>
            <a:p>
              <a:pPr marL="0" lvl="1">
                <a:defRPr/>
              </a:pPr>
              <a:r>
                <a:rPr lang="ja-JP" altLang="en-US" sz="1300" dirty="0">
                  <a:solidFill>
                    <a:schemeClr val="tx1"/>
                  </a:solidFill>
                  <a:latin typeface="ＭＳ ゴシック" pitchFamily="49" charset="-128"/>
                  <a:ea typeface="ＭＳ ゴシック" pitchFamily="49" charset="-128"/>
                  <a:cs typeface="Times New Roman" pitchFamily="18" charset="0"/>
                </a:rPr>
                <a:t>　　精神科専門療法　　</a:t>
              </a:r>
              <a:endParaRPr lang="en-US" altLang="ja-JP" sz="1300" dirty="0">
                <a:solidFill>
                  <a:schemeClr val="tx1"/>
                </a:solidFill>
                <a:latin typeface="ＭＳ ゴシック" pitchFamily="49" charset="-128"/>
                <a:ea typeface="ＭＳ ゴシック" pitchFamily="49" charset="-128"/>
                <a:cs typeface="Times New Roman" pitchFamily="18" charset="0"/>
              </a:endParaRPr>
            </a:p>
            <a:p>
              <a:pPr marL="0" lvl="1">
                <a:defRPr/>
              </a:pPr>
              <a:r>
                <a:rPr lang="ja-JP" altLang="en-US" sz="1300" dirty="0">
                  <a:solidFill>
                    <a:schemeClr val="tx1"/>
                  </a:solidFill>
                  <a:latin typeface="ＭＳ ゴシック" pitchFamily="49" charset="-128"/>
                  <a:ea typeface="ＭＳ ゴシック" pitchFamily="49" charset="-128"/>
                  <a:cs typeface="Times New Roman" pitchFamily="18" charset="0"/>
                </a:rPr>
                <a:t>　　訪問看護</a:t>
              </a:r>
              <a:endParaRPr lang="en-US" altLang="ja-JP" sz="1300" dirty="0">
                <a:solidFill>
                  <a:schemeClr val="tx1"/>
                </a:solidFill>
                <a:latin typeface="ＭＳ ゴシック" pitchFamily="49" charset="-128"/>
                <a:ea typeface="ＭＳ ゴシック" pitchFamily="49" charset="-128"/>
                <a:cs typeface="Times New Roman" pitchFamily="18" charset="0"/>
              </a:endParaRPr>
            </a:p>
            <a:p>
              <a:pPr marL="0" lvl="1">
                <a:defRPr/>
              </a:pPr>
              <a:endParaRPr lang="ja-JP" altLang="en-US" sz="1300" dirty="0">
                <a:solidFill>
                  <a:schemeClr val="tx1"/>
                </a:solidFill>
              </a:endParaRPr>
            </a:p>
          </p:txBody>
        </p:sp>
      </p:grpSp>
      <p:sp>
        <p:nvSpPr>
          <p:cNvPr id="35" name="角丸四角形 34"/>
          <p:cNvSpPr/>
          <p:nvPr/>
        </p:nvSpPr>
        <p:spPr bwMode="auto">
          <a:xfrm>
            <a:off x="273050" y="5157788"/>
            <a:ext cx="7272338" cy="1582737"/>
          </a:xfrm>
          <a:prstGeom prst="roundRect">
            <a:avLst/>
          </a:pr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6" name="角丸四角形 4"/>
          <p:cNvSpPr/>
          <p:nvPr/>
        </p:nvSpPr>
        <p:spPr bwMode="auto">
          <a:xfrm>
            <a:off x="344488" y="5267325"/>
            <a:ext cx="7308850" cy="1474788"/>
          </a:xfrm>
          <a:prstGeom prst="rect">
            <a:avLst/>
          </a:prstGeom>
        </p:spPr>
        <p:style>
          <a:lnRef idx="0">
            <a:scrgbClr r="0" g="0" b="0"/>
          </a:lnRef>
          <a:fillRef idx="0">
            <a:scrgbClr r="0" g="0" b="0"/>
          </a:fillRef>
          <a:effectRef idx="0">
            <a:scrgbClr r="0" g="0" b="0"/>
          </a:effectRef>
          <a:fontRef idx="minor">
            <a:schemeClr val="lt1"/>
          </a:fontRef>
        </p:style>
        <p:txBody>
          <a:bodyPr lIns="180000" tIns="0" rIns="180000" bIns="0"/>
          <a:lstStyle/>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cs typeface="Times New Roman" pitchFamily="18" charset="0"/>
              </a:rPr>
              <a:t>（更生医療・育成医療）</a:t>
            </a:r>
            <a:endParaRPr lang="en-US" altLang="ja-JP" sz="1300" dirty="0">
              <a:solidFill>
                <a:schemeClr val="tx1"/>
              </a:solidFill>
              <a:latin typeface="ＭＳ ゴシック" pitchFamily="49" charset="-128"/>
              <a:ea typeface="ＭＳ ゴシック" pitchFamily="49" charset="-128"/>
              <a:cs typeface="Times New Roman" pitchFamily="18" charset="0"/>
            </a:endParaRPr>
          </a:p>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cs typeface="Times New Roman" pitchFamily="18" charset="0"/>
              </a:rPr>
              <a:t>　　肢体</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不自由</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関節拘縮</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人工関節置換術　　　言語障害 ･･･ 口蓋裂 → 形成術</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　　　　</a:t>
            </a:r>
            <a:endParaRPr lang="ja-JP" altLang="en-US" sz="1300" dirty="0">
              <a:solidFill>
                <a:schemeClr val="tx1"/>
              </a:solidFill>
              <a:latin typeface="Arial" charset="0"/>
              <a:ea typeface="ＭＳ ゴシック" pitchFamily="49" charset="-128"/>
              <a:cs typeface="Times New Roman" pitchFamily="18" charset="0"/>
            </a:endParaRPr>
          </a:p>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cs typeface="Times New Roman" pitchFamily="18" charset="0"/>
              </a:rPr>
              <a:t>　　視</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覚</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障</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害</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白内障　 →</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水晶体摘出術　　　　免疫機能障害 ･･･ 抗</a:t>
            </a:r>
            <a:r>
              <a:rPr lang="en-US" altLang="ja-JP" sz="1300" dirty="0">
                <a:solidFill>
                  <a:schemeClr val="tx1"/>
                </a:solidFill>
                <a:latin typeface="ＭＳ ゴシック" pitchFamily="49" charset="-128"/>
                <a:ea typeface="ＭＳ ゴシック" pitchFamily="49" charset="-128"/>
                <a:cs typeface="Times New Roman" pitchFamily="18" charset="0"/>
              </a:rPr>
              <a:t>HIV</a:t>
            </a:r>
            <a:r>
              <a:rPr lang="ja-JP" altLang="en-US" sz="1300" dirty="0">
                <a:solidFill>
                  <a:schemeClr val="tx1"/>
                </a:solidFill>
                <a:latin typeface="ＭＳ ゴシック" pitchFamily="49" charset="-128"/>
                <a:ea typeface="ＭＳ ゴシック" pitchFamily="49" charset="-128"/>
                <a:cs typeface="Times New Roman" pitchFamily="18" charset="0"/>
              </a:rPr>
              <a:t>療法 </a:t>
            </a:r>
            <a:endParaRPr lang="ja-JP" altLang="en-US" sz="1300" dirty="0">
              <a:solidFill>
                <a:schemeClr val="tx1"/>
              </a:solidFill>
              <a:latin typeface="Arial" charset="0"/>
            </a:endParaRPr>
          </a:p>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rPr>
              <a:t>　　聴 覚 障 害 ･･･ 高度難聴 → 人工内耳埋込術</a:t>
            </a:r>
            <a:endParaRPr lang="en-US" altLang="ja-JP" sz="1300" dirty="0">
              <a:solidFill>
                <a:schemeClr val="tx1"/>
              </a:solidFill>
              <a:latin typeface="ＭＳ ゴシック" pitchFamily="49" charset="-128"/>
              <a:ea typeface="ＭＳ ゴシック" pitchFamily="49" charset="-128"/>
            </a:endParaRPr>
          </a:p>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rPr>
              <a:t>　　内</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臓</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障</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害</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心臓機能障害</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ペースメーカー埋込手術</a:t>
            </a:r>
            <a:endParaRPr lang="ja-JP" altLang="en-US" sz="1300" dirty="0">
              <a:solidFill>
                <a:schemeClr val="tx1"/>
              </a:solidFill>
              <a:latin typeface="Arial" charset="0"/>
            </a:endParaRPr>
          </a:p>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rPr>
              <a:t>　　　　　　　      腎臓機能障害</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腎移植、人工透析　　肝臓機能障害 → 肝移植</a:t>
            </a:r>
            <a:endParaRPr lang="en-US" altLang="ja-JP" sz="1300" dirty="0">
              <a:solidFill>
                <a:schemeClr val="tx1"/>
              </a:solidFill>
              <a:latin typeface="ＭＳ ゴシック" pitchFamily="49" charset="-128"/>
              <a:ea typeface="ＭＳ ゴシック" pitchFamily="49" charset="-128"/>
            </a:endParaRPr>
          </a:p>
          <a:p>
            <a:pPr eaLnBrk="0" hangingPunct="0">
              <a:spcBef>
                <a:spcPts val="600"/>
              </a:spcBef>
              <a:tabLst>
                <a:tab pos="533400" algn="l"/>
              </a:tabLst>
              <a:defRPr/>
            </a:pPr>
            <a:r>
              <a:rPr lang="ja-JP" altLang="en-US" sz="1300" dirty="0">
                <a:solidFill>
                  <a:schemeClr val="tx1"/>
                </a:solidFill>
                <a:latin typeface="ＭＳ ゴシック" pitchFamily="49" charset="-128"/>
                <a:ea typeface="ＭＳ ゴシック" pitchFamily="49" charset="-128"/>
              </a:rPr>
              <a:t>　</a:t>
            </a:r>
            <a:r>
              <a:rPr lang="ja-JP" altLang="en-US" sz="1300" dirty="0">
                <a:solidFill>
                  <a:srgbClr val="000000"/>
                </a:solidFill>
                <a:latin typeface="Arial" charset="0"/>
                <a:ea typeface="ＭＳ ゴシック" pitchFamily="49" charset="-128"/>
              </a:rPr>
              <a:t>＜先天性内臓障害＞</a:t>
            </a:r>
            <a:r>
              <a:rPr lang="ja-JP" altLang="en-US" sz="1300" dirty="0">
                <a:solidFill>
                  <a:srgbClr val="FFFFFF"/>
                </a:solidFill>
                <a:latin typeface="Arial" charset="0"/>
              </a:rPr>
              <a:t>  </a:t>
            </a:r>
            <a:r>
              <a:rPr lang="ja-JP" altLang="en-US" sz="1300" dirty="0">
                <a:solidFill>
                  <a:srgbClr val="000000"/>
                </a:solidFill>
                <a:latin typeface="Arial" charset="0"/>
                <a:ea typeface="ＭＳ ゴシック" pitchFamily="49" charset="-128"/>
              </a:rPr>
              <a:t>鎖肛  →  人工肛門の造設　</a:t>
            </a:r>
            <a:r>
              <a:rPr lang="en-US" altLang="ja-JP" sz="1300" dirty="0">
                <a:solidFill>
                  <a:srgbClr val="000000"/>
                </a:solidFill>
                <a:latin typeface="Arial" charset="0"/>
                <a:ea typeface="ＭＳ ゴシック" pitchFamily="49" charset="-128"/>
              </a:rPr>
              <a:t>※ </a:t>
            </a:r>
            <a:r>
              <a:rPr lang="ja-JP" altLang="en-US" sz="1300" dirty="0">
                <a:solidFill>
                  <a:srgbClr val="000000"/>
                </a:solidFill>
                <a:latin typeface="Arial" charset="0"/>
                <a:ea typeface="ＭＳ ゴシック" pitchFamily="49" charset="-128"/>
              </a:rPr>
              <a:t>育成医療のみ</a:t>
            </a:r>
            <a:endParaRPr lang="ja-JP" altLang="en-US" sz="1300" dirty="0">
              <a:solidFill>
                <a:schemeClr val="tx1"/>
              </a:solidFill>
            </a:endParaRPr>
          </a:p>
        </p:txBody>
      </p:sp>
      <p:sp>
        <p:nvSpPr>
          <p:cNvPr id="22" name="角丸四角形 21"/>
          <p:cNvSpPr/>
          <p:nvPr/>
        </p:nvSpPr>
        <p:spPr bwMode="auto">
          <a:xfrm>
            <a:off x="128588" y="4846638"/>
            <a:ext cx="1979612" cy="287337"/>
          </a:xfrm>
          <a:prstGeom prst="roundRect">
            <a:avLst/>
          </a:pr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角丸四角形 4"/>
          <p:cNvSpPr/>
          <p:nvPr/>
        </p:nvSpPr>
        <p:spPr bwMode="auto">
          <a:xfrm>
            <a:off x="57150" y="4903788"/>
            <a:ext cx="2101850" cy="201612"/>
          </a:xfrm>
          <a:prstGeom prst="rect">
            <a:avLst/>
          </a:prstGeom>
        </p:spPr>
        <p:style>
          <a:lnRef idx="0">
            <a:scrgbClr r="0" g="0" b="0"/>
          </a:lnRef>
          <a:fillRef idx="0">
            <a:scrgbClr r="0" g="0" b="0"/>
          </a:fillRef>
          <a:effectRef idx="0">
            <a:scrgbClr r="0" g="0" b="0"/>
          </a:effectRef>
          <a:fontRef idx="minor">
            <a:schemeClr val="lt1"/>
          </a:fontRef>
        </p:style>
        <p:txBody>
          <a:bodyPr lIns="180000" tIns="0" rIns="180000" bIns="0" spcCol="1270" anchor="ctr"/>
          <a:lstStyle/>
          <a:p>
            <a:pPr defTabSz="800100">
              <a:lnSpc>
                <a:spcPct val="90000"/>
              </a:lnSpc>
              <a:spcAft>
                <a:spcPct val="35000"/>
              </a:spcAft>
              <a:defRPr/>
            </a:pPr>
            <a:r>
              <a:rPr lang="ja-JP" altLang="en-US" sz="1600" dirty="0">
                <a:solidFill>
                  <a:schemeClr val="tx1"/>
                </a:solidFill>
              </a:rPr>
              <a:t>対象となる医療の例</a:t>
            </a:r>
          </a:p>
        </p:txBody>
      </p:sp>
      <p:sp>
        <p:nvSpPr>
          <p:cNvPr id="3" name="スライド番号プレースホルダー 2"/>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49</a:t>
            </a:fld>
            <a:endParaRPr lang="en-US" altLang="ja-JP">
              <a:solidFill>
                <a:prstClr val="black"/>
              </a:solidFill>
            </a:endParaRPr>
          </a:p>
        </p:txBody>
      </p:sp>
      <p:cxnSp>
        <p:nvCxnSpPr>
          <p:cNvPr id="20" name="直線コネクタ 19"/>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893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944043" y="1106489"/>
            <a:ext cx="3376439" cy="782960"/>
          </a:xfrm>
        </p:spPr>
        <p:txBody>
          <a:bodyPr/>
          <a:lstStyle/>
          <a:p>
            <a:pPr eaLnBrk="1" hangingPunct="1"/>
            <a:r>
              <a:rPr lang="ja-JP" altLang="en-US" sz="2400" b="1" dirty="0" smtClean="0">
                <a:solidFill>
                  <a:schemeClr val="tx1"/>
                </a:solidFill>
              </a:rPr>
              <a:t>（在宅・施設別）</a:t>
            </a:r>
          </a:p>
        </p:txBody>
      </p:sp>
      <p:sp>
        <p:nvSpPr>
          <p:cNvPr id="1028" name="Rectangle 3"/>
          <p:cNvSpPr>
            <a:spLocks noGrp="1" noChangeArrowheads="1"/>
          </p:cNvSpPr>
          <p:nvPr>
            <p:ph type="body" idx="1"/>
          </p:nvPr>
        </p:nvSpPr>
        <p:spPr>
          <a:xfrm>
            <a:off x="1584178" y="1652414"/>
            <a:ext cx="2891942" cy="552450"/>
          </a:xfrm>
        </p:spPr>
        <p:txBody>
          <a:bodyPr/>
          <a:lstStyle/>
          <a:p>
            <a:pPr algn="just" eaLnBrk="1" hangingPunct="1">
              <a:buFontTx/>
              <a:buNone/>
            </a:pPr>
            <a:r>
              <a:rPr lang="ja-JP" altLang="en-US" sz="900" dirty="0" smtClean="0">
                <a:latin typeface="Century" pitchFamily="18" charset="0"/>
                <a:ea typeface="HGPｺﾞｼｯｸM" pitchFamily="50" charset="-128"/>
              </a:rPr>
              <a:t>障害者総数　９３６．６万人（人口の約</a:t>
            </a:r>
            <a:r>
              <a:rPr lang="ja-JP" altLang="en-US" sz="900" dirty="0">
                <a:latin typeface="Century" pitchFamily="18" charset="0"/>
                <a:ea typeface="HGPｺﾞｼｯｸM" pitchFamily="50" charset="-128"/>
              </a:rPr>
              <a:t>７．４</a:t>
            </a:r>
            <a:r>
              <a:rPr lang="ja-JP" altLang="en-US" sz="900" dirty="0" smtClean="0">
                <a:latin typeface="Century" pitchFamily="18" charset="0"/>
                <a:ea typeface="HGPｺﾞｼｯｸM" pitchFamily="50" charset="-128"/>
              </a:rPr>
              <a:t>％）</a:t>
            </a:r>
            <a:endParaRPr lang="en-US" altLang="ja-JP" sz="900" dirty="0" smtClean="0">
              <a:latin typeface="Century" pitchFamily="18" charset="0"/>
              <a:ea typeface="HGPｺﾞｼｯｸM" pitchFamily="50" charset="-128"/>
            </a:endParaRPr>
          </a:p>
          <a:p>
            <a:pPr algn="just" eaLnBrk="1" hangingPunct="1">
              <a:buFontTx/>
              <a:buNone/>
            </a:pPr>
            <a:r>
              <a:rPr lang="ja-JP" altLang="en-US" sz="900" dirty="0" smtClean="0">
                <a:latin typeface="Century" pitchFamily="18" charset="0"/>
                <a:ea typeface="HGPｺﾞｼｯｸM" pitchFamily="50" charset="-128"/>
              </a:rPr>
              <a:t>　　　うち在宅　　　　　８８６．０万人（９４．６％）</a:t>
            </a:r>
          </a:p>
          <a:p>
            <a:pPr algn="just" eaLnBrk="1" hangingPunct="1">
              <a:buFontTx/>
              <a:buNone/>
            </a:pPr>
            <a:r>
              <a:rPr lang="ja-JP" altLang="en-US" sz="900" dirty="0" smtClean="0">
                <a:latin typeface="Century" pitchFamily="18" charset="0"/>
                <a:ea typeface="HGPｺﾞｼｯｸM" pitchFamily="50" charset="-128"/>
              </a:rPr>
              <a:t>　　　うち施設入所　　　</a:t>
            </a:r>
            <a:r>
              <a:rPr lang="ja-JP" altLang="en-US" sz="900" dirty="0">
                <a:latin typeface="Century" pitchFamily="18" charset="0"/>
                <a:ea typeface="HGPｺﾞｼｯｸM" pitchFamily="50" charset="-128"/>
              </a:rPr>
              <a:t>５０．６</a:t>
            </a:r>
            <a:r>
              <a:rPr lang="ja-JP" altLang="en-US" sz="900" dirty="0" smtClean="0">
                <a:latin typeface="Century" pitchFamily="18" charset="0"/>
                <a:ea typeface="HGPｺﾞｼｯｸM" pitchFamily="50" charset="-128"/>
              </a:rPr>
              <a:t>万人（　５．４％）</a:t>
            </a:r>
            <a:endParaRPr lang="ja-JP" altLang="en-US" sz="900" dirty="0" smtClean="0"/>
          </a:p>
        </p:txBody>
      </p:sp>
      <p:graphicFrame>
        <p:nvGraphicFramePr>
          <p:cNvPr id="1026" name="Object 4"/>
          <p:cNvGraphicFramePr>
            <a:graphicFrameLocks noChangeAspect="1"/>
          </p:cNvGraphicFramePr>
          <p:nvPr>
            <p:extLst>
              <p:ext uri="{D42A27DB-BD31-4B8C-83A1-F6EECF244321}">
                <p14:modId xmlns:p14="http://schemas.microsoft.com/office/powerpoint/2010/main" val="1352234263"/>
              </p:ext>
            </p:extLst>
          </p:nvPr>
        </p:nvGraphicFramePr>
        <p:xfrm>
          <a:off x="225620" y="2166860"/>
          <a:ext cx="4538652" cy="3638404"/>
        </p:xfrm>
        <a:graphic>
          <a:graphicData uri="http://schemas.openxmlformats.org/presentationml/2006/ole">
            <mc:AlternateContent xmlns:mc="http://schemas.openxmlformats.org/markup-compatibility/2006">
              <mc:Choice xmlns:v="urn:schemas-microsoft-com:vml" Requires="v">
                <p:oleObj spid="_x0000_s13522" name="Document" r:id="rId4" imgW="8676434" imgH="6996027" progId="Word.Document.8">
                  <p:embed/>
                </p:oleObj>
              </mc:Choice>
              <mc:Fallback>
                <p:oleObj name="Document" r:id="rId4" imgW="8676434" imgH="6996027" progId="Word.Document.8">
                  <p:embed/>
                  <p:pic>
                    <p:nvPicPr>
                      <p:cNvPr id="0" name=""/>
                      <p:cNvPicPr>
                        <a:picLocks noChangeAspect="1" noChangeArrowheads="1"/>
                      </p:cNvPicPr>
                      <p:nvPr/>
                    </p:nvPicPr>
                    <p:blipFill>
                      <a:blip r:embed="rId5"/>
                      <a:srcRect/>
                      <a:stretch>
                        <a:fillRect/>
                      </a:stretch>
                    </p:blipFill>
                    <p:spPr bwMode="auto">
                      <a:xfrm>
                        <a:off x="225620" y="2166860"/>
                        <a:ext cx="4538652" cy="3638404"/>
                      </a:xfrm>
                      <a:prstGeom prst="rect">
                        <a:avLst/>
                      </a:prstGeom>
                      <a:noFill/>
                      <a:extLst/>
                    </p:spPr>
                  </p:pic>
                </p:oleObj>
              </mc:Fallback>
            </mc:AlternateContent>
          </a:graphicData>
        </a:graphic>
      </p:graphicFrame>
      <p:sp>
        <p:nvSpPr>
          <p:cNvPr id="6" name="Rectangle 2"/>
          <p:cNvSpPr txBox="1">
            <a:spLocks noChangeArrowheads="1"/>
          </p:cNvSpPr>
          <p:nvPr/>
        </p:nvSpPr>
        <p:spPr bwMode="auto">
          <a:xfrm>
            <a:off x="6325935" y="1206963"/>
            <a:ext cx="2171011" cy="602879"/>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0" normalizeH="0" baseline="0" noProof="0" dirty="0" smtClean="0">
                <a:ln>
                  <a:noFill/>
                </a:ln>
                <a:effectLst/>
                <a:uLnTx/>
                <a:uFillTx/>
                <a:latin typeface="+mj-lt"/>
                <a:ea typeface="+mj-ea"/>
                <a:cs typeface="+mj-cs"/>
              </a:rPr>
              <a:t>（年齢別）</a:t>
            </a:r>
          </a:p>
        </p:txBody>
      </p:sp>
      <p:sp>
        <p:nvSpPr>
          <p:cNvPr id="9" name="Rectangle 4"/>
          <p:cNvSpPr txBox="1">
            <a:spLocks noChangeArrowheads="1"/>
          </p:cNvSpPr>
          <p:nvPr/>
        </p:nvSpPr>
        <p:spPr bwMode="auto">
          <a:xfrm>
            <a:off x="6249361" y="1666394"/>
            <a:ext cx="2679633" cy="500466"/>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kern="0" cap="none" spc="0" normalizeH="0" baseline="0" noProof="0" dirty="0" smtClean="0">
                <a:ln>
                  <a:noFill/>
                </a:ln>
                <a:solidFill>
                  <a:schemeClr val="tx1"/>
                </a:solidFill>
                <a:effectLst/>
                <a:uLnTx/>
                <a:uFillTx/>
                <a:latin typeface="Century" pitchFamily="18" charset="0"/>
                <a:ea typeface="HGPｺﾞｼｯｸM" pitchFamily="50" charset="-128"/>
                <a:cs typeface="+mn-cs"/>
              </a:rPr>
              <a:t>障害者総数　</a:t>
            </a:r>
            <a:r>
              <a:rPr lang="ja-JP" altLang="en-US" sz="900" kern="0" noProof="0" dirty="0" smtClean="0">
                <a:latin typeface="Century" pitchFamily="18" charset="0"/>
                <a:ea typeface="HGPｺﾞｼｯｸM" pitchFamily="50" charset="-128"/>
              </a:rPr>
              <a:t>９３６．６</a:t>
            </a:r>
            <a:r>
              <a:rPr kumimoji="1" lang="ja-JP" altLang="en-US" sz="900" b="0" i="0" u="none" strike="noStrike" kern="0" cap="none" spc="0" normalizeH="0" baseline="0" noProof="0" dirty="0" smtClean="0">
                <a:ln>
                  <a:noFill/>
                </a:ln>
                <a:solidFill>
                  <a:schemeClr val="tx1"/>
                </a:solidFill>
                <a:effectLst/>
                <a:uLnTx/>
                <a:uFillTx/>
                <a:latin typeface="Century" pitchFamily="18" charset="0"/>
                <a:ea typeface="HGPｺﾞｼｯｸM" pitchFamily="50" charset="-128"/>
                <a:cs typeface="+mn-cs"/>
              </a:rPr>
              <a:t>万人（人口の約</a:t>
            </a:r>
            <a:r>
              <a:rPr lang="ja-JP" altLang="en-US" sz="900" kern="0" dirty="0">
                <a:latin typeface="Century" pitchFamily="18" charset="0"/>
                <a:ea typeface="HGPｺﾞｼｯｸM" pitchFamily="50" charset="-128"/>
              </a:rPr>
              <a:t>７．４</a:t>
            </a:r>
            <a:r>
              <a:rPr kumimoji="1" lang="ja-JP" altLang="en-US" sz="900" b="0" i="0" u="none" strike="noStrike" kern="0" cap="none" spc="0" normalizeH="0" baseline="0" noProof="0" dirty="0" smtClean="0">
                <a:ln>
                  <a:noFill/>
                </a:ln>
                <a:solidFill>
                  <a:schemeClr val="tx1"/>
                </a:solidFill>
                <a:effectLst/>
                <a:uLnTx/>
                <a:uFillTx/>
                <a:latin typeface="Century" pitchFamily="18" charset="0"/>
                <a:ea typeface="HGPｺﾞｼｯｸM" pitchFamily="50" charset="-128"/>
                <a:cs typeface="+mn-cs"/>
              </a:rPr>
              <a:t>％）</a:t>
            </a:r>
            <a:endParaRPr kumimoji="1" lang="en-US" altLang="ja-JP" sz="900" b="0" i="0" u="none" strike="noStrike" kern="0" cap="none" spc="0" normalizeH="0" baseline="0" noProof="0" dirty="0" smtClean="0">
              <a:ln>
                <a:noFill/>
              </a:ln>
              <a:solidFill>
                <a:schemeClr val="tx1"/>
              </a:solidFill>
              <a:effectLst/>
              <a:uLnTx/>
              <a:uFillTx/>
              <a:latin typeface="Century" pitchFamily="18" charset="0"/>
              <a:ea typeface="HGPｺﾞｼｯｸM" pitchFamily="50"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kern="0" cap="none" spc="0" normalizeH="0" baseline="0" noProof="0" dirty="0" smtClean="0">
                <a:ln>
                  <a:noFill/>
                </a:ln>
                <a:solidFill>
                  <a:schemeClr val="tx1"/>
                </a:solidFill>
                <a:effectLst/>
                <a:uLnTx/>
                <a:uFillTx/>
                <a:latin typeface="Century" pitchFamily="18" charset="0"/>
                <a:ea typeface="HGPｺﾞｼｯｸM" pitchFamily="50" charset="-128"/>
                <a:cs typeface="+mn-cs"/>
              </a:rPr>
              <a:t>　　　　　　うち６５歳未満　　　</a:t>
            </a:r>
            <a:r>
              <a:rPr lang="ja-JP" altLang="en-US" sz="900" kern="0" dirty="0" smtClean="0">
                <a:latin typeface="Century" pitchFamily="18" charset="0"/>
                <a:ea typeface="HGPｺﾞｼｯｸM" pitchFamily="50" charset="-128"/>
              </a:rPr>
              <a:t>４８</a:t>
            </a:r>
            <a:r>
              <a:rPr kumimoji="1" lang="ja-JP" altLang="en-US" sz="900" b="0" i="0" u="none" strike="noStrike" kern="0" cap="none" spc="0" normalizeH="0" baseline="0" noProof="0" dirty="0" smtClean="0">
                <a:ln>
                  <a:noFill/>
                </a:ln>
                <a:solidFill>
                  <a:schemeClr val="tx1"/>
                </a:solidFill>
                <a:effectLst/>
                <a:uLnTx/>
                <a:uFillTx/>
                <a:latin typeface="Century" pitchFamily="18" charset="0"/>
                <a:ea typeface="HGPｺﾞｼｯｸM" pitchFamily="50" charset="-128"/>
                <a:cs typeface="+mn-cs"/>
              </a:rPr>
              <a:t>％</a:t>
            </a:r>
            <a:endParaRPr kumimoji="1" lang="ja-JP" altLang="en-US" sz="900" b="0" i="0" u="none" strike="noStrike" kern="0" cap="none" spc="0" normalizeH="0" baseline="0" noProof="0" dirty="0" smtClean="0">
              <a:ln>
                <a:noFill/>
              </a:ln>
              <a:solidFill>
                <a:schemeClr val="tx1"/>
              </a:solidFill>
              <a:effectLst/>
              <a:uLnTx/>
              <a:uFillTx/>
              <a:latin typeface="Century" pitchFamily="18" charset="0"/>
              <a:ea typeface="ＭＳ ゴシック" pitchFamily="49"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lang="ja-JP" altLang="en-US" sz="900" kern="0" dirty="0" smtClean="0">
                <a:latin typeface="Century" pitchFamily="18" charset="0"/>
                <a:ea typeface="HGPｺﾞｼｯｸM" pitchFamily="50" charset="-128"/>
              </a:rPr>
              <a:t> </a:t>
            </a:r>
            <a:r>
              <a:rPr kumimoji="1" lang="ja-JP" altLang="en-US" sz="900" b="0" i="0" u="none" strike="noStrike" kern="0" cap="none" spc="0" normalizeH="0" baseline="0" noProof="0" dirty="0" smtClean="0">
                <a:ln>
                  <a:noFill/>
                </a:ln>
                <a:solidFill>
                  <a:schemeClr val="tx1"/>
                </a:solidFill>
                <a:effectLst/>
                <a:uLnTx/>
                <a:uFillTx/>
                <a:latin typeface="Century" pitchFamily="18" charset="0"/>
                <a:ea typeface="HGPｺﾞｼｯｸM" pitchFamily="50" charset="-128"/>
                <a:cs typeface="+mn-cs"/>
              </a:rPr>
              <a:t>  　　  　　うち６５歳以上　　　</a:t>
            </a:r>
            <a:r>
              <a:rPr lang="ja-JP" altLang="en-US" sz="900" kern="0" noProof="0" dirty="0" smtClean="0">
                <a:latin typeface="Century" pitchFamily="18" charset="0"/>
                <a:ea typeface="HGPｺﾞｼｯｸM" pitchFamily="50" charset="-128"/>
              </a:rPr>
              <a:t>５２</a:t>
            </a:r>
            <a:r>
              <a:rPr kumimoji="1" lang="ja-JP" altLang="en-US" sz="900" b="0" i="0" u="none" strike="noStrike" kern="0" cap="none" spc="0" normalizeH="0" baseline="0" noProof="0" dirty="0" smtClean="0">
                <a:ln>
                  <a:noFill/>
                </a:ln>
                <a:solidFill>
                  <a:schemeClr val="tx1"/>
                </a:solidFill>
                <a:effectLst/>
                <a:uLnTx/>
                <a:uFillTx/>
                <a:latin typeface="Century" pitchFamily="18" charset="0"/>
                <a:ea typeface="HGPｺﾞｼｯｸM" pitchFamily="50" charset="-128"/>
                <a:cs typeface="+mn-cs"/>
              </a:rPr>
              <a:t>％</a:t>
            </a:r>
          </a:p>
        </p:txBody>
      </p:sp>
      <p:sp>
        <p:nvSpPr>
          <p:cNvPr id="10" name="テキスト ボックス 9"/>
          <p:cNvSpPr txBox="1"/>
          <p:nvPr/>
        </p:nvSpPr>
        <p:spPr>
          <a:xfrm>
            <a:off x="692784" y="486883"/>
            <a:ext cx="8496944" cy="830997"/>
          </a:xfrm>
          <a:prstGeom prst="rect">
            <a:avLst/>
          </a:prstGeom>
          <a:solidFill>
            <a:srgbClr val="F9F9F9"/>
          </a:solidFill>
          <a:ln w="38100">
            <a:solidFill>
              <a:schemeClr val="bg1">
                <a:lumMod val="65000"/>
              </a:schemeClr>
            </a:solidFill>
          </a:ln>
        </p:spPr>
        <p:txBody>
          <a:bodyPr wrap="square" rtlCol="0">
            <a:spAutoFit/>
          </a:bodyPr>
          <a:lstStyle/>
          <a:p>
            <a:r>
              <a:rPr lang="ja-JP" altLang="en-US" sz="1600" dirty="0" smtClean="0"/>
              <a:t>○ </a:t>
            </a:r>
            <a:r>
              <a:rPr kumimoji="1" lang="ja-JP" altLang="en-US" sz="1600" dirty="0" smtClean="0"/>
              <a:t>障害者の総数は</a:t>
            </a:r>
            <a:r>
              <a:rPr lang="ja-JP" altLang="en-US" sz="1600" dirty="0" smtClean="0"/>
              <a:t>９３６．６</a:t>
            </a:r>
            <a:r>
              <a:rPr kumimoji="1" lang="ja-JP" altLang="en-US" sz="1600" dirty="0" smtClean="0"/>
              <a:t>万人であり、人口の約</a:t>
            </a:r>
            <a:r>
              <a:rPr lang="ja-JP" altLang="en-US" sz="1600" dirty="0"/>
              <a:t>７．４</a:t>
            </a:r>
            <a:r>
              <a:rPr kumimoji="1" lang="ja-JP" altLang="en-US" sz="1600" dirty="0" smtClean="0"/>
              <a:t>％に相当。</a:t>
            </a:r>
            <a:endParaRPr kumimoji="1" lang="en-US" altLang="ja-JP" sz="1600" dirty="0" smtClean="0"/>
          </a:p>
          <a:p>
            <a:r>
              <a:rPr lang="ja-JP" altLang="en-US" sz="1600" dirty="0" smtClean="0"/>
              <a:t>○ そのうち身体障害者は４３６．０万人、知的障害者は１０８．２万人、精神障害者は３９２．４万人。</a:t>
            </a:r>
            <a:endParaRPr kumimoji="1" lang="en-US" altLang="ja-JP" sz="1600" dirty="0" smtClean="0"/>
          </a:p>
          <a:p>
            <a:r>
              <a:rPr lang="ja-JP" altLang="en-US" sz="1600" dirty="0" smtClean="0"/>
              <a:t>○ 障害者数全体は増加傾向にあり、また、在宅・通所の障害者は増加傾向となっている。</a:t>
            </a:r>
            <a:endParaRPr lang="en-US" altLang="ja-JP" sz="1600" dirty="0" smtClean="0"/>
          </a:p>
        </p:txBody>
      </p:sp>
      <p:sp>
        <p:nvSpPr>
          <p:cNvPr id="12" name="正方形/長方形 11"/>
          <p:cNvSpPr/>
          <p:nvPr/>
        </p:nvSpPr>
        <p:spPr>
          <a:xfrm>
            <a:off x="2448272" y="-61797"/>
            <a:ext cx="4824536" cy="476672"/>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schemeClr val="tx1"/>
                </a:solidFill>
              </a:rPr>
              <a:t>障害者の数</a:t>
            </a:r>
            <a:endParaRPr lang="ja-JP" altLang="en-US" sz="2800" dirty="0">
              <a:solidFill>
                <a:schemeClr val="tx1"/>
              </a:solidFill>
            </a:endParaRPr>
          </a:p>
        </p:txBody>
      </p:sp>
      <p:cxnSp>
        <p:nvCxnSpPr>
          <p:cNvPr id="14" name="直線コネクタ 13"/>
          <p:cNvCxnSpPr/>
          <p:nvPr/>
        </p:nvCxnSpPr>
        <p:spPr>
          <a:xfrm>
            <a:off x="15552" y="414875"/>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bwMode="auto">
          <a:xfrm>
            <a:off x="152214" y="5637362"/>
            <a:ext cx="9793088" cy="1220638"/>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US" altLang="ja-JP" sz="800" dirty="0" smtClean="0">
                <a:latin typeface="HGPｺﾞｼｯｸM" pitchFamily="50" charset="-128"/>
                <a:ea typeface="HGPｺﾞｼｯｸM" pitchFamily="50" charset="-128"/>
              </a:rPr>
              <a:t>※</a:t>
            </a:r>
            <a:r>
              <a:rPr lang="ja-JP" altLang="ja-JP" sz="800" dirty="0">
                <a:latin typeface="HGPｺﾞｼｯｸM" pitchFamily="50" charset="-128"/>
                <a:ea typeface="HGPｺﾞｼｯｸM" pitchFamily="50" charset="-128"/>
              </a:rPr>
              <a:t>身体障害者（児） </a:t>
            </a:r>
            <a:r>
              <a:rPr lang="ja-JP" altLang="en-US" sz="800" dirty="0" smtClean="0">
                <a:latin typeface="HGPｺﾞｼｯｸM" pitchFamily="50" charset="-128"/>
                <a:ea typeface="HGPｺﾞｼｯｸM" pitchFamily="50" charset="-128"/>
              </a:rPr>
              <a:t>及び知的</a:t>
            </a:r>
            <a:r>
              <a:rPr lang="ja-JP" altLang="ja-JP" sz="800" dirty="0" smtClean="0">
                <a:latin typeface="HGPｺﾞｼｯｸM" pitchFamily="50" charset="-128"/>
                <a:ea typeface="HGPｺﾞｼｯｸM" pitchFamily="50" charset="-128"/>
              </a:rPr>
              <a:t>障害者</a:t>
            </a:r>
            <a:r>
              <a:rPr lang="ja-JP" altLang="ja-JP" sz="800" dirty="0">
                <a:latin typeface="HGPｺﾞｼｯｸM" pitchFamily="50" charset="-128"/>
                <a:ea typeface="HGPｺﾞｼｯｸM" pitchFamily="50" charset="-128"/>
              </a:rPr>
              <a:t>（児）数は</a:t>
            </a:r>
            <a:r>
              <a:rPr lang="ja-JP" altLang="ja-JP" sz="800" dirty="0" smtClean="0">
                <a:latin typeface="HGPｺﾞｼｯｸM" pitchFamily="50" charset="-128"/>
                <a:ea typeface="HGPｺﾞｼｯｸM" pitchFamily="50" charset="-128"/>
              </a:rPr>
              <a:t>平成</a:t>
            </a:r>
            <a:r>
              <a:rPr lang="en-US" altLang="ja-JP" sz="800" dirty="0">
                <a:latin typeface="HGPｺﾞｼｯｸM" pitchFamily="50" charset="-128"/>
                <a:ea typeface="HGPｺﾞｼｯｸM" pitchFamily="50" charset="-128"/>
              </a:rPr>
              <a:t>28</a:t>
            </a:r>
            <a:r>
              <a:rPr lang="ja-JP" altLang="ja-JP" sz="800" dirty="0" smtClean="0">
                <a:latin typeface="HGPｺﾞｼｯｸM" pitchFamily="50" charset="-128"/>
                <a:ea typeface="HGPｺﾞｼｯｸM" pitchFamily="50" charset="-128"/>
              </a:rPr>
              <a:t>年</a:t>
            </a:r>
            <a:r>
              <a:rPr lang="ja-JP" altLang="ja-JP" sz="800" dirty="0">
                <a:latin typeface="HGPｺﾞｼｯｸM" pitchFamily="50" charset="-128"/>
                <a:ea typeface="HGPｺﾞｼｯｸM" pitchFamily="50" charset="-128"/>
              </a:rPr>
              <a:t>（在宅）、</a:t>
            </a:r>
            <a:r>
              <a:rPr lang="ja-JP" altLang="ja-JP" sz="800" dirty="0" smtClean="0">
                <a:latin typeface="HGPｺﾞｼｯｸM" pitchFamily="50" charset="-128"/>
                <a:ea typeface="HGPｺﾞｼｯｸM" pitchFamily="50" charset="-128"/>
              </a:rPr>
              <a:t>平成</a:t>
            </a:r>
            <a:r>
              <a:rPr lang="en-US" altLang="ja-JP" sz="800" dirty="0">
                <a:latin typeface="HGPｺﾞｼｯｸM" pitchFamily="50" charset="-128"/>
                <a:ea typeface="HGPｺﾞｼｯｸM" pitchFamily="50" charset="-128"/>
              </a:rPr>
              <a:t>27</a:t>
            </a:r>
            <a:r>
              <a:rPr lang="ja-JP" altLang="ja-JP" sz="800" dirty="0" smtClean="0">
                <a:latin typeface="HGPｺﾞｼｯｸM" pitchFamily="50" charset="-128"/>
                <a:ea typeface="HGPｺﾞｼｯｸM" pitchFamily="50" charset="-128"/>
              </a:rPr>
              <a:t>年</a:t>
            </a:r>
            <a:r>
              <a:rPr lang="ja-JP" altLang="ja-JP" sz="800" dirty="0">
                <a:latin typeface="HGPｺﾞｼｯｸM" pitchFamily="50" charset="-128"/>
                <a:ea typeface="HGPｺﾞｼｯｸM" pitchFamily="50" charset="-128"/>
              </a:rPr>
              <a:t>（施設）の調査等</a:t>
            </a:r>
            <a:r>
              <a:rPr lang="ja-JP" altLang="ja-JP" sz="800" dirty="0" smtClean="0">
                <a:latin typeface="HGPｺﾞｼｯｸM" pitchFamily="50" charset="-128"/>
                <a:ea typeface="HGPｺﾞｼｯｸM" pitchFamily="50" charset="-128"/>
              </a:rPr>
              <a:t>、精神</a:t>
            </a:r>
            <a:r>
              <a:rPr lang="ja-JP" altLang="ja-JP" sz="800" dirty="0">
                <a:latin typeface="HGPｺﾞｼｯｸM" pitchFamily="50" charset="-128"/>
                <a:ea typeface="HGPｺﾞｼｯｸM" pitchFamily="50" charset="-128"/>
              </a:rPr>
              <a:t>障害者数は</a:t>
            </a:r>
            <a:r>
              <a:rPr lang="ja-JP" altLang="ja-JP" sz="800" dirty="0" smtClean="0">
                <a:latin typeface="HGPｺﾞｼｯｸM" pitchFamily="50" charset="-128"/>
                <a:ea typeface="HGPｺﾞｼｯｸM" pitchFamily="50" charset="-128"/>
              </a:rPr>
              <a:t>平成</a:t>
            </a:r>
            <a:r>
              <a:rPr lang="en-US" altLang="ja-JP" sz="800" dirty="0">
                <a:latin typeface="HGPｺﾞｼｯｸM" pitchFamily="50" charset="-128"/>
                <a:ea typeface="HGPｺﾞｼｯｸM" pitchFamily="50" charset="-128"/>
              </a:rPr>
              <a:t>26</a:t>
            </a:r>
            <a:r>
              <a:rPr lang="ja-JP" altLang="ja-JP" sz="800" dirty="0" smtClean="0">
                <a:latin typeface="HGPｺﾞｼｯｸM" pitchFamily="50" charset="-128"/>
                <a:ea typeface="HGPｺﾞｼｯｸM" pitchFamily="50" charset="-128"/>
              </a:rPr>
              <a:t>年</a:t>
            </a:r>
            <a:r>
              <a:rPr lang="ja-JP" altLang="ja-JP" sz="800" dirty="0">
                <a:latin typeface="HGPｺﾞｼｯｸM" pitchFamily="50" charset="-128"/>
                <a:ea typeface="HGPｺﾞｼｯｸM" pitchFamily="50" charset="-128"/>
              </a:rPr>
              <a:t>の</a:t>
            </a:r>
            <a:r>
              <a:rPr lang="ja-JP" altLang="ja-JP" sz="800" dirty="0" smtClean="0">
                <a:latin typeface="HGPｺﾞｼｯｸM" pitchFamily="50" charset="-128"/>
                <a:ea typeface="HGPｺﾞｼｯｸM" pitchFamily="50" charset="-128"/>
              </a:rPr>
              <a:t>調査に</a:t>
            </a:r>
            <a:r>
              <a:rPr lang="ja-JP" altLang="ja-JP" sz="800" dirty="0">
                <a:latin typeface="HGPｺﾞｼｯｸM" pitchFamily="50" charset="-128"/>
                <a:ea typeface="HGPｺﾞｼｯｸM" pitchFamily="50" charset="-128"/>
              </a:rPr>
              <a:t>よる推計</a:t>
            </a:r>
            <a:r>
              <a:rPr lang="ja-JP" altLang="ja-JP" sz="800" dirty="0" smtClean="0">
                <a:latin typeface="HGPｺﾞｼｯｸM" pitchFamily="50" charset="-128"/>
                <a:ea typeface="HGPｺﾞｼｯｸM" pitchFamily="50" charset="-128"/>
              </a:rPr>
              <a:t>。なお</a:t>
            </a:r>
            <a:r>
              <a:rPr lang="ja-JP" altLang="ja-JP" sz="800" dirty="0">
                <a:latin typeface="HGPｺﾞｼｯｸM" pitchFamily="50" charset="-128"/>
                <a:ea typeface="HGPｺﾞｼｯｸM" pitchFamily="50" charset="-128"/>
              </a:rPr>
              <a:t>、身体障害者（児</a:t>
            </a:r>
            <a:r>
              <a:rPr lang="ja-JP" altLang="ja-JP" sz="800" dirty="0" smtClean="0">
                <a:latin typeface="HGPｺﾞｼｯｸM" pitchFamily="50" charset="-128"/>
                <a:ea typeface="HGPｺﾞｼｯｸM" pitchFamily="50" charset="-128"/>
              </a:rPr>
              <a:t>）には</a:t>
            </a:r>
            <a:r>
              <a:rPr lang="ja-JP" altLang="ja-JP" sz="800" dirty="0">
                <a:latin typeface="HGPｺﾞｼｯｸM" pitchFamily="50" charset="-128"/>
                <a:ea typeface="HGPｺﾞｼｯｸM" pitchFamily="50" charset="-128"/>
              </a:rPr>
              <a:t>高齢者施設に入所している身体</a:t>
            </a:r>
            <a:r>
              <a:rPr lang="ja-JP" altLang="ja-JP" sz="800" dirty="0" smtClean="0">
                <a:latin typeface="HGPｺﾞｼｯｸM" pitchFamily="50" charset="-128"/>
                <a:ea typeface="HGPｺﾞｼｯｸM" pitchFamily="50" charset="-128"/>
              </a:rPr>
              <a:t>障害者は含まれて</a:t>
            </a:r>
            <a:r>
              <a:rPr lang="ja-JP" altLang="ja-JP" sz="800" dirty="0">
                <a:latin typeface="HGPｺﾞｼｯｸM" pitchFamily="50" charset="-128"/>
                <a:ea typeface="HGPｺﾞｼｯｸM" pitchFamily="50" charset="-128"/>
              </a:rPr>
              <a:t>いない</a:t>
            </a:r>
            <a:r>
              <a:rPr lang="ja-JP" altLang="ja-JP" sz="800" dirty="0" smtClean="0">
                <a:latin typeface="HGPｺﾞｼｯｸM" pitchFamily="50" charset="-128"/>
                <a:ea typeface="HGPｺﾞｼｯｸM" pitchFamily="50" charset="-128"/>
              </a:rPr>
              <a:t>。</a:t>
            </a:r>
            <a:endParaRPr lang="ja-JP" altLang="ja-JP" sz="800" dirty="0">
              <a:latin typeface="HGPｺﾞｼｯｸM" pitchFamily="50" charset="-128"/>
              <a:ea typeface="HGPｺﾞｼｯｸM" pitchFamily="50" charset="-128"/>
            </a:endParaRPr>
          </a:p>
          <a:p>
            <a:pPr marL="0" indent="0">
              <a:buNone/>
            </a:pPr>
            <a:r>
              <a:rPr lang="ja-JP" altLang="ja-JP" sz="800" dirty="0">
                <a:latin typeface="HGPｺﾞｼｯｸM" pitchFamily="50" charset="-128"/>
                <a:ea typeface="HGPｺﾞｼｯｸM" pitchFamily="50" charset="-128"/>
              </a:rPr>
              <a:t>※平成</a:t>
            </a:r>
            <a:r>
              <a:rPr lang="en-US" altLang="ja-JP" sz="800" smtClean="0">
                <a:latin typeface="HGPｺﾞｼｯｸM" pitchFamily="50" charset="-128"/>
                <a:ea typeface="HGPｺﾞｼｯｸM" pitchFamily="50" charset="-128"/>
              </a:rPr>
              <a:t>2</a:t>
            </a:r>
            <a:r>
              <a:rPr lang="en-US" altLang="ja-JP" sz="800" dirty="0">
                <a:latin typeface="HGPｺﾞｼｯｸM" pitchFamily="50" charset="-128"/>
                <a:ea typeface="HGPｺﾞｼｯｸM" pitchFamily="50" charset="-128"/>
              </a:rPr>
              <a:t>8</a:t>
            </a:r>
            <a:r>
              <a:rPr lang="ja-JP" altLang="ja-JP" sz="800" smtClean="0">
                <a:latin typeface="HGPｺﾞｼｯｸM" pitchFamily="50" charset="-128"/>
                <a:ea typeface="HGPｺﾞｼｯｸM" pitchFamily="50" charset="-128"/>
              </a:rPr>
              <a:t>年</a:t>
            </a:r>
            <a:r>
              <a:rPr lang="ja-JP" altLang="ja-JP" sz="800" dirty="0">
                <a:latin typeface="HGPｺﾞｼｯｸM" pitchFamily="50" charset="-128"/>
                <a:ea typeface="HGPｺﾞｼｯｸM" pitchFamily="50" charset="-128"/>
              </a:rPr>
              <a:t>の調査における在宅身体障害者（児）</a:t>
            </a:r>
            <a:r>
              <a:rPr lang="ja-JP" altLang="en-US" sz="800" dirty="0">
                <a:latin typeface="HGPｺﾞｼｯｸM" pitchFamily="50" charset="-128"/>
                <a:ea typeface="HGPｺﾞｼｯｸM" pitchFamily="50" charset="-128"/>
              </a:rPr>
              <a:t>及び</a:t>
            </a:r>
            <a:r>
              <a:rPr lang="ja-JP" altLang="ja-JP" sz="800" dirty="0">
                <a:latin typeface="HGPｺﾞｼｯｸM" pitchFamily="50" charset="-128"/>
                <a:ea typeface="HGPｺﾞｼｯｸM" pitchFamily="50" charset="-128"/>
              </a:rPr>
              <a:t>在宅知的障害者（児</a:t>
            </a:r>
            <a:r>
              <a:rPr lang="ja-JP" altLang="ja-JP" sz="800" dirty="0" smtClean="0">
                <a:latin typeface="HGPｺﾞｼｯｸM" pitchFamily="50" charset="-128"/>
                <a:ea typeface="HGPｺﾞｼｯｸM" pitchFamily="50" charset="-128"/>
              </a:rPr>
              <a:t>）は</a:t>
            </a:r>
            <a:r>
              <a:rPr lang="ja-JP" altLang="en-US" sz="800" dirty="0">
                <a:latin typeface="HGPｺﾞｼｯｸM" pitchFamily="50" charset="-128"/>
                <a:ea typeface="HGPｺﾞｼｯｸM" pitchFamily="50" charset="-128"/>
              </a:rPr>
              <a:t>鳥取県倉吉市</a:t>
            </a:r>
            <a:r>
              <a:rPr lang="ja-JP" altLang="ja-JP" sz="800" dirty="0">
                <a:latin typeface="HGPｺﾞｼｯｸM" pitchFamily="50" charset="-128"/>
                <a:ea typeface="HGPｺﾞｼｯｸM" pitchFamily="50" charset="-128"/>
              </a:rPr>
              <a:t>を除いた数値である。</a:t>
            </a:r>
            <a:endParaRPr lang="en-US" altLang="ja-JP" sz="800" dirty="0" smtClean="0">
              <a:latin typeface="HGPｺﾞｼｯｸM" pitchFamily="50" charset="-128"/>
              <a:ea typeface="HGPｺﾞｼｯｸM" pitchFamily="50" charset="-128"/>
            </a:endParaRPr>
          </a:p>
          <a:p>
            <a:pPr marL="0" indent="0">
              <a:buNone/>
            </a:pPr>
            <a:r>
              <a:rPr lang="ja-JP" altLang="ja-JP" sz="800" dirty="0" smtClean="0">
                <a:latin typeface="HGPｺﾞｼｯｸM" pitchFamily="50" charset="-128"/>
                <a:ea typeface="HGPｺﾞｼｯｸM" pitchFamily="50" charset="-128"/>
              </a:rPr>
              <a:t>※</a:t>
            </a:r>
            <a:r>
              <a:rPr lang="ja-JP" altLang="ja-JP" sz="800" dirty="0">
                <a:latin typeface="HGPｺﾞｼｯｸM" pitchFamily="50" charset="-128"/>
                <a:ea typeface="HGPｺﾞｼｯｸM" pitchFamily="50" charset="-128"/>
              </a:rPr>
              <a:t>在宅身体障害者（児</a:t>
            </a:r>
            <a:r>
              <a:rPr lang="ja-JP" altLang="ja-JP" sz="800" dirty="0" smtClean="0">
                <a:latin typeface="HGPｺﾞｼｯｸM" pitchFamily="50" charset="-128"/>
                <a:ea typeface="HGPｺﾞｼｯｸM" pitchFamily="50" charset="-128"/>
              </a:rPr>
              <a:t>）</a:t>
            </a:r>
            <a:r>
              <a:rPr lang="ja-JP" altLang="en-US" sz="800" dirty="0" smtClean="0">
                <a:latin typeface="HGPｺﾞｼｯｸM" pitchFamily="50" charset="-128"/>
                <a:ea typeface="HGPｺﾞｼｯｸM" pitchFamily="50" charset="-128"/>
              </a:rPr>
              <a:t>及び</a:t>
            </a:r>
            <a:r>
              <a:rPr lang="ja-JP" altLang="ja-JP" sz="800" dirty="0" smtClean="0">
                <a:latin typeface="HGPｺﾞｼｯｸM" pitchFamily="50" charset="-128"/>
                <a:ea typeface="HGPｺﾞｼｯｸM" pitchFamily="50" charset="-128"/>
              </a:rPr>
              <a:t>在宅</a:t>
            </a:r>
            <a:r>
              <a:rPr lang="ja-JP" altLang="ja-JP" sz="800" dirty="0">
                <a:latin typeface="HGPｺﾞｼｯｸM" pitchFamily="50" charset="-128"/>
                <a:ea typeface="HGPｺﾞｼｯｸM" pitchFamily="50" charset="-128"/>
              </a:rPr>
              <a:t>知的障害者（児）は、障害者手帳</a:t>
            </a:r>
            <a:r>
              <a:rPr lang="ja-JP" altLang="ja-JP" sz="800" dirty="0" smtClean="0">
                <a:latin typeface="HGPｺﾞｼｯｸM" pitchFamily="50" charset="-128"/>
                <a:ea typeface="HGPｺﾞｼｯｸM" pitchFamily="50" charset="-128"/>
              </a:rPr>
              <a:t>所持者数</a:t>
            </a:r>
            <a:r>
              <a:rPr lang="ja-JP" altLang="en-US" sz="800" dirty="0" smtClean="0">
                <a:latin typeface="HGPｺﾞｼｯｸM" pitchFamily="50" charset="-128"/>
                <a:ea typeface="HGPｺﾞｼｯｸM" pitchFamily="50" charset="-128"/>
              </a:rPr>
              <a:t>の推計</a:t>
            </a:r>
            <a:r>
              <a:rPr lang="ja-JP" altLang="ja-JP" sz="800" dirty="0" smtClean="0">
                <a:latin typeface="HGPｺﾞｼｯｸM" pitchFamily="50" charset="-128"/>
                <a:ea typeface="HGPｺﾞｼｯｸM" pitchFamily="50" charset="-128"/>
              </a:rPr>
              <a:t>。</a:t>
            </a:r>
            <a:r>
              <a:rPr lang="ja-JP" altLang="ja-JP" sz="800" dirty="0">
                <a:latin typeface="HGPｺﾞｼｯｸM" pitchFamily="50" charset="-128"/>
                <a:ea typeface="HGPｺﾞｼｯｸM" pitchFamily="50" charset="-128"/>
              </a:rPr>
              <a:t>障害者手帳非所持で、自立支援給付等（精神通院医療を除く。）を受けている者</a:t>
            </a:r>
            <a:r>
              <a:rPr lang="ja-JP" altLang="ja-JP" sz="800" dirty="0" smtClean="0">
                <a:latin typeface="HGPｺﾞｼｯｸM" pitchFamily="50" charset="-128"/>
                <a:ea typeface="HGPｺﾞｼｯｸM" pitchFamily="50" charset="-128"/>
              </a:rPr>
              <a:t>は</a:t>
            </a:r>
            <a:r>
              <a:rPr lang="en-US" altLang="ja-JP" sz="800" dirty="0">
                <a:latin typeface="HGPｺﾞｼｯｸM" pitchFamily="50" charset="-128"/>
                <a:ea typeface="HGPｺﾞｼｯｸM" pitchFamily="50" charset="-128"/>
              </a:rPr>
              <a:t>19.4</a:t>
            </a:r>
            <a:r>
              <a:rPr lang="ja-JP" altLang="ja-JP" sz="800" dirty="0" smtClean="0">
                <a:latin typeface="HGPｺﾞｼｯｸM" pitchFamily="50" charset="-128"/>
                <a:ea typeface="HGPｺﾞｼｯｸM" pitchFamily="50" charset="-128"/>
              </a:rPr>
              <a:t>万人</a:t>
            </a:r>
            <a:r>
              <a:rPr lang="ja-JP" altLang="en-US" sz="800" dirty="0" smtClean="0">
                <a:latin typeface="HGPｺﾞｼｯｸM" pitchFamily="50" charset="-128"/>
                <a:ea typeface="HGPｺﾞｼｯｸM" pitchFamily="50" charset="-128"/>
              </a:rPr>
              <a:t>と推計される</a:t>
            </a:r>
            <a:r>
              <a:rPr lang="ja-JP" altLang="ja-JP" sz="800" dirty="0" smtClean="0">
                <a:latin typeface="HGPｺﾞｼｯｸM" pitchFamily="50" charset="-128"/>
                <a:ea typeface="HGPｺﾞｼｯｸM" pitchFamily="50" charset="-128"/>
              </a:rPr>
              <a:t>が</a:t>
            </a:r>
            <a:r>
              <a:rPr lang="ja-JP" altLang="ja-JP" sz="800" dirty="0">
                <a:latin typeface="HGPｺﾞｼｯｸM" pitchFamily="50" charset="-128"/>
                <a:ea typeface="HGPｺﾞｼｯｸM" pitchFamily="50" charset="-128"/>
              </a:rPr>
              <a:t>、障害種別が不明のため、上記</a:t>
            </a:r>
            <a:r>
              <a:rPr lang="ja-JP" altLang="ja-JP" sz="800" dirty="0" smtClean="0">
                <a:latin typeface="HGPｺﾞｼｯｸM" pitchFamily="50" charset="-128"/>
                <a:ea typeface="HGPｺﾞｼｯｸM" pitchFamily="50" charset="-128"/>
              </a:rPr>
              <a:t>には</a:t>
            </a:r>
            <a:endParaRPr lang="en-US" altLang="ja-JP" sz="800" dirty="0" smtClean="0">
              <a:latin typeface="HGPｺﾞｼｯｸM" pitchFamily="50" charset="-128"/>
              <a:ea typeface="HGPｺﾞｼｯｸM" pitchFamily="50" charset="-128"/>
            </a:endParaRPr>
          </a:p>
          <a:p>
            <a:pPr marL="0" indent="0">
              <a:buNone/>
            </a:pPr>
            <a:r>
              <a:rPr lang="ja-JP" altLang="en-US" sz="800" dirty="0">
                <a:latin typeface="HGPｺﾞｼｯｸM" pitchFamily="50" charset="-128"/>
                <a:ea typeface="HGPｺﾞｼｯｸM" pitchFamily="50" charset="-128"/>
              </a:rPr>
              <a:t>　</a:t>
            </a:r>
            <a:r>
              <a:rPr lang="ja-JP" altLang="ja-JP" sz="800" dirty="0" smtClean="0">
                <a:latin typeface="HGPｺﾞｼｯｸM" pitchFamily="50" charset="-128"/>
                <a:ea typeface="HGPｺﾞｼｯｸM" pitchFamily="50" charset="-128"/>
              </a:rPr>
              <a:t>含まれて</a:t>
            </a:r>
            <a:r>
              <a:rPr lang="ja-JP" altLang="ja-JP" sz="800" dirty="0">
                <a:latin typeface="HGPｺﾞｼｯｸM" pitchFamily="50" charset="-128"/>
                <a:ea typeface="HGPｺﾞｼｯｸM" pitchFamily="50" charset="-128"/>
              </a:rPr>
              <a:t>いない。</a:t>
            </a:r>
          </a:p>
          <a:p>
            <a:pPr marL="0" indent="0">
              <a:buNone/>
            </a:pPr>
            <a:r>
              <a:rPr lang="ja-JP" altLang="ja-JP" sz="800" dirty="0">
                <a:latin typeface="HGPｺﾞｼｯｸM" pitchFamily="50" charset="-128"/>
                <a:ea typeface="HGPｺﾞｼｯｸM" pitchFamily="50" charset="-128"/>
              </a:rPr>
              <a:t>※複数の障害種別に該当する</a:t>
            </a:r>
            <a:r>
              <a:rPr lang="ja-JP" altLang="ja-JP" sz="800" dirty="0" smtClean="0">
                <a:latin typeface="HGPｺﾞｼｯｸM" pitchFamily="50" charset="-128"/>
                <a:ea typeface="HGPｺﾞｼｯｸM" pitchFamily="50" charset="-128"/>
              </a:rPr>
              <a:t>者</a:t>
            </a:r>
            <a:r>
              <a:rPr lang="ja-JP" altLang="en-US" sz="800" dirty="0" smtClean="0">
                <a:latin typeface="HGPｺﾞｼｯｸM" pitchFamily="50" charset="-128"/>
                <a:ea typeface="HGPｺﾞｼｯｸM" pitchFamily="50" charset="-128"/>
              </a:rPr>
              <a:t>の</a:t>
            </a:r>
            <a:r>
              <a:rPr lang="ja-JP" altLang="ja-JP" sz="800" dirty="0" smtClean="0">
                <a:latin typeface="HGPｺﾞｼｯｸM" pitchFamily="50" charset="-128"/>
                <a:ea typeface="HGPｺﾞｼｯｸM" pitchFamily="50" charset="-128"/>
              </a:rPr>
              <a:t>重複が</a:t>
            </a:r>
            <a:r>
              <a:rPr lang="ja-JP" altLang="ja-JP" sz="800" dirty="0">
                <a:latin typeface="HGPｺﾞｼｯｸM" pitchFamily="50" charset="-128"/>
                <a:ea typeface="HGPｺﾞｼｯｸM" pitchFamily="50" charset="-128"/>
              </a:rPr>
              <a:t>あることから、障害者の総数は粗い</a:t>
            </a:r>
            <a:r>
              <a:rPr lang="ja-JP" altLang="ja-JP" sz="800" dirty="0" smtClean="0">
                <a:latin typeface="HGPｺﾞｼｯｸM" pitchFamily="50" charset="-128"/>
                <a:ea typeface="HGPｺﾞｼｯｸM" pitchFamily="50" charset="-128"/>
              </a:rPr>
              <a:t>推計で</a:t>
            </a:r>
            <a:r>
              <a:rPr lang="ja-JP" altLang="ja-JP" sz="800" dirty="0">
                <a:latin typeface="HGPｺﾞｼｯｸM" pitchFamily="50" charset="-128"/>
                <a:ea typeface="HGPｺﾞｼｯｸM" pitchFamily="50" charset="-128"/>
              </a:rPr>
              <a:t>ある</a:t>
            </a:r>
            <a:r>
              <a:rPr lang="ja-JP" altLang="ja-JP" sz="800" dirty="0" smtClean="0">
                <a:latin typeface="HGPｺﾞｼｯｸM" pitchFamily="50" charset="-128"/>
                <a:ea typeface="HGPｺﾞｼｯｸM" pitchFamily="50" charset="-128"/>
              </a:rPr>
              <a:t>。</a:t>
            </a:r>
            <a:endParaRPr lang="ja-JP" altLang="ja-JP" sz="800" dirty="0">
              <a:latin typeface="HGPｺﾞｼｯｸM" pitchFamily="50" charset="-128"/>
              <a:ea typeface="HGPｺﾞｼｯｸM" pitchFamily="50" charset="-128"/>
            </a:endParaRPr>
          </a:p>
        </p:txBody>
      </p:sp>
      <p:graphicFrame>
        <p:nvGraphicFramePr>
          <p:cNvPr id="2" name="オブジェクト 1"/>
          <p:cNvGraphicFramePr>
            <a:graphicFrameLocks/>
          </p:cNvGraphicFramePr>
          <p:nvPr>
            <p:extLst>
              <p:ext uri="{D42A27DB-BD31-4B8C-83A1-F6EECF244321}">
                <p14:modId xmlns:p14="http://schemas.microsoft.com/office/powerpoint/2010/main" val="3139715093"/>
              </p:ext>
            </p:extLst>
          </p:nvPr>
        </p:nvGraphicFramePr>
        <p:xfrm>
          <a:off x="4968552" y="2183761"/>
          <a:ext cx="4680000" cy="3679863"/>
        </p:xfrm>
        <a:graphic>
          <a:graphicData uri="http://schemas.openxmlformats.org/presentationml/2006/ole">
            <mc:AlternateContent xmlns:mc="http://schemas.openxmlformats.org/markup-compatibility/2006">
              <mc:Choice xmlns:v="urn:schemas-microsoft-com:vml" Requires="v">
                <p:oleObj spid="_x0000_s13523" name="Document" r:id="rId6" imgW="8411308" imgH="6878749" progId="Word.Document.8">
                  <p:embed/>
                </p:oleObj>
              </mc:Choice>
              <mc:Fallback>
                <p:oleObj name="Document" r:id="rId6" imgW="8411308" imgH="6878749" progId="Word.Document.8">
                  <p:embed/>
                  <p:pic>
                    <p:nvPicPr>
                      <p:cNvPr id="0" name=""/>
                      <p:cNvPicPr>
                        <a:picLocks noChangeArrowheads="1"/>
                      </p:cNvPicPr>
                      <p:nvPr/>
                    </p:nvPicPr>
                    <p:blipFill>
                      <a:blip r:embed="rId7"/>
                      <a:srcRect/>
                      <a:stretch>
                        <a:fillRect/>
                      </a:stretch>
                    </p:blipFill>
                    <p:spPr bwMode="auto">
                      <a:xfrm>
                        <a:off x="4968552" y="2183761"/>
                        <a:ext cx="4680000" cy="36798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883781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角丸四角形 145"/>
          <p:cNvSpPr/>
          <p:nvPr/>
        </p:nvSpPr>
        <p:spPr bwMode="auto">
          <a:xfrm>
            <a:off x="106363" y="1593602"/>
            <a:ext cx="5507037" cy="2592388"/>
          </a:xfrm>
          <a:prstGeom prst="roundRect">
            <a:avLst>
              <a:gd name="adj" fmla="val 258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テキスト ボックス 52"/>
          <p:cNvSpPr txBox="1">
            <a:spLocks noChangeArrowheads="1"/>
          </p:cNvSpPr>
          <p:nvPr/>
        </p:nvSpPr>
        <p:spPr bwMode="auto">
          <a:xfrm>
            <a:off x="93663" y="5300663"/>
            <a:ext cx="9683750" cy="1561966"/>
          </a:xfrm>
          <a:prstGeom prst="rect">
            <a:avLst/>
          </a:prstGeom>
          <a:noFill/>
          <a:ln w="9525">
            <a:solidFill>
              <a:srgbClr val="000000"/>
            </a:solidFill>
            <a:prstDash val="sysDot"/>
            <a:miter lim="800000"/>
            <a:headEnd/>
            <a:tailEnd/>
          </a:ln>
        </p:spPr>
        <p:txBody>
          <a:bodyPr>
            <a:spAutoFit/>
          </a:bodyPr>
          <a:lstStyle/>
          <a:p>
            <a:pPr algn="just">
              <a:defRPr/>
            </a:pPr>
            <a:r>
              <a:rPr lang="ja-JP" altLang="en-US" sz="1100" b="1" u="sng" spc="150" dirty="0">
                <a:latin typeface="ＭＳ Ｐゴシック" pitchFamily="50" charset="-128"/>
                <a:ea typeface="ＭＳ Ｐゴシック" pitchFamily="50" charset="-128"/>
              </a:rPr>
              <a:t>「重度かつ継続」の範囲</a:t>
            </a:r>
            <a:endParaRPr lang="en-US" altLang="ja-JP" sz="1100" b="1" u="sng" spc="150" dirty="0">
              <a:latin typeface="ＭＳ Ｐゴシック" pitchFamily="50" charset="-128"/>
              <a:ea typeface="ＭＳ Ｐゴシック" pitchFamily="50" charset="-128"/>
            </a:endParaRPr>
          </a:p>
          <a:p>
            <a:pPr algn="just">
              <a:defRPr/>
            </a:pPr>
            <a:r>
              <a:rPr lang="ja-JP" altLang="en-US" sz="1100" b="1" spc="150" dirty="0">
                <a:latin typeface="ＭＳ Ｐゴシック" pitchFamily="50" charset="-128"/>
                <a:ea typeface="ＭＳ Ｐゴシック" pitchFamily="50" charset="-128"/>
              </a:rPr>
              <a:t>　</a:t>
            </a:r>
            <a:r>
              <a:rPr lang="ja-JP" altLang="en-US" sz="1000" spc="150" dirty="0">
                <a:latin typeface="ＭＳ Ｐゴシック" pitchFamily="50" charset="-128"/>
                <a:ea typeface="ＭＳ Ｐゴシック" pitchFamily="50" charset="-128"/>
              </a:rPr>
              <a:t>○疾病、症状等から対象となる者</a:t>
            </a:r>
          </a:p>
          <a:p>
            <a:pPr>
              <a:defRPr/>
            </a:pPr>
            <a:r>
              <a:rPr lang="ja-JP" altLang="en-US" sz="900" spc="150" dirty="0">
                <a:latin typeface="ＭＳ Ｐゴシック" pitchFamily="50" charset="-128"/>
                <a:ea typeface="ＭＳ Ｐゴシック" pitchFamily="50" charset="-128"/>
              </a:rPr>
              <a:t>  　  </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更生・育成</a:t>
            </a:r>
            <a:r>
              <a:rPr lang="en-US" altLang="ja-JP" sz="90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腎臓機能・小腸機能・免疫機能・心臓機能障害</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心臓移植後の抗免疫療法に限る</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・肝臓の機能障害</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肝臓移植後の抗免疫療法に限る</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の者</a:t>
            </a:r>
            <a:endParaRPr lang="en-US" altLang="ja-JP" sz="900" spc="150" dirty="0">
              <a:latin typeface="ＭＳ Ｐゴシック" pitchFamily="50" charset="-128"/>
              <a:ea typeface="ＭＳ Ｐゴシック" pitchFamily="50" charset="-128"/>
            </a:endParaRPr>
          </a:p>
          <a:p>
            <a:pPr>
              <a:defRPr/>
            </a:pPr>
            <a:r>
              <a:rPr lang="ja-JP" altLang="en-US" sz="900" spc="150" dirty="0">
                <a:latin typeface="ＭＳ Ｐゴシック" pitchFamily="50" charset="-128"/>
                <a:ea typeface="ＭＳ Ｐゴシック" pitchFamily="50" charset="-128"/>
              </a:rPr>
              <a:t> 　　 </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精神通院</a:t>
            </a:r>
            <a:r>
              <a:rPr lang="en-US" altLang="ja-JP" sz="90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①統合失調症、躁うつ病・うつ病、てんかん、認知症等の脳機能障害、薬物関連障害（依存症等）の者</a:t>
            </a:r>
          </a:p>
          <a:p>
            <a:pPr algn="just">
              <a:defRPr/>
            </a:pPr>
            <a:r>
              <a:rPr lang="ja-JP" altLang="en-US" sz="900" spc="150" dirty="0">
                <a:latin typeface="ＭＳ Ｐゴシック" pitchFamily="50" charset="-128"/>
                <a:ea typeface="ＭＳ Ｐゴシック" pitchFamily="50" charset="-128"/>
              </a:rPr>
              <a:t> 　 　    　   　　　 ②精神医療に一定以上の経験を有する医師が判断した者</a:t>
            </a:r>
          </a:p>
          <a:p>
            <a:pPr algn="just">
              <a:defRPr/>
            </a:pPr>
            <a:r>
              <a:rPr lang="ja-JP" altLang="en-US" sz="1000" spc="150" dirty="0">
                <a:latin typeface="ＭＳ Ｐゴシック" pitchFamily="50" charset="-128"/>
                <a:ea typeface="ＭＳ Ｐゴシック" pitchFamily="50" charset="-128"/>
              </a:rPr>
              <a:t>  ○疾病等に関わらず、高額な費用負担が継続することから対象となる者</a:t>
            </a:r>
            <a:endParaRPr lang="en-US" altLang="ja-JP" sz="1000" spc="150" dirty="0">
              <a:latin typeface="ＭＳ Ｐゴシック" pitchFamily="50" charset="-128"/>
              <a:ea typeface="ＭＳ Ｐゴシック" pitchFamily="50" charset="-128"/>
            </a:endParaRPr>
          </a:p>
          <a:p>
            <a:pPr algn="just">
              <a:defRPr/>
            </a:pPr>
            <a:r>
              <a:rPr lang="en-US" altLang="ja-JP" sz="90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　</a:t>
            </a:r>
            <a:r>
              <a:rPr lang="en-US" altLang="ja-JP" sz="90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更生・育成・精神通院</a:t>
            </a:r>
            <a:r>
              <a:rPr lang="en-US" altLang="ja-JP" sz="90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　 医療保険の多数回該当の者</a:t>
            </a:r>
            <a:endParaRPr lang="en-US" altLang="ja-JP" sz="900" spc="150" dirty="0">
              <a:latin typeface="ＭＳ Ｐゴシック" pitchFamily="50" charset="-128"/>
              <a:ea typeface="ＭＳ Ｐゴシック" pitchFamily="50" charset="-128"/>
            </a:endParaRPr>
          </a:p>
          <a:p>
            <a:pPr algn="just">
              <a:defRPr/>
            </a:pPr>
            <a:endParaRPr lang="en-US" altLang="ja-JP" sz="600" spc="150" dirty="0">
              <a:latin typeface="ＭＳ Ｐゴシック" pitchFamily="50" charset="-128"/>
              <a:ea typeface="ＭＳ Ｐゴシック" pitchFamily="50" charset="-128"/>
            </a:endParaRPr>
          </a:p>
          <a:p>
            <a:pPr algn="just">
              <a:defRPr/>
            </a:pPr>
            <a:r>
              <a:rPr lang="ja-JP" altLang="en-US" sz="1100" b="1" u="sng" spc="150" dirty="0">
                <a:latin typeface="ＭＳ Ｐゴシック" pitchFamily="50" charset="-128"/>
                <a:ea typeface="ＭＳ Ｐゴシック" pitchFamily="50" charset="-128"/>
              </a:rPr>
              <a:t>負担上限月額の経過的特例措置</a:t>
            </a:r>
            <a:r>
              <a:rPr lang="ja-JP" altLang="en-US" sz="1100" spc="150" dirty="0">
                <a:latin typeface="ＭＳ Ｐゴシック" pitchFamily="50" charset="-128"/>
                <a:ea typeface="ＭＳ Ｐゴシック" pitchFamily="50" charset="-128"/>
              </a:rPr>
              <a:t>　</a:t>
            </a:r>
            <a:r>
              <a:rPr lang="en-US" altLang="ja-JP" sz="1000" spc="150" dirty="0">
                <a:latin typeface="ＭＳ Ｐゴシック" pitchFamily="50" charset="-128"/>
                <a:ea typeface="ＭＳ Ｐゴシック" pitchFamily="50" charset="-128"/>
              </a:rPr>
              <a:t>※</a:t>
            </a:r>
            <a:r>
              <a:rPr lang="ja-JP" altLang="en-US" sz="1000" spc="150" dirty="0">
                <a:latin typeface="ＭＳ Ｐゴシック" pitchFamily="50" charset="-128"/>
                <a:ea typeface="ＭＳ Ｐゴシック" pitchFamily="50" charset="-128"/>
              </a:rPr>
              <a:t>上記の太枠部分</a:t>
            </a:r>
          </a:p>
          <a:p>
            <a:pPr algn="just">
              <a:defRPr/>
            </a:pPr>
            <a:r>
              <a:rPr lang="ja-JP" altLang="en-US" sz="105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育成医療の中間所得１，２及び「重度かつ継続」の一定所得以上の負担上限月額については</a:t>
            </a:r>
            <a:r>
              <a:rPr lang="ja-JP" altLang="en-US" sz="900" spc="150">
                <a:latin typeface="ＭＳ Ｐゴシック" pitchFamily="50" charset="-128"/>
                <a:ea typeface="ＭＳ Ｐゴシック" pitchFamily="50" charset="-128"/>
              </a:rPr>
              <a:t>、</a:t>
            </a:r>
            <a:r>
              <a:rPr lang="ja-JP" altLang="en-US" sz="900" spc="150" smtClean="0">
                <a:latin typeface="ＭＳ Ｐゴシック" pitchFamily="50" charset="-128"/>
                <a:ea typeface="ＭＳ Ｐゴシック" pitchFamily="50" charset="-128"/>
              </a:rPr>
              <a:t>平成３３年</a:t>
            </a:r>
            <a:r>
              <a:rPr lang="ja-JP" altLang="en-US" sz="900" spc="150" dirty="0">
                <a:latin typeface="ＭＳ Ｐゴシック" pitchFamily="50" charset="-128"/>
                <a:ea typeface="ＭＳ Ｐゴシック" pitchFamily="50" charset="-128"/>
              </a:rPr>
              <a:t>３月３１日までの経過的特例措置　</a:t>
            </a:r>
            <a:endParaRPr lang="en-US" altLang="ja-JP" sz="900" spc="150" dirty="0">
              <a:latin typeface="ＭＳ Ｐゴシック" pitchFamily="50" charset="-128"/>
              <a:ea typeface="ＭＳ Ｐゴシック" pitchFamily="50" charset="-128"/>
            </a:endParaRPr>
          </a:p>
        </p:txBody>
      </p:sp>
      <p:sp>
        <p:nvSpPr>
          <p:cNvPr id="73" name="Text Box 5"/>
          <p:cNvSpPr txBox="1">
            <a:spLocks noChangeArrowheads="1"/>
          </p:cNvSpPr>
          <p:nvPr/>
        </p:nvSpPr>
        <p:spPr bwMode="auto">
          <a:xfrm>
            <a:off x="195263" y="4763"/>
            <a:ext cx="9558337" cy="400050"/>
          </a:xfrm>
          <a:prstGeom prst="rect">
            <a:avLst/>
          </a:prstGeom>
          <a:noFill/>
          <a:ln w="9525">
            <a:noFill/>
            <a:miter lim="800000"/>
            <a:headEnd/>
            <a:tailEnd/>
          </a:ln>
          <a:effectLst/>
        </p:spPr>
        <p:txBody>
          <a:bodyPr>
            <a:spAutoFit/>
          </a:bodyPr>
          <a:lstStyle/>
          <a:p>
            <a:pPr algn="ctr">
              <a:spcBef>
                <a:spcPct val="50000"/>
              </a:spcBef>
              <a:defRPr/>
            </a:pPr>
            <a:r>
              <a:rPr lang="ja-JP" altLang="en-US" sz="2000" b="1" dirty="0">
                <a:solidFill>
                  <a:schemeClr val="tx2"/>
                </a:solidFill>
                <a:latin typeface="Times New Roman" pitchFamily="18" charset="0"/>
              </a:rPr>
              <a:t>自立支援医療の患者負担の基本的な枠組み</a:t>
            </a:r>
          </a:p>
        </p:txBody>
      </p:sp>
      <p:sp>
        <p:nvSpPr>
          <p:cNvPr id="4" name="角丸四角形 3"/>
          <p:cNvSpPr/>
          <p:nvPr/>
        </p:nvSpPr>
        <p:spPr bwMode="auto">
          <a:xfrm>
            <a:off x="177800" y="1687265"/>
            <a:ext cx="1116013" cy="288925"/>
          </a:xfrm>
          <a:prstGeom prst="roundRect">
            <a:avLst>
              <a:gd name="adj" fmla="val 5379"/>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latin typeface="+mj-ea"/>
              <a:ea typeface="+mj-ea"/>
            </a:endParaRPr>
          </a:p>
          <a:p>
            <a:pPr algn="ctr">
              <a:defRPr/>
            </a:pPr>
            <a:r>
              <a:rPr lang="ja-JP" altLang="en-US" sz="1100" dirty="0">
                <a:solidFill>
                  <a:schemeClr val="tx1"/>
                </a:solidFill>
                <a:latin typeface="+mj-ea"/>
                <a:ea typeface="+mj-ea"/>
              </a:rPr>
              <a:t>一定所得以上</a:t>
            </a:r>
            <a:endParaRPr lang="en-US" altLang="ja-JP" sz="1100" dirty="0">
              <a:solidFill>
                <a:schemeClr val="tx1"/>
              </a:solidFill>
              <a:latin typeface="+mj-ea"/>
              <a:ea typeface="+mj-ea"/>
            </a:endParaRPr>
          </a:p>
          <a:p>
            <a:pPr>
              <a:defRPr/>
            </a:pPr>
            <a:r>
              <a:rPr lang="ja-JP" altLang="en-US" sz="1100" dirty="0">
                <a:solidFill>
                  <a:schemeClr val="tx1"/>
                </a:solidFill>
                <a:latin typeface="+mj-ea"/>
                <a:ea typeface="+mj-ea"/>
              </a:rPr>
              <a:t>　　</a:t>
            </a:r>
          </a:p>
        </p:txBody>
      </p:sp>
      <p:sp>
        <p:nvSpPr>
          <p:cNvPr id="5" name="角丸四角形 4"/>
          <p:cNvSpPr/>
          <p:nvPr/>
        </p:nvSpPr>
        <p:spPr bwMode="auto">
          <a:xfrm>
            <a:off x="177800" y="2098427"/>
            <a:ext cx="1116013" cy="288925"/>
          </a:xfrm>
          <a:prstGeom prst="roundRect">
            <a:avLst>
              <a:gd name="adj" fmla="val 8201"/>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latin typeface="+mj-ea"/>
                <a:ea typeface="+mj-ea"/>
              </a:rPr>
              <a:t>中 間 所 得 ２　　</a:t>
            </a:r>
          </a:p>
        </p:txBody>
      </p:sp>
      <p:sp>
        <p:nvSpPr>
          <p:cNvPr id="6" name="角丸四角形 5"/>
          <p:cNvSpPr/>
          <p:nvPr/>
        </p:nvSpPr>
        <p:spPr bwMode="auto">
          <a:xfrm>
            <a:off x="177800" y="2525465"/>
            <a:ext cx="1116013" cy="288925"/>
          </a:xfrm>
          <a:prstGeom prst="roundRect">
            <a:avLst>
              <a:gd name="adj" fmla="val 11023"/>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100" dirty="0">
              <a:latin typeface="+mj-ea"/>
              <a:ea typeface="+mj-ea"/>
            </a:endParaRPr>
          </a:p>
          <a:p>
            <a:pPr algn="ctr">
              <a:defRPr/>
            </a:pPr>
            <a:r>
              <a:rPr lang="ja-JP" altLang="en-US" sz="1100" dirty="0">
                <a:solidFill>
                  <a:schemeClr val="tx1"/>
                </a:solidFill>
                <a:latin typeface="+mj-ea"/>
                <a:ea typeface="+mj-ea"/>
              </a:rPr>
              <a:t>中 間 所 得 １</a:t>
            </a:r>
            <a:endParaRPr lang="en-US" altLang="ja-JP" sz="1100" dirty="0">
              <a:solidFill>
                <a:schemeClr val="tx1"/>
              </a:solidFill>
              <a:latin typeface="+mj-ea"/>
              <a:ea typeface="+mj-ea"/>
            </a:endParaRPr>
          </a:p>
          <a:p>
            <a:pPr algn="ctr">
              <a:defRPr/>
            </a:pPr>
            <a:r>
              <a:rPr lang="ja-JP" altLang="en-US" sz="1100" dirty="0">
                <a:solidFill>
                  <a:schemeClr val="tx1"/>
                </a:solidFill>
                <a:latin typeface="+mj-ea"/>
                <a:ea typeface="+mj-ea"/>
              </a:rPr>
              <a:t>　　</a:t>
            </a:r>
          </a:p>
        </p:txBody>
      </p:sp>
      <p:sp>
        <p:nvSpPr>
          <p:cNvPr id="8" name="角丸四角形 7"/>
          <p:cNvSpPr/>
          <p:nvPr/>
        </p:nvSpPr>
        <p:spPr bwMode="auto">
          <a:xfrm>
            <a:off x="177800" y="2963615"/>
            <a:ext cx="1116013" cy="287337"/>
          </a:xfrm>
          <a:prstGeom prst="roundRect">
            <a:avLst>
              <a:gd name="adj" fmla="val 8201"/>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100" dirty="0">
              <a:latin typeface="+mj-ea"/>
              <a:ea typeface="+mj-ea"/>
            </a:endParaRPr>
          </a:p>
          <a:p>
            <a:pPr algn="ctr">
              <a:defRPr/>
            </a:pPr>
            <a:r>
              <a:rPr lang="ja-JP" altLang="en-US" sz="1100" dirty="0">
                <a:solidFill>
                  <a:schemeClr val="tx1"/>
                </a:solidFill>
                <a:latin typeface="+mj-ea"/>
                <a:ea typeface="+mj-ea"/>
              </a:rPr>
              <a:t>低　所　得　２</a:t>
            </a:r>
            <a:endParaRPr lang="en-US" altLang="ja-JP" sz="1100" dirty="0">
              <a:solidFill>
                <a:schemeClr val="tx1"/>
              </a:solidFill>
              <a:latin typeface="+mj-ea"/>
              <a:ea typeface="+mj-ea"/>
            </a:endParaRPr>
          </a:p>
          <a:p>
            <a:pPr algn="ctr">
              <a:defRPr/>
            </a:pPr>
            <a:r>
              <a:rPr lang="ja-JP" altLang="en-US" sz="1100" dirty="0">
                <a:solidFill>
                  <a:schemeClr val="tx1"/>
                </a:solidFill>
                <a:latin typeface="+mj-ea"/>
                <a:ea typeface="+mj-ea"/>
              </a:rPr>
              <a:t>　　</a:t>
            </a:r>
          </a:p>
        </p:txBody>
      </p:sp>
      <p:sp>
        <p:nvSpPr>
          <p:cNvPr id="9" name="角丸四角形 8"/>
          <p:cNvSpPr/>
          <p:nvPr/>
        </p:nvSpPr>
        <p:spPr bwMode="auto">
          <a:xfrm>
            <a:off x="177800" y="3376365"/>
            <a:ext cx="1116013" cy="287337"/>
          </a:xfrm>
          <a:prstGeom prst="roundRect">
            <a:avLst>
              <a:gd name="adj" fmla="val 5379"/>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latin typeface="+mj-ea"/>
                <a:ea typeface="+mj-ea"/>
              </a:rPr>
              <a:t>低　所　得　１　　</a:t>
            </a:r>
          </a:p>
        </p:txBody>
      </p:sp>
      <p:sp>
        <p:nvSpPr>
          <p:cNvPr id="10" name="角丸四角形 9"/>
          <p:cNvSpPr/>
          <p:nvPr/>
        </p:nvSpPr>
        <p:spPr bwMode="auto">
          <a:xfrm>
            <a:off x="177800" y="3827215"/>
            <a:ext cx="1116013" cy="287337"/>
          </a:xfrm>
          <a:prstGeom prst="roundRect">
            <a:avLst>
              <a:gd name="adj" fmla="val 5379"/>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latin typeface="+mj-ea"/>
                <a:ea typeface="+mj-ea"/>
              </a:rPr>
              <a:t>生　活　保　護　　</a:t>
            </a:r>
          </a:p>
        </p:txBody>
      </p:sp>
      <p:sp>
        <p:nvSpPr>
          <p:cNvPr id="3083" name="AutoShape 6"/>
          <p:cNvSpPr>
            <a:spLocks noChangeArrowheads="1"/>
          </p:cNvSpPr>
          <p:nvPr/>
        </p:nvSpPr>
        <p:spPr bwMode="auto">
          <a:xfrm>
            <a:off x="238125" y="436563"/>
            <a:ext cx="9467850" cy="471487"/>
          </a:xfrm>
          <a:prstGeom prst="foldedCorner">
            <a:avLst>
              <a:gd name="adj" fmla="val 6505"/>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rIns="18000" bIns="10800"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a:latin typeface="Times New Roman" pitchFamily="18" charset="0"/>
              </a:rPr>
              <a:t>①　患者の負担が過大なものとならないよう、所得に応じて１月当たりの負担上限額を設定。（月額総医療費の１割がこれに満たない場合は１割）</a:t>
            </a:r>
          </a:p>
          <a:p>
            <a:pPr eaLnBrk="1" hangingPunct="1">
              <a:spcBef>
                <a:spcPct val="0"/>
              </a:spcBef>
              <a:buFontTx/>
              <a:buNone/>
            </a:pPr>
            <a:r>
              <a:rPr lang="ja-JP" altLang="en-US" sz="1200">
                <a:latin typeface="Times New Roman" pitchFamily="18" charset="0"/>
              </a:rPr>
              <a:t>②　費用が高額な治療を長期にわたり継続しなければならない（重度かつ継続）者、育成医療の中間所得層については、更に軽減措置を実施。</a:t>
            </a:r>
            <a:endParaRPr lang="en-US" altLang="ja-JP" sz="1200">
              <a:latin typeface="Times New Roman" pitchFamily="18" charset="0"/>
            </a:endParaRPr>
          </a:p>
        </p:txBody>
      </p:sp>
      <p:sp>
        <p:nvSpPr>
          <p:cNvPr id="15" name="角丸四角形 14"/>
          <p:cNvSpPr/>
          <p:nvPr/>
        </p:nvSpPr>
        <p:spPr bwMode="auto">
          <a:xfrm>
            <a:off x="1358900" y="2963615"/>
            <a:ext cx="4175125" cy="287337"/>
          </a:xfrm>
          <a:prstGeom prst="roundRect">
            <a:avLst>
              <a:gd name="adj" fmla="val 11023"/>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latin typeface="+mj-ea"/>
              <a:ea typeface="+mj-ea"/>
            </a:endParaRPr>
          </a:p>
          <a:p>
            <a:pPr>
              <a:defRPr/>
            </a:pPr>
            <a:r>
              <a:rPr lang="ja-JP" altLang="en-US" sz="1100" dirty="0">
                <a:solidFill>
                  <a:schemeClr val="tx1"/>
                </a:solidFill>
                <a:latin typeface="+mj-ea"/>
                <a:ea typeface="+mj-ea"/>
              </a:rPr>
              <a:t>市町村民税非課税（低所得１を除く）</a:t>
            </a:r>
            <a:endParaRPr lang="en-US" altLang="ja-JP" sz="1100" dirty="0">
              <a:solidFill>
                <a:schemeClr val="tx1"/>
              </a:solidFill>
              <a:latin typeface="+mj-ea"/>
              <a:ea typeface="+mj-ea"/>
            </a:endParaRPr>
          </a:p>
          <a:p>
            <a:pPr algn="ctr">
              <a:defRPr/>
            </a:pPr>
            <a:r>
              <a:rPr lang="ja-JP" altLang="en-US" sz="1100" dirty="0">
                <a:solidFill>
                  <a:schemeClr val="tx1"/>
                </a:solidFill>
                <a:latin typeface="+mj-ea"/>
                <a:ea typeface="+mj-ea"/>
              </a:rPr>
              <a:t>　</a:t>
            </a:r>
          </a:p>
        </p:txBody>
      </p:sp>
      <p:sp>
        <p:nvSpPr>
          <p:cNvPr id="16" name="角丸四角形 15"/>
          <p:cNvSpPr/>
          <p:nvPr/>
        </p:nvSpPr>
        <p:spPr bwMode="auto">
          <a:xfrm>
            <a:off x="1357313" y="3374777"/>
            <a:ext cx="4176712" cy="287338"/>
          </a:xfrm>
          <a:prstGeom prst="roundRect">
            <a:avLst>
              <a:gd name="adj" fmla="val 11023"/>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schemeClr val="tx1"/>
                </a:solidFill>
                <a:latin typeface="+mj-ea"/>
                <a:ea typeface="+mj-ea"/>
              </a:rPr>
              <a:t>市町村民税非課税</a:t>
            </a:r>
            <a:r>
              <a:rPr lang="ja-JP" altLang="en-US" sz="1000" dirty="0">
                <a:solidFill>
                  <a:schemeClr val="tx1"/>
                </a:solidFill>
                <a:latin typeface="+mj-ea"/>
                <a:ea typeface="+mj-ea"/>
              </a:rPr>
              <a:t>（本人又は障害児の保護者の年収</a:t>
            </a:r>
            <a:r>
              <a:rPr lang="en-US" altLang="ja-JP" sz="1000" dirty="0">
                <a:solidFill>
                  <a:schemeClr val="tx1"/>
                </a:solidFill>
                <a:latin typeface="+mj-ea"/>
                <a:ea typeface="+mj-ea"/>
              </a:rPr>
              <a:t>80</a:t>
            </a:r>
            <a:r>
              <a:rPr lang="ja-JP" altLang="en-US" sz="1000" dirty="0">
                <a:solidFill>
                  <a:schemeClr val="tx1"/>
                </a:solidFill>
                <a:latin typeface="+mj-ea"/>
                <a:ea typeface="+mj-ea"/>
              </a:rPr>
              <a:t>万円以下</a:t>
            </a:r>
            <a:r>
              <a:rPr lang="en-US" altLang="ja-JP" sz="1000" dirty="0">
                <a:solidFill>
                  <a:schemeClr val="tx1"/>
                </a:solidFill>
                <a:latin typeface="+mj-ea"/>
                <a:ea typeface="+mj-ea"/>
              </a:rPr>
              <a:t>)</a:t>
            </a:r>
          </a:p>
        </p:txBody>
      </p:sp>
      <p:sp>
        <p:nvSpPr>
          <p:cNvPr id="17" name="角丸四角形 16"/>
          <p:cNvSpPr/>
          <p:nvPr/>
        </p:nvSpPr>
        <p:spPr bwMode="auto">
          <a:xfrm>
            <a:off x="1350963" y="3827215"/>
            <a:ext cx="4175125" cy="287337"/>
          </a:xfrm>
          <a:prstGeom prst="roundRect">
            <a:avLst>
              <a:gd name="adj" fmla="val 11023"/>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latin typeface="+mj-ea"/>
              <a:ea typeface="+mj-ea"/>
            </a:endParaRPr>
          </a:p>
          <a:p>
            <a:pPr>
              <a:defRPr/>
            </a:pPr>
            <a:r>
              <a:rPr lang="ja-JP" altLang="en-US" sz="1100" dirty="0">
                <a:solidFill>
                  <a:schemeClr val="tx1"/>
                </a:solidFill>
                <a:latin typeface="+mj-ea"/>
                <a:ea typeface="+mj-ea"/>
              </a:rPr>
              <a:t>生活保護世帯</a:t>
            </a:r>
            <a:endParaRPr lang="en-US" altLang="ja-JP" sz="1100" dirty="0">
              <a:solidFill>
                <a:schemeClr val="tx1"/>
              </a:solidFill>
              <a:latin typeface="+mj-ea"/>
              <a:ea typeface="+mj-ea"/>
            </a:endParaRPr>
          </a:p>
          <a:p>
            <a:pPr algn="ctr">
              <a:defRPr/>
            </a:pPr>
            <a:r>
              <a:rPr lang="ja-JP" altLang="en-US" sz="1100" dirty="0">
                <a:solidFill>
                  <a:schemeClr val="tx1"/>
                </a:solidFill>
                <a:latin typeface="+mj-ea"/>
                <a:ea typeface="+mj-ea"/>
              </a:rPr>
              <a:t>　</a:t>
            </a:r>
          </a:p>
        </p:txBody>
      </p:sp>
      <p:sp>
        <p:nvSpPr>
          <p:cNvPr id="18" name="角丸四角形 17"/>
          <p:cNvSpPr/>
          <p:nvPr/>
        </p:nvSpPr>
        <p:spPr bwMode="auto">
          <a:xfrm>
            <a:off x="1357313" y="2527052"/>
            <a:ext cx="4176712" cy="288925"/>
          </a:xfrm>
          <a:prstGeom prst="roundRect">
            <a:avLst>
              <a:gd name="adj" fmla="val 11023"/>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latin typeface="+mj-ea"/>
              <a:ea typeface="+mj-ea"/>
            </a:endParaRPr>
          </a:p>
          <a:p>
            <a:pPr>
              <a:defRPr/>
            </a:pPr>
            <a:r>
              <a:rPr lang="ja-JP" altLang="en-US" sz="1100" dirty="0">
                <a:solidFill>
                  <a:schemeClr val="tx1"/>
                </a:solidFill>
                <a:latin typeface="+mj-ea"/>
                <a:ea typeface="+mj-ea"/>
              </a:rPr>
              <a:t>市町村民税　</a:t>
            </a:r>
            <a:r>
              <a:rPr lang="en-US" altLang="ja-JP" sz="1100" dirty="0">
                <a:solidFill>
                  <a:schemeClr val="tx1"/>
                </a:solidFill>
                <a:latin typeface="+mj-ea"/>
                <a:ea typeface="+mj-ea"/>
              </a:rPr>
              <a:t>33,000</a:t>
            </a:r>
            <a:r>
              <a:rPr lang="ja-JP" altLang="en-US" sz="1100" dirty="0">
                <a:solidFill>
                  <a:schemeClr val="tx1"/>
                </a:solidFill>
                <a:latin typeface="+mj-ea"/>
                <a:ea typeface="+mj-ea"/>
              </a:rPr>
              <a:t>円未満</a:t>
            </a:r>
            <a:r>
              <a:rPr lang="zh-TW" altLang="en-US" sz="1000" dirty="0">
                <a:solidFill>
                  <a:schemeClr val="tx1"/>
                </a:solidFill>
                <a:latin typeface="ＭＳ Ｐゴシック" panose="020B0600070205080204" pitchFamily="50" charset="-128"/>
                <a:ea typeface="ＭＳ Ｐゴシック" panose="020B0600070205080204" pitchFamily="50" charset="-128"/>
              </a:rPr>
              <a:t>（年収約</a:t>
            </a:r>
            <a:r>
              <a:rPr lang="en-US" altLang="zh-TW" sz="1000" dirty="0">
                <a:solidFill>
                  <a:schemeClr val="tx1"/>
                </a:solidFill>
                <a:latin typeface="ＭＳ Ｐゴシック" panose="020B0600070205080204" pitchFamily="50" charset="-128"/>
                <a:ea typeface="ＭＳ Ｐゴシック" panose="020B0600070205080204" pitchFamily="50" charset="-128"/>
              </a:rPr>
              <a:t>290</a:t>
            </a:r>
            <a:r>
              <a:rPr lang="zh-TW" altLang="en-US" sz="1000" dirty="0">
                <a:solidFill>
                  <a:schemeClr val="tx1"/>
                </a:solidFill>
                <a:latin typeface="ＭＳ Ｐゴシック" panose="020B0600070205080204" pitchFamily="50" charset="-128"/>
                <a:ea typeface="ＭＳ Ｐゴシック" panose="020B0600070205080204" pitchFamily="50" charset="-128"/>
              </a:rPr>
              <a:t>～</a:t>
            </a:r>
            <a:r>
              <a:rPr lang="en-US" altLang="zh-TW" sz="1000" dirty="0">
                <a:solidFill>
                  <a:schemeClr val="tx1"/>
                </a:solidFill>
                <a:latin typeface="ＭＳ Ｐゴシック" panose="020B0600070205080204" pitchFamily="50" charset="-128"/>
                <a:ea typeface="ＭＳ Ｐゴシック" panose="020B0600070205080204" pitchFamily="50" charset="-128"/>
              </a:rPr>
              <a:t>400</a:t>
            </a:r>
            <a:r>
              <a:rPr lang="zh-TW" altLang="en-US" sz="1000" dirty="0">
                <a:solidFill>
                  <a:schemeClr val="tx1"/>
                </a:solidFill>
                <a:latin typeface="ＭＳ Ｐゴシック" panose="020B0600070205080204" pitchFamily="50" charset="-128"/>
                <a:ea typeface="ＭＳ Ｐゴシック" panose="020B0600070205080204" pitchFamily="50" charset="-128"/>
              </a:rPr>
              <a:t>万円未満）</a:t>
            </a:r>
            <a:endParaRPr lang="en-US" altLang="ja-JP" sz="1000" dirty="0">
              <a:solidFill>
                <a:schemeClr val="tx1"/>
              </a:solidFill>
              <a:latin typeface="ＭＳ Ｐゴシック" panose="020B0600070205080204" pitchFamily="50" charset="-128"/>
            </a:endParaRPr>
          </a:p>
          <a:p>
            <a:pPr algn="ctr">
              <a:defRPr/>
            </a:pPr>
            <a:r>
              <a:rPr lang="ja-JP" altLang="en-US" sz="1100" dirty="0">
                <a:solidFill>
                  <a:schemeClr val="tx1"/>
                </a:solidFill>
                <a:latin typeface="+mj-ea"/>
                <a:ea typeface="+mj-ea"/>
              </a:rPr>
              <a:t>　</a:t>
            </a:r>
          </a:p>
        </p:txBody>
      </p:sp>
      <p:sp>
        <p:nvSpPr>
          <p:cNvPr id="19" name="角丸四角形 18"/>
          <p:cNvSpPr/>
          <p:nvPr/>
        </p:nvSpPr>
        <p:spPr bwMode="auto">
          <a:xfrm>
            <a:off x="1365250" y="2098427"/>
            <a:ext cx="4175125" cy="288925"/>
          </a:xfrm>
          <a:prstGeom prst="roundRect">
            <a:avLst>
              <a:gd name="adj" fmla="val 8201"/>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schemeClr val="tx1"/>
                </a:solidFill>
                <a:latin typeface="+mj-ea"/>
                <a:ea typeface="+mj-ea"/>
              </a:rPr>
              <a:t>市町村民税　</a:t>
            </a:r>
            <a:r>
              <a:rPr lang="en-US" altLang="ja-JP" sz="1100" dirty="0">
                <a:solidFill>
                  <a:schemeClr val="tx1"/>
                </a:solidFill>
                <a:latin typeface="+mj-ea"/>
                <a:ea typeface="+mj-ea"/>
              </a:rPr>
              <a:t>33,000</a:t>
            </a:r>
            <a:r>
              <a:rPr lang="ja-JP" altLang="en-US" sz="1100" dirty="0">
                <a:solidFill>
                  <a:schemeClr val="tx1"/>
                </a:solidFill>
                <a:latin typeface="+mj-ea"/>
                <a:ea typeface="+mj-ea"/>
              </a:rPr>
              <a:t>円以上</a:t>
            </a:r>
            <a:r>
              <a:rPr lang="en-US" altLang="ja-JP" sz="1100" dirty="0">
                <a:solidFill>
                  <a:schemeClr val="tx1"/>
                </a:solidFill>
                <a:latin typeface="+mj-ea"/>
                <a:ea typeface="+mj-ea"/>
              </a:rPr>
              <a:t>235,000</a:t>
            </a:r>
            <a:r>
              <a:rPr lang="ja-JP" altLang="en-US" sz="1100" dirty="0">
                <a:solidFill>
                  <a:schemeClr val="tx1"/>
                </a:solidFill>
                <a:latin typeface="+mj-ea"/>
                <a:ea typeface="+mj-ea"/>
              </a:rPr>
              <a:t>円未満</a:t>
            </a:r>
            <a:r>
              <a:rPr lang="zh-TW" altLang="en-US" sz="1000" dirty="0">
                <a:solidFill>
                  <a:schemeClr val="tx1"/>
                </a:solidFill>
                <a:latin typeface="ＭＳ Ｐゴシック" panose="020B0600070205080204" pitchFamily="50" charset="-128"/>
                <a:ea typeface="ＭＳ Ｐゴシック" panose="020B0600070205080204" pitchFamily="50" charset="-128"/>
              </a:rPr>
              <a:t>（年収：約</a:t>
            </a:r>
            <a:r>
              <a:rPr lang="en-US" altLang="zh-TW" sz="1000" dirty="0">
                <a:solidFill>
                  <a:schemeClr val="tx1"/>
                </a:solidFill>
                <a:latin typeface="ＭＳ Ｐゴシック" panose="020B0600070205080204" pitchFamily="50" charset="-128"/>
                <a:ea typeface="ＭＳ Ｐゴシック" panose="020B0600070205080204" pitchFamily="50" charset="-128"/>
              </a:rPr>
              <a:t>400</a:t>
            </a:r>
            <a:r>
              <a:rPr lang="zh-TW" altLang="en-US" sz="1000" dirty="0">
                <a:solidFill>
                  <a:schemeClr val="tx1"/>
                </a:solidFill>
                <a:latin typeface="ＭＳ Ｐゴシック" panose="020B0600070205080204" pitchFamily="50" charset="-128"/>
                <a:ea typeface="ＭＳ Ｐゴシック" panose="020B0600070205080204" pitchFamily="50" charset="-128"/>
              </a:rPr>
              <a:t>～</a:t>
            </a:r>
            <a:r>
              <a:rPr lang="en-US" altLang="zh-TW" sz="1000" dirty="0">
                <a:solidFill>
                  <a:schemeClr val="tx1"/>
                </a:solidFill>
                <a:latin typeface="ＭＳ Ｐゴシック" panose="020B0600070205080204" pitchFamily="50" charset="-128"/>
                <a:ea typeface="ＭＳ Ｐゴシック" panose="020B0600070205080204" pitchFamily="50" charset="-128"/>
              </a:rPr>
              <a:t>833</a:t>
            </a:r>
            <a:r>
              <a:rPr lang="zh-TW" altLang="en-US" sz="1000" dirty="0">
                <a:solidFill>
                  <a:schemeClr val="tx1"/>
                </a:solidFill>
                <a:latin typeface="ＭＳ Ｐゴシック" panose="020B0600070205080204" pitchFamily="50" charset="-128"/>
                <a:ea typeface="ＭＳ Ｐゴシック" panose="020B0600070205080204" pitchFamily="50" charset="-128"/>
              </a:rPr>
              <a:t>万円未満）　</a:t>
            </a:r>
            <a:r>
              <a:rPr lang="ja-JP" altLang="en-US" sz="1000" dirty="0">
                <a:solidFill>
                  <a:schemeClr val="tx1"/>
                </a:solidFill>
                <a:latin typeface="ＭＳ Ｐゴシック" panose="020B0600070205080204" pitchFamily="50" charset="-128"/>
              </a:rPr>
              <a:t>　</a:t>
            </a:r>
          </a:p>
        </p:txBody>
      </p:sp>
      <p:sp>
        <p:nvSpPr>
          <p:cNvPr id="21" name="角丸四角形 20"/>
          <p:cNvSpPr/>
          <p:nvPr/>
        </p:nvSpPr>
        <p:spPr bwMode="auto">
          <a:xfrm>
            <a:off x="1365250" y="1687265"/>
            <a:ext cx="4175125" cy="288925"/>
          </a:xfrm>
          <a:prstGeom prst="roundRect">
            <a:avLst>
              <a:gd name="adj" fmla="val 5379"/>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schemeClr val="tx1"/>
                </a:solidFill>
                <a:latin typeface="+mn-ea"/>
              </a:rPr>
              <a:t>市町村民税　</a:t>
            </a:r>
            <a:r>
              <a:rPr lang="en-US" altLang="ja-JP" sz="1100" dirty="0">
                <a:solidFill>
                  <a:schemeClr val="tx1"/>
                </a:solidFill>
                <a:latin typeface="+mn-ea"/>
              </a:rPr>
              <a:t>235,000</a:t>
            </a:r>
            <a:r>
              <a:rPr lang="ja-JP" altLang="en-US" sz="1100" dirty="0">
                <a:solidFill>
                  <a:schemeClr val="tx1"/>
                </a:solidFill>
                <a:latin typeface="+mn-ea"/>
              </a:rPr>
              <a:t>円以上</a:t>
            </a:r>
            <a:r>
              <a:rPr lang="zh-TW" altLang="en-US" sz="1000" dirty="0">
                <a:solidFill>
                  <a:schemeClr val="tx1"/>
                </a:solidFill>
                <a:latin typeface="ＭＳ Ｐゴシック" panose="020B0600070205080204" pitchFamily="50" charset="-128"/>
                <a:ea typeface="ＭＳ Ｐゴシック" panose="020B0600070205080204" pitchFamily="50" charset="-128"/>
              </a:rPr>
              <a:t>（年収約</a:t>
            </a:r>
            <a:r>
              <a:rPr lang="en-US" altLang="zh-TW" sz="1000" dirty="0">
                <a:solidFill>
                  <a:schemeClr val="tx1"/>
                </a:solidFill>
                <a:latin typeface="ＭＳ Ｐゴシック" panose="020B0600070205080204" pitchFamily="50" charset="-128"/>
                <a:ea typeface="ＭＳ Ｐゴシック" panose="020B0600070205080204" pitchFamily="50" charset="-128"/>
              </a:rPr>
              <a:t>833</a:t>
            </a:r>
            <a:r>
              <a:rPr lang="zh-TW" altLang="en-US" sz="1000" dirty="0">
                <a:solidFill>
                  <a:schemeClr val="tx1"/>
                </a:solidFill>
                <a:latin typeface="ＭＳ Ｐゴシック" panose="020B0600070205080204" pitchFamily="50" charset="-128"/>
                <a:ea typeface="ＭＳ Ｐゴシック" panose="020B0600070205080204" pitchFamily="50" charset="-128"/>
              </a:rPr>
              <a:t>万円以上）</a:t>
            </a:r>
            <a:endParaRPr lang="ja-JP" altLang="en-US" sz="1000" dirty="0">
              <a:solidFill>
                <a:schemeClr val="tx1"/>
              </a:solidFill>
              <a:latin typeface="ＭＳ Ｐゴシック" panose="020B0600070205080204" pitchFamily="50" charset="-128"/>
            </a:endParaRPr>
          </a:p>
        </p:txBody>
      </p:sp>
      <p:sp>
        <p:nvSpPr>
          <p:cNvPr id="145" name="角丸四角形 144"/>
          <p:cNvSpPr/>
          <p:nvPr/>
        </p:nvSpPr>
        <p:spPr bwMode="auto">
          <a:xfrm>
            <a:off x="8421688" y="1593602"/>
            <a:ext cx="1331912" cy="2592388"/>
          </a:xfrm>
          <a:prstGeom prst="roundRect">
            <a:avLst>
              <a:gd name="adj" fmla="val 770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7" name="角丸四角形 106"/>
          <p:cNvSpPr/>
          <p:nvPr/>
        </p:nvSpPr>
        <p:spPr bwMode="auto">
          <a:xfrm>
            <a:off x="7040563" y="1593602"/>
            <a:ext cx="1331912" cy="2592388"/>
          </a:xfrm>
          <a:prstGeom prst="roundRect">
            <a:avLst>
              <a:gd name="adj" fmla="val 770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5" name="角丸四角形 104"/>
          <p:cNvSpPr/>
          <p:nvPr/>
        </p:nvSpPr>
        <p:spPr bwMode="auto">
          <a:xfrm>
            <a:off x="5659438" y="1593602"/>
            <a:ext cx="1331912" cy="2592388"/>
          </a:xfrm>
          <a:prstGeom prst="roundRect">
            <a:avLst>
              <a:gd name="adj" fmla="val 770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角丸四角形 21"/>
          <p:cNvSpPr/>
          <p:nvPr/>
        </p:nvSpPr>
        <p:spPr bwMode="auto">
          <a:xfrm>
            <a:off x="5749925" y="3827215"/>
            <a:ext cx="3924300" cy="287337"/>
          </a:xfrm>
          <a:prstGeom prst="roundRect">
            <a:avLst>
              <a:gd name="adj" fmla="val 5379"/>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０円　　</a:t>
            </a:r>
          </a:p>
        </p:txBody>
      </p:sp>
      <p:sp>
        <p:nvSpPr>
          <p:cNvPr id="26" name="角丸四角形 25"/>
          <p:cNvSpPr/>
          <p:nvPr/>
        </p:nvSpPr>
        <p:spPr bwMode="auto">
          <a:xfrm>
            <a:off x="5749925" y="3376365"/>
            <a:ext cx="3924300" cy="287337"/>
          </a:xfrm>
          <a:prstGeom prst="roundRect">
            <a:avLst>
              <a:gd name="adj" fmla="val 5379"/>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２，５００円　　</a:t>
            </a:r>
          </a:p>
        </p:txBody>
      </p:sp>
      <p:sp>
        <p:nvSpPr>
          <p:cNvPr id="29" name="角丸四角形 28"/>
          <p:cNvSpPr/>
          <p:nvPr/>
        </p:nvSpPr>
        <p:spPr bwMode="auto">
          <a:xfrm>
            <a:off x="5749925" y="2963615"/>
            <a:ext cx="3924300" cy="287337"/>
          </a:xfrm>
          <a:prstGeom prst="roundRect">
            <a:avLst>
              <a:gd name="adj" fmla="val 5379"/>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５，０００円　　</a:t>
            </a:r>
          </a:p>
        </p:txBody>
      </p:sp>
      <p:sp>
        <p:nvSpPr>
          <p:cNvPr id="32" name="角丸四角形 31"/>
          <p:cNvSpPr/>
          <p:nvPr/>
        </p:nvSpPr>
        <p:spPr bwMode="auto">
          <a:xfrm>
            <a:off x="7129463" y="2514352"/>
            <a:ext cx="1152525" cy="288925"/>
          </a:xfrm>
          <a:prstGeom prst="roundRect">
            <a:avLst>
              <a:gd name="adj" fmla="val 5379"/>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５，０００円　　</a:t>
            </a:r>
          </a:p>
        </p:txBody>
      </p:sp>
      <p:sp>
        <p:nvSpPr>
          <p:cNvPr id="33" name="角丸四角形 32"/>
          <p:cNvSpPr/>
          <p:nvPr/>
        </p:nvSpPr>
        <p:spPr bwMode="auto">
          <a:xfrm>
            <a:off x="8505825" y="2514352"/>
            <a:ext cx="1152525" cy="288925"/>
          </a:xfrm>
          <a:prstGeom prst="roundRect">
            <a:avLst>
              <a:gd name="adj" fmla="val 5379"/>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５，０００円　　</a:t>
            </a:r>
          </a:p>
        </p:txBody>
      </p:sp>
      <p:sp>
        <p:nvSpPr>
          <p:cNvPr id="34" name="角丸四角形 33"/>
          <p:cNvSpPr/>
          <p:nvPr/>
        </p:nvSpPr>
        <p:spPr bwMode="auto">
          <a:xfrm>
            <a:off x="7118350" y="2098427"/>
            <a:ext cx="1152525" cy="288925"/>
          </a:xfrm>
          <a:prstGeom prst="roundRect">
            <a:avLst>
              <a:gd name="adj" fmla="val 5379"/>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１０，０００円　　</a:t>
            </a:r>
          </a:p>
        </p:txBody>
      </p:sp>
      <p:sp>
        <p:nvSpPr>
          <p:cNvPr id="35" name="角丸四角形 34"/>
          <p:cNvSpPr/>
          <p:nvPr/>
        </p:nvSpPr>
        <p:spPr bwMode="auto">
          <a:xfrm>
            <a:off x="8497888" y="2098427"/>
            <a:ext cx="1152525" cy="288925"/>
          </a:xfrm>
          <a:prstGeom prst="roundRect">
            <a:avLst>
              <a:gd name="adj" fmla="val 5379"/>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１０，０００円　　</a:t>
            </a:r>
          </a:p>
        </p:txBody>
      </p:sp>
      <p:sp>
        <p:nvSpPr>
          <p:cNvPr id="59" name="角丸四角形 58"/>
          <p:cNvSpPr/>
          <p:nvPr/>
        </p:nvSpPr>
        <p:spPr bwMode="auto">
          <a:xfrm>
            <a:off x="8516938" y="1687265"/>
            <a:ext cx="1116012" cy="288925"/>
          </a:xfrm>
          <a:prstGeom prst="roundRect">
            <a:avLst>
              <a:gd name="adj" fmla="val 5379"/>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２０，０００円　　</a:t>
            </a:r>
          </a:p>
        </p:txBody>
      </p:sp>
      <p:sp>
        <p:nvSpPr>
          <p:cNvPr id="60" name="角丸四角形 59"/>
          <p:cNvSpPr/>
          <p:nvPr/>
        </p:nvSpPr>
        <p:spPr bwMode="auto">
          <a:xfrm>
            <a:off x="5749925" y="1687265"/>
            <a:ext cx="1152525" cy="288925"/>
          </a:xfrm>
          <a:prstGeom prst="roundRect">
            <a:avLst>
              <a:gd name="adj" fmla="val 1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対　象　外</a:t>
            </a:r>
          </a:p>
        </p:txBody>
      </p:sp>
      <p:sp>
        <p:nvSpPr>
          <p:cNvPr id="106" name="角丸四角形 105"/>
          <p:cNvSpPr/>
          <p:nvPr/>
        </p:nvSpPr>
        <p:spPr bwMode="auto">
          <a:xfrm>
            <a:off x="7118350" y="1684090"/>
            <a:ext cx="1152525" cy="287337"/>
          </a:xfrm>
          <a:prstGeom prst="roundRect">
            <a:avLst>
              <a:gd name="adj" fmla="val 1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対　象　外</a:t>
            </a:r>
          </a:p>
        </p:txBody>
      </p:sp>
      <p:sp>
        <p:nvSpPr>
          <p:cNvPr id="141" name="角丸四角形 140"/>
          <p:cNvSpPr/>
          <p:nvPr/>
        </p:nvSpPr>
        <p:spPr bwMode="auto">
          <a:xfrm>
            <a:off x="5732463" y="1161802"/>
            <a:ext cx="1116012" cy="360363"/>
          </a:xfrm>
          <a:prstGeom prst="roundRect">
            <a:avLst>
              <a:gd name="adj" fmla="val 1553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p>
          <a:p>
            <a:pPr algn="ctr">
              <a:defRPr/>
            </a:pPr>
            <a:r>
              <a:rPr lang="ja-JP" altLang="en-US" sz="1100" dirty="0">
                <a:solidFill>
                  <a:schemeClr val="tx1"/>
                </a:solidFill>
              </a:rPr>
              <a:t>更生医療・</a:t>
            </a:r>
            <a:endParaRPr lang="en-US" altLang="ja-JP" sz="1100" dirty="0">
              <a:solidFill>
                <a:schemeClr val="tx1"/>
              </a:solidFill>
            </a:endParaRPr>
          </a:p>
          <a:p>
            <a:pPr algn="ctr">
              <a:defRPr/>
            </a:pPr>
            <a:r>
              <a:rPr lang="ja-JP" altLang="en-US" sz="1100" dirty="0">
                <a:solidFill>
                  <a:schemeClr val="tx1"/>
                </a:solidFill>
              </a:rPr>
              <a:t>精神通院医療</a:t>
            </a:r>
            <a:endParaRPr lang="en-US" altLang="ja-JP" sz="1100" dirty="0">
              <a:solidFill>
                <a:schemeClr val="tx1"/>
              </a:solidFill>
            </a:endParaRPr>
          </a:p>
          <a:p>
            <a:pPr>
              <a:defRPr/>
            </a:pPr>
            <a:r>
              <a:rPr lang="ja-JP" altLang="en-US" sz="1100" dirty="0">
                <a:solidFill>
                  <a:schemeClr val="tx1"/>
                </a:solidFill>
              </a:rPr>
              <a:t>　　</a:t>
            </a:r>
          </a:p>
        </p:txBody>
      </p:sp>
      <p:sp>
        <p:nvSpPr>
          <p:cNvPr id="142" name="角丸四角形 141"/>
          <p:cNvSpPr/>
          <p:nvPr/>
        </p:nvSpPr>
        <p:spPr bwMode="auto">
          <a:xfrm>
            <a:off x="7148513" y="1161802"/>
            <a:ext cx="1116012" cy="360363"/>
          </a:xfrm>
          <a:prstGeom prst="roundRect">
            <a:avLst>
              <a:gd name="adj" fmla="val 1673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p>
          <a:p>
            <a:pPr algn="ctr">
              <a:defRPr/>
            </a:pPr>
            <a:r>
              <a:rPr lang="ja-JP" altLang="en-US" sz="1100" dirty="0">
                <a:solidFill>
                  <a:schemeClr val="tx1"/>
                </a:solidFill>
              </a:rPr>
              <a:t>育成医療</a:t>
            </a:r>
            <a:endParaRPr lang="en-US" altLang="ja-JP" sz="1100" dirty="0">
              <a:solidFill>
                <a:schemeClr val="tx1"/>
              </a:solidFill>
            </a:endParaRPr>
          </a:p>
          <a:p>
            <a:pPr>
              <a:defRPr/>
            </a:pPr>
            <a:r>
              <a:rPr lang="ja-JP" altLang="en-US" sz="1100" dirty="0">
                <a:solidFill>
                  <a:schemeClr val="tx1"/>
                </a:solidFill>
              </a:rPr>
              <a:t>　　</a:t>
            </a:r>
          </a:p>
        </p:txBody>
      </p:sp>
      <p:sp>
        <p:nvSpPr>
          <p:cNvPr id="144" name="角丸四角形 143"/>
          <p:cNvSpPr/>
          <p:nvPr/>
        </p:nvSpPr>
        <p:spPr bwMode="auto">
          <a:xfrm>
            <a:off x="8523288" y="1161802"/>
            <a:ext cx="1116012" cy="360363"/>
          </a:xfrm>
          <a:prstGeom prst="roundRect">
            <a:avLst>
              <a:gd name="adj" fmla="val 1673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重度かつ継続</a:t>
            </a:r>
          </a:p>
        </p:txBody>
      </p:sp>
      <p:cxnSp>
        <p:nvCxnSpPr>
          <p:cNvPr id="39" name="直線コネクタ 38"/>
          <p:cNvCxnSpPr/>
          <p:nvPr/>
        </p:nvCxnSpPr>
        <p:spPr bwMode="auto">
          <a:xfrm>
            <a:off x="120650" y="2030165"/>
            <a:ext cx="9610725" cy="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bwMode="auto">
          <a:xfrm>
            <a:off x="106363" y="2890590"/>
            <a:ext cx="9647237" cy="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bwMode="auto">
          <a:xfrm flipV="1">
            <a:off x="115888" y="3322390"/>
            <a:ext cx="9610725" cy="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bwMode="auto">
          <a:xfrm flipV="1">
            <a:off x="84138" y="3743077"/>
            <a:ext cx="9647237" cy="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bwMode="auto">
          <a:xfrm>
            <a:off x="128588" y="2455615"/>
            <a:ext cx="9612312" cy="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bwMode="auto">
          <a:xfrm>
            <a:off x="5732463" y="2096840"/>
            <a:ext cx="1187450" cy="719137"/>
          </a:xfrm>
          <a:prstGeom prst="roundRect">
            <a:avLst>
              <a:gd name="adj" fmla="val 169"/>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100" dirty="0">
              <a:solidFill>
                <a:schemeClr val="tx1"/>
              </a:solidFill>
            </a:endParaRPr>
          </a:p>
          <a:p>
            <a:pPr algn="ctr">
              <a:defRPr/>
            </a:pPr>
            <a:r>
              <a:rPr lang="ja-JP" altLang="en-US" sz="1100" dirty="0">
                <a:solidFill>
                  <a:schemeClr val="tx1"/>
                </a:solidFill>
              </a:rPr>
              <a:t>総医療費の１割</a:t>
            </a:r>
            <a:endParaRPr lang="en-US" altLang="ja-JP" sz="1100" dirty="0">
              <a:solidFill>
                <a:schemeClr val="tx1"/>
              </a:solidFill>
            </a:endParaRPr>
          </a:p>
          <a:p>
            <a:pPr algn="ctr">
              <a:defRPr/>
            </a:pPr>
            <a:r>
              <a:rPr lang="ja-JP" altLang="en-US" sz="1100" dirty="0">
                <a:solidFill>
                  <a:schemeClr val="tx1"/>
                </a:solidFill>
              </a:rPr>
              <a:t>又は高額療養費 （医療保険）の</a:t>
            </a:r>
            <a:endParaRPr lang="en-US" altLang="ja-JP" sz="1100" dirty="0">
              <a:solidFill>
                <a:schemeClr val="tx1"/>
              </a:solidFill>
            </a:endParaRPr>
          </a:p>
          <a:p>
            <a:pPr algn="ctr">
              <a:defRPr/>
            </a:pPr>
            <a:r>
              <a:rPr lang="ja-JP" altLang="en-US" sz="1100" dirty="0">
                <a:solidFill>
                  <a:schemeClr val="tx1"/>
                </a:solidFill>
              </a:rPr>
              <a:t>自己負担限度額</a:t>
            </a:r>
          </a:p>
          <a:p>
            <a:pPr algn="ctr">
              <a:defRPr/>
            </a:pPr>
            <a:r>
              <a:rPr lang="ja-JP" altLang="en-US" sz="1100" dirty="0">
                <a:solidFill>
                  <a:schemeClr val="tx1"/>
                </a:solidFill>
              </a:rPr>
              <a:t>　</a:t>
            </a:r>
          </a:p>
        </p:txBody>
      </p:sp>
      <p:sp>
        <p:nvSpPr>
          <p:cNvPr id="40" name="ホームベース 39"/>
          <p:cNvSpPr/>
          <p:nvPr/>
        </p:nvSpPr>
        <p:spPr>
          <a:xfrm>
            <a:off x="1462088" y="1269752"/>
            <a:ext cx="2698750" cy="252413"/>
          </a:xfrm>
          <a:prstGeom prst="homePlate">
            <a:avLst/>
          </a:prstGeom>
          <a:ln w="1905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200" dirty="0">
                <a:solidFill>
                  <a:schemeClr val="tx1"/>
                </a:solidFill>
              </a:rPr>
              <a:t>所得区分（医療保険の世帯単位）</a:t>
            </a:r>
          </a:p>
        </p:txBody>
      </p:sp>
      <p:sp>
        <p:nvSpPr>
          <p:cNvPr id="47" name="正方形/長方形 46"/>
          <p:cNvSpPr/>
          <p:nvPr/>
        </p:nvSpPr>
        <p:spPr>
          <a:xfrm>
            <a:off x="8477250" y="1642815"/>
            <a:ext cx="1204913" cy="377825"/>
          </a:xfrm>
          <a:prstGeom prst="rect">
            <a:avLst/>
          </a:pr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7085013" y="2038102"/>
            <a:ext cx="1243012" cy="828675"/>
          </a:xfrm>
          <a:prstGeom prst="rect">
            <a:avLst/>
          </a:pr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92074" y="908720"/>
            <a:ext cx="2484661" cy="342900"/>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defRPr/>
            </a:pPr>
            <a:r>
              <a:rPr lang="en-US" altLang="ja-JP" sz="1200" dirty="0"/>
              <a:t>【</a:t>
            </a:r>
            <a:r>
              <a:rPr lang="ja-JP" altLang="en-US" sz="1200" dirty="0"/>
              <a:t>自己負担上限月額</a:t>
            </a:r>
            <a:r>
              <a:rPr lang="en-US" altLang="ja-JP" sz="1200" dirty="0"/>
              <a:t>】</a:t>
            </a:r>
            <a:endParaRPr lang="ja-JP" altLang="en-US" sz="1200" dirty="0"/>
          </a:p>
        </p:txBody>
      </p:sp>
      <p:grpSp>
        <p:nvGrpSpPr>
          <p:cNvPr id="3116" name="グループ化 1"/>
          <p:cNvGrpSpPr>
            <a:grpSpLocks/>
          </p:cNvGrpSpPr>
          <p:nvPr/>
        </p:nvGrpSpPr>
        <p:grpSpPr bwMode="auto">
          <a:xfrm>
            <a:off x="344488" y="4797425"/>
            <a:ext cx="8339137" cy="360363"/>
            <a:chOff x="343991" y="4437435"/>
            <a:chExt cx="8338983" cy="360933"/>
          </a:xfrm>
        </p:grpSpPr>
        <p:sp>
          <p:nvSpPr>
            <p:cNvPr id="50" name="正方形/長方形 49"/>
            <p:cNvSpPr/>
            <p:nvPr/>
          </p:nvSpPr>
          <p:spPr>
            <a:xfrm>
              <a:off x="343991" y="4437435"/>
              <a:ext cx="4716375" cy="360933"/>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dirty="0"/>
                <a:t>医療保険（７割）</a:t>
              </a:r>
            </a:p>
          </p:txBody>
        </p:sp>
        <p:sp>
          <p:nvSpPr>
            <p:cNvPr id="51" name="正方形/長方形 50"/>
            <p:cNvSpPr/>
            <p:nvPr/>
          </p:nvSpPr>
          <p:spPr>
            <a:xfrm>
              <a:off x="5046079" y="4437435"/>
              <a:ext cx="2339932" cy="360933"/>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ja-JP" altLang="en-US" dirty="0"/>
                <a:t>自立支援医療費</a:t>
              </a:r>
              <a:endParaRPr lang="en-US" altLang="ja-JP" dirty="0"/>
            </a:p>
            <a:p>
              <a:pPr algn="ctr">
                <a:defRPr/>
              </a:pPr>
              <a:r>
                <a:rPr lang="ja-JP" altLang="en-US" sz="1000" dirty="0"/>
                <a:t>（月額医療費－医療保険－患者負担）</a:t>
              </a:r>
              <a:endParaRPr lang="ja-JP" altLang="en-US" sz="1100" dirty="0"/>
            </a:p>
          </p:txBody>
        </p:sp>
        <p:sp>
          <p:nvSpPr>
            <p:cNvPr id="53" name="正方形/長方形 52"/>
            <p:cNvSpPr/>
            <p:nvPr/>
          </p:nvSpPr>
          <p:spPr>
            <a:xfrm>
              <a:off x="7386011" y="4437435"/>
              <a:ext cx="1296963" cy="360933"/>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dirty="0"/>
                <a:t>患者負担</a:t>
              </a:r>
              <a:endParaRPr lang="en-US" altLang="ja-JP" dirty="0"/>
            </a:p>
            <a:p>
              <a:pPr algn="ctr">
                <a:defRPr/>
              </a:pPr>
              <a:r>
                <a:rPr lang="ja-JP" altLang="en-US" sz="900" dirty="0"/>
                <a:t>（１割又は負担上限額）</a:t>
              </a:r>
            </a:p>
          </p:txBody>
        </p:sp>
      </p:grpSp>
      <p:sp>
        <p:nvSpPr>
          <p:cNvPr id="56" name="正方形/長方形 55"/>
          <p:cNvSpPr/>
          <p:nvPr/>
        </p:nvSpPr>
        <p:spPr>
          <a:xfrm>
            <a:off x="274637" y="4437112"/>
            <a:ext cx="5475287" cy="3603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defRPr/>
            </a:pPr>
            <a:r>
              <a:rPr lang="en-US" altLang="ja-JP" dirty="0"/>
              <a:t>【</a:t>
            </a:r>
            <a:r>
              <a:rPr lang="ja-JP" altLang="en-US" dirty="0"/>
              <a:t>月額医療費の負担イメージ</a:t>
            </a:r>
            <a:r>
              <a:rPr lang="en-US" altLang="ja-JP" dirty="0"/>
              <a:t>】</a:t>
            </a:r>
            <a:r>
              <a:rPr lang="ja-JP" altLang="en-US" sz="1100" dirty="0"/>
              <a:t>　</a:t>
            </a:r>
            <a:r>
              <a:rPr lang="ja-JP" altLang="en-US" sz="1000" dirty="0"/>
              <a:t>＊医療保険加入者（生活保護世帯を除く）</a:t>
            </a:r>
          </a:p>
        </p:txBody>
      </p:sp>
      <p:cxnSp>
        <p:nvCxnSpPr>
          <p:cNvPr id="57" name="直線コネクタ 56"/>
          <p:cNvCxnSpPr/>
          <p:nvPr/>
        </p:nvCxnSpPr>
        <p:spPr>
          <a:xfrm>
            <a:off x="57150" y="4403477"/>
            <a:ext cx="9791700" cy="0"/>
          </a:xfrm>
          <a:prstGeom prst="line">
            <a:avLst/>
          </a:prstGeom>
          <a:ln w="317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42863" y="1071315"/>
            <a:ext cx="0" cy="3348037"/>
          </a:xfrm>
          <a:prstGeom prst="line">
            <a:avLst/>
          </a:prstGeom>
          <a:ln w="317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9834563" y="1050677"/>
            <a:ext cx="0" cy="3348038"/>
          </a:xfrm>
          <a:prstGeom prst="line">
            <a:avLst/>
          </a:prstGeom>
          <a:ln w="317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1568450" y="1071315"/>
            <a:ext cx="8280400" cy="0"/>
          </a:xfrm>
          <a:prstGeom prst="line">
            <a:avLst/>
          </a:prstGeom>
          <a:ln w="317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4925" y="1071315"/>
            <a:ext cx="107950" cy="0"/>
          </a:xfrm>
          <a:prstGeom prst="line">
            <a:avLst/>
          </a:prstGeom>
          <a:ln w="31750">
            <a:solidFill>
              <a:srgbClr val="92D050"/>
            </a:solidFill>
            <a:prstDash val="solid"/>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165100" y="4200277"/>
            <a:ext cx="3851275" cy="18097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defRPr/>
            </a:pPr>
            <a:r>
              <a:rPr lang="ja-JP" altLang="en-US" sz="900" dirty="0"/>
              <a:t>＊年収については、夫婦＋障害者である子の３人世帯の粗い試算</a:t>
            </a:r>
          </a:p>
        </p:txBody>
      </p:sp>
      <p:sp>
        <p:nvSpPr>
          <p:cNvPr id="3" name="スライド番号プレースホルダー 2"/>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50</a:t>
            </a:fld>
            <a:endParaRPr lang="en-US" altLang="ja-JP">
              <a:solidFill>
                <a:prstClr val="black"/>
              </a:solidFill>
            </a:endParaRPr>
          </a:p>
        </p:txBody>
      </p:sp>
      <p:cxnSp>
        <p:nvCxnSpPr>
          <p:cNvPr id="66" name="直線コネクタ 65"/>
          <p:cNvCxnSpPr/>
          <p:nvPr/>
        </p:nvCxnSpPr>
        <p:spPr>
          <a:xfrm>
            <a:off x="0" y="332656"/>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1497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3864" y="980728"/>
            <a:ext cx="9577064"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１．制度の概要</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endParaRPr lang="ja-JP" altLang="ja-JP" sz="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eaLnBrk="0" hangingPunct="0"/>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が日常生活を送る上で必要な移動等の確保や、就労場面における効率の向上を図ること及び障害児が将来、社会人として独立自活するための素地を育成助長することを目的として、身体機能を補完又は代替し、かつ、長期間にわたり継続して使用される用具（別紙「補装具種目一覧」を参照）について、同一の月に購入又は修理に要した費用の額（基準額）を合計した額から、当該補装具費支給対象者等の家計の負担能力その他の事情をしん酌して政令で定める額（政令で定める額が基準額を合計した額の百分の十を超えるときは、基準額に百分の十を乗じた額）を控除して得た額（補装具費）を支給する。</a:t>
            </a:r>
          </a:p>
          <a:p>
            <a:pPr marL="266700" eaLnBrk="0" hangingPunct="0"/>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※政令で定める額…市町村民税世帯非課税者以外の者：</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37,200</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円、市町村民税世帯非課税者：</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a:t>
            </a:r>
          </a:p>
          <a:p>
            <a:pPr marL="266700" eaLnBrk="0" hangingPunct="0"/>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２．対象者</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補装具を必要とする障害者、障害児、難病患者等</a:t>
            </a:r>
          </a:p>
          <a:p>
            <a:pPr marL="723900" eaLnBrk="0" hangingPunct="0"/>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難病患者等については、特殊の疾病告示に定める疾病に限る</a:t>
            </a:r>
          </a:p>
          <a:p>
            <a:pPr eaLnBrk="0" hangingPunct="0"/>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３．実施主体</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市町村</a:t>
            </a:r>
          </a:p>
          <a:p>
            <a:pPr eaLnBrk="0" hangingPunct="0"/>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４．申請方法等</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endParaRPr lang="ja-JP" altLang="en-US" sz="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eaLnBrk="0" hangingPunct="0"/>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障害者（障害児の場合は扶養義務者）が市町村長に申請し、身体障害者更生相談所等の判定又は意見に基づく市町村長の決定により、補装具費の支給を受ける。</a:t>
            </a:r>
          </a:p>
          <a:p>
            <a:pPr eaLnBrk="0" hangingPunct="0"/>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2402714" y="-27384"/>
            <a:ext cx="5083269"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tabLst>
                <a:tab pos="4732338" algn="l"/>
              </a:tabLst>
            </a:pPr>
            <a:r>
              <a:rPr lang="ja-JP" altLang="ja-JP" sz="2000" b="1" dirty="0">
                <a:solidFill>
                  <a:schemeClr val="tx2"/>
                </a:solidFill>
                <a:latin typeface="ＭＳ ゴシック" panose="020B0609070205080204" pitchFamily="49" charset="-128"/>
                <a:ea typeface="ＭＳ ゴシック" panose="020B0609070205080204" pitchFamily="49" charset="-128"/>
                <a:cs typeface="メイリオ" panose="020B0604030504040204" pitchFamily="50" charset="-128"/>
              </a:rPr>
              <a:t>補装具費支給制度の概要</a:t>
            </a:r>
          </a:p>
        </p:txBody>
      </p:sp>
      <p:sp>
        <p:nvSpPr>
          <p:cNvPr id="6" name="角丸四角形 5"/>
          <p:cNvSpPr/>
          <p:nvPr/>
        </p:nvSpPr>
        <p:spPr>
          <a:xfrm>
            <a:off x="153864" y="980728"/>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157492" y="3554301"/>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171450" y="4344022"/>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72009" y="4926780"/>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スライド番号プレースホルダー 2"/>
          <p:cNvSpPr>
            <a:spLocks noGrp="1"/>
          </p:cNvSpPr>
          <p:nvPr>
            <p:ph type="sldNum" sz="quarter" idx="12"/>
          </p:nvPr>
        </p:nvSpPr>
        <p:spPr>
          <a:xfrm>
            <a:off x="7683501" y="6408614"/>
            <a:ext cx="2311400" cy="476250"/>
          </a:xfrm>
        </p:spPr>
        <p:txBody>
          <a:bodyPr/>
          <a:lstStyle/>
          <a:p>
            <a:pPr>
              <a:defRPr/>
            </a:pPr>
            <a:fld id="{062F2BD6-A3CF-46F2-99E4-EF223DD9C4D6}" type="slidenum">
              <a:rPr lang="en-US" altLang="ja-JP" smtClean="0">
                <a:solidFill>
                  <a:prstClr val="black"/>
                </a:solidFill>
              </a:rPr>
              <a:pPr>
                <a:defRPr/>
              </a:pPr>
              <a:t>51</a:t>
            </a:fld>
            <a:endParaRPr lang="en-US" altLang="ja-JP">
              <a:solidFill>
                <a:prstClr val="black"/>
              </a:solidFill>
            </a:endParaRPr>
          </a:p>
        </p:txBody>
      </p:sp>
      <p:cxnSp>
        <p:nvCxnSpPr>
          <p:cNvPr id="11" name="直線コネクタ 10"/>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343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72480" y="144541"/>
            <a:ext cx="9505056" cy="6987297"/>
          </a:xfrm>
          <a:prstGeom prst="rect">
            <a:avLst/>
          </a:prstGeom>
        </p:spPr>
        <p:txBody>
          <a:bodyPr wrap="square">
            <a:spAutoFit/>
          </a:bodyPr>
          <a:lstStyle/>
          <a:p>
            <a:pPr eaLnBrk="0" fontAlgn="base" hangingPunct="0">
              <a:lnSpc>
                <a:spcPct val="87000"/>
              </a:lnSpc>
              <a:spcBef>
                <a:spcPct val="0"/>
              </a:spcBef>
              <a:spcAft>
                <a:spcPct val="0"/>
              </a:spcAft>
              <a:tabLst>
                <a:tab pos="4732338" algn="l"/>
              </a:tabLst>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５．費用負担</a:t>
            </a:r>
          </a:p>
          <a:p>
            <a:pPr eaLnBrk="0" fontAlgn="base" hangingPunct="0">
              <a:lnSpc>
                <a:spcPct val="87000"/>
              </a:lnSpc>
              <a:spcBef>
                <a:spcPct val="0"/>
              </a:spcBef>
              <a:spcAft>
                <a:spcPct val="0"/>
              </a:spcAft>
              <a:tabLst>
                <a:tab pos="4732338" algn="l"/>
              </a:tabLst>
            </a:pP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⑴公費負担</a:t>
            </a:r>
          </a:p>
          <a:p>
            <a:pPr marL="450850" indent="-450850"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補装具の購入又は修理に要した費用の額（基準額）から利用者負担額（原則１割）を除した額を補装具費とし、この補装具費について以下の割合により負担。</a:t>
            </a:r>
          </a:p>
          <a:p>
            <a:pPr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負担割合　（国：５０／１００、　都道府県：２５／１００、　市町村：２５／１００）</a:t>
            </a:r>
          </a:p>
          <a:p>
            <a:pPr eaLnBrk="0" fontAlgn="base" hangingPunct="0">
              <a:lnSpc>
                <a:spcPct val="87000"/>
              </a:lnSpc>
              <a:spcBef>
                <a:spcPct val="0"/>
              </a:spcBef>
              <a:spcAft>
                <a:spcPct val="0"/>
              </a:spcAft>
              <a:tabLst>
                <a:tab pos="4732338" algn="l"/>
              </a:tabLst>
            </a:pPr>
            <a:endParaRPr lang="en-US" altLang="ja-JP" sz="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⑵利用者負担</a:t>
            </a:r>
          </a:p>
          <a:p>
            <a:pPr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所得に応じ、以下の負担上限月額を設定。</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lnSpc>
                <a:spcPct val="87000"/>
              </a:lnSpc>
              <a:spcBef>
                <a:spcPct val="0"/>
              </a:spcBef>
              <a:spcAft>
                <a:spcPct val="0"/>
              </a:spcAft>
              <a:tabLst>
                <a:tab pos="4732338" algn="l"/>
              </a:tabLst>
            </a:pPr>
            <a:endParaRPr lang="en-US" altLang="ja-JP" sz="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所得区分及び負担上限月額</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fontAlgn="base">
              <a:lnSpc>
                <a:spcPct val="87000"/>
              </a:lnSpc>
              <a:spcBef>
                <a:spcPct val="0"/>
              </a:spcBef>
              <a:spcAft>
                <a:spcPct val="0"/>
              </a:spcAft>
            </a:pP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spcBef>
                <a:spcPct val="0"/>
              </a:spcBef>
              <a:spcAft>
                <a:spcPct val="0"/>
              </a:spcAft>
            </a:pP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spcBef>
                <a:spcPct val="0"/>
              </a:spcBef>
              <a:spcAft>
                <a:spcPct val="0"/>
              </a:spcAft>
            </a:pP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spcBef>
                <a:spcPct val="0"/>
              </a:spcBef>
              <a:spcAft>
                <a:spcPct val="0"/>
              </a:spcAft>
            </a:pP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spcBef>
                <a:spcPct val="0"/>
              </a:spcBef>
              <a:spcAft>
                <a:spcPct val="0"/>
              </a:spcAft>
            </a:pPr>
            <a:endParaRPr lang="en-US" altLang="ja-JP" sz="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073150" indent="-171450" eaLnBrk="0" fontAlgn="base" hangingPunct="0">
              <a:lnSpc>
                <a:spcPct val="87000"/>
              </a:lnSpc>
              <a:spcBef>
                <a:spcPct val="0"/>
              </a:spcBef>
              <a:spcAft>
                <a:spcPct val="0"/>
              </a:spcAft>
              <a:buFontTx/>
              <a:buChar char="•"/>
              <a:tabLst>
                <a:tab pos="4732338" algn="l"/>
              </a:tabLst>
            </a:pP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ただし、障害者本人又は世帯員のいずれかが一定所得以上の場合（本人又は世帯員のうち市町村民税所得割の最多納税者の納税額が４６万円以上の場合）には補装具費の支給対象外とする。</a:t>
            </a:r>
          </a:p>
          <a:p>
            <a:pPr marL="901700" eaLnBrk="0" fontAlgn="base" hangingPunct="0">
              <a:lnSpc>
                <a:spcPct val="87000"/>
              </a:lnSpc>
              <a:spcBef>
                <a:spcPct val="0"/>
              </a:spcBef>
              <a:spcAft>
                <a:spcPct val="0"/>
              </a:spcAft>
              <a:buFontTx/>
              <a:buChar char="•"/>
              <a:tabLst>
                <a:tab pos="4732338" algn="l"/>
              </a:tabLst>
            </a:pP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生活保護への移行防止措置あり</a:t>
            </a:r>
          </a:p>
          <a:p>
            <a:pPr fontAlgn="base">
              <a:lnSpc>
                <a:spcPct val="87000"/>
              </a:lnSpc>
              <a:spcBef>
                <a:spcPct val="0"/>
              </a:spcBef>
              <a:spcAft>
                <a:spcPct val="0"/>
              </a:spcAft>
            </a:pP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参</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考</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endParaRPr lang="en-US" altLang="ja-JP" sz="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endParaRPr lang="en-US" altLang="ja-JP" sz="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補装具の種目</a:t>
            </a:r>
          </a:p>
          <a:p>
            <a:pPr marL="809625" indent="-809625"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［身体障害者・身体障害児共通］</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09625"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義肢</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装具</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座位保持装置</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盲人安全</a:t>
            </a:r>
            <a:r>
              <a:rPr lang="ja-JP" altLang="ja-JP" sz="16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つえ</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義眼眼鏡</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補聴器</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車椅子</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電動車椅子</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歩行器　歩行補助</a:t>
            </a:r>
            <a:r>
              <a:rPr lang="ja-JP" altLang="ja-JP" sz="16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つえ</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（Ｔ字状・棒状のものを除く）重度障害者用意思伝達装置</a:t>
            </a:r>
          </a:p>
          <a:p>
            <a:pPr fontAlgn="base">
              <a:lnSpc>
                <a:spcPct val="87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［身体障害児のみ］</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座位保持椅子　起立保持具　頭部保持具　排便補助具</a:t>
            </a:r>
          </a:p>
          <a:p>
            <a:pPr fontAlgn="base">
              <a:lnSpc>
                <a:spcPct val="87000"/>
              </a:lnSpc>
            </a:pPr>
            <a:endParaRPr lang="ja-JP"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創設年度　平成１８年１０月施行</a:t>
            </a:r>
          </a:p>
          <a:p>
            <a:pPr marL="809625" indent="-809625"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障害者自立支援法施行に伴い、身体障害者福祉法及び児童福祉法に基づく補装具給付制度を一元化し、補装具費支給制度としたもの。</a:t>
            </a:r>
          </a:p>
          <a:p>
            <a:pPr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身体障害者福祉法</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昭和２５年度</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児童福祉法</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昭和２６年度</a:t>
            </a:r>
          </a:p>
          <a:p>
            <a:pPr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支給根拠　　　</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障害者総合支援法　第７６条第１項</a:t>
            </a:r>
          </a:p>
          <a:p>
            <a:pPr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国の負担根拠　　障害者総合支援法　第９５条第１項第２号</a:t>
            </a:r>
          </a:p>
        </p:txBody>
      </p:sp>
      <p:graphicFrame>
        <p:nvGraphicFramePr>
          <p:cNvPr id="3" name="表 2"/>
          <p:cNvGraphicFramePr>
            <a:graphicFrameLocks noGrp="1"/>
          </p:cNvGraphicFramePr>
          <p:nvPr>
            <p:extLst>
              <p:ext uri="{D42A27DB-BD31-4B8C-83A1-F6EECF244321}">
                <p14:modId xmlns:p14="http://schemas.microsoft.com/office/powerpoint/2010/main" val="3039671816"/>
              </p:ext>
            </p:extLst>
          </p:nvPr>
        </p:nvGraphicFramePr>
        <p:xfrm>
          <a:off x="2576739" y="2132873"/>
          <a:ext cx="5400600" cy="870957"/>
        </p:xfrm>
        <a:graphic>
          <a:graphicData uri="http://schemas.openxmlformats.org/drawingml/2006/table">
            <a:tbl>
              <a:tblPr firstRow="1" firstCol="1" lastRow="1" lastCol="1" bandRow="1" bandCol="1">
                <a:tableStyleId>{5940675A-B579-460E-94D1-54222C63F5DA}</a:tableStyleId>
              </a:tblPr>
              <a:tblGrid>
                <a:gridCol w="1224136">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tblGrid>
              <a:tr h="288032">
                <a:tc>
                  <a:txBody>
                    <a:bodyPr/>
                    <a:lstStyle/>
                    <a:p>
                      <a:pPr algn="ctr" fontAlgn="base">
                        <a:lnSpc>
                          <a:spcPts val="1700"/>
                        </a:lnSpc>
                        <a:spcAft>
                          <a:spcPts val="0"/>
                        </a:spcAft>
                      </a:pPr>
                      <a:r>
                        <a:rPr lang="ja-JP" sz="1600" kern="0" dirty="0">
                          <a:effectLst/>
                          <a:latin typeface="メイリオ" panose="020B0604030504040204" pitchFamily="50" charset="-128"/>
                          <a:ea typeface="メイリオ" panose="020B0604030504040204" pitchFamily="50" charset="-128"/>
                          <a:cs typeface="メイリオ" panose="020B0604030504040204" pitchFamily="50" charset="-128"/>
                        </a:rPr>
                        <a:t>生活保護</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just" fontAlgn="base">
                        <a:lnSpc>
                          <a:spcPts val="1700"/>
                        </a:lnSpc>
                        <a:spcAft>
                          <a:spcPts val="0"/>
                        </a:spcAft>
                      </a:pPr>
                      <a:r>
                        <a:rPr lang="ja-JP" sz="1600" kern="0" dirty="0">
                          <a:effectLst/>
                          <a:latin typeface="メイリオ" panose="020B0604030504040204" pitchFamily="50" charset="-128"/>
                          <a:ea typeface="メイリオ" panose="020B0604030504040204" pitchFamily="50" charset="-128"/>
                          <a:cs typeface="メイリオ" panose="020B0604030504040204" pitchFamily="50" charset="-128"/>
                        </a:rPr>
                        <a:t>生活保護世帯に属する者</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ctr" fontAlgn="base">
                        <a:lnSpc>
                          <a:spcPts val="1700"/>
                        </a:lnSpc>
                        <a:spcAft>
                          <a:spcPts val="0"/>
                        </a:spcAft>
                      </a:pPr>
                      <a:r>
                        <a:rPr lang="ja-JP" sz="1600" kern="0">
                          <a:effectLst/>
                          <a:latin typeface="メイリオ" panose="020B0604030504040204" pitchFamily="50" charset="-128"/>
                          <a:ea typeface="メイリオ" panose="020B0604030504040204" pitchFamily="50" charset="-128"/>
                          <a:cs typeface="メイリオ" panose="020B0604030504040204" pitchFamily="50" charset="-128"/>
                        </a:rPr>
                        <a:t>０円</a:t>
                      </a:r>
                      <a:endParaRPr lang="ja-JP" sz="16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extLst>
                  <a:ext uri="{0D108BD9-81ED-4DB2-BD59-A6C34878D82A}">
                    <a16:rowId xmlns:a16="http://schemas.microsoft.com/office/drawing/2014/main" val="10000"/>
                  </a:ext>
                </a:extLst>
              </a:tr>
              <a:tr h="288032">
                <a:tc>
                  <a:txBody>
                    <a:bodyPr/>
                    <a:lstStyle/>
                    <a:p>
                      <a:pPr algn="ctr" fontAlgn="base">
                        <a:lnSpc>
                          <a:spcPts val="1700"/>
                        </a:lnSpc>
                        <a:spcAft>
                          <a:spcPts val="0"/>
                        </a:spcAft>
                      </a:pPr>
                      <a:r>
                        <a:rPr lang="ja-JP" sz="1600" kern="0" dirty="0" smtClean="0">
                          <a:effectLst/>
                          <a:latin typeface="メイリオ" panose="020B0604030504040204" pitchFamily="50" charset="-128"/>
                          <a:ea typeface="メイリオ" panose="020B0604030504040204" pitchFamily="50" charset="-128"/>
                          <a:cs typeface="メイリオ" panose="020B0604030504040204" pitchFamily="50" charset="-128"/>
                        </a:rPr>
                        <a:t>低所得</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just" fontAlgn="base">
                        <a:lnSpc>
                          <a:spcPts val="1700"/>
                        </a:lnSpc>
                        <a:spcAft>
                          <a:spcPts val="0"/>
                        </a:spcAft>
                      </a:pPr>
                      <a:r>
                        <a:rPr lang="ja-JP" sz="1600" kern="0" dirty="0">
                          <a:effectLst/>
                          <a:latin typeface="メイリオ" panose="020B0604030504040204" pitchFamily="50" charset="-128"/>
                          <a:ea typeface="メイリオ" panose="020B0604030504040204" pitchFamily="50" charset="-128"/>
                          <a:cs typeface="メイリオ" panose="020B0604030504040204" pitchFamily="50" charset="-128"/>
                        </a:rPr>
                        <a:t>市町村民税非課税世帯</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ctr" fontAlgn="base">
                        <a:lnSpc>
                          <a:spcPts val="1700"/>
                        </a:lnSpc>
                        <a:spcAft>
                          <a:spcPts val="0"/>
                        </a:spcAft>
                      </a:pPr>
                      <a:r>
                        <a:rPr lang="ja-JP" sz="1600" kern="0">
                          <a:effectLst/>
                          <a:latin typeface="メイリオ" panose="020B0604030504040204" pitchFamily="50" charset="-128"/>
                          <a:ea typeface="メイリオ" panose="020B0604030504040204" pitchFamily="50" charset="-128"/>
                          <a:cs typeface="メイリオ" panose="020B0604030504040204" pitchFamily="50" charset="-128"/>
                        </a:rPr>
                        <a:t>０円</a:t>
                      </a:r>
                      <a:endParaRPr lang="ja-JP" sz="16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extLst>
                  <a:ext uri="{0D108BD9-81ED-4DB2-BD59-A6C34878D82A}">
                    <a16:rowId xmlns:a16="http://schemas.microsoft.com/office/drawing/2014/main" val="10001"/>
                  </a:ext>
                </a:extLst>
              </a:tr>
              <a:tr h="294893">
                <a:tc>
                  <a:txBody>
                    <a:bodyPr/>
                    <a:lstStyle/>
                    <a:p>
                      <a:pPr algn="ctr" fontAlgn="base">
                        <a:lnSpc>
                          <a:spcPts val="1700"/>
                        </a:lnSpc>
                        <a:spcAft>
                          <a:spcPts val="0"/>
                        </a:spcAft>
                      </a:pPr>
                      <a:r>
                        <a:rPr lang="ja-JP" sz="1600" kern="0">
                          <a:effectLst/>
                          <a:latin typeface="メイリオ" panose="020B0604030504040204" pitchFamily="50" charset="-128"/>
                          <a:ea typeface="メイリオ" panose="020B0604030504040204" pitchFamily="50" charset="-128"/>
                          <a:cs typeface="メイリオ" panose="020B0604030504040204" pitchFamily="50" charset="-128"/>
                        </a:rPr>
                        <a:t>一　　般</a:t>
                      </a:r>
                      <a:endParaRPr lang="ja-JP" sz="16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just" fontAlgn="base">
                        <a:lnSpc>
                          <a:spcPts val="1700"/>
                        </a:lnSpc>
                        <a:spcAft>
                          <a:spcPts val="0"/>
                        </a:spcAft>
                      </a:pPr>
                      <a:r>
                        <a:rPr lang="ja-JP" sz="1600" kern="0" dirty="0">
                          <a:effectLst/>
                          <a:latin typeface="メイリオ" panose="020B0604030504040204" pitchFamily="50" charset="-128"/>
                          <a:ea typeface="メイリオ" panose="020B0604030504040204" pitchFamily="50" charset="-128"/>
                          <a:cs typeface="メイリオ" panose="020B0604030504040204" pitchFamily="50" charset="-128"/>
                        </a:rPr>
                        <a:t>市町村民税課税世帯</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ctr" fontAlgn="base">
                        <a:lnSpc>
                          <a:spcPts val="1700"/>
                        </a:lnSpc>
                        <a:spcAft>
                          <a:spcPts val="0"/>
                        </a:spcAft>
                      </a:pPr>
                      <a:r>
                        <a:rPr lang="ja-JP" sz="1600" kern="0" dirty="0">
                          <a:effectLst/>
                          <a:latin typeface="メイリオ" panose="020B0604030504040204" pitchFamily="50" charset="-128"/>
                          <a:ea typeface="メイリオ" panose="020B0604030504040204" pitchFamily="50" charset="-128"/>
                          <a:cs typeface="メイリオ" panose="020B0604030504040204" pitchFamily="50" charset="-128"/>
                        </a:rPr>
                        <a:t>３７，２００円</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extLst>
                  <a:ext uri="{0D108BD9-81ED-4DB2-BD59-A6C34878D82A}">
                    <a16:rowId xmlns:a16="http://schemas.microsoft.com/office/drawing/2014/main" val="10002"/>
                  </a:ext>
                </a:extLst>
              </a:tr>
            </a:tbl>
          </a:graphicData>
        </a:graphic>
      </p:graphicFrame>
      <p:sp>
        <p:nvSpPr>
          <p:cNvPr id="6" name="角丸四角形 5"/>
          <p:cNvSpPr/>
          <p:nvPr/>
        </p:nvSpPr>
        <p:spPr>
          <a:xfrm>
            <a:off x="171450" y="3675764"/>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171450" y="101576"/>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スライド番号プレースホルダー 3"/>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52</a:t>
            </a:fld>
            <a:endParaRPr lang="en-US" altLang="ja-JP">
              <a:solidFill>
                <a:prstClr val="black"/>
              </a:solidFill>
            </a:endParaRPr>
          </a:p>
        </p:txBody>
      </p:sp>
    </p:spTree>
    <p:extLst>
      <p:ext uri="{BB962C8B-B14F-4D97-AF65-F5344CB8AC3E}">
        <p14:creationId xmlns:p14="http://schemas.microsoft.com/office/powerpoint/2010/main" val="12892793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970508" y="-27384"/>
            <a:ext cx="5916502" cy="431800"/>
          </a:xfrm>
        </p:spPr>
        <p:txBody>
          <a:bodyPr lIns="91176" tIns="45600" rIns="91176" bIns="45600">
            <a:noAutofit/>
          </a:bodyPr>
          <a:lstStyle/>
          <a:p>
            <a:pPr algn="l"/>
            <a:r>
              <a:rPr lang="ja-JP" altLang="en-US" sz="2000" b="1" dirty="0" smtClean="0">
                <a:latin typeface="ＭＳ ゴシック" panose="020B0609070205080204" pitchFamily="49" charset="-128"/>
                <a:ea typeface="ＭＳ ゴシック" panose="020B0609070205080204" pitchFamily="49" charset="-128"/>
              </a:rPr>
              <a:t>補装具費の支給の仕組み①（償還払方式の場合）</a:t>
            </a:r>
          </a:p>
        </p:txBody>
      </p:sp>
      <p:sp>
        <p:nvSpPr>
          <p:cNvPr id="6147" name="Rectangle 3"/>
          <p:cNvSpPr txBox="1">
            <a:spLocks noChangeArrowheads="1"/>
          </p:cNvSpPr>
          <p:nvPr/>
        </p:nvSpPr>
        <p:spPr bwMode="auto">
          <a:xfrm>
            <a:off x="74145" y="476250"/>
            <a:ext cx="9721080" cy="1631950"/>
          </a:xfrm>
          <a:prstGeom prst="rect">
            <a:avLst/>
          </a:prstGeom>
          <a:solidFill>
            <a:schemeClr val="accent5">
              <a:lumMod val="20000"/>
              <a:lumOff val="80000"/>
            </a:schemeClr>
          </a:solidFill>
          <a:ln>
            <a:noFill/>
            <a:headEnd/>
            <a:tailEnd/>
          </a:ln>
        </p:spPr>
        <p:style>
          <a:lnRef idx="1">
            <a:schemeClr val="accent3"/>
          </a:lnRef>
          <a:fillRef idx="2">
            <a:schemeClr val="accent3"/>
          </a:fillRef>
          <a:effectRef idx="1">
            <a:schemeClr val="accent3"/>
          </a:effectRef>
          <a:fontRef idx="minor">
            <a:schemeClr val="dk1"/>
          </a:fontRef>
        </p:style>
        <p:txBody>
          <a:bodyPr anchor="ctr"/>
          <a:lstStyle/>
          <a:p>
            <a:pPr eaLnBrk="0" fontAlgn="base" hangingPunct="0">
              <a:spcBef>
                <a:spcPct val="20000"/>
              </a:spcBef>
              <a:spcAft>
                <a:spcPct val="0"/>
              </a:spcAft>
            </a:pPr>
            <a:r>
              <a:rPr lang="ja-JP" altLang="en-US" sz="1200" dirty="0">
                <a:solidFill>
                  <a:prstClr val="black"/>
                </a:solidFill>
                <a:latin typeface="メイリオ" pitchFamily="50" charset="-128"/>
                <a:ea typeface="メイリオ" pitchFamily="50" charset="-128"/>
              </a:rPr>
              <a:t>○補装具の購入（修理）を希望する者は、市町村に補装具費支給の申請を行う。</a:t>
            </a:r>
            <a:r>
              <a:rPr lang="en-US" altLang="ja-JP" sz="1200" dirty="0">
                <a:solidFill>
                  <a:prstClr val="black"/>
                </a:solidFill>
                <a:latin typeface="メイリオ" pitchFamily="50" charset="-128"/>
                <a:ea typeface="メイリオ" pitchFamily="50" charset="-128"/>
              </a:rPr>
              <a:t/>
            </a:r>
            <a:br>
              <a:rPr lang="en-US" altLang="ja-JP" sz="1200" dirty="0">
                <a:solidFill>
                  <a:prstClr val="black"/>
                </a:solidFill>
                <a:latin typeface="メイリオ" pitchFamily="50" charset="-128"/>
                <a:ea typeface="メイリオ" pitchFamily="50" charset="-128"/>
              </a:rPr>
            </a:br>
            <a:r>
              <a:rPr lang="ja-JP" altLang="en-US" sz="1200" dirty="0">
                <a:solidFill>
                  <a:prstClr val="black"/>
                </a:solidFill>
                <a:latin typeface="メイリオ" pitchFamily="50" charset="-128"/>
                <a:ea typeface="メイリオ" pitchFamily="50" charset="-128"/>
              </a:rPr>
              <a:t>○申請を受けた市町村は、更生相談所等の意見を基に補装具費の支給を行うことが適切であると認めるときは、補装具費の支給の決定を行う。</a:t>
            </a:r>
            <a:r>
              <a:rPr lang="en-US" altLang="ja-JP" sz="1200" dirty="0">
                <a:solidFill>
                  <a:prstClr val="black"/>
                </a:solidFill>
                <a:latin typeface="メイリオ" pitchFamily="50" charset="-128"/>
                <a:ea typeface="メイリオ" pitchFamily="50" charset="-128"/>
              </a:rPr>
              <a:t/>
            </a:r>
            <a:br>
              <a:rPr lang="en-US" altLang="ja-JP" sz="1200" dirty="0">
                <a:solidFill>
                  <a:prstClr val="black"/>
                </a:solidFill>
                <a:latin typeface="メイリオ" pitchFamily="50" charset="-128"/>
                <a:ea typeface="メイリオ" pitchFamily="50" charset="-128"/>
              </a:rPr>
            </a:br>
            <a:r>
              <a:rPr lang="ja-JP" altLang="en-US" sz="1200" dirty="0">
                <a:solidFill>
                  <a:prstClr val="black"/>
                </a:solidFill>
                <a:latin typeface="メイリオ" pitchFamily="50" charset="-128"/>
                <a:ea typeface="メイリオ" pitchFamily="50" charset="-128"/>
              </a:rPr>
              <a:t>○補装具費の支給の決定を受けた障害者等は、事業者との契約により、当該事業者から補装具の購入</a:t>
            </a:r>
            <a:r>
              <a:rPr lang="en-US" altLang="ja-JP" sz="1200" dirty="0">
                <a:solidFill>
                  <a:prstClr val="black"/>
                </a:solidFill>
                <a:latin typeface="メイリオ" pitchFamily="50" charset="-128"/>
                <a:ea typeface="メイリオ" pitchFamily="50" charset="-128"/>
              </a:rPr>
              <a:t>(</a:t>
            </a:r>
            <a:r>
              <a:rPr lang="ja-JP" altLang="en-US" sz="1200" dirty="0">
                <a:solidFill>
                  <a:prstClr val="black"/>
                </a:solidFill>
                <a:latin typeface="メイリオ" pitchFamily="50" charset="-128"/>
                <a:ea typeface="メイリオ" pitchFamily="50" charset="-128"/>
              </a:rPr>
              <a:t>修理</a:t>
            </a:r>
            <a:r>
              <a:rPr lang="en-US" altLang="ja-JP" sz="1200" dirty="0">
                <a:solidFill>
                  <a:prstClr val="black"/>
                </a:solidFill>
                <a:latin typeface="メイリオ" pitchFamily="50" charset="-128"/>
                <a:ea typeface="メイリオ" pitchFamily="50" charset="-128"/>
              </a:rPr>
              <a:t>)</a:t>
            </a:r>
            <a:r>
              <a:rPr lang="ja-JP" altLang="en-US" sz="1200" dirty="0">
                <a:solidFill>
                  <a:prstClr val="black"/>
                </a:solidFill>
                <a:latin typeface="メイリオ" pitchFamily="50" charset="-128"/>
                <a:ea typeface="メイリオ" pitchFamily="50" charset="-128"/>
              </a:rPr>
              <a:t>のサービス提供を受ける。</a:t>
            </a:r>
            <a:r>
              <a:rPr lang="en-US" altLang="ja-JP" sz="1200" dirty="0">
                <a:solidFill>
                  <a:prstClr val="black"/>
                </a:solidFill>
                <a:latin typeface="メイリオ" pitchFamily="50" charset="-128"/>
                <a:ea typeface="メイリオ" pitchFamily="50" charset="-128"/>
              </a:rPr>
              <a:t/>
            </a:r>
            <a:br>
              <a:rPr lang="en-US" altLang="ja-JP" sz="1200" dirty="0">
                <a:solidFill>
                  <a:prstClr val="black"/>
                </a:solidFill>
                <a:latin typeface="メイリオ" pitchFamily="50" charset="-128"/>
                <a:ea typeface="メイリオ" pitchFamily="50" charset="-128"/>
              </a:rPr>
            </a:br>
            <a:r>
              <a:rPr lang="ja-JP" altLang="en-US" sz="1200" dirty="0">
                <a:solidFill>
                  <a:prstClr val="black"/>
                </a:solidFill>
                <a:latin typeface="メイリオ" pitchFamily="50" charset="-128"/>
                <a:ea typeface="メイリオ" pitchFamily="50" charset="-128"/>
              </a:rPr>
              <a:t>○障害者等が事業者から補装具の購入</a:t>
            </a:r>
            <a:r>
              <a:rPr lang="en-US" altLang="ja-JP" sz="1200" dirty="0">
                <a:solidFill>
                  <a:prstClr val="black"/>
                </a:solidFill>
                <a:latin typeface="メイリオ" pitchFamily="50" charset="-128"/>
                <a:ea typeface="メイリオ" pitchFamily="50" charset="-128"/>
              </a:rPr>
              <a:t>(</a:t>
            </a:r>
            <a:r>
              <a:rPr lang="ja-JP" altLang="en-US" sz="1200" dirty="0">
                <a:solidFill>
                  <a:prstClr val="black"/>
                </a:solidFill>
                <a:latin typeface="メイリオ" pitchFamily="50" charset="-128"/>
                <a:ea typeface="メイリオ" pitchFamily="50" charset="-128"/>
              </a:rPr>
              <a:t>修理</a:t>
            </a:r>
            <a:r>
              <a:rPr lang="en-US" altLang="ja-JP" sz="1200" dirty="0">
                <a:solidFill>
                  <a:prstClr val="black"/>
                </a:solidFill>
                <a:latin typeface="メイリオ" pitchFamily="50" charset="-128"/>
                <a:ea typeface="メイリオ" pitchFamily="50" charset="-128"/>
              </a:rPr>
              <a:t>)</a:t>
            </a:r>
            <a:r>
              <a:rPr lang="ja-JP" altLang="en-US" sz="1200" dirty="0">
                <a:solidFill>
                  <a:prstClr val="black"/>
                </a:solidFill>
                <a:latin typeface="メイリオ" pitchFamily="50" charset="-128"/>
                <a:ea typeface="メイリオ" pitchFamily="50" charset="-128"/>
              </a:rPr>
              <a:t>のサービスを受けた時は、</a:t>
            </a:r>
            <a:r>
              <a:rPr lang="en-US" altLang="ja-JP" sz="1200" dirty="0">
                <a:solidFill>
                  <a:prstClr val="black"/>
                </a:solidFill>
                <a:latin typeface="メイリオ" pitchFamily="50" charset="-128"/>
                <a:ea typeface="メイリオ" pitchFamily="50" charset="-128"/>
              </a:rPr>
              <a:t/>
            </a:r>
            <a:br>
              <a:rPr lang="en-US" altLang="ja-JP" sz="1200" dirty="0">
                <a:solidFill>
                  <a:prstClr val="black"/>
                </a:solidFill>
                <a:latin typeface="メイリオ" pitchFamily="50" charset="-128"/>
                <a:ea typeface="メイリオ" pitchFamily="50" charset="-128"/>
              </a:rPr>
            </a:br>
            <a:r>
              <a:rPr lang="ja-JP" altLang="en-US" sz="1200" dirty="0">
                <a:solidFill>
                  <a:prstClr val="black"/>
                </a:solidFill>
                <a:latin typeface="メイリオ" pitchFamily="50" charset="-128"/>
                <a:ea typeface="メイリオ" pitchFamily="50" charset="-128"/>
              </a:rPr>
              <a:t>　・事業者に対し、補装具の購入</a:t>
            </a:r>
            <a:r>
              <a:rPr lang="en-US" altLang="ja-JP" sz="1200" dirty="0">
                <a:solidFill>
                  <a:prstClr val="black"/>
                </a:solidFill>
                <a:latin typeface="メイリオ" pitchFamily="50" charset="-128"/>
                <a:ea typeface="メイリオ" pitchFamily="50" charset="-128"/>
              </a:rPr>
              <a:t>(</a:t>
            </a:r>
            <a:r>
              <a:rPr lang="ja-JP" altLang="en-US" sz="1200" dirty="0">
                <a:solidFill>
                  <a:prstClr val="black"/>
                </a:solidFill>
                <a:latin typeface="メイリオ" pitchFamily="50" charset="-128"/>
                <a:ea typeface="メイリオ" pitchFamily="50" charset="-128"/>
              </a:rPr>
              <a:t>修理</a:t>
            </a:r>
            <a:r>
              <a:rPr lang="en-US" altLang="ja-JP" sz="1200" dirty="0">
                <a:solidFill>
                  <a:prstClr val="black"/>
                </a:solidFill>
                <a:latin typeface="メイリオ" pitchFamily="50" charset="-128"/>
                <a:ea typeface="メイリオ" pitchFamily="50" charset="-128"/>
              </a:rPr>
              <a:t>)</a:t>
            </a:r>
            <a:r>
              <a:rPr lang="ja-JP" altLang="en-US" sz="1200" dirty="0">
                <a:solidFill>
                  <a:prstClr val="black"/>
                </a:solidFill>
                <a:latin typeface="メイリオ" pitchFamily="50" charset="-128"/>
                <a:ea typeface="メイリオ" pitchFamily="50" charset="-128"/>
              </a:rPr>
              <a:t>に要した費用を支払うとともに、</a:t>
            </a:r>
            <a:r>
              <a:rPr lang="en-US" altLang="ja-JP" sz="1200" dirty="0">
                <a:solidFill>
                  <a:prstClr val="black"/>
                </a:solidFill>
                <a:latin typeface="メイリオ" pitchFamily="50" charset="-128"/>
                <a:ea typeface="メイリオ" pitchFamily="50" charset="-128"/>
              </a:rPr>
              <a:t/>
            </a:r>
            <a:br>
              <a:rPr lang="en-US" altLang="ja-JP" sz="1200" dirty="0">
                <a:solidFill>
                  <a:prstClr val="black"/>
                </a:solidFill>
                <a:latin typeface="メイリオ" pitchFamily="50" charset="-128"/>
                <a:ea typeface="メイリオ" pitchFamily="50" charset="-128"/>
              </a:rPr>
            </a:br>
            <a:r>
              <a:rPr lang="ja-JP" altLang="en-US" sz="1200" dirty="0">
                <a:solidFill>
                  <a:prstClr val="black"/>
                </a:solidFill>
                <a:latin typeface="メイリオ" pitchFamily="50" charset="-128"/>
                <a:ea typeface="メイリオ" pitchFamily="50" charset="-128"/>
              </a:rPr>
              <a:t>　・市町村に対し、補装具の購入</a:t>
            </a:r>
            <a:r>
              <a:rPr lang="en-US" altLang="ja-JP" sz="1200" dirty="0">
                <a:solidFill>
                  <a:prstClr val="black"/>
                </a:solidFill>
                <a:latin typeface="メイリオ" pitchFamily="50" charset="-128"/>
                <a:ea typeface="メイリオ" pitchFamily="50" charset="-128"/>
              </a:rPr>
              <a:t>(</a:t>
            </a:r>
            <a:r>
              <a:rPr lang="ja-JP" altLang="en-US" sz="1200" dirty="0">
                <a:solidFill>
                  <a:prstClr val="black"/>
                </a:solidFill>
                <a:latin typeface="メイリオ" pitchFamily="50" charset="-128"/>
                <a:ea typeface="メイリオ" pitchFamily="50" charset="-128"/>
              </a:rPr>
              <a:t>修理</a:t>
            </a:r>
            <a:r>
              <a:rPr lang="en-US" altLang="ja-JP" sz="1200" dirty="0">
                <a:solidFill>
                  <a:prstClr val="black"/>
                </a:solidFill>
                <a:latin typeface="メイリオ" pitchFamily="50" charset="-128"/>
                <a:ea typeface="メイリオ" pitchFamily="50" charset="-128"/>
              </a:rPr>
              <a:t>)</a:t>
            </a:r>
            <a:r>
              <a:rPr lang="ja-JP" altLang="en-US" sz="1200" dirty="0">
                <a:solidFill>
                  <a:prstClr val="black"/>
                </a:solidFill>
                <a:latin typeface="メイリオ" pitchFamily="50" charset="-128"/>
                <a:ea typeface="メイリオ" pitchFamily="50" charset="-128"/>
              </a:rPr>
              <a:t>に通常要する費用（補装具費＝基準額－利用者負担額）に相当する額を請求する。</a:t>
            </a:r>
            <a:r>
              <a:rPr lang="en-US" altLang="ja-JP" sz="1200" dirty="0">
                <a:solidFill>
                  <a:prstClr val="black"/>
                </a:solidFill>
                <a:latin typeface="メイリオ" pitchFamily="50" charset="-128"/>
                <a:ea typeface="メイリオ" pitchFamily="50" charset="-128"/>
              </a:rPr>
              <a:t/>
            </a:r>
            <a:br>
              <a:rPr lang="en-US" altLang="ja-JP" sz="1200" dirty="0">
                <a:solidFill>
                  <a:prstClr val="black"/>
                </a:solidFill>
                <a:latin typeface="メイリオ" pitchFamily="50" charset="-128"/>
                <a:ea typeface="メイリオ" pitchFamily="50" charset="-128"/>
              </a:rPr>
            </a:br>
            <a:r>
              <a:rPr lang="ja-JP" altLang="en-US" sz="1200" dirty="0">
                <a:solidFill>
                  <a:prstClr val="black"/>
                </a:solidFill>
                <a:latin typeface="メイリオ" pitchFamily="50" charset="-128"/>
                <a:ea typeface="メイリオ" pitchFamily="50" charset="-128"/>
              </a:rPr>
              <a:t>○市町村は、障害者等から補装具費の請求があった時は、補装具費の支給を行う。　</a:t>
            </a:r>
          </a:p>
        </p:txBody>
      </p:sp>
      <p:grpSp>
        <p:nvGrpSpPr>
          <p:cNvPr id="46" name="グループ化 51"/>
          <p:cNvGrpSpPr>
            <a:grpSpLocks/>
          </p:cNvGrpSpPr>
          <p:nvPr/>
        </p:nvGrpSpPr>
        <p:grpSpPr bwMode="auto">
          <a:xfrm>
            <a:off x="560512" y="2224728"/>
            <a:ext cx="8748346" cy="4562475"/>
            <a:chOff x="214313" y="1892251"/>
            <a:chExt cx="9477375" cy="4561085"/>
          </a:xfrm>
        </p:grpSpPr>
        <p:sp>
          <p:nvSpPr>
            <p:cNvPr id="47" name="Rectangle 2"/>
            <p:cNvSpPr>
              <a:spLocks noChangeArrowheads="1"/>
            </p:cNvSpPr>
            <p:nvPr/>
          </p:nvSpPr>
          <p:spPr bwMode="auto">
            <a:xfrm>
              <a:off x="214313" y="1892251"/>
              <a:ext cx="9477375" cy="4561085"/>
            </a:xfrm>
            <a:prstGeom prst="rect">
              <a:avLst/>
            </a:prstGeom>
            <a:noFill/>
            <a:ln w="9525" algn="ctr">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latin typeface="Arial" charset="0"/>
              </a:endParaRPr>
            </a:p>
          </p:txBody>
        </p:sp>
        <p:sp>
          <p:nvSpPr>
            <p:cNvPr id="48" name="Text Box 4"/>
            <p:cNvSpPr txBox="1">
              <a:spLocks noChangeArrowheads="1"/>
            </p:cNvSpPr>
            <p:nvPr/>
          </p:nvSpPr>
          <p:spPr bwMode="auto">
            <a:xfrm>
              <a:off x="8385175" y="4004691"/>
              <a:ext cx="1169988" cy="576262"/>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1400" b="1">
                  <a:solidFill>
                    <a:prstClr val="black"/>
                  </a:solidFill>
                  <a:latin typeface="HG丸ｺﾞｼｯｸM-PRO" pitchFamily="50" charset="-128"/>
                  <a:ea typeface="HG丸ｺﾞｼｯｸM-PRO" pitchFamily="50" charset="-128"/>
                </a:rPr>
                <a:t>市町村</a:t>
              </a:r>
              <a:endParaRPr lang="ja-JP" altLang="en-US" sz="1400" b="1">
                <a:solidFill>
                  <a:prstClr val="black"/>
                </a:solidFill>
                <a:latin typeface="Arial" charset="0"/>
              </a:endParaRPr>
            </a:p>
          </p:txBody>
        </p:sp>
        <p:sp>
          <p:nvSpPr>
            <p:cNvPr id="49" name="Text Box 5"/>
            <p:cNvSpPr txBox="1">
              <a:spLocks noChangeArrowheads="1"/>
            </p:cNvSpPr>
            <p:nvPr/>
          </p:nvSpPr>
          <p:spPr bwMode="auto">
            <a:xfrm>
              <a:off x="508000" y="3961631"/>
              <a:ext cx="1716088" cy="619322"/>
            </a:xfrm>
            <a:prstGeom prst="rect">
              <a:avLst/>
            </a:prstGeom>
            <a:solidFill>
              <a:schemeClr val="bg1"/>
            </a:solidFill>
            <a:ln w="38100" cmpd="dbl" algn="ctr">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1400" b="1">
                  <a:solidFill>
                    <a:prstClr val="black"/>
                  </a:solidFill>
                  <a:latin typeface="HG丸ｺﾞｼｯｸM-PRO" pitchFamily="50" charset="-128"/>
                  <a:ea typeface="HG丸ｺﾞｼｯｸM-PRO" pitchFamily="50" charset="-128"/>
                </a:rPr>
                <a:t>補装具製作業者</a:t>
              </a:r>
            </a:p>
          </p:txBody>
        </p:sp>
        <p:sp>
          <p:nvSpPr>
            <p:cNvPr id="51" name="Text Box 6"/>
            <p:cNvSpPr txBox="1">
              <a:spLocks noChangeArrowheads="1"/>
            </p:cNvSpPr>
            <p:nvPr/>
          </p:nvSpPr>
          <p:spPr bwMode="auto">
            <a:xfrm>
              <a:off x="5500688" y="2061441"/>
              <a:ext cx="2568079" cy="312017"/>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en-US" altLang="ja-JP" sz="1400" dirty="0">
                  <a:solidFill>
                    <a:prstClr val="black"/>
                  </a:solidFill>
                  <a:latin typeface="HG丸ｺﾞｼｯｸM-PRO" pitchFamily="50" charset="-128"/>
                  <a:ea typeface="HG丸ｺﾞｼｯｸM-PRO" pitchFamily="50" charset="-128"/>
                </a:rPr>
                <a:t>①</a:t>
              </a:r>
              <a:r>
                <a:rPr lang="ja-JP" altLang="en-US" sz="1400" dirty="0">
                  <a:solidFill>
                    <a:prstClr val="black"/>
                  </a:solidFill>
                  <a:latin typeface="HG丸ｺﾞｼｯｸM-PRO" pitchFamily="50" charset="-128"/>
                  <a:ea typeface="HG丸ｺﾞｼｯｸM-PRO" pitchFamily="50" charset="-128"/>
                </a:rPr>
                <a:t>補装具費支給申請</a:t>
              </a:r>
            </a:p>
          </p:txBody>
        </p:sp>
        <p:sp>
          <p:nvSpPr>
            <p:cNvPr id="52" name="Text Box 7"/>
            <p:cNvSpPr txBox="1">
              <a:spLocks noChangeArrowheads="1"/>
            </p:cNvSpPr>
            <p:nvPr/>
          </p:nvSpPr>
          <p:spPr bwMode="auto">
            <a:xfrm>
              <a:off x="5500688" y="2709095"/>
              <a:ext cx="3203575" cy="720083"/>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④補装具費支給決定</a:t>
              </a:r>
              <a:r>
                <a:rPr lang="en-US" altLang="ja-JP" sz="1400" dirty="0">
                  <a:solidFill>
                    <a:prstClr val="black"/>
                  </a:solidFill>
                  <a:latin typeface="HG丸ｺﾞｼｯｸM-PRO" pitchFamily="50" charset="-128"/>
                  <a:ea typeface="HG丸ｺﾞｼｯｸM-PRO" pitchFamily="50" charset="-128"/>
                </a:rPr>
                <a:t>(</a:t>
              </a:r>
              <a:r>
                <a:rPr lang="ja-JP" altLang="en-US" sz="1400" dirty="0">
                  <a:solidFill>
                    <a:prstClr val="black"/>
                  </a:solidFill>
                  <a:latin typeface="HG丸ｺﾞｼｯｸM-PRO" pitchFamily="50" charset="-128"/>
                  <a:ea typeface="HG丸ｺﾞｼｯｸM-PRO" pitchFamily="50" charset="-128"/>
                </a:rPr>
                <a:t>種目・金額</a:t>
              </a:r>
              <a:r>
                <a:rPr lang="en-US" altLang="ja-JP" sz="1400" dirty="0">
                  <a:solidFill>
                    <a:prstClr val="black"/>
                  </a:solidFill>
                  <a:latin typeface="HG丸ｺﾞｼｯｸM-PRO" pitchFamily="50" charset="-128"/>
                  <a:ea typeface="HG丸ｺﾞｼｯｸM-PRO" pitchFamily="50" charset="-128"/>
                </a:rPr>
                <a:t>)</a:t>
              </a:r>
              <a:endParaRPr lang="ja-JP" altLang="en-US" sz="1400" dirty="0">
                <a:solidFill>
                  <a:prstClr val="black"/>
                </a:solidFill>
                <a:latin typeface="HG丸ｺﾞｼｯｸM-PRO" pitchFamily="50" charset="-128"/>
                <a:ea typeface="HG丸ｺﾞｼｯｸM-PRO" pitchFamily="50" charset="-128"/>
              </a:endParaRPr>
            </a:p>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 </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申請者が適切な業者の選定に必要となる情報の提供</a:t>
              </a:r>
            </a:p>
          </p:txBody>
        </p:sp>
        <p:sp>
          <p:nvSpPr>
            <p:cNvPr id="53" name="Line 8"/>
            <p:cNvSpPr>
              <a:spLocks noChangeShapeType="1"/>
            </p:cNvSpPr>
            <p:nvPr/>
          </p:nvSpPr>
          <p:spPr bwMode="auto">
            <a:xfrm flipH="1">
              <a:off x="5500688" y="2375719"/>
              <a:ext cx="3587750"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54" name="Line 10"/>
            <p:cNvSpPr>
              <a:spLocks noChangeShapeType="1"/>
            </p:cNvSpPr>
            <p:nvPr/>
          </p:nvSpPr>
          <p:spPr bwMode="auto">
            <a:xfrm flipH="1" flipV="1">
              <a:off x="5576888" y="2637656"/>
              <a:ext cx="3198812" cy="3175"/>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55" name="Line 12"/>
            <p:cNvSpPr>
              <a:spLocks noChangeShapeType="1"/>
            </p:cNvSpPr>
            <p:nvPr/>
          </p:nvSpPr>
          <p:spPr bwMode="auto">
            <a:xfrm flipH="1" flipV="1">
              <a:off x="1209675" y="2553519"/>
              <a:ext cx="2808288" cy="11112"/>
            </a:xfrm>
            <a:prstGeom prst="line">
              <a:avLst/>
            </a:prstGeom>
            <a:noFill/>
            <a:ln w="38100">
              <a:solidFill>
                <a:schemeClr val="tx1"/>
              </a:solidFill>
              <a:round/>
              <a:headEnd type="triangle" w="med" len="med"/>
              <a:tailEn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56" name="Line 13"/>
            <p:cNvSpPr>
              <a:spLocks noChangeShapeType="1"/>
            </p:cNvSpPr>
            <p:nvPr/>
          </p:nvSpPr>
          <p:spPr bwMode="auto">
            <a:xfrm flipH="1">
              <a:off x="1209675" y="2553519"/>
              <a:ext cx="0" cy="1408112"/>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57" name="Text Box 14"/>
            <p:cNvSpPr txBox="1">
              <a:spLocks noChangeArrowheads="1"/>
            </p:cNvSpPr>
            <p:nvPr/>
          </p:nvSpPr>
          <p:spPr bwMode="auto">
            <a:xfrm>
              <a:off x="1209675" y="1929780"/>
              <a:ext cx="2714625" cy="419100"/>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⑤重要事項の説明、契約</a:t>
              </a:r>
              <a:endParaRPr lang="ja-JP" altLang="en-US" sz="1400" dirty="0">
                <a:solidFill>
                  <a:prstClr val="black"/>
                </a:solidFill>
                <a:latin typeface="Arial" charset="0"/>
              </a:endParaRPr>
            </a:p>
          </p:txBody>
        </p:sp>
        <p:sp>
          <p:nvSpPr>
            <p:cNvPr id="58" name="Line 15"/>
            <p:cNvSpPr>
              <a:spLocks noChangeShapeType="1"/>
            </p:cNvSpPr>
            <p:nvPr/>
          </p:nvSpPr>
          <p:spPr bwMode="auto">
            <a:xfrm>
              <a:off x="820738" y="2201094"/>
              <a:ext cx="0" cy="1760537"/>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59" name="Line 16"/>
            <p:cNvSpPr>
              <a:spLocks noChangeShapeType="1"/>
            </p:cNvSpPr>
            <p:nvPr/>
          </p:nvSpPr>
          <p:spPr bwMode="auto">
            <a:xfrm flipH="1">
              <a:off x="819150" y="2204269"/>
              <a:ext cx="3198813" cy="0"/>
            </a:xfrm>
            <a:prstGeom prst="line">
              <a:avLst/>
            </a:prstGeom>
            <a:noFill/>
            <a:ln w="38100">
              <a:solidFill>
                <a:schemeClr val="tx1"/>
              </a:solidFill>
              <a:round/>
              <a:headEnd type="triangle" w="med" len="med"/>
              <a:tailEn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60" name="Text Box 17"/>
            <p:cNvSpPr txBox="1">
              <a:spLocks noChangeArrowheads="1"/>
            </p:cNvSpPr>
            <p:nvPr/>
          </p:nvSpPr>
          <p:spPr bwMode="auto">
            <a:xfrm>
              <a:off x="1209675" y="2302363"/>
              <a:ext cx="2500313" cy="334962"/>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⑦補装具の引渡し</a:t>
              </a:r>
              <a:endParaRPr lang="ja-JP" altLang="en-US" sz="1400" dirty="0">
                <a:solidFill>
                  <a:prstClr val="black"/>
                </a:solidFill>
                <a:latin typeface="Arial" charset="0"/>
              </a:endParaRPr>
            </a:p>
          </p:txBody>
        </p:sp>
        <p:sp>
          <p:nvSpPr>
            <p:cNvPr id="61" name="Text Box 18"/>
            <p:cNvSpPr txBox="1">
              <a:spLocks noChangeArrowheads="1"/>
            </p:cNvSpPr>
            <p:nvPr/>
          </p:nvSpPr>
          <p:spPr bwMode="auto">
            <a:xfrm>
              <a:off x="1611313" y="2853288"/>
              <a:ext cx="2561598" cy="1008331"/>
            </a:xfrm>
            <a:prstGeom prst="rect">
              <a:avLst/>
            </a:prstGeom>
            <a:noFill/>
            <a:ln w="9525">
              <a:noFill/>
              <a:miter lim="800000"/>
              <a:headEnd/>
              <a:tailEnd/>
            </a:ln>
          </p:spPr>
          <p:txBody>
            <a:bodyPr lIns="74295" tIns="41400" rIns="74295" bIns="8890"/>
            <a:lstStyle/>
            <a:p>
              <a:pPr marL="177800" lvl="1" indent="-176213" fontAlgn="base">
                <a:spcBef>
                  <a:spcPct val="0"/>
                </a:spcBef>
                <a:spcAft>
                  <a:spcPct val="0"/>
                </a:spcAft>
              </a:pPr>
              <a:r>
                <a:rPr lang="ja-JP" altLang="en-US" sz="1300" dirty="0">
                  <a:solidFill>
                    <a:prstClr val="black"/>
                  </a:solidFill>
                  <a:latin typeface="HG丸ｺﾞｼｯｸM-PRO" pitchFamily="50" charset="-128"/>
                  <a:ea typeface="HG丸ｺﾞｼｯｸM-PRO" pitchFamily="50" charset="-128"/>
                </a:rPr>
                <a:t>⑧補装具の購入</a:t>
              </a:r>
              <a:r>
                <a:rPr lang="en-US" altLang="ja-JP" sz="1300" dirty="0">
                  <a:solidFill>
                    <a:prstClr val="black"/>
                  </a:solidFill>
                  <a:latin typeface="HG丸ｺﾞｼｯｸM-PRO" pitchFamily="50" charset="-128"/>
                  <a:ea typeface="HG丸ｺﾞｼｯｸM-PRO" pitchFamily="50" charset="-128"/>
                </a:rPr>
                <a:t>(</a:t>
              </a:r>
              <a:r>
                <a:rPr lang="ja-JP" altLang="en-US" sz="1300" dirty="0">
                  <a:solidFill>
                    <a:prstClr val="black"/>
                  </a:solidFill>
                  <a:latin typeface="HG丸ｺﾞｼｯｸM-PRO" pitchFamily="50" charset="-128"/>
                  <a:ea typeface="HG丸ｺﾞｼｯｸM-PRO" pitchFamily="50" charset="-128"/>
                </a:rPr>
                <a:t>修理</a:t>
              </a:r>
              <a:r>
                <a:rPr lang="en-US" altLang="ja-JP" sz="1300" dirty="0">
                  <a:solidFill>
                    <a:prstClr val="black"/>
                  </a:solidFill>
                  <a:latin typeface="HG丸ｺﾞｼｯｸM-PRO" pitchFamily="50" charset="-128"/>
                  <a:ea typeface="HG丸ｺﾞｼｯｸM-PRO" pitchFamily="50" charset="-128"/>
                </a:rPr>
                <a:t>)</a:t>
              </a:r>
              <a:r>
                <a:rPr lang="ja-JP" altLang="en-US" sz="1300" dirty="0">
                  <a:solidFill>
                    <a:prstClr val="black"/>
                  </a:solidFill>
                  <a:latin typeface="HG丸ｺﾞｼｯｸM-PRO" pitchFamily="50" charset="-128"/>
                  <a:ea typeface="HG丸ｺﾞｼｯｸM-PRO" pitchFamily="50" charset="-128"/>
                </a:rPr>
                <a:t>費の　支払い（</a:t>
              </a:r>
              <a:r>
                <a:rPr lang="en-US" altLang="ja-JP" sz="1300" dirty="0">
                  <a:solidFill>
                    <a:prstClr val="black"/>
                  </a:solidFill>
                  <a:latin typeface="HG丸ｺﾞｼｯｸM-PRO" pitchFamily="50" charset="-128"/>
                  <a:ea typeface="HG丸ｺﾞｼｯｸM-PRO" pitchFamily="50" charset="-128"/>
                </a:rPr>
                <a:t>100/100</a:t>
              </a:r>
              <a:r>
                <a:rPr lang="ja-JP" altLang="en-US" sz="1300" dirty="0">
                  <a:solidFill>
                    <a:prstClr val="black"/>
                  </a:solidFill>
                  <a:latin typeface="HG丸ｺﾞｼｯｸM-PRO" pitchFamily="50" charset="-128"/>
                  <a:ea typeface="HG丸ｺﾞｼｯｸM-PRO" pitchFamily="50" charset="-128"/>
                </a:rPr>
                <a:t>）</a:t>
              </a:r>
              <a:endParaRPr lang="en-US" altLang="ja-JP" sz="1300" dirty="0">
                <a:solidFill>
                  <a:prstClr val="black"/>
                </a:solidFill>
                <a:latin typeface="HG丸ｺﾞｼｯｸM-PRO" pitchFamily="50" charset="-128"/>
                <a:ea typeface="HG丸ｺﾞｼｯｸM-PRO" pitchFamily="50" charset="-128"/>
              </a:endParaRPr>
            </a:p>
          </p:txBody>
        </p:sp>
        <p:sp>
          <p:nvSpPr>
            <p:cNvPr id="62" name="Line 19"/>
            <p:cNvSpPr>
              <a:spLocks noChangeShapeType="1"/>
            </p:cNvSpPr>
            <p:nvPr/>
          </p:nvSpPr>
          <p:spPr bwMode="auto">
            <a:xfrm flipH="1" flipV="1">
              <a:off x="1611313" y="2853556"/>
              <a:ext cx="2338387"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63" name="Line 20"/>
            <p:cNvSpPr>
              <a:spLocks noChangeShapeType="1"/>
            </p:cNvSpPr>
            <p:nvPr/>
          </p:nvSpPr>
          <p:spPr bwMode="auto">
            <a:xfrm flipH="1">
              <a:off x="1600200" y="2853556"/>
              <a:ext cx="11113" cy="1108075"/>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64" name="Text Box 21"/>
            <p:cNvSpPr txBox="1">
              <a:spLocks noChangeArrowheads="1"/>
            </p:cNvSpPr>
            <p:nvPr/>
          </p:nvSpPr>
          <p:spPr bwMode="auto">
            <a:xfrm>
              <a:off x="4094163" y="2132857"/>
              <a:ext cx="1406525" cy="877887"/>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1600" b="1">
                  <a:solidFill>
                    <a:prstClr val="black"/>
                  </a:solidFill>
                  <a:latin typeface="HG丸ｺﾞｼｯｸM-PRO" pitchFamily="50" charset="-128"/>
                  <a:ea typeface="HG丸ｺﾞｼｯｸM-PRO" pitchFamily="50" charset="-128"/>
                </a:rPr>
                <a:t>利用者</a:t>
              </a:r>
            </a:p>
            <a:p>
              <a:pPr algn="ctr" fontAlgn="base">
                <a:spcBef>
                  <a:spcPct val="0"/>
                </a:spcBef>
                <a:spcAft>
                  <a:spcPct val="0"/>
                </a:spcAft>
              </a:pPr>
              <a:r>
                <a:rPr lang="ja-JP" altLang="en-US" sz="1600" b="1">
                  <a:solidFill>
                    <a:prstClr val="black"/>
                  </a:solidFill>
                  <a:latin typeface="HG丸ｺﾞｼｯｸM-PRO" pitchFamily="50" charset="-128"/>
                  <a:ea typeface="HG丸ｺﾞｼｯｸM-PRO" pitchFamily="50" charset="-128"/>
                </a:rPr>
                <a:t>（申請者）</a:t>
              </a:r>
              <a:endParaRPr lang="ja-JP" altLang="en-US" sz="1600" b="1">
                <a:solidFill>
                  <a:prstClr val="black"/>
                </a:solidFill>
                <a:latin typeface="Arial" charset="0"/>
              </a:endParaRPr>
            </a:p>
          </p:txBody>
        </p:sp>
        <p:sp>
          <p:nvSpPr>
            <p:cNvPr id="65" name="Line 22"/>
            <p:cNvSpPr>
              <a:spLocks noChangeShapeType="1"/>
            </p:cNvSpPr>
            <p:nvPr/>
          </p:nvSpPr>
          <p:spPr bwMode="auto">
            <a:xfrm flipH="1">
              <a:off x="5967413" y="5589240"/>
              <a:ext cx="2808287" cy="0"/>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66" name="Line 23"/>
            <p:cNvSpPr>
              <a:spLocks noChangeShapeType="1"/>
            </p:cNvSpPr>
            <p:nvPr/>
          </p:nvSpPr>
          <p:spPr bwMode="auto">
            <a:xfrm flipH="1" flipV="1">
              <a:off x="5967413" y="5877272"/>
              <a:ext cx="3121025"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67" name="Line 25"/>
            <p:cNvSpPr>
              <a:spLocks noChangeShapeType="1"/>
            </p:cNvSpPr>
            <p:nvPr/>
          </p:nvSpPr>
          <p:spPr bwMode="auto">
            <a:xfrm flipV="1">
              <a:off x="1209675" y="5877272"/>
              <a:ext cx="2714625"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68" name="Text Box 27"/>
            <p:cNvSpPr txBox="1">
              <a:spLocks noChangeArrowheads="1"/>
            </p:cNvSpPr>
            <p:nvPr/>
          </p:nvSpPr>
          <p:spPr bwMode="auto">
            <a:xfrm>
              <a:off x="6584950" y="5085184"/>
              <a:ext cx="1951038" cy="419100"/>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②意見照会</a:t>
              </a:r>
              <a:endParaRPr lang="en-US" altLang="ja-JP" sz="1400" dirty="0">
                <a:solidFill>
                  <a:prstClr val="black"/>
                </a:solidFill>
                <a:latin typeface="HG丸ｺﾞｼｯｸM-PRO" pitchFamily="50" charset="-128"/>
                <a:ea typeface="HG丸ｺﾞｼｯｸM-PRO" pitchFamily="50" charset="-128"/>
              </a:endParaRPr>
            </a:p>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　判定依頼</a:t>
              </a:r>
              <a:endParaRPr lang="ja-JP" altLang="en-US" sz="1400" dirty="0">
                <a:solidFill>
                  <a:prstClr val="black"/>
                </a:solidFill>
                <a:latin typeface="Arial" charset="0"/>
              </a:endParaRPr>
            </a:p>
          </p:txBody>
        </p:sp>
        <p:sp>
          <p:nvSpPr>
            <p:cNvPr id="69" name="Text Box 29"/>
            <p:cNvSpPr txBox="1">
              <a:spLocks noChangeArrowheads="1"/>
            </p:cNvSpPr>
            <p:nvPr/>
          </p:nvSpPr>
          <p:spPr bwMode="auto">
            <a:xfrm rot="10800000" flipV="1">
              <a:off x="6589253" y="5885940"/>
              <a:ext cx="1562100" cy="382587"/>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③意見書の交付</a:t>
              </a:r>
            </a:p>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　判定書の交付</a:t>
              </a:r>
              <a:endParaRPr lang="ja-JP" altLang="en-US" sz="1400" dirty="0">
                <a:solidFill>
                  <a:prstClr val="black"/>
                </a:solidFill>
                <a:latin typeface="Arial" charset="0"/>
              </a:endParaRPr>
            </a:p>
          </p:txBody>
        </p:sp>
        <p:sp>
          <p:nvSpPr>
            <p:cNvPr id="70" name="Text Box 30"/>
            <p:cNvSpPr txBox="1">
              <a:spLocks noChangeArrowheads="1"/>
            </p:cNvSpPr>
            <p:nvPr/>
          </p:nvSpPr>
          <p:spPr bwMode="auto">
            <a:xfrm>
              <a:off x="1522413" y="5306785"/>
              <a:ext cx="1870075" cy="569912"/>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⑥製作指導</a:t>
              </a:r>
            </a:p>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　適合判定</a:t>
              </a:r>
              <a:endParaRPr lang="ja-JP" altLang="en-US" sz="1400" dirty="0">
                <a:solidFill>
                  <a:prstClr val="black"/>
                </a:solidFill>
                <a:latin typeface="Arial" charset="0"/>
              </a:endParaRPr>
            </a:p>
          </p:txBody>
        </p:sp>
        <p:sp>
          <p:nvSpPr>
            <p:cNvPr id="71" name="Text Box 31"/>
            <p:cNvSpPr txBox="1">
              <a:spLocks noChangeArrowheads="1"/>
            </p:cNvSpPr>
            <p:nvPr/>
          </p:nvSpPr>
          <p:spPr bwMode="auto">
            <a:xfrm>
              <a:off x="3703638" y="5373216"/>
              <a:ext cx="2263775" cy="914103"/>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1600">
                  <a:solidFill>
                    <a:prstClr val="black"/>
                  </a:solidFill>
                  <a:latin typeface="HG丸ｺﾞｼｯｸM-PRO" pitchFamily="50" charset="-128"/>
                  <a:ea typeface="HG丸ｺﾞｼｯｸM-PRO" pitchFamily="50" charset="-128"/>
                </a:rPr>
                <a:t>更生相談所等</a:t>
              </a:r>
            </a:p>
            <a:p>
              <a:pPr algn="ctr" fontAlgn="base">
                <a:spcBef>
                  <a:spcPct val="0"/>
                </a:spcBef>
                <a:spcAft>
                  <a:spcPct val="0"/>
                </a:spcAft>
              </a:pPr>
              <a:r>
                <a:rPr lang="ja-JP" altLang="en-US" sz="1400">
                  <a:solidFill>
                    <a:prstClr val="black"/>
                  </a:solidFill>
                  <a:latin typeface="HG丸ｺﾞｼｯｸM-PRO" pitchFamily="50" charset="-128"/>
                  <a:ea typeface="HG丸ｺﾞｼｯｸM-PRO" pitchFamily="50" charset="-128"/>
                </a:rPr>
                <a:t>指定自立支援医療機関</a:t>
              </a:r>
            </a:p>
            <a:p>
              <a:pPr algn="ctr" fontAlgn="base">
                <a:spcBef>
                  <a:spcPct val="0"/>
                </a:spcBef>
                <a:spcAft>
                  <a:spcPct val="0"/>
                </a:spcAft>
              </a:pPr>
              <a:r>
                <a:rPr lang="ja-JP" altLang="en-US" sz="1400">
                  <a:solidFill>
                    <a:prstClr val="black"/>
                  </a:solidFill>
                  <a:latin typeface="HG丸ｺﾞｼｯｸM-PRO" pitchFamily="50" charset="-128"/>
                  <a:ea typeface="HG丸ｺﾞｼｯｸM-PRO" pitchFamily="50" charset="-128"/>
                </a:rPr>
                <a:t>保　健　所</a:t>
              </a:r>
              <a:endParaRPr lang="ja-JP" altLang="en-US" sz="1400">
                <a:solidFill>
                  <a:prstClr val="black"/>
                </a:solidFill>
                <a:latin typeface="Arial" charset="0"/>
              </a:endParaRPr>
            </a:p>
          </p:txBody>
        </p:sp>
        <p:sp>
          <p:nvSpPr>
            <p:cNvPr id="72" name="AutoShape 32"/>
            <p:cNvSpPr>
              <a:spLocks noChangeArrowheads="1"/>
            </p:cNvSpPr>
            <p:nvPr/>
          </p:nvSpPr>
          <p:spPr bwMode="auto">
            <a:xfrm>
              <a:off x="3786188" y="5733256"/>
              <a:ext cx="2098675" cy="479425"/>
            </a:xfrm>
            <a:prstGeom prst="bracketPair">
              <a:avLst>
                <a:gd name="adj" fmla="val 16667"/>
              </a:avLst>
            </a:prstGeom>
            <a:noFill/>
            <a:ln w="12700">
              <a:solidFill>
                <a:srgbClr val="000000"/>
              </a:solidFill>
              <a:round/>
              <a:headEnd/>
              <a:tailEn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cxnSp>
          <p:nvCxnSpPr>
            <p:cNvPr id="73" name="直線コネクタ 72"/>
            <p:cNvCxnSpPr>
              <a:endCxn id="65" idx="0"/>
            </p:cNvCxnSpPr>
            <p:nvPr/>
          </p:nvCxnSpPr>
          <p:spPr>
            <a:xfrm rot="5400000">
              <a:off x="8289716" y="5103255"/>
              <a:ext cx="97196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a:endCxn id="67" idx="0"/>
            </p:cNvCxnSpPr>
            <p:nvPr/>
          </p:nvCxnSpPr>
          <p:spPr>
            <a:xfrm rot="5400000">
              <a:off x="598674" y="5264660"/>
              <a:ext cx="1223589" cy="1588"/>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rot="5400000">
              <a:off x="8460434" y="5247657"/>
              <a:ext cx="1260770" cy="1588"/>
            </a:xfrm>
            <a:prstGeom prst="straightConnector1">
              <a:avLst/>
            </a:prstGeom>
            <a:ln w="381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grpSp>
      <p:cxnSp>
        <p:nvCxnSpPr>
          <p:cNvPr id="76" name="直線コネクタ 75"/>
          <p:cNvCxnSpPr/>
          <p:nvPr/>
        </p:nvCxnSpPr>
        <p:spPr bwMode="auto">
          <a:xfrm rot="5400000">
            <a:off x="7782533" y="3654131"/>
            <a:ext cx="1367454" cy="14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bwMode="auto">
          <a:xfrm rot="5400000">
            <a:off x="7949794" y="3530814"/>
            <a:ext cx="1613243" cy="1466"/>
          </a:xfrm>
          <a:prstGeom prst="straightConnector1">
            <a:avLst/>
          </a:prstGeom>
          <a:ln w="38100">
            <a:solidFill>
              <a:schemeClr val="tx1"/>
            </a:solidFill>
            <a:headEnd type="none"/>
            <a:tailEnd type="triangle"/>
          </a:ln>
        </p:spPr>
        <p:style>
          <a:lnRef idx="1">
            <a:schemeClr val="dk1"/>
          </a:lnRef>
          <a:fillRef idx="0">
            <a:schemeClr val="dk1"/>
          </a:fillRef>
          <a:effectRef idx="0">
            <a:schemeClr val="dk1"/>
          </a:effectRef>
          <a:fontRef idx="minor">
            <a:schemeClr val="tx1"/>
          </a:fontRef>
        </p:style>
      </p:cxnSp>
      <p:sp>
        <p:nvSpPr>
          <p:cNvPr id="78" name="Text Box 18"/>
          <p:cNvSpPr txBox="1">
            <a:spLocks noChangeArrowheads="1"/>
          </p:cNvSpPr>
          <p:nvPr/>
        </p:nvSpPr>
        <p:spPr bwMode="auto">
          <a:xfrm>
            <a:off x="5440242" y="3531549"/>
            <a:ext cx="3202598" cy="495409"/>
          </a:xfrm>
          <a:prstGeom prst="rect">
            <a:avLst/>
          </a:prstGeom>
          <a:noFill/>
          <a:ln w="9525">
            <a:noFill/>
            <a:miter lim="800000"/>
            <a:headEnd/>
            <a:tailEnd/>
          </a:ln>
        </p:spPr>
        <p:txBody>
          <a:bodyPr lIns="74295" tIns="41400" rIns="74295" bIns="8890"/>
          <a:lstStyle/>
          <a:p>
            <a:pPr marL="1588" lvl="1"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⑩費用の支払い（補装具費の支給）</a:t>
            </a:r>
            <a:endParaRPr lang="en-US" altLang="ja-JP" sz="1400" dirty="0">
              <a:solidFill>
                <a:prstClr val="black"/>
              </a:solidFill>
              <a:latin typeface="Arial" charset="0"/>
            </a:endParaRPr>
          </a:p>
        </p:txBody>
      </p:sp>
      <p:sp>
        <p:nvSpPr>
          <p:cNvPr id="79" name="Text Box 6"/>
          <p:cNvSpPr txBox="1">
            <a:spLocks noChangeArrowheads="1"/>
          </p:cNvSpPr>
          <p:nvPr/>
        </p:nvSpPr>
        <p:spPr bwMode="auto">
          <a:xfrm>
            <a:off x="7311272" y="2204864"/>
            <a:ext cx="2015905" cy="549141"/>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⑨費用支払いの請求</a:t>
            </a:r>
            <a:r>
              <a:rPr lang="en-US" altLang="ja-JP" sz="1400" dirty="0">
                <a:solidFill>
                  <a:prstClr val="black"/>
                </a:solidFill>
                <a:latin typeface="HG丸ｺﾞｼｯｸM-PRO" pitchFamily="50" charset="-128"/>
                <a:ea typeface="HG丸ｺﾞｼｯｸM-PRO" pitchFamily="50" charset="-128"/>
              </a:rPr>
              <a:t/>
            </a:r>
            <a:br>
              <a:rPr lang="en-US" altLang="ja-JP" sz="1400" dirty="0">
                <a:solidFill>
                  <a:prstClr val="black"/>
                </a:solidFill>
                <a:latin typeface="HG丸ｺﾞｼｯｸM-PRO" pitchFamily="50" charset="-128"/>
                <a:ea typeface="HG丸ｺﾞｼｯｸM-PRO" pitchFamily="50" charset="-128"/>
              </a:rPr>
            </a:br>
            <a:r>
              <a:rPr lang="en-US" altLang="ja-JP" sz="1400" dirty="0">
                <a:solidFill>
                  <a:prstClr val="black"/>
                </a:solidFill>
                <a:latin typeface="HG丸ｺﾞｼｯｸM-PRO" pitchFamily="50" charset="-128"/>
                <a:ea typeface="HG丸ｺﾞｼｯｸM-PRO" pitchFamily="50" charset="-128"/>
              </a:rPr>
              <a:t>(90/100)</a:t>
            </a:r>
            <a:endParaRPr lang="ja-JP" altLang="en-US" sz="1400" dirty="0">
              <a:solidFill>
                <a:prstClr val="black"/>
              </a:solidFill>
              <a:latin typeface="HG丸ｺﾞｼｯｸM-PRO" pitchFamily="50" charset="-128"/>
              <a:ea typeface="HG丸ｺﾞｼｯｸM-PRO" pitchFamily="50" charset="-128"/>
            </a:endParaRPr>
          </a:p>
        </p:txBody>
      </p:sp>
      <p:sp>
        <p:nvSpPr>
          <p:cNvPr id="2" name="スライド番号プレースホルダー 1"/>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53</a:t>
            </a:fld>
            <a:endParaRPr lang="en-US" altLang="ja-JP">
              <a:solidFill>
                <a:prstClr val="black"/>
              </a:solidFill>
            </a:endParaRPr>
          </a:p>
        </p:txBody>
      </p:sp>
      <p:cxnSp>
        <p:nvCxnSpPr>
          <p:cNvPr id="38" name="直線コネクタ 37"/>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5003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861308" y="-27384"/>
            <a:ext cx="6188036" cy="431800"/>
          </a:xfrm>
        </p:spPr>
        <p:txBody>
          <a:bodyPr lIns="91176" tIns="45600" rIns="91176" bIns="45600">
            <a:noAutofit/>
          </a:bodyPr>
          <a:lstStyle/>
          <a:p>
            <a:pPr algn="l"/>
            <a:r>
              <a:rPr lang="ja-JP" altLang="en-US" sz="2000" b="1" dirty="0" smtClean="0">
                <a:latin typeface="ＭＳ ゴシック" panose="020B0609070205080204" pitchFamily="49" charset="-128"/>
                <a:ea typeface="ＭＳ ゴシック" panose="020B0609070205080204" pitchFamily="49" charset="-128"/>
              </a:rPr>
              <a:t>補装具費の支給の仕組み②（代理受領方式の場合）</a:t>
            </a:r>
          </a:p>
        </p:txBody>
      </p:sp>
      <p:sp>
        <p:nvSpPr>
          <p:cNvPr id="6147" name="Rectangle 3"/>
          <p:cNvSpPr txBox="1">
            <a:spLocks noChangeArrowheads="1"/>
          </p:cNvSpPr>
          <p:nvPr/>
        </p:nvSpPr>
        <p:spPr bwMode="auto">
          <a:xfrm>
            <a:off x="100013" y="476250"/>
            <a:ext cx="9705976" cy="1631950"/>
          </a:xfrm>
          <a:prstGeom prst="rect">
            <a:avLst/>
          </a:prstGeom>
          <a:solidFill>
            <a:schemeClr val="accent5">
              <a:lumMod val="20000"/>
              <a:lumOff val="80000"/>
            </a:schemeClr>
          </a:solidFill>
          <a:ln>
            <a:noFill/>
            <a:headEnd/>
            <a:tailEnd/>
          </a:ln>
        </p:spPr>
        <p:style>
          <a:lnRef idx="1">
            <a:schemeClr val="accent3"/>
          </a:lnRef>
          <a:fillRef idx="2">
            <a:schemeClr val="accent3"/>
          </a:fillRef>
          <a:effectRef idx="1">
            <a:schemeClr val="accent3"/>
          </a:effectRef>
          <a:fontRef idx="minor">
            <a:schemeClr val="dk1"/>
          </a:fontRef>
        </p:style>
        <p:txBody>
          <a:bodyPr anchor="ctr"/>
          <a:lstStyle/>
          <a:p>
            <a:pPr eaLnBrk="0" fontAlgn="base" hangingPunct="0">
              <a:spcBef>
                <a:spcPct val="20000"/>
              </a:spcBef>
              <a:spcAft>
                <a:spcPct val="0"/>
              </a:spcAft>
            </a:pPr>
            <a:r>
              <a:rPr lang="ja-JP" altLang="en-US" sz="1200" dirty="0">
                <a:solidFill>
                  <a:prstClr val="black"/>
                </a:solidFill>
                <a:latin typeface="メイリオ" pitchFamily="50" charset="-128"/>
                <a:ea typeface="メイリオ" pitchFamily="50" charset="-128"/>
              </a:rPr>
              <a:t>○補装具の購入（修理）を希望する者は、市町村に補装具費支給の申請を行う。</a:t>
            </a:r>
            <a:r>
              <a:rPr lang="en-US" altLang="ja-JP" sz="1200" dirty="0">
                <a:solidFill>
                  <a:prstClr val="black"/>
                </a:solidFill>
                <a:latin typeface="メイリオ" pitchFamily="50" charset="-128"/>
                <a:ea typeface="メイリオ" pitchFamily="50" charset="-128"/>
              </a:rPr>
              <a:t/>
            </a:r>
            <a:br>
              <a:rPr lang="en-US" altLang="ja-JP" sz="1200" dirty="0">
                <a:solidFill>
                  <a:prstClr val="black"/>
                </a:solidFill>
                <a:latin typeface="メイリオ" pitchFamily="50" charset="-128"/>
                <a:ea typeface="メイリオ" pitchFamily="50" charset="-128"/>
              </a:rPr>
            </a:br>
            <a:r>
              <a:rPr lang="ja-JP" altLang="en-US" sz="1200" dirty="0">
                <a:solidFill>
                  <a:prstClr val="black"/>
                </a:solidFill>
                <a:latin typeface="メイリオ" pitchFamily="50" charset="-128"/>
                <a:ea typeface="メイリオ" pitchFamily="50" charset="-128"/>
              </a:rPr>
              <a:t>○申請を受けた市町村は、更生相談所等の意見を基に補装具費の支給を行うことが適切であると認めるときは、補装具費の支給の決定を行う。</a:t>
            </a:r>
            <a:r>
              <a:rPr lang="en-US" altLang="ja-JP" sz="1200" dirty="0">
                <a:solidFill>
                  <a:prstClr val="black"/>
                </a:solidFill>
                <a:latin typeface="メイリオ" pitchFamily="50" charset="-128"/>
                <a:ea typeface="メイリオ" pitchFamily="50" charset="-128"/>
              </a:rPr>
              <a:t/>
            </a:r>
            <a:br>
              <a:rPr lang="en-US" altLang="ja-JP" sz="1200" dirty="0">
                <a:solidFill>
                  <a:prstClr val="black"/>
                </a:solidFill>
                <a:latin typeface="メイリオ" pitchFamily="50" charset="-128"/>
                <a:ea typeface="メイリオ" pitchFamily="50" charset="-128"/>
              </a:rPr>
            </a:br>
            <a:r>
              <a:rPr lang="ja-JP" altLang="en-US" sz="1200" dirty="0">
                <a:solidFill>
                  <a:prstClr val="black"/>
                </a:solidFill>
                <a:latin typeface="メイリオ" pitchFamily="50" charset="-128"/>
                <a:ea typeface="メイリオ" pitchFamily="50" charset="-128"/>
              </a:rPr>
              <a:t>○補装具費の支給の決定を受けた障害者等は、事業者との契約により、当該事業者から補装具の購入</a:t>
            </a:r>
            <a:r>
              <a:rPr lang="en-US" altLang="ja-JP" sz="1200" dirty="0">
                <a:solidFill>
                  <a:prstClr val="black"/>
                </a:solidFill>
                <a:latin typeface="メイリオ" pitchFamily="50" charset="-128"/>
                <a:ea typeface="メイリオ" pitchFamily="50" charset="-128"/>
              </a:rPr>
              <a:t>(</a:t>
            </a:r>
            <a:r>
              <a:rPr lang="ja-JP" altLang="en-US" sz="1200" dirty="0">
                <a:solidFill>
                  <a:prstClr val="black"/>
                </a:solidFill>
                <a:latin typeface="メイリオ" pitchFamily="50" charset="-128"/>
                <a:ea typeface="メイリオ" pitchFamily="50" charset="-128"/>
              </a:rPr>
              <a:t>修理</a:t>
            </a:r>
            <a:r>
              <a:rPr lang="en-US" altLang="ja-JP" sz="1200" dirty="0">
                <a:solidFill>
                  <a:prstClr val="black"/>
                </a:solidFill>
                <a:latin typeface="メイリオ" pitchFamily="50" charset="-128"/>
                <a:ea typeface="メイリオ" pitchFamily="50" charset="-128"/>
              </a:rPr>
              <a:t>)</a:t>
            </a:r>
            <a:r>
              <a:rPr lang="ja-JP" altLang="en-US" sz="1200" dirty="0">
                <a:solidFill>
                  <a:prstClr val="black"/>
                </a:solidFill>
                <a:latin typeface="メイリオ" pitchFamily="50" charset="-128"/>
                <a:ea typeface="メイリオ" pitchFamily="50" charset="-128"/>
              </a:rPr>
              <a:t>のサービス提供を受ける。</a:t>
            </a:r>
            <a:r>
              <a:rPr lang="en-US" altLang="ja-JP" sz="1200" dirty="0">
                <a:solidFill>
                  <a:prstClr val="black"/>
                </a:solidFill>
                <a:latin typeface="メイリオ" pitchFamily="50" charset="-128"/>
                <a:ea typeface="メイリオ" pitchFamily="50" charset="-128"/>
              </a:rPr>
              <a:t/>
            </a:r>
            <a:br>
              <a:rPr lang="en-US" altLang="ja-JP" sz="1200" dirty="0">
                <a:solidFill>
                  <a:prstClr val="black"/>
                </a:solidFill>
                <a:latin typeface="メイリオ" pitchFamily="50" charset="-128"/>
                <a:ea typeface="メイリオ" pitchFamily="50" charset="-128"/>
              </a:rPr>
            </a:br>
            <a:r>
              <a:rPr lang="ja-JP" altLang="en-US" sz="1200" dirty="0">
                <a:solidFill>
                  <a:prstClr val="black"/>
                </a:solidFill>
                <a:latin typeface="メイリオ" pitchFamily="50" charset="-128"/>
                <a:ea typeface="メイリオ" pitchFamily="50" charset="-128"/>
              </a:rPr>
              <a:t>○障害者等が事業者から補装具の購入</a:t>
            </a:r>
            <a:r>
              <a:rPr lang="en-US" altLang="ja-JP" sz="1200" dirty="0">
                <a:solidFill>
                  <a:prstClr val="black"/>
                </a:solidFill>
                <a:latin typeface="メイリオ" pitchFamily="50" charset="-128"/>
                <a:ea typeface="メイリオ" pitchFamily="50" charset="-128"/>
              </a:rPr>
              <a:t>(</a:t>
            </a:r>
            <a:r>
              <a:rPr lang="ja-JP" altLang="en-US" sz="1200" dirty="0">
                <a:solidFill>
                  <a:prstClr val="black"/>
                </a:solidFill>
                <a:latin typeface="メイリオ" pitchFamily="50" charset="-128"/>
                <a:ea typeface="メイリオ" pitchFamily="50" charset="-128"/>
              </a:rPr>
              <a:t>修理</a:t>
            </a:r>
            <a:r>
              <a:rPr lang="en-US" altLang="ja-JP" sz="1200" dirty="0">
                <a:solidFill>
                  <a:prstClr val="black"/>
                </a:solidFill>
                <a:latin typeface="メイリオ" pitchFamily="50" charset="-128"/>
                <a:ea typeface="メイリオ" pitchFamily="50" charset="-128"/>
              </a:rPr>
              <a:t>)</a:t>
            </a:r>
            <a:r>
              <a:rPr lang="ja-JP" altLang="en-US" sz="1200" dirty="0">
                <a:solidFill>
                  <a:prstClr val="black"/>
                </a:solidFill>
                <a:latin typeface="メイリオ" pitchFamily="50" charset="-128"/>
                <a:ea typeface="メイリオ" pitchFamily="50" charset="-128"/>
              </a:rPr>
              <a:t>のサービスを受けた時は、</a:t>
            </a:r>
            <a:r>
              <a:rPr lang="en-US" altLang="ja-JP" sz="1200" dirty="0">
                <a:solidFill>
                  <a:prstClr val="black"/>
                </a:solidFill>
                <a:latin typeface="メイリオ" pitchFamily="50" charset="-128"/>
                <a:ea typeface="メイリオ" pitchFamily="50" charset="-128"/>
              </a:rPr>
              <a:t/>
            </a:r>
            <a:br>
              <a:rPr lang="en-US" altLang="ja-JP" sz="1200" dirty="0">
                <a:solidFill>
                  <a:prstClr val="black"/>
                </a:solidFill>
                <a:latin typeface="メイリオ" pitchFamily="50" charset="-128"/>
                <a:ea typeface="メイリオ" pitchFamily="50" charset="-128"/>
              </a:rPr>
            </a:br>
            <a:r>
              <a:rPr lang="ja-JP" altLang="en-US" sz="1200" dirty="0">
                <a:solidFill>
                  <a:prstClr val="black"/>
                </a:solidFill>
                <a:latin typeface="メイリオ" pitchFamily="50" charset="-128"/>
                <a:ea typeface="メイリオ" pitchFamily="50" charset="-128"/>
              </a:rPr>
              <a:t>　・障害者等は、事業者に対し、補装具の購入</a:t>
            </a:r>
            <a:r>
              <a:rPr lang="en-US" altLang="ja-JP" sz="1200" dirty="0">
                <a:solidFill>
                  <a:prstClr val="black"/>
                </a:solidFill>
                <a:latin typeface="メイリオ" pitchFamily="50" charset="-128"/>
                <a:ea typeface="メイリオ" pitchFamily="50" charset="-128"/>
              </a:rPr>
              <a:t>(</a:t>
            </a:r>
            <a:r>
              <a:rPr lang="ja-JP" altLang="en-US" sz="1200" dirty="0">
                <a:solidFill>
                  <a:prstClr val="black"/>
                </a:solidFill>
                <a:latin typeface="メイリオ" pitchFamily="50" charset="-128"/>
                <a:ea typeface="メイリオ" pitchFamily="50" charset="-128"/>
              </a:rPr>
              <a:t>修理</a:t>
            </a:r>
            <a:r>
              <a:rPr lang="en-US" altLang="ja-JP" sz="1200" dirty="0">
                <a:solidFill>
                  <a:prstClr val="black"/>
                </a:solidFill>
                <a:latin typeface="メイリオ" pitchFamily="50" charset="-128"/>
                <a:ea typeface="メイリオ" pitchFamily="50" charset="-128"/>
              </a:rPr>
              <a:t>)</a:t>
            </a:r>
            <a:r>
              <a:rPr lang="ja-JP" altLang="en-US" sz="1200" dirty="0">
                <a:solidFill>
                  <a:prstClr val="black"/>
                </a:solidFill>
                <a:latin typeface="メイリオ" pitchFamily="50" charset="-128"/>
                <a:ea typeface="メイリオ" pitchFamily="50" charset="-128"/>
              </a:rPr>
              <a:t>に要した費用のうち利用者負担額を支払うとともに、</a:t>
            </a:r>
            <a:r>
              <a:rPr lang="en-US" altLang="ja-JP" sz="1200" dirty="0">
                <a:solidFill>
                  <a:prstClr val="black"/>
                </a:solidFill>
                <a:latin typeface="メイリオ" pitchFamily="50" charset="-128"/>
                <a:ea typeface="メイリオ" pitchFamily="50" charset="-128"/>
              </a:rPr>
              <a:t/>
            </a:r>
            <a:br>
              <a:rPr lang="en-US" altLang="ja-JP" sz="1200" dirty="0">
                <a:solidFill>
                  <a:prstClr val="black"/>
                </a:solidFill>
                <a:latin typeface="メイリオ" pitchFamily="50" charset="-128"/>
                <a:ea typeface="メイリオ" pitchFamily="50" charset="-128"/>
              </a:rPr>
            </a:br>
            <a:r>
              <a:rPr lang="ja-JP" altLang="en-US" sz="1200" dirty="0">
                <a:solidFill>
                  <a:prstClr val="black"/>
                </a:solidFill>
                <a:latin typeface="メイリオ" pitchFamily="50" charset="-128"/>
                <a:ea typeface="メイリオ" pitchFamily="50" charset="-128"/>
              </a:rPr>
              <a:t>　・事業者は、市町村に対し、補装具の購入</a:t>
            </a:r>
            <a:r>
              <a:rPr lang="en-US" altLang="ja-JP" sz="1200" dirty="0">
                <a:solidFill>
                  <a:prstClr val="black"/>
                </a:solidFill>
                <a:latin typeface="メイリオ" pitchFamily="50" charset="-128"/>
                <a:ea typeface="メイリオ" pitchFamily="50" charset="-128"/>
              </a:rPr>
              <a:t>(</a:t>
            </a:r>
            <a:r>
              <a:rPr lang="ja-JP" altLang="en-US" sz="1200" dirty="0">
                <a:solidFill>
                  <a:prstClr val="black"/>
                </a:solidFill>
                <a:latin typeface="メイリオ" pitchFamily="50" charset="-128"/>
                <a:ea typeface="メイリオ" pitchFamily="50" charset="-128"/>
              </a:rPr>
              <a:t>修理</a:t>
            </a:r>
            <a:r>
              <a:rPr lang="en-US" altLang="ja-JP" sz="1200" dirty="0">
                <a:solidFill>
                  <a:prstClr val="black"/>
                </a:solidFill>
                <a:latin typeface="メイリオ" pitchFamily="50" charset="-128"/>
                <a:ea typeface="メイリオ" pitchFamily="50" charset="-128"/>
              </a:rPr>
              <a:t>)</a:t>
            </a:r>
            <a:r>
              <a:rPr lang="ja-JP" altLang="en-US" sz="1200" dirty="0">
                <a:solidFill>
                  <a:prstClr val="black"/>
                </a:solidFill>
                <a:latin typeface="メイリオ" pitchFamily="50" charset="-128"/>
                <a:ea typeface="メイリオ" pitchFamily="50" charset="-128"/>
              </a:rPr>
              <a:t>に通常要する費用から利用者負担額を差し引いた額を請求する。</a:t>
            </a:r>
            <a:r>
              <a:rPr lang="en-US" altLang="ja-JP" sz="1200" dirty="0">
                <a:solidFill>
                  <a:prstClr val="black"/>
                </a:solidFill>
                <a:latin typeface="メイリオ" pitchFamily="50" charset="-128"/>
                <a:ea typeface="メイリオ" pitchFamily="50" charset="-128"/>
              </a:rPr>
              <a:t/>
            </a:r>
            <a:br>
              <a:rPr lang="en-US" altLang="ja-JP" sz="1200" dirty="0">
                <a:solidFill>
                  <a:prstClr val="black"/>
                </a:solidFill>
                <a:latin typeface="メイリオ" pitchFamily="50" charset="-128"/>
                <a:ea typeface="メイリオ" pitchFamily="50" charset="-128"/>
              </a:rPr>
            </a:br>
            <a:r>
              <a:rPr lang="ja-JP" altLang="en-US" sz="1200" dirty="0">
                <a:solidFill>
                  <a:prstClr val="black"/>
                </a:solidFill>
                <a:latin typeface="メイリオ" pitchFamily="50" charset="-128"/>
                <a:ea typeface="メイリオ" pitchFamily="50" charset="-128"/>
              </a:rPr>
              <a:t>○市町村は、事業者から補装具費の請求があった時は、補装具費の支給を行う。　</a:t>
            </a:r>
          </a:p>
        </p:txBody>
      </p:sp>
      <p:grpSp>
        <p:nvGrpSpPr>
          <p:cNvPr id="44" name="グループ化 51"/>
          <p:cNvGrpSpPr>
            <a:grpSpLocks/>
          </p:cNvGrpSpPr>
          <p:nvPr/>
        </p:nvGrpSpPr>
        <p:grpSpPr bwMode="auto">
          <a:xfrm>
            <a:off x="632520" y="2250901"/>
            <a:ext cx="8748346" cy="4562475"/>
            <a:chOff x="214313" y="1892251"/>
            <a:chExt cx="9477375" cy="4561085"/>
          </a:xfrm>
        </p:grpSpPr>
        <p:sp>
          <p:nvSpPr>
            <p:cNvPr id="49" name="Rectangle 2"/>
            <p:cNvSpPr>
              <a:spLocks noChangeArrowheads="1"/>
            </p:cNvSpPr>
            <p:nvPr/>
          </p:nvSpPr>
          <p:spPr bwMode="auto">
            <a:xfrm>
              <a:off x="214313" y="1892251"/>
              <a:ext cx="9477375" cy="4561085"/>
            </a:xfrm>
            <a:prstGeom prst="rect">
              <a:avLst/>
            </a:prstGeom>
            <a:noFill/>
            <a:ln w="9525" algn="ctr">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latin typeface="Arial" charset="0"/>
              </a:endParaRPr>
            </a:p>
          </p:txBody>
        </p:sp>
        <p:sp>
          <p:nvSpPr>
            <p:cNvPr id="51" name="Text Box 4"/>
            <p:cNvSpPr txBox="1">
              <a:spLocks noChangeArrowheads="1"/>
            </p:cNvSpPr>
            <p:nvPr/>
          </p:nvSpPr>
          <p:spPr bwMode="auto">
            <a:xfrm>
              <a:off x="8385175" y="4004691"/>
              <a:ext cx="1169988" cy="576262"/>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1400" b="1">
                  <a:solidFill>
                    <a:prstClr val="black"/>
                  </a:solidFill>
                  <a:latin typeface="HG丸ｺﾞｼｯｸM-PRO" pitchFamily="50" charset="-128"/>
                  <a:ea typeface="HG丸ｺﾞｼｯｸM-PRO" pitchFamily="50" charset="-128"/>
                </a:rPr>
                <a:t>市町村</a:t>
              </a:r>
              <a:endParaRPr lang="ja-JP" altLang="en-US" sz="1400" b="1">
                <a:solidFill>
                  <a:prstClr val="black"/>
                </a:solidFill>
                <a:latin typeface="Arial" charset="0"/>
              </a:endParaRPr>
            </a:p>
          </p:txBody>
        </p:sp>
        <p:sp>
          <p:nvSpPr>
            <p:cNvPr id="53" name="Text Box 5"/>
            <p:cNvSpPr txBox="1">
              <a:spLocks noChangeArrowheads="1"/>
            </p:cNvSpPr>
            <p:nvPr/>
          </p:nvSpPr>
          <p:spPr bwMode="auto">
            <a:xfrm>
              <a:off x="508000" y="3961631"/>
              <a:ext cx="1716088" cy="619322"/>
            </a:xfrm>
            <a:prstGeom prst="rect">
              <a:avLst/>
            </a:prstGeom>
            <a:solidFill>
              <a:schemeClr val="bg1"/>
            </a:solidFill>
            <a:ln w="38100" cmpd="dbl" algn="ctr">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1400" b="1">
                  <a:solidFill>
                    <a:prstClr val="black"/>
                  </a:solidFill>
                  <a:latin typeface="HG丸ｺﾞｼｯｸM-PRO" pitchFamily="50" charset="-128"/>
                  <a:ea typeface="HG丸ｺﾞｼｯｸM-PRO" pitchFamily="50" charset="-128"/>
                </a:rPr>
                <a:t>補装具製作業者</a:t>
              </a:r>
            </a:p>
          </p:txBody>
        </p:sp>
        <p:sp>
          <p:nvSpPr>
            <p:cNvPr id="57" name="Text Box 6"/>
            <p:cNvSpPr txBox="1">
              <a:spLocks noChangeArrowheads="1"/>
            </p:cNvSpPr>
            <p:nvPr/>
          </p:nvSpPr>
          <p:spPr bwMode="auto">
            <a:xfrm>
              <a:off x="5500688" y="2061441"/>
              <a:ext cx="2568079" cy="312017"/>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en-US" altLang="ja-JP" sz="1400" dirty="0">
                  <a:solidFill>
                    <a:prstClr val="black"/>
                  </a:solidFill>
                  <a:latin typeface="HG丸ｺﾞｼｯｸM-PRO" pitchFamily="50" charset="-128"/>
                  <a:ea typeface="HG丸ｺﾞｼｯｸM-PRO" pitchFamily="50" charset="-128"/>
                </a:rPr>
                <a:t>①</a:t>
              </a:r>
              <a:r>
                <a:rPr lang="ja-JP" altLang="en-US" sz="1400" dirty="0">
                  <a:solidFill>
                    <a:prstClr val="black"/>
                  </a:solidFill>
                  <a:latin typeface="HG丸ｺﾞｼｯｸM-PRO" pitchFamily="50" charset="-128"/>
                  <a:ea typeface="HG丸ｺﾞｼｯｸM-PRO" pitchFamily="50" charset="-128"/>
                </a:rPr>
                <a:t>補装具費支給申請</a:t>
              </a:r>
            </a:p>
          </p:txBody>
        </p:sp>
        <p:sp>
          <p:nvSpPr>
            <p:cNvPr id="58" name="Text Box 7"/>
            <p:cNvSpPr txBox="1">
              <a:spLocks noChangeArrowheads="1"/>
            </p:cNvSpPr>
            <p:nvPr/>
          </p:nvSpPr>
          <p:spPr bwMode="auto">
            <a:xfrm>
              <a:off x="5500688" y="2709095"/>
              <a:ext cx="3203575" cy="720083"/>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④補装具費支給決定</a:t>
              </a:r>
              <a:r>
                <a:rPr lang="en-US" altLang="ja-JP" sz="1400" dirty="0">
                  <a:solidFill>
                    <a:prstClr val="black"/>
                  </a:solidFill>
                  <a:latin typeface="HG丸ｺﾞｼｯｸM-PRO" pitchFamily="50" charset="-128"/>
                  <a:ea typeface="HG丸ｺﾞｼｯｸM-PRO" pitchFamily="50" charset="-128"/>
                </a:rPr>
                <a:t>(</a:t>
              </a:r>
              <a:r>
                <a:rPr lang="ja-JP" altLang="en-US" sz="1400" dirty="0">
                  <a:solidFill>
                    <a:prstClr val="black"/>
                  </a:solidFill>
                  <a:latin typeface="HG丸ｺﾞｼｯｸM-PRO" pitchFamily="50" charset="-128"/>
                  <a:ea typeface="HG丸ｺﾞｼｯｸM-PRO" pitchFamily="50" charset="-128"/>
                </a:rPr>
                <a:t>種目・金額</a:t>
              </a:r>
              <a:r>
                <a:rPr lang="en-US" altLang="ja-JP" sz="1400" dirty="0">
                  <a:solidFill>
                    <a:prstClr val="black"/>
                  </a:solidFill>
                  <a:latin typeface="HG丸ｺﾞｼｯｸM-PRO" pitchFamily="50" charset="-128"/>
                  <a:ea typeface="HG丸ｺﾞｼｯｸM-PRO" pitchFamily="50" charset="-128"/>
                </a:rPr>
                <a:t>)</a:t>
              </a:r>
              <a:endParaRPr lang="ja-JP" altLang="en-US" sz="1400" dirty="0">
                <a:solidFill>
                  <a:prstClr val="black"/>
                </a:solidFill>
                <a:latin typeface="HG丸ｺﾞｼｯｸM-PRO" pitchFamily="50" charset="-128"/>
                <a:ea typeface="HG丸ｺﾞｼｯｸM-PRO" pitchFamily="50" charset="-128"/>
              </a:endParaRPr>
            </a:p>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 </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申請者が適切な業者の選定に必要となる情報の提供</a:t>
              </a:r>
            </a:p>
          </p:txBody>
        </p:sp>
        <p:sp>
          <p:nvSpPr>
            <p:cNvPr id="59" name="Line 8"/>
            <p:cNvSpPr>
              <a:spLocks noChangeShapeType="1"/>
            </p:cNvSpPr>
            <p:nvPr/>
          </p:nvSpPr>
          <p:spPr bwMode="auto">
            <a:xfrm flipH="1">
              <a:off x="5500688" y="2375719"/>
              <a:ext cx="3587750"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60" name="Line 10"/>
            <p:cNvSpPr>
              <a:spLocks noChangeShapeType="1"/>
            </p:cNvSpPr>
            <p:nvPr/>
          </p:nvSpPr>
          <p:spPr bwMode="auto">
            <a:xfrm flipH="1" flipV="1">
              <a:off x="5576888" y="2637656"/>
              <a:ext cx="3198812" cy="3175"/>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61" name="Line 12"/>
            <p:cNvSpPr>
              <a:spLocks noChangeShapeType="1"/>
            </p:cNvSpPr>
            <p:nvPr/>
          </p:nvSpPr>
          <p:spPr bwMode="auto">
            <a:xfrm flipH="1" flipV="1">
              <a:off x="1209675" y="2553519"/>
              <a:ext cx="2808288" cy="11112"/>
            </a:xfrm>
            <a:prstGeom prst="line">
              <a:avLst/>
            </a:prstGeom>
            <a:noFill/>
            <a:ln w="38100">
              <a:solidFill>
                <a:schemeClr val="tx1"/>
              </a:solidFill>
              <a:round/>
              <a:headEnd type="triangle" w="med" len="med"/>
              <a:tailEn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62" name="Line 13"/>
            <p:cNvSpPr>
              <a:spLocks noChangeShapeType="1"/>
            </p:cNvSpPr>
            <p:nvPr/>
          </p:nvSpPr>
          <p:spPr bwMode="auto">
            <a:xfrm flipH="1">
              <a:off x="1209675" y="2553519"/>
              <a:ext cx="0" cy="1408112"/>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63" name="Text Box 14"/>
            <p:cNvSpPr txBox="1">
              <a:spLocks noChangeArrowheads="1"/>
            </p:cNvSpPr>
            <p:nvPr/>
          </p:nvSpPr>
          <p:spPr bwMode="auto">
            <a:xfrm>
              <a:off x="1209675" y="1929780"/>
              <a:ext cx="2714625" cy="419100"/>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⑤重要事項の説明、契約</a:t>
              </a:r>
              <a:endParaRPr lang="ja-JP" altLang="en-US" sz="1400" dirty="0">
                <a:solidFill>
                  <a:prstClr val="black"/>
                </a:solidFill>
                <a:latin typeface="Arial" charset="0"/>
              </a:endParaRPr>
            </a:p>
          </p:txBody>
        </p:sp>
        <p:sp>
          <p:nvSpPr>
            <p:cNvPr id="64" name="Line 15"/>
            <p:cNvSpPr>
              <a:spLocks noChangeShapeType="1"/>
            </p:cNvSpPr>
            <p:nvPr/>
          </p:nvSpPr>
          <p:spPr bwMode="auto">
            <a:xfrm>
              <a:off x="820738" y="2201094"/>
              <a:ext cx="0" cy="1760537"/>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65" name="Line 16"/>
            <p:cNvSpPr>
              <a:spLocks noChangeShapeType="1"/>
            </p:cNvSpPr>
            <p:nvPr/>
          </p:nvSpPr>
          <p:spPr bwMode="auto">
            <a:xfrm flipH="1">
              <a:off x="819150" y="2204269"/>
              <a:ext cx="3198813" cy="0"/>
            </a:xfrm>
            <a:prstGeom prst="line">
              <a:avLst/>
            </a:prstGeom>
            <a:noFill/>
            <a:ln w="38100">
              <a:solidFill>
                <a:schemeClr val="tx1"/>
              </a:solidFill>
              <a:round/>
              <a:headEnd type="triangle" w="med" len="med"/>
              <a:tailEn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66" name="Text Box 17"/>
            <p:cNvSpPr txBox="1">
              <a:spLocks noChangeArrowheads="1"/>
            </p:cNvSpPr>
            <p:nvPr/>
          </p:nvSpPr>
          <p:spPr bwMode="auto">
            <a:xfrm>
              <a:off x="1209675" y="2277395"/>
              <a:ext cx="2500313" cy="334962"/>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⑦補装具の引渡し</a:t>
              </a:r>
              <a:endParaRPr lang="ja-JP" altLang="en-US" sz="1400" dirty="0">
                <a:solidFill>
                  <a:prstClr val="black"/>
                </a:solidFill>
                <a:latin typeface="Arial" charset="0"/>
              </a:endParaRPr>
            </a:p>
          </p:txBody>
        </p:sp>
        <p:sp>
          <p:nvSpPr>
            <p:cNvPr id="67" name="Text Box 18"/>
            <p:cNvSpPr txBox="1">
              <a:spLocks noChangeArrowheads="1"/>
            </p:cNvSpPr>
            <p:nvPr/>
          </p:nvSpPr>
          <p:spPr bwMode="auto">
            <a:xfrm>
              <a:off x="1611313" y="2853288"/>
              <a:ext cx="2561598" cy="1008331"/>
            </a:xfrm>
            <a:prstGeom prst="rect">
              <a:avLst/>
            </a:prstGeom>
            <a:noFill/>
            <a:ln w="9525">
              <a:noFill/>
              <a:miter lim="800000"/>
              <a:headEnd/>
              <a:tailEnd/>
            </a:ln>
          </p:spPr>
          <p:txBody>
            <a:bodyPr lIns="74295" tIns="41400" rIns="74295" bIns="8890"/>
            <a:lstStyle/>
            <a:p>
              <a:pPr marL="177800" lvl="1" indent="-176213" fontAlgn="base">
                <a:spcBef>
                  <a:spcPct val="0"/>
                </a:spcBef>
                <a:spcAft>
                  <a:spcPct val="0"/>
                </a:spcAft>
              </a:pPr>
              <a:r>
                <a:rPr lang="ja-JP" altLang="en-US" sz="1300" dirty="0">
                  <a:solidFill>
                    <a:prstClr val="black"/>
                  </a:solidFill>
                  <a:latin typeface="HG丸ｺﾞｼｯｸM-PRO" pitchFamily="50" charset="-128"/>
                  <a:ea typeface="HG丸ｺﾞｼｯｸM-PRO" pitchFamily="50" charset="-128"/>
                </a:rPr>
                <a:t>⑧補装具の購入</a:t>
              </a:r>
              <a:r>
                <a:rPr lang="en-US" altLang="ja-JP" sz="1300" dirty="0">
                  <a:solidFill>
                    <a:prstClr val="black"/>
                  </a:solidFill>
                  <a:latin typeface="HG丸ｺﾞｼｯｸM-PRO" pitchFamily="50" charset="-128"/>
                  <a:ea typeface="HG丸ｺﾞｼｯｸM-PRO" pitchFamily="50" charset="-128"/>
                </a:rPr>
                <a:t>(</a:t>
              </a:r>
              <a:r>
                <a:rPr lang="ja-JP" altLang="en-US" sz="1300" dirty="0">
                  <a:solidFill>
                    <a:prstClr val="black"/>
                  </a:solidFill>
                  <a:latin typeface="HG丸ｺﾞｼｯｸM-PRO" pitchFamily="50" charset="-128"/>
                  <a:ea typeface="HG丸ｺﾞｼｯｸM-PRO" pitchFamily="50" charset="-128"/>
                </a:rPr>
                <a:t>修理</a:t>
              </a:r>
              <a:r>
                <a:rPr lang="en-US" altLang="ja-JP" sz="1300" dirty="0">
                  <a:solidFill>
                    <a:prstClr val="black"/>
                  </a:solidFill>
                  <a:latin typeface="HG丸ｺﾞｼｯｸM-PRO" pitchFamily="50" charset="-128"/>
                  <a:ea typeface="HG丸ｺﾞｼｯｸM-PRO" pitchFamily="50" charset="-128"/>
                </a:rPr>
                <a:t>)</a:t>
              </a:r>
              <a:r>
                <a:rPr lang="ja-JP" altLang="en-US" sz="1300" dirty="0">
                  <a:solidFill>
                    <a:prstClr val="black"/>
                  </a:solidFill>
                  <a:latin typeface="HG丸ｺﾞｼｯｸM-PRO" pitchFamily="50" charset="-128"/>
                  <a:ea typeface="HG丸ｺﾞｼｯｸM-PRO" pitchFamily="50" charset="-128"/>
                </a:rPr>
                <a:t>費のうち自己負担額の支払い</a:t>
              </a:r>
              <a:endParaRPr lang="en-US" altLang="ja-JP" sz="1300" dirty="0">
                <a:solidFill>
                  <a:prstClr val="black"/>
                </a:solidFill>
                <a:latin typeface="HG丸ｺﾞｼｯｸM-PRO" pitchFamily="50" charset="-128"/>
                <a:ea typeface="HG丸ｺﾞｼｯｸM-PRO" pitchFamily="50" charset="-128"/>
              </a:endParaRPr>
            </a:p>
            <a:p>
              <a:pPr marL="177800" lvl="1" indent="-176213" fontAlgn="base">
                <a:spcBef>
                  <a:spcPct val="0"/>
                </a:spcBef>
                <a:spcAft>
                  <a:spcPct val="0"/>
                </a:spcAft>
              </a:pPr>
              <a:r>
                <a:rPr lang="ja-JP" altLang="en-US" sz="1300" dirty="0">
                  <a:solidFill>
                    <a:prstClr val="black"/>
                  </a:solidFill>
                  <a:latin typeface="HG丸ｺﾞｼｯｸM-PRO" pitchFamily="50" charset="-128"/>
                  <a:ea typeface="HG丸ｺﾞｼｯｸM-PRO" pitchFamily="50" charset="-128"/>
                </a:rPr>
                <a:t>⑨代理受領に係る補装具費支払請求書を提出</a:t>
              </a:r>
            </a:p>
            <a:p>
              <a:pPr marL="179388" lvl="1" fontAlgn="base">
                <a:spcBef>
                  <a:spcPct val="0"/>
                </a:spcBef>
                <a:spcAft>
                  <a:spcPct val="0"/>
                </a:spcAft>
              </a:pPr>
              <a:endParaRPr lang="en-US" altLang="ja-JP" sz="1300" dirty="0">
                <a:solidFill>
                  <a:prstClr val="black"/>
                </a:solidFill>
                <a:latin typeface="Arial" charset="0"/>
              </a:endParaRPr>
            </a:p>
          </p:txBody>
        </p:sp>
        <p:sp>
          <p:nvSpPr>
            <p:cNvPr id="68" name="Line 19"/>
            <p:cNvSpPr>
              <a:spLocks noChangeShapeType="1"/>
            </p:cNvSpPr>
            <p:nvPr/>
          </p:nvSpPr>
          <p:spPr bwMode="auto">
            <a:xfrm flipH="1" flipV="1">
              <a:off x="1611313" y="2853556"/>
              <a:ext cx="2338387"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69" name="Line 20"/>
            <p:cNvSpPr>
              <a:spLocks noChangeShapeType="1"/>
            </p:cNvSpPr>
            <p:nvPr/>
          </p:nvSpPr>
          <p:spPr bwMode="auto">
            <a:xfrm flipH="1">
              <a:off x="1600200" y="2853556"/>
              <a:ext cx="11113" cy="1108075"/>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70" name="Text Box 21"/>
            <p:cNvSpPr txBox="1">
              <a:spLocks noChangeArrowheads="1"/>
            </p:cNvSpPr>
            <p:nvPr/>
          </p:nvSpPr>
          <p:spPr bwMode="auto">
            <a:xfrm>
              <a:off x="4094163" y="2132857"/>
              <a:ext cx="1406525" cy="877887"/>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1600" b="1">
                  <a:solidFill>
                    <a:prstClr val="black"/>
                  </a:solidFill>
                  <a:latin typeface="HG丸ｺﾞｼｯｸM-PRO" pitchFamily="50" charset="-128"/>
                  <a:ea typeface="HG丸ｺﾞｼｯｸM-PRO" pitchFamily="50" charset="-128"/>
                </a:rPr>
                <a:t>利用者</a:t>
              </a:r>
            </a:p>
            <a:p>
              <a:pPr algn="ctr" fontAlgn="base">
                <a:spcBef>
                  <a:spcPct val="0"/>
                </a:spcBef>
                <a:spcAft>
                  <a:spcPct val="0"/>
                </a:spcAft>
              </a:pPr>
              <a:r>
                <a:rPr lang="ja-JP" altLang="en-US" sz="1600" b="1">
                  <a:solidFill>
                    <a:prstClr val="black"/>
                  </a:solidFill>
                  <a:latin typeface="HG丸ｺﾞｼｯｸM-PRO" pitchFamily="50" charset="-128"/>
                  <a:ea typeface="HG丸ｺﾞｼｯｸM-PRO" pitchFamily="50" charset="-128"/>
                </a:rPr>
                <a:t>（申請者）</a:t>
              </a:r>
              <a:endParaRPr lang="ja-JP" altLang="en-US" sz="1600" b="1">
                <a:solidFill>
                  <a:prstClr val="black"/>
                </a:solidFill>
                <a:latin typeface="Arial" charset="0"/>
              </a:endParaRPr>
            </a:p>
          </p:txBody>
        </p:sp>
        <p:sp>
          <p:nvSpPr>
            <p:cNvPr id="71" name="Line 22"/>
            <p:cNvSpPr>
              <a:spLocks noChangeShapeType="1"/>
            </p:cNvSpPr>
            <p:nvPr/>
          </p:nvSpPr>
          <p:spPr bwMode="auto">
            <a:xfrm flipH="1">
              <a:off x="5967413" y="5589240"/>
              <a:ext cx="2808287" cy="0"/>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72" name="Line 23"/>
            <p:cNvSpPr>
              <a:spLocks noChangeShapeType="1"/>
            </p:cNvSpPr>
            <p:nvPr/>
          </p:nvSpPr>
          <p:spPr bwMode="auto">
            <a:xfrm flipH="1" flipV="1">
              <a:off x="5967413" y="5877272"/>
              <a:ext cx="3121025"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73" name="Line 25"/>
            <p:cNvSpPr>
              <a:spLocks noChangeShapeType="1"/>
            </p:cNvSpPr>
            <p:nvPr/>
          </p:nvSpPr>
          <p:spPr bwMode="auto">
            <a:xfrm flipV="1">
              <a:off x="1209675" y="5877272"/>
              <a:ext cx="2714625"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sp>
          <p:nvSpPr>
            <p:cNvPr id="74" name="Text Box 27"/>
            <p:cNvSpPr txBox="1">
              <a:spLocks noChangeArrowheads="1"/>
            </p:cNvSpPr>
            <p:nvPr/>
          </p:nvSpPr>
          <p:spPr bwMode="auto">
            <a:xfrm>
              <a:off x="6584950" y="5085184"/>
              <a:ext cx="1951038" cy="419100"/>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②意見照会</a:t>
              </a:r>
            </a:p>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　判定依頼</a:t>
              </a:r>
              <a:endParaRPr lang="ja-JP" altLang="en-US" sz="1400" dirty="0">
                <a:solidFill>
                  <a:prstClr val="black"/>
                </a:solidFill>
                <a:latin typeface="Arial" charset="0"/>
              </a:endParaRPr>
            </a:p>
          </p:txBody>
        </p:sp>
        <p:sp>
          <p:nvSpPr>
            <p:cNvPr id="75" name="Text Box 29"/>
            <p:cNvSpPr txBox="1">
              <a:spLocks noChangeArrowheads="1"/>
            </p:cNvSpPr>
            <p:nvPr/>
          </p:nvSpPr>
          <p:spPr bwMode="auto">
            <a:xfrm rot="10800000" flipV="1">
              <a:off x="6590507" y="5877272"/>
              <a:ext cx="1562100" cy="382587"/>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③見書の交付</a:t>
              </a:r>
            </a:p>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　判定書の交付</a:t>
              </a:r>
              <a:endParaRPr lang="ja-JP" altLang="en-US" sz="1400" dirty="0">
                <a:solidFill>
                  <a:prstClr val="black"/>
                </a:solidFill>
                <a:latin typeface="Arial" charset="0"/>
              </a:endParaRPr>
            </a:p>
          </p:txBody>
        </p:sp>
        <p:sp>
          <p:nvSpPr>
            <p:cNvPr id="76" name="Text Box 30"/>
            <p:cNvSpPr txBox="1">
              <a:spLocks noChangeArrowheads="1"/>
            </p:cNvSpPr>
            <p:nvPr/>
          </p:nvSpPr>
          <p:spPr bwMode="auto">
            <a:xfrm>
              <a:off x="1522413" y="5378771"/>
              <a:ext cx="1870075" cy="569912"/>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⑥製作指導</a:t>
              </a:r>
            </a:p>
            <a:p>
              <a:pPr algn="just"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　適合判定</a:t>
              </a:r>
              <a:endParaRPr lang="ja-JP" altLang="en-US" sz="1400" dirty="0">
                <a:solidFill>
                  <a:prstClr val="black"/>
                </a:solidFill>
                <a:latin typeface="Arial" charset="0"/>
              </a:endParaRPr>
            </a:p>
          </p:txBody>
        </p:sp>
        <p:sp>
          <p:nvSpPr>
            <p:cNvPr id="77" name="Text Box 31"/>
            <p:cNvSpPr txBox="1">
              <a:spLocks noChangeArrowheads="1"/>
            </p:cNvSpPr>
            <p:nvPr/>
          </p:nvSpPr>
          <p:spPr bwMode="auto">
            <a:xfrm>
              <a:off x="3703638" y="5373216"/>
              <a:ext cx="2263775" cy="914103"/>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1600">
                  <a:solidFill>
                    <a:prstClr val="black"/>
                  </a:solidFill>
                  <a:latin typeface="HG丸ｺﾞｼｯｸM-PRO" pitchFamily="50" charset="-128"/>
                  <a:ea typeface="HG丸ｺﾞｼｯｸM-PRO" pitchFamily="50" charset="-128"/>
                </a:rPr>
                <a:t>更生相談所等</a:t>
              </a:r>
            </a:p>
            <a:p>
              <a:pPr algn="ctr" fontAlgn="base">
                <a:spcBef>
                  <a:spcPct val="0"/>
                </a:spcBef>
                <a:spcAft>
                  <a:spcPct val="0"/>
                </a:spcAft>
              </a:pPr>
              <a:r>
                <a:rPr lang="ja-JP" altLang="en-US" sz="1400">
                  <a:solidFill>
                    <a:prstClr val="black"/>
                  </a:solidFill>
                  <a:latin typeface="HG丸ｺﾞｼｯｸM-PRO" pitchFamily="50" charset="-128"/>
                  <a:ea typeface="HG丸ｺﾞｼｯｸM-PRO" pitchFamily="50" charset="-128"/>
                </a:rPr>
                <a:t>指定自立支援医療機関</a:t>
              </a:r>
            </a:p>
            <a:p>
              <a:pPr algn="ctr" fontAlgn="base">
                <a:spcBef>
                  <a:spcPct val="0"/>
                </a:spcBef>
                <a:spcAft>
                  <a:spcPct val="0"/>
                </a:spcAft>
              </a:pPr>
              <a:r>
                <a:rPr lang="ja-JP" altLang="en-US" sz="1400">
                  <a:solidFill>
                    <a:prstClr val="black"/>
                  </a:solidFill>
                  <a:latin typeface="HG丸ｺﾞｼｯｸM-PRO" pitchFamily="50" charset="-128"/>
                  <a:ea typeface="HG丸ｺﾞｼｯｸM-PRO" pitchFamily="50" charset="-128"/>
                </a:rPr>
                <a:t>保　健　所</a:t>
              </a:r>
              <a:endParaRPr lang="ja-JP" altLang="en-US" sz="1400">
                <a:solidFill>
                  <a:prstClr val="black"/>
                </a:solidFill>
                <a:latin typeface="Arial" charset="0"/>
              </a:endParaRPr>
            </a:p>
          </p:txBody>
        </p:sp>
        <p:sp>
          <p:nvSpPr>
            <p:cNvPr id="78" name="AutoShape 32"/>
            <p:cNvSpPr>
              <a:spLocks noChangeArrowheads="1"/>
            </p:cNvSpPr>
            <p:nvPr/>
          </p:nvSpPr>
          <p:spPr bwMode="auto">
            <a:xfrm>
              <a:off x="3786188" y="5733256"/>
              <a:ext cx="2098675" cy="479425"/>
            </a:xfrm>
            <a:prstGeom prst="bracketPair">
              <a:avLst>
                <a:gd name="adj" fmla="val 16667"/>
              </a:avLst>
            </a:prstGeom>
            <a:noFill/>
            <a:ln w="12700">
              <a:solidFill>
                <a:srgbClr val="000000"/>
              </a:solidFill>
              <a:round/>
              <a:headEnd/>
              <a:tailEnd/>
            </a:ln>
          </p:spPr>
          <p:txBody>
            <a:bodyPr lIns="74295" tIns="8890" rIns="74295" bIns="8890"/>
            <a:lstStyle/>
            <a:p>
              <a:pPr fontAlgn="base">
                <a:spcBef>
                  <a:spcPct val="0"/>
                </a:spcBef>
                <a:spcAft>
                  <a:spcPct val="0"/>
                </a:spcAft>
              </a:pPr>
              <a:endParaRPr lang="ja-JP" altLang="en-US" sz="1200">
                <a:solidFill>
                  <a:prstClr val="black"/>
                </a:solidFill>
                <a:latin typeface="Arial" charset="0"/>
              </a:endParaRPr>
            </a:p>
          </p:txBody>
        </p:sp>
        <p:cxnSp>
          <p:nvCxnSpPr>
            <p:cNvPr id="79" name="直線コネクタ 78"/>
            <p:cNvCxnSpPr>
              <a:endCxn id="71" idx="0"/>
            </p:cNvCxnSpPr>
            <p:nvPr/>
          </p:nvCxnSpPr>
          <p:spPr>
            <a:xfrm rot="5400000">
              <a:off x="8289716" y="5103255"/>
              <a:ext cx="97196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a:endCxn id="73" idx="0"/>
            </p:cNvCxnSpPr>
            <p:nvPr/>
          </p:nvCxnSpPr>
          <p:spPr>
            <a:xfrm rot="5400000">
              <a:off x="598674" y="5264660"/>
              <a:ext cx="1223589" cy="1588"/>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rot="5400000">
              <a:off x="8460434" y="5247657"/>
              <a:ext cx="1260770" cy="1588"/>
            </a:xfrm>
            <a:prstGeom prst="straightConnector1">
              <a:avLst/>
            </a:prstGeom>
            <a:ln w="381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grpSp>
      <p:cxnSp>
        <p:nvCxnSpPr>
          <p:cNvPr id="82" name="直線矢印コネクタ 81"/>
          <p:cNvCxnSpPr/>
          <p:nvPr/>
        </p:nvCxnSpPr>
        <p:spPr>
          <a:xfrm>
            <a:off x="2487705" y="4506768"/>
            <a:ext cx="5687157" cy="1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bwMode="auto">
          <a:xfrm rot="5400000">
            <a:off x="7854541" y="3680304"/>
            <a:ext cx="1367454" cy="14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bwMode="auto">
          <a:xfrm rot="5400000">
            <a:off x="8021802" y="3556987"/>
            <a:ext cx="1613243" cy="1466"/>
          </a:xfrm>
          <a:prstGeom prst="straightConnector1">
            <a:avLst/>
          </a:prstGeom>
          <a:ln w="38100">
            <a:solidFill>
              <a:schemeClr val="tx1"/>
            </a:solidFill>
            <a:headEnd type="none"/>
            <a:tailEnd type="triangle"/>
          </a:ln>
        </p:spPr>
        <p:style>
          <a:lnRef idx="1">
            <a:schemeClr val="dk1"/>
          </a:lnRef>
          <a:fillRef idx="0">
            <a:schemeClr val="dk1"/>
          </a:fillRef>
          <a:effectRef idx="0">
            <a:schemeClr val="dk1"/>
          </a:effectRef>
          <a:fontRef idx="minor">
            <a:schemeClr val="tx1"/>
          </a:fontRef>
        </p:style>
      </p:cxnSp>
      <p:cxnSp>
        <p:nvCxnSpPr>
          <p:cNvPr id="85" name="直線矢印コネクタ 84"/>
          <p:cNvCxnSpPr/>
          <p:nvPr/>
        </p:nvCxnSpPr>
        <p:spPr>
          <a:xfrm>
            <a:off x="2480882" y="4794800"/>
            <a:ext cx="5687157" cy="1588"/>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6" name="Text Box 18"/>
          <p:cNvSpPr txBox="1">
            <a:spLocks noChangeArrowheads="1"/>
          </p:cNvSpPr>
          <p:nvPr/>
        </p:nvSpPr>
        <p:spPr bwMode="auto">
          <a:xfrm>
            <a:off x="3711860" y="4220855"/>
            <a:ext cx="3887117" cy="287506"/>
          </a:xfrm>
          <a:prstGeom prst="rect">
            <a:avLst/>
          </a:prstGeom>
          <a:noFill/>
          <a:ln w="9525">
            <a:noFill/>
            <a:miter lim="800000"/>
            <a:headEnd/>
            <a:tailEnd/>
          </a:ln>
        </p:spPr>
        <p:txBody>
          <a:bodyPr lIns="74295" tIns="41400" rIns="74295" bIns="8890"/>
          <a:lstStyle/>
          <a:p>
            <a:pPr marL="1588" lvl="1"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⑩代理受領に係る補装具費支払請求書を提出</a:t>
            </a:r>
            <a:endParaRPr lang="ja-JP" altLang="en-US" sz="1200" dirty="0">
              <a:solidFill>
                <a:prstClr val="black"/>
              </a:solidFill>
              <a:latin typeface="HG丸ｺﾞｼｯｸM-PRO" pitchFamily="50" charset="-128"/>
              <a:ea typeface="HG丸ｺﾞｼｯｸM-PRO" pitchFamily="50" charset="-128"/>
            </a:endParaRPr>
          </a:p>
          <a:p>
            <a:pPr marL="179388" lvl="1" fontAlgn="base">
              <a:spcBef>
                <a:spcPct val="0"/>
              </a:spcBef>
              <a:spcAft>
                <a:spcPct val="0"/>
              </a:spcAft>
            </a:pPr>
            <a:endParaRPr lang="en-US" altLang="ja-JP" sz="1400" dirty="0">
              <a:solidFill>
                <a:prstClr val="black"/>
              </a:solidFill>
              <a:latin typeface="Arial" charset="0"/>
            </a:endParaRPr>
          </a:p>
        </p:txBody>
      </p:sp>
      <p:sp>
        <p:nvSpPr>
          <p:cNvPr id="87" name="Text Box 18"/>
          <p:cNvSpPr txBox="1">
            <a:spLocks noChangeArrowheads="1"/>
          </p:cNvSpPr>
          <p:nvPr/>
        </p:nvSpPr>
        <p:spPr bwMode="auto">
          <a:xfrm>
            <a:off x="3711867" y="4805054"/>
            <a:ext cx="2291862" cy="495409"/>
          </a:xfrm>
          <a:prstGeom prst="rect">
            <a:avLst/>
          </a:prstGeom>
          <a:noFill/>
          <a:ln w="9525">
            <a:noFill/>
            <a:miter lim="800000"/>
            <a:headEnd/>
            <a:tailEnd/>
          </a:ln>
        </p:spPr>
        <p:txBody>
          <a:bodyPr lIns="74295" tIns="41400" rIns="74295" bIns="8890"/>
          <a:lstStyle/>
          <a:p>
            <a:pPr marL="1588" lvl="1" fontAlgn="base">
              <a:spcBef>
                <a:spcPct val="0"/>
              </a:spcBef>
              <a:spcAft>
                <a:spcPct val="0"/>
              </a:spcAft>
            </a:pPr>
            <a:r>
              <a:rPr lang="ja-JP" altLang="en-US" sz="1400" dirty="0">
                <a:solidFill>
                  <a:prstClr val="black"/>
                </a:solidFill>
                <a:latin typeface="HG丸ｺﾞｼｯｸM-PRO" pitchFamily="50" charset="-128"/>
                <a:ea typeface="HG丸ｺﾞｼｯｸM-PRO" pitchFamily="50" charset="-128"/>
              </a:rPr>
              <a:t>⑪補装具費の支払い</a:t>
            </a:r>
            <a:endParaRPr lang="en-US" altLang="ja-JP" sz="1400" dirty="0">
              <a:solidFill>
                <a:prstClr val="black"/>
              </a:solidFill>
              <a:latin typeface="Arial" charset="0"/>
            </a:endParaRPr>
          </a:p>
        </p:txBody>
      </p:sp>
      <p:sp>
        <p:nvSpPr>
          <p:cNvPr id="2" name="スライド番号プレースホルダー 1"/>
          <p:cNvSpPr>
            <a:spLocks noGrp="1"/>
          </p:cNvSpPr>
          <p:nvPr>
            <p:ph type="sldNum" sz="quarter" idx="12"/>
          </p:nvPr>
        </p:nvSpPr>
        <p:spPr>
          <a:xfrm>
            <a:off x="7683501" y="6577837"/>
            <a:ext cx="2311400" cy="476250"/>
          </a:xfrm>
        </p:spPr>
        <p:txBody>
          <a:bodyPr/>
          <a:lstStyle/>
          <a:p>
            <a:pPr>
              <a:defRPr/>
            </a:pPr>
            <a:fld id="{28111373-AF96-435E-B421-EF15E0FA5871}" type="slidenum">
              <a:rPr lang="en-US" altLang="ja-JP" smtClean="0">
                <a:solidFill>
                  <a:prstClr val="black"/>
                </a:solidFill>
              </a:rPr>
              <a:pPr>
                <a:defRPr/>
              </a:pPr>
              <a:t>54</a:t>
            </a:fld>
            <a:endParaRPr lang="en-US" altLang="ja-JP">
              <a:solidFill>
                <a:prstClr val="black"/>
              </a:solidFill>
            </a:endParaRPr>
          </a:p>
        </p:txBody>
      </p:sp>
      <p:cxnSp>
        <p:nvCxnSpPr>
          <p:cNvPr id="40" name="直線コネクタ 39"/>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0547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solidFill>
                  <a:schemeClr val="tx1"/>
                </a:solidFill>
              </a:rPr>
              <a:t>４</a:t>
            </a:r>
            <a:r>
              <a:rPr lang="ja-JP" altLang="en-US" sz="3600" dirty="0" smtClean="0">
                <a:solidFill>
                  <a:schemeClr val="tx1"/>
                </a:solidFill>
              </a:rPr>
              <a:t>　地域生活支援事業について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55</a:t>
            </a:fld>
            <a:endParaRPr lang="en-US" altLang="ja-JP">
              <a:solidFill>
                <a:prstClr val="black"/>
              </a:solidFill>
            </a:endParaRPr>
          </a:p>
        </p:txBody>
      </p:sp>
    </p:spTree>
    <p:extLst>
      <p:ext uri="{BB962C8B-B14F-4D97-AF65-F5344CB8AC3E}">
        <p14:creationId xmlns:p14="http://schemas.microsoft.com/office/powerpoint/2010/main" val="1374397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bwMode="auto">
          <a:xfrm>
            <a:off x="19050" y="2038350"/>
            <a:ext cx="9783763"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lIns="36804" tIns="7359" rIns="36804" bIns="7359"/>
          <a:lstStyle/>
          <a:p>
            <a:pPr marL="177800" indent="-177800">
              <a:defRPr/>
            </a:pPr>
            <a:endParaRPr lang="en-US" altLang="ja-JP" sz="600" kern="0" dirty="0">
              <a:solidFill>
                <a:srgbClr val="000000"/>
              </a:solidFill>
              <a:latin typeface="HG丸ｺﾞｼｯｸM-PRO" pitchFamily="50" charset="-128"/>
              <a:ea typeface="HG丸ｺﾞｼｯｸM-PRO" pitchFamily="50" charset="-128"/>
            </a:endParaRPr>
          </a:p>
          <a:p>
            <a:pPr marL="177800" indent="-177800">
              <a:defRPr/>
            </a:pPr>
            <a:endParaRPr lang="en-US" altLang="ja-JP" sz="400" kern="0" dirty="0">
              <a:solidFill>
                <a:srgbClr val="000000"/>
              </a:solidFill>
              <a:latin typeface="HG丸ｺﾞｼｯｸM-PRO" pitchFamily="50" charset="-128"/>
              <a:ea typeface="HG丸ｺﾞｼｯｸM-PRO" pitchFamily="50" charset="-128"/>
            </a:endParaRPr>
          </a:p>
          <a:p>
            <a:pPr marL="177800" indent="-177800">
              <a:defRPr/>
            </a:pPr>
            <a:r>
              <a:rPr lang="ja-JP" altLang="en-US" sz="1400" b="1" kern="0" dirty="0">
                <a:solidFill>
                  <a:srgbClr val="000000"/>
                </a:solidFill>
                <a:latin typeface="HG丸ｺﾞｼｯｸM-PRO" pitchFamily="50" charset="-128"/>
                <a:ea typeface="HG丸ｺﾞｼｯｸM-PRO" pitchFamily="50" charset="-128"/>
              </a:rPr>
              <a:t>　</a:t>
            </a:r>
            <a:r>
              <a:rPr lang="ja-JP" altLang="en-US" sz="1600" b="1" kern="0" dirty="0">
                <a:solidFill>
                  <a:srgbClr val="000000"/>
                </a:solidFill>
                <a:latin typeface="HG丸ｺﾞｼｯｸM-PRO" pitchFamily="50" charset="-128"/>
                <a:ea typeface="HG丸ｺﾞｼｯｸM-PRO" pitchFamily="50" charset="-128"/>
              </a:rPr>
              <a:t>地域生活支援事業費等補助金　    ４９３億円</a:t>
            </a:r>
            <a:r>
              <a:rPr lang="ja-JP" altLang="en-US" sz="1600" kern="0" dirty="0">
                <a:solidFill>
                  <a:srgbClr val="000000"/>
                </a:solidFill>
                <a:latin typeface="HG丸ｺﾞｼｯｸM-PRO" pitchFamily="50" charset="-128"/>
                <a:ea typeface="HG丸ｺﾞｼｯｸM-PRO" pitchFamily="50" charset="-128"/>
              </a:rPr>
              <a:t>　</a:t>
            </a:r>
            <a:r>
              <a:rPr lang="ja-JP" altLang="en-US" sz="1400" kern="0" dirty="0">
                <a:solidFill>
                  <a:srgbClr val="000000"/>
                </a:solidFill>
                <a:latin typeface="HG丸ｺﾞｼｯｸM-PRO" pitchFamily="50" charset="-128"/>
                <a:ea typeface="HG丸ｺﾞｼｯｸM-PRO" pitchFamily="50" charset="-128"/>
              </a:rPr>
              <a:t>　 （４８８億円）</a:t>
            </a:r>
            <a:endParaRPr lang="en-US" altLang="ja-JP" sz="1400" kern="0" dirty="0">
              <a:solidFill>
                <a:srgbClr val="000000"/>
              </a:solidFill>
              <a:latin typeface="HG丸ｺﾞｼｯｸM-PRO" pitchFamily="50" charset="-128"/>
              <a:ea typeface="HG丸ｺﾞｼｯｸM-PRO" pitchFamily="50" charset="-128"/>
            </a:endParaRPr>
          </a:p>
          <a:p>
            <a:pPr marL="177800" indent="-177800">
              <a:defRPr/>
            </a:pPr>
            <a:r>
              <a:rPr lang="ja-JP" altLang="en-US" sz="1400" kern="0" dirty="0">
                <a:solidFill>
                  <a:srgbClr val="000000"/>
                </a:solidFill>
                <a:latin typeface="HG丸ｺﾞｼｯｸM-PRO" pitchFamily="50" charset="-128"/>
                <a:ea typeface="HG丸ｺﾞｼｯｸM-PRO" pitchFamily="50" charset="-128"/>
              </a:rPr>
              <a:t>　　　　　　                                     ○地域生活支援事業</a:t>
            </a:r>
            <a:r>
              <a:rPr lang="ja-JP" altLang="en-US" kern="0" dirty="0">
                <a:solidFill>
                  <a:srgbClr val="000000"/>
                </a:solidFill>
                <a:latin typeface="HG丸ｺﾞｼｯｸM-PRO" pitchFamily="50" charset="-128"/>
                <a:ea typeface="HG丸ｺﾞｼｯｸM-PRO" pitchFamily="50" charset="-128"/>
              </a:rPr>
              <a:t>　４５１億円</a:t>
            </a:r>
            <a:r>
              <a:rPr lang="ja-JP" altLang="en-US" sz="1400" kern="0" dirty="0">
                <a:solidFill>
                  <a:srgbClr val="000000"/>
                </a:solidFill>
                <a:latin typeface="HG丸ｺﾞｼｯｸM-PRO" pitchFamily="50" charset="-128"/>
                <a:ea typeface="HG丸ｺﾞｼｯｸM-PRO" pitchFamily="50" charset="-128"/>
              </a:rPr>
              <a:t>　○地域生活支援促進事業</a:t>
            </a:r>
            <a:r>
              <a:rPr lang="ja-JP" altLang="en-US" kern="0" dirty="0">
                <a:solidFill>
                  <a:srgbClr val="000000"/>
                </a:solidFill>
                <a:latin typeface="HG丸ｺﾞｼｯｸM-PRO" pitchFamily="50" charset="-128"/>
                <a:ea typeface="HG丸ｺﾞｼｯｸM-PRO" pitchFamily="50" charset="-128"/>
              </a:rPr>
              <a:t>　４２億円</a:t>
            </a:r>
            <a:endParaRPr lang="en-US" altLang="ja-JP" kern="0" dirty="0">
              <a:solidFill>
                <a:srgbClr val="000000"/>
              </a:solidFill>
              <a:latin typeface="HG丸ｺﾞｼｯｸM-PRO" pitchFamily="50" charset="-128"/>
              <a:ea typeface="HG丸ｺﾞｼｯｸM-PRO" pitchFamily="50" charset="-128"/>
            </a:endParaRPr>
          </a:p>
          <a:p>
            <a:pPr marL="177800" indent="-177800">
              <a:defRPr/>
            </a:pPr>
            <a:r>
              <a:rPr lang="ja-JP" altLang="en-US" kern="0" dirty="0">
                <a:solidFill>
                  <a:srgbClr val="000000"/>
                </a:solidFill>
                <a:latin typeface="HG丸ｺﾞｼｯｸM-PRO" pitchFamily="50" charset="-128"/>
                <a:ea typeface="HG丸ｺﾞｼｯｸM-PRO" pitchFamily="50" charset="-128"/>
              </a:rPr>
              <a:t>　　　</a:t>
            </a:r>
            <a:r>
              <a:rPr lang="en-US" altLang="ja-JP" kern="0" dirty="0">
                <a:solidFill>
                  <a:srgbClr val="000000"/>
                </a:solidFill>
                <a:latin typeface="HG丸ｺﾞｼｯｸM-PRO" pitchFamily="50" charset="-128"/>
                <a:ea typeface="HG丸ｺﾞｼｯｸM-PRO" pitchFamily="50" charset="-128"/>
              </a:rPr>
              <a:t>※</a:t>
            </a:r>
            <a:r>
              <a:rPr lang="ja-JP" altLang="en-US" kern="0" dirty="0">
                <a:solidFill>
                  <a:srgbClr val="000000"/>
                </a:solidFill>
                <a:latin typeface="HG丸ｺﾞｼｯｸM-PRO" pitchFamily="50" charset="-128"/>
                <a:ea typeface="HG丸ｺﾞｼｯｸM-PRO" pitchFamily="50" charset="-128"/>
              </a:rPr>
              <a:t>括弧書きは平成</a:t>
            </a:r>
            <a:r>
              <a:rPr lang="en-US" altLang="ja-JP" kern="0" dirty="0">
                <a:solidFill>
                  <a:srgbClr val="000000"/>
                </a:solidFill>
                <a:latin typeface="HG丸ｺﾞｼｯｸM-PRO" pitchFamily="50" charset="-128"/>
                <a:ea typeface="HG丸ｺﾞｼｯｸM-PRO" pitchFamily="50" charset="-128"/>
              </a:rPr>
              <a:t>29</a:t>
            </a:r>
            <a:r>
              <a:rPr lang="ja-JP" altLang="en-US" kern="0" dirty="0">
                <a:solidFill>
                  <a:srgbClr val="000000"/>
                </a:solidFill>
                <a:latin typeface="HG丸ｺﾞｼｯｸM-PRO" pitchFamily="50" charset="-128"/>
                <a:ea typeface="HG丸ｺﾞｼｯｸM-PRO" pitchFamily="50" charset="-128"/>
              </a:rPr>
              <a:t>年度予算額                                           （４５４億円）　　　　　　     　　　　　 （３４億円）</a:t>
            </a:r>
            <a:endParaRPr lang="en-US" altLang="ja-JP" kern="0" dirty="0">
              <a:solidFill>
                <a:srgbClr val="000000"/>
              </a:solidFill>
              <a:latin typeface="HG丸ｺﾞｼｯｸM-PRO" pitchFamily="50" charset="-128"/>
              <a:ea typeface="HG丸ｺﾞｼｯｸM-PRO" pitchFamily="50" charset="-128"/>
            </a:endParaRPr>
          </a:p>
          <a:p>
            <a:pPr marL="177800" indent="-177800">
              <a:defRPr/>
            </a:pPr>
            <a:r>
              <a:rPr lang="ja-JP" altLang="en-US" sz="1400" b="1" kern="0" dirty="0">
                <a:solidFill>
                  <a:srgbClr val="000000"/>
                </a:solidFill>
                <a:latin typeface="HG丸ｺﾞｼｯｸM-PRO" pitchFamily="50" charset="-128"/>
                <a:ea typeface="HG丸ｺﾞｼｯｸM-PRO" pitchFamily="50" charset="-128"/>
              </a:rPr>
              <a:t>　</a:t>
            </a:r>
            <a:endParaRPr lang="ja-JP" altLang="en-US" sz="1100" kern="0" dirty="0">
              <a:solidFill>
                <a:srgbClr val="000000"/>
              </a:solidFill>
              <a:latin typeface="HG丸ｺﾞｼｯｸM-PRO" pitchFamily="50" charset="-128"/>
              <a:ea typeface="HG丸ｺﾞｼｯｸM-PRO" pitchFamily="50" charset="-128"/>
            </a:endParaRPr>
          </a:p>
        </p:txBody>
      </p:sp>
      <p:sp>
        <p:nvSpPr>
          <p:cNvPr id="9" name="AutoShape 2"/>
          <p:cNvSpPr txBox="1">
            <a:spLocks noChangeArrowheads="1"/>
          </p:cNvSpPr>
          <p:nvPr/>
        </p:nvSpPr>
        <p:spPr bwMode="auto">
          <a:xfrm>
            <a:off x="25400" y="3141663"/>
            <a:ext cx="9783763" cy="3678237"/>
          </a:xfrm>
          <a:prstGeom prst="roundRect">
            <a:avLst>
              <a:gd name="adj" fmla="val 3338"/>
            </a:avLst>
          </a:prstGeom>
          <a:noFill/>
          <a:ln w="9525">
            <a:solidFill>
              <a:schemeClr val="tx1"/>
            </a:solidFill>
            <a:miter lim="800000"/>
            <a:headEnd/>
            <a:tailEnd/>
          </a:ln>
        </p:spPr>
        <p:txBody>
          <a:bodyPr lIns="36000" tIns="36000" rIns="36000" bIns="36000" anchor="ctr"/>
          <a:lstStyle/>
          <a:p>
            <a:pPr marL="341313" indent="-341313">
              <a:defRPr/>
            </a:pPr>
            <a:endParaRPr lang="en-US" altLang="ja-JP" kern="0" dirty="0">
              <a:solidFill>
                <a:srgbClr val="000000"/>
              </a:solidFill>
              <a:latin typeface="HG丸ｺﾞｼｯｸM-PRO" pitchFamily="50" charset="-128"/>
              <a:ea typeface="HG丸ｺﾞｼｯｸM-PRO" pitchFamily="50" charset="-128"/>
            </a:endParaRPr>
          </a:p>
          <a:p>
            <a:pPr marL="341313" indent="-341313">
              <a:defRPr/>
            </a:pPr>
            <a:r>
              <a:rPr lang="ja-JP" altLang="en-US" sz="1400" b="1" kern="0" dirty="0">
                <a:solidFill>
                  <a:srgbClr val="000000"/>
                </a:solidFill>
                <a:latin typeface="HG丸ｺﾞｼｯｸM-PRO" pitchFamily="50" charset="-128"/>
                <a:ea typeface="HG丸ｺﾞｼｯｸM-PRO" pitchFamily="50" charset="-128"/>
              </a:rPr>
              <a:t>○　地域生活支援事業 </a:t>
            </a:r>
            <a:r>
              <a:rPr lang="ja-JP" altLang="en-US" sz="1300" b="1" kern="0" dirty="0">
                <a:solidFill>
                  <a:srgbClr val="000000"/>
                </a:solidFill>
                <a:latin typeface="HG丸ｺﾞｼｯｸM-PRO" pitchFamily="50" charset="-128"/>
                <a:ea typeface="HG丸ｺﾞｼｯｸM-PRO" pitchFamily="50" charset="-128"/>
              </a:rPr>
              <a:t>　</a:t>
            </a:r>
            <a:r>
              <a:rPr lang="ja-JP" altLang="en-US" sz="1300" kern="0" dirty="0">
                <a:solidFill>
                  <a:srgbClr val="000000"/>
                </a:solidFill>
                <a:latin typeface="HG丸ｺﾞｼｯｸM-PRO" pitchFamily="50" charset="-128"/>
                <a:ea typeface="HG丸ｺﾞｼｯｸM-PRO" pitchFamily="50" charset="-128"/>
              </a:rPr>
              <a:t>（障害者総合支援法第</a:t>
            </a:r>
            <a:r>
              <a:rPr lang="en-US" altLang="ja-JP" sz="1300" kern="0" dirty="0">
                <a:solidFill>
                  <a:srgbClr val="000000"/>
                </a:solidFill>
                <a:latin typeface="HG丸ｺﾞｼｯｸM-PRO" pitchFamily="50" charset="-128"/>
                <a:ea typeface="HG丸ｺﾞｼｯｸM-PRO" pitchFamily="50" charset="-128"/>
              </a:rPr>
              <a:t>77</a:t>
            </a:r>
            <a:r>
              <a:rPr lang="ja-JP" altLang="en-US" sz="1300" kern="0" dirty="0">
                <a:solidFill>
                  <a:srgbClr val="000000"/>
                </a:solidFill>
                <a:latin typeface="HG丸ｺﾞｼｯｸM-PRO" pitchFamily="50" charset="-128"/>
                <a:ea typeface="HG丸ｺﾞｼｯｸM-PRO" pitchFamily="50" charset="-128"/>
              </a:rPr>
              <a:t>条・第</a:t>
            </a:r>
            <a:r>
              <a:rPr lang="en-US" altLang="ja-JP" sz="1300" kern="0" dirty="0">
                <a:solidFill>
                  <a:srgbClr val="000000"/>
                </a:solidFill>
                <a:latin typeface="HG丸ｺﾞｼｯｸM-PRO" pitchFamily="50" charset="-128"/>
                <a:ea typeface="HG丸ｺﾞｼｯｸM-PRO" pitchFamily="50" charset="-128"/>
              </a:rPr>
              <a:t>77</a:t>
            </a:r>
            <a:r>
              <a:rPr lang="ja-JP" altLang="en-US" sz="1300" kern="0" dirty="0">
                <a:solidFill>
                  <a:srgbClr val="000000"/>
                </a:solidFill>
                <a:latin typeface="HG丸ｺﾞｼｯｸM-PRO" pitchFamily="50" charset="-128"/>
                <a:ea typeface="HG丸ｺﾞｼｯｸM-PRO" pitchFamily="50" charset="-128"/>
              </a:rPr>
              <a:t>条の</a:t>
            </a:r>
            <a:r>
              <a:rPr lang="en-US" altLang="ja-JP" sz="1300" kern="0" dirty="0">
                <a:solidFill>
                  <a:srgbClr val="000000"/>
                </a:solidFill>
                <a:latin typeface="HG丸ｺﾞｼｯｸM-PRO" pitchFamily="50" charset="-128"/>
                <a:ea typeface="HG丸ｺﾞｼｯｸM-PRO" pitchFamily="50" charset="-128"/>
              </a:rPr>
              <a:t>2</a:t>
            </a:r>
            <a:r>
              <a:rPr lang="ja-JP" altLang="en-US" sz="1300" kern="0" dirty="0">
                <a:solidFill>
                  <a:srgbClr val="000000"/>
                </a:solidFill>
                <a:latin typeface="HG丸ｺﾞｼｯｸM-PRO" pitchFamily="50" charset="-128"/>
                <a:ea typeface="HG丸ｺﾞｼｯｸM-PRO" pitchFamily="50" charset="-128"/>
              </a:rPr>
              <a:t>・第</a:t>
            </a:r>
            <a:r>
              <a:rPr lang="en-US" altLang="ja-JP" sz="1300" kern="0" dirty="0">
                <a:solidFill>
                  <a:srgbClr val="000000"/>
                </a:solidFill>
                <a:latin typeface="HG丸ｺﾞｼｯｸM-PRO" pitchFamily="50" charset="-128"/>
                <a:ea typeface="HG丸ｺﾞｼｯｸM-PRO" pitchFamily="50" charset="-128"/>
              </a:rPr>
              <a:t>78</a:t>
            </a:r>
            <a:r>
              <a:rPr lang="ja-JP" altLang="en-US" sz="1300" kern="0" dirty="0">
                <a:solidFill>
                  <a:srgbClr val="000000"/>
                </a:solidFill>
                <a:latin typeface="HG丸ｺﾞｼｯｸM-PRO" pitchFamily="50" charset="-128"/>
                <a:ea typeface="HG丸ｺﾞｼｯｸM-PRO" pitchFamily="50" charset="-128"/>
              </a:rPr>
              <a:t>条）</a:t>
            </a:r>
            <a:endParaRPr lang="en-US" altLang="ja-JP" sz="1300" kern="0" dirty="0">
              <a:solidFill>
                <a:srgbClr val="000000"/>
              </a:solidFill>
              <a:latin typeface="HG丸ｺﾞｼｯｸM-PRO" pitchFamily="50" charset="-128"/>
              <a:ea typeface="HG丸ｺﾞｼｯｸM-PRO" pitchFamily="50" charset="-128"/>
            </a:endParaRPr>
          </a:p>
          <a:p>
            <a:pPr marL="341313" indent="-341313">
              <a:defRPr/>
            </a:pPr>
            <a:r>
              <a:rPr lang="ja-JP" altLang="en-US" sz="1400" kern="0" dirty="0">
                <a:solidFill>
                  <a:srgbClr val="000000"/>
                </a:solidFill>
                <a:latin typeface="HG丸ｺﾞｼｯｸM-PRO" pitchFamily="50" charset="-128"/>
                <a:ea typeface="HG丸ｺﾞｼｯｸM-PRO" pitchFamily="50" charset="-128"/>
              </a:rPr>
              <a:t>　 </a:t>
            </a:r>
            <a:r>
              <a:rPr lang="en-US" altLang="ja-JP" sz="1400" kern="0" dirty="0">
                <a:solidFill>
                  <a:srgbClr val="000000"/>
                </a:solidFill>
                <a:latin typeface="HG丸ｺﾞｼｯｸM-PRO" pitchFamily="50" charset="-128"/>
                <a:ea typeface="HG丸ｺﾞｼｯｸM-PRO" pitchFamily="50" charset="-128"/>
              </a:rPr>
              <a:t>(1)</a:t>
            </a:r>
            <a:r>
              <a:rPr lang="ja-JP" altLang="en-US" sz="1400" kern="0" dirty="0">
                <a:solidFill>
                  <a:srgbClr val="000000"/>
                </a:solidFill>
                <a:latin typeface="HG丸ｺﾞｼｯｸM-PRO" pitchFamily="50" charset="-128"/>
                <a:ea typeface="HG丸ｺﾞｼｯｸM-PRO" pitchFamily="50" charset="-128"/>
              </a:rPr>
              <a:t>　事業の実施主体である市町村等が、地域の特性や利用者の状況に応じて柔軟に実施することにより、効果的・</a:t>
            </a:r>
            <a:endParaRPr lang="en-US" altLang="ja-JP" sz="1400" kern="0" dirty="0">
              <a:solidFill>
                <a:srgbClr val="000000"/>
              </a:solidFill>
              <a:latin typeface="HG丸ｺﾞｼｯｸM-PRO" pitchFamily="50" charset="-128"/>
              <a:ea typeface="HG丸ｺﾞｼｯｸM-PRO" pitchFamily="50" charset="-128"/>
            </a:endParaRPr>
          </a:p>
          <a:p>
            <a:pPr marL="341313" indent="-341313">
              <a:defRPr/>
            </a:pPr>
            <a:r>
              <a:rPr lang="ja-JP" altLang="en-US" sz="1400" kern="0" dirty="0">
                <a:solidFill>
                  <a:srgbClr val="000000"/>
                </a:solidFill>
                <a:latin typeface="HG丸ｺﾞｼｯｸM-PRO" pitchFamily="50" charset="-128"/>
                <a:ea typeface="HG丸ｺﾞｼｯｸM-PRO" pitchFamily="50" charset="-128"/>
              </a:rPr>
              <a:t>　　　効率的な事業実施が可能である事業</a:t>
            </a:r>
          </a:p>
          <a:p>
            <a:pPr marL="341313" indent="-341313">
              <a:defRPr/>
            </a:pPr>
            <a:r>
              <a:rPr lang="ja-JP" altLang="en-US" sz="1400" kern="0" dirty="0">
                <a:solidFill>
                  <a:srgbClr val="000000"/>
                </a:solidFill>
                <a:latin typeface="HG丸ｺﾞｼｯｸM-PRO" pitchFamily="50" charset="-128"/>
                <a:ea typeface="HG丸ｺﾞｼｯｸM-PRO" pitchFamily="50" charset="-128"/>
              </a:rPr>
              <a:t>　　　　　［地域の特性］　地理的条件や社会資源の状況</a:t>
            </a:r>
          </a:p>
          <a:p>
            <a:pPr marL="341313" indent="-341313">
              <a:defRPr/>
            </a:pPr>
            <a:r>
              <a:rPr lang="ja-JP" altLang="en-US" sz="1400" kern="0" dirty="0">
                <a:solidFill>
                  <a:srgbClr val="000000"/>
                </a:solidFill>
                <a:latin typeface="HG丸ｺﾞｼｯｸM-PRO" pitchFamily="50" charset="-128"/>
                <a:ea typeface="HG丸ｺﾞｼｯｸM-PRO" pitchFamily="50" charset="-128"/>
              </a:rPr>
              <a:t>　　　　　［柔軟な形態］　①委託契約、広域連合等の活用、②突発的なニーズに臨機応変に対応が可能、</a:t>
            </a:r>
            <a:endParaRPr lang="en-US" altLang="ja-JP" sz="1400" kern="0" dirty="0">
              <a:solidFill>
                <a:srgbClr val="000000"/>
              </a:solidFill>
              <a:latin typeface="HG丸ｺﾞｼｯｸM-PRO" pitchFamily="50" charset="-128"/>
              <a:ea typeface="HG丸ｺﾞｼｯｸM-PRO" pitchFamily="50" charset="-128"/>
            </a:endParaRPr>
          </a:p>
          <a:p>
            <a:pPr marL="341313" indent="-341313">
              <a:defRPr/>
            </a:pPr>
            <a:r>
              <a:rPr lang="ja-JP" altLang="en-US" sz="1400" kern="0" dirty="0">
                <a:solidFill>
                  <a:srgbClr val="000000"/>
                </a:solidFill>
                <a:latin typeface="HG丸ｺﾞｼｯｸM-PRO" pitchFamily="50" charset="-128"/>
                <a:ea typeface="HG丸ｺﾞｼｯｸM-PRO" pitchFamily="50" charset="-128"/>
              </a:rPr>
              <a:t>　　　　　　　　　　　　　③個別給付では対応できない複数の利用者への対応が可能</a:t>
            </a:r>
          </a:p>
          <a:p>
            <a:pPr marL="341313" indent="-341313">
              <a:defRPr/>
            </a:pPr>
            <a:r>
              <a:rPr lang="ja-JP" altLang="en-US" sz="1400" kern="0" dirty="0">
                <a:solidFill>
                  <a:srgbClr val="000000"/>
                </a:solidFill>
                <a:latin typeface="HG丸ｺﾞｼｯｸM-PRO" pitchFamily="50" charset="-128"/>
                <a:ea typeface="HG丸ｺﾞｼｯｸM-PRO" pitchFamily="50" charset="-128"/>
              </a:rPr>
              <a:t> 　</a:t>
            </a:r>
            <a:r>
              <a:rPr lang="en-US" altLang="ja-JP" sz="1400" kern="0" dirty="0">
                <a:solidFill>
                  <a:srgbClr val="000000"/>
                </a:solidFill>
                <a:latin typeface="HG丸ｺﾞｼｯｸM-PRO" pitchFamily="50" charset="-128"/>
                <a:ea typeface="HG丸ｺﾞｼｯｸM-PRO" pitchFamily="50" charset="-128"/>
              </a:rPr>
              <a:t>(2)</a:t>
            </a:r>
            <a:r>
              <a:rPr lang="ja-JP" altLang="en-US" sz="1400" kern="0" dirty="0">
                <a:solidFill>
                  <a:srgbClr val="000000"/>
                </a:solidFill>
                <a:latin typeface="HG丸ｺﾞｼｯｸM-PRO" pitchFamily="50" charset="-128"/>
                <a:ea typeface="HG丸ｺﾞｼｯｸM-PRO" pitchFamily="50" charset="-128"/>
              </a:rPr>
              <a:t>　地方分権の観点から、地方が自主的に取り組む事業（事業の実施内容は地方が決定）</a:t>
            </a:r>
          </a:p>
          <a:p>
            <a:pPr marL="341313" indent="-341313">
              <a:defRPr/>
            </a:pPr>
            <a:r>
              <a:rPr lang="ja-JP" altLang="en-US" sz="1400" kern="0" dirty="0">
                <a:solidFill>
                  <a:srgbClr val="000000"/>
                </a:solidFill>
                <a:latin typeface="HG丸ｺﾞｼｯｸM-PRO" pitchFamily="50" charset="-128"/>
                <a:ea typeface="HG丸ｺﾞｼｯｸM-PRO" pitchFamily="50" charset="-128"/>
              </a:rPr>
              <a:t> 　</a:t>
            </a:r>
            <a:r>
              <a:rPr lang="en-US" altLang="ja-JP" sz="1400" kern="0" dirty="0">
                <a:solidFill>
                  <a:srgbClr val="000000"/>
                </a:solidFill>
                <a:latin typeface="HG丸ｺﾞｼｯｸM-PRO" pitchFamily="50" charset="-128"/>
                <a:ea typeface="HG丸ｺﾞｼｯｸM-PRO" pitchFamily="50" charset="-128"/>
              </a:rPr>
              <a:t>(3)</a:t>
            </a:r>
            <a:r>
              <a:rPr lang="ja-JP" altLang="en-US" sz="1400" kern="0" dirty="0">
                <a:solidFill>
                  <a:srgbClr val="000000"/>
                </a:solidFill>
                <a:latin typeface="HG丸ｺﾞｼｯｸM-PRO" pitchFamily="50" charset="-128"/>
                <a:ea typeface="HG丸ｺﾞｼｯｸM-PRO" pitchFamily="50" charset="-128"/>
              </a:rPr>
              <a:t>　生活ニーズに応じて個別給付と組み合わせて利用することも可能。</a:t>
            </a:r>
            <a:endParaRPr lang="en-US" altLang="ja-JP" sz="1400" kern="0" dirty="0">
              <a:solidFill>
                <a:srgbClr val="000000"/>
              </a:solidFill>
              <a:latin typeface="HG丸ｺﾞｼｯｸM-PRO" pitchFamily="50" charset="-128"/>
              <a:ea typeface="HG丸ｺﾞｼｯｸM-PRO" pitchFamily="50" charset="-128"/>
            </a:endParaRPr>
          </a:p>
          <a:p>
            <a:pPr marL="341313" indent="-341313">
              <a:defRPr/>
            </a:pPr>
            <a:r>
              <a:rPr lang="ja-JP" altLang="en-US" sz="1400" kern="0" dirty="0">
                <a:solidFill>
                  <a:srgbClr val="000000"/>
                </a:solidFill>
                <a:latin typeface="HG丸ｺﾞｼｯｸM-PRO" pitchFamily="50" charset="-128"/>
                <a:ea typeface="HG丸ｺﾞｼｯｸM-PRO" pitchFamily="50" charset="-128"/>
              </a:rPr>
              <a:t>　  ・補助率　</a:t>
            </a:r>
            <a:r>
              <a:rPr lang="en-US" altLang="ja-JP" sz="1400" kern="0" dirty="0">
                <a:solidFill>
                  <a:srgbClr val="000000"/>
                </a:solidFill>
                <a:latin typeface="HG丸ｺﾞｼｯｸM-PRO" pitchFamily="50" charset="-128"/>
                <a:ea typeface="HG丸ｺﾞｼｯｸM-PRO" pitchFamily="50" charset="-128"/>
              </a:rPr>
              <a:t>※</a:t>
            </a:r>
            <a:r>
              <a:rPr lang="ja-JP" altLang="en-US" sz="1400" kern="0" dirty="0">
                <a:solidFill>
                  <a:srgbClr val="000000"/>
                </a:solidFill>
                <a:latin typeface="HG丸ｺﾞｼｯｸM-PRO" pitchFamily="50" charset="-128"/>
                <a:ea typeface="HG丸ｺﾞｼｯｸM-PRO" pitchFamily="50" charset="-128"/>
              </a:rPr>
              <a:t>統合補助金</a:t>
            </a:r>
            <a:endParaRPr lang="en-US" altLang="ja-JP" sz="1400" kern="0" dirty="0">
              <a:solidFill>
                <a:srgbClr val="000000"/>
              </a:solidFill>
              <a:latin typeface="HG丸ｺﾞｼｯｸM-PRO" pitchFamily="50" charset="-128"/>
              <a:ea typeface="HG丸ｺﾞｼｯｸM-PRO" pitchFamily="50" charset="-128"/>
            </a:endParaRPr>
          </a:p>
          <a:p>
            <a:pPr marL="341313" indent="-341313">
              <a:defRPr/>
            </a:pPr>
            <a:r>
              <a:rPr lang="ja-JP" altLang="en-US" sz="1400" kern="0" dirty="0">
                <a:solidFill>
                  <a:srgbClr val="000000"/>
                </a:solidFill>
                <a:latin typeface="HG丸ｺﾞｼｯｸM-PRO" pitchFamily="50" charset="-128"/>
                <a:ea typeface="HG丸ｺﾞｼｯｸM-PRO" pitchFamily="50" charset="-128"/>
              </a:rPr>
              <a:t>　　　  市町村事業　：国１／２以内、都道府県１／４以内で補助、 都道府県事業　：１／２以内で補助</a:t>
            </a:r>
            <a:endParaRPr lang="en-US" altLang="ja-JP" sz="1400" kern="0" dirty="0">
              <a:solidFill>
                <a:srgbClr val="000000"/>
              </a:solidFill>
              <a:latin typeface="HG丸ｺﾞｼｯｸM-PRO" pitchFamily="50" charset="-128"/>
              <a:ea typeface="HG丸ｺﾞｼｯｸM-PRO" pitchFamily="50" charset="-128"/>
            </a:endParaRPr>
          </a:p>
          <a:p>
            <a:pPr marL="341313" indent="-341313">
              <a:defRPr/>
            </a:pPr>
            <a:endParaRPr lang="en-US" altLang="ja-JP" sz="1400" kern="0" dirty="0">
              <a:solidFill>
                <a:srgbClr val="000000"/>
              </a:solidFill>
              <a:latin typeface="HG丸ｺﾞｼｯｸM-PRO" pitchFamily="50" charset="-128"/>
              <a:ea typeface="HG丸ｺﾞｼｯｸM-PRO" pitchFamily="50" charset="-128"/>
            </a:endParaRPr>
          </a:p>
          <a:p>
            <a:pPr marL="341313" indent="-341313">
              <a:defRPr/>
            </a:pPr>
            <a:r>
              <a:rPr lang="ja-JP" altLang="en-US" sz="1400" b="1" kern="0" dirty="0">
                <a:solidFill>
                  <a:srgbClr val="000000"/>
                </a:solidFill>
                <a:latin typeface="HG丸ｺﾞｼｯｸM-PRO" pitchFamily="50" charset="-128"/>
                <a:ea typeface="HG丸ｺﾞｼｯｸM-PRO" pitchFamily="50" charset="-128"/>
              </a:rPr>
              <a:t>○　地域生活支援促進事業 </a:t>
            </a:r>
            <a:endParaRPr lang="en-US" altLang="ja-JP" sz="1400" kern="0" dirty="0">
              <a:solidFill>
                <a:srgbClr val="000000"/>
              </a:solidFill>
              <a:latin typeface="HG丸ｺﾞｼｯｸM-PRO" pitchFamily="50" charset="-128"/>
              <a:ea typeface="HG丸ｺﾞｼｯｸM-PRO" pitchFamily="50" charset="-128"/>
            </a:endParaRPr>
          </a:p>
          <a:p>
            <a:pPr marL="341313" indent="-341313">
              <a:defRPr/>
            </a:pPr>
            <a:r>
              <a:rPr lang="ja-JP" altLang="en-US" sz="1400" kern="0" dirty="0">
                <a:solidFill>
                  <a:srgbClr val="000000"/>
                </a:solidFill>
                <a:latin typeface="HG丸ｺﾞｼｯｸM-PRO" pitchFamily="50" charset="-128"/>
                <a:ea typeface="HG丸ｺﾞｼｯｸM-PRO" pitchFamily="50" charset="-128"/>
              </a:rPr>
              <a:t>　　　 発達障害者支援、障害者虐待防止対策、障害者就労支援、障害者の芸術文化活動の促進等、国として促進すべき事業について、特別枠に位置づけ、５割又は定額の補助を確保し、質の高い事業実施を図る。平成２９年度に創設。</a:t>
            </a:r>
            <a:endParaRPr lang="en-US" altLang="ja-JP" sz="1400" kern="0" dirty="0">
              <a:solidFill>
                <a:srgbClr val="000000"/>
              </a:solidFill>
              <a:latin typeface="HG丸ｺﾞｼｯｸM-PRO" pitchFamily="50" charset="-128"/>
              <a:ea typeface="HG丸ｺﾞｼｯｸM-PRO" pitchFamily="50" charset="-128"/>
            </a:endParaRPr>
          </a:p>
          <a:p>
            <a:pPr marL="341313" indent="-341313">
              <a:defRPr/>
            </a:pPr>
            <a:r>
              <a:rPr lang="ja-JP" altLang="en-US" sz="1400" kern="0" dirty="0">
                <a:solidFill>
                  <a:srgbClr val="000000"/>
                </a:solidFill>
                <a:latin typeface="HG丸ｺﾞｼｯｸM-PRO" pitchFamily="50" charset="-128"/>
                <a:ea typeface="HG丸ｺﾞｼｯｸM-PRO" pitchFamily="50" charset="-128"/>
              </a:rPr>
              <a:t>　  ・補助率</a:t>
            </a:r>
            <a:endParaRPr lang="en-US" altLang="ja-JP" sz="1400" kern="0" dirty="0">
              <a:solidFill>
                <a:srgbClr val="000000"/>
              </a:solidFill>
              <a:latin typeface="HG丸ｺﾞｼｯｸM-PRO" pitchFamily="50" charset="-128"/>
              <a:ea typeface="HG丸ｺﾞｼｯｸM-PRO" pitchFamily="50" charset="-128"/>
            </a:endParaRPr>
          </a:p>
          <a:p>
            <a:pPr marL="341313" indent="-341313">
              <a:defRPr/>
            </a:pPr>
            <a:r>
              <a:rPr lang="ja-JP" altLang="en-US" sz="1400" kern="0" dirty="0">
                <a:solidFill>
                  <a:srgbClr val="000000"/>
                </a:solidFill>
                <a:latin typeface="HG丸ｺﾞｼｯｸM-PRO" pitchFamily="50" charset="-128"/>
                <a:ea typeface="HG丸ｺﾞｼｯｸM-PRO" pitchFamily="50" charset="-128"/>
              </a:rPr>
              <a:t>　　　　国１／２又は定額（１０／１０相当）</a:t>
            </a:r>
            <a:endParaRPr lang="en-US" altLang="ja-JP" sz="1400" kern="0" dirty="0">
              <a:solidFill>
                <a:srgbClr val="000000"/>
              </a:solidFill>
              <a:latin typeface="HG丸ｺﾞｼｯｸM-PRO" pitchFamily="50" charset="-128"/>
              <a:ea typeface="HG丸ｺﾞｼｯｸM-PRO" pitchFamily="50" charset="-128"/>
            </a:endParaRPr>
          </a:p>
        </p:txBody>
      </p:sp>
      <p:sp>
        <p:nvSpPr>
          <p:cNvPr id="13" name="角丸四角形 12"/>
          <p:cNvSpPr/>
          <p:nvPr/>
        </p:nvSpPr>
        <p:spPr>
          <a:xfrm>
            <a:off x="71325" y="280232"/>
            <a:ext cx="4288098" cy="477248"/>
          </a:xfrm>
          <a:prstGeom prst="roundRect">
            <a:avLst/>
          </a:prstGeom>
          <a:solidFill>
            <a:srgbClr val="CCFF99"/>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lIns="89822" tIns="44911" rIns="89822" bIns="44911" anchor="ctr"/>
          <a:lstStyle/>
          <a:p>
            <a:pPr algn="ctr">
              <a:defRPr/>
            </a:pPr>
            <a:r>
              <a:rPr lang="ja-JP" altLang="en-US" sz="2000" b="1" dirty="0">
                <a:solidFill>
                  <a:srgbClr val="000000"/>
                </a:solidFill>
                <a:effectLst>
                  <a:outerShdw blurRad="38100" dist="38100" dir="2700000" algn="tl">
                    <a:srgbClr val="FFFFFF"/>
                  </a:outerShdw>
                </a:effectLst>
                <a:ea typeface="HG丸ｺﾞｼｯｸM-PRO" pitchFamily="50" charset="-128"/>
              </a:rPr>
              <a:t>地域生活支援事業等について</a:t>
            </a:r>
            <a:endParaRPr lang="en-US" altLang="ja-JP" sz="2000" b="1" dirty="0">
              <a:solidFill>
                <a:srgbClr val="000000"/>
              </a:solidFill>
              <a:effectLst>
                <a:outerShdw blurRad="38100" dist="38100" dir="2700000" algn="tl">
                  <a:srgbClr val="FFFFFF"/>
                </a:outerShdw>
              </a:effectLst>
              <a:ea typeface="HG丸ｺﾞｼｯｸM-PRO" pitchFamily="50" charset="-128"/>
            </a:endParaRPr>
          </a:p>
        </p:txBody>
      </p:sp>
      <p:sp>
        <p:nvSpPr>
          <p:cNvPr id="11" name="角丸四角形 10"/>
          <p:cNvSpPr/>
          <p:nvPr/>
        </p:nvSpPr>
        <p:spPr bwMode="auto">
          <a:xfrm>
            <a:off x="0" y="1069975"/>
            <a:ext cx="9802813" cy="7937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lIns="36804" tIns="7359" rIns="36804" bIns="7359"/>
          <a:lstStyle/>
          <a:p>
            <a:pPr marL="119063" indent="-119063" defTabSz="873125">
              <a:defRPr/>
            </a:pPr>
            <a:endParaRPr lang="en-US" altLang="ja-JP" sz="800" kern="0" dirty="0">
              <a:solidFill>
                <a:srgbClr val="000000"/>
              </a:solidFill>
              <a:latin typeface="HG丸ｺﾞｼｯｸM-PRO" pitchFamily="50" charset="-128"/>
              <a:ea typeface="HG丸ｺﾞｼｯｸM-PRO" pitchFamily="50" charset="-128"/>
            </a:endParaRPr>
          </a:p>
          <a:p>
            <a:pPr marL="119063" indent="-119063" defTabSz="873125">
              <a:defRPr/>
            </a:pPr>
            <a:r>
              <a:rPr lang="ja-JP" altLang="en-US" sz="1400" kern="0" dirty="0">
                <a:solidFill>
                  <a:srgbClr val="000000"/>
                </a:solidFill>
                <a:latin typeface="HG丸ｺﾞｼｯｸM-PRO" pitchFamily="50" charset="-128"/>
                <a:ea typeface="HG丸ｺﾞｼｯｸM-PRO" pitchFamily="50" charset="-128"/>
              </a:rPr>
              <a:t>　　障害者及び障害児が基本的人権を享有する個人としての尊厳にふさわしい日常生活又は社会生活を営むことができるよう、</a:t>
            </a:r>
            <a:r>
              <a:rPr lang="ja-JP" altLang="en-US" sz="1400" b="1" u="sng" kern="0" dirty="0">
                <a:solidFill>
                  <a:srgbClr val="000000"/>
                </a:solidFill>
                <a:latin typeface="HG丸ｺﾞｼｯｸM-PRO" panose="020F0600000000000000" pitchFamily="50" charset="-128"/>
                <a:ea typeface="HG丸ｺﾞｼｯｸM-PRO" panose="020F0600000000000000" pitchFamily="50" charset="-128"/>
              </a:rPr>
              <a:t>地域の特性や利用者の状況に応じ、実施主体である市町村等が柔軟な形態により事業を計画的に実施</a:t>
            </a:r>
            <a:r>
              <a:rPr lang="ja-JP" altLang="en-US" sz="1400" b="1" kern="0" dirty="0">
                <a:solidFill>
                  <a:srgbClr val="000000"/>
                </a:solidFill>
                <a:latin typeface="HG丸ｺﾞｼｯｸM-PRO" pitchFamily="50" charset="-128"/>
                <a:ea typeface="HG丸ｺﾞｼｯｸM-PRO" pitchFamily="50" charset="-128"/>
              </a:rPr>
              <a:t>。</a:t>
            </a:r>
            <a:endParaRPr lang="en-US" altLang="ja-JP" sz="1400" b="1" kern="0" dirty="0">
              <a:solidFill>
                <a:srgbClr val="000000"/>
              </a:solidFill>
              <a:latin typeface="HG丸ｺﾞｼｯｸM-PRO" pitchFamily="50" charset="-128"/>
              <a:ea typeface="HG丸ｺﾞｼｯｸM-PRO" pitchFamily="50" charset="-128"/>
            </a:endParaRPr>
          </a:p>
          <a:p>
            <a:pPr marL="119063" indent="-119063" defTabSz="873125">
              <a:defRPr/>
            </a:pPr>
            <a:endParaRPr lang="ja-JP" altLang="en-US" sz="1600" dirty="0">
              <a:ea typeface="ＭＳ Ｐゴシック" pitchFamily="50" charset="-128"/>
            </a:endParaRPr>
          </a:p>
        </p:txBody>
      </p:sp>
      <p:sp>
        <p:nvSpPr>
          <p:cNvPr id="2056" name="角丸四角形 11"/>
          <p:cNvSpPr>
            <a:spLocks noChangeArrowheads="1"/>
          </p:cNvSpPr>
          <p:nvPr/>
        </p:nvSpPr>
        <p:spPr bwMode="auto">
          <a:xfrm>
            <a:off x="4659313" y="280988"/>
            <a:ext cx="2124075" cy="546100"/>
          </a:xfrm>
          <a:prstGeom prst="roundRect">
            <a:avLst>
              <a:gd name="adj" fmla="val 16667"/>
            </a:avLst>
          </a:prstGeom>
          <a:solidFill>
            <a:schemeClr val="bg1"/>
          </a:solidFill>
          <a:ln w="9525" algn="ctr">
            <a:solidFill>
              <a:schemeClr val="bg1"/>
            </a:solidFill>
            <a:round/>
            <a:headEnd/>
            <a:tailEnd/>
          </a:ln>
        </p:spPr>
        <p:txBody>
          <a:bodyPr lIns="36804" tIns="7359" rIns="36804" bIns="7359"/>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742950" indent="-285750" defTabSz="873125" eaLnBrk="0" hangingPunct="0">
              <a:spcBef>
                <a:spcPct val="20000"/>
              </a:spcBef>
              <a:buChar char="–"/>
              <a:defRPr kumimoji="1" sz="2800">
                <a:solidFill>
                  <a:schemeClr val="tx1"/>
                </a:solidFill>
                <a:latin typeface="Arial" charset="0"/>
                <a:ea typeface="ＭＳ Ｐゴシック" charset="-128"/>
              </a:defRPr>
            </a:lvl2pPr>
            <a:lvl3pPr marL="1143000" indent="-228600" defTabSz="873125" eaLnBrk="0" hangingPunct="0">
              <a:spcBef>
                <a:spcPct val="20000"/>
              </a:spcBef>
              <a:buChar char="•"/>
              <a:defRPr kumimoji="1" sz="2400">
                <a:solidFill>
                  <a:schemeClr val="tx1"/>
                </a:solidFill>
                <a:latin typeface="Arial" charset="0"/>
                <a:ea typeface="ＭＳ Ｐゴシック" charset="-128"/>
              </a:defRPr>
            </a:lvl3pPr>
            <a:lvl4pPr marL="1600200" indent="-228600" defTabSz="873125" eaLnBrk="0" hangingPunct="0">
              <a:spcBef>
                <a:spcPct val="20000"/>
              </a:spcBef>
              <a:buChar char="–"/>
              <a:defRPr kumimoji="1" sz="2000">
                <a:solidFill>
                  <a:schemeClr val="tx1"/>
                </a:solidFill>
                <a:latin typeface="Arial" charset="0"/>
                <a:ea typeface="ＭＳ Ｐゴシック" charset="-128"/>
              </a:defRPr>
            </a:lvl4pPr>
            <a:lvl5pPr marL="2057400" indent="-228600" defTabSz="873125" eaLnBrk="0" hangingPunct="0">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a:latin typeface="HG丸ｺﾞｼｯｸM-PRO" pitchFamily="50" charset="-128"/>
                <a:ea typeface="HG丸ｺﾞｼｯｸM-PRO" pitchFamily="50" charset="-128"/>
              </a:rPr>
              <a:t>平成２９年度予算額</a:t>
            </a:r>
            <a:endParaRPr lang="en-US" altLang="ja-JP" sz="1400" b="1">
              <a:latin typeface="HG丸ｺﾞｼｯｸM-PRO" pitchFamily="50" charset="-128"/>
              <a:ea typeface="HG丸ｺﾞｼｯｸM-PRO" pitchFamily="50" charset="-128"/>
            </a:endParaRPr>
          </a:p>
          <a:p>
            <a:pPr algn="ctr" eaLnBrk="1" hangingPunct="1">
              <a:spcBef>
                <a:spcPct val="0"/>
              </a:spcBef>
              <a:buFontTx/>
              <a:buNone/>
            </a:pPr>
            <a:r>
              <a:rPr lang="ja-JP" altLang="en-US" sz="1400" b="1">
                <a:latin typeface="HG丸ｺﾞｼｯｸM-PRO" pitchFamily="50" charset="-128"/>
                <a:ea typeface="HG丸ｺﾞｼｯｸM-PRO" pitchFamily="50" charset="-128"/>
              </a:rPr>
              <a:t>４８８億円</a:t>
            </a:r>
          </a:p>
        </p:txBody>
      </p:sp>
      <p:sp>
        <p:nvSpPr>
          <p:cNvPr id="2057" name="角丸四角形 19"/>
          <p:cNvSpPr>
            <a:spLocks noChangeArrowheads="1"/>
          </p:cNvSpPr>
          <p:nvPr/>
        </p:nvSpPr>
        <p:spPr bwMode="auto">
          <a:xfrm>
            <a:off x="7318375" y="320675"/>
            <a:ext cx="2314575" cy="546100"/>
          </a:xfrm>
          <a:prstGeom prst="roundRect">
            <a:avLst>
              <a:gd name="adj" fmla="val 16667"/>
            </a:avLst>
          </a:prstGeom>
          <a:solidFill>
            <a:schemeClr val="bg1"/>
          </a:solidFill>
          <a:ln w="9525" algn="ctr">
            <a:solidFill>
              <a:schemeClr val="bg1"/>
            </a:solidFill>
            <a:round/>
            <a:headEnd/>
            <a:tailEnd/>
          </a:ln>
        </p:spPr>
        <p:txBody>
          <a:bodyPr lIns="36804" tIns="7359" rIns="36804" bIns="7359"/>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742950" indent="-285750" defTabSz="873125" eaLnBrk="0" hangingPunct="0">
              <a:spcBef>
                <a:spcPct val="20000"/>
              </a:spcBef>
              <a:buChar char="–"/>
              <a:defRPr kumimoji="1" sz="2800">
                <a:solidFill>
                  <a:schemeClr val="tx1"/>
                </a:solidFill>
                <a:latin typeface="Arial" charset="0"/>
                <a:ea typeface="ＭＳ Ｐゴシック" charset="-128"/>
              </a:defRPr>
            </a:lvl2pPr>
            <a:lvl3pPr marL="1143000" indent="-228600" defTabSz="873125" eaLnBrk="0" hangingPunct="0">
              <a:spcBef>
                <a:spcPct val="20000"/>
              </a:spcBef>
              <a:buChar char="•"/>
              <a:defRPr kumimoji="1" sz="2400">
                <a:solidFill>
                  <a:schemeClr val="tx1"/>
                </a:solidFill>
                <a:latin typeface="Arial" charset="0"/>
                <a:ea typeface="ＭＳ Ｐゴシック" charset="-128"/>
              </a:defRPr>
            </a:lvl3pPr>
            <a:lvl4pPr marL="1600200" indent="-228600" defTabSz="873125" eaLnBrk="0" hangingPunct="0">
              <a:spcBef>
                <a:spcPct val="20000"/>
              </a:spcBef>
              <a:buChar char="–"/>
              <a:defRPr kumimoji="1" sz="2000">
                <a:solidFill>
                  <a:schemeClr val="tx1"/>
                </a:solidFill>
                <a:latin typeface="Arial" charset="0"/>
                <a:ea typeface="ＭＳ Ｐゴシック" charset="-128"/>
              </a:defRPr>
            </a:lvl4pPr>
            <a:lvl5pPr marL="2057400" indent="-228600" defTabSz="873125" eaLnBrk="0" hangingPunct="0">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a:latin typeface="HG丸ｺﾞｼｯｸM-PRO" pitchFamily="50" charset="-128"/>
                <a:ea typeface="HG丸ｺﾞｼｯｸM-PRO" pitchFamily="50" charset="-128"/>
              </a:rPr>
              <a:t>平成３０年度予算額</a:t>
            </a:r>
            <a:endParaRPr lang="en-US" altLang="ja-JP" sz="1400" b="1">
              <a:latin typeface="HG丸ｺﾞｼｯｸM-PRO" pitchFamily="50" charset="-128"/>
              <a:ea typeface="HG丸ｺﾞｼｯｸM-PRO" pitchFamily="50" charset="-128"/>
            </a:endParaRPr>
          </a:p>
          <a:p>
            <a:pPr algn="ctr" eaLnBrk="1" hangingPunct="1">
              <a:spcBef>
                <a:spcPct val="0"/>
              </a:spcBef>
              <a:buFontTx/>
              <a:buNone/>
            </a:pPr>
            <a:r>
              <a:rPr lang="ja-JP" altLang="en-US" sz="1400" b="1">
                <a:latin typeface="HG丸ｺﾞｼｯｸM-PRO" pitchFamily="50" charset="-128"/>
                <a:ea typeface="HG丸ｺﾞｼｯｸM-PRO" pitchFamily="50" charset="-128"/>
              </a:rPr>
              <a:t>４９３億円</a:t>
            </a:r>
          </a:p>
        </p:txBody>
      </p:sp>
      <p:sp>
        <p:nvSpPr>
          <p:cNvPr id="2058" name="右矢印 13"/>
          <p:cNvSpPr>
            <a:spLocks noChangeArrowheads="1"/>
          </p:cNvSpPr>
          <p:nvPr/>
        </p:nvSpPr>
        <p:spPr bwMode="auto">
          <a:xfrm>
            <a:off x="6892925" y="525463"/>
            <a:ext cx="285750" cy="228600"/>
          </a:xfrm>
          <a:prstGeom prst="rightArrow">
            <a:avLst>
              <a:gd name="adj1" fmla="val 50000"/>
              <a:gd name="adj2" fmla="val 49855"/>
            </a:avLst>
          </a:prstGeom>
          <a:solidFill>
            <a:srgbClr val="CCFF99"/>
          </a:solidFill>
          <a:ln w="12700" algn="ctr">
            <a:solidFill>
              <a:schemeClr val="tx1"/>
            </a:solidFill>
            <a:round/>
            <a:headEnd/>
            <a:tailEnd/>
          </a:ln>
        </p:spPr>
        <p:txBody>
          <a:bodyPr lIns="36804" tIns="7359" rIns="36804" bIns="7359"/>
          <a:lstStyle>
            <a:lvl1pPr marL="119063" indent="-119063" defTabSz="873125" eaLnBrk="0" hangingPunct="0">
              <a:spcBef>
                <a:spcPct val="20000"/>
              </a:spcBef>
              <a:buChar char="•"/>
              <a:defRPr kumimoji="1" sz="3200">
                <a:solidFill>
                  <a:schemeClr val="tx1"/>
                </a:solidFill>
                <a:latin typeface="Arial" charset="0"/>
                <a:ea typeface="ＭＳ Ｐゴシック" charset="-128"/>
              </a:defRPr>
            </a:lvl1pPr>
            <a:lvl2pPr marL="742950" indent="-285750" defTabSz="873125" eaLnBrk="0" hangingPunct="0">
              <a:spcBef>
                <a:spcPct val="20000"/>
              </a:spcBef>
              <a:buChar char="–"/>
              <a:defRPr kumimoji="1" sz="2800">
                <a:solidFill>
                  <a:schemeClr val="tx1"/>
                </a:solidFill>
                <a:latin typeface="Arial" charset="0"/>
                <a:ea typeface="ＭＳ Ｐゴシック" charset="-128"/>
              </a:defRPr>
            </a:lvl2pPr>
            <a:lvl3pPr marL="1143000" indent="-228600" defTabSz="873125" eaLnBrk="0" hangingPunct="0">
              <a:spcBef>
                <a:spcPct val="20000"/>
              </a:spcBef>
              <a:buChar char="•"/>
              <a:defRPr kumimoji="1" sz="2400">
                <a:solidFill>
                  <a:schemeClr val="tx1"/>
                </a:solidFill>
                <a:latin typeface="Arial" charset="0"/>
                <a:ea typeface="ＭＳ Ｐゴシック" charset="-128"/>
              </a:defRPr>
            </a:lvl3pPr>
            <a:lvl4pPr marL="1600200" indent="-228600" defTabSz="873125" eaLnBrk="0" hangingPunct="0">
              <a:spcBef>
                <a:spcPct val="20000"/>
              </a:spcBef>
              <a:buChar char="–"/>
              <a:defRPr kumimoji="1" sz="2000">
                <a:solidFill>
                  <a:schemeClr val="tx1"/>
                </a:solidFill>
                <a:latin typeface="Arial" charset="0"/>
                <a:ea typeface="ＭＳ Ｐゴシック" charset="-128"/>
              </a:defRPr>
            </a:lvl4pPr>
            <a:lvl5pPr marL="2057400" indent="-228600" defTabSz="873125" eaLnBrk="0" hangingPunct="0">
              <a:spcBef>
                <a:spcPct val="20000"/>
              </a:spcBef>
              <a:buChar char="»"/>
              <a:defRPr kumimoji="1" sz="2000">
                <a:solidFill>
                  <a:schemeClr val="tx1"/>
                </a:solidFill>
                <a:latin typeface="Arial" charset="0"/>
                <a:ea typeface="ＭＳ Ｐゴシック" charset="-128"/>
              </a:defRPr>
            </a:lvl5pPr>
            <a:lvl6pPr marL="25146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873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a:p>
        </p:txBody>
      </p:sp>
      <p:sp>
        <p:nvSpPr>
          <p:cNvPr id="16" name="角丸四角形 15"/>
          <p:cNvSpPr/>
          <p:nvPr/>
        </p:nvSpPr>
        <p:spPr bwMode="auto">
          <a:xfrm>
            <a:off x="134938" y="920750"/>
            <a:ext cx="1004887" cy="260350"/>
          </a:xfrm>
          <a:prstGeom prst="roundRect">
            <a:avLst/>
          </a:prstGeom>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36804" tIns="7359" rIns="36804" bIns="7359"/>
          <a:lstStyle/>
          <a:p>
            <a:pPr marL="119063" indent="-119063" algn="ctr" defTabSz="873125">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概要</a:t>
            </a:r>
          </a:p>
        </p:txBody>
      </p:sp>
      <p:sp>
        <p:nvSpPr>
          <p:cNvPr id="24" name="角丸四角形 23"/>
          <p:cNvSpPr/>
          <p:nvPr/>
        </p:nvSpPr>
        <p:spPr bwMode="auto">
          <a:xfrm>
            <a:off x="104775" y="1912938"/>
            <a:ext cx="2205038" cy="252412"/>
          </a:xfrm>
          <a:prstGeom prst="roundRect">
            <a:avLst/>
          </a:prstGeom>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36804" tIns="7359" rIns="36804" bIns="7359"/>
          <a:lstStyle/>
          <a:p>
            <a:pPr marL="119063" indent="-119063" algn="ctr" defTabSz="873125">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400" b="1" dirty="0">
                <a:solidFill>
                  <a:schemeClr val="tx1"/>
                </a:solidFill>
                <a:latin typeface="HG丸ｺﾞｼｯｸM-PRO" panose="020F0600000000000000" pitchFamily="50" charset="-128"/>
                <a:ea typeface="HG丸ｺﾞｼｯｸM-PRO" panose="020F0600000000000000" pitchFamily="50" charset="-128"/>
              </a:rPr>
              <a:t>30</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年度予算額</a:t>
            </a:r>
          </a:p>
        </p:txBody>
      </p:sp>
      <p:sp>
        <p:nvSpPr>
          <p:cNvPr id="25" name="角丸四角形 24"/>
          <p:cNvSpPr/>
          <p:nvPr/>
        </p:nvSpPr>
        <p:spPr bwMode="auto">
          <a:xfrm>
            <a:off x="201613" y="3051175"/>
            <a:ext cx="871537" cy="252413"/>
          </a:xfrm>
          <a:prstGeom prst="roundRect">
            <a:avLst/>
          </a:prstGeom>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36804" tIns="7359" rIns="36804" bIns="7359"/>
          <a:lstStyle/>
          <a:p>
            <a:pPr marL="119063" indent="-119063" algn="ctr" defTabSz="873125">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事業内容</a:t>
            </a:r>
          </a:p>
        </p:txBody>
      </p:sp>
    </p:spTree>
    <p:extLst>
      <p:ext uri="{BB962C8B-B14F-4D97-AF65-F5344CB8AC3E}">
        <p14:creationId xmlns:p14="http://schemas.microsoft.com/office/powerpoint/2010/main" val="12401333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415925" y="811213"/>
            <a:ext cx="3960813"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5" tIns="0" rIns="74285" bIns="0"/>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１　理解促進研修・啓発事業 </a:t>
            </a:r>
            <a:endParaRPr lang="en-US" altLang="ja-JP" sz="1200" u="sng">
              <a:solidFill>
                <a:srgbClr val="000000"/>
              </a:solidFill>
              <a:latin typeface="ＭＳ ゴシック" pitchFamily="49" charset="-128"/>
              <a:ea typeface="ＭＳ ゴシック" pitchFamily="49" charset="-128"/>
            </a:endParaRPr>
          </a:p>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２　自発的活動支援事業 </a:t>
            </a:r>
            <a:endParaRPr lang="en-US" altLang="ja-JP" sz="1200" u="sng">
              <a:solidFill>
                <a:srgbClr val="000000"/>
              </a:solidFill>
              <a:latin typeface="ＭＳ ゴシック" pitchFamily="49" charset="-128"/>
              <a:ea typeface="ＭＳ ゴシック" pitchFamily="49" charset="-128"/>
            </a:endParaRPr>
          </a:p>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３　相談支援事業</a:t>
            </a:r>
          </a:p>
          <a:p>
            <a:pPr algn="just" eaLnBrk="1" hangingPunct="1">
              <a:lnSpc>
                <a:spcPts val="2600"/>
              </a:lnSpc>
              <a:spcBef>
                <a:spcPct val="0"/>
              </a:spcBef>
              <a:buFontTx/>
              <a:buNone/>
            </a:pPr>
            <a:r>
              <a:rPr lang="ja-JP" altLang="en-US" sz="1200">
                <a:solidFill>
                  <a:srgbClr val="000000"/>
                </a:solidFill>
                <a:latin typeface="ＭＳ ゴシック" pitchFamily="49" charset="-128"/>
                <a:ea typeface="ＭＳ ゴシック" pitchFamily="49" charset="-128"/>
              </a:rPr>
              <a:t>　</a:t>
            </a:r>
            <a:r>
              <a:rPr lang="en-US" altLang="ja-JP" sz="1200">
                <a:solidFill>
                  <a:srgbClr val="000000"/>
                </a:solidFill>
                <a:latin typeface="ＭＳ ゴシック" pitchFamily="49" charset="-128"/>
                <a:ea typeface="ＭＳ ゴシック" pitchFamily="49" charset="-128"/>
              </a:rPr>
              <a:t>(1)</a:t>
            </a:r>
            <a:r>
              <a:rPr lang="ja-JP" altLang="en-US" sz="1200">
                <a:solidFill>
                  <a:srgbClr val="000000"/>
                </a:solidFill>
                <a:latin typeface="ＭＳ ゴシック" pitchFamily="49" charset="-128"/>
                <a:ea typeface="ＭＳ ゴシック" pitchFamily="49" charset="-128"/>
              </a:rPr>
              <a:t>　障害者相談支援事業</a:t>
            </a:r>
            <a:r>
              <a:rPr lang="en-US" altLang="ja-JP" sz="1200">
                <a:solidFill>
                  <a:srgbClr val="000000"/>
                </a:solidFill>
                <a:latin typeface="ＭＳ ゴシック" pitchFamily="49" charset="-128"/>
                <a:ea typeface="ＭＳ ゴシック" pitchFamily="49" charset="-128"/>
              </a:rPr>
              <a:t>《</a:t>
            </a:r>
            <a:r>
              <a:rPr lang="ja-JP" altLang="en-US" sz="1200">
                <a:solidFill>
                  <a:srgbClr val="000000"/>
                </a:solidFill>
                <a:latin typeface="ＭＳ ゴシック" pitchFamily="49" charset="-128"/>
                <a:ea typeface="ＭＳ ゴシック" pitchFamily="49" charset="-128"/>
              </a:rPr>
              <a:t>交付税</a:t>
            </a:r>
            <a:r>
              <a:rPr lang="en-US" altLang="ja-JP" sz="1200">
                <a:solidFill>
                  <a:srgbClr val="000000"/>
                </a:solidFill>
                <a:latin typeface="ＭＳ ゴシック" pitchFamily="49" charset="-128"/>
                <a:ea typeface="ＭＳ ゴシック" pitchFamily="49" charset="-128"/>
              </a:rPr>
              <a:t>》</a:t>
            </a:r>
          </a:p>
          <a:p>
            <a:pPr algn="just" eaLnBrk="1" hangingPunct="1">
              <a:lnSpc>
                <a:spcPts val="2600"/>
              </a:lnSpc>
              <a:spcBef>
                <a:spcPct val="0"/>
              </a:spcBef>
              <a:buFontTx/>
              <a:buNone/>
            </a:pPr>
            <a:r>
              <a:rPr lang="ja-JP" altLang="en-US" sz="1200">
                <a:solidFill>
                  <a:srgbClr val="000000"/>
                </a:solidFill>
                <a:latin typeface="ＭＳ ゴシック" pitchFamily="49" charset="-128"/>
                <a:ea typeface="ＭＳ ゴシック" pitchFamily="49" charset="-128"/>
              </a:rPr>
              <a:t>　</a:t>
            </a:r>
            <a:r>
              <a:rPr lang="en-US" altLang="ja-JP" sz="1200">
                <a:solidFill>
                  <a:srgbClr val="000000"/>
                </a:solidFill>
                <a:latin typeface="ＭＳ ゴシック" pitchFamily="49" charset="-128"/>
                <a:ea typeface="ＭＳ ゴシック" pitchFamily="49" charset="-128"/>
              </a:rPr>
              <a:t>(2)  </a:t>
            </a:r>
            <a:r>
              <a:rPr lang="ja-JP" altLang="en-US" sz="1200">
                <a:solidFill>
                  <a:srgbClr val="000000"/>
                </a:solidFill>
                <a:latin typeface="ＭＳ ゴシック" pitchFamily="49" charset="-128"/>
                <a:ea typeface="ＭＳ ゴシック" pitchFamily="49" charset="-128"/>
              </a:rPr>
              <a:t>基幹相談支援センター等機能強化事業</a:t>
            </a:r>
          </a:p>
          <a:p>
            <a:pPr algn="just" eaLnBrk="1" hangingPunct="1">
              <a:lnSpc>
                <a:spcPts val="2600"/>
              </a:lnSpc>
              <a:spcBef>
                <a:spcPct val="0"/>
              </a:spcBef>
              <a:buFontTx/>
              <a:buNone/>
            </a:pPr>
            <a:r>
              <a:rPr lang="ja-JP" altLang="en-US" sz="1200">
                <a:solidFill>
                  <a:srgbClr val="000000"/>
                </a:solidFill>
                <a:latin typeface="ＭＳ ゴシック" pitchFamily="49" charset="-128"/>
                <a:ea typeface="ＭＳ ゴシック" pitchFamily="49" charset="-128"/>
              </a:rPr>
              <a:t>　</a:t>
            </a:r>
            <a:r>
              <a:rPr lang="en-US" altLang="ja-JP" sz="1200">
                <a:solidFill>
                  <a:srgbClr val="000000"/>
                </a:solidFill>
                <a:latin typeface="ＭＳ ゴシック" pitchFamily="49" charset="-128"/>
                <a:ea typeface="ＭＳ ゴシック" pitchFamily="49" charset="-128"/>
              </a:rPr>
              <a:t>(3)  </a:t>
            </a:r>
            <a:r>
              <a:rPr lang="ja-JP" altLang="en-US" sz="1200">
                <a:solidFill>
                  <a:srgbClr val="000000"/>
                </a:solidFill>
                <a:latin typeface="ＭＳ ゴシック" pitchFamily="49" charset="-128"/>
                <a:ea typeface="ＭＳ ゴシック" pitchFamily="49" charset="-128"/>
              </a:rPr>
              <a:t>住宅入居等支援事業（居住サポート事業）</a:t>
            </a:r>
          </a:p>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４　成年後見制度利用支援事業</a:t>
            </a:r>
            <a:endParaRPr lang="en-US" altLang="ja-JP" sz="1200" u="sng">
              <a:solidFill>
                <a:srgbClr val="000000"/>
              </a:solidFill>
              <a:latin typeface="ＭＳ ゴシック" pitchFamily="49" charset="-128"/>
              <a:ea typeface="ＭＳ ゴシック" pitchFamily="49" charset="-128"/>
            </a:endParaRPr>
          </a:p>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５　成年後見制度法人後見支援事業</a:t>
            </a:r>
            <a:endParaRPr lang="en-US" altLang="ja-JP" sz="1200" u="sng">
              <a:solidFill>
                <a:srgbClr val="000000"/>
              </a:solidFill>
              <a:latin typeface="ＭＳ ゴシック" pitchFamily="49" charset="-128"/>
              <a:ea typeface="ＭＳ ゴシック" pitchFamily="49" charset="-128"/>
            </a:endParaRPr>
          </a:p>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６　意思疎通支援事業</a:t>
            </a:r>
            <a:endParaRPr lang="en-US" altLang="ja-JP" sz="1200" u="sng">
              <a:solidFill>
                <a:srgbClr val="000000"/>
              </a:solidFill>
              <a:latin typeface="ＭＳ ゴシック" pitchFamily="49" charset="-128"/>
              <a:ea typeface="ＭＳ ゴシック" pitchFamily="49" charset="-128"/>
            </a:endParaRPr>
          </a:p>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７　日常生活用具給付等事業　</a:t>
            </a:r>
          </a:p>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８　</a:t>
            </a:r>
            <a:r>
              <a:rPr lang="zh-TW" altLang="en-US" sz="1200" u="sng">
                <a:solidFill>
                  <a:srgbClr val="000000"/>
                </a:solidFill>
                <a:latin typeface="ＭＳ ゴシック" pitchFamily="49" charset="-128"/>
                <a:ea typeface="ＭＳ ゴシック" pitchFamily="49" charset="-128"/>
              </a:rPr>
              <a:t>手話奉仕員養成研修事業</a:t>
            </a:r>
            <a:endParaRPr lang="ja-JP" altLang="en-US" sz="1200" u="sng">
              <a:solidFill>
                <a:srgbClr val="000000"/>
              </a:solidFill>
              <a:latin typeface="ＭＳ ゴシック" pitchFamily="49" charset="-128"/>
              <a:ea typeface="ＭＳ ゴシック" pitchFamily="49" charset="-128"/>
            </a:endParaRPr>
          </a:p>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９　移動支援事業</a:t>
            </a:r>
          </a:p>
          <a:p>
            <a:pPr algn="just" eaLnBrk="1" hangingPunct="1">
              <a:lnSpc>
                <a:spcPts val="2600"/>
              </a:lnSpc>
              <a:spcBef>
                <a:spcPct val="0"/>
              </a:spcBef>
              <a:buFontTx/>
              <a:buNone/>
            </a:pPr>
            <a:r>
              <a:rPr lang="en-US" altLang="ja-JP" sz="1200" u="sng">
                <a:solidFill>
                  <a:srgbClr val="000000"/>
                </a:solidFill>
                <a:latin typeface="ＭＳ ゴシック" pitchFamily="49" charset="-128"/>
                <a:ea typeface="ＭＳ ゴシック" pitchFamily="49" charset="-128"/>
              </a:rPr>
              <a:t>10</a:t>
            </a:r>
            <a:r>
              <a:rPr lang="ja-JP" altLang="en-US" sz="1200" u="sng">
                <a:solidFill>
                  <a:srgbClr val="000000"/>
                </a:solidFill>
                <a:latin typeface="ＭＳ ゴシック" pitchFamily="49" charset="-128"/>
                <a:ea typeface="ＭＳ ゴシック" pitchFamily="49" charset="-128"/>
              </a:rPr>
              <a:t>　地域活動支援センター</a:t>
            </a:r>
          </a:p>
          <a:p>
            <a:pPr algn="just" eaLnBrk="1" hangingPunct="1">
              <a:lnSpc>
                <a:spcPts val="2600"/>
              </a:lnSpc>
              <a:spcBef>
                <a:spcPct val="0"/>
              </a:spcBef>
              <a:buFontTx/>
              <a:buNone/>
            </a:pPr>
            <a:r>
              <a:rPr lang="ja-JP" altLang="en-US" sz="1200">
                <a:solidFill>
                  <a:srgbClr val="000000"/>
                </a:solidFill>
                <a:latin typeface="ＭＳ ゴシック" pitchFamily="49" charset="-128"/>
                <a:ea typeface="ＭＳ ゴシック" pitchFamily="49" charset="-128"/>
              </a:rPr>
              <a:t>　</a:t>
            </a:r>
            <a:r>
              <a:rPr lang="en-US" altLang="ja-JP" sz="1200">
                <a:solidFill>
                  <a:srgbClr val="000000"/>
                </a:solidFill>
                <a:latin typeface="ＭＳ ゴシック" pitchFamily="49" charset="-128"/>
                <a:ea typeface="ＭＳ ゴシック" pitchFamily="49" charset="-128"/>
              </a:rPr>
              <a:t>(1)</a:t>
            </a:r>
            <a:r>
              <a:rPr lang="ja-JP" altLang="en-US" sz="1200">
                <a:solidFill>
                  <a:srgbClr val="000000"/>
                </a:solidFill>
                <a:latin typeface="ＭＳ ゴシック" pitchFamily="49" charset="-128"/>
                <a:ea typeface="ＭＳ ゴシック" pitchFamily="49" charset="-128"/>
              </a:rPr>
              <a:t>　地域活動支援センター基礎的事業</a:t>
            </a:r>
            <a:r>
              <a:rPr lang="en-US" altLang="ja-JP" sz="1200">
                <a:solidFill>
                  <a:srgbClr val="000000"/>
                </a:solidFill>
                <a:latin typeface="ＭＳ ゴシック" pitchFamily="49" charset="-128"/>
                <a:ea typeface="ＭＳ ゴシック" pitchFamily="49" charset="-128"/>
              </a:rPr>
              <a:t>《</a:t>
            </a:r>
            <a:r>
              <a:rPr lang="ja-JP" altLang="en-US" sz="1200">
                <a:solidFill>
                  <a:srgbClr val="000000"/>
                </a:solidFill>
                <a:latin typeface="ＭＳ ゴシック" pitchFamily="49" charset="-128"/>
                <a:ea typeface="ＭＳ ゴシック" pitchFamily="49" charset="-128"/>
              </a:rPr>
              <a:t>交付税</a:t>
            </a:r>
            <a:r>
              <a:rPr lang="en-US" altLang="ja-JP" sz="1200">
                <a:solidFill>
                  <a:srgbClr val="000000"/>
                </a:solidFill>
                <a:latin typeface="ＭＳ ゴシック" pitchFamily="49" charset="-128"/>
                <a:ea typeface="ＭＳ ゴシック" pitchFamily="49" charset="-128"/>
              </a:rPr>
              <a:t>》</a:t>
            </a:r>
          </a:p>
          <a:p>
            <a:pPr algn="just" eaLnBrk="1" hangingPunct="1">
              <a:lnSpc>
                <a:spcPts val="2600"/>
              </a:lnSpc>
              <a:spcBef>
                <a:spcPct val="0"/>
              </a:spcBef>
              <a:buFontTx/>
              <a:buNone/>
            </a:pPr>
            <a:r>
              <a:rPr lang="ja-JP" altLang="en-US" sz="1200">
                <a:solidFill>
                  <a:srgbClr val="000000"/>
                </a:solidFill>
                <a:latin typeface="ＭＳ ゴシック" pitchFamily="49" charset="-128"/>
                <a:ea typeface="ＭＳ ゴシック" pitchFamily="49" charset="-128"/>
              </a:rPr>
              <a:t>　</a:t>
            </a:r>
            <a:r>
              <a:rPr lang="en-US" altLang="ja-JP" sz="1200">
                <a:solidFill>
                  <a:srgbClr val="000000"/>
                </a:solidFill>
                <a:latin typeface="ＭＳ ゴシック" pitchFamily="49" charset="-128"/>
                <a:ea typeface="ＭＳ ゴシック" pitchFamily="49" charset="-128"/>
              </a:rPr>
              <a:t>(2)</a:t>
            </a:r>
            <a:r>
              <a:rPr lang="ja-JP" altLang="en-US" sz="1200">
                <a:solidFill>
                  <a:srgbClr val="000000"/>
                </a:solidFill>
                <a:latin typeface="ＭＳ ゴシック" pitchFamily="49" charset="-128"/>
                <a:ea typeface="ＭＳ ゴシック" pitchFamily="49" charset="-128"/>
              </a:rPr>
              <a:t>　地域活動支援センター機能強化事業</a:t>
            </a:r>
          </a:p>
          <a:p>
            <a:pPr algn="just" eaLnBrk="1" hangingPunct="1">
              <a:lnSpc>
                <a:spcPts val="1800"/>
              </a:lnSpc>
              <a:spcBef>
                <a:spcPct val="0"/>
              </a:spcBef>
              <a:buFontTx/>
              <a:buNone/>
            </a:pPr>
            <a:endParaRPr lang="ja-JP" altLang="en-US" sz="1200">
              <a:solidFill>
                <a:srgbClr val="000000"/>
              </a:solidFill>
              <a:latin typeface="ＭＳ ゴシック" pitchFamily="49" charset="-128"/>
              <a:ea typeface="ＭＳ ゴシック" pitchFamily="49" charset="-128"/>
            </a:endParaRPr>
          </a:p>
          <a:p>
            <a:pPr algn="just" eaLnBrk="1" hangingPunct="1">
              <a:lnSpc>
                <a:spcPts val="1800"/>
              </a:lnSpc>
              <a:spcBef>
                <a:spcPct val="0"/>
              </a:spcBef>
              <a:buFontTx/>
              <a:buNone/>
            </a:pPr>
            <a:r>
              <a:rPr lang="ja-JP" altLang="en-US" sz="1200">
                <a:solidFill>
                  <a:srgbClr val="000000"/>
                </a:solidFill>
                <a:latin typeface="ＭＳ ゴシック" pitchFamily="49" charset="-128"/>
                <a:ea typeface="ＭＳ ゴシック" pitchFamily="49" charset="-128"/>
              </a:rPr>
              <a:t>　</a:t>
            </a:r>
          </a:p>
        </p:txBody>
      </p:sp>
      <p:sp>
        <p:nvSpPr>
          <p:cNvPr id="3075" name="Rectangle 7"/>
          <p:cNvSpPr>
            <a:spLocks noChangeArrowheads="1"/>
          </p:cNvSpPr>
          <p:nvPr/>
        </p:nvSpPr>
        <p:spPr bwMode="auto">
          <a:xfrm>
            <a:off x="344488" y="6597650"/>
            <a:ext cx="115411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3" rIns="91428" bIns="45713"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a:solidFill>
                  <a:srgbClr val="000000"/>
                </a:solidFill>
              </a:rPr>
              <a:t>注）下線は必須事業</a:t>
            </a:r>
          </a:p>
        </p:txBody>
      </p:sp>
      <p:sp>
        <p:nvSpPr>
          <p:cNvPr id="3076" name="Text Box 11"/>
          <p:cNvSpPr txBox="1">
            <a:spLocks noChangeArrowheads="1"/>
          </p:cNvSpPr>
          <p:nvPr/>
        </p:nvSpPr>
        <p:spPr bwMode="auto">
          <a:xfrm>
            <a:off x="0" y="4763"/>
            <a:ext cx="9906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3" rIns="91428" bIns="45713">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600">
                <a:solidFill>
                  <a:srgbClr val="000000"/>
                </a:solidFill>
                <a:latin typeface="ＤＦ特太ゴシック体" pitchFamily="49" charset="-128"/>
                <a:ea typeface="ＤＦ特太ゴシック体" pitchFamily="49" charset="-128"/>
              </a:rPr>
              <a:t>平成</a:t>
            </a:r>
            <a:r>
              <a:rPr lang="en-US" altLang="ja-JP" sz="1600">
                <a:solidFill>
                  <a:srgbClr val="000000"/>
                </a:solidFill>
                <a:latin typeface="ＤＦ特太ゴシック体" pitchFamily="49" charset="-128"/>
                <a:ea typeface="ＤＦ特太ゴシック体" pitchFamily="49" charset="-128"/>
              </a:rPr>
              <a:t>30</a:t>
            </a:r>
            <a:r>
              <a:rPr lang="ja-JP" altLang="en-US" sz="1600">
                <a:solidFill>
                  <a:srgbClr val="000000"/>
                </a:solidFill>
                <a:latin typeface="ＤＦ特太ゴシック体" pitchFamily="49" charset="-128"/>
                <a:ea typeface="ＤＦ特太ゴシック体" pitchFamily="49" charset="-128"/>
              </a:rPr>
              <a:t>年度地域生活支援事業一覧</a:t>
            </a:r>
          </a:p>
        </p:txBody>
      </p:sp>
      <p:sp>
        <p:nvSpPr>
          <p:cNvPr id="3077" name="Rectangle 3"/>
          <p:cNvSpPr>
            <a:spLocks noChangeArrowheads="1"/>
          </p:cNvSpPr>
          <p:nvPr/>
        </p:nvSpPr>
        <p:spPr bwMode="auto">
          <a:xfrm>
            <a:off x="4521200" y="792163"/>
            <a:ext cx="53213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5" tIns="0" rIns="74285" bIns="0"/>
          <a:lstStyle>
            <a:lvl1pPr eaLnBrk="0" hangingPunct="0">
              <a:defRPr kumimoji="1" sz="1200">
                <a:solidFill>
                  <a:schemeClr val="tx1"/>
                </a:solidFill>
                <a:latin typeface="Arial" charset="0"/>
                <a:ea typeface="ＭＳ Ｐゴシック" pitchFamily="50" charset="-128"/>
              </a:defRPr>
            </a:lvl1pPr>
            <a:lvl2pPr marL="742950" indent="-285750" eaLnBrk="0" hangingPunct="0">
              <a:defRPr kumimoji="1" sz="1200">
                <a:solidFill>
                  <a:schemeClr val="tx1"/>
                </a:solidFill>
                <a:latin typeface="Arial" charset="0"/>
                <a:ea typeface="ＭＳ Ｐゴシック" pitchFamily="50" charset="-128"/>
              </a:defRPr>
            </a:lvl2pPr>
            <a:lvl3pPr marL="1143000" indent="-228600" eaLnBrk="0" hangingPunct="0">
              <a:defRPr kumimoji="1" sz="1200">
                <a:solidFill>
                  <a:schemeClr val="tx1"/>
                </a:solidFill>
                <a:latin typeface="Arial" charset="0"/>
                <a:ea typeface="ＭＳ Ｐゴシック" pitchFamily="50" charset="-128"/>
              </a:defRPr>
            </a:lvl3pPr>
            <a:lvl4pPr marL="1600200" indent="-228600" eaLnBrk="0" hangingPunct="0">
              <a:defRPr kumimoji="1" sz="1200">
                <a:solidFill>
                  <a:schemeClr val="tx1"/>
                </a:solidFill>
                <a:latin typeface="Arial" charset="0"/>
                <a:ea typeface="ＭＳ Ｐゴシック" pitchFamily="50" charset="-128"/>
              </a:defRPr>
            </a:lvl4pPr>
            <a:lvl5pPr marL="2057400" indent="-228600" eaLnBrk="0" hangingPunct="0">
              <a:defRPr kumimoji="1" sz="12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algn="just" eaLnBrk="1" hangingPunct="1">
              <a:lnSpc>
                <a:spcPts val="1800"/>
              </a:lnSpc>
              <a:defRPr/>
            </a:pPr>
            <a:r>
              <a:rPr lang="en-US" altLang="ja-JP" dirty="0" smtClean="0">
                <a:solidFill>
                  <a:srgbClr val="000000"/>
                </a:solidFill>
                <a:latin typeface="ＭＳ ゴシック" pitchFamily="49" charset="-128"/>
                <a:ea typeface="ＭＳ ゴシック" pitchFamily="49" charset="-128"/>
              </a:rPr>
              <a:t>11</a:t>
            </a:r>
            <a:r>
              <a:rPr lang="ja-JP" altLang="en-US" dirty="0" smtClean="0">
                <a:solidFill>
                  <a:srgbClr val="000000"/>
                </a:solidFill>
                <a:latin typeface="ＭＳ ゴシック" pitchFamily="49" charset="-128"/>
                <a:ea typeface="ＭＳ ゴシック" pitchFamily="49" charset="-128"/>
              </a:rPr>
              <a:t>　任意事業</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a:t>
            </a:r>
            <a:r>
              <a:rPr lang="ja-JP" altLang="en-US" dirty="0" smtClean="0">
                <a:solidFill>
                  <a:srgbClr val="000000"/>
                </a:solidFill>
                <a:latin typeface="ＭＳ ゴシック" pitchFamily="49" charset="-128"/>
                <a:ea typeface="ＭＳ ゴシック" pitchFamily="49" charset="-128"/>
              </a:rPr>
              <a:t>日常生活支援</a:t>
            </a:r>
            <a:r>
              <a:rPr lang="en-US" altLang="ja-JP" dirty="0" smtClean="0">
                <a:solidFill>
                  <a:srgbClr val="000000"/>
                </a:solidFill>
                <a:latin typeface="ＭＳ ゴシック" pitchFamily="49" charset="-128"/>
                <a:ea typeface="ＭＳ ゴシック" pitchFamily="49" charset="-128"/>
              </a:rPr>
              <a:t>】</a:t>
            </a:r>
          </a:p>
          <a:p>
            <a:pPr algn="just" eaLnBrk="1" hangingPunct="1">
              <a:lnSpc>
                <a:spcPts val="1800"/>
              </a:lnSpc>
              <a:defRPr/>
            </a:pPr>
            <a:r>
              <a:rPr lang="en-US" altLang="ja-JP" dirty="0" smtClean="0">
                <a:solidFill>
                  <a:srgbClr val="000000"/>
                </a:solidFill>
                <a:latin typeface="ＭＳ ゴシック" pitchFamily="49" charset="-128"/>
                <a:ea typeface="ＭＳ ゴシック" pitchFamily="49" charset="-128"/>
              </a:rPr>
              <a:t>    (1)</a:t>
            </a:r>
            <a:r>
              <a:rPr lang="ja-JP" altLang="en-US" dirty="0" smtClean="0">
                <a:solidFill>
                  <a:srgbClr val="000000"/>
                </a:solidFill>
                <a:latin typeface="ＭＳ ゴシック" pitchFamily="49" charset="-128"/>
                <a:ea typeface="ＭＳ ゴシック" pitchFamily="49" charset="-128"/>
              </a:rPr>
              <a:t>　福祉ホームの運営</a:t>
            </a: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(2)  </a:t>
            </a:r>
            <a:r>
              <a:rPr lang="ja-JP" altLang="en-US" dirty="0" smtClean="0">
                <a:solidFill>
                  <a:srgbClr val="000000"/>
                </a:solidFill>
                <a:latin typeface="ＭＳ ゴシック" pitchFamily="49" charset="-128"/>
                <a:ea typeface="ＭＳ ゴシック" pitchFamily="49" charset="-128"/>
              </a:rPr>
              <a:t>訪問入浴サービス</a:t>
            </a: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(3)</a:t>
            </a:r>
            <a:r>
              <a:rPr lang="ja-JP" altLang="en-US" dirty="0" smtClean="0">
                <a:solidFill>
                  <a:srgbClr val="000000"/>
                </a:solidFill>
                <a:latin typeface="ＭＳ ゴシック" pitchFamily="49" charset="-128"/>
                <a:ea typeface="ＭＳ ゴシック" pitchFamily="49" charset="-128"/>
              </a:rPr>
              <a:t>　生活訓練等</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(4)</a:t>
            </a:r>
            <a:r>
              <a:rPr lang="ja-JP" altLang="en-US" dirty="0" smtClean="0">
                <a:solidFill>
                  <a:srgbClr val="000000"/>
                </a:solidFill>
                <a:latin typeface="ＭＳ ゴシック" pitchFamily="49" charset="-128"/>
                <a:ea typeface="ＭＳ ゴシック" pitchFamily="49" charset="-128"/>
              </a:rPr>
              <a:t>　日中一時支援</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(5)</a:t>
            </a:r>
            <a:r>
              <a:rPr lang="ja-JP" altLang="en-US" dirty="0" smtClean="0">
                <a:solidFill>
                  <a:srgbClr val="000000"/>
                </a:solidFill>
                <a:latin typeface="ＭＳ ゴシック" pitchFamily="49" charset="-128"/>
                <a:ea typeface="ＭＳ ゴシック" pitchFamily="49" charset="-128"/>
              </a:rPr>
              <a:t>　地域移行のための安心生活支援</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(6)</a:t>
            </a:r>
            <a:r>
              <a:rPr lang="ja-JP" altLang="en-US" dirty="0" smtClean="0">
                <a:solidFill>
                  <a:srgbClr val="000000"/>
                </a:solidFill>
                <a:latin typeface="ＭＳ ゴシック" pitchFamily="49" charset="-128"/>
                <a:ea typeface="ＭＳ ゴシック" pitchFamily="49" charset="-128"/>
              </a:rPr>
              <a:t>  </a:t>
            </a:r>
            <a:r>
              <a:rPr lang="zh-TW" altLang="en-US" dirty="0" smtClean="0">
                <a:solidFill>
                  <a:srgbClr val="000000"/>
                </a:solidFill>
              </a:rPr>
              <a:t>巡回支援専門員整備</a:t>
            </a:r>
            <a:endParaRPr lang="en-US" altLang="zh-TW" dirty="0" smtClean="0">
              <a:solidFill>
                <a:srgbClr val="000000"/>
              </a:solidFill>
            </a:endParaRPr>
          </a:p>
          <a:p>
            <a:pPr algn="just" eaLnBrk="1" hangingPunct="1">
              <a:lnSpc>
                <a:spcPts val="1800"/>
              </a:lnSpc>
              <a:defRPr/>
            </a:pPr>
            <a:r>
              <a:rPr lang="ja-JP" altLang="en-US" dirty="0" smtClean="0">
                <a:solidFill>
                  <a:srgbClr val="000000"/>
                </a:solidFill>
              </a:rPr>
              <a:t>　　　</a:t>
            </a:r>
            <a:r>
              <a:rPr lang="en-US" altLang="ja-JP" dirty="0" smtClean="0">
                <a:solidFill>
                  <a:srgbClr val="000000"/>
                </a:solidFill>
                <a:latin typeface="ＭＳ ゴシック" pitchFamily="49" charset="-128"/>
                <a:ea typeface="ＭＳ ゴシック" pitchFamily="49" charset="-128"/>
              </a:rPr>
              <a:t>(7)</a:t>
            </a:r>
            <a:r>
              <a:rPr lang="ja-JP" altLang="en-US" dirty="0" smtClean="0">
                <a:solidFill>
                  <a:srgbClr val="000000"/>
                </a:solidFill>
                <a:latin typeface="ＭＳ ゴシック" pitchFamily="49" charset="-128"/>
                <a:ea typeface="ＭＳ ゴシック" pitchFamily="49" charset="-128"/>
              </a:rPr>
              <a:t>  </a:t>
            </a:r>
            <a:r>
              <a:rPr lang="ja-JP" altLang="en-US" dirty="0" smtClean="0">
                <a:solidFill>
                  <a:srgbClr val="000000"/>
                </a:solidFill>
              </a:rPr>
              <a:t>相談支援事業所等（地域援助事業者）における退院支援体制確保</a:t>
            </a:r>
            <a:endParaRPr lang="en-US" altLang="ja-JP" dirty="0" smtClean="0">
              <a:solidFill>
                <a:srgbClr val="000000"/>
              </a:solidFill>
            </a:endParaRPr>
          </a:p>
          <a:p>
            <a:pPr marL="622300" indent="-622300" algn="just" eaLnBrk="1" hangingPunct="1">
              <a:lnSpc>
                <a:spcPts val="1800"/>
              </a:lnSpc>
              <a:defRPr/>
            </a:pPr>
            <a:r>
              <a:rPr lang="en-US" altLang="ja-JP" dirty="0" smtClean="0">
                <a:solidFill>
                  <a:srgbClr val="000000"/>
                </a:solidFill>
                <a:latin typeface="ＭＳ ゴシック" panose="020B0609070205080204" pitchFamily="49" charset="-128"/>
                <a:ea typeface="ＭＳ ゴシック" panose="020B0609070205080204" pitchFamily="49" charset="-128"/>
              </a:rPr>
              <a:t>    (8)  </a:t>
            </a:r>
            <a:r>
              <a:rPr lang="ja-JP" altLang="en-US" dirty="0" smtClean="0">
                <a:solidFill>
                  <a:srgbClr val="000000"/>
                </a:solidFill>
                <a:latin typeface="ＭＳ ゴシック" panose="020B0609070205080204" pitchFamily="49" charset="-128"/>
                <a:ea typeface="ＭＳ ゴシック" panose="020B0609070205080204" pitchFamily="49" charset="-128"/>
              </a:rPr>
              <a:t>協議会における地域資源の開発・利用促進等の支援</a:t>
            </a:r>
            <a:endParaRPr lang="en-US" altLang="ja-JP" dirty="0" smtClean="0">
              <a:solidFill>
                <a:srgbClr val="000000"/>
              </a:solidFill>
              <a:latin typeface="ＭＳ ゴシック" panose="020B0609070205080204" pitchFamily="49" charset="-128"/>
              <a:ea typeface="ＭＳ ゴシック" panose="020B0609070205080204"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a:t>
            </a:r>
            <a:r>
              <a:rPr lang="ja-JP" altLang="en-US" dirty="0" smtClean="0">
                <a:solidFill>
                  <a:srgbClr val="000000"/>
                </a:solidFill>
                <a:latin typeface="ＭＳ ゴシック" pitchFamily="49" charset="-128"/>
                <a:ea typeface="ＭＳ ゴシック" pitchFamily="49" charset="-128"/>
              </a:rPr>
              <a:t>社会参加支援</a:t>
            </a:r>
            <a:r>
              <a:rPr lang="en-US" altLang="ja-JP" dirty="0" smtClean="0">
                <a:solidFill>
                  <a:srgbClr val="000000"/>
                </a:solidFill>
                <a:latin typeface="ＭＳ ゴシック" pitchFamily="49" charset="-128"/>
                <a:ea typeface="ＭＳ ゴシック" pitchFamily="49" charset="-128"/>
              </a:rPr>
              <a:t>】</a:t>
            </a: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(1)</a:t>
            </a:r>
            <a:r>
              <a:rPr lang="ja-JP" altLang="en-US" dirty="0" smtClean="0">
                <a:solidFill>
                  <a:srgbClr val="000000"/>
                </a:solidFill>
                <a:latin typeface="ＭＳ ゴシック" pitchFamily="49" charset="-128"/>
                <a:ea typeface="ＭＳ ゴシック" pitchFamily="49" charset="-128"/>
              </a:rPr>
              <a:t>　レクリエーション活動等支援</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(2)</a:t>
            </a:r>
            <a:r>
              <a:rPr lang="ja-JP" altLang="en-US" dirty="0" smtClean="0">
                <a:solidFill>
                  <a:srgbClr val="000000"/>
                </a:solidFill>
                <a:latin typeface="ＭＳ ゴシック" pitchFamily="49" charset="-128"/>
                <a:ea typeface="ＭＳ ゴシック" pitchFamily="49" charset="-128"/>
              </a:rPr>
              <a:t>　</a:t>
            </a:r>
            <a:r>
              <a:rPr lang="ja-JP" altLang="en-US" dirty="0">
                <a:solidFill>
                  <a:srgbClr val="000000"/>
                </a:solidFill>
                <a:latin typeface="ＭＳ ゴシック" pitchFamily="49" charset="-128"/>
                <a:ea typeface="ＭＳ ゴシック" pitchFamily="49" charset="-128"/>
              </a:rPr>
              <a:t>芸術</a:t>
            </a:r>
            <a:r>
              <a:rPr lang="ja-JP" altLang="en-US" dirty="0" smtClean="0">
                <a:solidFill>
                  <a:srgbClr val="000000"/>
                </a:solidFill>
                <a:latin typeface="ＭＳ ゴシック" pitchFamily="49" charset="-128"/>
                <a:ea typeface="ＭＳ ゴシック" pitchFamily="49" charset="-128"/>
              </a:rPr>
              <a:t>文化活動振興</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(3)</a:t>
            </a:r>
            <a:r>
              <a:rPr lang="ja-JP" altLang="en-US" dirty="0" smtClean="0">
                <a:solidFill>
                  <a:srgbClr val="000000"/>
                </a:solidFill>
                <a:latin typeface="ＭＳ ゴシック" pitchFamily="49" charset="-128"/>
                <a:ea typeface="ＭＳ ゴシック" pitchFamily="49" charset="-128"/>
              </a:rPr>
              <a:t>　点字・声の広報等発行</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(4)</a:t>
            </a:r>
            <a:r>
              <a:rPr lang="ja-JP" altLang="en-US" dirty="0" smtClean="0">
                <a:solidFill>
                  <a:srgbClr val="000000"/>
                </a:solidFill>
                <a:latin typeface="ＭＳ ゴシック" pitchFamily="49" charset="-128"/>
                <a:ea typeface="ＭＳ ゴシック" pitchFamily="49" charset="-128"/>
              </a:rPr>
              <a:t>　奉仕員養成研修</a:t>
            </a:r>
            <a:endParaRPr lang="en-US" altLang="ja-JP" dirty="0" smtClean="0">
              <a:solidFill>
                <a:srgbClr val="000000"/>
              </a:solidFill>
              <a:latin typeface="ＭＳ ゴシック" pitchFamily="49" charset="-128"/>
              <a:ea typeface="ＭＳ ゴシック" pitchFamily="49" charset="-128"/>
            </a:endParaRPr>
          </a:p>
          <a:p>
            <a:pPr marL="622300" indent="-622300" algn="just" eaLnBrk="1" hangingPunct="1">
              <a:lnSpc>
                <a:spcPts val="1800"/>
              </a:lnSpc>
              <a:defRPr/>
            </a:pPr>
            <a:r>
              <a:rPr lang="en-US" altLang="ja-JP" dirty="0" smtClean="0">
                <a:solidFill>
                  <a:srgbClr val="000000"/>
                </a:solidFill>
                <a:latin typeface="ＭＳ ゴシック" pitchFamily="49" charset="-128"/>
                <a:ea typeface="ＭＳ ゴシック" pitchFamily="49" charset="-128"/>
              </a:rPr>
              <a:t>    (5)</a:t>
            </a:r>
            <a:r>
              <a:rPr lang="ja-JP" altLang="en-US" dirty="0" smtClean="0">
                <a:solidFill>
                  <a:srgbClr val="000000"/>
                </a:solidFill>
                <a:latin typeface="ＭＳ ゴシック" pitchFamily="49" charset="-128"/>
                <a:ea typeface="ＭＳ ゴシック" pitchFamily="49" charset="-128"/>
              </a:rPr>
              <a:t>　</a:t>
            </a:r>
            <a:r>
              <a:rPr lang="ja-JP" altLang="ja-JP" dirty="0" smtClean="0"/>
              <a:t>複数</a:t>
            </a:r>
            <a:r>
              <a:rPr lang="ja-JP" altLang="ja-JP" dirty="0"/>
              <a:t>市町村における意思疎通支援の共同実施</a:t>
            </a:r>
            <a:r>
              <a:rPr lang="ja-JP" altLang="ja-JP" dirty="0" smtClean="0"/>
              <a:t>促進</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(6)</a:t>
            </a:r>
            <a:r>
              <a:rPr lang="ja-JP" altLang="en-US" dirty="0" smtClean="0">
                <a:solidFill>
                  <a:srgbClr val="000000"/>
                </a:solidFill>
              </a:rPr>
              <a:t>　 自動車運転免許取得・改造助成</a:t>
            </a:r>
            <a:r>
              <a:rPr lang="en-US" altLang="ja-JP" dirty="0">
                <a:solidFill>
                  <a:srgbClr val="000000"/>
                </a:solidFill>
                <a:latin typeface="ＭＳ ゴシック" pitchFamily="49" charset="-128"/>
                <a:ea typeface="ＭＳ ゴシック" pitchFamily="49" charset="-128"/>
              </a:rPr>
              <a:t>《</a:t>
            </a:r>
            <a:r>
              <a:rPr lang="ja-JP" altLang="en-US" dirty="0">
                <a:solidFill>
                  <a:srgbClr val="000000"/>
                </a:solidFill>
                <a:latin typeface="ＭＳ ゴシック" pitchFamily="49" charset="-128"/>
                <a:ea typeface="ＭＳ ゴシック" pitchFamily="49" charset="-128"/>
              </a:rPr>
              <a:t>交付税</a:t>
            </a:r>
            <a:r>
              <a:rPr lang="en-US" altLang="ja-JP" dirty="0">
                <a:solidFill>
                  <a:srgbClr val="000000"/>
                </a:solidFill>
                <a:latin typeface="ＭＳ ゴシック" pitchFamily="49" charset="-128"/>
                <a:ea typeface="ＭＳ ゴシック" pitchFamily="49" charset="-128"/>
              </a:rPr>
              <a:t>》</a:t>
            </a:r>
            <a:endParaRPr lang="en-US" altLang="ja-JP" dirty="0" smtClean="0">
              <a:solidFill>
                <a:srgbClr val="000000"/>
              </a:solidFill>
            </a:endParaRPr>
          </a:p>
          <a:p>
            <a:pPr algn="just" eaLnBrk="1" hangingPunct="1">
              <a:lnSpc>
                <a:spcPts val="1800"/>
              </a:lnSpc>
              <a:defRPr/>
            </a:pPr>
            <a:r>
              <a:rPr lang="ja-JP" altLang="en-US" dirty="0" smtClean="0">
                <a:solidFill>
                  <a:srgbClr val="000000"/>
                </a:solidFill>
              </a:rPr>
              <a:t>　　</a:t>
            </a:r>
            <a:r>
              <a:rPr lang="en-US" altLang="ja-JP" dirty="0" smtClean="0">
                <a:solidFill>
                  <a:srgbClr val="000000"/>
                </a:solidFill>
              </a:rPr>
              <a:t>【</a:t>
            </a:r>
            <a:r>
              <a:rPr lang="ja-JP" altLang="en-US" dirty="0" smtClean="0">
                <a:solidFill>
                  <a:srgbClr val="000000"/>
                </a:solidFill>
              </a:rPr>
              <a:t>就業・就労支援</a:t>
            </a:r>
            <a:r>
              <a:rPr lang="en-US" altLang="ja-JP" dirty="0" smtClean="0">
                <a:solidFill>
                  <a:srgbClr val="000000"/>
                </a:solidFill>
              </a:rPr>
              <a:t>】</a:t>
            </a: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(1)</a:t>
            </a:r>
            <a:r>
              <a:rPr lang="ja-JP" altLang="en-US" dirty="0" smtClean="0">
                <a:solidFill>
                  <a:srgbClr val="000000"/>
                </a:solidFill>
                <a:latin typeface="ＭＳ ゴシック" pitchFamily="49" charset="-128"/>
                <a:ea typeface="ＭＳ ゴシック" pitchFamily="49" charset="-128"/>
              </a:rPr>
              <a:t>　盲人ホームの運営</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(2)</a:t>
            </a:r>
            <a:r>
              <a:rPr lang="ja-JP" altLang="en-US" dirty="0" smtClean="0">
                <a:solidFill>
                  <a:srgbClr val="000000"/>
                </a:solidFill>
                <a:latin typeface="ＭＳ ゴシック" pitchFamily="49" charset="-128"/>
                <a:ea typeface="ＭＳ ゴシック" pitchFamily="49" charset="-128"/>
              </a:rPr>
              <a:t>　更生訓練費給付</a:t>
            </a:r>
            <a:r>
              <a:rPr lang="en-US" altLang="ja-JP" dirty="0">
                <a:solidFill>
                  <a:srgbClr val="000000"/>
                </a:solidFill>
                <a:latin typeface="ＭＳ ゴシック" pitchFamily="49" charset="-128"/>
                <a:ea typeface="ＭＳ ゴシック" pitchFamily="49" charset="-128"/>
              </a:rPr>
              <a:t>《</a:t>
            </a:r>
            <a:r>
              <a:rPr lang="ja-JP" altLang="en-US" dirty="0">
                <a:solidFill>
                  <a:srgbClr val="000000"/>
                </a:solidFill>
                <a:latin typeface="ＭＳ ゴシック" pitchFamily="49" charset="-128"/>
                <a:ea typeface="ＭＳ ゴシック" pitchFamily="49" charset="-128"/>
              </a:rPr>
              <a:t>交付税</a:t>
            </a:r>
            <a:r>
              <a:rPr lang="en-US" altLang="ja-JP" dirty="0">
                <a:solidFill>
                  <a:srgbClr val="000000"/>
                </a:solidFill>
                <a:latin typeface="ＭＳ ゴシック" pitchFamily="49" charset="-128"/>
                <a:ea typeface="ＭＳ ゴシック" pitchFamily="49" charset="-128"/>
              </a:rPr>
              <a:t>》</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(3)</a:t>
            </a:r>
            <a:r>
              <a:rPr lang="ja-JP" altLang="en-US" dirty="0" smtClean="0">
                <a:solidFill>
                  <a:srgbClr val="000000"/>
                </a:solidFill>
                <a:latin typeface="ＭＳ ゴシック" pitchFamily="49" charset="-128"/>
                <a:ea typeface="ＭＳ ゴシック" pitchFamily="49" charset="-128"/>
              </a:rPr>
              <a:t>　知的障害者職親委託　</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en-US" altLang="zh-TW" dirty="0" smtClean="0">
                <a:solidFill>
                  <a:srgbClr val="000000"/>
                </a:solidFill>
                <a:latin typeface="ＭＳ ゴシック" pitchFamily="49" charset="-128"/>
                <a:ea typeface="ＭＳ ゴシック" pitchFamily="49" charset="-128"/>
              </a:rPr>
              <a:t>12</a:t>
            </a:r>
            <a:r>
              <a:rPr lang="ja-JP" altLang="en-US" dirty="0" smtClean="0">
                <a:solidFill>
                  <a:srgbClr val="000000"/>
                </a:solidFill>
                <a:latin typeface="ＭＳ ゴシック" pitchFamily="49" charset="-128"/>
                <a:ea typeface="ＭＳ ゴシック" pitchFamily="49" charset="-128"/>
              </a:rPr>
              <a:t>　</a:t>
            </a:r>
            <a:r>
              <a:rPr lang="zh-TW" altLang="en-US" dirty="0" smtClean="0">
                <a:solidFill>
                  <a:srgbClr val="000000"/>
                </a:solidFill>
                <a:latin typeface="ＭＳ ゴシック" pitchFamily="49" charset="-128"/>
                <a:ea typeface="ＭＳ ゴシック" pitchFamily="49" charset="-128"/>
              </a:rPr>
              <a:t>障害</a:t>
            </a:r>
            <a:r>
              <a:rPr lang="ja-JP" altLang="en-US" dirty="0" smtClean="0">
                <a:solidFill>
                  <a:srgbClr val="000000"/>
                </a:solidFill>
                <a:latin typeface="ＭＳ ゴシック" pitchFamily="49" charset="-128"/>
                <a:ea typeface="ＭＳ ゴシック" pitchFamily="49" charset="-128"/>
              </a:rPr>
              <a:t>支援</a:t>
            </a:r>
            <a:r>
              <a:rPr lang="zh-TW" altLang="en-US" dirty="0" smtClean="0">
                <a:solidFill>
                  <a:srgbClr val="000000"/>
                </a:solidFill>
                <a:latin typeface="ＭＳ ゴシック" pitchFamily="49" charset="-128"/>
                <a:ea typeface="ＭＳ ゴシック" pitchFamily="49" charset="-128"/>
              </a:rPr>
              <a:t>区分認定等事務</a:t>
            </a:r>
            <a:r>
              <a:rPr lang="en-US" altLang="ja-JP" dirty="0">
                <a:solidFill>
                  <a:srgbClr val="000000"/>
                </a:solidFill>
                <a:latin typeface="ＭＳ ゴシック" pitchFamily="49" charset="-128"/>
                <a:ea typeface="ＭＳ ゴシック" pitchFamily="49" charset="-128"/>
              </a:rPr>
              <a:t>《</a:t>
            </a:r>
            <a:r>
              <a:rPr lang="ja-JP" altLang="en-US" dirty="0">
                <a:solidFill>
                  <a:srgbClr val="000000"/>
                </a:solidFill>
                <a:latin typeface="ＭＳ ゴシック" pitchFamily="49" charset="-128"/>
                <a:ea typeface="ＭＳ ゴシック" pitchFamily="49" charset="-128"/>
              </a:rPr>
              <a:t>交付税</a:t>
            </a:r>
            <a:r>
              <a:rPr lang="en-US" altLang="ja-JP" dirty="0">
                <a:solidFill>
                  <a:srgbClr val="000000"/>
                </a:solidFill>
                <a:latin typeface="ＭＳ ゴシック" pitchFamily="49" charset="-128"/>
                <a:ea typeface="ＭＳ ゴシック" pitchFamily="49" charset="-128"/>
              </a:rPr>
              <a:t>》</a:t>
            </a:r>
            <a:endParaRPr lang="ja-JP" altLang="en-US"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p>
        </p:txBody>
      </p:sp>
      <p:sp>
        <p:nvSpPr>
          <p:cNvPr id="7" name="正方形/長方形 6"/>
          <p:cNvSpPr/>
          <p:nvPr/>
        </p:nvSpPr>
        <p:spPr bwMode="auto">
          <a:xfrm>
            <a:off x="200025" y="549275"/>
            <a:ext cx="9642475" cy="626427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804" tIns="7359" rIns="36804" bIns="7359"/>
          <a:lstStyle/>
          <a:p>
            <a:pPr marL="119063" indent="-119063" defTabSz="873125">
              <a:defRPr/>
            </a:pPr>
            <a:endParaRPr lang="ja-JP" altLang="en-US">
              <a:solidFill>
                <a:srgbClr val="000000"/>
              </a:solidFill>
            </a:endParaRPr>
          </a:p>
        </p:txBody>
      </p:sp>
      <p:sp>
        <p:nvSpPr>
          <p:cNvPr id="122885" name="Rectangle 5"/>
          <p:cNvSpPr>
            <a:spLocks noChangeArrowheads="1"/>
          </p:cNvSpPr>
          <p:nvPr/>
        </p:nvSpPr>
        <p:spPr bwMode="auto">
          <a:xfrm>
            <a:off x="2249488" y="404813"/>
            <a:ext cx="5200650" cy="287337"/>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9525">
            <a:solidFill>
              <a:schemeClr val="tx1"/>
            </a:solidFill>
            <a:miter lim="800000"/>
            <a:headEnd/>
            <a:tailEnd/>
          </a:ln>
          <a:effectLst/>
        </p:spPr>
        <p:txBody>
          <a:bodyPr wrap="none" lIns="91428" tIns="45713" rIns="91428" bIns="45713" anchor="ctr"/>
          <a:lstStyle/>
          <a:p>
            <a:pPr algn="ctr">
              <a:defRPr/>
            </a:pPr>
            <a:r>
              <a:rPr lang="ja-JP" altLang="en-US" sz="1600" dirty="0">
                <a:solidFill>
                  <a:srgbClr val="000000"/>
                </a:solidFill>
                <a:latin typeface="Arial" pitchFamily="34" charset="0"/>
                <a:ea typeface="ＤＦ特太ゴシック体" pitchFamily="1" charset="-128"/>
              </a:rPr>
              <a:t>市　町　村　事　業</a:t>
            </a:r>
          </a:p>
        </p:txBody>
      </p:sp>
    </p:spTree>
    <p:extLst>
      <p:ext uri="{BB962C8B-B14F-4D97-AF65-F5344CB8AC3E}">
        <p14:creationId xmlns:p14="http://schemas.microsoft.com/office/powerpoint/2010/main" val="12082291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eaLnBrk="1" hangingPunct="1"/>
            <a:fld id="{DC60EEDB-3C19-435D-8A90-AB3A905B9135}" type="slidenum">
              <a:rPr lang="en-US" altLang="ja-JP" sz="1400" smtClean="0">
                <a:solidFill>
                  <a:srgbClr val="000000"/>
                </a:solidFill>
              </a:rPr>
              <a:pPr eaLnBrk="1" hangingPunct="1"/>
              <a:t>58</a:t>
            </a:fld>
            <a:endParaRPr lang="en-US" altLang="ja-JP" sz="1400" smtClean="0">
              <a:solidFill>
                <a:srgbClr val="000000"/>
              </a:solidFill>
            </a:endParaRPr>
          </a:p>
        </p:txBody>
      </p:sp>
      <p:sp>
        <p:nvSpPr>
          <p:cNvPr id="4099" name="Rectangle 4"/>
          <p:cNvSpPr>
            <a:spLocks noChangeArrowheads="1"/>
          </p:cNvSpPr>
          <p:nvPr/>
        </p:nvSpPr>
        <p:spPr bwMode="auto">
          <a:xfrm>
            <a:off x="5024438" y="704850"/>
            <a:ext cx="45370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5" tIns="8889" rIns="74285" bIns="8889"/>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７　任意事業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a:t>
            </a:r>
            <a:r>
              <a:rPr lang="ja-JP" altLang="en-US" sz="1100">
                <a:solidFill>
                  <a:srgbClr val="000000"/>
                </a:solidFill>
                <a:latin typeface="ＭＳ ゴシック" pitchFamily="49" charset="-128"/>
                <a:ea typeface="ＭＳ ゴシック" pitchFamily="49" charset="-128"/>
              </a:rPr>
              <a:t>日常生活支援</a:t>
            </a:r>
            <a:r>
              <a:rPr lang="en-US" altLang="ja-JP" sz="1100">
                <a:solidFill>
                  <a:srgbClr val="000000"/>
                </a:solidFill>
                <a:latin typeface="ＭＳ ゴシック" pitchFamily="49" charset="-128"/>
                <a:ea typeface="ＭＳ ゴシック" pitchFamily="49" charset="-128"/>
              </a:rPr>
              <a:t>】</a:t>
            </a:r>
            <a:endParaRPr lang="ja-JP" altLang="en-US"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a:t>
            </a:r>
            <a:r>
              <a:rPr lang="ja-JP" altLang="en-US" sz="1100">
                <a:solidFill>
                  <a:srgbClr val="000000"/>
                </a:solidFill>
                <a:latin typeface="ＭＳ ゴシック" pitchFamily="49" charset="-128"/>
                <a:ea typeface="ＭＳ ゴシック" pitchFamily="49" charset="-128"/>
              </a:rPr>
              <a:t>　福祉ホームの運営</a:t>
            </a: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(2)  </a:t>
            </a:r>
            <a:r>
              <a:rPr lang="ja-JP" altLang="en-US" sz="1100">
                <a:solidFill>
                  <a:srgbClr val="000000"/>
                </a:solidFill>
                <a:latin typeface="ＭＳ ゴシック" pitchFamily="49" charset="-128"/>
                <a:ea typeface="ＭＳ ゴシック" pitchFamily="49" charset="-128"/>
              </a:rPr>
              <a:t>オストメイト（人工肛門、人工膀胱造設者）社会適応訓練</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(3)</a:t>
            </a:r>
            <a:r>
              <a:rPr lang="ja-JP" altLang="en-US" sz="1100">
                <a:solidFill>
                  <a:srgbClr val="000000"/>
                </a:solidFill>
                <a:latin typeface="ＭＳ ゴシック" pitchFamily="49" charset="-128"/>
                <a:ea typeface="ＭＳ ゴシック" pitchFamily="49" charset="-128"/>
              </a:rPr>
              <a:t>　音声機能障害者発声訓練</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(4)</a:t>
            </a:r>
            <a:r>
              <a:rPr lang="ja-JP" altLang="en-US" sz="1100">
                <a:solidFill>
                  <a:srgbClr val="000000"/>
                </a:solidFill>
                <a:latin typeface="ＭＳ ゴシック" pitchFamily="49" charset="-128"/>
                <a:ea typeface="ＭＳ ゴシック" pitchFamily="49" charset="-128"/>
              </a:rPr>
              <a:t>　児童発達支援センター等の機能強化等</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(5)</a:t>
            </a:r>
            <a:r>
              <a:rPr lang="ja-JP" altLang="en-US" sz="1100">
                <a:solidFill>
                  <a:srgbClr val="000000"/>
                </a:solidFill>
                <a:latin typeface="ＭＳ ゴシック" pitchFamily="49" charset="-128"/>
                <a:ea typeface="ＭＳ ゴシック" pitchFamily="49" charset="-128"/>
              </a:rPr>
              <a:t>　矯正施設等を退所した障害者の地域生活への移行促進</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 (6)</a:t>
            </a:r>
            <a:r>
              <a:rPr lang="ja-JP" altLang="en-US" sz="1100">
                <a:solidFill>
                  <a:srgbClr val="000000"/>
                </a:solidFill>
                <a:latin typeface="ＭＳ ゴシック" pitchFamily="49" charset="-128"/>
                <a:ea typeface="ＭＳ ゴシック" pitchFamily="49" charset="-128"/>
              </a:rPr>
              <a:t>　医療型短期入所事業所開設支援</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(7)</a:t>
            </a:r>
            <a:r>
              <a:rPr lang="ja-JP" altLang="en-US" sz="1100">
                <a:solidFill>
                  <a:srgbClr val="000000"/>
                </a:solidFill>
                <a:latin typeface="ＭＳ ゴシック" pitchFamily="49" charset="-128"/>
                <a:ea typeface="ＭＳ ゴシック" pitchFamily="49" charset="-128"/>
              </a:rPr>
              <a:t>　障害者の地域生活の推進に向けた体制強化支援事業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社会参加支援</a:t>
            </a:r>
            <a:r>
              <a:rPr lang="en-US" altLang="ja-JP" sz="1100">
                <a:solidFill>
                  <a:srgbClr val="000000"/>
                </a:solidFill>
                <a:latin typeface="ＭＳ ゴシック" pitchFamily="49" charset="-128"/>
                <a:ea typeface="ＭＳ ゴシック" pitchFamily="49" charset="-128"/>
              </a:rPr>
              <a:t>】</a:t>
            </a: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a:t>
            </a:r>
            <a:r>
              <a:rPr lang="ja-JP" altLang="en-US" sz="1100">
                <a:solidFill>
                  <a:srgbClr val="000000"/>
                </a:solidFill>
                <a:latin typeface="ＭＳ ゴシック" pitchFamily="49" charset="-128"/>
                <a:ea typeface="ＭＳ ゴシック" pitchFamily="49" charset="-128"/>
              </a:rPr>
              <a:t>　手話通訳者設置</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(2)</a:t>
            </a:r>
            <a:r>
              <a:rPr lang="ja-JP" altLang="en-US" sz="1100">
                <a:solidFill>
                  <a:srgbClr val="000000"/>
                </a:solidFill>
                <a:latin typeface="ＭＳ ゴシック" pitchFamily="49" charset="-128"/>
                <a:ea typeface="ＭＳ ゴシック" pitchFamily="49" charset="-128"/>
              </a:rPr>
              <a:t>　字幕入り映像ライブラリーの提供</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(3)</a:t>
            </a:r>
            <a:r>
              <a:rPr lang="ja-JP" altLang="en-US" sz="1100">
                <a:solidFill>
                  <a:srgbClr val="000000"/>
                </a:solidFill>
                <a:latin typeface="ＭＳ ゴシック" pitchFamily="49" charset="-128"/>
                <a:ea typeface="ＭＳ ゴシック" pitchFamily="49" charset="-128"/>
              </a:rPr>
              <a:t>　点字・声の広報等発行</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(4)</a:t>
            </a:r>
            <a:r>
              <a:rPr lang="ja-JP" altLang="en-US" sz="1100">
                <a:solidFill>
                  <a:srgbClr val="000000"/>
                </a:solidFill>
                <a:latin typeface="ＭＳ ゴシック" pitchFamily="49" charset="-128"/>
                <a:ea typeface="ＭＳ ゴシック" pitchFamily="49" charset="-128"/>
              </a:rPr>
              <a:t>　点字による即時情報ネットワーク</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(5)</a:t>
            </a:r>
            <a:r>
              <a:rPr lang="ja-JP" altLang="en-US" sz="1100">
                <a:solidFill>
                  <a:srgbClr val="000000"/>
                </a:solidFill>
                <a:latin typeface="ＭＳ ゴシック" pitchFamily="49" charset="-128"/>
                <a:ea typeface="ＭＳ ゴシック" pitchFamily="49" charset="-128"/>
              </a:rPr>
              <a:t>　障害者ＩＴサポートセンター運営</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(6)</a:t>
            </a:r>
            <a:r>
              <a:rPr lang="ja-JP" altLang="en-US" sz="1100">
                <a:solidFill>
                  <a:srgbClr val="000000"/>
                </a:solidFill>
                <a:latin typeface="ＭＳ ゴシック" pitchFamily="49" charset="-128"/>
                <a:ea typeface="ＭＳ ゴシック" pitchFamily="49" charset="-128"/>
              </a:rPr>
              <a:t>　パソコンボランティア養成・派遣</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(7)</a:t>
            </a:r>
            <a:r>
              <a:rPr lang="ja-JP" altLang="en-US" sz="1100">
                <a:solidFill>
                  <a:srgbClr val="000000"/>
                </a:solidFill>
                <a:latin typeface="ＭＳ ゴシック" pitchFamily="49" charset="-128"/>
                <a:ea typeface="ＭＳ ゴシック" pitchFamily="49" charset="-128"/>
              </a:rPr>
              <a:t>　都道府県障害者社会参加推進センター運営</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(8)</a:t>
            </a:r>
            <a:r>
              <a:rPr lang="ja-JP" altLang="en-US" sz="1100">
                <a:solidFill>
                  <a:srgbClr val="000000"/>
                </a:solidFill>
                <a:latin typeface="ＭＳ ゴシック" pitchFamily="49" charset="-128"/>
                <a:ea typeface="ＭＳ ゴシック" pitchFamily="49" charset="-128"/>
              </a:rPr>
              <a:t>　</a:t>
            </a:r>
            <a:r>
              <a:rPr lang="zh-TW" altLang="en-US" sz="1100">
                <a:solidFill>
                  <a:srgbClr val="000000"/>
                </a:solidFill>
                <a:latin typeface="ＭＳ ゴシック" pitchFamily="49" charset="-128"/>
                <a:ea typeface="ＭＳ ゴシック" pitchFamily="49" charset="-128"/>
              </a:rPr>
              <a:t>奉仕員養成研修</a:t>
            </a:r>
            <a:endParaRPr lang="en-US" altLang="zh-TW"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(9)</a:t>
            </a:r>
            <a:r>
              <a:rPr lang="ja-JP" altLang="en-US" sz="1100">
                <a:solidFill>
                  <a:srgbClr val="000000"/>
                </a:solidFill>
                <a:latin typeface="ＭＳ ゴシック" pitchFamily="49" charset="-128"/>
                <a:ea typeface="ＭＳ ゴシック" pitchFamily="49" charset="-128"/>
              </a:rPr>
              <a:t>　レクリエーション活動等支援</a:t>
            </a: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(10)</a:t>
            </a:r>
            <a:r>
              <a:rPr lang="ja-JP" altLang="en-US" sz="1100">
                <a:solidFill>
                  <a:srgbClr val="000000"/>
                </a:solidFill>
                <a:latin typeface="ＭＳ ゴシック" pitchFamily="49" charset="-128"/>
                <a:ea typeface="ＭＳ ゴシック" pitchFamily="49" charset="-128"/>
              </a:rPr>
              <a:t> 芸術文化活動振興</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(11)</a:t>
            </a:r>
            <a:r>
              <a:rPr lang="ja-JP" altLang="en-US" sz="1100">
                <a:solidFill>
                  <a:srgbClr val="000000"/>
                </a:solidFill>
                <a:latin typeface="ＭＳ ゴシック" pitchFamily="49" charset="-128"/>
                <a:ea typeface="ＭＳ ゴシック" pitchFamily="49" charset="-128"/>
              </a:rPr>
              <a:t> サービス提供者情報提供等</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(12)</a:t>
            </a:r>
            <a:r>
              <a:rPr lang="ja-JP" altLang="en-US" sz="1100">
                <a:solidFill>
                  <a:srgbClr val="000000"/>
                </a:solidFill>
                <a:latin typeface="ＭＳ ゴシック" pitchFamily="49" charset="-128"/>
                <a:ea typeface="ＭＳ ゴシック" pitchFamily="49" charset="-128"/>
              </a:rPr>
              <a:t> 地域における障害者自立支援機器の普及促進</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en-US" altLang="ja-JP" sz="1100">
                <a:solidFill>
                  <a:srgbClr val="000000"/>
                </a:solidFill>
                <a:latin typeface="ＭＳ ゴシック" pitchFamily="49" charset="-128"/>
                <a:ea typeface="ＭＳ ゴシック" pitchFamily="49" charset="-128"/>
              </a:rPr>
              <a:t>    (13) </a:t>
            </a:r>
            <a:r>
              <a:rPr lang="ja-JP" altLang="en-US" sz="1100">
                <a:solidFill>
                  <a:srgbClr val="000000"/>
                </a:solidFill>
                <a:latin typeface="ＭＳ ゴシック" pitchFamily="49" charset="-128"/>
                <a:ea typeface="ＭＳ ゴシック" pitchFamily="49" charset="-128"/>
              </a:rPr>
              <a:t>視覚障害者用地域情報提供</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en-US" altLang="ja-JP" sz="1100">
                <a:solidFill>
                  <a:srgbClr val="000000"/>
                </a:solidFill>
                <a:latin typeface="ＭＳ ゴシック" pitchFamily="49" charset="-128"/>
                <a:ea typeface="ＭＳ ゴシック" pitchFamily="49" charset="-128"/>
              </a:rPr>
              <a:t>    (14) </a:t>
            </a:r>
            <a:r>
              <a:rPr lang="ja-JP" altLang="en-US" sz="1100">
                <a:solidFill>
                  <a:srgbClr val="000000"/>
                </a:solidFill>
                <a:latin typeface="ＭＳ ゴシック" pitchFamily="49" charset="-128"/>
                <a:ea typeface="ＭＳ ゴシック" pitchFamily="49" charset="-128"/>
              </a:rPr>
              <a:t>企業ＣＳＲ連携促進</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a:t>
            </a:r>
            <a:r>
              <a:rPr lang="ja-JP" altLang="en-US" sz="1100">
                <a:solidFill>
                  <a:srgbClr val="000000"/>
                </a:solidFill>
                <a:latin typeface="ＭＳ ゴシック" pitchFamily="49" charset="-128"/>
                <a:ea typeface="ＭＳ ゴシック" pitchFamily="49" charset="-128"/>
              </a:rPr>
              <a:t>就業・就労支援</a:t>
            </a:r>
            <a:r>
              <a:rPr lang="en-US" altLang="ja-JP" sz="1100">
                <a:solidFill>
                  <a:srgbClr val="000000"/>
                </a:solidFill>
                <a:latin typeface="ＭＳ ゴシック" pitchFamily="49" charset="-128"/>
                <a:ea typeface="ＭＳ ゴシック" pitchFamily="49" charset="-128"/>
              </a:rPr>
              <a:t>】</a:t>
            </a: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a:t>
            </a:r>
            <a:r>
              <a:rPr lang="ja-JP" altLang="en-US" sz="1100">
                <a:solidFill>
                  <a:srgbClr val="000000"/>
                </a:solidFill>
                <a:latin typeface="ＭＳ ゴシック" pitchFamily="49" charset="-128"/>
                <a:ea typeface="ＭＳ ゴシック" pitchFamily="49" charset="-128"/>
              </a:rPr>
              <a:t>　盲人ホームの運営</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(2)</a:t>
            </a:r>
            <a:r>
              <a:rPr lang="ja-JP" altLang="en-US" sz="1100">
                <a:solidFill>
                  <a:srgbClr val="000000"/>
                </a:solidFill>
                <a:latin typeface="ＭＳ ゴシック" pitchFamily="49" charset="-128"/>
                <a:ea typeface="ＭＳ ゴシック" pitchFamily="49" charset="-128"/>
              </a:rPr>
              <a:t>　重度障害者在宅就労促進（バーチャル工房支援）</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(3)  </a:t>
            </a:r>
            <a:r>
              <a:rPr lang="ja-JP" altLang="en-US" sz="1100">
                <a:solidFill>
                  <a:srgbClr val="000000"/>
                </a:solidFill>
                <a:latin typeface="ＭＳ ゴシック" pitchFamily="49" charset="-128"/>
                <a:ea typeface="ＭＳ ゴシック" pitchFamily="49" charset="-128"/>
              </a:rPr>
              <a:t>一般就労移行等促進　</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(4)</a:t>
            </a:r>
            <a:r>
              <a:rPr lang="ja-JP" altLang="en-US" sz="1100">
                <a:solidFill>
                  <a:srgbClr val="000000"/>
                </a:solidFill>
                <a:latin typeface="ＭＳ ゴシック" pitchFamily="49" charset="-128"/>
                <a:ea typeface="ＭＳ ゴシック" pitchFamily="49" charset="-128"/>
              </a:rPr>
              <a:t>　障害者就業・生活支援センター体制強化等</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a:t>
            </a:r>
            <a:r>
              <a:rPr lang="ja-JP" altLang="en-US" sz="1100">
                <a:solidFill>
                  <a:srgbClr val="000000"/>
                </a:solidFill>
                <a:latin typeface="ＭＳ ゴシック" pitchFamily="49" charset="-128"/>
                <a:ea typeface="ＭＳ ゴシック" pitchFamily="49" charset="-128"/>
              </a:rPr>
              <a:t>重度障害者に係る市町村特別支援</a:t>
            </a:r>
            <a:r>
              <a:rPr lang="en-US" altLang="ja-JP" sz="1100">
                <a:solidFill>
                  <a:srgbClr val="000000"/>
                </a:solidFill>
                <a:latin typeface="ＭＳ ゴシック" pitchFamily="49" charset="-128"/>
                <a:ea typeface="ＭＳ ゴシック" pitchFamily="49" charset="-128"/>
              </a:rPr>
              <a:t>】</a:t>
            </a:r>
          </a:p>
          <a:p>
            <a:pPr algn="just" eaLnBrk="1" hangingPunct="1">
              <a:lnSpc>
                <a:spcPts val="1600"/>
              </a:lnSpc>
              <a:spcBef>
                <a:spcPct val="0"/>
              </a:spcBef>
              <a:buFontTx/>
              <a:buNone/>
            </a:pPr>
            <a:r>
              <a:rPr lang="ja-JP" altLang="en-US" sz="1100">
                <a:solidFill>
                  <a:srgbClr val="000000"/>
                </a:solidFill>
                <a:latin typeface="ＭＳ ゴシック" pitchFamily="49" charset="-128"/>
                <a:ea typeface="ＭＳ ゴシック" pitchFamily="49" charset="-128"/>
              </a:rPr>
              <a:t>　</a:t>
            </a:r>
            <a:endParaRPr lang="en-US" altLang="ja-JP" sz="1100">
              <a:solidFill>
                <a:srgbClr val="000000"/>
              </a:solidFill>
              <a:latin typeface="ＭＳ ゴシック" pitchFamily="49" charset="-128"/>
              <a:ea typeface="ＭＳ ゴシック" pitchFamily="49" charset="-128"/>
            </a:endParaRPr>
          </a:p>
        </p:txBody>
      </p:sp>
      <p:sp>
        <p:nvSpPr>
          <p:cNvPr id="4100" name="Rectangle 4"/>
          <p:cNvSpPr>
            <a:spLocks noChangeArrowheads="1"/>
          </p:cNvSpPr>
          <p:nvPr/>
        </p:nvSpPr>
        <p:spPr bwMode="auto">
          <a:xfrm>
            <a:off x="349250" y="633413"/>
            <a:ext cx="46085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5" tIns="8889" rIns="74285" bIns="8889"/>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just" eaLnBrk="1" hangingPunct="1">
              <a:lnSpc>
                <a:spcPts val="1400"/>
              </a:lnSpc>
              <a:spcBef>
                <a:spcPct val="0"/>
              </a:spcBef>
              <a:buFontTx/>
              <a:buNone/>
            </a:pPr>
            <a:r>
              <a:rPr lang="ja-JP" altLang="en-US" sz="1100" u="sng">
                <a:solidFill>
                  <a:srgbClr val="000000"/>
                </a:solidFill>
                <a:latin typeface="ＭＳ ゴシック" pitchFamily="49" charset="-128"/>
                <a:ea typeface="ＭＳ ゴシック" pitchFamily="49" charset="-128"/>
              </a:rPr>
              <a:t>１　専門性の高い相談支援事業</a:t>
            </a: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  </a:t>
            </a:r>
            <a:r>
              <a:rPr lang="ja-JP" altLang="en-US" sz="1100">
                <a:solidFill>
                  <a:srgbClr val="000000"/>
                </a:solidFill>
                <a:latin typeface="ＭＳ ゴシック" pitchFamily="49" charset="-128"/>
                <a:ea typeface="ＭＳ ゴシック" pitchFamily="49" charset="-128"/>
              </a:rPr>
              <a:t>発達障害者支援センター運営事業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(2)</a:t>
            </a:r>
            <a:r>
              <a:rPr lang="ja-JP" altLang="en-US" sz="1100">
                <a:solidFill>
                  <a:srgbClr val="000000"/>
                </a:solidFill>
                <a:latin typeface="ＭＳ ゴシック" pitchFamily="49" charset="-128"/>
                <a:ea typeface="ＭＳ ゴシック" pitchFamily="49" charset="-128"/>
              </a:rPr>
              <a:t>　高次脳機能障害及びその関連障害に対する</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支援普及事業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(3)</a:t>
            </a:r>
            <a:r>
              <a:rPr lang="ja-JP" altLang="en-US" sz="1100">
                <a:solidFill>
                  <a:srgbClr val="000000"/>
                </a:solidFill>
                <a:latin typeface="ＭＳ ゴシック" pitchFamily="49" charset="-128"/>
                <a:ea typeface="ＭＳ ゴシック" pitchFamily="49" charset="-128"/>
              </a:rPr>
              <a:t>　障害児等療育支援事業</a:t>
            </a:r>
            <a:r>
              <a:rPr lang="en-US" altLang="ja-JP" sz="1100">
                <a:solidFill>
                  <a:srgbClr val="000000"/>
                </a:solidFill>
                <a:latin typeface="ＭＳ ゴシック" pitchFamily="49" charset="-128"/>
                <a:ea typeface="ＭＳ ゴシック" pitchFamily="49" charset="-128"/>
              </a:rPr>
              <a:t>《</a:t>
            </a:r>
            <a:r>
              <a:rPr lang="ja-JP" altLang="en-US" sz="1100">
                <a:solidFill>
                  <a:srgbClr val="000000"/>
                </a:solidFill>
                <a:latin typeface="ＭＳ ゴシック" pitchFamily="49" charset="-128"/>
                <a:ea typeface="ＭＳ ゴシック" pitchFamily="49" charset="-128"/>
              </a:rPr>
              <a:t>交付税</a:t>
            </a:r>
            <a:r>
              <a:rPr lang="en-US" altLang="ja-JP" sz="1100">
                <a:solidFill>
                  <a:srgbClr val="000000"/>
                </a:solidFill>
                <a:latin typeface="ＭＳ ゴシック" pitchFamily="49" charset="-128"/>
                <a:ea typeface="ＭＳ ゴシック" pitchFamily="49" charset="-128"/>
              </a:rPr>
              <a:t>》</a:t>
            </a:r>
            <a:endParaRPr lang="ja-JP" altLang="en-US"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u="sng">
                <a:solidFill>
                  <a:srgbClr val="000000"/>
                </a:solidFill>
                <a:latin typeface="ＭＳ ゴシック" pitchFamily="49" charset="-128"/>
                <a:ea typeface="ＭＳ ゴシック" pitchFamily="49" charset="-128"/>
              </a:rPr>
              <a:t>２　専門性の高い意思疎通支援を行う者の養成研修事業</a:t>
            </a:r>
            <a:endParaRPr lang="en-US" altLang="ja-JP" sz="1100" u="sng">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  </a:t>
            </a:r>
            <a:r>
              <a:rPr lang="ja-JP" altLang="en-US" sz="1100">
                <a:solidFill>
                  <a:srgbClr val="000000"/>
                </a:solidFill>
                <a:latin typeface="ＭＳ ゴシック" pitchFamily="49" charset="-128"/>
                <a:ea typeface="ＭＳ ゴシック" pitchFamily="49" charset="-128"/>
              </a:rPr>
              <a:t>手話通訳者・要約筆記者養成研修事業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en-US" altLang="ja-JP" sz="1100">
                <a:solidFill>
                  <a:srgbClr val="000000"/>
                </a:solidFill>
                <a:latin typeface="ＭＳ ゴシック" pitchFamily="49" charset="-128"/>
                <a:ea typeface="ＭＳ ゴシック" pitchFamily="49" charset="-128"/>
              </a:rPr>
              <a:t>  (2)</a:t>
            </a:r>
            <a:r>
              <a:rPr lang="ja-JP" altLang="en-US" sz="1100">
                <a:solidFill>
                  <a:srgbClr val="000000"/>
                </a:solidFill>
                <a:latin typeface="ＭＳ ゴシック" pitchFamily="49" charset="-128"/>
                <a:ea typeface="ＭＳ ゴシック" pitchFamily="49" charset="-128"/>
              </a:rPr>
              <a:t>　盲ろう者向け通訳・介助員養成研修事業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en-US" altLang="ja-JP" sz="1100">
                <a:solidFill>
                  <a:srgbClr val="000000"/>
                </a:solidFill>
                <a:latin typeface="ＭＳ ゴシック" pitchFamily="49" charset="-128"/>
                <a:ea typeface="ＭＳ ゴシック" pitchFamily="49" charset="-128"/>
              </a:rPr>
              <a:t>  (3)  </a:t>
            </a:r>
            <a:r>
              <a:rPr lang="ja-JP" altLang="en-US" sz="1100">
                <a:solidFill>
                  <a:srgbClr val="000000"/>
                </a:solidFill>
                <a:latin typeface="ＭＳ ゴシック" pitchFamily="49" charset="-128"/>
                <a:ea typeface="ＭＳ ゴシック" pitchFamily="49" charset="-128"/>
              </a:rPr>
              <a:t>失語症者向け意思疎通支援者養成研修事業</a:t>
            </a:r>
            <a:endParaRPr lang="en-US" altLang="ja-JP" sz="1100" u="sng">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u="sng">
                <a:solidFill>
                  <a:srgbClr val="000000"/>
                </a:solidFill>
                <a:latin typeface="ＭＳ ゴシック" pitchFamily="49" charset="-128"/>
                <a:ea typeface="ＭＳ ゴシック" pitchFamily="49" charset="-128"/>
              </a:rPr>
              <a:t>３　専門性の高い意思疎通支援を行う者の派遣事業</a:t>
            </a:r>
            <a:endParaRPr lang="en-US" altLang="ja-JP" sz="1100" u="sng">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a:t>
            </a:r>
            <a:r>
              <a:rPr lang="ja-JP" altLang="en-US" sz="1100">
                <a:solidFill>
                  <a:srgbClr val="000000"/>
                </a:solidFill>
                <a:latin typeface="ＭＳ ゴシック" pitchFamily="49" charset="-128"/>
                <a:ea typeface="ＭＳ ゴシック" pitchFamily="49" charset="-128"/>
              </a:rPr>
              <a:t>　手話通訳者・要約筆記者派遣事業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(2)</a:t>
            </a:r>
            <a:r>
              <a:rPr lang="ja-JP" altLang="en-US" sz="1100">
                <a:solidFill>
                  <a:srgbClr val="000000"/>
                </a:solidFill>
                <a:latin typeface="ＭＳ ゴシック" pitchFamily="49" charset="-128"/>
                <a:ea typeface="ＭＳ ゴシック" pitchFamily="49" charset="-128"/>
              </a:rPr>
              <a:t>　盲ろう者向け通訳・介助員派遣事業</a:t>
            </a:r>
            <a:endParaRPr lang="en-US" altLang="ja-JP" sz="1100" u="sng">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u="sng">
                <a:solidFill>
                  <a:srgbClr val="000000"/>
                </a:solidFill>
                <a:latin typeface="ＭＳ ゴシック" pitchFamily="49" charset="-128"/>
                <a:ea typeface="ＭＳ ゴシック" pitchFamily="49" charset="-128"/>
              </a:rPr>
              <a:t>４　意思疎通支援を行う者の派遣に係る市町村相互間の連絡調整事業</a:t>
            </a:r>
            <a:endParaRPr lang="en-US" altLang="ja-JP" sz="1100" u="sng">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u="sng">
                <a:solidFill>
                  <a:srgbClr val="000000"/>
                </a:solidFill>
                <a:latin typeface="ＭＳ ゴシック" pitchFamily="49" charset="-128"/>
                <a:ea typeface="ＭＳ ゴシック" pitchFamily="49" charset="-128"/>
              </a:rPr>
              <a:t>５　広域的な支援事業</a:t>
            </a: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  </a:t>
            </a:r>
            <a:r>
              <a:rPr lang="ja-JP" altLang="en-US" sz="1100">
                <a:solidFill>
                  <a:srgbClr val="000000"/>
                </a:solidFill>
                <a:latin typeface="ＭＳ ゴシック" pitchFamily="49" charset="-128"/>
                <a:ea typeface="ＭＳ ゴシック" pitchFamily="49" charset="-128"/>
              </a:rPr>
              <a:t>都道府県相談支援体制整備事業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en-US" altLang="ja-JP" sz="1100">
                <a:solidFill>
                  <a:srgbClr val="000000"/>
                </a:solidFill>
                <a:latin typeface="ＭＳ ゴシック" pitchFamily="49" charset="-128"/>
                <a:ea typeface="ＭＳ ゴシック" pitchFamily="49" charset="-128"/>
              </a:rPr>
              <a:t>  (2)  </a:t>
            </a:r>
            <a:r>
              <a:rPr lang="ja-JP" altLang="en-US" sz="1100">
                <a:solidFill>
                  <a:srgbClr val="000000"/>
                </a:solidFill>
                <a:latin typeface="ＭＳ ゴシック" pitchFamily="49" charset="-128"/>
                <a:ea typeface="ＭＳ ゴシック" pitchFamily="49" charset="-128"/>
              </a:rPr>
              <a:t>精神障害者地域生活支援広域調整等事業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en-US" altLang="ja-JP" sz="1100">
                <a:solidFill>
                  <a:srgbClr val="000000"/>
                </a:solidFill>
                <a:latin typeface="ＭＳ ゴシック" pitchFamily="49" charset="-128"/>
                <a:ea typeface="ＭＳ ゴシック" pitchFamily="49" charset="-128"/>
              </a:rPr>
              <a:t>  (3)</a:t>
            </a:r>
            <a:r>
              <a:rPr lang="ja-JP" altLang="en-US" sz="1100">
                <a:solidFill>
                  <a:srgbClr val="000000"/>
                </a:solidFill>
                <a:latin typeface="ＭＳ ゴシック" pitchFamily="49" charset="-128"/>
                <a:ea typeface="ＭＳ ゴシック" pitchFamily="49" charset="-128"/>
              </a:rPr>
              <a:t>　発達障害者支援地域協議会による体制整備事業</a:t>
            </a: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６　サービス・相談支援者、指導者育成事業</a:t>
            </a: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  </a:t>
            </a:r>
            <a:r>
              <a:rPr lang="ja-JP" altLang="en-US" sz="1100">
                <a:solidFill>
                  <a:srgbClr val="000000"/>
                </a:solidFill>
                <a:latin typeface="ＭＳ ゴシック" pitchFamily="49" charset="-128"/>
                <a:ea typeface="ＭＳ ゴシック" pitchFamily="49" charset="-128"/>
              </a:rPr>
              <a:t>障害支援区分認定調査員等研修事業</a:t>
            </a: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(2)</a:t>
            </a:r>
            <a:r>
              <a:rPr lang="ja-JP" altLang="en-US" sz="1100">
                <a:solidFill>
                  <a:srgbClr val="000000"/>
                </a:solidFill>
                <a:latin typeface="ＭＳ ゴシック" pitchFamily="49" charset="-128"/>
                <a:ea typeface="ＭＳ ゴシック" pitchFamily="49" charset="-128"/>
              </a:rPr>
              <a:t>　相談支援従事者研修事業</a:t>
            </a: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(3)  </a:t>
            </a:r>
            <a:r>
              <a:rPr lang="ja-JP" altLang="en-US" sz="1100">
                <a:solidFill>
                  <a:srgbClr val="000000"/>
                </a:solidFill>
                <a:latin typeface="ＭＳ ゴシック" pitchFamily="49" charset="-128"/>
                <a:ea typeface="ＭＳ ゴシック" pitchFamily="49" charset="-128"/>
              </a:rPr>
              <a:t>サービス管理責任者研修事業</a:t>
            </a: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(4)</a:t>
            </a:r>
            <a:r>
              <a:rPr lang="ja-JP" altLang="en-US" sz="1100">
                <a:solidFill>
                  <a:srgbClr val="000000"/>
                </a:solidFill>
                <a:latin typeface="ＭＳ ゴシック" pitchFamily="49" charset="-128"/>
                <a:ea typeface="ＭＳ ゴシック" pitchFamily="49" charset="-128"/>
              </a:rPr>
              <a:t>　居宅介護従事者等養成研修事業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(5)</a:t>
            </a:r>
            <a:r>
              <a:rPr lang="ja-JP" altLang="en-US" sz="1100">
                <a:solidFill>
                  <a:srgbClr val="000000"/>
                </a:solidFill>
                <a:latin typeface="ＭＳ ゴシック" pitchFamily="49" charset="-128"/>
                <a:ea typeface="ＭＳ ゴシック" pitchFamily="49" charset="-128"/>
              </a:rPr>
              <a:t>  身体障害者・知的障害者相談員活動強化事業</a:t>
            </a: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(6)  </a:t>
            </a:r>
            <a:r>
              <a:rPr lang="ja-JP" altLang="en-US" sz="1100">
                <a:solidFill>
                  <a:srgbClr val="000000"/>
                </a:solidFill>
                <a:latin typeface="ＭＳ ゴシック" pitchFamily="49" charset="-128"/>
                <a:ea typeface="ＭＳ ゴシック" pitchFamily="49" charset="-128"/>
              </a:rPr>
              <a:t>音声機能障害者発声訓練指導者養成事業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(7)  </a:t>
            </a:r>
            <a:r>
              <a:rPr lang="ja-JP" altLang="en-US" sz="1100">
                <a:solidFill>
                  <a:srgbClr val="000000"/>
                </a:solidFill>
                <a:latin typeface="ＭＳ ゴシック" pitchFamily="49" charset="-128"/>
                <a:ea typeface="ＭＳ ゴシック" pitchFamily="49" charset="-128"/>
              </a:rPr>
              <a:t>精神障害関係従事者養成研修事業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zh-TW" sz="1100">
                <a:solidFill>
                  <a:srgbClr val="000000"/>
                </a:solidFill>
                <a:latin typeface="ＭＳ ゴシック" pitchFamily="49" charset="-128"/>
                <a:ea typeface="ＭＳ ゴシック" pitchFamily="49" charset="-128"/>
              </a:rPr>
              <a:t>(8)  </a:t>
            </a:r>
            <a:r>
              <a:rPr lang="ja-JP" altLang="en-US" sz="1100">
                <a:solidFill>
                  <a:srgbClr val="000000"/>
                </a:solidFill>
                <a:latin typeface="ＭＳ ゴシック" pitchFamily="49" charset="-128"/>
                <a:ea typeface="ＭＳ ゴシック" pitchFamily="49" charset="-128"/>
              </a:rPr>
              <a:t>精神障害者支援の障害特性と支援技法を学ぶ研修事業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endParaRPr lang="ja-JP" altLang="en-US"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endParaRPr lang="en-US" altLang="ja-JP" sz="1100">
              <a:solidFill>
                <a:srgbClr val="000000"/>
              </a:solidFill>
              <a:latin typeface="ＭＳ ゴシック" pitchFamily="49" charset="-128"/>
              <a:ea typeface="ＭＳ ゴシック" pitchFamily="49" charset="-128"/>
            </a:endParaRPr>
          </a:p>
        </p:txBody>
      </p:sp>
      <p:sp>
        <p:nvSpPr>
          <p:cNvPr id="4101" name="Rectangle 7"/>
          <p:cNvSpPr>
            <a:spLocks noChangeArrowheads="1"/>
          </p:cNvSpPr>
          <p:nvPr/>
        </p:nvSpPr>
        <p:spPr bwMode="auto">
          <a:xfrm>
            <a:off x="8085138" y="6507163"/>
            <a:ext cx="1154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3" rIns="91428" bIns="45713"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100">
                <a:solidFill>
                  <a:srgbClr val="000000"/>
                </a:solidFill>
              </a:rPr>
              <a:t>注）下線は必須事業</a:t>
            </a:r>
          </a:p>
        </p:txBody>
      </p:sp>
      <p:sp>
        <p:nvSpPr>
          <p:cNvPr id="8" name="正方形/長方形 6"/>
          <p:cNvSpPr>
            <a:spLocks noChangeArrowheads="1"/>
          </p:cNvSpPr>
          <p:nvPr/>
        </p:nvSpPr>
        <p:spPr bwMode="auto">
          <a:xfrm>
            <a:off x="273050" y="476250"/>
            <a:ext cx="9359900" cy="633730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lIns="36804" tIns="7359" rIns="36804" bIns="7359"/>
          <a:lstStyle/>
          <a:p>
            <a:pPr marL="119063" indent="-119063" defTabSz="873125">
              <a:defRPr/>
            </a:pPr>
            <a:endParaRPr lang="ja-JP" altLang="en-US">
              <a:solidFill>
                <a:srgbClr val="000000"/>
              </a:solidFill>
            </a:endParaRPr>
          </a:p>
        </p:txBody>
      </p:sp>
      <p:sp>
        <p:nvSpPr>
          <p:cNvPr id="9" name="Rectangle 5"/>
          <p:cNvSpPr>
            <a:spLocks noChangeArrowheads="1"/>
          </p:cNvSpPr>
          <p:nvPr/>
        </p:nvSpPr>
        <p:spPr bwMode="auto">
          <a:xfrm>
            <a:off x="2216150" y="333375"/>
            <a:ext cx="5200650" cy="287338"/>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9525">
            <a:solidFill>
              <a:schemeClr val="tx1"/>
            </a:solidFill>
            <a:miter lim="800000"/>
            <a:headEnd/>
            <a:tailEnd/>
          </a:ln>
          <a:effectLst/>
        </p:spPr>
        <p:txBody>
          <a:bodyPr wrap="none" lIns="91428" tIns="45713" rIns="91428" bIns="45713" anchor="ctr"/>
          <a:lstStyle/>
          <a:p>
            <a:pPr algn="ctr">
              <a:defRPr/>
            </a:pPr>
            <a:r>
              <a:rPr lang="ja-JP" altLang="en-US" sz="1600" dirty="0">
                <a:solidFill>
                  <a:srgbClr val="000000"/>
                </a:solidFill>
                <a:latin typeface="Arial" pitchFamily="34" charset="0"/>
                <a:ea typeface="ＤＦ特太ゴシック体" pitchFamily="1" charset="-128"/>
              </a:rPr>
              <a:t>都　道　府　県　事　業</a:t>
            </a:r>
          </a:p>
        </p:txBody>
      </p:sp>
      <p:sp>
        <p:nvSpPr>
          <p:cNvPr id="4104" name="Text Box 11"/>
          <p:cNvSpPr txBox="1">
            <a:spLocks noChangeArrowheads="1"/>
          </p:cNvSpPr>
          <p:nvPr/>
        </p:nvSpPr>
        <p:spPr bwMode="auto">
          <a:xfrm>
            <a:off x="0" y="4763"/>
            <a:ext cx="9906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3" rIns="91428" bIns="45713">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600">
                <a:solidFill>
                  <a:srgbClr val="000000"/>
                </a:solidFill>
                <a:latin typeface="ＤＦ特太ゴシック体" pitchFamily="49" charset="-128"/>
                <a:ea typeface="ＤＦ特太ゴシック体" pitchFamily="49" charset="-128"/>
              </a:rPr>
              <a:t>平成</a:t>
            </a:r>
            <a:r>
              <a:rPr lang="en-US" altLang="ja-JP" sz="1600">
                <a:solidFill>
                  <a:srgbClr val="000000"/>
                </a:solidFill>
                <a:latin typeface="ＤＦ特太ゴシック体" pitchFamily="49" charset="-128"/>
                <a:ea typeface="ＤＦ特太ゴシック体" pitchFamily="49" charset="-128"/>
              </a:rPr>
              <a:t>30</a:t>
            </a:r>
            <a:r>
              <a:rPr lang="ja-JP" altLang="en-US" sz="1600">
                <a:solidFill>
                  <a:srgbClr val="000000"/>
                </a:solidFill>
                <a:latin typeface="ＤＦ特太ゴシック体" pitchFamily="49" charset="-128"/>
                <a:ea typeface="ＤＦ特太ゴシック体" pitchFamily="49" charset="-128"/>
              </a:rPr>
              <a:t>年度地域生活支援事業一覧</a:t>
            </a:r>
            <a:endParaRPr lang="en-US" altLang="ja-JP" sz="1600">
              <a:solidFill>
                <a:srgbClr val="000000"/>
              </a:solidFill>
              <a:latin typeface="ＤＦ特太ゴシック体" pitchFamily="49" charset="-128"/>
              <a:ea typeface="ＤＦ特太ゴシック体" pitchFamily="49" charset="-128"/>
            </a:endParaRPr>
          </a:p>
        </p:txBody>
      </p:sp>
      <p:sp>
        <p:nvSpPr>
          <p:cNvPr id="4105" name="Rectangle 7"/>
          <p:cNvSpPr>
            <a:spLocks noChangeArrowheads="1"/>
          </p:cNvSpPr>
          <p:nvPr/>
        </p:nvSpPr>
        <p:spPr bwMode="auto">
          <a:xfrm>
            <a:off x="6753225" y="6472238"/>
            <a:ext cx="26654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3" rIns="91428" bIns="45713"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100">
              <a:solidFill>
                <a:srgbClr val="000000"/>
              </a:solidFill>
            </a:endParaRPr>
          </a:p>
        </p:txBody>
      </p:sp>
    </p:spTree>
    <p:extLst>
      <p:ext uri="{BB962C8B-B14F-4D97-AF65-F5344CB8AC3E}">
        <p14:creationId xmlns:p14="http://schemas.microsoft.com/office/powerpoint/2010/main" val="34911594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983163" y="2371725"/>
            <a:ext cx="54006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5" tIns="8889" rIns="74285" bIns="8889"/>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just" eaLnBrk="1" hangingPunct="1">
              <a:lnSpc>
                <a:spcPts val="1500"/>
              </a:lnSpc>
              <a:spcBef>
                <a:spcPct val="0"/>
              </a:spcBef>
              <a:buFontTx/>
              <a:buNone/>
              <a:defRPr/>
            </a:pPr>
            <a:r>
              <a:rPr lang="en-US" altLang="ja-JP" sz="1100" dirty="0" smtClean="0">
                <a:solidFill>
                  <a:srgbClr val="000000"/>
                </a:solidFill>
                <a:latin typeface="ＭＳ ゴシック" pitchFamily="49" charset="-128"/>
                <a:ea typeface="ＭＳ ゴシック" pitchFamily="49" charset="-128"/>
              </a:rPr>
              <a:t>13</a:t>
            </a:r>
            <a:r>
              <a:rPr lang="ja-JP" altLang="en-US" sz="1100" dirty="0" smtClean="0">
                <a:solidFill>
                  <a:srgbClr val="000000"/>
                </a:solidFill>
                <a:latin typeface="ＭＳ ゴシック" pitchFamily="49" charset="-128"/>
                <a:ea typeface="ＭＳ ゴシック" pitchFamily="49" charset="-128"/>
              </a:rPr>
              <a:t>　成年後見制度普及啓発事業</a:t>
            </a:r>
          </a:p>
          <a:p>
            <a:pPr algn="just" eaLnBrk="1" hangingPunct="1">
              <a:lnSpc>
                <a:spcPts val="1500"/>
              </a:lnSpc>
              <a:spcBef>
                <a:spcPct val="0"/>
              </a:spcBef>
              <a:buFontTx/>
              <a:buNone/>
              <a:defRPr/>
            </a:pPr>
            <a:endParaRPr lang="en-US" altLang="ja-JP" sz="110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r>
              <a:rPr lang="en-US" altLang="ja-JP" sz="1100" dirty="0" smtClean="0">
                <a:solidFill>
                  <a:srgbClr val="000000"/>
                </a:solidFill>
                <a:latin typeface="ＭＳ ゴシック" pitchFamily="49" charset="-128"/>
                <a:ea typeface="ＭＳ ゴシック" pitchFamily="49" charset="-128"/>
              </a:rPr>
              <a:t>14</a:t>
            </a:r>
            <a:r>
              <a:rPr lang="ja-JP" altLang="en-US" sz="1100" dirty="0" smtClean="0">
                <a:solidFill>
                  <a:srgbClr val="000000"/>
                </a:solidFill>
                <a:latin typeface="ＭＳ ゴシック" pitchFamily="49" charset="-128"/>
                <a:ea typeface="ＭＳ ゴシック" pitchFamily="49" charset="-128"/>
              </a:rPr>
              <a:t>　アルコール関連問題に取り組む民間団体支援事業</a:t>
            </a:r>
          </a:p>
          <a:p>
            <a:pPr algn="just" eaLnBrk="1" hangingPunct="1">
              <a:lnSpc>
                <a:spcPts val="1500"/>
              </a:lnSpc>
              <a:spcBef>
                <a:spcPct val="0"/>
              </a:spcBef>
              <a:buFontTx/>
              <a:buNone/>
              <a:defRPr/>
            </a:pPr>
            <a:endParaRPr lang="en-US" altLang="ja-JP" sz="110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r>
              <a:rPr lang="en-US" altLang="ja-JP" sz="1100" dirty="0" smtClean="0">
                <a:solidFill>
                  <a:srgbClr val="000000"/>
                </a:solidFill>
                <a:latin typeface="ＭＳ ゴシック" pitchFamily="49" charset="-128"/>
                <a:ea typeface="ＭＳ ゴシック" pitchFamily="49" charset="-128"/>
              </a:rPr>
              <a:t>15</a:t>
            </a:r>
            <a:r>
              <a:rPr lang="ja-JP" altLang="en-US" sz="1100" dirty="0" smtClean="0">
                <a:solidFill>
                  <a:srgbClr val="000000"/>
                </a:solidFill>
                <a:latin typeface="ＭＳ ゴシック" pitchFamily="49" charset="-128"/>
                <a:ea typeface="ＭＳ ゴシック" pitchFamily="49" charset="-128"/>
              </a:rPr>
              <a:t>　薬物依存症に関する問題に取り組む民間団体</a:t>
            </a:r>
            <a:endParaRPr lang="en-US" altLang="ja-JP" sz="110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r>
              <a:rPr lang="ja-JP" altLang="en-US" sz="1100" dirty="0" smtClean="0">
                <a:solidFill>
                  <a:srgbClr val="000000"/>
                </a:solidFill>
                <a:latin typeface="ＭＳ ゴシック" pitchFamily="49" charset="-128"/>
                <a:ea typeface="ＭＳ ゴシック" pitchFamily="49" charset="-128"/>
              </a:rPr>
              <a:t>　　支援事業</a:t>
            </a:r>
          </a:p>
          <a:p>
            <a:pPr algn="just" eaLnBrk="1" hangingPunct="1">
              <a:lnSpc>
                <a:spcPts val="1500"/>
              </a:lnSpc>
              <a:spcBef>
                <a:spcPct val="0"/>
              </a:spcBef>
              <a:buFontTx/>
              <a:buNone/>
              <a:defRPr/>
            </a:pPr>
            <a:endParaRPr lang="en-US" altLang="ja-JP" sz="110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r>
              <a:rPr lang="en-US" altLang="ja-JP" sz="1100" dirty="0" smtClean="0">
                <a:solidFill>
                  <a:srgbClr val="000000"/>
                </a:solidFill>
                <a:latin typeface="ＭＳ ゴシック" pitchFamily="49" charset="-128"/>
                <a:ea typeface="ＭＳ ゴシック" pitchFamily="49" charset="-128"/>
              </a:rPr>
              <a:t>16</a:t>
            </a:r>
            <a:r>
              <a:rPr lang="ja-JP" altLang="en-US" sz="1100" dirty="0" smtClean="0">
                <a:solidFill>
                  <a:srgbClr val="000000"/>
                </a:solidFill>
                <a:latin typeface="ＭＳ ゴシック" pitchFamily="49" charset="-128"/>
                <a:ea typeface="ＭＳ ゴシック" pitchFamily="49" charset="-128"/>
              </a:rPr>
              <a:t>　ギャンブル等依存症に関する問題に取り組む</a:t>
            </a:r>
            <a:endParaRPr lang="en-US" altLang="ja-JP" sz="110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r>
              <a:rPr lang="ja-JP" altLang="en-US" sz="1100" dirty="0" smtClean="0">
                <a:solidFill>
                  <a:srgbClr val="000000"/>
                </a:solidFill>
                <a:latin typeface="ＭＳ ゴシック" pitchFamily="49" charset="-128"/>
                <a:ea typeface="ＭＳ ゴシック" pitchFamily="49" charset="-128"/>
              </a:rPr>
              <a:t>　　民間団体支援事業</a:t>
            </a:r>
          </a:p>
          <a:p>
            <a:pPr algn="just" eaLnBrk="1" hangingPunct="1">
              <a:lnSpc>
                <a:spcPts val="1500"/>
              </a:lnSpc>
              <a:spcBef>
                <a:spcPct val="0"/>
              </a:spcBef>
              <a:buFontTx/>
              <a:buNone/>
              <a:defRPr/>
            </a:pPr>
            <a:endParaRPr lang="en-US" altLang="ja-JP" sz="110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r>
              <a:rPr lang="en-US" altLang="ja-JP" sz="1100" dirty="0" smtClean="0">
                <a:solidFill>
                  <a:srgbClr val="000000"/>
                </a:solidFill>
                <a:latin typeface="ＭＳ ゴシック" pitchFamily="49" charset="-128"/>
                <a:ea typeface="ＭＳ ゴシック" pitchFamily="49" charset="-128"/>
              </a:rPr>
              <a:t>17</a:t>
            </a:r>
            <a:r>
              <a:rPr lang="ja-JP" altLang="en-US" sz="1100" dirty="0" smtClean="0">
                <a:solidFill>
                  <a:srgbClr val="000000"/>
                </a:solidFill>
                <a:latin typeface="ＭＳ ゴシック" pitchFamily="49" charset="-128"/>
                <a:ea typeface="ＭＳ ゴシック" pitchFamily="49" charset="-128"/>
              </a:rPr>
              <a:t>　「心のバリアフリー」推進事業</a:t>
            </a:r>
            <a:endParaRPr lang="en-US" altLang="ja-JP" sz="110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endParaRPr lang="en-US" altLang="ja-JP" sz="110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r>
              <a:rPr lang="en-US" altLang="ja-JP" sz="1100" dirty="0" smtClean="0">
                <a:solidFill>
                  <a:srgbClr val="000000"/>
                </a:solidFill>
                <a:latin typeface="ＭＳ ゴシック" pitchFamily="49" charset="-128"/>
                <a:ea typeface="ＭＳ ゴシック" pitchFamily="49" charset="-128"/>
              </a:rPr>
              <a:t>18</a:t>
            </a:r>
            <a:r>
              <a:rPr lang="ja-JP" altLang="en-US" sz="1100" dirty="0" smtClean="0">
                <a:solidFill>
                  <a:srgbClr val="000000"/>
                </a:solidFill>
                <a:latin typeface="ＭＳ ゴシック" pitchFamily="49" charset="-128"/>
                <a:ea typeface="ＭＳ ゴシック" pitchFamily="49" charset="-128"/>
              </a:rPr>
              <a:t>　身体障害者補助犬育成促進事業</a:t>
            </a:r>
            <a:endParaRPr lang="en-US" altLang="ja-JP" sz="110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endParaRPr lang="en-US" altLang="ja-JP" sz="110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r>
              <a:rPr lang="en-US" altLang="ja-JP" sz="1100" dirty="0" smtClean="0">
                <a:solidFill>
                  <a:srgbClr val="000000"/>
                </a:solidFill>
                <a:latin typeface="ＭＳ ゴシック" pitchFamily="49" charset="-128"/>
                <a:ea typeface="ＭＳ ゴシック" pitchFamily="49" charset="-128"/>
              </a:rPr>
              <a:t>19</a:t>
            </a:r>
            <a:r>
              <a:rPr lang="ja-JP" altLang="en-US" sz="1100" dirty="0" smtClean="0">
                <a:solidFill>
                  <a:srgbClr val="000000"/>
                </a:solidFill>
                <a:latin typeface="ＭＳ ゴシック" pitchFamily="49" charset="-128"/>
                <a:ea typeface="ＭＳ ゴシック" pitchFamily="49" charset="-128"/>
              </a:rPr>
              <a:t>　発達障害児者及び家族等支援事業</a:t>
            </a:r>
            <a:endParaRPr lang="en-US" altLang="ja-JP" sz="110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endParaRPr lang="en-US" altLang="ja-JP" sz="110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r>
              <a:rPr lang="en-US" altLang="ja-JP" sz="1100" dirty="0" smtClean="0">
                <a:solidFill>
                  <a:srgbClr val="000000"/>
                </a:solidFill>
                <a:latin typeface="ＭＳ ゴシック" pitchFamily="49" charset="-128"/>
                <a:ea typeface="ＭＳ ゴシック" pitchFamily="49" charset="-128"/>
              </a:rPr>
              <a:t>20</a:t>
            </a:r>
            <a:r>
              <a:rPr lang="ja-JP" altLang="en-US" sz="1100" dirty="0" smtClean="0">
                <a:solidFill>
                  <a:srgbClr val="000000"/>
                </a:solidFill>
                <a:latin typeface="ＭＳ ゴシック" pitchFamily="49" charset="-128"/>
                <a:ea typeface="ＭＳ ゴシック" pitchFamily="49" charset="-128"/>
              </a:rPr>
              <a:t>　発達障害専門医療機関ネットワーク構築事業</a:t>
            </a:r>
            <a:endParaRPr lang="en-US" altLang="ja-JP" sz="110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endParaRPr lang="en-US" altLang="ja-JP" sz="110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r>
              <a:rPr lang="en-US" altLang="ja-JP" sz="1100" dirty="0" smtClean="0">
                <a:solidFill>
                  <a:srgbClr val="000000"/>
                </a:solidFill>
                <a:latin typeface="ＭＳ ゴシック" pitchFamily="49" charset="-128"/>
                <a:ea typeface="ＭＳ ゴシック" pitchFamily="49" charset="-128"/>
              </a:rPr>
              <a:t>21</a:t>
            </a:r>
            <a:r>
              <a:rPr lang="ja-JP" altLang="en-US" sz="1100" dirty="0" smtClean="0">
                <a:solidFill>
                  <a:srgbClr val="000000"/>
                </a:solidFill>
                <a:latin typeface="ＭＳ ゴシック" pitchFamily="49" charset="-128"/>
                <a:ea typeface="ＭＳ ゴシック" pitchFamily="49" charset="-128"/>
              </a:rPr>
              <a:t>　精神障害にも対応した地域包括ケアシステムの構築推進事業</a:t>
            </a:r>
            <a:endParaRPr lang="en-US" altLang="ja-JP" sz="110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endParaRPr lang="en-US" altLang="ja-JP" sz="110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endParaRPr lang="en-US" altLang="ja-JP" sz="110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r>
              <a:rPr lang="ja-JP" altLang="en-US" sz="1050" dirty="0" smtClean="0">
                <a:solidFill>
                  <a:srgbClr val="000000"/>
                </a:solidFill>
                <a:latin typeface="ＭＳ ゴシック" pitchFamily="49" charset="-128"/>
                <a:ea typeface="ＭＳ ゴシック" pitchFamily="49" charset="-128"/>
              </a:rPr>
              <a:t>　　　　　　　　　　　　　　　　（</a:t>
            </a:r>
            <a:r>
              <a:rPr lang="en-US" altLang="ja-JP" sz="1050" dirty="0" smtClean="0">
                <a:solidFill>
                  <a:srgbClr val="000000"/>
                </a:solidFill>
                <a:latin typeface="ＭＳ ゴシック" pitchFamily="49" charset="-128"/>
                <a:ea typeface="ＭＳ ゴシック" pitchFamily="49" charset="-128"/>
              </a:rPr>
              <a:t>※</a:t>
            </a:r>
            <a:r>
              <a:rPr lang="ja-JP" altLang="en-US" sz="1050" dirty="0" smtClean="0">
                <a:solidFill>
                  <a:srgbClr val="000000"/>
                </a:solidFill>
                <a:latin typeface="ＭＳ ゴシック" pitchFamily="49" charset="-128"/>
                <a:ea typeface="ＭＳ ゴシック" pitchFamily="49" charset="-128"/>
              </a:rPr>
              <a:t>）定額（</a:t>
            </a:r>
            <a:r>
              <a:rPr lang="en-US" altLang="ja-JP" sz="1050" dirty="0" smtClean="0">
                <a:solidFill>
                  <a:srgbClr val="000000"/>
                </a:solidFill>
                <a:latin typeface="ＭＳ ゴシック" pitchFamily="49" charset="-128"/>
                <a:ea typeface="ＭＳ ゴシック" pitchFamily="49" charset="-128"/>
              </a:rPr>
              <a:t>10/10</a:t>
            </a:r>
            <a:r>
              <a:rPr lang="ja-JP" altLang="en-US" sz="1050" dirty="0" smtClean="0">
                <a:solidFill>
                  <a:srgbClr val="000000"/>
                </a:solidFill>
                <a:latin typeface="ＭＳ ゴシック" pitchFamily="49" charset="-128"/>
                <a:ea typeface="ＭＳ ゴシック" pitchFamily="49" charset="-128"/>
              </a:rPr>
              <a:t>相当）補助を含む。</a:t>
            </a:r>
            <a:endParaRPr lang="en-US" altLang="ja-JP" sz="1050" dirty="0" smtClean="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defRPr/>
            </a:pPr>
            <a:endParaRPr lang="en-US" altLang="ja-JP" sz="1100" dirty="0">
              <a:solidFill>
                <a:srgbClr val="000000"/>
              </a:solidFill>
              <a:latin typeface="ＭＳ ゴシック" pitchFamily="49" charset="-128"/>
              <a:ea typeface="ＭＳ ゴシック" pitchFamily="49" charset="-128"/>
            </a:endParaRPr>
          </a:p>
        </p:txBody>
      </p:sp>
      <p:sp>
        <p:nvSpPr>
          <p:cNvPr id="5123" name="Rectangle 4"/>
          <p:cNvSpPr>
            <a:spLocks noChangeArrowheads="1"/>
          </p:cNvSpPr>
          <p:nvPr/>
        </p:nvSpPr>
        <p:spPr bwMode="auto">
          <a:xfrm>
            <a:off x="496888" y="2370138"/>
            <a:ext cx="4608512"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5" tIns="8889" rIns="74285" bIns="8889"/>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１　発達障害児者地域生活支援モデル事業</a:t>
            </a:r>
          </a:p>
          <a:p>
            <a:pPr algn="just" eaLnBrk="1" hangingPunct="1">
              <a:lnSpc>
                <a:spcPts val="1500"/>
              </a:lnSpc>
              <a:spcBef>
                <a:spcPct val="0"/>
              </a:spcBef>
              <a:buFontTx/>
              <a:buNone/>
            </a:pPr>
            <a:endParaRPr lang="ja-JP" altLang="en-US"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２　かかりつけ医等発達障害対応力向上研修事業</a:t>
            </a:r>
          </a:p>
          <a:p>
            <a:pPr algn="just" eaLnBrk="1" hangingPunct="1">
              <a:lnSpc>
                <a:spcPts val="1500"/>
              </a:lnSpc>
              <a:spcBef>
                <a:spcPct val="0"/>
              </a:spcBef>
              <a:buFontTx/>
              <a:buNone/>
            </a:pPr>
            <a:endParaRPr lang="ja-JP" altLang="en-US"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３　発達障害者支援体制整備事業</a:t>
            </a:r>
          </a:p>
          <a:p>
            <a:pPr algn="just" eaLnBrk="1" hangingPunct="1">
              <a:lnSpc>
                <a:spcPts val="1500"/>
              </a:lnSpc>
              <a:spcBef>
                <a:spcPct val="0"/>
              </a:spcBef>
              <a:buFontTx/>
              <a:buNone/>
            </a:pPr>
            <a:endParaRPr lang="ja-JP" altLang="en-US"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４　障害者虐待防止対策支援事業</a:t>
            </a:r>
          </a:p>
          <a:p>
            <a:pPr algn="just" eaLnBrk="1" hangingPunct="1">
              <a:lnSpc>
                <a:spcPts val="1500"/>
              </a:lnSpc>
              <a:spcBef>
                <a:spcPct val="0"/>
              </a:spcBef>
              <a:buFontTx/>
              <a:buNone/>
            </a:pPr>
            <a:endParaRPr lang="ja-JP" altLang="en-US"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５　障害者就業・生活支援センター事業</a:t>
            </a:r>
          </a:p>
          <a:p>
            <a:pPr algn="just" eaLnBrk="1" hangingPunct="1">
              <a:lnSpc>
                <a:spcPts val="1500"/>
              </a:lnSpc>
              <a:spcBef>
                <a:spcPct val="0"/>
              </a:spcBef>
              <a:buFontTx/>
              <a:buNone/>
            </a:pPr>
            <a:endParaRPr lang="ja-JP" altLang="en-US"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６　工賃向上計画支援等事業（</a:t>
            </a:r>
            <a:r>
              <a:rPr lang="en-US" altLang="ja-JP" sz="1100">
                <a:solidFill>
                  <a:srgbClr val="000000"/>
                </a:solidFill>
                <a:latin typeface="ＭＳ ゴシック" pitchFamily="49" charset="-128"/>
                <a:ea typeface="ＭＳ ゴシック" pitchFamily="49" charset="-128"/>
              </a:rPr>
              <a:t>※</a:t>
            </a:r>
            <a:r>
              <a:rPr lang="ja-JP" altLang="en-US" sz="1100">
                <a:solidFill>
                  <a:srgbClr val="000000"/>
                </a:solidFill>
                <a:latin typeface="ＭＳ ゴシック" pitchFamily="49" charset="-128"/>
                <a:ea typeface="ＭＳ ゴシック" pitchFamily="49" charset="-128"/>
              </a:rPr>
              <a:t>）</a:t>
            </a:r>
          </a:p>
          <a:p>
            <a:pPr algn="just" eaLnBrk="1" hangingPunct="1">
              <a:lnSpc>
                <a:spcPts val="1500"/>
              </a:lnSpc>
              <a:spcBef>
                <a:spcPct val="0"/>
              </a:spcBef>
              <a:buFontTx/>
              <a:buNone/>
            </a:pPr>
            <a:endParaRPr lang="ja-JP" altLang="en-US"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７　就労移行等連携調整事業</a:t>
            </a:r>
          </a:p>
          <a:p>
            <a:pPr algn="just" eaLnBrk="1" hangingPunct="1">
              <a:lnSpc>
                <a:spcPts val="1500"/>
              </a:lnSpc>
              <a:spcBef>
                <a:spcPct val="0"/>
              </a:spcBef>
              <a:buFontTx/>
              <a:buNone/>
            </a:pPr>
            <a:endParaRPr lang="ja-JP" altLang="en-US"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８　障害者芸術・文化祭開催事業（</a:t>
            </a:r>
            <a:r>
              <a:rPr lang="en-US" altLang="ja-JP" sz="1100">
                <a:solidFill>
                  <a:srgbClr val="000000"/>
                </a:solidFill>
                <a:latin typeface="ＭＳ ゴシック" pitchFamily="49" charset="-128"/>
                <a:ea typeface="ＭＳ ゴシック" pitchFamily="49" charset="-128"/>
              </a:rPr>
              <a:t>※</a:t>
            </a:r>
            <a:r>
              <a:rPr lang="ja-JP" altLang="en-US" sz="1100">
                <a:solidFill>
                  <a:srgbClr val="000000"/>
                </a:solidFill>
                <a:latin typeface="ＭＳ ゴシック" pitchFamily="49" charset="-128"/>
                <a:ea typeface="ＭＳ ゴシック" pitchFamily="49" charset="-128"/>
              </a:rPr>
              <a:t>）</a:t>
            </a:r>
          </a:p>
          <a:p>
            <a:pPr algn="just" eaLnBrk="1" hangingPunct="1">
              <a:lnSpc>
                <a:spcPts val="1500"/>
              </a:lnSpc>
              <a:spcBef>
                <a:spcPct val="0"/>
              </a:spcBef>
              <a:buFontTx/>
              <a:buNone/>
            </a:pPr>
            <a:endParaRPr lang="ja-JP" altLang="en-US"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９　障害者芸術・文化祭のサテライト開催事業</a:t>
            </a:r>
          </a:p>
          <a:p>
            <a:pPr algn="just" eaLnBrk="1" hangingPunct="1">
              <a:lnSpc>
                <a:spcPts val="1500"/>
              </a:lnSpc>
              <a:spcBef>
                <a:spcPct val="0"/>
              </a:spcBef>
              <a:buFontTx/>
              <a:buNone/>
            </a:pP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10</a:t>
            </a:r>
            <a:r>
              <a:rPr lang="ja-JP" altLang="en-US" sz="1100">
                <a:solidFill>
                  <a:srgbClr val="000000"/>
                </a:solidFill>
                <a:latin typeface="ＭＳ ゴシック" pitchFamily="49" charset="-128"/>
                <a:ea typeface="ＭＳ ゴシック" pitchFamily="49" charset="-128"/>
              </a:rPr>
              <a:t>　医療的ケア児等コーディネーター養成研修等事業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11</a:t>
            </a:r>
            <a:r>
              <a:rPr lang="ja-JP" altLang="en-US" sz="1100">
                <a:solidFill>
                  <a:srgbClr val="000000"/>
                </a:solidFill>
                <a:latin typeface="ＭＳ ゴシック" pitchFamily="49" charset="-128"/>
                <a:ea typeface="ＭＳ ゴシック" pitchFamily="49" charset="-128"/>
              </a:rPr>
              <a:t>　強度行動障害支援者養成研修事業（基礎研修、実践研修）</a:t>
            </a:r>
          </a:p>
          <a:p>
            <a:pPr algn="just" eaLnBrk="1" hangingPunct="1">
              <a:lnSpc>
                <a:spcPts val="1500"/>
              </a:lnSpc>
              <a:spcBef>
                <a:spcPct val="0"/>
              </a:spcBef>
              <a:buFontTx/>
              <a:buNone/>
            </a:pP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en-US" altLang="ja-JP" sz="1100">
                <a:solidFill>
                  <a:srgbClr val="000000"/>
                </a:solidFill>
                <a:latin typeface="ＭＳ ゴシック" pitchFamily="49" charset="-128"/>
                <a:ea typeface="ＭＳ ゴシック" pitchFamily="49" charset="-128"/>
              </a:rPr>
              <a:t>  12</a:t>
            </a:r>
            <a:r>
              <a:rPr lang="ja-JP" altLang="en-US" sz="1100">
                <a:solidFill>
                  <a:srgbClr val="000000"/>
                </a:solidFill>
                <a:latin typeface="ＭＳ ゴシック" pitchFamily="49" charset="-128"/>
                <a:ea typeface="ＭＳ ゴシック" pitchFamily="49" charset="-128"/>
              </a:rPr>
              <a:t>　障害福祉従事者の専門性向上のための研修受講促進事業</a:t>
            </a:r>
          </a:p>
          <a:p>
            <a:pPr algn="just" eaLnBrk="1" hangingPunct="1">
              <a:lnSpc>
                <a:spcPts val="1400"/>
              </a:lnSpc>
              <a:spcBef>
                <a:spcPct val="0"/>
              </a:spcBef>
              <a:buFontTx/>
              <a:buNone/>
            </a:pP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endParaRPr lang="ja-JP" altLang="en-US"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endParaRPr lang="en-US" altLang="ja-JP" sz="1100">
              <a:solidFill>
                <a:srgbClr val="000000"/>
              </a:solidFill>
              <a:latin typeface="ＭＳ ゴシック" pitchFamily="49" charset="-128"/>
              <a:ea typeface="ＭＳ ゴシック" pitchFamily="49" charset="-128"/>
            </a:endParaRPr>
          </a:p>
        </p:txBody>
      </p:sp>
      <p:sp>
        <p:nvSpPr>
          <p:cNvPr id="4101" name="正方形/長方形 6"/>
          <p:cNvSpPr>
            <a:spLocks noChangeArrowheads="1"/>
          </p:cNvSpPr>
          <p:nvPr/>
        </p:nvSpPr>
        <p:spPr bwMode="auto">
          <a:xfrm>
            <a:off x="273050" y="476250"/>
            <a:ext cx="9359900" cy="633730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lIns="36804" tIns="7359" rIns="36804" bIns="7359"/>
          <a:lstStyle/>
          <a:p>
            <a:pPr marL="119063" indent="-119063" defTabSz="873125">
              <a:defRPr/>
            </a:pPr>
            <a:endParaRPr lang="ja-JP" altLang="en-US">
              <a:solidFill>
                <a:srgbClr val="000000"/>
              </a:solidFill>
            </a:endParaRPr>
          </a:p>
        </p:txBody>
      </p:sp>
      <p:sp>
        <p:nvSpPr>
          <p:cNvPr id="9" name="Rectangle 5"/>
          <p:cNvSpPr>
            <a:spLocks noChangeArrowheads="1"/>
          </p:cNvSpPr>
          <p:nvPr/>
        </p:nvSpPr>
        <p:spPr bwMode="auto">
          <a:xfrm>
            <a:off x="2352675" y="2060575"/>
            <a:ext cx="5200650" cy="287338"/>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9525">
            <a:solidFill>
              <a:schemeClr val="tx1"/>
            </a:solidFill>
            <a:miter lim="800000"/>
            <a:headEnd/>
            <a:tailEnd/>
          </a:ln>
          <a:effectLst/>
        </p:spPr>
        <p:txBody>
          <a:bodyPr wrap="none" lIns="91428" tIns="45713" rIns="91428" bIns="45713" anchor="ctr"/>
          <a:lstStyle/>
          <a:p>
            <a:pPr algn="ctr">
              <a:defRPr/>
            </a:pPr>
            <a:r>
              <a:rPr lang="ja-JP" altLang="en-US" sz="1600" dirty="0">
                <a:solidFill>
                  <a:srgbClr val="000000"/>
                </a:solidFill>
                <a:latin typeface="Arial" pitchFamily="34" charset="0"/>
                <a:ea typeface="ＤＦ特太ゴシック体" pitchFamily="1" charset="-128"/>
              </a:rPr>
              <a:t>都　道　府　県　事　業</a:t>
            </a:r>
          </a:p>
        </p:txBody>
      </p:sp>
      <p:sp>
        <p:nvSpPr>
          <p:cNvPr id="5126" name="Text Box 11"/>
          <p:cNvSpPr txBox="1">
            <a:spLocks noChangeArrowheads="1"/>
          </p:cNvSpPr>
          <p:nvPr/>
        </p:nvSpPr>
        <p:spPr bwMode="auto">
          <a:xfrm>
            <a:off x="0" y="4763"/>
            <a:ext cx="9906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3" rIns="91428" bIns="45713">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600">
                <a:solidFill>
                  <a:srgbClr val="000000"/>
                </a:solidFill>
                <a:latin typeface="ＤＦ特太ゴシック体" pitchFamily="49" charset="-128"/>
                <a:ea typeface="ＤＦ特太ゴシック体" pitchFamily="49" charset="-128"/>
              </a:rPr>
              <a:t>平成</a:t>
            </a:r>
            <a:r>
              <a:rPr lang="en-US" altLang="ja-JP" sz="1600">
                <a:solidFill>
                  <a:srgbClr val="000000"/>
                </a:solidFill>
                <a:latin typeface="ＤＦ特太ゴシック体" pitchFamily="49" charset="-128"/>
                <a:ea typeface="ＤＦ特太ゴシック体" pitchFamily="49" charset="-128"/>
              </a:rPr>
              <a:t>30</a:t>
            </a:r>
            <a:r>
              <a:rPr lang="ja-JP" altLang="en-US" sz="1600">
                <a:solidFill>
                  <a:srgbClr val="000000"/>
                </a:solidFill>
                <a:latin typeface="ＤＦ特太ゴシック体" pitchFamily="49" charset="-128"/>
                <a:ea typeface="ＤＦ特太ゴシック体" pitchFamily="49" charset="-128"/>
              </a:rPr>
              <a:t>年度地域生活支援促進事業一覧</a:t>
            </a:r>
            <a:endParaRPr lang="en-US" altLang="ja-JP" sz="1600">
              <a:solidFill>
                <a:srgbClr val="000000"/>
              </a:solidFill>
              <a:latin typeface="ＤＦ特太ゴシック体" pitchFamily="49" charset="-128"/>
              <a:ea typeface="ＤＦ特太ゴシック体" pitchFamily="49" charset="-128"/>
            </a:endParaRPr>
          </a:p>
        </p:txBody>
      </p:sp>
      <p:sp>
        <p:nvSpPr>
          <p:cNvPr id="5127" name="Rectangle 7"/>
          <p:cNvSpPr>
            <a:spLocks noChangeArrowheads="1"/>
          </p:cNvSpPr>
          <p:nvPr/>
        </p:nvSpPr>
        <p:spPr bwMode="auto">
          <a:xfrm>
            <a:off x="6753225" y="6472238"/>
            <a:ext cx="2879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3" rIns="91428" bIns="45713"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100">
              <a:solidFill>
                <a:srgbClr val="000000"/>
              </a:solidFill>
            </a:endParaRPr>
          </a:p>
        </p:txBody>
      </p:sp>
      <p:sp>
        <p:nvSpPr>
          <p:cNvPr id="5128" name="正方形/長方形 1"/>
          <p:cNvSpPr>
            <a:spLocks noChangeArrowheads="1"/>
          </p:cNvSpPr>
          <p:nvPr/>
        </p:nvSpPr>
        <p:spPr bwMode="auto">
          <a:xfrm>
            <a:off x="498475" y="765175"/>
            <a:ext cx="87757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just" eaLnBrk="1" hangingPunct="1">
              <a:lnSpc>
                <a:spcPts val="1400"/>
              </a:lnSpc>
              <a:spcBef>
                <a:spcPct val="0"/>
              </a:spcBef>
              <a:buFontTx/>
              <a:buNone/>
            </a:pPr>
            <a:r>
              <a:rPr lang="ja-JP" altLang="en-US" sz="1200">
                <a:solidFill>
                  <a:srgbClr val="000000"/>
                </a:solidFill>
                <a:latin typeface="ＭＳ ゴシック" pitchFamily="49" charset="-128"/>
                <a:ea typeface="ＭＳ ゴシック" pitchFamily="49" charset="-128"/>
              </a:rPr>
              <a:t>　１　発達障害児者地域生活支援モデル事業　　　　　　 　　　４　発達障害児者及び家族等支援事業</a:t>
            </a:r>
            <a:endParaRPr lang="en-US" altLang="ja-JP" sz="12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endParaRPr lang="ja-JP" altLang="en-US" sz="12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200">
                <a:solidFill>
                  <a:srgbClr val="000000"/>
                </a:solidFill>
                <a:latin typeface="ＭＳ ゴシック" pitchFamily="49" charset="-128"/>
                <a:ea typeface="ＭＳ ゴシック" pitchFamily="49" charset="-128"/>
              </a:rPr>
              <a:t>　２　障害者虐待防止対策支援事業　　　　　　　　　　　 　　５　重度訪問介護利用者の大学修学支援事業</a:t>
            </a:r>
            <a:endParaRPr lang="en-US" altLang="ja-JP" sz="12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endParaRPr lang="ja-JP" altLang="en-US" sz="12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200">
                <a:solidFill>
                  <a:srgbClr val="000000"/>
                </a:solidFill>
                <a:latin typeface="ＭＳ ゴシック" pitchFamily="49" charset="-128"/>
                <a:ea typeface="ＭＳ ゴシック" pitchFamily="49" charset="-128"/>
              </a:rPr>
              <a:t>　３　成年後見制度普及啓発事業</a:t>
            </a:r>
            <a:endParaRPr lang="en-US" altLang="ja-JP" sz="1200">
              <a:solidFill>
                <a:srgbClr val="000000"/>
              </a:solidFill>
              <a:latin typeface="ＭＳ ゴシック" pitchFamily="49" charset="-128"/>
              <a:ea typeface="ＭＳ ゴシック" pitchFamily="49" charset="-128"/>
            </a:endParaRPr>
          </a:p>
        </p:txBody>
      </p:sp>
      <p:sp>
        <p:nvSpPr>
          <p:cNvPr id="10" name="Rectangle 5"/>
          <p:cNvSpPr>
            <a:spLocks noChangeArrowheads="1"/>
          </p:cNvSpPr>
          <p:nvPr/>
        </p:nvSpPr>
        <p:spPr bwMode="auto">
          <a:xfrm>
            <a:off x="2249488" y="404813"/>
            <a:ext cx="5200650" cy="287337"/>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9525">
            <a:solidFill>
              <a:schemeClr val="tx1"/>
            </a:solidFill>
            <a:miter lim="800000"/>
            <a:headEnd/>
            <a:tailEnd/>
          </a:ln>
          <a:effectLst/>
        </p:spPr>
        <p:txBody>
          <a:bodyPr wrap="none" lIns="91428" tIns="45713" rIns="91428" bIns="45713" anchor="ctr"/>
          <a:lstStyle/>
          <a:p>
            <a:pPr algn="ctr">
              <a:defRPr/>
            </a:pPr>
            <a:r>
              <a:rPr lang="ja-JP" altLang="en-US" sz="1600" dirty="0">
                <a:solidFill>
                  <a:srgbClr val="000000"/>
                </a:solidFill>
                <a:latin typeface="Arial" pitchFamily="34" charset="0"/>
                <a:ea typeface="ＤＦ特太ゴシック体" pitchFamily="1" charset="-128"/>
              </a:rPr>
              <a:t>市　町　村　事　業</a:t>
            </a:r>
          </a:p>
        </p:txBody>
      </p:sp>
    </p:spTree>
    <p:extLst>
      <p:ext uri="{BB962C8B-B14F-4D97-AF65-F5344CB8AC3E}">
        <p14:creationId xmlns:p14="http://schemas.microsoft.com/office/powerpoint/2010/main" val="2249662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直線コネクタ 80"/>
          <p:cNvCxnSpPr/>
          <p:nvPr/>
        </p:nvCxnSpPr>
        <p:spPr>
          <a:xfrm flipV="1">
            <a:off x="1676636" y="1997967"/>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000702" y="1988839"/>
            <a:ext cx="7828803"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3" name="右矢印 92"/>
          <p:cNvSpPr/>
          <p:nvPr/>
        </p:nvSpPr>
        <p:spPr>
          <a:xfrm>
            <a:off x="3621526" y="476672"/>
            <a:ext cx="4859909" cy="1085636"/>
          </a:xfrm>
          <a:prstGeom prst="rightArrow">
            <a:avLst>
              <a:gd name="adj1" fmla="val 50000"/>
              <a:gd name="adj2" fmla="val 48688"/>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b"/>
          <a:lstStyle/>
          <a:p>
            <a:pPr algn="ctr">
              <a:defRPr/>
            </a:pPr>
            <a:r>
              <a:rPr lang="ja-JP" altLang="en-US" sz="1600" b="1" dirty="0">
                <a:solidFill>
                  <a:srgbClr val="1F497D">
                    <a:lumMod val="75000"/>
                  </a:srgbClr>
                </a:solidFill>
                <a:latin typeface="ＭＳ Ｐゴシック"/>
              </a:rPr>
              <a:t>「ノーマライゼーション」理念の浸透</a:t>
            </a:r>
            <a:endParaRPr lang="en-US" altLang="ja-JP" sz="1100" dirty="0">
              <a:solidFill>
                <a:srgbClr val="1F497D">
                  <a:lumMod val="75000"/>
                </a:srgbClr>
              </a:solidFill>
            </a:endParaRPr>
          </a:p>
          <a:p>
            <a:pPr algn="ctr">
              <a:defRPr/>
            </a:pPr>
            <a:endParaRPr lang="en-US" altLang="ja-JP" sz="1000" b="1" dirty="0">
              <a:solidFill>
                <a:srgbClr val="1F497D">
                  <a:lumMod val="75000"/>
                </a:srgbClr>
              </a:solidFill>
              <a:latin typeface="ＭＳ Ｐゴシック"/>
            </a:endParaRPr>
          </a:p>
        </p:txBody>
      </p:sp>
      <p:cxnSp>
        <p:nvCxnSpPr>
          <p:cNvPr id="59" name="直線コネクタ 58"/>
          <p:cNvCxnSpPr/>
          <p:nvPr/>
        </p:nvCxnSpPr>
        <p:spPr>
          <a:xfrm flipV="1">
            <a:off x="77463" y="2420888"/>
            <a:ext cx="9752012" cy="513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5044213" y="2853339"/>
            <a:ext cx="773113"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【H15】</a:t>
            </a:r>
            <a:endParaRPr lang="ja-JP" altLang="en-US" sz="1200" dirty="0">
              <a:solidFill>
                <a:prstClr val="black"/>
              </a:solidFill>
              <a:latin typeface="ＭＳ Ｐゴシック"/>
              <a:ea typeface="ＭＳ Ｐゴシック"/>
            </a:endParaRPr>
          </a:p>
        </p:txBody>
      </p:sp>
      <p:sp>
        <p:nvSpPr>
          <p:cNvPr id="91" name="正方形/長方形 90"/>
          <p:cNvSpPr/>
          <p:nvPr/>
        </p:nvSpPr>
        <p:spPr>
          <a:xfrm>
            <a:off x="2613376" y="770735"/>
            <a:ext cx="233412" cy="53403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endParaRPr lang="ja-JP" altLang="en-US" sz="1200">
              <a:solidFill>
                <a:prstClr val="white"/>
              </a:solidFill>
            </a:endParaRPr>
          </a:p>
        </p:txBody>
      </p:sp>
      <p:sp>
        <p:nvSpPr>
          <p:cNvPr id="92" name="正方形/長方形 91"/>
          <p:cNvSpPr/>
          <p:nvPr/>
        </p:nvSpPr>
        <p:spPr>
          <a:xfrm>
            <a:off x="2924799" y="770735"/>
            <a:ext cx="579437" cy="53403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endParaRPr lang="ja-JP" altLang="en-US" sz="1200">
              <a:solidFill>
                <a:prstClr val="white"/>
              </a:solidFill>
            </a:endParaRPr>
          </a:p>
        </p:txBody>
      </p:sp>
      <p:sp>
        <p:nvSpPr>
          <p:cNvPr id="44" name="テキスト ボックス 43"/>
          <p:cNvSpPr txBox="1"/>
          <p:nvPr/>
        </p:nvSpPr>
        <p:spPr>
          <a:xfrm>
            <a:off x="1964750" y="1485089"/>
            <a:ext cx="585217" cy="276904"/>
          </a:xfrm>
          <a:prstGeom prst="rect">
            <a:avLst/>
          </a:prstGeom>
          <a:noFill/>
        </p:spPr>
        <p:txBody>
          <a:bodyPr wrap="none" lIns="91341" tIns="45673" rIns="91341" bIns="45673">
            <a:spAutoFit/>
          </a:bodyPr>
          <a:lstStyle/>
          <a:p>
            <a:pPr>
              <a:defRPr/>
            </a:pPr>
            <a:r>
              <a:rPr lang="en-US" altLang="ja-JP" sz="1200" dirty="0">
                <a:solidFill>
                  <a:prstClr val="black"/>
                </a:solidFill>
                <a:latin typeface="ＭＳ Ｐゴシック"/>
                <a:ea typeface="ＭＳ Ｐゴシック"/>
              </a:rPr>
              <a:t>【S56】</a:t>
            </a:r>
            <a:endParaRPr lang="ja-JP" altLang="en-US" sz="1200" dirty="0">
              <a:solidFill>
                <a:prstClr val="black"/>
              </a:solidFill>
              <a:latin typeface="ＭＳ Ｐゴシック"/>
              <a:ea typeface="ＭＳ Ｐゴシック"/>
            </a:endParaRPr>
          </a:p>
        </p:txBody>
      </p:sp>
      <p:sp>
        <p:nvSpPr>
          <p:cNvPr id="52" name="正方形/長方形 51"/>
          <p:cNvSpPr/>
          <p:nvPr/>
        </p:nvSpPr>
        <p:spPr>
          <a:xfrm>
            <a:off x="56487" y="1628803"/>
            <a:ext cx="1656183" cy="654918"/>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200" b="1" dirty="0">
                <a:solidFill>
                  <a:prstClr val="black"/>
                </a:solidFill>
                <a:latin typeface="ＭＳ Ｐゴシック"/>
              </a:rPr>
              <a:t>障害者基本法</a:t>
            </a:r>
            <a:endParaRPr lang="en-US" altLang="ja-JP" sz="1200" b="1" dirty="0">
              <a:solidFill>
                <a:prstClr val="black"/>
              </a:solidFill>
              <a:latin typeface="ＭＳ Ｐゴシック"/>
            </a:endParaRPr>
          </a:p>
          <a:p>
            <a:pPr algn="ctr">
              <a:defRPr/>
            </a:pPr>
            <a:r>
              <a:rPr lang="ja-JP" altLang="en-US" sz="1100" dirty="0">
                <a:solidFill>
                  <a:prstClr val="black"/>
                </a:solidFill>
                <a:latin typeface="ＭＳ Ｐゴシック"/>
              </a:rPr>
              <a:t>（心身障害者対策基本法</a:t>
            </a:r>
            <a:endParaRPr lang="en-US" altLang="ja-JP" sz="1100" dirty="0">
              <a:solidFill>
                <a:prstClr val="black"/>
              </a:solidFill>
              <a:latin typeface="ＭＳ Ｐゴシック"/>
            </a:endParaRPr>
          </a:p>
          <a:p>
            <a:pPr algn="ctr">
              <a:defRPr/>
            </a:pPr>
            <a:r>
              <a:rPr lang="ja-JP" altLang="en-US" sz="1100" dirty="0">
                <a:solidFill>
                  <a:prstClr val="black"/>
                </a:solidFill>
                <a:latin typeface="ＭＳ Ｐゴシック"/>
              </a:rPr>
              <a:t>として昭和</a:t>
            </a:r>
            <a:r>
              <a:rPr lang="en-US" altLang="ja-JP" sz="1100" dirty="0">
                <a:solidFill>
                  <a:prstClr val="black"/>
                </a:solidFill>
                <a:latin typeface="ＭＳ Ｐゴシック"/>
              </a:rPr>
              <a:t>45</a:t>
            </a:r>
            <a:r>
              <a:rPr lang="ja-JP" altLang="en-US" sz="1100" dirty="0">
                <a:solidFill>
                  <a:prstClr val="black"/>
                </a:solidFill>
                <a:latin typeface="ＭＳ Ｐゴシック"/>
              </a:rPr>
              <a:t>年制定）</a:t>
            </a:r>
          </a:p>
        </p:txBody>
      </p:sp>
      <p:sp>
        <p:nvSpPr>
          <p:cNvPr id="7181" name="Text Box 23" descr="セーム皮"/>
          <p:cNvSpPr txBox="1">
            <a:spLocks noChangeArrowheads="1"/>
          </p:cNvSpPr>
          <p:nvPr/>
        </p:nvSpPr>
        <p:spPr bwMode="auto">
          <a:xfrm rot="-5400000">
            <a:off x="1643956" y="1884170"/>
            <a:ext cx="482600" cy="230832"/>
          </a:xfrm>
          <a:prstGeom prst="rect">
            <a:avLst/>
          </a:prstGeom>
          <a:noFill/>
          <a:ln w="9525">
            <a:noFill/>
            <a:miter lim="800000"/>
            <a:headEnd/>
            <a:tailEnd/>
          </a:ln>
        </p:spPr>
        <p:txBody>
          <a:bodyPr lIns="96530" tIns="0" rIns="96530" bIns="0">
            <a:spAutoFit/>
          </a:bodyPr>
          <a:lstStyle/>
          <a:p>
            <a:pPr algn="ctr" defTabSz="965751">
              <a:spcBef>
                <a:spcPct val="50000"/>
              </a:spcBef>
            </a:pPr>
            <a:r>
              <a:rPr lang="en-US" altLang="ja-JP" sz="1500" b="1" dirty="0">
                <a:solidFill>
                  <a:prstClr val="black"/>
                </a:solidFill>
                <a:latin typeface="JustUnitMarkG" pitchFamily="2" charset="2"/>
              </a:rPr>
              <a:t></a:t>
            </a:r>
          </a:p>
        </p:txBody>
      </p:sp>
      <p:cxnSp>
        <p:nvCxnSpPr>
          <p:cNvPr id="51" name="直線コネクタ 50"/>
          <p:cNvCxnSpPr/>
          <p:nvPr/>
        </p:nvCxnSpPr>
        <p:spPr>
          <a:xfrm flipV="1">
            <a:off x="2010764" y="5782050"/>
            <a:ext cx="7828803"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2010716" y="4541323"/>
            <a:ext cx="7828798"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20474" y="2951736"/>
            <a:ext cx="1692188" cy="661988"/>
          </a:xfrm>
          <a:prstGeom prst="rect">
            <a:avLst/>
          </a:prstGeom>
          <a:solidFill>
            <a:schemeClr val="accent1">
              <a:lumMod val="20000"/>
              <a:lumOff val="80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200" b="1" dirty="0">
                <a:solidFill>
                  <a:prstClr val="black"/>
                </a:solidFill>
                <a:latin typeface="ＭＳ Ｐゴシック"/>
              </a:rPr>
              <a:t>身体障害者福祉法</a:t>
            </a:r>
            <a:endParaRPr lang="en-US" altLang="ja-JP" sz="1200" b="1" dirty="0">
              <a:solidFill>
                <a:prstClr val="black"/>
              </a:solidFill>
              <a:latin typeface="ＭＳ Ｐゴシック"/>
            </a:endParaRPr>
          </a:p>
          <a:p>
            <a:pPr algn="ctr">
              <a:defRPr/>
            </a:pPr>
            <a:r>
              <a:rPr lang="ja-JP" altLang="en-US" sz="1100" dirty="0">
                <a:solidFill>
                  <a:prstClr val="black"/>
                </a:solidFill>
                <a:latin typeface="ＭＳ Ｐゴシック"/>
              </a:rPr>
              <a:t>（昭和</a:t>
            </a:r>
            <a:r>
              <a:rPr lang="en-US" altLang="ja-JP" sz="1100" dirty="0">
                <a:solidFill>
                  <a:prstClr val="black"/>
                </a:solidFill>
                <a:latin typeface="ＭＳ Ｐゴシック"/>
              </a:rPr>
              <a:t>24</a:t>
            </a:r>
            <a:r>
              <a:rPr lang="ja-JP" altLang="en-US" sz="1100" dirty="0">
                <a:solidFill>
                  <a:prstClr val="black"/>
                </a:solidFill>
                <a:latin typeface="ＭＳ Ｐゴシック"/>
              </a:rPr>
              <a:t>年制定）</a:t>
            </a:r>
          </a:p>
        </p:txBody>
      </p:sp>
      <p:sp>
        <p:nvSpPr>
          <p:cNvPr id="17" name="正方形/長方形 16"/>
          <p:cNvSpPr/>
          <p:nvPr/>
        </p:nvSpPr>
        <p:spPr>
          <a:xfrm>
            <a:off x="20474" y="4143973"/>
            <a:ext cx="1692188" cy="6635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200" b="1" dirty="0">
                <a:solidFill>
                  <a:prstClr val="black"/>
                </a:solidFill>
                <a:latin typeface="ＭＳ Ｐゴシック"/>
              </a:rPr>
              <a:t>知的障害者福祉法</a:t>
            </a:r>
            <a:endParaRPr lang="en-US" altLang="ja-JP" sz="1200" b="1" dirty="0">
              <a:solidFill>
                <a:prstClr val="black"/>
              </a:solidFill>
              <a:latin typeface="ＭＳ Ｐゴシック"/>
            </a:endParaRPr>
          </a:p>
          <a:p>
            <a:pPr algn="ctr">
              <a:defRPr/>
            </a:pPr>
            <a:r>
              <a:rPr lang="ja-JP" altLang="en-US" sz="1100" dirty="0">
                <a:solidFill>
                  <a:prstClr val="black"/>
                </a:solidFill>
                <a:latin typeface="ＭＳ Ｐゴシック"/>
              </a:rPr>
              <a:t>（精神薄弱者福祉法</a:t>
            </a:r>
            <a:endParaRPr lang="en-US" altLang="ja-JP" sz="1100" dirty="0">
              <a:solidFill>
                <a:prstClr val="black"/>
              </a:solidFill>
              <a:latin typeface="ＭＳ Ｐゴシック"/>
            </a:endParaRPr>
          </a:p>
          <a:p>
            <a:pPr algn="ctr">
              <a:defRPr/>
            </a:pPr>
            <a:r>
              <a:rPr lang="ja-JP" altLang="en-US" sz="1100" dirty="0">
                <a:solidFill>
                  <a:prstClr val="black"/>
                </a:solidFill>
                <a:latin typeface="ＭＳ Ｐゴシック"/>
              </a:rPr>
              <a:t>として昭和</a:t>
            </a:r>
            <a:r>
              <a:rPr lang="en-US" altLang="ja-JP" sz="1100" dirty="0">
                <a:solidFill>
                  <a:prstClr val="black"/>
                </a:solidFill>
                <a:latin typeface="ＭＳ Ｐゴシック"/>
              </a:rPr>
              <a:t>35</a:t>
            </a:r>
            <a:r>
              <a:rPr lang="ja-JP" altLang="en-US" sz="1100" dirty="0">
                <a:solidFill>
                  <a:prstClr val="black"/>
                </a:solidFill>
                <a:latin typeface="ＭＳ Ｐゴシック"/>
              </a:rPr>
              <a:t>年制定）</a:t>
            </a:r>
          </a:p>
        </p:txBody>
      </p:sp>
      <p:sp>
        <p:nvSpPr>
          <p:cNvPr id="18" name="正方形/長方形 17"/>
          <p:cNvSpPr/>
          <p:nvPr/>
        </p:nvSpPr>
        <p:spPr>
          <a:xfrm>
            <a:off x="20474" y="5409559"/>
            <a:ext cx="1692188" cy="6635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200" b="1" dirty="0">
                <a:solidFill>
                  <a:prstClr val="black"/>
                </a:solidFill>
                <a:latin typeface="ＭＳ Ｐゴシック"/>
              </a:rPr>
              <a:t>精神保健福祉法</a:t>
            </a:r>
            <a:endParaRPr lang="en-US" altLang="ja-JP" sz="1200" b="1" dirty="0">
              <a:solidFill>
                <a:prstClr val="black"/>
              </a:solidFill>
              <a:latin typeface="ＭＳ Ｐゴシック"/>
            </a:endParaRPr>
          </a:p>
          <a:p>
            <a:pPr algn="ctr">
              <a:defRPr/>
            </a:pPr>
            <a:r>
              <a:rPr lang="ja-JP" altLang="en-US" sz="1100" dirty="0">
                <a:solidFill>
                  <a:prstClr val="black"/>
                </a:solidFill>
                <a:latin typeface="ＭＳ Ｐゴシック"/>
              </a:rPr>
              <a:t>（精神衛生法として</a:t>
            </a:r>
            <a:endParaRPr lang="en-US" altLang="ja-JP" sz="1100" dirty="0">
              <a:solidFill>
                <a:prstClr val="black"/>
              </a:solidFill>
              <a:latin typeface="ＭＳ Ｐゴシック"/>
            </a:endParaRPr>
          </a:p>
          <a:p>
            <a:pPr algn="ctr">
              <a:defRPr/>
            </a:pPr>
            <a:r>
              <a:rPr lang="ja-JP" altLang="en-US" sz="1100" dirty="0">
                <a:solidFill>
                  <a:prstClr val="black"/>
                </a:solidFill>
                <a:latin typeface="ＭＳ Ｐゴシック"/>
              </a:rPr>
              <a:t>昭和</a:t>
            </a:r>
            <a:r>
              <a:rPr lang="en-US" altLang="ja-JP" sz="1100" dirty="0">
                <a:solidFill>
                  <a:prstClr val="black"/>
                </a:solidFill>
                <a:latin typeface="ＭＳ Ｐゴシック"/>
              </a:rPr>
              <a:t>25</a:t>
            </a:r>
            <a:r>
              <a:rPr lang="ja-JP" altLang="en-US" sz="1100" dirty="0">
                <a:solidFill>
                  <a:prstClr val="black"/>
                </a:solidFill>
                <a:latin typeface="ＭＳ Ｐゴシック"/>
              </a:rPr>
              <a:t>年制定）</a:t>
            </a:r>
          </a:p>
        </p:txBody>
      </p:sp>
      <p:cxnSp>
        <p:nvCxnSpPr>
          <p:cNvPr id="22" name="直線コネクタ 21"/>
          <p:cNvCxnSpPr/>
          <p:nvPr/>
        </p:nvCxnSpPr>
        <p:spPr>
          <a:xfrm flipV="1">
            <a:off x="1700450" y="3248596"/>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88" name="Text Box 23" descr="セーム皮"/>
          <p:cNvSpPr txBox="1">
            <a:spLocks noChangeArrowheads="1"/>
          </p:cNvSpPr>
          <p:nvPr/>
        </p:nvSpPr>
        <p:spPr bwMode="auto">
          <a:xfrm rot="-5400000">
            <a:off x="1487037" y="3131599"/>
            <a:ext cx="796925" cy="230832"/>
          </a:xfrm>
          <a:prstGeom prst="rect">
            <a:avLst/>
          </a:prstGeom>
          <a:noFill/>
          <a:ln w="9525">
            <a:noFill/>
            <a:miter lim="800000"/>
            <a:headEnd/>
            <a:tailEnd/>
          </a:ln>
        </p:spPr>
        <p:txBody>
          <a:bodyPr lIns="96530" tIns="0" rIns="96530" bIns="0">
            <a:spAutoFit/>
          </a:bodyPr>
          <a:lstStyle/>
          <a:p>
            <a:pPr algn="ctr" defTabSz="965751">
              <a:spcBef>
                <a:spcPct val="50000"/>
              </a:spcBef>
            </a:pPr>
            <a:r>
              <a:rPr lang="en-US" altLang="ja-JP" sz="1500" b="1" dirty="0">
                <a:solidFill>
                  <a:prstClr val="black"/>
                </a:solidFill>
                <a:latin typeface="JustUnitMarkG" pitchFamily="2" charset="2"/>
              </a:rPr>
              <a:t></a:t>
            </a:r>
          </a:p>
        </p:txBody>
      </p:sp>
      <p:sp>
        <p:nvSpPr>
          <p:cNvPr id="7189" name="Text Box 23" descr="セーム皮"/>
          <p:cNvSpPr txBox="1">
            <a:spLocks noChangeArrowheads="1"/>
          </p:cNvSpPr>
          <p:nvPr/>
        </p:nvSpPr>
        <p:spPr bwMode="auto">
          <a:xfrm rot="-5400000">
            <a:off x="1487598" y="4415097"/>
            <a:ext cx="795338" cy="230832"/>
          </a:xfrm>
          <a:prstGeom prst="rect">
            <a:avLst/>
          </a:prstGeom>
          <a:noFill/>
          <a:ln w="9525">
            <a:noFill/>
            <a:miter lim="800000"/>
            <a:headEnd/>
            <a:tailEnd/>
          </a:ln>
        </p:spPr>
        <p:txBody>
          <a:bodyPr lIns="96530" tIns="0" rIns="96530" bIns="0">
            <a:spAutoFit/>
          </a:bodyPr>
          <a:lstStyle/>
          <a:p>
            <a:pPr algn="ctr" defTabSz="965751">
              <a:spcBef>
                <a:spcPct val="50000"/>
              </a:spcBef>
            </a:pPr>
            <a:r>
              <a:rPr lang="en-US" altLang="ja-JP" sz="1500" b="1" dirty="0">
                <a:solidFill>
                  <a:prstClr val="black"/>
                </a:solidFill>
                <a:latin typeface="JustUnitMarkG" pitchFamily="2" charset="2"/>
              </a:rPr>
              <a:t></a:t>
            </a:r>
          </a:p>
        </p:txBody>
      </p:sp>
      <p:sp>
        <p:nvSpPr>
          <p:cNvPr id="7190" name="Text Box 23" descr="セーム皮"/>
          <p:cNvSpPr txBox="1">
            <a:spLocks noChangeArrowheads="1"/>
          </p:cNvSpPr>
          <p:nvPr/>
        </p:nvSpPr>
        <p:spPr bwMode="auto">
          <a:xfrm rot="-5400000">
            <a:off x="1563515" y="5670005"/>
            <a:ext cx="673100" cy="230832"/>
          </a:xfrm>
          <a:prstGeom prst="rect">
            <a:avLst/>
          </a:prstGeom>
          <a:noFill/>
          <a:ln w="9525">
            <a:noFill/>
            <a:miter lim="800000"/>
            <a:headEnd/>
            <a:tailEnd/>
          </a:ln>
        </p:spPr>
        <p:txBody>
          <a:bodyPr lIns="96530" tIns="0" rIns="96530" bIns="0">
            <a:spAutoFit/>
          </a:bodyPr>
          <a:lstStyle/>
          <a:p>
            <a:pPr algn="ctr" defTabSz="965751">
              <a:spcBef>
                <a:spcPct val="50000"/>
              </a:spcBef>
            </a:pPr>
            <a:r>
              <a:rPr lang="en-US" altLang="ja-JP" sz="1500" b="1" dirty="0">
                <a:solidFill>
                  <a:prstClr val="black"/>
                </a:solidFill>
                <a:latin typeface="JustUnitMarkG" pitchFamily="2" charset="2"/>
              </a:rPr>
              <a:t></a:t>
            </a:r>
          </a:p>
        </p:txBody>
      </p:sp>
      <p:cxnSp>
        <p:nvCxnSpPr>
          <p:cNvPr id="30" name="直線コネクタ 29"/>
          <p:cNvCxnSpPr/>
          <p:nvPr/>
        </p:nvCxnSpPr>
        <p:spPr>
          <a:xfrm flipV="1">
            <a:off x="1700450" y="4532883"/>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1700450" y="5769654"/>
            <a:ext cx="1460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2000776" y="3248596"/>
            <a:ext cx="7828720"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6105130" y="3141028"/>
            <a:ext cx="360040" cy="2788915"/>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lgn="ctr">
              <a:defRPr/>
            </a:pPr>
            <a:r>
              <a:rPr lang="ja-JP" altLang="en-US" sz="1600" b="1" dirty="0">
                <a:solidFill>
                  <a:prstClr val="black"/>
                </a:solidFill>
              </a:rPr>
              <a:t>障害者自立支援法施行</a:t>
            </a:r>
          </a:p>
        </p:txBody>
      </p:sp>
      <p:sp>
        <p:nvSpPr>
          <p:cNvPr id="49" name="テキスト ボックス 48"/>
          <p:cNvSpPr txBox="1"/>
          <p:nvPr/>
        </p:nvSpPr>
        <p:spPr>
          <a:xfrm>
            <a:off x="5925108" y="2853339"/>
            <a:ext cx="774700"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【H18】</a:t>
            </a:r>
            <a:endParaRPr lang="ja-JP" altLang="en-US" sz="1200" dirty="0">
              <a:solidFill>
                <a:prstClr val="black"/>
              </a:solidFill>
              <a:latin typeface="ＭＳ Ｐゴシック"/>
              <a:ea typeface="ＭＳ Ｐゴシック"/>
            </a:endParaRPr>
          </a:p>
        </p:txBody>
      </p:sp>
      <p:sp>
        <p:nvSpPr>
          <p:cNvPr id="68" name="角丸四角形 67"/>
          <p:cNvSpPr/>
          <p:nvPr/>
        </p:nvSpPr>
        <p:spPr>
          <a:xfrm>
            <a:off x="7689304" y="3104968"/>
            <a:ext cx="504056" cy="2822066"/>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lgn="ctr">
              <a:defRPr/>
            </a:pPr>
            <a:r>
              <a:rPr lang="ja-JP" altLang="en-US" sz="1600" b="1" dirty="0">
                <a:solidFill>
                  <a:prstClr val="black"/>
                </a:solidFill>
              </a:rPr>
              <a:t>障害者総合支援法施行</a:t>
            </a:r>
          </a:p>
        </p:txBody>
      </p:sp>
      <p:sp>
        <p:nvSpPr>
          <p:cNvPr id="70" name="正方形/長方形 69"/>
          <p:cNvSpPr/>
          <p:nvPr/>
        </p:nvSpPr>
        <p:spPr>
          <a:xfrm>
            <a:off x="5241037" y="3141008"/>
            <a:ext cx="360040" cy="2231297"/>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lgn="ctr">
              <a:defRPr/>
            </a:pPr>
            <a:r>
              <a:rPr lang="ja-JP" altLang="en-US" sz="1600" b="1" dirty="0">
                <a:solidFill>
                  <a:prstClr val="black"/>
                </a:solidFill>
              </a:rPr>
              <a:t>支援費制度の施行</a:t>
            </a:r>
          </a:p>
        </p:txBody>
      </p:sp>
      <p:sp>
        <p:nvSpPr>
          <p:cNvPr id="74" name="円/楕円 73"/>
          <p:cNvSpPr/>
          <p:nvPr/>
        </p:nvSpPr>
        <p:spPr>
          <a:xfrm>
            <a:off x="2396746" y="5419652"/>
            <a:ext cx="1071289" cy="74565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rPr>
              <a:t>精神衛生法から精神保健法へ</a:t>
            </a:r>
          </a:p>
        </p:txBody>
      </p:sp>
      <p:sp>
        <p:nvSpPr>
          <p:cNvPr id="75" name="テキスト ボックス 74"/>
          <p:cNvSpPr txBox="1"/>
          <p:nvPr/>
        </p:nvSpPr>
        <p:spPr>
          <a:xfrm>
            <a:off x="2252767" y="5204636"/>
            <a:ext cx="773113"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【S62】</a:t>
            </a:r>
            <a:endParaRPr lang="ja-JP" altLang="en-US" sz="1200" dirty="0">
              <a:solidFill>
                <a:prstClr val="black"/>
              </a:solidFill>
              <a:latin typeface="ＭＳ Ｐゴシック"/>
              <a:ea typeface="ＭＳ Ｐゴシック"/>
            </a:endParaRPr>
          </a:p>
        </p:txBody>
      </p:sp>
      <p:sp>
        <p:nvSpPr>
          <p:cNvPr id="76" name="円/楕円 75"/>
          <p:cNvSpPr/>
          <p:nvPr/>
        </p:nvSpPr>
        <p:spPr>
          <a:xfrm>
            <a:off x="3573248" y="4144075"/>
            <a:ext cx="1595835" cy="7250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rPr>
              <a:t>精神薄弱者福祉法から知的障害者福祉法へ</a:t>
            </a:r>
          </a:p>
        </p:txBody>
      </p:sp>
      <p:sp>
        <p:nvSpPr>
          <p:cNvPr id="77" name="テキスト ボックス 76"/>
          <p:cNvSpPr txBox="1"/>
          <p:nvPr/>
        </p:nvSpPr>
        <p:spPr>
          <a:xfrm>
            <a:off x="3620859" y="3944117"/>
            <a:ext cx="677862"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【H10】</a:t>
            </a:r>
            <a:endParaRPr lang="ja-JP" altLang="en-US" sz="1200" dirty="0">
              <a:solidFill>
                <a:prstClr val="black"/>
              </a:solidFill>
              <a:latin typeface="ＭＳ Ｐゴシック"/>
              <a:ea typeface="ＭＳ Ｐゴシック"/>
            </a:endParaRPr>
          </a:p>
        </p:txBody>
      </p:sp>
      <p:sp>
        <p:nvSpPr>
          <p:cNvPr id="78" name="円/楕円 77"/>
          <p:cNvSpPr/>
          <p:nvPr/>
        </p:nvSpPr>
        <p:spPr>
          <a:xfrm>
            <a:off x="3548851" y="5409223"/>
            <a:ext cx="1439530" cy="74565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latin typeface="ＭＳ Ｐゴシック"/>
              </a:rPr>
              <a:t>精神保健法から精神保健福祉法へ</a:t>
            </a:r>
          </a:p>
        </p:txBody>
      </p:sp>
      <p:sp>
        <p:nvSpPr>
          <p:cNvPr id="89" name="テキスト ボックス 88"/>
          <p:cNvSpPr txBox="1"/>
          <p:nvPr/>
        </p:nvSpPr>
        <p:spPr>
          <a:xfrm>
            <a:off x="3404828" y="5204636"/>
            <a:ext cx="774700"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【H7】</a:t>
            </a:r>
            <a:endParaRPr lang="ja-JP" altLang="en-US" sz="1200" dirty="0">
              <a:solidFill>
                <a:prstClr val="black"/>
              </a:solidFill>
              <a:latin typeface="ＭＳ Ｐゴシック"/>
              <a:ea typeface="ＭＳ Ｐゴシック"/>
            </a:endParaRPr>
          </a:p>
        </p:txBody>
      </p:sp>
      <p:sp>
        <p:nvSpPr>
          <p:cNvPr id="60" name="円形吹き出し 59"/>
          <p:cNvSpPr/>
          <p:nvPr/>
        </p:nvSpPr>
        <p:spPr>
          <a:xfrm>
            <a:off x="3152851" y="2829921"/>
            <a:ext cx="1806025" cy="648072"/>
          </a:xfrm>
          <a:prstGeom prst="wedgeEllipseCallout">
            <a:avLst>
              <a:gd name="adj1" fmla="val 63541"/>
              <a:gd name="adj2" fmla="val 37002"/>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100" b="1" dirty="0">
                <a:solidFill>
                  <a:prstClr val="black"/>
                </a:solidFill>
                <a:latin typeface="ＭＳ Ｐゴシック"/>
              </a:rPr>
              <a:t>利用者が</a:t>
            </a:r>
            <a:endParaRPr lang="en-US" altLang="ja-JP" sz="1100" b="1" dirty="0">
              <a:solidFill>
                <a:prstClr val="black"/>
              </a:solidFill>
              <a:latin typeface="ＭＳ Ｐゴシック"/>
            </a:endParaRPr>
          </a:p>
          <a:p>
            <a:pPr algn="ctr">
              <a:defRPr/>
            </a:pPr>
            <a:r>
              <a:rPr lang="ja-JP" altLang="en-US" sz="1100" b="1" dirty="0">
                <a:solidFill>
                  <a:prstClr val="black"/>
                </a:solidFill>
                <a:latin typeface="ＭＳ Ｐゴシック"/>
              </a:rPr>
              <a:t>サービスを選択</a:t>
            </a:r>
            <a:endParaRPr lang="en-US" altLang="ja-JP" sz="1100" b="1" dirty="0">
              <a:solidFill>
                <a:prstClr val="black"/>
              </a:solidFill>
              <a:latin typeface="ＭＳ Ｐゴシック"/>
            </a:endParaRPr>
          </a:p>
          <a:p>
            <a:pPr algn="ctr">
              <a:defRPr/>
            </a:pPr>
            <a:r>
              <a:rPr lang="ja-JP" altLang="en-US" sz="1100" b="1" dirty="0">
                <a:solidFill>
                  <a:prstClr val="black"/>
                </a:solidFill>
                <a:latin typeface="ＭＳ Ｐゴシック"/>
              </a:rPr>
              <a:t>できる仕組み</a:t>
            </a:r>
            <a:endParaRPr lang="ja-JP" altLang="en-US" sz="1100" dirty="0">
              <a:solidFill>
                <a:prstClr val="black"/>
              </a:solidFill>
              <a:latin typeface="ＭＳ Ｐゴシック"/>
            </a:endParaRPr>
          </a:p>
        </p:txBody>
      </p:sp>
      <p:sp>
        <p:nvSpPr>
          <p:cNvPr id="61" name="円形吹き出し 60"/>
          <p:cNvSpPr/>
          <p:nvPr/>
        </p:nvSpPr>
        <p:spPr>
          <a:xfrm>
            <a:off x="5025012" y="2385282"/>
            <a:ext cx="1260140" cy="432047"/>
          </a:xfrm>
          <a:prstGeom prst="wedgeEllipseCallout">
            <a:avLst>
              <a:gd name="adj1" fmla="val 41610"/>
              <a:gd name="adj2" fmla="val 14661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000" b="1" dirty="0">
                <a:solidFill>
                  <a:prstClr val="black"/>
                </a:solidFill>
              </a:rPr>
              <a:t>３障害</a:t>
            </a:r>
            <a:endParaRPr lang="en-US" altLang="ja-JP" sz="1000" b="1" dirty="0">
              <a:solidFill>
                <a:prstClr val="black"/>
              </a:solidFill>
            </a:endParaRPr>
          </a:p>
          <a:p>
            <a:pPr algn="ctr">
              <a:defRPr/>
            </a:pPr>
            <a:r>
              <a:rPr lang="ja-JP" altLang="en-US" sz="1000" b="1" dirty="0">
                <a:solidFill>
                  <a:prstClr val="black"/>
                </a:solidFill>
              </a:rPr>
              <a:t>共通の制度</a:t>
            </a:r>
          </a:p>
        </p:txBody>
      </p:sp>
      <p:sp>
        <p:nvSpPr>
          <p:cNvPr id="43" name="円/楕円 42"/>
          <p:cNvSpPr/>
          <p:nvPr/>
        </p:nvSpPr>
        <p:spPr>
          <a:xfrm>
            <a:off x="2036679" y="1808820"/>
            <a:ext cx="396044" cy="4284476"/>
          </a:xfrm>
          <a:prstGeom prst="ellipse">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t"/>
          <a:lstStyle/>
          <a:p>
            <a:pPr algn="ctr">
              <a:defRPr/>
            </a:pPr>
            <a:r>
              <a:rPr lang="ja-JP" altLang="en-US" sz="1200" b="1" dirty="0">
                <a:solidFill>
                  <a:prstClr val="black">
                    <a:lumMod val="95000"/>
                    <a:lumOff val="5000"/>
                  </a:prstClr>
                </a:solidFill>
              </a:rPr>
              <a:t>国際障害者年</a:t>
            </a:r>
            <a:endParaRPr lang="en-US" altLang="ja-JP" sz="1200" b="1" dirty="0">
              <a:solidFill>
                <a:prstClr val="black">
                  <a:lumMod val="95000"/>
                  <a:lumOff val="5000"/>
                </a:prstClr>
              </a:solidFill>
            </a:endParaRPr>
          </a:p>
          <a:p>
            <a:pPr algn="ctr">
              <a:defRPr/>
            </a:pPr>
            <a:endParaRPr lang="en-US" altLang="ja-JP" sz="1200" dirty="0">
              <a:solidFill>
                <a:prstClr val="black">
                  <a:lumMod val="95000"/>
                  <a:lumOff val="5000"/>
                </a:prstClr>
              </a:solidFill>
            </a:endParaRPr>
          </a:p>
          <a:p>
            <a:pPr algn="ctr">
              <a:defRPr/>
            </a:pPr>
            <a:r>
              <a:rPr lang="ja-JP" altLang="en-US" sz="1200" dirty="0">
                <a:solidFill>
                  <a:prstClr val="black">
                    <a:lumMod val="95000"/>
                    <a:lumOff val="5000"/>
                  </a:prstClr>
                </a:solidFill>
              </a:rPr>
              <a:t>完全参加と平等</a:t>
            </a:r>
          </a:p>
        </p:txBody>
      </p:sp>
      <p:sp>
        <p:nvSpPr>
          <p:cNvPr id="54" name="円形吹き出し 53"/>
          <p:cNvSpPr/>
          <p:nvPr/>
        </p:nvSpPr>
        <p:spPr>
          <a:xfrm>
            <a:off x="5133039" y="5427505"/>
            <a:ext cx="792088" cy="756020"/>
          </a:xfrm>
          <a:prstGeom prst="wedgeEllipseCallout">
            <a:avLst>
              <a:gd name="adj1" fmla="val 71674"/>
              <a:gd name="adj2" fmla="val -3161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673" rIns="0" bIns="45673" anchor="ctr"/>
          <a:lstStyle/>
          <a:p>
            <a:pPr algn="ctr">
              <a:defRPr/>
            </a:pPr>
            <a:r>
              <a:rPr lang="ja-JP" altLang="en-US" sz="1000" b="1" dirty="0">
                <a:solidFill>
                  <a:prstClr val="black"/>
                </a:solidFill>
              </a:rPr>
              <a:t>地域生活を支援</a:t>
            </a:r>
          </a:p>
        </p:txBody>
      </p:sp>
      <p:sp>
        <p:nvSpPr>
          <p:cNvPr id="56" name="円/楕円 55"/>
          <p:cNvSpPr/>
          <p:nvPr/>
        </p:nvSpPr>
        <p:spPr>
          <a:xfrm>
            <a:off x="2972781" y="1624029"/>
            <a:ext cx="2189322" cy="724917"/>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rPr>
              <a:t>心身障害者対策基本法から障害者基本法へ</a:t>
            </a:r>
          </a:p>
        </p:txBody>
      </p:sp>
      <p:sp>
        <p:nvSpPr>
          <p:cNvPr id="58" name="テキスト ボックス 57"/>
          <p:cNvSpPr txBox="1"/>
          <p:nvPr/>
        </p:nvSpPr>
        <p:spPr>
          <a:xfrm>
            <a:off x="2834983" y="1485177"/>
            <a:ext cx="677862"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【H5】</a:t>
            </a:r>
            <a:endParaRPr lang="ja-JP" altLang="en-US" sz="1200" dirty="0">
              <a:solidFill>
                <a:prstClr val="black"/>
              </a:solidFill>
              <a:latin typeface="ＭＳ Ｐゴシック"/>
              <a:ea typeface="ＭＳ Ｐゴシック"/>
            </a:endParaRPr>
          </a:p>
        </p:txBody>
      </p:sp>
      <p:sp>
        <p:nvSpPr>
          <p:cNvPr id="48" name="テキスト ボックス 47"/>
          <p:cNvSpPr txBox="1"/>
          <p:nvPr/>
        </p:nvSpPr>
        <p:spPr>
          <a:xfrm>
            <a:off x="2033530" y="4977241"/>
            <a:ext cx="254998" cy="261515"/>
          </a:xfrm>
          <a:prstGeom prst="rect">
            <a:avLst/>
          </a:prstGeom>
          <a:noFill/>
        </p:spPr>
        <p:txBody>
          <a:bodyPr wrap="none" lIns="91341" tIns="45673" rIns="91341" bIns="45673" rtlCol="0">
            <a:spAutoFit/>
          </a:bodyPr>
          <a:lstStyle/>
          <a:p>
            <a:r>
              <a:rPr lang="ja-JP" altLang="en-US" sz="1100" dirty="0">
                <a:solidFill>
                  <a:prstClr val="black"/>
                </a:solidFill>
              </a:rPr>
              <a:t>“</a:t>
            </a:r>
          </a:p>
        </p:txBody>
      </p:sp>
      <p:sp>
        <p:nvSpPr>
          <p:cNvPr id="53" name="テキスト ボックス 52"/>
          <p:cNvSpPr txBox="1"/>
          <p:nvPr/>
        </p:nvSpPr>
        <p:spPr>
          <a:xfrm>
            <a:off x="2252702" y="3656077"/>
            <a:ext cx="117594" cy="276999"/>
          </a:xfrm>
          <a:prstGeom prst="rect">
            <a:avLst/>
          </a:prstGeom>
          <a:noFill/>
        </p:spPr>
        <p:txBody>
          <a:bodyPr wrap="square" lIns="91341" tIns="45673" rIns="91341" bIns="45673" rtlCol="0">
            <a:spAutoFit/>
          </a:bodyPr>
          <a:lstStyle/>
          <a:p>
            <a:r>
              <a:rPr lang="ja-JP" altLang="en-US" sz="1200" dirty="0">
                <a:solidFill>
                  <a:prstClr val="black"/>
                </a:solidFill>
              </a:rPr>
              <a:t>”</a:t>
            </a:r>
          </a:p>
        </p:txBody>
      </p:sp>
      <p:sp>
        <p:nvSpPr>
          <p:cNvPr id="85" name="円/楕円 84"/>
          <p:cNvSpPr/>
          <p:nvPr/>
        </p:nvSpPr>
        <p:spPr>
          <a:xfrm>
            <a:off x="6357156" y="1628841"/>
            <a:ext cx="1319858" cy="724917"/>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rPr>
              <a:t>障害者基本法の一部改正</a:t>
            </a:r>
          </a:p>
        </p:txBody>
      </p:sp>
      <p:sp>
        <p:nvSpPr>
          <p:cNvPr id="86" name="テキスト ボックス 85"/>
          <p:cNvSpPr txBox="1"/>
          <p:nvPr/>
        </p:nvSpPr>
        <p:spPr>
          <a:xfrm>
            <a:off x="6177138" y="1424219"/>
            <a:ext cx="677862"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【H23】</a:t>
            </a:r>
            <a:endParaRPr lang="ja-JP" altLang="en-US" sz="1200" dirty="0">
              <a:solidFill>
                <a:prstClr val="black"/>
              </a:solidFill>
              <a:latin typeface="ＭＳ Ｐゴシック"/>
              <a:ea typeface="ＭＳ Ｐゴシック"/>
            </a:endParaRPr>
          </a:p>
        </p:txBody>
      </p:sp>
      <p:sp>
        <p:nvSpPr>
          <p:cNvPr id="87" name="円形吹き出し 86"/>
          <p:cNvSpPr/>
          <p:nvPr/>
        </p:nvSpPr>
        <p:spPr>
          <a:xfrm>
            <a:off x="7920620" y="1412784"/>
            <a:ext cx="1532880" cy="540060"/>
          </a:xfrm>
          <a:prstGeom prst="wedgeEllipseCallout">
            <a:avLst>
              <a:gd name="adj1" fmla="val -60427"/>
              <a:gd name="adj2" fmla="val 50149"/>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200" b="1" dirty="0">
                <a:solidFill>
                  <a:prstClr val="black"/>
                </a:solidFill>
              </a:rPr>
              <a:t>共生社会の実現</a:t>
            </a:r>
          </a:p>
        </p:txBody>
      </p:sp>
      <p:sp>
        <p:nvSpPr>
          <p:cNvPr id="73" name="テキスト ボックス 72"/>
          <p:cNvSpPr txBox="1"/>
          <p:nvPr/>
        </p:nvSpPr>
        <p:spPr>
          <a:xfrm>
            <a:off x="7509289" y="2853339"/>
            <a:ext cx="883344" cy="276999"/>
          </a:xfrm>
          <a:prstGeom prst="rect">
            <a:avLst/>
          </a:prstGeom>
          <a:noFill/>
        </p:spPr>
        <p:txBody>
          <a:bodyPr wrap="square" lIns="91341" tIns="45673" rIns="91341" bIns="45673">
            <a:spAutoFit/>
          </a:bodyPr>
          <a:lstStyle/>
          <a:p>
            <a:pPr algn="ctr">
              <a:defRPr/>
            </a:pPr>
            <a:r>
              <a:rPr lang="en-US" altLang="ja-JP" sz="1200" dirty="0">
                <a:solidFill>
                  <a:prstClr val="black"/>
                </a:solidFill>
                <a:latin typeface="ＭＳ Ｐゴシック"/>
                <a:ea typeface="ＭＳ Ｐゴシック"/>
              </a:rPr>
              <a:t>【H25.4】</a:t>
            </a:r>
            <a:endParaRPr lang="ja-JP" altLang="en-US" sz="1200" dirty="0">
              <a:solidFill>
                <a:prstClr val="black"/>
              </a:solidFill>
              <a:latin typeface="ＭＳ Ｐゴシック"/>
              <a:ea typeface="ＭＳ Ｐゴシック"/>
            </a:endParaRPr>
          </a:p>
        </p:txBody>
      </p:sp>
      <p:sp>
        <p:nvSpPr>
          <p:cNvPr id="62" name="正方形/長方形 61"/>
          <p:cNvSpPr/>
          <p:nvPr/>
        </p:nvSpPr>
        <p:spPr>
          <a:xfrm>
            <a:off x="6753253" y="3141028"/>
            <a:ext cx="585065" cy="2788915"/>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defRPr/>
            </a:pPr>
            <a:r>
              <a:rPr lang="ja-JP" altLang="en-US" sz="1600" b="1" dirty="0">
                <a:solidFill>
                  <a:prstClr val="black"/>
                </a:solidFill>
              </a:rPr>
              <a:t>障害者自立支援法・</a:t>
            </a:r>
            <a:endParaRPr lang="en-US" altLang="ja-JP" sz="1600" b="1" dirty="0">
              <a:solidFill>
                <a:prstClr val="black"/>
              </a:solidFill>
            </a:endParaRPr>
          </a:p>
          <a:p>
            <a:pPr>
              <a:defRPr/>
            </a:pPr>
            <a:r>
              <a:rPr lang="ja-JP" altLang="en-US" sz="1600" b="1" dirty="0">
                <a:solidFill>
                  <a:prstClr val="black"/>
                </a:solidFill>
              </a:rPr>
              <a:t>児童福祉法の一部改正法施行　</a:t>
            </a:r>
          </a:p>
        </p:txBody>
      </p:sp>
      <p:sp>
        <p:nvSpPr>
          <p:cNvPr id="66" name="テキスト ボックス 65"/>
          <p:cNvSpPr txBox="1"/>
          <p:nvPr/>
        </p:nvSpPr>
        <p:spPr>
          <a:xfrm>
            <a:off x="6662576" y="2853339"/>
            <a:ext cx="774700"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【H24.4】</a:t>
            </a:r>
            <a:endParaRPr lang="ja-JP" altLang="en-US" sz="1200" dirty="0">
              <a:solidFill>
                <a:prstClr val="black"/>
              </a:solidFill>
              <a:latin typeface="ＭＳ Ｐゴシック"/>
              <a:ea typeface="ＭＳ Ｐゴシック"/>
            </a:endParaRPr>
          </a:p>
        </p:txBody>
      </p:sp>
      <p:sp>
        <p:nvSpPr>
          <p:cNvPr id="67" name="上矢印吹き出し 66"/>
          <p:cNvSpPr/>
          <p:nvPr/>
        </p:nvSpPr>
        <p:spPr bwMode="auto">
          <a:xfrm>
            <a:off x="6051442" y="5959370"/>
            <a:ext cx="1803156" cy="807912"/>
          </a:xfrm>
          <a:prstGeom prst="upArrowCallout">
            <a:avLst>
              <a:gd name="adj1" fmla="val 25000"/>
              <a:gd name="adj2" fmla="val 21472"/>
              <a:gd name="adj3" fmla="val 2500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6767" tIns="7357" rIns="36767" bIns="7357" numCol="1" rtlCol="0" anchor="ctr" anchorCtr="0" compatLnSpc="1">
            <a:prstTxWarp prst="textNoShape">
              <a:avLst/>
            </a:prstTxWarp>
          </a:bodyPr>
          <a:lstStyle/>
          <a:p>
            <a:pPr marL="118935" indent="-118935" defTabSz="872188"/>
            <a:r>
              <a:rPr lang="ja-JP" altLang="en-US" sz="1200" b="1" dirty="0">
                <a:solidFill>
                  <a:prstClr val="black"/>
                </a:solidFill>
                <a:latin typeface="ＭＳ Ｐゴシック"/>
                <a:ea typeface="ＭＳ Ｐゴシック"/>
              </a:rPr>
              <a:t> 相談支援の充実、障害児</a:t>
            </a:r>
            <a:endParaRPr lang="en-US" altLang="ja-JP" sz="1200" b="1" dirty="0">
              <a:solidFill>
                <a:prstClr val="black"/>
              </a:solidFill>
              <a:latin typeface="ＭＳ Ｐゴシック"/>
              <a:ea typeface="ＭＳ Ｐゴシック"/>
            </a:endParaRPr>
          </a:p>
          <a:p>
            <a:pPr marL="118935" indent="-118935" defTabSz="872188"/>
            <a:r>
              <a:rPr lang="ja-JP" altLang="en-US" sz="1200" b="1" dirty="0">
                <a:solidFill>
                  <a:prstClr val="black"/>
                </a:solidFill>
                <a:latin typeface="ＭＳ Ｐゴシック"/>
                <a:ea typeface="ＭＳ Ｐゴシック"/>
              </a:rPr>
              <a:t>　支援の強化など</a:t>
            </a:r>
          </a:p>
        </p:txBody>
      </p:sp>
      <p:sp>
        <p:nvSpPr>
          <p:cNvPr id="63" name="円形吹き出し 62"/>
          <p:cNvSpPr/>
          <p:nvPr/>
        </p:nvSpPr>
        <p:spPr>
          <a:xfrm>
            <a:off x="6537177" y="2384884"/>
            <a:ext cx="1440160" cy="432048"/>
          </a:xfrm>
          <a:prstGeom prst="wedgeEllipseCallout">
            <a:avLst>
              <a:gd name="adj1" fmla="val 37817"/>
              <a:gd name="adj2" fmla="val 14697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5962" rIns="0" bIns="35962" anchor="ctr"/>
          <a:lstStyle/>
          <a:p>
            <a:pPr algn="ctr">
              <a:defRPr/>
            </a:pPr>
            <a:r>
              <a:rPr lang="ja-JP" altLang="en-US" sz="1000" b="1" dirty="0">
                <a:solidFill>
                  <a:prstClr val="black"/>
                </a:solidFill>
              </a:rPr>
              <a:t>地域社会に</a:t>
            </a:r>
            <a:endParaRPr lang="en-US" altLang="ja-JP" sz="1000" b="1" dirty="0">
              <a:solidFill>
                <a:prstClr val="black"/>
              </a:solidFill>
            </a:endParaRPr>
          </a:p>
          <a:p>
            <a:pPr algn="ctr">
              <a:defRPr/>
            </a:pPr>
            <a:r>
              <a:rPr lang="ja-JP" altLang="en-US" sz="1000" b="1" dirty="0">
                <a:solidFill>
                  <a:prstClr val="black"/>
                </a:solidFill>
              </a:rPr>
              <a:t>おける共生の実現</a:t>
            </a:r>
          </a:p>
        </p:txBody>
      </p:sp>
      <p:sp>
        <p:nvSpPr>
          <p:cNvPr id="55" name="円形吹き出し 54"/>
          <p:cNvSpPr/>
          <p:nvPr/>
        </p:nvSpPr>
        <p:spPr>
          <a:xfrm>
            <a:off x="7242542" y="5841521"/>
            <a:ext cx="950208" cy="467802"/>
          </a:xfrm>
          <a:prstGeom prst="wedgeEllipseCallout">
            <a:avLst>
              <a:gd name="adj1" fmla="val 21638"/>
              <a:gd name="adj2" fmla="val -8939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900" b="1" dirty="0">
                <a:solidFill>
                  <a:prstClr val="black"/>
                </a:solidFill>
              </a:rPr>
              <a:t>難病等を対象に</a:t>
            </a:r>
          </a:p>
        </p:txBody>
      </p:sp>
      <p:sp>
        <p:nvSpPr>
          <p:cNvPr id="57" name="正方形/長方形 56"/>
          <p:cNvSpPr/>
          <p:nvPr/>
        </p:nvSpPr>
        <p:spPr>
          <a:xfrm>
            <a:off x="2504751" y="-27380"/>
            <a:ext cx="4824536" cy="571500"/>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2800" dirty="0">
                <a:solidFill>
                  <a:prstClr val="black"/>
                </a:solidFill>
              </a:rPr>
              <a:t>障害保健福祉施策の歴史</a:t>
            </a:r>
          </a:p>
        </p:txBody>
      </p:sp>
      <p:cxnSp>
        <p:nvCxnSpPr>
          <p:cNvPr id="64" name="直線コネクタ 63"/>
          <p:cNvCxnSpPr/>
          <p:nvPr/>
        </p:nvCxnSpPr>
        <p:spPr>
          <a:xfrm>
            <a:off x="0" y="476672"/>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65" name="角丸四角形 64"/>
          <p:cNvSpPr/>
          <p:nvPr/>
        </p:nvSpPr>
        <p:spPr>
          <a:xfrm>
            <a:off x="8402508" y="3104968"/>
            <a:ext cx="576064" cy="2822066"/>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defRPr/>
            </a:pPr>
            <a:r>
              <a:rPr lang="ja-JP" altLang="en-US" sz="1600" b="1" dirty="0">
                <a:solidFill>
                  <a:prstClr val="black"/>
                </a:solidFill>
              </a:rPr>
              <a:t>障害者総合支援法・</a:t>
            </a:r>
            <a:endParaRPr lang="en-US" altLang="ja-JP" sz="1600" b="1" dirty="0">
              <a:solidFill>
                <a:prstClr val="black"/>
              </a:solidFill>
            </a:endParaRPr>
          </a:p>
          <a:p>
            <a:pPr algn="ctr">
              <a:defRPr/>
            </a:pPr>
            <a:r>
              <a:rPr lang="ja-JP" altLang="en-US" sz="1600" b="1" dirty="0">
                <a:solidFill>
                  <a:prstClr val="black"/>
                </a:solidFill>
              </a:rPr>
              <a:t>児童福祉法の一部改正法成立</a:t>
            </a:r>
          </a:p>
        </p:txBody>
      </p:sp>
      <p:sp>
        <p:nvSpPr>
          <p:cNvPr id="69" name="テキスト ボックス 68"/>
          <p:cNvSpPr txBox="1"/>
          <p:nvPr/>
        </p:nvSpPr>
        <p:spPr>
          <a:xfrm>
            <a:off x="8239218" y="2828358"/>
            <a:ext cx="883344" cy="276999"/>
          </a:xfrm>
          <a:prstGeom prst="rect">
            <a:avLst/>
          </a:prstGeom>
          <a:noFill/>
        </p:spPr>
        <p:txBody>
          <a:bodyPr wrap="square" lIns="91341" tIns="45673" rIns="91341" bIns="45673">
            <a:spAutoFit/>
          </a:bodyPr>
          <a:lstStyle/>
          <a:p>
            <a:pPr algn="ctr">
              <a:defRPr/>
            </a:pPr>
            <a:r>
              <a:rPr lang="en-US" altLang="ja-JP" sz="1200" dirty="0">
                <a:solidFill>
                  <a:prstClr val="black"/>
                </a:solidFill>
                <a:latin typeface="ＭＳ Ｐゴシック"/>
                <a:ea typeface="ＭＳ Ｐゴシック"/>
              </a:rPr>
              <a:t>【H28.5】</a:t>
            </a:r>
            <a:endParaRPr lang="ja-JP" altLang="en-US" sz="1200" dirty="0">
              <a:solidFill>
                <a:prstClr val="black"/>
              </a:solidFill>
              <a:latin typeface="ＭＳ Ｐゴシック"/>
              <a:ea typeface="ＭＳ Ｐゴシック"/>
            </a:endParaRPr>
          </a:p>
        </p:txBody>
      </p:sp>
      <p:sp>
        <p:nvSpPr>
          <p:cNvPr id="72" name="上矢印吹き出し 71"/>
          <p:cNvSpPr/>
          <p:nvPr/>
        </p:nvSpPr>
        <p:spPr bwMode="auto">
          <a:xfrm>
            <a:off x="7926616" y="5949298"/>
            <a:ext cx="1656184" cy="807912"/>
          </a:xfrm>
          <a:prstGeom prst="upArrowCallout">
            <a:avLst>
              <a:gd name="adj1" fmla="val 22061"/>
              <a:gd name="adj2" fmla="val 25947"/>
              <a:gd name="adj3" fmla="val 2794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6767" tIns="7357" rIns="36767" bIns="7357" numCol="1" rtlCol="0" anchor="ctr" anchorCtr="0" compatLnSpc="1">
            <a:prstTxWarp prst="textNoShape">
              <a:avLst/>
            </a:prstTxWarp>
          </a:bodyPr>
          <a:lstStyle/>
          <a:p>
            <a:pPr marL="118935" indent="-118935" defTabSz="872188"/>
            <a:r>
              <a:rPr lang="ja-JP" altLang="en-US" sz="1200" b="1" dirty="0">
                <a:solidFill>
                  <a:prstClr val="black"/>
                </a:solidFill>
                <a:latin typeface="ＭＳ Ｐゴシック"/>
                <a:ea typeface="ＭＳ Ｐゴシック"/>
              </a:rPr>
              <a:t> 「生活」と「就労」に</a:t>
            </a:r>
            <a:endParaRPr lang="en-US" altLang="ja-JP" sz="1200" b="1" dirty="0">
              <a:solidFill>
                <a:prstClr val="black"/>
              </a:solidFill>
              <a:latin typeface="ＭＳ Ｐゴシック"/>
              <a:ea typeface="ＭＳ Ｐゴシック"/>
            </a:endParaRPr>
          </a:p>
          <a:p>
            <a:pPr marL="118935" indent="-118935" defTabSz="872188"/>
            <a:r>
              <a:rPr lang="ja-JP" altLang="en-US" sz="1200" b="1" dirty="0">
                <a:solidFill>
                  <a:prstClr val="black"/>
                </a:solidFill>
                <a:latin typeface="ＭＳ Ｐゴシック"/>
                <a:ea typeface="ＭＳ Ｐゴシック"/>
              </a:rPr>
              <a:t>関する支援の充実など</a:t>
            </a:r>
          </a:p>
        </p:txBody>
      </p:sp>
      <p:sp>
        <p:nvSpPr>
          <p:cNvPr id="79" name="角丸四角形 78"/>
          <p:cNvSpPr/>
          <p:nvPr/>
        </p:nvSpPr>
        <p:spPr>
          <a:xfrm>
            <a:off x="9170892" y="3119010"/>
            <a:ext cx="460233" cy="2822066"/>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lgn="ctr">
              <a:defRPr/>
            </a:pPr>
            <a:r>
              <a:rPr lang="ja-JP" altLang="en-US" sz="1600" b="1" dirty="0">
                <a:solidFill>
                  <a:prstClr val="black"/>
                </a:solidFill>
              </a:rPr>
              <a:t>改正法の施行・報酬改定</a:t>
            </a:r>
          </a:p>
        </p:txBody>
      </p:sp>
      <p:sp>
        <p:nvSpPr>
          <p:cNvPr id="80" name="テキスト ボックス 79"/>
          <p:cNvSpPr txBox="1"/>
          <p:nvPr/>
        </p:nvSpPr>
        <p:spPr>
          <a:xfrm>
            <a:off x="8959298" y="2842400"/>
            <a:ext cx="883344" cy="276999"/>
          </a:xfrm>
          <a:prstGeom prst="rect">
            <a:avLst/>
          </a:prstGeom>
          <a:noFill/>
        </p:spPr>
        <p:txBody>
          <a:bodyPr wrap="square" lIns="91341" tIns="45673" rIns="91341" bIns="45673">
            <a:spAutoFit/>
          </a:bodyPr>
          <a:lstStyle/>
          <a:p>
            <a:pPr algn="ctr">
              <a:defRPr/>
            </a:pPr>
            <a:r>
              <a:rPr lang="en-US" altLang="ja-JP" sz="1200" dirty="0">
                <a:solidFill>
                  <a:prstClr val="black"/>
                </a:solidFill>
                <a:latin typeface="ＭＳ Ｐゴシック"/>
                <a:ea typeface="ＭＳ Ｐゴシック"/>
              </a:rPr>
              <a:t>【H30.4】</a:t>
            </a:r>
            <a:endParaRPr lang="ja-JP" altLang="en-US" sz="1200" dirty="0">
              <a:solidFill>
                <a:prstClr val="black"/>
              </a:solidFill>
              <a:latin typeface="ＭＳ Ｐゴシック"/>
              <a:ea typeface="ＭＳ Ｐゴシック"/>
            </a:endParaRPr>
          </a:p>
        </p:txBody>
      </p:sp>
      <p:sp>
        <p:nvSpPr>
          <p:cNvPr id="82" name="スライド番号プレースホルダー 1"/>
          <p:cNvSpPr>
            <a:spLocks noGrp="1"/>
          </p:cNvSpPr>
          <p:nvPr>
            <p:ph type="sldNum" sz="quarter" idx="12"/>
          </p:nvPr>
        </p:nvSpPr>
        <p:spPr>
          <a:xfrm>
            <a:off x="7545307" y="6524645"/>
            <a:ext cx="2311400" cy="476250"/>
          </a:xfrm>
        </p:spPr>
        <p:txBody>
          <a:bodyPr/>
          <a:lstStyle/>
          <a:p>
            <a:pPr>
              <a:defRPr/>
            </a:pPr>
            <a:fld id="{F2A1C1E8-9361-4557-9EFC-000E05CD7A25}" type="slidenum">
              <a:rPr lang="en-US" altLang="ja-JP" smtClean="0">
                <a:solidFill>
                  <a:srgbClr val="000000"/>
                </a:solidFill>
              </a:rPr>
              <a:pPr>
                <a:defRPr/>
              </a:pPr>
              <a:t>6</a:t>
            </a:fld>
            <a:endParaRPr lang="en-US" altLang="ja-JP" dirty="0">
              <a:solidFill>
                <a:srgbClr val="000000"/>
              </a:solidFill>
            </a:endParaRPr>
          </a:p>
        </p:txBody>
      </p:sp>
    </p:spTree>
    <p:extLst>
      <p:ext uri="{BB962C8B-B14F-4D97-AF65-F5344CB8AC3E}">
        <p14:creationId xmlns:p14="http://schemas.microsoft.com/office/powerpoint/2010/main" val="3033151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solidFill>
                  <a:schemeClr val="tx1"/>
                </a:solidFill>
              </a:rPr>
              <a:t>５</a:t>
            </a:r>
            <a:r>
              <a:rPr lang="ja-JP" altLang="en-US" sz="3600" dirty="0" smtClean="0">
                <a:solidFill>
                  <a:schemeClr val="tx1"/>
                </a:solidFill>
              </a:rPr>
              <a:t>　苦情解決制度について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60</a:t>
            </a:fld>
            <a:endParaRPr lang="en-US" altLang="ja-JP">
              <a:solidFill>
                <a:prstClr val="black"/>
              </a:solidFill>
            </a:endParaRPr>
          </a:p>
        </p:txBody>
      </p:sp>
    </p:spTree>
    <p:extLst>
      <p:ext uri="{BB962C8B-B14F-4D97-AF65-F5344CB8AC3E}">
        <p14:creationId xmlns:p14="http://schemas.microsoft.com/office/powerpoint/2010/main" val="12035607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6632"/>
            <a:ext cx="8915400" cy="346050"/>
          </a:xfrm>
        </p:spPr>
        <p:txBody>
          <a:bodyPr/>
          <a:lstStyle/>
          <a:p>
            <a:r>
              <a:rPr kumimoji="1" lang="ja-JP" altLang="en-US" sz="2400" b="1" dirty="0" smtClean="0">
                <a:latin typeface="ＭＳ ゴシック" panose="020B0609070205080204" pitchFamily="49" charset="-128"/>
                <a:ea typeface="ＭＳ ゴシック" panose="020B0609070205080204" pitchFamily="49" charset="-128"/>
              </a:rPr>
              <a:t>苦情解決事業</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61</a:t>
            </a:fld>
            <a:endParaRPr lang="en-US" altLang="ja-JP">
              <a:solidFill>
                <a:prstClr val="black"/>
              </a:solidFill>
            </a:endParaRPr>
          </a:p>
        </p:txBody>
      </p:sp>
      <p:sp>
        <p:nvSpPr>
          <p:cNvPr id="4" name="テキスト ボックス 3"/>
          <p:cNvSpPr txBox="1"/>
          <p:nvPr/>
        </p:nvSpPr>
        <p:spPr>
          <a:xfrm>
            <a:off x="200472" y="1056793"/>
            <a:ext cx="9505056" cy="5324535"/>
          </a:xfrm>
          <a:prstGeom prst="rect">
            <a:avLst/>
          </a:prstGeom>
          <a:noFill/>
        </p:spPr>
        <p:txBody>
          <a:bodyPr wrap="square" rtlCol="0">
            <a:spAutoFit/>
          </a:bodyPr>
          <a:lstStyle/>
          <a:p>
            <a:r>
              <a:rPr lang="ja-JP" altLang="en-US" sz="1700" dirty="0" smtClean="0"/>
              <a:t>　平成</a:t>
            </a:r>
            <a:r>
              <a:rPr lang="ja-JP" altLang="en-US" sz="1700" dirty="0"/>
              <a:t>１２年の社会福祉事業法改正により、福祉サービスは、これまでの行政による措置制度から、利用者が自らの意思でサービスを選択し、事業者と対等な立場で契約を結ぶことにより利用する制度へ変更されることとなった。</a:t>
            </a:r>
          </a:p>
          <a:p>
            <a:r>
              <a:rPr lang="ja-JP" altLang="en-US" sz="1700" dirty="0"/>
              <a:t> 　福祉サービスにおいて、苦情を適切に解決することは、利用者にとっては、福祉サービスに対する満足感を高めることや早急な虐待防止対策が講ぜられること等の効果が期待でき、事業者にとっては、利用者ニーズの把握や提供サービスの妥当性の検証が可能となる。</a:t>
            </a:r>
          </a:p>
          <a:p>
            <a:r>
              <a:rPr lang="ja-JP" altLang="en-US" sz="1700" dirty="0"/>
              <a:t> 　福祉サービスに関する苦情は、本来、当事者である利用者と事業者との間で自主的に解決されるべきものである。しかしながら、苦情を密室化せず、苦情解決に社会性や客観性を確保し、利用者の立場や特性に配慮した適切な対応を推進するため、事業者段階及び都道府県段階それぞれに苦情解決の仕組みを整備することとした。</a:t>
            </a:r>
          </a:p>
          <a:p>
            <a:r>
              <a:rPr lang="ja-JP" altLang="en-US" sz="1700" dirty="0"/>
              <a:t> 　それぞれの苦情解決の仕組みは下記の通りである。</a:t>
            </a:r>
          </a:p>
          <a:p>
            <a:endParaRPr lang="ja-JP" altLang="en-US" sz="1700" dirty="0"/>
          </a:p>
          <a:p>
            <a:r>
              <a:rPr lang="ja-JP" altLang="en-US" sz="1700" dirty="0" smtClean="0"/>
              <a:t>ア </a:t>
            </a:r>
            <a:r>
              <a:rPr lang="ja-JP" altLang="en-US" sz="1700" dirty="0"/>
              <a:t>　事業者段階の仕組み</a:t>
            </a:r>
          </a:p>
          <a:p>
            <a:r>
              <a:rPr lang="ja-JP" altLang="en-US" sz="1700" dirty="0"/>
              <a:t>　社会福祉法第８２条において、すべての社会福祉事業の経営者についての苦情解決の責務を明確化するとともに第三者委員の設置など苦情解決の仕組みを設けることとしている。</a:t>
            </a:r>
          </a:p>
          <a:p>
            <a:r>
              <a:rPr lang="ja-JP" altLang="en-US" sz="1700" dirty="0" smtClean="0"/>
              <a:t> </a:t>
            </a:r>
            <a:endParaRPr lang="ja-JP" altLang="en-US" sz="1700" dirty="0"/>
          </a:p>
          <a:p>
            <a:r>
              <a:rPr lang="ja-JP" altLang="en-US" sz="1700" dirty="0"/>
              <a:t>イ 　都道府県段階の仕組み</a:t>
            </a:r>
          </a:p>
          <a:p>
            <a:r>
              <a:rPr lang="ja-JP" altLang="en-US" sz="1700" dirty="0"/>
              <a:t>　社会福祉法第８３条の規定により、福祉サービス利用援助事業の適正な運営を確保するとともに、福祉サービスに関する利用者からの苦情を適切に解決するため、都道府県社会福祉協議会に、公正・中立な第三者機関として「運営適正化委員会」を設置している。 </a:t>
            </a:r>
          </a:p>
        </p:txBody>
      </p:sp>
      <p:cxnSp>
        <p:nvCxnSpPr>
          <p:cNvPr id="5" name="直線コネクタ 4"/>
          <p:cNvCxnSpPr/>
          <p:nvPr/>
        </p:nvCxnSpPr>
        <p:spPr>
          <a:xfrm>
            <a:off x="0" y="548680"/>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03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116632"/>
            <a:ext cx="8915400" cy="274042"/>
          </a:xfrm>
        </p:spPr>
        <p:txBody>
          <a:bodyPr/>
          <a:lstStyle/>
          <a:p>
            <a:r>
              <a:rPr kumimoji="1" lang="ja-JP" altLang="en-US" sz="2000" b="1" dirty="0" smtClean="0"/>
              <a:t>福祉サービスに関する苦情解決の仕組みの概要図</a:t>
            </a:r>
            <a:endParaRPr kumimoji="1" lang="ja-JP" altLang="en-US" sz="2000" b="1" dirty="0"/>
          </a:p>
        </p:txBody>
      </p:sp>
      <p:sp>
        <p:nvSpPr>
          <p:cNvPr id="3" name="スライド番号プレースホルダー 2"/>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62</a:t>
            </a:fld>
            <a:endParaRPr lang="en-US" altLang="ja-JP">
              <a:solidFill>
                <a:prstClr val="black"/>
              </a:solidFill>
            </a:endParaRPr>
          </a:p>
        </p:txBody>
      </p:sp>
      <p:sp>
        <p:nvSpPr>
          <p:cNvPr id="4" name="正方形/長方形 3"/>
          <p:cNvSpPr/>
          <p:nvPr/>
        </p:nvSpPr>
        <p:spPr bwMode="auto">
          <a:xfrm>
            <a:off x="1136576" y="476672"/>
            <a:ext cx="7632848" cy="43204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福　祉　サ　ー　ビ　ス　利　用　者</a:t>
            </a:r>
          </a:p>
        </p:txBody>
      </p:sp>
      <p:sp>
        <p:nvSpPr>
          <p:cNvPr id="6" name="正方形/長方形 5"/>
          <p:cNvSpPr/>
          <p:nvPr/>
        </p:nvSpPr>
        <p:spPr bwMode="auto">
          <a:xfrm>
            <a:off x="2576736" y="1263575"/>
            <a:ext cx="4752528" cy="208823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defTabSz="873125"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事業者</a:t>
            </a:r>
          </a:p>
        </p:txBody>
      </p:sp>
      <p:sp>
        <p:nvSpPr>
          <p:cNvPr id="7" name="正方形/長方形 6"/>
          <p:cNvSpPr/>
          <p:nvPr/>
        </p:nvSpPr>
        <p:spPr bwMode="auto">
          <a:xfrm>
            <a:off x="3332820" y="1407591"/>
            <a:ext cx="3240360" cy="2880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charset="0"/>
                <a:ea typeface="ＭＳ Ｐゴシック" pitchFamily="50" charset="-128"/>
              </a:rPr>
              <a:t>苦情（意見）の受付</a:t>
            </a:r>
          </a:p>
        </p:txBody>
      </p:sp>
      <p:sp>
        <p:nvSpPr>
          <p:cNvPr id="8" name="正方形/長方形 7"/>
          <p:cNvSpPr/>
          <p:nvPr/>
        </p:nvSpPr>
        <p:spPr bwMode="auto">
          <a:xfrm>
            <a:off x="3332820" y="1911647"/>
            <a:ext cx="3240360" cy="2880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charset="0"/>
                <a:ea typeface="ＭＳ Ｐゴシック" pitchFamily="50" charset="-128"/>
              </a:rPr>
              <a:t>苦情内容の確認</a:t>
            </a:r>
          </a:p>
        </p:txBody>
      </p:sp>
      <p:sp>
        <p:nvSpPr>
          <p:cNvPr id="9" name="正方形/長方形 8"/>
          <p:cNvSpPr/>
          <p:nvPr/>
        </p:nvSpPr>
        <p:spPr bwMode="auto">
          <a:xfrm>
            <a:off x="3332820" y="2559719"/>
            <a:ext cx="3240360" cy="2880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charset="0"/>
                <a:ea typeface="ＭＳ Ｐゴシック" pitchFamily="50" charset="-128"/>
              </a:rPr>
              <a:t>話し合い</a:t>
            </a:r>
          </a:p>
        </p:txBody>
      </p:sp>
      <p:sp>
        <p:nvSpPr>
          <p:cNvPr id="10" name="テキスト ボックス 9"/>
          <p:cNvSpPr txBox="1"/>
          <p:nvPr/>
        </p:nvSpPr>
        <p:spPr>
          <a:xfrm>
            <a:off x="5097016" y="2282720"/>
            <a:ext cx="2088232" cy="276999"/>
          </a:xfrm>
          <a:prstGeom prst="rect">
            <a:avLst/>
          </a:prstGeom>
          <a:noFill/>
        </p:spPr>
        <p:txBody>
          <a:bodyPr wrap="square" rtlCol="0">
            <a:spAutoFit/>
          </a:bodyPr>
          <a:lstStyle/>
          <a:p>
            <a:r>
              <a:rPr lang="ja-JP" altLang="en-US" sz="1200" dirty="0" smtClean="0"/>
              <a:t>＊事業者が選任した第三者</a:t>
            </a:r>
            <a:endParaRPr kumimoji="1" lang="ja-JP" altLang="en-US" sz="1200" dirty="0" smtClean="0"/>
          </a:p>
        </p:txBody>
      </p:sp>
      <p:sp>
        <p:nvSpPr>
          <p:cNvPr id="11" name="テキスト ボックス 10"/>
          <p:cNvSpPr txBox="1"/>
          <p:nvPr/>
        </p:nvSpPr>
        <p:spPr>
          <a:xfrm>
            <a:off x="5097016" y="2847751"/>
            <a:ext cx="1944216" cy="276999"/>
          </a:xfrm>
          <a:prstGeom prst="rect">
            <a:avLst/>
          </a:prstGeom>
          <a:noFill/>
        </p:spPr>
        <p:txBody>
          <a:bodyPr wrap="square" rtlCol="0">
            <a:spAutoFit/>
          </a:bodyPr>
          <a:lstStyle/>
          <a:p>
            <a:r>
              <a:rPr lang="ja-JP" altLang="en-US" sz="1200" dirty="0" smtClean="0"/>
              <a:t>＊利用者・事業者・第三者</a:t>
            </a:r>
            <a:endParaRPr kumimoji="1" lang="ja-JP" altLang="en-US" sz="1200" dirty="0" smtClean="0"/>
          </a:p>
        </p:txBody>
      </p:sp>
      <p:sp>
        <p:nvSpPr>
          <p:cNvPr id="12" name="テキスト ボックス 11"/>
          <p:cNvSpPr txBox="1"/>
          <p:nvPr/>
        </p:nvSpPr>
        <p:spPr>
          <a:xfrm>
            <a:off x="2864768" y="3063775"/>
            <a:ext cx="3204356" cy="276999"/>
          </a:xfrm>
          <a:prstGeom prst="rect">
            <a:avLst/>
          </a:prstGeom>
          <a:noFill/>
        </p:spPr>
        <p:txBody>
          <a:bodyPr wrap="square" rtlCol="0">
            <a:spAutoFit/>
          </a:bodyPr>
          <a:lstStyle/>
          <a:p>
            <a:r>
              <a:rPr kumimoji="1" lang="en-US" altLang="ja-JP" sz="1200" dirty="0" smtClean="0"/>
              <a:t>※</a:t>
            </a:r>
            <a:r>
              <a:rPr kumimoji="1" lang="ja-JP" altLang="en-US" sz="1200" dirty="0" smtClean="0"/>
              <a:t>事業者の苦情解決の責務を明確化</a:t>
            </a:r>
          </a:p>
        </p:txBody>
      </p:sp>
      <p:cxnSp>
        <p:nvCxnSpPr>
          <p:cNvPr id="14" name="直線矢印コネクタ 13"/>
          <p:cNvCxnSpPr>
            <a:stCxn id="7" idx="2"/>
          </p:cNvCxnSpPr>
          <p:nvPr/>
        </p:nvCxnSpPr>
        <p:spPr bwMode="auto">
          <a:xfrm>
            <a:off x="4953000" y="1695623"/>
            <a:ext cx="0" cy="216024"/>
          </a:xfrm>
          <a:prstGeom prst="straightConnector1">
            <a:avLst/>
          </a:prstGeom>
          <a:solidFill>
            <a:schemeClr val="bg1"/>
          </a:solidFill>
          <a:ln w="25400" cap="flat" cmpd="sng" algn="ctr">
            <a:solidFill>
              <a:schemeClr val="tx1"/>
            </a:solidFill>
            <a:prstDash val="solid"/>
            <a:round/>
            <a:headEnd type="none" w="med" len="med"/>
            <a:tailEnd type="triangle"/>
          </a:ln>
          <a:effectLst/>
        </p:spPr>
      </p:cxnSp>
      <p:cxnSp>
        <p:nvCxnSpPr>
          <p:cNvPr id="15" name="直線矢印コネクタ 14"/>
          <p:cNvCxnSpPr>
            <a:stCxn id="4" idx="2"/>
            <a:endCxn id="7" idx="0"/>
          </p:cNvCxnSpPr>
          <p:nvPr/>
        </p:nvCxnSpPr>
        <p:spPr bwMode="auto">
          <a:xfrm>
            <a:off x="4953000" y="908720"/>
            <a:ext cx="0" cy="498871"/>
          </a:xfrm>
          <a:prstGeom prst="straightConnector1">
            <a:avLst/>
          </a:prstGeom>
          <a:solidFill>
            <a:schemeClr val="bg1"/>
          </a:solidFill>
          <a:ln w="25400" cap="flat" cmpd="sng" algn="ctr">
            <a:solidFill>
              <a:schemeClr val="tx1"/>
            </a:solidFill>
            <a:prstDash val="solid"/>
            <a:round/>
            <a:headEnd type="none" w="med" len="med"/>
            <a:tailEnd type="triangle"/>
          </a:ln>
          <a:effectLst/>
        </p:spPr>
      </p:cxnSp>
      <p:cxnSp>
        <p:nvCxnSpPr>
          <p:cNvPr id="19" name="直線矢印コネクタ 18"/>
          <p:cNvCxnSpPr>
            <a:stCxn id="8" idx="2"/>
            <a:endCxn id="9" idx="0"/>
          </p:cNvCxnSpPr>
          <p:nvPr/>
        </p:nvCxnSpPr>
        <p:spPr bwMode="auto">
          <a:xfrm>
            <a:off x="4953000" y="2199679"/>
            <a:ext cx="0" cy="360040"/>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22" name="正方形/長方形 21"/>
          <p:cNvSpPr/>
          <p:nvPr/>
        </p:nvSpPr>
        <p:spPr bwMode="auto">
          <a:xfrm>
            <a:off x="2576736" y="4077072"/>
            <a:ext cx="4752528" cy="144016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Arial" charset="0"/>
                <a:ea typeface="ＭＳ Ｐゴシック" pitchFamily="50" charset="-128"/>
              </a:rPr>
              <a:t>運営適正化委員会</a:t>
            </a:r>
            <a:endParaRPr kumimoji="1" lang="en-US" altLang="ja-JP" sz="1300" b="1" i="0" u="none" strike="noStrike" cap="none" normalizeH="0" baseline="0" dirty="0" smtClean="0">
              <a:ln>
                <a:noFill/>
              </a:ln>
              <a:solidFill>
                <a:schemeClr val="tx1"/>
              </a:solidFill>
              <a:effectLst/>
              <a:latin typeface="Arial" charset="0"/>
              <a:ea typeface="ＭＳ Ｐゴシック" pitchFamily="50" charset="-128"/>
            </a:endParaRPr>
          </a:p>
        </p:txBody>
      </p:sp>
      <p:sp>
        <p:nvSpPr>
          <p:cNvPr id="23" name="テキスト ボックス 22"/>
          <p:cNvSpPr txBox="1"/>
          <p:nvPr/>
        </p:nvSpPr>
        <p:spPr>
          <a:xfrm>
            <a:off x="2864768" y="4294837"/>
            <a:ext cx="4176464" cy="646331"/>
          </a:xfrm>
          <a:prstGeom prst="rect">
            <a:avLst/>
          </a:prstGeom>
          <a:noFill/>
        </p:spPr>
        <p:txBody>
          <a:bodyPr wrap="square" rtlCol="0">
            <a:spAutoFit/>
          </a:bodyPr>
          <a:lstStyle/>
          <a:p>
            <a:pPr marL="119063" indent="-119063" defTabSz="873125"/>
            <a:r>
              <a:rPr lang="ja-JP" altLang="en-US" sz="1200" dirty="0">
                <a:ea typeface="ＭＳ Ｐゴシック" pitchFamily="50" charset="-128"/>
              </a:rPr>
              <a:t>都道府県社会福祉協議会に設置</a:t>
            </a:r>
            <a:endParaRPr lang="en-US" altLang="ja-JP" sz="1200" dirty="0">
              <a:ea typeface="ＭＳ Ｐゴシック" pitchFamily="50" charset="-128"/>
            </a:endParaRPr>
          </a:p>
          <a:p>
            <a:pPr marL="119063" indent="-119063" defTabSz="873125"/>
            <a:r>
              <a:rPr lang="ja-JP" altLang="en-US" sz="1200" dirty="0">
                <a:ea typeface="ＭＳ Ｐゴシック" pitchFamily="50" charset="-128"/>
              </a:rPr>
              <a:t>人格が高潔であり、社会福祉に関する識見を有し、かつ、社会福祉、法律又は医療に関し学識経験の有する者で構成</a:t>
            </a:r>
          </a:p>
        </p:txBody>
      </p:sp>
      <p:sp>
        <p:nvSpPr>
          <p:cNvPr id="24" name="大かっこ 23"/>
          <p:cNvSpPr/>
          <p:nvPr/>
        </p:nvSpPr>
        <p:spPr bwMode="auto">
          <a:xfrm>
            <a:off x="2864768" y="4311969"/>
            <a:ext cx="4176464" cy="629199"/>
          </a:xfrm>
          <a:prstGeom prst="bracketPair">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25" name="正方形/長方形 24"/>
          <p:cNvSpPr/>
          <p:nvPr/>
        </p:nvSpPr>
        <p:spPr bwMode="auto">
          <a:xfrm>
            <a:off x="3800872" y="5013176"/>
            <a:ext cx="2340260" cy="39662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ea typeface="ＭＳ Ｐゴシック" pitchFamily="50" charset="-128"/>
              </a:rPr>
              <a:t>　　②苦情の解決についての相談</a:t>
            </a:r>
            <a:endParaRPr kumimoji="1" lang="en-US" altLang="ja-JP" sz="1200" b="0" i="0" u="none" strike="noStrike" cap="none" normalizeH="0" baseline="0" dirty="0" smtClean="0">
              <a:ln>
                <a:noFill/>
              </a:ln>
              <a:solidFill>
                <a:schemeClr val="tx1"/>
              </a:solidFill>
              <a:effectLst/>
              <a:ea typeface="ＭＳ Ｐゴシック"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1200" dirty="0" smtClean="0">
                <a:ea typeface="ＭＳ Ｐゴシック" pitchFamily="50" charset="-128"/>
              </a:rPr>
              <a:t>　　⑥解決のあっせん</a:t>
            </a:r>
            <a:endParaRPr kumimoji="1" lang="ja-JP" altLang="en-US" sz="1200" b="0" i="0" u="none" strike="noStrike" cap="none" normalizeH="0" baseline="0" dirty="0" smtClean="0">
              <a:ln>
                <a:noFill/>
              </a:ln>
              <a:solidFill>
                <a:schemeClr val="tx1"/>
              </a:solidFill>
              <a:effectLst/>
              <a:ea typeface="ＭＳ Ｐゴシック" pitchFamily="50" charset="-128"/>
            </a:endParaRPr>
          </a:p>
        </p:txBody>
      </p:sp>
      <p:sp>
        <p:nvSpPr>
          <p:cNvPr id="26" name="正方形/長方形 25"/>
          <p:cNvSpPr/>
          <p:nvPr/>
        </p:nvSpPr>
        <p:spPr bwMode="auto">
          <a:xfrm>
            <a:off x="5889104" y="3429000"/>
            <a:ext cx="1728192" cy="720080"/>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ea typeface="ＭＳ Ｐゴシック" pitchFamily="50" charset="-128"/>
              </a:rPr>
              <a:t>　⑧苦情に対する解決（処理）状況の報告</a:t>
            </a:r>
          </a:p>
        </p:txBody>
      </p:sp>
      <p:sp>
        <p:nvSpPr>
          <p:cNvPr id="27" name="正方形/長方形 26"/>
          <p:cNvSpPr/>
          <p:nvPr/>
        </p:nvSpPr>
        <p:spPr bwMode="auto">
          <a:xfrm>
            <a:off x="4021832" y="3429000"/>
            <a:ext cx="1579240"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1300" dirty="0" smtClean="0">
                <a:ea typeface="ＭＳ Ｐゴシック" pitchFamily="50" charset="-128"/>
              </a:rPr>
              <a:t>④</a:t>
            </a:r>
            <a:r>
              <a:rPr kumimoji="1" lang="ja-JP" altLang="en-US" sz="1300" b="0" i="0" u="none" strike="noStrike" cap="none" normalizeH="0" baseline="0" dirty="0" smtClean="0">
                <a:ln>
                  <a:noFill/>
                </a:ln>
                <a:solidFill>
                  <a:schemeClr val="tx1"/>
                </a:solidFill>
                <a:effectLst/>
                <a:ea typeface="ＭＳ Ｐゴシック" pitchFamily="50" charset="-128"/>
              </a:rPr>
              <a:t>処理内容の調査</a:t>
            </a:r>
            <a:endParaRPr kumimoji="1" lang="en-US" altLang="ja-JP" sz="1300" b="0" i="0" u="none" strike="noStrike" cap="none" normalizeH="0" baseline="0" dirty="0" smtClean="0">
              <a:ln>
                <a:noFill/>
              </a:ln>
              <a:solidFill>
                <a:schemeClr val="tx1"/>
              </a:solidFill>
              <a:effectLst/>
              <a:ea typeface="ＭＳ Ｐゴシック"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1300" dirty="0" smtClean="0">
                <a:ea typeface="ＭＳ Ｐゴシック" pitchFamily="50" charset="-128"/>
              </a:rPr>
              <a:t>⑤事情調査</a:t>
            </a:r>
            <a:endParaRPr lang="en-US" altLang="ja-JP" sz="1300" dirty="0" smtClean="0">
              <a:ea typeface="ＭＳ Ｐゴシック"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1300" dirty="0" smtClean="0">
                <a:ea typeface="ＭＳ Ｐゴシック" pitchFamily="50" charset="-128"/>
              </a:rPr>
              <a:t>⑦結果の伝達</a:t>
            </a:r>
            <a:endParaRPr kumimoji="1" lang="ja-JP" altLang="en-US" sz="1300" b="0" i="0" u="none" strike="noStrike" cap="none" normalizeH="0" baseline="0" dirty="0" smtClean="0">
              <a:ln>
                <a:noFill/>
              </a:ln>
              <a:solidFill>
                <a:schemeClr val="tx1"/>
              </a:solidFill>
              <a:effectLst/>
              <a:ea typeface="ＭＳ Ｐゴシック" pitchFamily="50" charset="-128"/>
            </a:endParaRPr>
          </a:p>
        </p:txBody>
      </p:sp>
      <p:cxnSp>
        <p:nvCxnSpPr>
          <p:cNvPr id="28" name="直線矢印コネクタ 27"/>
          <p:cNvCxnSpPr/>
          <p:nvPr/>
        </p:nvCxnSpPr>
        <p:spPr bwMode="auto">
          <a:xfrm>
            <a:off x="5961112" y="3340774"/>
            <a:ext cx="0" cy="736298"/>
          </a:xfrm>
          <a:prstGeom prst="straightConnector1">
            <a:avLst/>
          </a:prstGeom>
          <a:solidFill>
            <a:schemeClr val="bg1"/>
          </a:solidFill>
          <a:ln w="25400" cap="flat" cmpd="sng" algn="ctr">
            <a:solidFill>
              <a:schemeClr val="tx1"/>
            </a:solidFill>
            <a:prstDash val="solid"/>
            <a:round/>
            <a:headEnd type="none" w="med" len="med"/>
            <a:tailEnd type="triangle"/>
          </a:ln>
          <a:effectLst/>
        </p:spPr>
      </p:cxnSp>
      <p:cxnSp>
        <p:nvCxnSpPr>
          <p:cNvPr id="30" name="直線矢印コネクタ 29"/>
          <p:cNvCxnSpPr/>
          <p:nvPr/>
        </p:nvCxnSpPr>
        <p:spPr bwMode="auto">
          <a:xfrm flipV="1">
            <a:off x="3944888" y="3354234"/>
            <a:ext cx="0" cy="722839"/>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34" name="正方形/長方形 33"/>
          <p:cNvSpPr/>
          <p:nvPr/>
        </p:nvSpPr>
        <p:spPr bwMode="auto">
          <a:xfrm>
            <a:off x="2576736" y="5962188"/>
            <a:ext cx="4752528" cy="77236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Arial" charset="0"/>
                <a:ea typeface="ＭＳ Ｐゴシック" pitchFamily="50" charset="-128"/>
              </a:rPr>
              <a:t>都道府県</a:t>
            </a:r>
            <a:endParaRPr kumimoji="1" lang="en-US" altLang="ja-JP" sz="1300" b="1" i="0" u="none" strike="noStrike" cap="none" normalizeH="0" baseline="0" dirty="0" smtClean="0">
              <a:ln>
                <a:noFill/>
              </a:ln>
              <a:solidFill>
                <a:schemeClr val="tx1"/>
              </a:solidFill>
              <a:effectLst/>
              <a:latin typeface="Arial" charset="0"/>
              <a:ea typeface="ＭＳ Ｐゴシック" pitchFamily="50" charset="-128"/>
            </a:endParaRPr>
          </a:p>
        </p:txBody>
      </p:sp>
      <p:sp>
        <p:nvSpPr>
          <p:cNvPr id="35" name="テキスト ボックス 34"/>
          <p:cNvSpPr txBox="1"/>
          <p:nvPr/>
        </p:nvSpPr>
        <p:spPr>
          <a:xfrm>
            <a:off x="3063407" y="6165304"/>
            <a:ext cx="3815190" cy="461665"/>
          </a:xfrm>
          <a:prstGeom prst="rect">
            <a:avLst/>
          </a:prstGeom>
          <a:noFill/>
        </p:spPr>
        <p:txBody>
          <a:bodyPr wrap="square" rtlCol="0">
            <a:spAutoFit/>
          </a:bodyPr>
          <a:lstStyle/>
          <a:p>
            <a:pPr defTabSz="873125"/>
            <a:r>
              <a:rPr lang="ja-JP" altLang="en-US" sz="1200" dirty="0">
                <a:ea typeface="ＭＳ Ｐゴシック" pitchFamily="50" charset="-128"/>
              </a:rPr>
              <a:t>申出の内容により、①事業者段階、②運営適正化委員会、③直接監査のいずれかを選択して解決を図ること</a:t>
            </a:r>
            <a:endParaRPr lang="en-US" altLang="ja-JP" sz="1200" dirty="0">
              <a:ea typeface="ＭＳ Ｐゴシック" pitchFamily="50" charset="-128"/>
            </a:endParaRPr>
          </a:p>
        </p:txBody>
      </p:sp>
      <p:cxnSp>
        <p:nvCxnSpPr>
          <p:cNvPr id="36" name="直線矢印コネクタ 35"/>
          <p:cNvCxnSpPr/>
          <p:nvPr/>
        </p:nvCxnSpPr>
        <p:spPr bwMode="auto">
          <a:xfrm>
            <a:off x="5961112" y="5517232"/>
            <a:ext cx="0" cy="432048"/>
          </a:xfrm>
          <a:prstGeom prst="straightConnector1">
            <a:avLst/>
          </a:prstGeom>
          <a:solidFill>
            <a:schemeClr val="bg1"/>
          </a:solidFill>
          <a:ln w="25400" cap="flat" cmpd="sng" algn="ctr">
            <a:solidFill>
              <a:schemeClr val="tx1"/>
            </a:solidFill>
            <a:prstDash val="solid"/>
            <a:round/>
            <a:headEnd type="none" w="med" len="med"/>
            <a:tailEnd type="triangle"/>
          </a:ln>
          <a:effectLst/>
        </p:spPr>
      </p:cxnSp>
      <p:cxnSp>
        <p:nvCxnSpPr>
          <p:cNvPr id="38" name="直線矢印コネクタ 37"/>
          <p:cNvCxnSpPr/>
          <p:nvPr/>
        </p:nvCxnSpPr>
        <p:spPr bwMode="auto">
          <a:xfrm flipV="1">
            <a:off x="3901976" y="5517234"/>
            <a:ext cx="0" cy="432046"/>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40" name="正方形/長方形 39"/>
          <p:cNvSpPr/>
          <p:nvPr/>
        </p:nvSpPr>
        <p:spPr bwMode="auto">
          <a:xfrm>
            <a:off x="6021164" y="5594425"/>
            <a:ext cx="1092076" cy="282847"/>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ea typeface="ＭＳ Ｐゴシック" pitchFamily="50" charset="-128"/>
              </a:rPr>
              <a:t>　⑨情報提供</a:t>
            </a:r>
          </a:p>
        </p:txBody>
      </p:sp>
      <p:sp>
        <p:nvSpPr>
          <p:cNvPr id="41" name="正方形/長方形 40"/>
          <p:cNvSpPr/>
          <p:nvPr/>
        </p:nvSpPr>
        <p:spPr bwMode="auto">
          <a:xfrm>
            <a:off x="2576736" y="5594425"/>
            <a:ext cx="1224136" cy="282847"/>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ea typeface="ＭＳ Ｐゴシック" pitchFamily="50" charset="-128"/>
              </a:rPr>
              <a:t>　緊急時の通知</a:t>
            </a:r>
          </a:p>
        </p:txBody>
      </p:sp>
      <p:sp>
        <p:nvSpPr>
          <p:cNvPr id="42" name="正方形/長方形 41"/>
          <p:cNvSpPr/>
          <p:nvPr/>
        </p:nvSpPr>
        <p:spPr bwMode="auto">
          <a:xfrm>
            <a:off x="4925144" y="980728"/>
            <a:ext cx="1092076" cy="282847"/>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ea typeface="ＭＳ Ｐゴシック" pitchFamily="50" charset="-128"/>
              </a:rPr>
              <a:t>　苦情申出</a:t>
            </a:r>
          </a:p>
        </p:txBody>
      </p:sp>
      <p:cxnSp>
        <p:nvCxnSpPr>
          <p:cNvPr id="44" name="カギ線コネクタ 43"/>
          <p:cNvCxnSpPr>
            <a:endCxn id="22" idx="1"/>
          </p:cNvCxnSpPr>
          <p:nvPr/>
        </p:nvCxnSpPr>
        <p:spPr bwMode="auto">
          <a:xfrm rot="16200000" flipH="1">
            <a:off x="128463" y="2348880"/>
            <a:ext cx="3888434" cy="1008111"/>
          </a:xfrm>
          <a:prstGeom prst="bentConnector2">
            <a:avLst/>
          </a:prstGeom>
          <a:solidFill>
            <a:schemeClr val="bg1"/>
          </a:solidFill>
          <a:ln w="19050" cap="flat" cmpd="sng" algn="ctr">
            <a:solidFill>
              <a:schemeClr val="tx1"/>
            </a:solidFill>
            <a:prstDash val="solid"/>
            <a:round/>
            <a:headEnd type="none" w="med" len="med"/>
            <a:tailEnd type="triangle"/>
          </a:ln>
          <a:effectLst/>
        </p:spPr>
      </p:cxnSp>
      <p:cxnSp>
        <p:nvCxnSpPr>
          <p:cNvPr id="45" name="カギ線コネクタ 44"/>
          <p:cNvCxnSpPr>
            <a:stCxn id="22" idx="3"/>
          </p:cNvCxnSpPr>
          <p:nvPr/>
        </p:nvCxnSpPr>
        <p:spPr bwMode="auto">
          <a:xfrm flipV="1">
            <a:off x="7329264" y="908721"/>
            <a:ext cx="864096" cy="3888432"/>
          </a:xfrm>
          <a:prstGeom prst="bentConnector2">
            <a:avLst/>
          </a:prstGeom>
          <a:solidFill>
            <a:schemeClr val="bg1"/>
          </a:solidFill>
          <a:ln w="19050" cap="flat" cmpd="sng" algn="ctr">
            <a:solidFill>
              <a:schemeClr val="tx1"/>
            </a:solidFill>
            <a:prstDash val="solid"/>
            <a:round/>
            <a:headEnd type="none" w="med" len="med"/>
            <a:tailEnd type="triangle"/>
          </a:ln>
          <a:effectLst/>
        </p:spPr>
      </p:cxnSp>
      <p:cxnSp>
        <p:nvCxnSpPr>
          <p:cNvPr id="48" name="カギ線コネクタ 47"/>
          <p:cNvCxnSpPr>
            <a:stCxn id="4" idx="1"/>
            <a:endCxn id="34" idx="1"/>
          </p:cNvCxnSpPr>
          <p:nvPr/>
        </p:nvCxnSpPr>
        <p:spPr bwMode="auto">
          <a:xfrm rot="10800000" flipH="1" flipV="1">
            <a:off x="1136576" y="692696"/>
            <a:ext cx="1440160" cy="5655676"/>
          </a:xfrm>
          <a:prstGeom prst="bentConnector3">
            <a:avLst>
              <a:gd name="adj1" fmla="val -22046"/>
            </a:avLst>
          </a:prstGeom>
          <a:solidFill>
            <a:schemeClr val="bg1"/>
          </a:solidFill>
          <a:ln w="19050" cap="flat" cmpd="sng" algn="ctr">
            <a:solidFill>
              <a:schemeClr val="tx1"/>
            </a:solidFill>
            <a:prstDash val="solid"/>
            <a:round/>
            <a:headEnd type="none" w="med" len="med"/>
            <a:tailEnd type="triangle"/>
          </a:ln>
          <a:effectLst/>
        </p:spPr>
      </p:cxnSp>
      <p:cxnSp>
        <p:nvCxnSpPr>
          <p:cNvPr id="52" name="カギ線コネクタ 51"/>
          <p:cNvCxnSpPr>
            <a:stCxn id="34" idx="3"/>
            <a:endCxn id="6" idx="3"/>
          </p:cNvCxnSpPr>
          <p:nvPr/>
        </p:nvCxnSpPr>
        <p:spPr bwMode="auto">
          <a:xfrm flipV="1">
            <a:off x="7329264" y="2307691"/>
            <a:ext cx="12700" cy="4040681"/>
          </a:xfrm>
          <a:prstGeom prst="bentConnector3">
            <a:avLst>
              <a:gd name="adj1" fmla="val 14200000"/>
            </a:avLst>
          </a:prstGeom>
          <a:solidFill>
            <a:schemeClr val="bg1"/>
          </a:solidFill>
          <a:ln w="19050" cap="flat" cmpd="sng" algn="ctr">
            <a:solidFill>
              <a:schemeClr val="tx1"/>
            </a:solidFill>
            <a:prstDash val="solid"/>
            <a:round/>
            <a:headEnd type="none" w="med" len="med"/>
            <a:tailEnd type="triangle"/>
          </a:ln>
          <a:effectLst/>
        </p:spPr>
      </p:cxnSp>
      <p:sp>
        <p:nvSpPr>
          <p:cNvPr id="56" name="テキスト ボックス 55"/>
          <p:cNvSpPr txBox="1"/>
          <p:nvPr/>
        </p:nvSpPr>
        <p:spPr>
          <a:xfrm>
            <a:off x="7808639" y="2492896"/>
            <a:ext cx="384721" cy="1722676"/>
          </a:xfrm>
          <a:prstGeom prst="rect">
            <a:avLst/>
          </a:prstGeom>
          <a:noFill/>
        </p:spPr>
        <p:txBody>
          <a:bodyPr vert="eaVert" wrap="square" rtlCol="0">
            <a:spAutoFit/>
          </a:bodyPr>
          <a:lstStyle/>
          <a:p>
            <a:r>
              <a:rPr kumimoji="1" lang="ja-JP" altLang="en-US" sz="1300" dirty="0" smtClean="0"/>
              <a:t>③助言　⑤事情調査</a:t>
            </a:r>
          </a:p>
        </p:txBody>
      </p:sp>
      <p:sp>
        <p:nvSpPr>
          <p:cNvPr id="57" name="大かっこ 56"/>
          <p:cNvSpPr/>
          <p:nvPr/>
        </p:nvSpPr>
        <p:spPr bwMode="auto">
          <a:xfrm>
            <a:off x="7473280" y="6426769"/>
            <a:ext cx="1296144" cy="246947"/>
          </a:xfrm>
          <a:prstGeom prst="bracketPair">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charset="0"/>
                <a:ea typeface="ＭＳ Ｐゴシック" pitchFamily="50" charset="-128"/>
              </a:rPr>
              <a:t>監査の際の確認</a:t>
            </a:r>
          </a:p>
        </p:txBody>
      </p:sp>
      <p:sp>
        <p:nvSpPr>
          <p:cNvPr id="58" name="テキスト ボックス 57"/>
          <p:cNvSpPr txBox="1"/>
          <p:nvPr/>
        </p:nvSpPr>
        <p:spPr>
          <a:xfrm>
            <a:off x="920552" y="6381328"/>
            <a:ext cx="1656184" cy="292388"/>
          </a:xfrm>
          <a:prstGeom prst="rect">
            <a:avLst/>
          </a:prstGeom>
          <a:noFill/>
        </p:spPr>
        <p:txBody>
          <a:bodyPr wrap="square" rtlCol="0">
            <a:spAutoFit/>
          </a:bodyPr>
          <a:lstStyle/>
          <a:p>
            <a:r>
              <a:rPr kumimoji="1" lang="ja-JP" altLang="en-US" sz="1300" dirty="0" smtClean="0"/>
              <a:t>（苦情申出）</a:t>
            </a:r>
          </a:p>
        </p:txBody>
      </p:sp>
      <p:sp>
        <p:nvSpPr>
          <p:cNvPr id="59" name="テキスト ボックス 58"/>
          <p:cNvSpPr txBox="1"/>
          <p:nvPr/>
        </p:nvSpPr>
        <p:spPr>
          <a:xfrm>
            <a:off x="1568624" y="3573016"/>
            <a:ext cx="384721" cy="966592"/>
          </a:xfrm>
          <a:prstGeom prst="rect">
            <a:avLst/>
          </a:prstGeom>
          <a:noFill/>
        </p:spPr>
        <p:txBody>
          <a:bodyPr vert="eaVert" wrap="square" rtlCol="0">
            <a:spAutoFit/>
          </a:bodyPr>
          <a:lstStyle/>
          <a:p>
            <a:r>
              <a:rPr kumimoji="1" lang="ja-JP" altLang="en-US" sz="1300" dirty="0" smtClean="0"/>
              <a:t>①苦情申出</a:t>
            </a:r>
          </a:p>
        </p:txBody>
      </p:sp>
    </p:spTree>
    <p:extLst>
      <p:ext uri="{BB962C8B-B14F-4D97-AF65-F5344CB8AC3E}">
        <p14:creationId xmlns:p14="http://schemas.microsoft.com/office/powerpoint/2010/main" val="12254145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solidFill>
                  <a:schemeClr val="tx1"/>
                </a:solidFill>
              </a:rPr>
              <a:t>６</a:t>
            </a:r>
            <a:r>
              <a:rPr lang="ja-JP" altLang="en-US" sz="3600" dirty="0" smtClean="0">
                <a:solidFill>
                  <a:schemeClr val="tx1"/>
                </a:solidFill>
              </a:rPr>
              <a:t>　</a:t>
            </a:r>
            <a:r>
              <a:rPr lang="ja-JP" altLang="en-US" sz="3600" dirty="0">
                <a:solidFill>
                  <a:schemeClr val="tx1"/>
                </a:solidFill>
              </a:rPr>
              <a:t>介護給付費等に係る処分に関する</a:t>
            </a:r>
            <a:br>
              <a:rPr lang="ja-JP" altLang="en-US" sz="3600" dirty="0">
                <a:solidFill>
                  <a:schemeClr val="tx1"/>
                </a:solidFill>
              </a:rPr>
            </a:br>
            <a:r>
              <a:rPr lang="ja-JP" altLang="en-US" sz="3600" dirty="0">
                <a:solidFill>
                  <a:schemeClr val="tx1"/>
                </a:solidFill>
              </a:rPr>
              <a:t>都道府県の不服審査について</a:t>
            </a:r>
            <a:endParaRPr lang="ja-JP" altLang="en-US" sz="3600" dirty="0" smtClean="0">
              <a:solidFill>
                <a:schemeClr val="tx1"/>
              </a:solidFill>
            </a:endParaRP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63</a:t>
            </a:fld>
            <a:endParaRPr lang="en-US" altLang="ja-JP">
              <a:solidFill>
                <a:prstClr val="black"/>
              </a:solidFill>
            </a:endParaRPr>
          </a:p>
        </p:txBody>
      </p:sp>
    </p:spTree>
    <p:extLst>
      <p:ext uri="{BB962C8B-B14F-4D97-AF65-F5344CB8AC3E}">
        <p14:creationId xmlns:p14="http://schemas.microsoft.com/office/powerpoint/2010/main" val="12984819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4624"/>
            <a:ext cx="8915400" cy="490066"/>
          </a:xfrm>
        </p:spPr>
        <p:txBody>
          <a:bodyPr/>
          <a:lstStyle/>
          <a:p>
            <a:r>
              <a:rPr lang="ja-JP" altLang="en-US" sz="2000" b="1" dirty="0"/>
              <a:t>介護給付費等に係る処分に</a:t>
            </a:r>
            <a:r>
              <a:rPr lang="ja-JP" altLang="en-US" sz="2000" b="1" dirty="0" smtClean="0"/>
              <a:t>関する都道府県</a:t>
            </a:r>
            <a:r>
              <a:rPr lang="ja-JP" altLang="en-US" sz="2000" b="1" dirty="0"/>
              <a:t>の不服審査</a:t>
            </a:r>
            <a:endParaRPr kumimoji="1" lang="ja-JP" altLang="en-US" sz="2000" b="1" dirty="0"/>
          </a:p>
        </p:txBody>
      </p:sp>
      <p:sp>
        <p:nvSpPr>
          <p:cNvPr id="3" name="スライド番号プレースホルダー 2"/>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64</a:t>
            </a:fld>
            <a:endParaRPr lang="en-US" altLang="ja-JP">
              <a:solidFill>
                <a:prstClr val="black"/>
              </a:solidFill>
            </a:endParaRPr>
          </a:p>
        </p:txBody>
      </p:sp>
      <p:sp>
        <p:nvSpPr>
          <p:cNvPr id="4" name="正方形/長方形 3"/>
          <p:cNvSpPr/>
          <p:nvPr/>
        </p:nvSpPr>
        <p:spPr bwMode="auto">
          <a:xfrm>
            <a:off x="200472" y="764704"/>
            <a:ext cx="792088" cy="43204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目的</a:t>
            </a:r>
          </a:p>
        </p:txBody>
      </p:sp>
      <p:sp>
        <p:nvSpPr>
          <p:cNvPr id="7" name="テキスト ボックス 6"/>
          <p:cNvSpPr txBox="1"/>
          <p:nvPr/>
        </p:nvSpPr>
        <p:spPr>
          <a:xfrm>
            <a:off x="416496" y="1196752"/>
            <a:ext cx="9145016" cy="1200329"/>
          </a:xfrm>
          <a:prstGeom prst="rect">
            <a:avLst/>
          </a:prstGeom>
          <a:noFill/>
        </p:spPr>
        <p:txBody>
          <a:bodyPr wrap="square" rtlCol="0">
            <a:spAutoFit/>
          </a:bodyPr>
          <a:lstStyle/>
          <a:p>
            <a:r>
              <a:rPr lang="ja-JP" altLang="en-US" dirty="0" smtClean="0"/>
              <a:t>障害者総合支援法</a:t>
            </a:r>
            <a:r>
              <a:rPr lang="ja-JP" altLang="en-US" dirty="0"/>
              <a:t>では、障害者（児）の障害福祉サービスの利用が適正に確保されるよう、障害者又は障害児の保護者（以下「障害者等」という。）が市町村の行った介護給付費等に係る処分に不服がある場合は、その請求により都道府県が客観的な立場から当該処分の適否について迅速に審査を行うこととしている</a:t>
            </a:r>
            <a:r>
              <a:rPr lang="ja-JP" altLang="en-US" dirty="0" smtClean="0"/>
              <a:t>。（法第九七条第一項） </a:t>
            </a:r>
            <a:endParaRPr lang="ja-JP" altLang="en-US" dirty="0"/>
          </a:p>
        </p:txBody>
      </p:sp>
      <p:sp>
        <p:nvSpPr>
          <p:cNvPr id="8" name="正方形/長方形 7"/>
          <p:cNvSpPr/>
          <p:nvPr/>
        </p:nvSpPr>
        <p:spPr bwMode="auto">
          <a:xfrm>
            <a:off x="265580" y="2491467"/>
            <a:ext cx="1951116" cy="43347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審査の実施主体</a:t>
            </a:r>
          </a:p>
        </p:txBody>
      </p:sp>
      <p:sp>
        <p:nvSpPr>
          <p:cNvPr id="9" name="テキスト ボックス 8"/>
          <p:cNvSpPr txBox="1"/>
          <p:nvPr/>
        </p:nvSpPr>
        <p:spPr>
          <a:xfrm>
            <a:off x="561406" y="2987660"/>
            <a:ext cx="9145016" cy="369332"/>
          </a:xfrm>
          <a:prstGeom prst="rect">
            <a:avLst/>
          </a:prstGeom>
          <a:noFill/>
        </p:spPr>
        <p:txBody>
          <a:bodyPr wrap="square" rtlCol="0">
            <a:spAutoFit/>
          </a:bodyPr>
          <a:lstStyle/>
          <a:p>
            <a:r>
              <a:rPr lang="ja-JP" altLang="en-US" dirty="0"/>
              <a:t>都道府県</a:t>
            </a:r>
            <a:r>
              <a:rPr lang="ja-JP" altLang="en-US" dirty="0" smtClean="0"/>
              <a:t>知事</a:t>
            </a:r>
            <a:endParaRPr lang="ja-JP" altLang="en-US" dirty="0"/>
          </a:p>
        </p:txBody>
      </p:sp>
      <p:sp>
        <p:nvSpPr>
          <p:cNvPr id="10" name="正方形/長方形 9"/>
          <p:cNvSpPr/>
          <p:nvPr/>
        </p:nvSpPr>
        <p:spPr bwMode="auto">
          <a:xfrm>
            <a:off x="272480" y="3429000"/>
            <a:ext cx="1512168" cy="43347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審査体制</a:t>
            </a:r>
          </a:p>
        </p:txBody>
      </p:sp>
      <p:sp>
        <p:nvSpPr>
          <p:cNvPr id="11" name="テキスト ボックス 10"/>
          <p:cNvSpPr txBox="1"/>
          <p:nvPr/>
        </p:nvSpPr>
        <p:spPr>
          <a:xfrm>
            <a:off x="416496" y="3934797"/>
            <a:ext cx="9145016" cy="923330"/>
          </a:xfrm>
          <a:prstGeom prst="rect">
            <a:avLst/>
          </a:prstGeom>
          <a:noFill/>
        </p:spPr>
        <p:txBody>
          <a:bodyPr wrap="square" rtlCol="0">
            <a:spAutoFit/>
          </a:bodyPr>
          <a:lstStyle/>
          <a:p>
            <a:r>
              <a:rPr lang="ja-JP" altLang="en-US" dirty="0"/>
              <a:t>都道府県知事は、条例で定めるところにより、審査請求の事件を取り扱わせるため、障害者介護給付費等不服審査会（以下「不服審査会」という。）を置くことができる</a:t>
            </a:r>
            <a:r>
              <a:rPr lang="ja-JP" altLang="en-US" dirty="0" smtClean="0"/>
              <a:t>。（法第九十八条第一項）</a:t>
            </a:r>
            <a:endParaRPr kumimoji="1" lang="ja-JP" altLang="en-US" dirty="0" smtClean="0"/>
          </a:p>
        </p:txBody>
      </p:sp>
      <p:sp>
        <p:nvSpPr>
          <p:cNvPr id="14" name="正方形/長方形 13"/>
          <p:cNvSpPr/>
          <p:nvPr/>
        </p:nvSpPr>
        <p:spPr bwMode="auto">
          <a:xfrm>
            <a:off x="272480" y="4858127"/>
            <a:ext cx="2592288" cy="43347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600" dirty="0">
                <a:ea typeface="ＭＳ Ｐゴシック" pitchFamily="50" charset="-128"/>
              </a:rPr>
              <a:t>審査</a:t>
            </a:r>
            <a:r>
              <a:rPr lang="ja-JP" altLang="en-US" sz="1600" dirty="0" smtClean="0">
                <a:ea typeface="ＭＳ Ｐゴシック" pitchFamily="50" charset="-128"/>
              </a:rPr>
              <a:t>請求の対象となる処分</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15" name="テキスト ボックス 14"/>
          <p:cNvSpPr txBox="1"/>
          <p:nvPr/>
        </p:nvSpPr>
        <p:spPr>
          <a:xfrm>
            <a:off x="534996" y="5517232"/>
            <a:ext cx="9145016" cy="923330"/>
          </a:xfrm>
          <a:prstGeom prst="rect">
            <a:avLst/>
          </a:prstGeom>
          <a:noFill/>
        </p:spPr>
        <p:txBody>
          <a:bodyPr wrap="square" rtlCol="0">
            <a:spAutoFit/>
          </a:bodyPr>
          <a:lstStyle/>
          <a:p>
            <a:r>
              <a:rPr lang="ja-JP" altLang="en-US" dirty="0"/>
              <a:t>市町村が行う障害福祉サービスの個別給付に係る処分が審査請求の対象となる。（法第９７条第１項</a:t>
            </a:r>
            <a:r>
              <a:rPr lang="ja-JP" altLang="en-US" dirty="0" smtClean="0"/>
              <a:t>）</a:t>
            </a:r>
            <a:endParaRPr lang="en-US" altLang="ja-JP" dirty="0" smtClean="0"/>
          </a:p>
          <a:p>
            <a:r>
              <a:rPr kumimoji="1" lang="en-US" altLang="ja-JP" dirty="0" smtClean="0"/>
              <a:t>※</a:t>
            </a:r>
            <a:r>
              <a:rPr kumimoji="1" lang="ja-JP" altLang="en-US" dirty="0" smtClean="0"/>
              <a:t>具体的には事項に掲げるものが対象となる。</a:t>
            </a:r>
          </a:p>
        </p:txBody>
      </p:sp>
      <p:cxnSp>
        <p:nvCxnSpPr>
          <p:cNvPr id="12" name="直線コネクタ 11"/>
          <p:cNvCxnSpPr/>
          <p:nvPr/>
        </p:nvCxnSpPr>
        <p:spPr>
          <a:xfrm>
            <a:off x="0" y="476672"/>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2039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65</a:t>
            </a:fld>
            <a:endParaRPr lang="en-US" altLang="ja-JP">
              <a:solidFill>
                <a:prstClr val="black"/>
              </a:solidFill>
            </a:endParaRPr>
          </a:p>
        </p:txBody>
      </p:sp>
      <p:sp>
        <p:nvSpPr>
          <p:cNvPr id="4" name="テキスト ボックス 3"/>
          <p:cNvSpPr txBox="1"/>
          <p:nvPr/>
        </p:nvSpPr>
        <p:spPr>
          <a:xfrm>
            <a:off x="128464" y="260648"/>
            <a:ext cx="9577064" cy="6124754"/>
          </a:xfrm>
          <a:prstGeom prst="rect">
            <a:avLst/>
          </a:prstGeom>
          <a:noFill/>
        </p:spPr>
        <p:txBody>
          <a:bodyPr wrap="square" rtlCol="0">
            <a:spAutoFit/>
          </a:bodyPr>
          <a:lstStyle/>
          <a:p>
            <a:r>
              <a:rPr kumimoji="1" lang="ja-JP" altLang="en-US" sz="1400" dirty="0" smtClean="0"/>
              <a:t>（１）障害支援区分に関する処分</a:t>
            </a:r>
            <a:endParaRPr kumimoji="1" lang="en-US" altLang="ja-JP" sz="1400" dirty="0" smtClean="0"/>
          </a:p>
          <a:p>
            <a:pPr marL="88900"/>
            <a:r>
              <a:rPr lang="ja-JP" altLang="en-US" sz="1400" dirty="0"/>
              <a:t>　障害程度区分の認定は、それ自体独立した行政処分であり、支給決定の勘案事項の一つとして介護給付費等に係る処分に当たるので、都道府県知事への審査請求の対象となる。 </a:t>
            </a:r>
            <a:endParaRPr kumimoji="1" lang="en-US" altLang="ja-JP" sz="1400" dirty="0" smtClean="0"/>
          </a:p>
          <a:p>
            <a:pPr marL="447675" indent="-179388">
              <a:buFont typeface="Arial" panose="020B0604020202020204" pitchFamily="34" charset="0"/>
              <a:buChar char="•"/>
            </a:pPr>
            <a:r>
              <a:rPr lang="ja-JP" altLang="en-US" sz="1400" dirty="0" smtClean="0"/>
              <a:t>障害支援区分の認定（法第二一条第</a:t>
            </a:r>
            <a:r>
              <a:rPr lang="ja-JP" altLang="en-US" sz="1400" dirty="0"/>
              <a:t>１</a:t>
            </a:r>
            <a:r>
              <a:rPr lang="ja-JP" altLang="en-US" sz="1400" dirty="0" smtClean="0"/>
              <a:t>項）</a:t>
            </a:r>
            <a:endParaRPr lang="en-US" altLang="ja-JP" sz="1400" dirty="0" smtClean="0"/>
          </a:p>
          <a:p>
            <a:pPr marL="447675" indent="-179388">
              <a:buFont typeface="Arial" panose="020B0604020202020204" pitchFamily="34" charset="0"/>
              <a:buChar char="•"/>
            </a:pPr>
            <a:r>
              <a:rPr kumimoji="1" lang="ja-JP" altLang="en-US" sz="1400" dirty="0"/>
              <a:t>障害支援区分</a:t>
            </a:r>
            <a:r>
              <a:rPr kumimoji="1" lang="ja-JP" altLang="en-US" sz="1400" dirty="0" smtClean="0"/>
              <a:t>の再認定（法第二四条第</a:t>
            </a:r>
            <a:r>
              <a:rPr lang="ja-JP" altLang="en-US" sz="1400" dirty="0"/>
              <a:t>４</a:t>
            </a:r>
            <a:r>
              <a:rPr kumimoji="1" lang="ja-JP" altLang="en-US" sz="1400" dirty="0" smtClean="0"/>
              <a:t>項）</a:t>
            </a:r>
            <a:endParaRPr kumimoji="1" lang="en-US" altLang="ja-JP" sz="1400" dirty="0" smtClean="0"/>
          </a:p>
          <a:p>
            <a:pPr marL="268287"/>
            <a:endParaRPr lang="en-US" altLang="ja-JP" sz="1400" dirty="0"/>
          </a:p>
          <a:p>
            <a:r>
              <a:rPr kumimoji="1" lang="ja-JP" altLang="en-US" sz="1400" dirty="0" smtClean="0"/>
              <a:t>（２）支給決定又は地域相談支援給付決定に</a:t>
            </a:r>
            <a:r>
              <a:rPr lang="ja-JP" altLang="en-US" sz="1400" dirty="0" smtClean="0"/>
              <a:t>係る処分</a:t>
            </a:r>
            <a:endParaRPr lang="en-US" altLang="ja-JP" sz="1400" dirty="0" smtClean="0"/>
          </a:p>
          <a:p>
            <a:pPr marL="88900"/>
            <a:r>
              <a:rPr lang="ja-JP" altLang="en-US" sz="1400" dirty="0" smtClean="0"/>
              <a:t>　介護</a:t>
            </a:r>
            <a:r>
              <a:rPr lang="ja-JP" altLang="en-US" sz="1400" dirty="0"/>
              <a:t>給付費等の支給決定に係る処分には、支給決定</a:t>
            </a:r>
            <a:r>
              <a:rPr lang="en-US" altLang="ja-JP" sz="1400" dirty="0"/>
              <a:t>(</a:t>
            </a:r>
            <a:r>
              <a:rPr lang="ja-JP" altLang="en-US" sz="1400" dirty="0"/>
              <a:t>支給量等の決定）に関する処分と支払決定（サービス利用後の具体的な請求に対する支出決定）に関する処分のいずれもが含まれる</a:t>
            </a:r>
            <a:r>
              <a:rPr lang="ja-JP" altLang="en-US" sz="1400" dirty="0" smtClean="0"/>
              <a:t>。</a:t>
            </a:r>
            <a:endParaRPr lang="en-US" altLang="ja-JP" sz="1400" dirty="0" smtClean="0"/>
          </a:p>
          <a:p>
            <a:pPr marL="374650" indent="-285750">
              <a:buFont typeface="Wingdings" panose="05000000000000000000" pitchFamily="2" charset="2"/>
              <a:buChar char="u"/>
            </a:pPr>
            <a:r>
              <a:rPr lang="ja-JP" altLang="en-US" sz="1400" dirty="0" smtClean="0"/>
              <a:t>支給要否決定に関する処分</a:t>
            </a:r>
            <a:endParaRPr lang="en-US" altLang="ja-JP" sz="1400" dirty="0" smtClean="0"/>
          </a:p>
          <a:p>
            <a:pPr marL="447675" indent="-179388">
              <a:buFont typeface="Arial" panose="020B0604020202020204" pitchFamily="34" charset="0"/>
              <a:buChar char="•"/>
            </a:pPr>
            <a:r>
              <a:rPr lang="ja-JP" altLang="en-US" sz="1400" dirty="0"/>
              <a:t>介護給付費等</a:t>
            </a:r>
            <a:r>
              <a:rPr lang="ja-JP" altLang="en-US" sz="1400" dirty="0" smtClean="0"/>
              <a:t>の支給要否決定</a:t>
            </a:r>
            <a:endParaRPr lang="en-US" altLang="ja-JP" sz="1400" dirty="0" smtClean="0"/>
          </a:p>
          <a:p>
            <a:pPr marL="447675" indent="-179388">
              <a:buFont typeface="Arial" panose="020B0604020202020204" pitchFamily="34" charset="0"/>
              <a:buChar char="•"/>
            </a:pPr>
            <a:r>
              <a:rPr lang="ja-JP" altLang="en-US" sz="1400" dirty="0"/>
              <a:t>地域相談支援給付費と</a:t>
            </a:r>
            <a:r>
              <a:rPr lang="ja-JP" altLang="en-US" sz="1400" dirty="0" smtClean="0"/>
              <a:t>の給付要否決定</a:t>
            </a:r>
            <a:endParaRPr lang="en-US" altLang="ja-JP" sz="1400" dirty="0"/>
          </a:p>
          <a:p>
            <a:pPr marL="374650" indent="-285750">
              <a:buFont typeface="Wingdings" panose="05000000000000000000" pitchFamily="2" charset="2"/>
              <a:buChar char="u"/>
            </a:pPr>
            <a:r>
              <a:rPr lang="ja-JP" altLang="en-US" sz="1400" dirty="0" smtClean="0"/>
              <a:t>支給決定（支給量等の決定）に関する処分</a:t>
            </a:r>
            <a:endParaRPr lang="en-US" altLang="ja-JP" sz="1400" dirty="0" smtClean="0"/>
          </a:p>
          <a:p>
            <a:pPr marL="447675" indent="-179388">
              <a:buFont typeface="Arial" panose="020B0604020202020204" pitchFamily="34" charset="0"/>
              <a:buChar char="•"/>
            </a:pPr>
            <a:r>
              <a:rPr lang="ja-JP" altLang="en-US" sz="1400" dirty="0"/>
              <a:t>支給</a:t>
            </a:r>
            <a:r>
              <a:rPr lang="ja-JP" altLang="en-US" sz="1400" dirty="0" smtClean="0"/>
              <a:t>決定（障害福祉サービスの種類、支給量、有効期間の決定）</a:t>
            </a:r>
            <a:endParaRPr lang="en-US" altLang="ja-JP" sz="1400" dirty="0" smtClean="0"/>
          </a:p>
          <a:p>
            <a:pPr marL="447675" indent="-179388">
              <a:buFont typeface="Arial" panose="020B0604020202020204" pitchFamily="34" charset="0"/>
              <a:buChar char="•"/>
            </a:pPr>
            <a:r>
              <a:rPr lang="ja-JP" altLang="en-US" sz="1400" dirty="0"/>
              <a:t>支給決定</a:t>
            </a:r>
            <a:r>
              <a:rPr lang="ja-JP" altLang="en-US" sz="1400" dirty="0" smtClean="0"/>
              <a:t>の変更の決定</a:t>
            </a:r>
            <a:endParaRPr lang="en-US" altLang="ja-JP" sz="1400" dirty="0" smtClean="0"/>
          </a:p>
          <a:p>
            <a:pPr marL="447675" indent="-179388">
              <a:buFont typeface="Arial" panose="020B0604020202020204" pitchFamily="34" charset="0"/>
              <a:buChar char="•"/>
            </a:pPr>
            <a:r>
              <a:rPr lang="ja-JP" altLang="en-US" sz="1400" dirty="0"/>
              <a:t>支給決定</a:t>
            </a:r>
            <a:r>
              <a:rPr lang="ja-JP" altLang="en-US" sz="1400" dirty="0" smtClean="0"/>
              <a:t>の取り消しの決定</a:t>
            </a:r>
            <a:endParaRPr lang="en-US" altLang="ja-JP" sz="1400" dirty="0" smtClean="0"/>
          </a:p>
          <a:p>
            <a:pPr marL="447675" indent="-179388">
              <a:buFont typeface="Arial" panose="020B0604020202020204" pitchFamily="34" charset="0"/>
              <a:buChar char="•"/>
            </a:pPr>
            <a:r>
              <a:rPr lang="ja-JP" altLang="en-US" sz="1400" dirty="0"/>
              <a:t>地域相談支援給付</a:t>
            </a:r>
            <a:r>
              <a:rPr lang="ja-JP" altLang="en-US" sz="1400" dirty="0" smtClean="0"/>
              <a:t>決定（地域相談支援の種類、地域相談支援給付量、有効期間の設定</a:t>
            </a:r>
            <a:endParaRPr lang="en-US" altLang="ja-JP" sz="1400" dirty="0" smtClean="0"/>
          </a:p>
          <a:p>
            <a:pPr marL="447675" indent="-179388">
              <a:buFont typeface="Arial" panose="020B0604020202020204" pitchFamily="34" charset="0"/>
              <a:buChar char="•"/>
            </a:pPr>
            <a:r>
              <a:rPr lang="ja-JP" altLang="en-US" sz="1400" dirty="0"/>
              <a:t>地域相談</a:t>
            </a:r>
            <a:r>
              <a:rPr lang="ja-JP" altLang="en-US" sz="1400" dirty="0" smtClean="0"/>
              <a:t>支援給付決定の取り消し決定</a:t>
            </a:r>
            <a:endParaRPr lang="en-US" altLang="ja-JP" sz="1400" dirty="0"/>
          </a:p>
          <a:p>
            <a:pPr marL="358775" indent="-269875">
              <a:buFont typeface="Wingdings" panose="05000000000000000000" pitchFamily="2" charset="2"/>
              <a:buChar char="u"/>
            </a:pPr>
            <a:r>
              <a:rPr lang="ja-JP" altLang="en-US" sz="1400" dirty="0"/>
              <a:t>支給</a:t>
            </a:r>
            <a:r>
              <a:rPr lang="ja-JP" altLang="en-US" sz="1400" dirty="0" smtClean="0"/>
              <a:t>決定に関する処分</a:t>
            </a:r>
            <a:endParaRPr lang="en-US" altLang="ja-JP" sz="1400" dirty="0" smtClean="0"/>
          </a:p>
          <a:p>
            <a:pPr marL="447675" indent="-179388">
              <a:buFont typeface="Arial" panose="020B0604020202020204" pitchFamily="34" charset="0"/>
              <a:buChar char="•"/>
            </a:pPr>
            <a:r>
              <a:rPr kumimoji="1" lang="ja-JP" altLang="en-US" sz="1400" dirty="0" smtClean="0"/>
              <a:t>介護給付費</a:t>
            </a:r>
            <a:r>
              <a:rPr lang="ja-JP" altLang="en-US" sz="1400" dirty="0" smtClean="0"/>
              <a:t>、特例介護給付費、訓練等給付費、特例訓練等給付費、地域相談支援給付費、特例地域相談支援給付費</a:t>
            </a:r>
            <a:endParaRPr lang="en-US" altLang="ja-JP" sz="1400" dirty="0" smtClean="0"/>
          </a:p>
          <a:p>
            <a:pPr marL="447675" indent="-179388">
              <a:buFont typeface="Arial" panose="020B0604020202020204" pitchFamily="34" charset="0"/>
              <a:buChar char="•"/>
            </a:pPr>
            <a:endParaRPr kumimoji="1" lang="en-US" altLang="ja-JP" sz="1400" dirty="0"/>
          </a:p>
          <a:p>
            <a:r>
              <a:rPr lang="ja-JP" altLang="en-US" sz="1400" dirty="0" smtClean="0"/>
              <a:t>（３）利用者負担に係る処分</a:t>
            </a:r>
            <a:endParaRPr lang="en-US" altLang="ja-JP" sz="1400" dirty="0" smtClean="0"/>
          </a:p>
          <a:p>
            <a:r>
              <a:rPr lang="ja-JP" altLang="en-US" sz="1400" dirty="0" smtClean="0"/>
              <a:t>　利用者</a:t>
            </a:r>
            <a:r>
              <a:rPr lang="ja-JP" altLang="en-US" sz="1400" dirty="0"/>
              <a:t>負担は、給付と表裏の関係にあることから、利用者負担に係る決定は、「介護給付費等に係る処分」として審査請求の対象となる</a:t>
            </a:r>
            <a:r>
              <a:rPr lang="ja-JP" altLang="en-US" sz="1400" dirty="0" smtClean="0"/>
              <a:t>。</a:t>
            </a:r>
            <a:endParaRPr lang="en-US" altLang="ja-JP" sz="1400" dirty="0" smtClean="0"/>
          </a:p>
          <a:p>
            <a:pPr marL="447675" indent="-179388">
              <a:buFont typeface="Arial" panose="020B0604020202020204" pitchFamily="34" charset="0"/>
              <a:buChar char="•"/>
            </a:pPr>
            <a:r>
              <a:rPr lang="ja-JP" altLang="en-US" sz="1400" dirty="0" smtClean="0"/>
              <a:t>利用者負担の月額上限に関する決定</a:t>
            </a:r>
            <a:endParaRPr lang="en-US" altLang="ja-JP" sz="1400" dirty="0" smtClean="0"/>
          </a:p>
          <a:p>
            <a:pPr marL="447675" indent="-179388">
              <a:buFont typeface="Arial" panose="020B0604020202020204" pitchFamily="34" charset="0"/>
              <a:buChar char="•"/>
            </a:pPr>
            <a:r>
              <a:rPr kumimoji="1" lang="ja-JP" altLang="en-US" sz="1400" dirty="0" smtClean="0"/>
              <a:t>利用者負担の災害減免等の決定</a:t>
            </a:r>
            <a:endParaRPr kumimoji="1" lang="en-US" altLang="ja-JP" sz="1400" dirty="0" smtClean="0"/>
          </a:p>
          <a:p>
            <a:pPr marL="447675" indent="-179388">
              <a:buFont typeface="Arial" panose="020B0604020202020204" pitchFamily="34" charset="0"/>
              <a:buChar char="•"/>
            </a:pPr>
            <a:r>
              <a:rPr lang="ja-JP" altLang="en-US" sz="1400" dirty="0" smtClean="0"/>
              <a:t>高額障害福祉サービス費の給付決定</a:t>
            </a:r>
            <a:endParaRPr lang="en-US" altLang="ja-JP" sz="1400" dirty="0" smtClean="0"/>
          </a:p>
          <a:p>
            <a:pPr marL="447675" indent="-179388">
              <a:buFont typeface="Arial" panose="020B0604020202020204" pitchFamily="34" charset="0"/>
              <a:buChar char="•"/>
            </a:pPr>
            <a:r>
              <a:rPr kumimoji="1" lang="ja-JP" altLang="en-US" sz="1400" dirty="0"/>
              <a:t>補足給付</a:t>
            </a:r>
            <a:r>
              <a:rPr kumimoji="1" lang="ja-JP" altLang="en-US" sz="1400" dirty="0" smtClean="0"/>
              <a:t>の決定（特定障害者特別給付費、特例特定障害者特別給付費）</a:t>
            </a:r>
            <a:endParaRPr kumimoji="1" lang="en-US" altLang="ja-JP" sz="1400" dirty="0" smtClean="0"/>
          </a:p>
        </p:txBody>
      </p:sp>
    </p:spTree>
    <p:extLst>
      <p:ext uri="{BB962C8B-B14F-4D97-AF65-F5344CB8AC3E}">
        <p14:creationId xmlns:p14="http://schemas.microsoft.com/office/powerpoint/2010/main" val="40629802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７　介護保険制度との関係について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66</a:t>
            </a:fld>
            <a:endParaRPr lang="en-US" altLang="ja-JP">
              <a:solidFill>
                <a:prstClr val="black"/>
              </a:solidFill>
            </a:endParaRPr>
          </a:p>
        </p:txBody>
      </p:sp>
    </p:spTree>
    <p:extLst>
      <p:ext uri="{BB962C8B-B14F-4D97-AF65-F5344CB8AC3E}">
        <p14:creationId xmlns:p14="http://schemas.microsoft.com/office/powerpoint/2010/main" val="21691822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456723" y="40110"/>
            <a:ext cx="4680518" cy="400110"/>
          </a:xfrm>
          <a:prstGeom prst="rect">
            <a:avLst/>
          </a:prstGeom>
          <a:noFill/>
        </p:spPr>
        <p:txBody>
          <a:bodyPr wrap="square" rtlCol="0">
            <a:spAutoFit/>
          </a:bodyPr>
          <a:lstStyle/>
          <a:p>
            <a:pPr algn="ctr"/>
            <a:r>
              <a:rPr lang="ja-JP" altLang="en-US" sz="2000" b="1" dirty="0">
                <a:solidFill>
                  <a:schemeClr val="tx2"/>
                </a:solidFill>
                <a:latin typeface="+mj-ea"/>
                <a:ea typeface="+mj-ea"/>
              </a:rPr>
              <a:t>介護保険と障害福祉</a:t>
            </a:r>
            <a:r>
              <a:rPr lang="ja-JP" altLang="en-US" sz="2000" b="1" dirty="0" smtClean="0">
                <a:solidFill>
                  <a:schemeClr val="tx2"/>
                </a:solidFill>
                <a:latin typeface="+mj-ea"/>
                <a:ea typeface="+mj-ea"/>
              </a:rPr>
              <a:t>の適用関係</a:t>
            </a:r>
            <a:endParaRPr kumimoji="1" lang="ja-JP" altLang="en-US" sz="2000" b="1" dirty="0">
              <a:solidFill>
                <a:schemeClr val="tx2"/>
              </a:solidFill>
              <a:latin typeface="+mj-ea"/>
              <a:ea typeface="+mj-ea"/>
            </a:endParaRPr>
          </a:p>
        </p:txBody>
      </p:sp>
      <p:sp>
        <p:nvSpPr>
          <p:cNvPr id="7" name="テキスト ボックス 6"/>
          <p:cNvSpPr txBox="1"/>
          <p:nvPr/>
        </p:nvSpPr>
        <p:spPr>
          <a:xfrm>
            <a:off x="386305" y="617745"/>
            <a:ext cx="9091197"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dirty="0"/>
              <a:t>社会保障</a:t>
            </a:r>
            <a:r>
              <a:rPr lang="ja-JP" altLang="en-US" dirty="0" smtClean="0"/>
              <a:t>制度の原則である保険優先の考え方の下</a:t>
            </a:r>
            <a:r>
              <a:rPr lang="ja-JP" altLang="en-US" u="sng" dirty="0" smtClean="0"/>
              <a:t>、</a:t>
            </a:r>
            <a:r>
              <a:rPr kumimoji="1" lang="ja-JP" altLang="en-US" u="sng" dirty="0" smtClean="0"/>
              <a:t>サービス内容や機能から、障害福祉サービスに相当する介護保険サービスがある場合は、原則介護保険サービス</a:t>
            </a:r>
            <a:r>
              <a:rPr kumimoji="1" lang="ja-JP" altLang="en-US" dirty="0" smtClean="0"/>
              <a:t>に係る保険給付</a:t>
            </a:r>
            <a:r>
              <a:rPr kumimoji="1" lang="ja-JP" altLang="en-US" u="sng" dirty="0" smtClean="0"/>
              <a:t>を優先して受けることになる。</a:t>
            </a:r>
            <a:endParaRPr kumimoji="1" lang="ja-JP" altLang="en-US" sz="1400" u="sng" dirty="0"/>
          </a:p>
        </p:txBody>
      </p:sp>
      <p:sp>
        <p:nvSpPr>
          <p:cNvPr id="8" name="テキスト ボックス 7"/>
          <p:cNvSpPr txBox="1"/>
          <p:nvPr/>
        </p:nvSpPr>
        <p:spPr>
          <a:xfrm>
            <a:off x="386304" y="2636912"/>
            <a:ext cx="9091198" cy="4185761"/>
          </a:xfrm>
          <a:prstGeom prst="rect">
            <a:avLst/>
          </a:prstGeom>
          <a:solidFill>
            <a:schemeClr val="bg1"/>
          </a:solidFill>
          <a:ln>
            <a:solidFill>
              <a:schemeClr val="tx1"/>
            </a:solidFill>
            <a:prstDash val="dash"/>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ja-JP" sz="1400" dirty="0"/>
              <a:t>（２）介護給付費等と介護保険制度との適用関係</a:t>
            </a:r>
          </a:p>
          <a:p>
            <a:endParaRPr lang="en-US" altLang="ja-JP" sz="1400" dirty="0" smtClean="0"/>
          </a:p>
          <a:p>
            <a:r>
              <a:rPr lang="ja-JP" altLang="en-US" sz="1400" dirty="0" smtClean="0"/>
              <a:t>　</a:t>
            </a:r>
            <a:r>
              <a:rPr lang="ja-JP" altLang="ja-JP" sz="1400" dirty="0" smtClean="0"/>
              <a:t>市町村</a:t>
            </a:r>
            <a:r>
              <a:rPr lang="ja-JP" altLang="ja-JP" sz="1400" dirty="0"/>
              <a:t>は、介護保険の被保険者（受給者）である障害者から障害福祉サービスの利用に係る支給申請があった場合は、個別のケースに応じて、申請に係る障害福祉サービスに相当する介護保険サービスにより適切な支援を受けることが可能か否か、当該介護保険サービスに係る保険給付を受けることが可能か否か等について、介護保険担当課や当該受給者の居宅介護支援を行う居宅介護支援事業者等とも必要に応じて連携した上で把握し、適切に支給決定すること。</a:t>
            </a:r>
          </a:p>
          <a:p>
            <a:endParaRPr lang="en-US" altLang="ja-JP" sz="1400" dirty="0" smtClean="0"/>
          </a:p>
          <a:p>
            <a:r>
              <a:rPr lang="ja-JP" altLang="ja-JP" sz="1400" dirty="0" smtClean="0"/>
              <a:t>②</a:t>
            </a:r>
            <a:r>
              <a:rPr lang="ja-JP" altLang="ja-JP" sz="1400" dirty="0"/>
              <a:t>　介護保険サービス優先の捉え方</a:t>
            </a:r>
          </a:p>
          <a:p>
            <a:pPr marL="269875" indent="-90488"/>
            <a:r>
              <a:rPr lang="ja-JP" altLang="ja-JP" sz="1400" dirty="0" smtClean="0"/>
              <a:t>ア</a:t>
            </a:r>
            <a:r>
              <a:rPr lang="ja-JP" altLang="ja-JP" sz="1400" dirty="0"/>
              <a:t>　サービス内容や機能から、障害福祉サービスに相当する介護保険サービスがある場合は、基本的</a:t>
            </a:r>
            <a:r>
              <a:rPr lang="ja-JP" altLang="ja-JP" sz="1400" dirty="0" smtClean="0"/>
              <a:t>には</a:t>
            </a:r>
            <a:r>
              <a:rPr lang="ja-JP" altLang="ja-JP" sz="1400" dirty="0"/>
              <a:t>、この介護保険</a:t>
            </a:r>
            <a:r>
              <a:rPr lang="ja-JP" altLang="ja-JP" sz="1400" dirty="0" smtClean="0"/>
              <a:t>サービ</a:t>
            </a:r>
            <a:r>
              <a:rPr lang="ja-JP" altLang="en-US" sz="1400" dirty="0" smtClean="0"/>
              <a:t>　</a:t>
            </a:r>
            <a:r>
              <a:rPr lang="ja-JP" altLang="ja-JP" sz="1400" dirty="0" smtClean="0"/>
              <a:t>ス</a:t>
            </a:r>
            <a:r>
              <a:rPr lang="ja-JP" altLang="ja-JP" sz="1400" dirty="0"/>
              <a:t>に係る保険給付を優先して受けることとなる。しかしながら、障害者が同様のサービスを希望する場合でも、その心身の状況やサービス利用を必要とする理由は多様であり、介護保険サービスを一律に優先させ、これにより必要な支援を受けることができるか否かを一概に判断することは困難であることから、</a:t>
            </a:r>
            <a:r>
              <a:rPr lang="ja-JP" altLang="ja-JP" sz="1400" u="sng" dirty="0"/>
              <a:t>障害福祉サービスの種類や利用者の状況に応じて当該サービスに相当する介護保険サービスを特定し、一律に当該介護保険サービスを優先的に利用するものとはしないこととする。</a:t>
            </a:r>
          </a:p>
          <a:p>
            <a:pPr marL="269875" indent="179388"/>
            <a:r>
              <a:rPr lang="ja-JP" altLang="ja-JP" sz="1400" dirty="0"/>
              <a:t>したがって、市町村において、申請に係る障害福祉サービスの利用に関する具体的な内容（利用意向）を聴き取りにより把握した上で、申請者が必要としている支援内容を介護保険サービスにより受けることが可能か否かを適切に判断すること</a:t>
            </a:r>
            <a:r>
              <a:rPr lang="ja-JP" altLang="ja-JP" sz="1400" dirty="0" smtClean="0"/>
              <a:t>。</a:t>
            </a:r>
            <a:endParaRPr lang="en-US" altLang="ja-JP" sz="1400" dirty="0" smtClean="0"/>
          </a:p>
          <a:p>
            <a:endParaRPr lang="en-US" altLang="ja-JP" sz="1400" dirty="0" smtClean="0"/>
          </a:p>
          <a:p>
            <a:pPr algn="r"/>
            <a:r>
              <a:rPr lang="ja-JP" altLang="en-US" sz="1400" dirty="0" smtClean="0"/>
              <a:t>「</a:t>
            </a:r>
            <a:r>
              <a:rPr lang="ja-JP" altLang="en-US" sz="1400" dirty="0"/>
              <a:t>障害者総合支援法に基づく自立支援給付と介護保険制度との適用関係等について（平成</a:t>
            </a:r>
            <a:r>
              <a:rPr lang="en-US" altLang="ja-JP" sz="1400" dirty="0"/>
              <a:t>19</a:t>
            </a:r>
            <a:r>
              <a:rPr lang="ja-JP" altLang="en-US" sz="1400" dirty="0"/>
              <a:t>年通知）</a:t>
            </a:r>
            <a:r>
              <a:rPr lang="ja-JP" altLang="en-US" sz="1400" dirty="0" smtClean="0"/>
              <a:t>」</a:t>
            </a:r>
            <a:endParaRPr lang="ja-JP" altLang="ja-JP" sz="1400" dirty="0"/>
          </a:p>
        </p:txBody>
      </p:sp>
      <p:sp>
        <p:nvSpPr>
          <p:cNvPr id="2" name="テキスト ボックス 1"/>
          <p:cNvSpPr txBox="1"/>
          <p:nvPr/>
        </p:nvSpPr>
        <p:spPr>
          <a:xfrm>
            <a:off x="460227" y="1916832"/>
            <a:ext cx="9017275" cy="646331"/>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dirty="0" smtClean="0"/>
              <a:t>一律に介護保険サービスを優先的に利用するものではなく、申請者の個別の状況に応じ、申請者が必要としている支援内容を介護保険サービスにより受けることが可能かを判断</a:t>
            </a:r>
            <a:endParaRPr kumimoji="1" lang="ja-JP" altLang="en-US" dirty="0"/>
          </a:p>
        </p:txBody>
      </p:sp>
      <p:sp>
        <p:nvSpPr>
          <p:cNvPr id="3" name="フローチャート : 組合せ 2"/>
          <p:cNvSpPr/>
          <p:nvPr/>
        </p:nvSpPr>
        <p:spPr>
          <a:xfrm>
            <a:off x="4016895" y="1613084"/>
            <a:ext cx="1560173" cy="223882"/>
          </a:xfrm>
          <a:prstGeom prst="flowChartMer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9" name="直線コネクタ 8"/>
          <p:cNvCxnSpPr/>
          <p:nvPr/>
        </p:nvCxnSpPr>
        <p:spPr>
          <a:xfrm>
            <a:off x="0" y="449487"/>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67</a:t>
            </a:fld>
            <a:endParaRPr lang="en-US" altLang="ja-JP">
              <a:solidFill>
                <a:prstClr val="black"/>
              </a:solidFill>
            </a:endParaRPr>
          </a:p>
        </p:txBody>
      </p:sp>
    </p:spTree>
    <p:extLst>
      <p:ext uri="{BB962C8B-B14F-4D97-AF65-F5344CB8AC3E}">
        <p14:creationId xmlns:p14="http://schemas.microsoft.com/office/powerpoint/2010/main" val="32753315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29070" y="836712"/>
            <a:ext cx="9039092" cy="4093428"/>
          </a:xfrm>
          <a:prstGeom prst="rect">
            <a:avLst/>
          </a:prstGeom>
          <a:noFill/>
          <a:ln>
            <a:solidFill>
              <a:schemeClr val="tx1"/>
            </a:solidFill>
            <a:prstDash val="dash"/>
          </a:ln>
        </p:spPr>
        <p:txBody>
          <a:bodyPr wrap="square" rtlCol="0">
            <a:spAutoFit/>
          </a:bodyPr>
          <a:lstStyle/>
          <a:p>
            <a:r>
              <a:rPr lang="ja-JP" altLang="ja-JP" sz="1300" dirty="0" smtClean="0"/>
              <a:t>③</a:t>
            </a:r>
            <a:r>
              <a:rPr lang="ja-JP" altLang="ja-JP" sz="1300" dirty="0"/>
              <a:t>　具体的な運用</a:t>
            </a:r>
          </a:p>
          <a:p>
            <a:endParaRPr lang="en-US" altLang="ja-JP" sz="1300" dirty="0"/>
          </a:p>
          <a:p>
            <a:r>
              <a:rPr lang="ja-JP" altLang="en-US" sz="1300" dirty="0" smtClean="0"/>
              <a:t>　</a:t>
            </a:r>
            <a:r>
              <a:rPr lang="ja-JP" altLang="ja-JP" sz="1300" dirty="0" smtClean="0"/>
              <a:t>申請</a:t>
            </a:r>
            <a:r>
              <a:rPr lang="ja-JP" altLang="ja-JP" sz="1300" dirty="0"/>
              <a:t>に係る障害福祉サービスに相当する介護保険サービスにより必要な支援を受けることが可能と判断される場合には、基本的には介護給付費等を支給することはできないが、以下のとおり、当該サービスの利用について介護保険法の規定による保険給付が受けられない場合には、その限りにおいて、介護給付費等を支給することが可能である</a:t>
            </a:r>
            <a:r>
              <a:rPr lang="ja-JP" altLang="ja-JP" sz="1300" dirty="0" smtClean="0"/>
              <a:t>。</a:t>
            </a:r>
            <a:endParaRPr lang="en-US" altLang="ja-JP" sz="1300" dirty="0" smtClean="0"/>
          </a:p>
          <a:p>
            <a:pPr indent="179388"/>
            <a:endParaRPr lang="en-US" altLang="ja-JP" sz="1300" dirty="0"/>
          </a:p>
          <a:p>
            <a:pPr marL="360363" indent="-269875">
              <a:tabLst>
                <a:tab pos="360363" algn="l"/>
              </a:tabLst>
            </a:pPr>
            <a:r>
              <a:rPr lang="ja-JP" altLang="en-US" sz="1300" dirty="0" smtClean="0"/>
              <a:t>　</a:t>
            </a:r>
            <a:r>
              <a:rPr lang="ja-JP" altLang="ja-JP" sz="1300" dirty="0" smtClean="0"/>
              <a:t>ア</a:t>
            </a:r>
            <a:r>
              <a:rPr lang="ja-JP" altLang="ja-JP" sz="1300" dirty="0"/>
              <a:t>　在宅の障害者で、申請に係る障害福祉サービスについて当該市町村において適当と認める支給量が、</a:t>
            </a:r>
            <a:r>
              <a:rPr lang="ja-JP" altLang="ja-JP" sz="1300" u="sng" dirty="0"/>
              <a:t>当該障害福祉サービスに相当する介護保険サービスに係る保険給付の居宅介護サービス費等区分支給限度基準額の制約から、介護保険のケアプラン上において介護保険サービスのみによって確保することができないものと認められる場合</a:t>
            </a:r>
            <a:r>
              <a:rPr lang="ja-JP" altLang="ja-JP" sz="1300" dirty="0" smtClean="0"/>
              <a:t>。</a:t>
            </a:r>
            <a:endParaRPr lang="en-US" altLang="ja-JP" sz="1300" dirty="0" smtClean="0"/>
          </a:p>
          <a:p>
            <a:pPr marL="360363" indent="-269875">
              <a:tabLst>
                <a:tab pos="360363" algn="l"/>
              </a:tabLst>
            </a:pPr>
            <a:endParaRPr lang="en-US" altLang="ja-JP" sz="1300" dirty="0"/>
          </a:p>
          <a:p>
            <a:pPr marL="360363" indent="-180975">
              <a:tabLst>
                <a:tab pos="360363" algn="l"/>
              </a:tabLst>
            </a:pPr>
            <a:r>
              <a:rPr lang="ja-JP" altLang="ja-JP" sz="1300" dirty="0"/>
              <a:t>イ　</a:t>
            </a:r>
            <a:r>
              <a:rPr lang="ja-JP" altLang="en-US" sz="1300" dirty="0" smtClean="0"/>
              <a:t>　　</a:t>
            </a:r>
            <a:r>
              <a:rPr lang="ja-JP" altLang="ja-JP" sz="1300" u="sng" dirty="0" smtClean="0"/>
              <a:t>利用</a:t>
            </a:r>
            <a:r>
              <a:rPr lang="ja-JP" altLang="ja-JP" sz="1300" u="sng" dirty="0"/>
              <a:t>可能な介護保険サービスに係る事業所又は施設が身近にない、あっても利用定員に空きがないなど、当該障害者が実際に申請に係る障害福祉サービスに相当する介護保険サービスを利用することが困難と市町村が認める場合</a:t>
            </a:r>
            <a:r>
              <a:rPr lang="ja-JP" altLang="ja-JP" sz="1300" dirty="0"/>
              <a:t>（当該事情が解消するまでの間に限る。）。</a:t>
            </a:r>
          </a:p>
          <a:p>
            <a:pPr marL="360363" indent="-180975"/>
            <a:endParaRPr lang="en-US" altLang="ja-JP" sz="1300" dirty="0" smtClean="0"/>
          </a:p>
          <a:p>
            <a:pPr algn="r"/>
            <a:r>
              <a:rPr lang="ja-JP" altLang="en-US" sz="1300" dirty="0"/>
              <a:t>「障害者総合支援法に基づく自立支援給付と介護保険制度との適用関係等について（平成</a:t>
            </a:r>
            <a:r>
              <a:rPr lang="en-US" altLang="ja-JP" sz="1300" dirty="0"/>
              <a:t>19</a:t>
            </a:r>
            <a:r>
              <a:rPr lang="ja-JP" altLang="en-US" sz="1300" dirty="0"/>
              <a:t>年通知）</a:t>
            </a:r>
            <a:r>
              <a:rPr lang="ja-JP" altLang="en-US" sz="1300" dirty="0" smtClean="0"/>
              <a:t>」</a:t>
            </a:r>
            <a:endParaRPr lang="en-US" altLang="ja-JP" sz="1300" dirty="0" smtClean="0"/>
          </a:p>
          <a:p>
            <a:pPr algn="r"/>
            <a:endParaRPr lang="en-US" altLang="ja-JP" sz="1300" dirty="0"/>
          </a:p>
          <a:p>
            <a:r>
              <a:rPr lang="ja-JP" altLang="en-US" sz="1300" dirty="0" smtClean="0"/>
              <a:t>　状態</a:t>
            </a:r>
            <a:r>
              <a:rPr lang="ja-JP" altLang="en-US" sz="1300" dirty="0"/>
              <a:t>の変化によりサービスの必要量が増減する場合があるが、介護保険利用前に必要とされていたサービスが、介護保険利用開始前後で大きく変化することは一般的には考えにくいことから、個々の実態に即した適切な運用をお願いしたい</a:t>
            </a:r>
            <a:r>
              <a:rPr lang="ja-JP" altLang="en-US" sz="1300" dirty="0" smtClean="0"/>
              <a:t>。</a:t>
            </a:r>
            <a:endParaRPr lang="en-US" altLang="ja-JP" sz="1300" dirty="0" smtClean="0"/>
          </a:p>
          <a:p>
            <a:endParaRPr lang="en-US" altLang="ja-JP" sz="1300" dirty="0"/>
          </a:p>
          <a:p>
            <a:pPr algn="r"/>
            <a:r>
              <a:rPr lang="ja-JP" altLang="en-US" sz="1300" dirty="0"/>
              <a:t>「平成</a:t>
            </a:r>
            <a:r>
              <a:rPr lang="en-US" altLang="ja-JP" sz="1300" dirty="0"/>
              <a:t>26</a:t>
            </a:r>
            <a:r>
              <a:rPr lang="ja-JP" altLang="en-US" sz="1300" dirty="0"/>
              <a:t>年</a:t>
            </a:r>
            <a:r>
              <a:rPr lang="en-US" altLang="ja-JP" sz="1300" dirty="0"/>
              <a:t>3</a:t>
            </a:r>
            <a:r>
              <a:rPr lang="ja-JP" altLang="en-US" sz="1300" dirty="0"/>
              <a:t>月障害保健福祉</a:t>
            </a:r>
            <a:r>
              <a:rPr lang="ja-JP" altLang="en-US" sz="1300" dirty="0" smtClean="0"/>
              <a:t>関係主管課長</a:t>
            </a:r>
            <a:r>
              <a:rPr lang="ja-JP" altLang="en-US" sz="1300" dirty="0"/>
              <a:t>会議</a:t>
            </a:r>
            <a:r>
              <a:rPr lang="ja-JP" altLang="en-US" sz="1300" dirty="0" smtClean="0"/>
              <a:t>」</a:t>
            </a:r>
            <a:endParaRPr lang="ja-JP" altLang="en-US" sz="1300" dirty="0"/>
          </a:p>
        </p:txBody>
      </p:sp>
      <p:sp>
        <p:nvSpPr>
          <p:cNvPr id="6" name="テキスト ボックス 5"/>
          <p:cNvSpPr txBox="1"/>
          <p:nvPr/>
        </p:nvSpPr>
        <p:spPr>
          <a:xfrm>
            <a:off x="429070" y="5709162"/>
            <a:ext cx="9039091" cy="1092607"/>
          </a:xfrm>
          <a:prstGeom prst="rect">
            <a:avLst/>
          </a:prstGeom>
          <a:noFill/>
          <a:ln>
            <a:solidFill>
              <a:schemeClr val="tx1"/>
            </a:solidFill>
            <a:prstDash val="dash"/>
          </a:ln>
        </p:spPr>
        <p:txBody>
          <a:bodyPr wrap="square" rtlCol="0">
            <a:spAutoFit/>
          </a:bodyPr>
          <a:lstStyle/>
          <a:p>
            <a:pPr marL="360363" indent="-180975"/>
            <a:r>
              <a:rPr lang="ja-JP" altLang="ja-JP" sz="1300" dirty="0"/>
              <a:t>イ　サービス内容や機能から</a:t>
            </a:r>
            <a:r>
              <a:rPr lang="ja-JP" altLang="ja-JP" sz="1300" u="sng" dirty="0"/>
              <a:t>、介護保険サービスには相当するものがない障害福祉サービス固有のものと認められるもの（同行援護、行動援護、自立訓練（生活訓練）、就労移行支援、就労継続支援等）については、当該障害福祉サービスに係る介護給付費等を支給する</a:t>
            </a:r>
            <a:r>
              <a:rPr lang="ja-JP" altLang="ja-JP" sz="1300" u="sng" dirty="0" smtClean="0"/>
              <a:t>。</a:t>
            </a:r>
            <a:endParaRPr lang="en-US" altLang="ja-JP" sz="1300" u="sng" dirty="0" smtClean="0"/>
          </a:p>
          <a:p>
            <a:endParaRPr lang="en-US" altLang="ja-JP" sz="1300" dirty="0" smtClean="0"/>
          </a:p>
          <a:p>
            <a:pPr algn="r"/>
            <a:r>
              <a:rPr lang="ja-JP" altLang="en-US" sz="1300" dirty="0"/>
              <a:t>「障害者総合支援法に基づく自立支援給付と介護保険制度との適用関係等について（平成</a:t>
            </a:r>
            <a:r>
              <a:rPr lang="en-US" altLang="ja-JP" sz="1300" dirty="0"/>
              <a:t>19</a:t>
            </a:r>
            <a:r>
              <a:rPr lang="ja-JP" altLang="en-US" sz="1300" dirty="0"/>
              <a:t>年通知）</a:t>
            </a:r>
            <a:r>
              <a:rPr lang="ja-JP" altLang="en-US" sz="1300" dirty="0" smtClean="0"/>
              <a:t>」</a:t>
            </a:r>
            <a:endParaRPr lang="en-US" altLang="ja-JP" sz="1300" dirty="0"/>
          </a:p>
        </p:txBody>
      </p:sp>
      <p:sp>
        <p:nvSpPr>
          <p:cNvPr id="7" name="テキスト ボックス 6"/>
          <p:cNvSpPr txBox="1"/>
          <p:nvPr/>
        </p:nvSpPr>
        <p:spPr>
          <a:xfrm>
            <a:off x="450887" y="98699"/>
            <a:ext cx="9017275" cy="646331"/>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hangingPunct="0"/>
            <a:r>
              <a:rPr lang="ja-JP" altLang="ja-JP" dirty="0"/>
              <a:t>市町村が適当と認める支給量が介護保険サービスのみによって確保することができないと認められる</a:t>
            </a:r>
            <a:r>
              <a:rPr lang="ja-JP" altLang="ja-JP" dirty="0" smtClean="0"/>
              <a:t>場合等</a:t>
            </a:r>
            <a:r>
              <a:rPr lang="ja-JP" altLang="ja-JP" dirty="0"/>
              <a:t>には、障害者総合支援法に基づくサービスを受ける</a:t>
            </a:r>
            <a:r>
              <a:rPr lang="ja-JP" altLang="ja-JP" dirty="0" smtClean="0"/>
              <a:t>こと</a:t>
            </a:r>
            <a:r>
              <a:rPr lang="ja-JP" altLang="en-US" dirty="0" smtClean="0"/>
              <a:t>が</a:t>
            </a:r>
            <a:r>
              <a:rPr lang="ja-JP" altLang="ja-JP" dirty="0" smtClean="0"/>
              <a:t>可能</a:t>
            </a:r>
            <a:endParaRPr kumimoji="1" lang="ja-JP" altLang="en-US" dirty="0"/>
          </a:p>
        </p:txBody>
      </p:sp>
      <p:sp>
        <p:nvSpPr>
          <p:cNvPr id="8" name="テキスト ボックス 7"/>
          <p:cNvSpPr txBox="1"/>
          <p:nvPr/>
        </p:nvSpPr>
        <p:spPr>
          <a:xfrm>
            <a:off x="486454" y="5014917"/>
            <a:ext cx="8981707" cy="646331"/>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hangingPunct="0"/>
            <a:r>
              <a:rPr lang="ja-JP" altLang="ja-JP" dirty="0" smtClean="0"/>
              <a:t>障害</a:t>
            </a:r>
            <a:r>
              <a:rPr lang="ja-JP" altLang="ja-JP" dirty="0"/>
              <a:t>福祉サービス固有のサービスと認められるものを利用する場合について</a:t>
            </a:r>
            <a:r>
              <a:rPr lang="ja-JP" altLang="ja-JP" dirty="0" smtClean="0"/>
              <a:t>は </a:t>
            </a:r>
            <a:r>
              <a:rPr lang="ja-JP" altLang="ja-JP" dirty="0"/>
              <a:t>、障害者総合支援法に基づくサービスを受けること</a:t>
            </a:r>
            <a:r>
              <a:rPr lang="ja-JP" altLang="en-US" dirty="0"/>
              <a:t>が</a:t>
            </a:r>
            <a:r>
              <a:rPr lang="ja-JP" altLang="ja-JP" dirty="0" smtClean="0"/>
              <a:t>可能</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68</a:t>
            </a:fld>
            <a:endParaRPr lang="en-US" altLang="ja-JP">
              <a:solidFill>
                <a:prstClr val="black"/>
              </a:solidFill>
            </a:endParaRPr>
          </a:p>
        </p:txBody>
      </p:sp>
    </p:spTree>
    <p:extLst>
      <p:ext uri="{BB962C8B-B14F-4D97-AF65-F5344CB8AC3E}">
        <p14:creationId xmlns:p14="http://schemas.microsoft.com/office/powerpoint/2010/main" val="42019039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85" y="274639"/>
            <a:ext cx="9518650" cy="6323012"/>
          </a:xfrm>
        </p:spPr>
        <p:txBody>
          <a:bodyPr/>
          <a:lstStyle/>
          <a:p>
            <a:r>
              <a:rPr lang="ja-JP" altLang="en-US" sz="3600" dirty="0"/>
              <a:t>８</a:t>
            </a:r>
            <a:r>
              <a:rPr lang="ja-JP" altLang="en-US" sz="3600" dirty="0" smtClean="0">
                <a:solidFill>
                  <a:schemeClr val="tx1"/>
                </a:solidFill>
              </a:rPr>
              <a:t>　</a:t>
            </a:r>
            <a:r>
              <a:rPr lang="ja-JP" altLang="en-US" sz="3600" dirty="0" smtClean="0">
                <a:latin typeface="ＭＳ ゴシック" pitchFamily="49" charset="-128"/>
                <a:ea typeface="ＭＳ ゴシック" pitchFamily="49" charset="-128"/>
              </a:rPr>
              <a:t>障害福祉計画について</a:t>
            </a:r>
            <a:endParaRPr lang="ja-JP" altLang="en-US" sz="2400" dirty="0">
              <a:solidFill>
                <a:schemeClr val="tx1"/>
              </a:solidFill>
            </a:endParaRPr>
          </a:p>
        </p:txBody>
      </p:sp>
      <p:sp>
        <p:nvSpPr>
          <p:cNvPr id="3" name="スライド番号プレースホルダー 2"/>
          <p:cNvSpPr>
            <a:spLocks noGrp="1"/>
          </p:cNvSpPr>
          <p:nvPr>
            <p:ph type="sldNum" sz="quarter" idx="12"/>
          </p:nvPr>
        </p:nvSpPr>
        <p:spPr/>
        <p:txBody>
          <a:bodyPr/>
          <a:lstStyle/>
          <a:p>
            <a:pPr>
              <a:defRPr/>
            </a:pPr>
            <a:fld id="{55BFF21B-9345-49ED-9334-74DFB50F9214}" type="slidenum">
              <a:rPr lang="ja-JP" altLang="en-US" smtClean="0">
                <a:solidFill>
                  <a:prstClr val="black">
                    <a:tint val="75000"/>
                  </a:prstClr>
                </a:solidFill>
              </a:rPr>
              <a:pPr>
                <a:defRPr/>
              </a:pPr>
              <a:t>69</a:t>
            </a:fld>
            <a:endParaRPr lang="ja-JP" altLang="en-US">
              <a:solidFill>
                <a:prstClr val="black">
                  <a:tint val="75000"/>
                </a:prstClr>
              </a:solidFill>
            </a:endParaRPr>
          </a:p>
        </p:txBody>
      </p:sp>
    </p:spTree>
    <p:extLst>
      <p:ext uri="{BB962C8B-B14F-4D97-AF65-F5344CB8AC3E}">
        <p14:creationId xmlns:p14="http://schemas.microsoft.com/office/powerpoint/2010/main" val="1190752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5654706" y="4724972"/>
            <a:ext cx="3611563" cy="1704975"/>
          </a:xfrm>
          <a:prstGeom prst="roundRect">
            <a:avLst>
              <a:gd name="adj" fmla="val 8931"/>
            </a:avLst>
          </a:prstGeom>
          <a:solidFill>
            <a:srgbClr val="CCFFFF"/>
          </a:solidFill>
          <a:ln w="9525">
            <a:solidFill>
              <a:schemeClr val="tx1"/>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195" name="AutoShape 3"/>
          <p:cNvSpPr>
            <a:spLocks noChangeArrowheads="1"/>
          </p:cNvSpPr>
          <p:nvPr/>
        </p:nvSpPr>
        <p:spPr bwMode="auto">
          <a:xfrm>
            <a:off x="5654706" y="2492380"/>
            <a:ext cx="3611563" cy="1600200"/>
          </a:xfrm>
          <a:prstGeom prst="roundRect">
            <a:avLst>
              <a:gd name="adj" fmla="val 8931"/>
            </a:avLst>
          </a:prstGeom>
          <a:solidFill>
            <a:srgbClr val="CCFFFF"/>
          </a:solidFill>
          <a:ln w="9525">
            <a:solidFill>
              <a:schemeClr val="tx1"/>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196" name="Rectangle 4"/>
          <p:cNvSpPr>
            <a:spLocks noChangeArrowheads="1"/>
          </p:cNvSpPr>
          <p:nvPr/>
        </p:nvSpPr>
        <p:spPr bwMode="auto">
          <a:xfrm>
            <a:off x="428625" y="4508500"/>
            <a:ext cx="4367214" cy="2135188"/>
          </a:xfrm>
          <a:prstGeom prst="rect">
            <a:avLst/>
          </a:prstGeom>
          <a:solidFill>
            <a:srgbClr val="EAEAEA"/>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197" name="Rectangle 5"/>
          <p:cNvSpPr>
            <a:spLocks noChangeArrowheads="1"/>
          </p:cNvSpPr>
          <p:nvPr/>
        </p:nvSpPr>
        <p:spPr bwMode="auto">
          <a:xfrm>
            <a:off x="392384" y="2371725"/>
            <a:ext cx="4403725" cy="2065338"/>
          </a:xfrm>
          <a:prstGeom prst="rect">
            <a:avLst/>
          </a:prstGeom>
          <a:solidFill>
            <a:srgbClr val="EAEAEA"/>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63494" name="AutoShape 6"/>
          <p:cNvSpPr>
            <a:spLocks noChangeArrowheads="1"/>
          </p:cNvSpPr>
          <p:nvPr/>
        </p:nvSpPr>
        <p:spPr bwMode="auto">
          <a:xfrm>
            <a:off x="584217" y="785813"/>
            <a:ext cx="8069263" cy="1447800"/>
          </a:xfrm>
          <a:prstGeom prst="foldedCorner">
            <a:avLst>
              <a:gd name="adj" fmla="val 12500"/>
            </a:avLst>
          </a:prstGeom>
          <a:solidFill>
            <a:srgbClr val="FFFFCC"/>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199" name="Rectangle 7"/>
          <p:cNvSpPr>
            <a:spLocks noChangeArrowheads="1"/>
          </p:cNvSpPr>
          <p:nvPr/>
        </p:nvSpPr>
        <p:spPr bwMode="auto">
          <a:xfrm>
            <a:off x="3024214" y="1000136"/>
            <a:ext cx="3000375" cy="428625"/>
          </a:xfrm>
          <a:prstGeom prst="rect">
            <a:avLst/>
          </a:prstGeom>
          <a:solidFill>
            <a:srgbClr val="FFFF66"/>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200" name="Rectangle 8"/>
          <p:cNvSpPr>
            <a:spLocks noGrp="1" noChangeArrowheads="1"/>
          </p:cNvSpPr>
          <p:nvPr>
            <p:ph type="title"/>
          </p:nvPr>
        </p:nvSpPr>
        <p:spPr>
          <a:xfrm>
            <a:off x="584217" y="-38695"/>
            <a:ext cx="8634433" cy="587375"/>
          </a:xfrm>
        </p:spPr>
        <p:txBody>
          <a:bodyPr/>
          <a:lstStyle/>
          <a:p>
            <a:pPr eaLnBrk="1" hangingPunct="1"/>
            <a:r>
              <a:rPr lang="ja-JP" altLang="en-US" sz="2400" b="1" dirty="0" smtClean="0">
                <a:solidFill>
                  <a:schemeClr val="tx1"/>
                </a:solidFill>
              </a:rPr>
              <a:t>措置制度から支援費制度へ　（</a:t>
            </a:r>
            <a:r>
              <a:rPr lang="en-US" altLang="ja-JP" sz="2400" b="1" dirty="0" smtClean="0">
                <a:solidFill>
                  <a:schemeClr val="tx1"/>
                </a:solidFill>
              </a:rPr>
              <a:t>2003</a:t>
            </a:r>
            <a:r>
              <a:rPr lang="ja-JP" altLang="en-US" sz="2400" b="1" dirty="0" smtClean="0">
                <a:solidFill>
                  <a:schemeClr val="tx1"/>
                </a:solidFill>
              </a:rPr>
              <a:t>（平成</a:t>
            </a:r>
            <a:r>
              <a:rPr lang="en-US" altLang="ja-JP" sz="2400" b="1" dirty="0" smtClean="0">
                <a:solidFill>
                  <a:schemeClr val="tx1"/>
                </a:solidFill>
              </a:rPr>
              <a:t>15</a:t>
            </a:r>
            <a:r>
              <a:rPr lang="ja-JP" altLang="en-US" sz="2400" b="1" dirty="0" smtClean="0">
                <a:solidFill>
                  <a:schemeClr val="tx1"/>
                </a:solidFill>
              </a:rPr>
              <a:t>）年）</a:t>
            </a:r>
          </a:p>
        </p:txBody>
      </p:sp>
      <p:sp>
        <p:nvSpPr>
          <p:cNvPr id="8201" name="Text Box 9"/>
          <p:cNvSpPr txBox="1">
            <a:spLocks noChangeArrowheads="1"/>
          </p:cNvSpPr>
          <p:nvPr/>
        </p:nvSpPr>
        <p:spPr bwMode="auto">
          <a:xfrm>
            <a:off x="3167063" y="1000135"/>
            <a:ext cx="4214812" cy="461963"/>
          </a:xfrm>
          <a:prstGeom prst="rect">
            <a:avLst/>
          </a:prstGeom>
          <a:noFill/>
          <a:ln w="9525">
            <a:noFill/>
            <a:miter lim="800000"/>
            <a:headEnd/>
            <a:tailEnd/>
          </a:ln>
        </p:spPr>
        <p:txBody>
          <a:bodyPr>
            <a:spAutoFit/>
          </a:bodyPr>
          <a:lstStyle/>
          <a:p>
            <a:pPr fontAlgn="base">
              <a:spcBef>
                <a:spcPct val="0"/>
              </a:spcBef>
              <a:spcAft>
                <a:spcPct val="0"/>
              </a:spcAft>
            </a:pPr>
            <a:r>
              <a:rPr lang="ja-JP" altLang="en-US" sz="2400" b="1">
                <a:solidFill>
                  <a:prstClr val="black"/>
                </a:solidFill>
              </a:rPr>
              <a:t>支援費制度の意義</a:t>
            </a:r>
          </a:p>
        </p:txBody>
      </p:sp>
      <p:sp>
        <p:nvSpPr>
          <p:cNvPr id="8202" name="Text Box 10"/>
          <p:cNvSpPr txBox="1">
            <a:spLocks noChangeArrowheads="1"/>
          </p:cNvSpPr>
          <p:nvPr/>
        </p:nvSpPr>
        <p:spPr bwMode="auto">
          <a:xfrm>
            <a:off x="1878033" y="1435107"/>
            <a:ext cx="5832046" cy="769441"/>
          </a:xfrm>
          <a:prstGeom prst="rect">
            <a:avLst/>
          </a:prstGeom>
          <a:noFill/>
          <a:ln w="9525">
            <a:noFill/>
            <a:miter lim="800000"/>
            <a:headEnd/>
            <a:tailEnd/>
          </a:ln>
        </p:spPr>
        <p:txBody>
          <a:bodyPr wrap="none">
            <a:spAutoFit/>
          </a:bodyPr>
          <a:lstStyle/>
          <a:p>
            <a:pPr fontAlgn="base">
              <a:spcBef>
                <a:spcPct val="0"/>
              </a:spcBef>
              <a:spcAft>
                <a:spcPct val="0"/>
              </a:spcAft>
              <a:buClr>
                <a:srgbClr val="000066"/>
              </a:buClr>
              <a:buFont typeface="Wingdings" pitchFamily="2" charset="2"/>
              <a:buChar char="n"/>
            </a:pPr>
            <a:r>
              <a:rPr lang="ja-JP" altLang="en-US" sz="2200" b="1">
                <a:solidFill>
                  <a:prstClr val="black"/>
                </a:solidFill>
              </a:rPr>
              <a:t>多様化・増大化する障害福祉ニーズへの対応</a:t>
            </a:r>
          </a:p>
          <a:p>
            <a:pPr fontAlgn="base">
              <a:spcBef>
                <a:spcPct val="0"/>
              </a:spcBef>
              <a:spcAft>
                <a:spcPct val="0"/>
              </a:spcAft>
              <a:buClr>
                <a:srgbClr val="000066"/>
              </a:buClr>
              <a:buFont typeface="Wingdings" pitchFamily="2" charset="2"/>
              <a:buChar char="n"/>
            </a:pPr>
            <a:r>
              <a:rPr lang="ja-JP" altLang="en-US" sz="2200" b="1">
                <a:solidFill>
                  <a:prstClr val="black"/>
                </a:solidFill>
              </a:rPr>
              <a:t>利用者の立場に立った制度構築</a:t>
            </a:r>
          </a:p>
        </p:txBody>
      </p:sp>
      <p:grpSp>
        <p:nvGrpSpPr>
          <p:cNvPr id="2" name="Group 11"/>
          <p:cNvGrpSpPr>
            <a:grpSpLocks/>
          </p:cNvGrpSpPr>
          <p:nvPr/>
        </p:nvGrpSpPr>
        <p:grpSpPr bwMode="auto">
          <a:xfrm>
            <a:off x="434982" y="2416752"/>
            <a:ext cx="2232025" cy="392113"/>
            <a:chOff x="324" y="1457"/>
            <a:chExt cx="1254" cy="247"/>
          </a:xfrm>
        </p:grpSpPr>
        <p:sp>
          <p:nvSpPr>
            <p:cNvPr id="8247" name="Rectangle 12"/>
            <p:cNvSpPr>
              <a:spLocks noChangeArrowheads="1"/>
            </p:cNvSpPr>
            <p:nvPr/>
          </p:nvSpPr>
          <p:spPr bwMode="auto">
            <a:xfrm>
              <a:off x="324" y="1464"/>
              <a:ext cx="1254" cy="240"/>
            </a:xfrm>
            <a:prstGeom prst="rect">
              <a:avLst/>
            </a:prstGeom>
            <a:solidFill>
              <a:srgbClr val="FFCCCC"/>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248" name="Text Box 13"/>
            <p:cNvSpPr txBox="1">
              <a:spLocks noChangeArrowheads="1"/>
            </p:cNvSpPr>
            <p:nvPr/>
          </p:nvSpPr>
          <p:spPr bwMode="auto">
            <a:xfrm>
              <a:off x="331" y="1457"/>
              <a:ext cx="1166" cy="233"/>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b="1">
                  <a:solidFill>
                    <a:prstClr val="black"/>
                  </a:solidFill>
                </a:rPr>
                <a:t>措置制度（～Ｈ１５）</a:t>
              </a:r>
            </a:p>
          </p:txBody>
        </p:sp>
      </p:grpSp>
      <p:grpSp>
        <p:nvGrpSpPr>
          <p:cNvPr id="3" name="Group 14"/>
          <p:cNvGrpSpPr>
            <a:grpSpLocks/>
          </p:cNvGrpSpPr>
          <p:nvPr/>
        </p:nvGrpSpPr>
        <p:grpSpPr bwMode="auto">
          <a:xfrm>
            <a:off x="741494" y="2852747"/>
            <a:ext cx="4140199" cy="1608137"/>
            <a:chOff x="428" y="1764"/>
            <a:chExt cx="2406" cy="1013"/>
          </a:xfrm>
        </p:grpSpPr>
        <p:grpSp>
          <p:nvGrpSpPr>
            <p:cNvPr id="4" name="Group 15"/>
            <p:cNvGrpSpPr>
              <a:grpSpLocks/>
            </p:cNvGrpSpPr>
            <p:nvPr/>
          </p:nvGrpSpPr>
          <p:grpSpPr bwMode="auto">
            <a:xfrm>
              <a:off x="1326" y="1764"/>
              <a:ext cx="601" cy="260"/>
              <a:chOff x="420" y="1836"/>
              <a:chExt cx="601" cy="260"/>
            </a:xfrm>
          </p:grpSpPr>
          <p:sp>
            <p:nvSpPr>
              <p:cNvPr id="63504" name="AutoShape 16"/>
              <p:cNvSpPr>
                <a:spLocks noChangeArrowheads="1"/>
              </p:cNvSpPr>
              <p:nvPr/>
            </p:nvSpPr>
            <p:spPr bwMode="auto">
              <a:xfrm>
                <a:off x="420" y="1836"/>
                <a:ext cx="601" cy="234"/>
              </a:xfrm>
              <a:prstGeom prst="roundRect">
                <a:avLst>
                  <a:gd name="adj" fmla="val 16667"/>
                </a:avLst>
              </a:prstGeom>
              <a:solidFill>
                <a:srgbClr val="FFFFCC"/>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46" name="Text Box 17"/>
              <p:cNvSpPr txBox="1">
                <a:spLocks noChangeArrowheads="1"/>
              </p:cNvSpPr>
              <p:nvPr/>
            </p:nvSpPr>
            <p:spPr bwMode="auto">
              <a:xfrm>
                <a:off x="524" y="1844"/>
                <a:ext cx="405"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行政</a:t>
                </a:r>
              </a:p>
            </p:txBody>
          </p:sp>
        </p:grpSp>
        <p:grpSp>
          <p:nvGrpSpPr>
            <p:cNvPr id="5" name="Group 18"/>
            <p:cNvGrpSpPr>
              <a:grpSpLocks/>
            </p:cNvGrpSpPr>
            <p:nvPr/>
          </p:nvGrpSpPr>
          <p:grpSpPr bwMode="auto">
            <a:xfrm>
              <a:off x="514" y="2192"/>
              <a:ext cx="601" cy="252"/>
              <a:chOff x="628" y="2582"/>
              <a:chExt cx="601" cy="252"/>
            </a:xfrm>
          </p:grpSpPr>
          <p:sp>
            <p:nvSpPr>
              <p:cNvPr id="63507" name="AutoShape 19"/>
              <p:cNvSpPr>
                <a:spLocks noChangeArrowheads="1"/>
              </p:cNvSpPr>
              <p:nvPr/>
            </p:nvSpPr>
            <p:spPr bwMode="auto">
              <a:xfrm>
                <a:off x="628" y="2590"/>
                <a:ext cx="601" cy="234"/>
              </a:xfrm>
              <a:prstGeom prst="roundRect">
                <a:avLst>
                  <a:gd name="adj" fmla="val 16667"/>
                </a:avLst>
              </a:prstGeom>
              <a:solidFill>
                <a:srgbClr val="CCFFFF"/>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44" name="Text Box 20"/>
              <p:cNvSpPr txBox="1">
                <a:spLocks noChangeArrowheads="1"/>
              </p:cNvSpPr>
              <p:nvPr/>
            </p:nvSpPr>
            <p:spPr bwMode="auto">
              <a:xfrm>
                <a:off x="662" y="2582"/>
                <a:ext cx="554"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事業者</a:t>
                </a:r>
              </a:p>
            </p:txBody>
          </p:sp>
        </p:grpSp>
        <p:grpSp>
          <p:nvGrpSpPr>
            <p:cNvPr id="6" name="Group 21"/>
            <p:cNvGrpSpPr>
              <a:grpSpLocks/>
            </p:cNvGrpSpPr>
            <p:nvPr/>
          </p:nvGrpSpPr>
          <p:grpSpPr bwMode="auto">
            <a:xfrm>
              <a:off x="2086" y="2344"/>
              <a:ext cx="601" cy="256"/>
              <a:chOff x="1618" y="2518"/>
              <a:chExt cx="601" cy="256"/>
            </a:xfrm>
          </p:grpSpPr>
          <p:sp>
            <p:nvSpPr>
              <p:cNvPr id="63510" name="AutoShape 22"/>
              <p:cNvSpPr>
                <a:spLocks noChangeArrowheads="1"/>
              </p:cNvSpPr>
              <p:nvPr/>
            </p:nvSpPr>
            <p:spPr bwMode="auto">
              <a:xfrm>
                <a:off x="1618" y="2518"/>
                <a:ext cx="601" cy="234"/>
              </a:xfrm>
              <a:prstGeom prst="roundRect">
                <a:avLst>
                  <a:gd name="adj" fmla="val 16667"/>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42" name="Text Box 23"/>
              <p:cNvSpPr txBox="1">
                <a:spLocks noChangeArrowheads="1"/>
              </p:cNvSpPr>
              <p:nvPr/>
            </p:nvSpPr>
            <p:spPr bwMode="auto">
              <a:xfrm>
                <a:off x="1658" y="2522"/>
                <a:ext cx="554"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障害者</a:t>
                </a:r>
              </a:p>
            </p:txBody>
          </p:sp>
        </p:grpSp>
        <p:sp>
          <p:nvSpPr>
            <p:cNvPr id="8235" name="Line 24"/>
            <p:cNvSpPr>
              <a:spLocks noChangeShapeType="1"/>
            </p:cNvSpPr>
            <p:nvPr/>
          </p:nvSpPr>
          <p:spPr bwMode="auto">
            <a:xfrm flipH="1">
              <a:off x="816" y="1950"/>
              <a:ext cx="504" cy="234"/>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36" name="Text Box 25"/>
            <p:cNvSpPr txBox="1">
              <a:spLocks noChangeArrowheads="1"/>
            </p:cNvSpPr>
            <p:nvPr/>
          </p:nvSpPr>
          <p:spPr bwMode="auto">
            <a:xfrm>
              <a:off x="428" y="1888"/>
              <a:ext cx="718" cy="194"/>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事業者を特定</a:t>
              </a:r>
            </a:p>
          </p:txBody>
        </p:sp>
        <p:sp>
          <p:nvSpPr>
            <p:cNvPr id="8237" name="Line 26"/>
            <p:cNvSpPr>
              <a:spLocks noChangeShapeType="1"/>
            </p:cNvSpPr>
            <p:nvPr/>
          </p:nvSpPr>
          <p:spPr bwMode="auto">
            <a:xfrm>
              <a:off x="1934" y="1896"/>
              <a:ext cx="444" cy="450"/>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38" name="Text Box 27"/>
            <p:cNvSpPr txBox="1">
              <a:spLocks noChangeArrowheads="1"/>
            </p:cNvSpPr>
            <p:nvPr/>
          </p:nvSpPr>
          <p:spPr bwMode="auto">
            <a:xfrm>
              <a:off x="2129" y="1853"/>
              <a:ext cx="705" cy="33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サービス内容</a:t>
              </a:r>
            </a:p>
            <a:p>
              <a:pPr fontAlgn="base">
                <a:spcBef>
                  <a:spcPct val="0"/>
                </a:spcBef>
                <a:spcAft>
                  <a:spcPct val="0"/>
                </a:spcAft>
              </a:pPr>
              <a:r>
                <a:rPr lang="ja-JP" altLang="en-US" sz="1400">
                  <a:solidFill>
                    <a:prstClr val="black"/>
                  </a:solidFill>
                </a:rPr>
                <a:t>を決定</a:t>
              </a:r>
            </a:p>
          </p:txBody>
        </p:sp>
        <p:sp>
          <p:nvSpPr>
            <p:cNvPr id="8239" name="Line 28"/>
            <p:cNvSpPr>
              <a:spLocks noChangeShapeType="1"/>
            </p:cNvSpPr>
            <p:nvPr/>
          </p:nvSpPr>
          <p:spPr bwMode="auto">
            <a:xfrm>
              <a:off x="1110" y="2316"/>
              <a:ext cx="966" cy="126"/>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40" name="Text Box 29"/>
            <p:cNvSpPr txBox="1">
              <a:spLocks noChangeArrowheads="1"/>
            </p:cNvSpPr>
            <p:nvPr/>
          </p:nvSpPr>
          <p:spPr bwMode="auto">
            <a:xfrm>
              <a:off x="1082" y="2447"/>
              <a:ext cx="1002" cy="33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行政からの受託者と</a:t>
              </a:r>
            </a:p>
            <a:p>
              <a:pPr fontAlgn="base">
                <a:spcBef>
                  <a:spcPct val="0"/>
                </a:spcBef>
                <a:spcAft>
                  <a:spcPct val="0"/>
                </a:spcAft>
              </a:pPr>
              <a:r>
                <a:rPr lang="ja-JP" altLang="en-US" sz="1400">
                  <a:solidFill>
                    <a:prstClr val="black"/>
                  </a:solidFill>
                </a:rPr>
                <a:t>してのサービス提供</a:t>
              </a:r>
            </a:p>
          </p:txBody>
        </p:sp>
      </p:grpSp>
      <p:grpSp>
        <p:nvGrpSpPr>
          <p:cNvPr id="7" name="Group 30"/>
          <p:cNvGrpSpPr>
            <a:grpSpLocks/>
          </p:cNvGrpSpPr>
          <p:nvPr/>
        </p:nvGrpSpPr>
        <p:grpSpPr bwMode="auto">
          <a:xfrm>
            <a:off x="895413" y="4868863"/>
            <a:ext cx="3684588" cy="1763712"/>
            <a:chOff x="530" y="3017"/>
            <a:chExt cx="2142" cy="1111"/>
          </a:xfrm>
        </p:grpSpPr>
        <p:grpSp>
          <p:nvGrpSpPr>
            <p:cNvPr id="8" name="Group 31"/>
            <p:cNvGrpSpPr>
              <a:grpSpLocks/>
            </p:cNvGrpSpPr>
            <p:nvPr/>
          </p:nvGrpSpPr>
          <p:grpSpPr bwMode="auto">
            <a:xfrm>
              <a:off x="1288" y="3868"/>
              <a:ext cx="600" cy="260"/>
              <a:chOff x="420" y="1836"/>
              <a:chExt cx="600" cy="260"/>
            </a:xfrm>
          </p:grpSpPr>
          <p:sp>
            <p:nvSpPr>
              <p:cNvPr id="63520" name="AutoShape 32"/>
              <p:cNvSpPr>
                <a:spLocks noChangeArrowheads="1"/>
              </p:cNvSpPr>
              <p:nvPr/>
            </p:nvSpPr>
            <p:spPr bwMode="auto">
              <a:xfrm>
                <a:off x="420" y="1836"/>
                <a:ext cx="600" cy="234"/>
              </a:xfrm>
              <a:prstGeom prst="roundRect">
                <a:avLst>
                  <a:gd name="adj" fmla="val 16667"/>
                </a:avLst>
              </a:prstGeom>
              <a:solidFill>
                <a:srgbClr val="FFFFCC"/>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31" name="Text Box 33"/>
              <p:cNvSpPr txBox="1">
                <a:spLocks noChangeArrowheads="1"/>
              </p:cNvSpPr>
              <p:nvPr/>
            </p:nvSpPr>
            <p:spPr bwMode="auto">
              <a:xfrm>
                <a:off x="524" y="1844"/>
                <a:ext cx="406"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行政</a:t>
                </a:r>
              </a:p>
            </p:txBody>
          </p:sp>
        </p:grpSp>
        <p:grpSp>
          <p:nvGrpSpPr>
            <p:cNvPr id="9" name="Group 34"/>
            <p:cNvGrpSpPr>
              <a:grpSpLocks/>
            </p:cNvGrpSpPr>
            <p:nvPr/>
          </p:nvGrpSpPr>
          <p:grpSpPr bwMode="auto">
            <a:xfrm>
              <a:off x="530" y="3138"/>
              <a:ext cx="600" cy="252"/>
              <a:chOff x="628" y="2582"/>
              <a:chExt cx="600" cy="252"/>
            </a:xfrm>
          </p:grpSpPr>
          <p:sp>
            <p:nvSpPr>
              <p:cNvPr id="63523" name="AutoShape 35"/>
              <p:cNvSpPr>
                <a:spLocks noChangeArrowheads="1"/>
              </p:cNvSpPr>
              <p:nvPr/>
            </p:nvSpPr>
            <p:spPr bwMode="auto">
              <a:xfrm>
                <a:off x="628" y="2590"/>
                <a:ext cx="600" cy="234"/>
              </a:xfrm>
              <a:prstGeom prst="roundRect">
                <a:avLst>
                  <a:gd name="adj" fmla="val 16667"/>
                </a:avLst>
              </a:prstGeom>
              <a:solidFill>
                <a:srgbClr val="CCFFFF"/>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29" name="Text Box 36"/>
              <p:cNvSpPr txBox="1">
                <a:spLocks noChangeArrowheads="1"/>
              </p:cNvSpPr>
              <p:nvPr/>
            </p:nvSpPr>
            <p:spPr bwMode="auto">
              <a:xfrm>
                <a:off x="662" y="2582"/>
                <a:ext cx="555"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事業者</a:t>
                </a:r>
              </a:p>
            </p:txBody>
          </p:sp>
        </p:grpSp>
        <p:grpSp>
          <p:nvGrpSpPr>
            <p:cNvPr id="10" name="Group 37"/>
            <p:cNvGrpSpPr>
              <a:grpSpLocks/>
            </p:cNvGrpSpPr>
            <p:nvPr/>
          </p:nvGrpSpPr>
          <p:grpSpPr bwMode="auto">
            <a:xfrm>
              <a:off x="2072" y="3134"/>
              <a:ext cx="600" cy="256"/>
              <a:chOff x="1618" y="2518"/>
              <a:chExt cx="600" cy="256"/>
            </a:xfrm>
          </p:grpSpPr>
          <p:sp>
            <p:nvSpPr>
              <p:cNvPr id="63526" name="AutoShape 38"/>
              <p:cNvSpPr>
                <a:spLocks noChangeArrowheads="1"/>
              </p:cNvSpPr>
              <p:nvPr/>
            </p:nvSpPr>
            <p:spPr bwMode="auto">
              <a:xfrm>
                <a:off x="1618" y="2518"/>
                <a:ext cx="600" cy="234"/>
              </a:xfrm>
              <a:prstGeom prst="roundRect">
                <a:avLst>
                  <a:gd name="adj" fmla="val 16667"/>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27" name="Text Box 39"/>
              <p:cNvSpPr txBox="1">
                <a:spLocks noChangeArrowheads="1"/>
              </p:cNvSpPr>
              <p:nvPr/>
            </p:nvSpPr>
            <p:spPr bwMode="auto">
              <a:xfrm>
                <a:off x="1658" y="2522"/>
                <a:ext cx="555"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障害者</a:t>
                </a:r>
              </a:p>
            </p:txBody>
          </p:sp>
        </p:grpSp>
        <p:sp>
          <p:nvSpPr>
            <p:cNvPr id="8217" name="Line 40"/>
            <p:cNvSpPr>
              <a:spLocks noChangeShapeType="1"/>
            </p:cNvSpPr>
            <p:nvPr/>
          </p:nvSpPr>
          <p:spPr bwMode="auto">
            <a:xfrm flipH="1">
              <a:off x="1140" y="3198"/>
              <a:ext cx="936" cy="6"/>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18" name="Text Box 41"/>
            <p:cNvSpPr txBox="1">
              <a:spLocks noChangeArrowheads="1"/>
            </p:cNvSpPr>
            <p:nvPr/>
          </p:nvSpPr>
          <p:spPr bwMode="auto">
            <a:xfrm>
              <a:off x="1280" y="3017"/>
              <a:ext cx="719" cy="194"/>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事業者を選択</a:t>
              </a:r>
            </a:p>
          </p:txBody>
        </p:sp>
        <p:sp>
          <p:nvSpPr>
            <p:cNvPr id="8219" name="Line 42"/>
            <p:cNvSpPr>
              <a:spLocks noChangeShapeType="1"/>
            </p:cNvSpPr>
            <p:nvPr/>
          </p:nvSpPr>
          <p:spPr bwMode="auto">
            <a:xfrm>
              <a:off x="1134" y="3294"/>
              <a:ext cx="948" cy="0"/>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20" name="Text Box 43"/>
            <p:cNvSpPr txBox="1">
              <a:spLocks noChangeArrowheads="1"/>
            </p:cNvSpPr>
            <p:nvPr/>
          </p:nvSpPr>
          <p:spPr bwMode="auto">
            <a:xfrm>
              <a:off x="1245" y="3281"/>
              <a:ext cx="706" cy="330"/>
            </a:xfrm>
            <a:prstGeom prst="rect">
              <a:avLst/>
            </a:prstGeom>
            <a:noFill/>
            <a:ln w="9525">
              <a:noFill/>
              <a:miter lim="800000"/>
              <a:headEnd/>
              <a:tailEnd/>
            </a:ln>
          </p:spPr>
          <p:txBody>
            <a:bodyPr wrap="none">
              <a:spAutoFit/>
            </a:bodyPr>
            <a:lstStyle/>
            <a:p>
              <a:pPr algn="ctr" fontAlgn="base">
                <a:spcBef>
                  <a:spcPct val="0"/>
                </a:spcBef>
                <a:spcAft>
                  <a:spcPct val="0"/>
                </a:spcAft>
              </a:pPr>
              <a:r>
                <a:rPr lang="ja-JP" altLang="en-US" sz="1400">
                  <a:solidFill>
                    <a:prstClr val="black"/>
                  </a:solidFill>
                </a:rPr>
                <a:t>契約による</a:t>
              </a:r>
            </a:p>
            <a:p>
              <a:pPr algn="ctr" fontAlgn="base">
                <a:spcBef>
                  <a:spcPct val="0"/>
                </a:spcBef>
                <a:spcAft>
                  <a:spcPct val="0"/>
                </a:spcAft>
              </a:pPr>
              <a:r>
                <a:rPr lang="ja-JP" altLang="en-US" sz="1400">
                  <a:solidFill>
                    <a:prstClr val="black"/>
                  </a:solidFill>
                </a:rPr>
                <a:t>サービス提供</a:t>
              </a:r>
            </a:p>
          </p:txBody>
        </p:sp>
        <p:sp>
          <p:nvSpPr>
            <p:cNvPr id="8221" name="Line 44"/>
            <p:cNvSpPr>
              <a:spLocks noChangeShapeType="1"/>
            </p:cNvSpPr>
            <p:nvPr/>
          </p:nvSpPr>
          <p:spPr bwMode="auto">
            <a:xfrm flipH="1">
              <a:off x="1884" y="3378"/>
              <a:ext cx="498" cy="570"/>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22" name="Line 45"/>
            <p:cNvSpPr>
              <a:spLocks noChangeShapeType="1"/>
            </p:cNvSpPr>
            <p:nvPr/>
          </p:nvSpPr>
          <p:spPr bwMode="auto">
            <a:xfrm flipV="1">
              <a:off x="1896" y="3378"/>
              <a:ext cx="582" cy="672"/>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23" name="Text Box 46"/>
            <p:cNvSpPr txBox="1">
              <a:spLocks noChangeArrowheads="1"/>
            </p:cNvSpPr>
            <p:nvPr/>
          </p:nvSpPr>
          <p:spPr bwMode="auto">
            <a:xfrm>
              <a:off x="1560" y="3617"/>
              <a:ext cx="525" cy="194"/>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支給申請</a:t>
              </a:r>
            </a:p>
          </p:txBody>
        </p:sp>
        <p:sp>
          <p:nvSpPr>
            <p:cNvPr id="8224" name="Text Box 47"/>
            <p:cNvSpPr txBox="1">
              <a:spLocks noChangeArrowheads="1"/>
            </p:cNvSpPr>
            <p:nvPr/>
          </p:nvSpPr>
          <p:spPr bwMode="auto">
            <a:xfrm>
              <a:off x="2102" y="3737"/>
              <a:ext cx="525" cy="194"/>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支給決定</a:t>
              </a:r>
            </a:p>
          </p:txBody>
        </p:sp>
        <p:sp>
          <p:nvSpPr>
            <p:cNvPr id="8225" name="Line 48"/>
            <p:cNvSpPr>
              <a:spLocks noChangeShapeType="1"/>
            </p:cNvSpPr>
            <p:nvPr/>
          </p:nvSpPr>
          <p:spPr bwMode="auto">
            <a:xfrm flipH="1" flipV="1">
              <a:off x="822" y="3384"/>
              <a:ext cx="462" cy="594"/>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grpSp>
      <p:grpSp>
        <p:nvGrpSpPr>
          <p:cNvPr id="11" name="Group 49"/>
          <p:cNvGrpSpPr>
            <a:grpSpLocks/>
          </p:cNvGrpSpPr>
          <p:nvPr/>
        </p:nvGrpSpPr>
        <p:grpSpPr bwMode="auto">
          <a:xfrm>
            <a:off x="428813" y="4509072"/>
            <a:ext cx="3876303" cy="390525"/>
            <a:chOff x="320" y="1464"/>
            <a:chExt cx="1732" cy="246"/>
          </a:xfrm>
        </p:grpSpPr>
        <p:sp>
          <p:nvSpPr>
            <p:cNvPr id="8212" name="Rectangle 50"/>
            <p:cNvSpPr>
              <a:spLocks noChangeArrowheads="1"/>
            </p:cNvSpPr>
            <p:nvPr/>
          </p:nvSpPr>
          <p:spPr bwMode="auto">
            <a:xfrm>
              <a:off x="324" y="1464"/>
              <a:ext cx="1254" cy="240"/>
            </a:xfrm>
            <a:prstGeom prst="rect">
              <a:avLst/>
            </a:prstGeom>
            <a:solidFill>
              <a:srgbClr val="FFCCCC"/>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213" name="Text Box 51"/>
            <p:cNvSpPr txBox="1">
              <a:spLocks noChangeArrowheads="1"/>
            </p:cNvSpPr>
            <p:nvPr/>
          </p:nvSpPr>
          <p:spPr bwMode="auto">
            <a:xfrm>
              <a:off x="320" y="1477"/>
              <a:ext cx="1732" cy="233"/>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b="1" dirty="0">
                  <a:solidFill>
                    <a:prstClr val="black"/>
                  </a:solidFill>
                </a:rPr>
                <a:t>支援費制度（</a:t>
              </a:r>
              <a:r>
                <a:rPr lang="ja-JP" altLang="en-US" b="1" dirty="0" smtClean="0">
                  <a:solidFill>
                    <a:prstClr val="black"/>
                  </a:solidFill>
                </a:rPr>
                <a:t>Ｈ１５～Ｈ１８）</a:t>
              </a:r>
              <a:endParaRPr lang="ja-JP" altLang="en-US" b="1" dirty="0">
                <a:solidFill>
                  <a:prstClr val="black"/>
                </a:solidFill>
              </a:endParaRPr>
            </a:p>
          </p:txBody>
        </p:sp>
      </p:grpSp>
      <p:sp>
        <p:nvSpPr>
          <p:cNvPr id="8207" name="Text Box 52"/>
          <p:cNvSpPr txBox="1">
            <a:spLocks noChangeArrowheads="1"/>
          </p:cNvSpPr>
          <p:nvPr/>
        </p:nvSpPr>
        <p:spPr bwMode="auto">
          <a:xfrm>
            <a:off x="5797521" y="2486665"/>
            <a:ext cx="3421129" cy="1631216"/>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b="1" dirty="0">
                <a:solidFill>
                  <a:prstClr val="black"/>
                </a:solidFill>
              </a:rPr>
              <a:t>＜措置制度＞</a:t>
            </a:r>
          </a:p>
          <a:p>
            <a:pPr fontAlgn="base">
              <a:spcBef>
                <a:spcPct val="0"/>
              </a:spcBef>
              <a:spcAft>
                <a:spcPct val="0"/>
              </a:spcAft>
              <a:buClr>
                <a:srgbClr val="000099"/>
              </a:buClr>
              <a:buFont typeface="Wingdings" pitchFamily="2" charset="2"/>
              <a:buChar char="l"/>
            </a:pPr>
            <a:r>
              <a:rPr lang="ja-JP" altLang="en-US" sz="2000" b="1" dirty="0">
                <a:solidFill>
                  <a:prstClr val="black"/>
                </a:solidFill>
              </a:rPr>
              <a:t>行政がサービス内容を決定</a:t>
            </a:r>
          </a:p>
          <a:p>
            <a:pPr fontAlgn="base">
              <a:spcBef>
                <a:spcPct val="0"/>
              </a:spcBef>
              <a:spcAft>
                <a:spcPct val="0"/>
              </a:spcAft>
              <a:buClr>
                <a:srgbClr val="000099"/>
              </a:buClr>
              <a:buFont typeface="Wingdings" pitchFamily="2" charset="2"/>
              <a:buChar char="l"/>
            </a:pPr>
            <a:r>
              <a:rPr lang="ja-JP" altLang="en-US" sz="2000" b="1" dirty="0">
                <a:solidFill>
                  <a:prstClr val="black"/>
                </a:solidFill>
              </a:rPr>
              <a:t>行政が事業者を特定</a:t>
            </a:r>
          </a:p>
          <a:p>
            <a:pPr fontAlgn="base">
              <a:spcBef>
                <a:spcPct val="0"/>
              </a:spcBef>
              <a:spcAft>
                <a:spcPct val="0"/>
              </a:spcAft>
              <a:buClr>
                <a:srgbClr val="000099"/>
              </a:buClr>
              <a:buFont typeface="Wingdings" pitchFamily="2" charset="2"/>
              <a:buChar char="l"/>
            </a:pPr>
            <a:r>
              <a:rPr lang="ja-JP" altLang="en-US" sz="2000" b="1" dirty="0">
                <a:solidFill>
                  <a:prstClr val="black"/>
                </a:solidFill>
              </a:rPr>
              <a:t>事</a:t>
            </a:r>
            <a:r>
              <a:rPr lang="ja-JP" altLang="en-US" sz="2000" b="1" dirty="0" smtClean="0">
                <a:solidFill>
                  <a:prstClr val="black"/>
                </a:solidFill>
              </a:rPr>
              <a:t>業者が行政</a:t>
            </a:r>
            <a:r>
              <a:rPr lang="ja-JP" altLang="en-US" sz="2000" b="1" dirty="0">
                <a:solidFill>
                  <a:prstClr val="black"/>
                </a:solidFill>
              </a:rPr>
              <a:t>からの</a:t>
            </a:r>
            <a:r>
              <a:rPr lang="ja-JP" altLang="en-US" sz="2000" b="1" dirty="0" smtClean="0">
                <a:solidFill>
                  <a:prstClr val="black"/>
                </a:solidFill>
              </a:rPr>
              <a:t>受託者</a:t>
            </a:r>
            <a:endParaRPr lang="en-US" altLang="ja-JP" sz="2000" b="1" dirty="0" smtClean="0">
              <a:solidFill>
                <a:prstClr val="black"/>
              </a:solidFill>
            </a:endParaRPr>
          </a:p>
          <a:p>
            <a:pPr fontAlgn="base">
              <a:spcBef>
                <a:spcPct val="0"/>
              </a:spcBef>
              <a:spcAft>
                <a:spcPct val="0"/>
              </a:spcAft>
              <a:buClr>
                <a:srgbClr val="000099"/>
              </a:buClr>
            </a:pPr>
            <a:r>
              <a:rPr lang="ja-JP" altLang="en-US" sz="2000" b="1" dirty="0">
                <a:solidFill>
                  <a:prstClr val="black"/>
                </a:solidFill>
              </a:rPr>
              <a:t>　 </a:t>
            </a:r>
            <a:r>
              <a:rPr lang="ja-JP" altLang="en-US" sz="2000" b="1" dirty="0" smtClean="0">
                <a:solidFill>
                  <a:prstClr val="black"/>
                </a:solidFill>
              </a:rPr>
              <a:t>と </a:t>
            </a:r>
            <a:r>
              <a:rPr lang="ja-JP" altLang="en-US" sz="2000" b="1" dirty="0">
                <a:solidFill>
                  <a:prstClr val="black"/>
                </a:solidFill>
              </a:rPr>
              <a:t>してサービス提供</a:t>
            </a:r>
          </a:p>
        </p:txBody>
      </p:sp>
      <p:sp>
        <p:nvSpPr>
          <p:cNvPr id="8208" name="Text Box 53"/>
          <p:cNvSpPr txBox="1">
            <a:spLocks noChangeArrowheads="1"/>
          </p:cNvSpPr>
          <p:nvPr/>
        </p:nvSpPr>
        <p:spPr bwMode="auto">
          <a:xfrm>
            <a:off x="5786356" y="4783782"/>
            <a:ext cx="3343275" cy="1631216"/>
          </a:xfrm>
          <a:prstGeom prst="rect">
            <a:avLst/>
          </a:prstGeom>
          <a:noFill/>
          <a:ln w="9525">
            <a:noFill/>
            <a:miter lim="800000"/>
            <a:headEnd/>
            <a:tailEnd/>
          </a:ln>
        </p:spPr>
        <p:txBody>
          <a:bodyPr>
            <a:spAutoFit/>
          </a:bodyPr>
          <a:lstStyle/>
          <a:p>
            <a:pPr fontAlgn="base">
              <a:spcBef>
                <a:spcPct val="0"/>
              </a:spcBef>
              <a:spcAft>
                <a:spcPct val="0"/>
              </a:spcAft>
            </a:pPr>
            <a:r>
              <a:rPr lang="ja-JP" altLang="en-US" sz="2000" b="1">
                <a:solidFill>
                  <a:prstClr val="black"/>
                </a:solidFill>
              </a:rPr>
              <a:t>＜支援費制度＞</a:t>
            </a:r>
          </a:p>
          <a:p>
            <a:pPr fontAlgn="base">
              <a:spcBef>
                <a:spcPct val="0"/>
              </a:spcBef>
              <a:spcAft>
                <a:spcPct val="0"/>
              </a:spcAft>
              <a:buClr>
                <a:srgbClr val="000099"/>
              </a:buClr>
              <a:buFont typeface="Wingdings" pitchFamily="2" charset="2"/>
              <a:buChar char="l"/>
            </a:pPr>
            <a:r>
              <a:rPr lang="ja-JP" altLang="en-US" sz="2000" b="1">
                <a:solidFill>
                  <a:prstClr val="black"/>
                </a:solidFill>
              </a:rPr>
              <a:t>障害者の自己決定を尊重</a:t>
            </a:r>
          </a:p>
          <a:p>
            <a:pPr fontAlgn="base">
              <a:spcBef>
                <a:spcPct val="0"/>
              </a:spcBef>
              <a:spcAft>
                <a:spcPct val="0"/>
              </a:spcAft>
              <a:buClr>
                <a:srgbClr val="000099"/>
              </a:buClr>
              <a:buFont typeface="Wingdings" pitchFamily="2" charset="2"/>
              <a:buNone/>
            </a:pPr>
            <a:r>
              <a:rPr lang="ja-JP" altLang="en-US" sz="2000" b="1">
                <a:solidFill>
                  <a:prstClr val="black"/>
                </a:solidFill>
              </a:rPr>
              <a:t>　（サービス利用意向）</a:t>
            </a:r>
          </a:p>
          <a:p>
            <a:pPr fontAlgn="base">
              <a:spcBef>
                <a:spcPct val="0"/>
              </a:spcBef>
              <a:spcAft>
                <a:spcPct val="0"/>
              </a:spcAft>
              <a:buClr>
                <a:srgbClr val="000099"/>
              </a:buClr>
              <a:buFont typeface="Wingdings" pitchFamily="2" charset="2"/>
              <a:buChar char="l"/>
            </a:pPr>
            <a:r>
              <a:rPr lang="ja-JP" altLang="en-US" sz="2000" b="1">
                <a:solidFill>
                  <a:prstClr val="black"/>
                </a:solidFill>
              </a:rPr>
              <a:t>事業者と利用者が対等</a:t>
            </a:r>
          </a:p>
          <a:p>
            <a:pPr fontAlgn="base">
              <a:spcBef>
                <a:spcPct val="0"/>
              </a:spcBef>
              <a:spcAft>
                <a:spcPct val="0"/>
              </a:spcAft>
              <a:buClr>
                <a:srgbClr val="000099"/>
              </a:buClr>
              <a:buFont typeface="Wingdings" pitchFamily="2" charset="2"/>
              <a:buChar char="l"/>
            </a:pPr>
            <a:r>
              <a:rPr lang="ja-JP" altLang="en-US" sz="2000" b="1">
                <a:solidFill>
                  <a:prstClr val="black"/>
                </a:solidFill>
              </a:rPr>
              <a:t>契約によるサービス利用</a:t>
            </a:r>
          </a:p>
        </p:txBody>
      </p:sp>
      <p:sp>
        <p:nvSpPr>
          <p:cNvPr id="8209" name="Text Box 54"/>
          <p:cNvSpPr txBox="1">
            <a:spLocks noChangeArrowheads="1"/>
          </p:cNvSpPr>
          <p:nvPr/>
        </p:nvSpPr>
        <p:spPr bwMode="auto">
          <a:xfrm>
            <a:off x="1024071" y="5929890"/>
            <a:ext cx="902811" cy="307777"/>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報酬支払</a:t>
            </a:r>
          </a:p>
        </p:txBody>
      </p:sp>
      <p:sp>
        <p:nvSpPr>
          <p:cNvPr id="8210" name="AutoShape 55"/>
          <p:cNvSpPr>
            <a:spLocks noChangeArrowheads="1"/>
          </p:cNvSpPr>
          <p:nvPr/>
        </p:nvSpPr>
        <p:spPr bwMode="auto">
          <a:xfrm>
            <a:off x="6904271" y="4149728"/>
            <a:ext cx="1031875" cy="581025"/>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pPr fontAlgn="base">
              <a:spcBef>
                <a:spcPct val="0"/>
              </a:spcBef>
              <a:spcAft>
                <a:spcPct val="0"/>
              </a:spcAft>
            </a:pPr>
            <a:endParaRPr lang="ja-JP" altLang="en-US" sz="1200">
              <a:solidFill>
                <a:prstClr val="black"/>
              </a:solidFill>
            </a:endParaRPr>
          </a:p>
        </p:txBody>
      </p:sp>
      <p:sp>
        <p:nvSpPr>
          <p:cNvPr id="12" name="スライド番号プレースホルダー 1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7</a:t>
            </a:fld>
            <a:endParaRPr lang="en-US" altLang="ja-JP">
              <a:solidFill>
                <a:prstClr val="black"/>
              </a:solidFill>
            </a:endParaRPr>
          </a:p>
        </p:txBody>
      </p:sp>
      <p:cxnSp>
        <p:nvCxnSpPr>
          <p:cNvPr id="57" name="直線コネクタ 56"/>
          <p:cNvCxnSpPr/>
          <p:nvPr/>
        </p:nvCxnSpPr>
        <p:spPr>
          <a:xfrm>
            <a:off x="0" y="476672"/>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8608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600765088"/>
              </p:ext>
            </p:extLst>
          </p:nvPr>
        </p:nvGraphicFramePr>
        <p:xfrm>
          <a:off x="220182" y="1920048"/>
          <a:ext cx="9527945" cy="3245847"/>
        </p:xfrm>
        <a:graphic>
          <a:graphicData uri="http://schemas.openxmlformats.org/drawingml/2006/table">
            <a:tbl>
              <a:tblPr firstRow="1" firstCol="1" bandRow="1"/>
              <a:tblGrid>
                <a:gridCol w="1905589">
                  <a:extLst>
                    <a:ext uri="{9D8B030D-6E8A-4147-A177-3AD203B41FA5}">
                      <a16:colId xmlns:a16="http://schemas.microsoft.com/office/drawing/2014/main" val="20000"/>
                    </a:ext>
                  </a:extLst>
                </a:gridCol>
                <a:gridCol w="1905589">
                  <a:extLst>
                    <a:ext uri="{9D8B030D-6E8A-4147-A177-3AD203B41FA5}">
                      <a16:colId xmlns:a16="http://schemas.microsoft.com/office/drawing/2014/main" val="20001"/>
                    </a:ext>
                  </a:extLst>
                </a:gridCol>
                <a:gridCol w="1905589">
                  <a:extLst>
                    <a:ext uri="{9D8B030D-6E8A-4147-A177-3AD203B41FA5}">
                      <a16:colId xmlns:a16="http://schemas.microsoft.com/office/drawing/2014/main" val="20002"/>
                    </a:ext>
                  </a:extLst>
                </a:gridCol>
                <a:gridCol w="1905589">
                  <a:extLst>
                    <a:ext uri="{9D8B030D-6E8A-4147-A177-3AD203B41FA5}">
                      <a16:colId xmlns:a16="http://schemas.microsoft.com/office/drawing/2014/main" val="20003"/>
                    </a:ext>
                  </a:extLst>
                </a:gridCol>
                <a:gridCol w="1905589">
                  <a:extLst>
                    <a:ext uri="{9D8B030D-6E8A-4147-A177-3AD203B41FA5}">
                      <a16:colId xmlns:a16="http://schemas.microsoft.com/office/drawing/2014/main" val="20004"/>
                    </a:ext>
                  </a:extLst>
                </a:gridCol>
              </a:tblGrid>
              <a:tr h="1206500">
                <a:tc>
                  <a:txBody>
                    <a:bodyPr/>
                    <a:lstStyle/>
                    <a:p>
                      <a:pPr algn="ctr">
                        <a:lnSpc>
                          <a:spcPts val="2200"/>
                        </a:lnSpc>
                        <a:spcAft>
                          <a:spcPts val="0"/>
                        </a:spcAft>
                      </a:pPr>
                      <a:r>
                        <a:rPr lang="ja-JP" sz="1800" b="1" kern="100" dirty="0" smtClean="0">
                          <a:solidFill>
                            <a:srgbClr val="FFFFFF"/>
                          </a:solidFill>
                          <a:effectLst/>
                          <a:latin typeface="+mn-ea"/>
                          <a:ea typeface="+mn-ea"/>
                          <a:cs typeface="Times New Roman"/>
                        </a:rPr>
                        <a:t>第１期</a:t>
                      </a:r>
                      <a:endParaRPr lang="en-US" altLang="ja-JP" sz="1800" b="1" kern="100" dirty="0" smtClean="0">
                        <a:solidFill>
                          <a:srgbClr val="FFFFFF"/>
                        </a:solidFill>
                        <a:effectLst/>
                        <a:latin typeface="+mn-ea"/>
                        <a:ea typeface="+mn-ea"/>
                        <a:cs typeface="Times New Roman"/>
                      </a:endParaRPr>
                    </a:p>
                    <a:p>
                      <a:pPr algn="ctr">
                        <a:lnSpc>
                          <a:spcPts val="2200"/>
                        </a:lnSpc>
                        <a:spcAft>
                          <a:spcPts val="0"/>
                        </a:spcAft>
                      </a:pPr>
                      <a:r>
                        <a:rPr lang="ja-JP" altLang="en-US" sz="1800" b="1" kern="100" dirty="0" smtClean="0">
                          <a:solidFill>
                            <a:srgbClr val="FFFFFF"/>
                          </a:solidFill>
                          <a:effectLst/>
                          <a:latin typeface="+mn-ea"/>
                          <a:ea typeface="+mn-ea"/>
                          <a:cs typeface="Times New Roman"/>
                        </a:rPr>
                        <a:t>障害福祉</a:t>
                      </a:r>
                      <a:r>
                        <a:rPr lang="ja-JP" sz="1800" b="1" kern="100" dirty="0" smtClean="0">
                          <a:solidFill>
                            <a:srgbClr val="FFFFFF"/>
                          </a:solidFill>
                          <a:effectLst/>
                          <a:latin typeface="+mn-ea"/>
                          <a:ea typeface="+mn-ea"/>
                          <a:cs typeface="Times New Roman"/>
                        </a:rPr>
                        <a:t>計画</a:t>
                      </a:r>
                      <a:endParaRPr lang="ja-JP" sz="1800" kern="100" dirty="0">
                        <a:effectLst/>
                        <a:latin typeface="+mn-ea"/>
                        <a:ea typeface="+mn-ea"/>
                        <a:cs typeface="Times New Roman"/>
                      </a:endParaRPr>
                    </a:p>
                    <a:p>
                      <a:pPr algn="ctr">
                        <a:lnSpc>
                          <a:spcPts val="2200"/>
                        </a:lnSpc>
                        <a:spcAft>
                          <a:spcPts val="0"/>
                        </a:spcAft>
                      </a:pPr>
                      <a:r>
                        <a:rPr lang="en-US" sz="1800" b="1" kern="100" dirty="0" smtClean="0">
                          <a:solidFill>
                            <a:srgbClr val="FFFFFF"/>
                          </a:solidFill>
                          <a:effectLst/>
                          <a:latin typeface="+mn-ea"/>
                          <a:ea typeface="+mn-ea"/>
                          <a:cs typeface="Times New Roman"/>
                        </a:rPr>
                        <a:t>18</a:t>
                      </a:r>
                      <a:r>
                        <a:rPr lang="ja-JP" sz="1800" b="1" kern="100" dirty="0">
                          <a:solidFill>
                            <a:srgbClr val="FFFFFF"/>
                          </a:solidFill>
                          <a:effectLst/>
                          <a:latin typeface="+mn-ea"/>
                          <a:ea typeface="+mn-ea"/>
                          <a:cs typeface="Times New Roman"/>
                        </a:rPr>
                        <a:t>年度～</a:t>
                      </a:r>
                      <a:r>
                        <a:rPr lang="en-US" sz="1800" b="1" kern="100" dirty="0">
                          <a:solidFill>
                            <a:srgbClr val="FFFFFF"/>
                          </a:solidFill>
                          <a:effectLst/>
                          <a:latin typeface="+mn-ea"/>
                          <a:ea typeface="+mn-ea"/>
                          <a:cs typeface="Times New Roman"/>
                        </a:rPr>
                        <a:t>20</a:t>
                      </a:r>
                      <a:r>
                        <a:rPr lang="ja-JP" sz="1800" b="1" kern="100" dirty="0" smtClean="0">
                          <a:solidFill>
                            <a:srgbClr val="FFFFFF"/>
                          </a:solidFill>
                          <a:effectLst/>
                          <a:latin typeface="+mn-ea"/>
                          <a:ea typeface="+mn-ea"/>
                          <a:cs typeface="Times New Roman"/>
                        </a:rPr>
                        <a:t>年度</a:t>
                      </a:r>
                      <a:endParaRPr lang="ja-JP" sz="1800" kern="100" dirty="0">
                        <a:effectLst/>
                        <a:latin typeface="+mn-ea"/>
                        <a:ea typeface="+mn-ea"/>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sz="1800" b="1" kern="100" dirty="0" smtClean="0">
                          <a:solidFill>
                            <a:srgbClr val="FFFFFF"/>
                          </a:solidFill>
                          <a:effectLst/>
                          <a:latin typeface="+mn-ea"/>
                          <a:ea typeface="+mn-ea"/>
                          <a:cs typeface="Times New Roman"/>
                        </a:rPr>
                        <a:t>第２期</a:t>
                      </a:r>
                      <a:endParaRPr lang="en-US" altLang="ja-JP" sz="1800" b="1" kern="100" dirty="0" smtClean="0">
                        <a:solidFill>
                          <a:srgbClr val="FFFFFF"/>
                        </a:solidFill>
                        <a:effectLst/>
                        <a:latin typeface="+mn-ea"/>
                        <a:ea typeface="+mn-ea"/>
                        <a:cs typeface="Times New Roman"/>
                      </a:endParaRPr>
                    </a:p>
                    <a:p>
                      <a:pPr algn="ctr">
                        <a:lnSpc>
                          <a:spcPts val="2200"/>
                        </a:lnSpc>
                        <a:spcAft>
                          <a:spcPts val="0"/>
                        </a:spcAft>
                      </a:pPr>
                      <a:r>
                        <a:rPr lang="ja-JP" altLang="en-US" sz="1800" b="1" kern="100" dirty="0" smtClean="0">
                          <a:solidFill>
                            <a:srgbClr val="FFFFFF"/>
                          </a:solidFill>
                          <a:effectLst/>
                          <a:latin typeface="+mn-ea"/>
                          <a:ea typeface="+mn-ea"/>
                          <a:cs typeface="Times New Roman"/>
                        </a:rPr>
                        <a:t>障害福祉</a:t>
                      </a:r>
                      <a:r>
                        <a:rPr lang="ja-JP" sz="1800" b="1" kern="100" dirty="0" smtClean="0">
                          <a:solidFill>
                            <a:srgbClr val="FFFFFF"/>
                          </a:solidFill>
                          <a:effectLst/>
                          <a:latin typeface="+mn-ea"/>
                          <a:ea typeface="+mn-ea"/>
                          <a:cs typeface="Times New Roman"/>
                        </a:rPr>
                        <a:t>計画</a:t>
                      </a:r>
                      <a:endParaRPr lang="ja-JP" sz="1800" kern="100" dirty="0">
                        <a:effectLst/>
                        <a:latin typeface="+mn-ea"/>
                        <a:ea typeface="+mn-ea"/>
                        <a:cs typeface="Times New Roman"/>
                      </a:endParaRPr>
                    </a:p>
                    <a:p>
                      <a:pPr algn="ctr">
                        <a:lnSpc>
                          <a:spcPts val="2200"/>
                        </a:lnSpc>
                        <a:spcAft>
                          <a:spcPts val="0"/>
                        </a:spcAft>
                      </a:pPr>
                      <a:r>
                        <a:rPr lang="en-US" sz="1800" b="1" kern="100" dirty="0" smtClean="0">
                          <a:solidFill>
                            <a:srgbClr val="FFFFFF"/>
                          </a:solidFill>
                          <a:effectLst/>
                          <a:latin typeface="+mn-ea"/>
                          <a:ea typeface="+mn-ea"/>
                          <a:cs typeface="Times New Roman"/>
                        </a:rPr>
                        <a:t>21</a:t>
                      </a:r>
                      <a:r>
                        <a:rPr lang="ja-JP" sz="1800" b="1" kern="100" dirty="0">
                          <a:solidFill>
                            <a:srgbClr val="FFFFFF"/>
                          </a:solidFill>
                          <a:effectLst/>
                          <a:latin typeface="+mn-ea"/>
                          <a:ea typeface="+mn-ea"/>
                          <a:cs typeface="Times New Roman"/>
                        </a:rPr>
                        <a:t>年度～</a:t>
                      </a:r>
                      <a:r>
                        <a:rPr lang="en-US" sz="1800" b="1" kern="100" dirty="0">
                          <a:solidFill>
                            <a:srgbClr val="FFFFFF"/>
                          </a:solidFill>
                          <a:effectLst/>
                          <a:latin typeface="+mn-ea"/>
                          <a:ea typeface="+mn-ea"/>
                          <a:cs typeface="Times New Roman"/>
                        </a:rPr>
                        <a:t>23</a:t>
                      </a:r>
                      <a:r>
                        <a:rPr lang="ja-JP" sz="1800" b="1" kern="100" dirty="0" smtClean="0">
                          <a:solidFill>
                            <a:srgbClr val="FFFFFF"/>
                          </a:solidFill>
                          <a:effectLst/>
                          <a:latin typeface="+mn-ea"/>
                          <a:ea typeface="+mn-ea"/>
                          <a:cs typeface="Times New Roman"/>
                        </a:rPr>
                        <a:t>年度</a:t>
                      </a:r>
                      <a:endParaRPr lang="ja-JP" sz="1800" kern="100" dirty="0">
                        <a:effectLst/>
                        <a:latin typeface="+mn-ea"/>
                        <a:ea typeface="+mn-ea"/>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sz="1800" b="1" kern="100" dirty="0" smtClean="0">
                          <a:solidFill>
                            <a:schemeClr val="bg1"/>
                          </a:solidFill>
                          <a:effectLst/>
                          <a:latin typeface="+mn-ea"/>
                          <a:ea typeface="+mn-ea"/>
                          <a:cs typeface="Times New Roman"/>
                        </a:rPr>
                        <a:t>第３期</a:t>
                      </a:r>
                      <a:endParaRPr lang="en-US" altLang="ja-JP" sz="1800" b="1" kern="100" dirty="0" smtClean="0">
                        <a:solidFill>
                          <a:schemeClr val="bg1"/>
                        </a:solidFill>
                        <a:effectLst/>
                        <a:latin typeface="+mn-ea"/>
                        <a:ea typeface="+mn-ea"/>
                        <a:cs typeface="Times New Roman"/>
                      </a:endParaRPr>
                    </a:p>
                    <a:p>
                      <a:pPr algn="ctr">
                        <a:lnSpc>
                          <a:spcPts val="2200"/>
                        </a:lnSpc>
                        <a:spcAft>
                          <a:spcPts val="0"/>
                        </a:spcAft>
                      </a:pPr>
                      <a:r>
                        <a:rPr lang="ja-JP" altLang="en-US" sz="1800" b="1" kern="100" dirty="0" smtClean="0">
                          <a:solidFill>
                            <a:schemeClr val="bg1"/>
                          </a:solidFill>
                          <a:effectLst/>
                          <a:latin typeface="+mn-ea"/>
                          <a:ea typeface="+mn-ea"/>
                          <a:cs typeface="Times New Roman"/>
                        </a:rPr>
                        <a:t>障害福祉計画</a:t>
                      </a:r>
                      <a:endParaRPr lang="ja-JP" sz="1800" b="1" kern="100" dirty="0">
                        <a:solidFill>
                          <a:schemeClr val="bg1"/>
                        </a:solidFill>
                        <a:effectLst/>
                        <a:latin typeface="+mn-ea"/>
                        <a:ea typeface="+mn-ea"/>
                        <a:cs typeface="Times New Roman"/>
                      </a:endParaRPr>
                    </a:p>
                    <a:p>
                      <a:pPr algn="ctr">
                        <a:lnSpc>
                          <a:spcPts val="2200"/>
                        </a:lnSpc>
                        <a:spcAft>
                          <a:spcPts val="0"/>
                        </a:spcAft>
                      </a:pPr>
                      <a:r>
                        <a:rPr lang="en-US" sz="1800" b="1" kern="100" dirty="0">
                          <a:solidFill>
                            <a:schemeClr val="bg1"/>
                          </a:solidFill>
                          <a:effectLst/>
                          <a:latin typeface="+mn-ea"/>
                          <a:ea typeface="+mn-ea"/>
                          <a:cs typeface="Times New Roman"/>
                        </a:rPr>
                        <a:t>24</a:t>
                      </a:r>
                      <a:r>
                        <a:rPr lang="ja-JP" sz="1800" b="1" kern="100" dirty="0">
                          <a:solidFill>
                            <a:schemeClr val="bg1"/>
                          </a:solidFill>
                          <a:effectLst/>
                          <a:latin typeface="+mn-ea"/>
                          <a:ea typeface="+mn-ea"/>
                          <a:cs typeface="Times New Roman"/>
                        </a:rPr>
                        <a:t>年度～</a:t>
                      </a:r>
                      <a:r>
                        <a:rPr lang="en-US" sz="1800" b="1" kern="100" dirty="0">
                          <a:solidFill>
                            <a:schemeClr val="bg1"/>
                          </a:solidFill>
                          <a:effectLst/>
                          <a:latin typeface="+mn-ea"/>
                          <a:ea typeface="+mn-ea"/>
                          <a:cs typeface="Times New Roman"/>
                        </a:rPr>
                        <a:t>26</a:t>
                      </a:r>
                      <a:r>
                        <a:rPr lang="ja-JP" sz="1800" b="1" kern="100" dirty="0">
                          <a:solidFill>
                            <a:schemeClr val="bg1"/>
                          </a:solidFill>
                          <a:effectLst/>
                          <a:latin typeface="+mn-ea"/>
                          <a:ea typeface="+mn-ea"/>
                          <a:cs typeface="Times New Roman"/>
                        </a:rPr>
                        <a:t>年度</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altLang="en-US" sz="1800" b="1" kern="100" dirty="0" smtClean="0">
                          <a:solidFill>
                            <a:schemeClr val="bg1"/>
                          </a:solidFill>
                          <a:effectLst/>
                          <a:latin typeface="+mn-ea"/>
                          <a:ea typeface="+mn-ea"/>
                          <a:cs typeface="Times New Roman"/>
                        </a:rPr>
                        <a:t>第４期</a:t>
                      </a:r>
                      <a:endParaRPr lang="en-US" altLang="ja-JP" sz="1800" b="1" kern="100" dirty="0" smtClean="0">
                        <a:solidFill>
                          <a:schemeClr val="bg1"/>
                        </a:solidFill>
                        <a:effectLst/>
                        <a:latin typeface="+mn-ea"/>
                        <a:ea typeface="+mn-ea"/>
                        <a:cs typeface="Times New Roman"/>
                      </a:endParaRPr>
                    </a:p>
                    <a:p>
                      <a:pPr algn="ctr">
                        <a:lnSpc>
                          <a:spcPts val="2200"/>
                        </a:lnSpc>
                        <a:spcAft>
                          <a:spcPts val="0"/>
                        </a:spcAft>
                      </a:pPr>
                      <a:r>
                        <a:rPr lang="ja-JP" altLang="en-US" sz="1800" b="1" kern="100" dirty="0" smtClean="0">
                          <a:solidFill>
                            <a:schemeClr val="bg1"/>
                          </a:solidFill>
                          <a:effectLst/>
                          <a:latin typeface="+mn-ea"/>
                          <a:ea typeface="+mn-ea"/>
                          <a:cs typeface="Times New Roman"/>
                        </a:rPr>
                        <a:t>障害福祉計画</a:t>
                      </a:r>
                      <a:endParaRPr lang="en-US" altLang="ja-JP" sz="1800" b="1" kern="100" dirty="0" smtClean="0">
                        <a:solidFill>
                          <a:schemeClr val="bg1"/>
                        </a:solidFill>
                        <a:effectLst/>
                        <a:latin typeface="+mn-ea"/>
                        <a:ea typeface="+mn-ea"/>
                        <a:cs typeface="Times New Roman"/>
                      </a:endParaRPr>
                    </a:p>
                    <a:p>
                      <a:pPr algn="ctr">
                        <a:lnSpc>
                          <a:spcPts val="2200"/>
                        </a:lnSpc>
                        <a:spcAft>
                          <a:spcPts val="0"/>
                        </a:spcAft>
                      </a:pPr>
                      <a:r>
                        <a:rPr lang="en-US" altLang="ja-JP" sz="1800" b="1" kern="100" dirty="0" smtClean="0">
                          <a:solidFill>
                            <a:schemeClr val="bg1"/>
                          </a:solidFill>
                          <a:effectLst/>
                          <a:latin typeface="+mn-ea"/>
                          <a:ea typeface="+mn-ea"/>
                          <a:cs typeface="Times New Roman"/>
                        </a:rPr>
                        <a:t>27</a:t>
                      </a:r>
                      <a:r>
                        <a:rPr lang="ja-JP" altLang="en-US" sz="1800" b="1" kern="100" dirty="0" smtClean="0">
                          <a:solidFill>
                            <a:schemeClr val="bg1"/>
                          </a:solidFill>
                          <a:effectLst/>
                          <a:latin typeface="+mn-ea"/>
                          <a:ea typeface="+mn-ea"/>
                          <a:cs typeface="Times New Roman"/>
                        </a:rPr>
                        <a:t>年度～</a:t>
                      </a:r>
                      <a:r>
                        <a:rPr lang="en-US" altLang="ja-JP" sz="1800" b="1" kern="100" dirty="0" smtClean="0">
                          <a:solidFill>
                            <a:schemeClr val="bg1"/>
                          </a:solidFill>
                          <a:effectLst/>
                          <a:latin typeface="+mn-ea"/>
                          <a:ea typeface="+mn-ea"/>
                          <a:cs typeface="Times New Roman"/>
                        </a:rPr>
                        <a:t>29</a:t>
                      </a:r>
                      <a:r>
                        <a:rPr lang="ja-JP" altLang="en-US" sz="1800" b="1" kern="100" dirty="0" smtClean="0">
                          <a:solidFill>
                            <a:schemeClr val="bg1"/>
                          </a:solidFill>
                          <a:effectLst/>
                          <a:latin typeface="+mn-ea"/>
                          <a:ea typeface="+mn-ea"/>
                          <a:cs typeface="Times New Roman"/>
                        </a:rPr>
                        <a:t>年度</a:t>
                      </a:r>
                      <a:endParaRPr lang="ja-JP" sz="1800" b="1" kern="100" dirty="0">
                        <a:solidFill>
                          <a:schemeClr val="bg1"/>
                        </a:solidFill>
                        <a:effectLst/>
                        <a:latin typeface="+mn-ea"/>
                        <a:ea typeface="+mn-ea"/>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1900"/>
                        </a:lnSpc>
                        <a:spcAft>
                          <a:spcPts val="0"/>
                        </a:spcAft>
                      </a:pPr>
                      <a:r>
                        <a:rPr lang="ja-JP" altLang="en-US" sz="1800" b="1" kern="100" dirty="0" smtClean="0">
                          <a:solidFill>
                            <a:schemeClr val="bg1"/>
                          </a:solidFill>
                          <a:effectLst/>
                          <a:latin typeface="+mn-ea"/>
                          <a:ea typeface="+mn-ea"/>
                          <a:cs typeface="Times New Roman"/>
                        </a:rPr>
                        <a:t>第５期</a:t>
                      </a:r>
                      <a:endParaRPr lang="en-US" altLang="ja-JP" sz="1800" b="1" kern="100" dirty="0" smtClean="0">
                        <a:solidFill>
                          <a:schemeClr val="bg1"/>
                        </a:solidFill>
                        <a:effectLst/>
                        <a:latin typeface="+mn-ea"/>
                        <a:ea typeface="+mn-ea"/>
                        <a:cs typeface="Times New Roman"/>
                      </a:endParaRPr>
                    </a:p>
                    <a:p>
                      <a:pPr algn="ctr">
                        <a:lnSpc>
                          <a:spcPts val="1900"/>
                        </a:lnSpc>
                        <a:spcAft>
                          <a:spcPts val="0"/>
                        </a:spcAft>
                      </a:pPr>
                      <a:r>
                        <a:rPr lang="ja-JP" altLang="en-US" sz="1800" b="1" kern="100" dirty="0" smtClean="0">
                          <a:solidFill>
                            <a:schemeClr val="bg1"/>
                          </a:solidFill>
                          <a:effectLst/>
                          <a:latin typeface="+mn-ea"/>
                          <a:ea typeface="+mn-ea"/>
                          <a:cs typeface="Times New Roman"/>
                        </a:rPr>
                        <a:t>障害福祉計画</a:t>
                      </a:r>
                      <a:endParaRPr lang="en-US" altLang="ja-JP" sz="1800" b="1" kern="100" dirty="0" smtClean="0">
                        <a:solidFill>
                          <a:schemeClr val="bg1"/>
                        </a:solidFill>
                        <a:effectLst/>
                        <a:latin typeface="+mn-ea"/>
                        <a:ea typeface="+mn-ea"/>
                        <a:cs typeface="Times New Roman"/>
                      </a:endParaRPr>
                    </a:p>
                    <a:p>
                      <a:pPr algn="ctr">
                        <a:lnSpc>
                          <a:spcPts val="1900"/>
                        </a:lnSpc>
                        <a:spcAft>
                          <a:spcPts val="0"/>
                        </a:spcAft>
                      </a:pPr>
                      <a:r>
                        <a:rPr lang="ja-JP" altLang="en-US" sz="1800" b="1" kern="100" dirty="0" smtClean="0">
                          <a:solidFill>
                            <a:schemeClr val="bg1"/>
                          </a:solidFill>
                          <a:effectLst/>
                          <a:latin typeface="+mn-ea"/>
                          <a:ea typeface="+mn-ea"/>
                          <a:cs typeface="Times New Roman"/>
                        </a:rPr>
                        <a:t>第１期</a:t>
                      </a:r>
                      <a:endParaRPr lang="en-US" altLang="ja-JP" sz="1800" b="1" kern="100" dirty="0" smtClean="0">
                        <a:solidFill>
                          <a:schemeClr val="bg1"/>
                        </a:solidFill>
                        <a:effectLst/>
                        <a:latin typeface="+mn-ea"/>
                        <a:ea typeface="+mn-ea"/>
                        <a:cs typeface="Times New Roman"/>
                      </a:endParaRPr>
                    </a:p>
                    <a:p>
                      <a:pPr algn="ctr">
                        <a:lnSpc>
                          <a:spcPts val="1900"/>
                        </a:lnSpc>
                        <a:spcAft>
                          <a:spcPts val="0"/>
                        </a:spcAft>
                      </a:pPr>
                      <a:r>
                        <a:rPr lang="ja-JP" altLang="en-US" sz="1800" b="1" kern="100" dirty="0" smtClean="0">
                          <a:solidFill>
                            <a:schemeClr val="bg1"/>
                          </a:solidFill>
                          <a:effectLst/>
                          <a:latin typeface="+mn-ea"/>
                          <a:ea typeface="+mn-ea"/>
                          <a:cs typeface="Times New Roman"/>
                        </a:rPr>
                        <a:t>障害児福祉計画</a:t>
                      </a:r>
                      <a:endParaRPr lang="en-US" altLang="ja-JP" sz="1800" b="1" kern="100" dirty="0" smtClean="0">
                        <a:solidFill>
                          <a:schemeClr val="bg1"/>
                        </a:solidFill>
                        <a:effectLst/>
                        <a:latin typeface="+mn-ea"/>
                        <a:ea typeface="+mn-ea"/>
                        <a:cs typeface="Times New Roman"/>
                      </a:endParaRPr>
                    </a:p>
                    <a:p>
                      <a:pPr algn="ctr">
                        <a:lnSpc>
                          <a:spcPts val="1900"/>
                        </a:lnSpc>
                        <a:spcAft>
                          <a:spcPts val="0"/>
                        </a:spcAft>
                      </a:pPr>
                      <a:r>
                        <a:rPr lang="en-US" altLang="ja-JP" sz="1800" b="1" kern="100" dirty="0" smtClean="0">
                          <a:solidFill>
                            <a:schemeClr val="bg1"/>
                          </a:solidFill>
                          <a:effectLst/>
                          <a:latin typeface="+mn-ea"/>
                          <a:ea typeface="+mn-ea"/>
                          <a:cs typeface="Times New Roman"/>
                        </a:rPr>
                        <a:t>30</a:t>
                      </a:r>
                      <a:r>
                        <a:rPr lang="ja-JP" altLang="en-US" sz="1800" b="1" kern="100" dirty="0" smtClean="0">
                          <a:solidFill>
                            <a:schemeClr val="bg1"/>
                          </a:solidFill>
                          <a:effectLst/>
                          <a:latin typeface="+mn-ea"/>
                          <a:ea typeface="+mn-ea"/>
                          <a:cs typeface="Times New Roman"/>
                        </a:rPr>
                        <a:t>年度～</a:t>
                      </a:r>
                      <a:r>
                        <a:rPr lang="en-US" altLang="ja-JP" sz="1800" b="1" kern="100" dirty="0" smtClean="0">
                          <a:solidFill>
                            <a:schemeClr val="bg1"/>
                          </a:solidFill>
                          <a:effectLst/>
                          <a:latin typeface="+mn-ea"/>
                          <a:ea typeface="+mn-ea"/>
                          <a:cs typeface="Times New Roman"/>
                        </a:rPr>
                        <a:t>32</a:t>
                      </a:r>
                      <a:r>
                        <a:rPr lang="ja-JP" altLang="en-US" sz="1800" b="1" kern="100" dirty="0" smtClean="0">
                          <a:solidFill>
                            <a:schemeClr val="bg1"/>
                          </a:solidFill>
                          <a:effectLst/>
                          <a:latin typeface="+mn-ea"/>
                          <a:ea typeface="+mn-ea"/>
                          <a:cs typeface="Times New Roman"/>
                        </a:rPr>
                        <a:t>年度</a:t>
                      </a:r>
                      <a:endParaRPr lang="ja-JP" sz="1800" b="1" kern="100" dirty="0">
                        <a:solidFill>
                          <a:schemeClr val="bg1"/>
                        </a:solidFill>
                        <a:effectLst/>
                        <a:latin typeface="+mn-ea"/>
                        <a:ea typeface="+mn-ea"/>
                        <a:cs typeface="Times New Roman"/>
                      </a:endParaRPr>
                    </a:p>
                  </a:txBody>
                  <a:tcPr marL="68580" marR="68580" marT="0" marB="0" anchor="ctr">
                    <a:lnL w="12700" cap="flat" cmpd="sng" algn="ctr">
                      <a:solidFill>
                        <a:schemeClr val="tx1"/>
                      </a:solidFill>
                      <a:prstDash val="dot"/>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039347">
                <a:tc>
                  <a:txBody>
                    <a:bodyPr/>
                    <a:lstStyle/>
                    <a:p>
                      <a:pPr indent="127000" algn="l">
                        <a:lnSpc>
                          <a:spcPts val="2200"/>
                        </a:lnSpc>
                        <a:spcAft>
                          <a:spcPts val="0"/>
                        </a:spcAft>
                      </a:pPr>
                      <a:r>
                        <a:rPr lang="ja-JP" sz="1800" kern="100" dirty="0">
                          <a:effectLst/>
                          <a:latin typeface="+mn-ea"/>
                          <a:ea typeface="+mn-ea"/>
                          <a:cs typeface="Times New Roman"/>
                        </a:rPr>
                        <a:t>平成</a:t>
                      </a:r>
                      <a:r>
                        <a:rPr lang="en-US" sz="1800" kern="100" dirty="0">
                          <a:effectLst/>
                          <a:latin typeface="+mn-ea"/>
                          <a:ea typeface="+mn-ea"/>
                          <a:cs typeface="Times New Roman"/>
                        </a:rPr>
                        <a:t>23</a:t>
                      </a:r>
                      <a:r>
                        <a:rPr lang="ja-JP" sz="1800" kern="100" dirty="0">
                          <a:effectLst/>
                          <a:latin typeface="+mn-ea"/>
                          <a:ea typeface="+mn-ea"/>
                          <a:cs typeface="Times New Roman"/>
                        </a:rPr>
                        <a:t>年度を目標として、地域の実情に応じた数値目標及び障害福祉サービスの見込量を設定</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sz="1800" kern="100" dirty="0">
                          <a:effectLst/>
                          <a:latin typeface="+mn-ea"/>
                          <a:ea typeface="+mn-ea"/>
                          <a:cs typeface="Times New Roman"/>
                        </a:rPr>
                        <a:t>第１期の実績を踏まえ、第２期障害福祉計画を作成</a:t>
                      </a:r>
                    </a:p>
                  </a:txBody>
                  <a:tcPr marL="68580" marR="68580" marT="0" marB="0">
                    <a:lnL w="12700" cap="flat" cmpd="sng" algn="ctr">
                      <a:solidFill>
                        <a:srgbClr val="000000"/>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altLang="en-US" sz="1800" kern="100" dirty="0" smtClean="0">
                          <a:effectLst/>
                          <a:latin typeface="+mn-ea"/>
                          <a:ea typeface="+mn-ea"/>
                          <a:cs typeface="Times New Roman"/>
                        </a:rPr>
                        <a:t>つなぎ</a:t>
                      </a:r>
                      <a:r>
                        <a:rPr lang="ja-JP" sz="1800" kern="100" dirty="0" smtClean="0">
                          <a:effectLst/>
                          <a:latin typeface="+mn-ea"/>
                          <a:ea typeface="+mn-ea"/>
                          <a:cs typeface="Times New Roman"/>
                        </a:rPr>
                        <a:t>法</a:t>
                      </a:r>
                      <a:r>
                        <a:rPr lang="ja-JP" sz="1800" kern="100" dirty="0">
                          <a:effectLst/>
                          <a:latin typeface="+mn-ea"/>
                          <a:ea typeface="+mn-ea"/>
                          <a:cs typeface="Times New Roman"/>
                        </a:rPr>
                        <a:t>による障害者自立支援法の改正等を踏まえ、平成</a:t>
                      </a:r>
                      <a:r>
                        <a:rPr lang="en-US" sz="1800" kern="100" dirty="0">
                          <a:effectLst/>
                          <a:latin typeface="+mn-ea"/>
                          <a:ea typeface="+mn-ea"/>
                          <a:cs typeface="Times New Roman"/>
                        </a:rPr>
                        <a:t>26</a:t>
                      </a:r>
                      <a:r>
                        <a:rPr lang="ja-JP" sz="1800" kern="100" dirty="0">
                          <a:effectLst/>
                          <a:latin typeface="+mn-ea"/>
                          <a:ea typeface="+mn-ea"/>
                          <a:cs typeface="Times New Roman"/>
                        </a:rPr>
                        <a:t>年度を目標として、第３期障害福祉計画を作成</a:t>
                      </a:r>
                    </a:p>
                  </a:txBody>
                  <a:tcPr marL="68580" marR="68580" marT="0" marB="0">
                    <a:lnL w="12700" cap="flat" cmpd="sng" algn="ctr">
                      <a:solidFill>
                        <a:schemeClr val="tx1"/>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altLang="en-US" sz="1800" kern="100" dirty="0" smtClean="0">
                          <a:effectLst/>
                          <a:latin typeface="+mn-ea"/>
                          <a:ea typeface="+mn-ea"/>
                          <a:cs typeface="Times New Roman"/>
                        </a:rPr>
                        <a:t>障害者総合支援法の施行等を踏まえ、平成</a:t>
                      </a:r>
                      <a:r>
                        <a:rPr lang="en-US" altLang="ja-JP" sz="1800" kern="100" dirty="0" smtClean="0">
                          <a:effectLst/>
                          <a:latin typeface="+mn-ea"/>
                          <a:ea typeface="+mn-ea"/>
                          <a:cs typeface="Times New Roman"/>
                        </a:rPr>
                        <a:t>29</a:t>
                      </a:r>
                      <a:r>
                        <a:rPr lang="ja-JP" altLang="en-US" sz="1800" kern="100" dirty="0" smtClean="0">
                          <a:effectLst/>
                          <a:latin typeface="+mn-ea"/>
                          <a:ea typeface="+mn-ea"/>
                          <a:cs typeface="Times New Roman"/>
                        </a:rPr>
                        <a:t>年度を目標として、第４期障害福祉計画を作成</a:t>
                      </a:r>
                      <a:endParaRPr lang="ja-JP" sz="1800" kern="100" dirty="0">
                        <a:effectLst/>
                        <a:latin typeface="+mn-ea"/>
                        <a:ea typeface="+mn-ea"/>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127635" algn="l" defTabSz="914400" rtl="0" eaLnBrk="1" fontAlgn="auto" latinLnBrk="0" hangingPunct="1">
                        <a:lnSpc>
                          <a:spcPts val="2200"/>
                        </a:lnSpc>
                        <a:spcBef>
                          <a:spcPts val="0"/>
                        </a:spcBef>
                        <a:spcAft>
                          <a:spcPts val="0"/>
                        </a:spcAft>
                        <a:buClrTx/>
                        <a:buSzTx/>
                        <a:buFontTx/>
                        <a:buNone/>
                        <a:tabLst/>
                        <a:defRPr/>
                      </a:pPr>
                      <a:r>
                        <a:rPr lang="ja-JP" altLang="en-US" sz="1800" kern="100" dirty="0" smtClean="0">
                          <a:effectLst/>
                          <a:latin typeface="+mn-ea"/>
                          <a:ea typeface="+mn-ea"/>
                          <a:cs typeface="Times New Roman"/>
                        </a:rPr>
                        <a:t>障害者総合支援法・児童福祉法の改正等を踏まえ、平成</a:t>
                      </a:r>
                      <a:r>
                        <a:rPr lang="en-US" altLang="ja-JP" sz="1800" kern="100" dirty="0" smtClean="0">
                          <a:effectLst/>
                          <a:latin typeface="+mn-ea"/>
                          <a:ea typeface="+mn-ea"/>
                          <a:cs typeface="Times New Roman"/>
                        </a:rPr>
                        <a:t>32</a:t>
                      </a:r>
                      <a:r>
                        <a:rPr lang="ja-JP" altLang="en-US" sz="1800" kern="100" dirty="0" smtClean="0">
                          <a:effectLst/>
                          <a:latin typeface="+mn-ea"/>
                          <a:ea typeface="+mn-ea"/>
                          <a:cs typeface="Times New Roman"/>
                        </a:rPr>
                        <a:t>年度を目標として、第５期障害福祉計画等を作成</a:t>
                      </a:r>
                      <a:endParaRPr lang="ja-JP" sz="1800" kern="100" dirty="0">
                        <a:effectLst/>
                        <a:latin typeface="+mn-ea"/>
                        <a:ea typeface="+mn-ea"/>
                        <a:cs typeface="Times New Roman"/>
                      </a:endParaRPr>
                    </a:p>
                  </a:txBody>
                  <a:tcPr marL="68580" marR="68580" marT="0" marB="0">
                    <a:lnL w="12700" cap="flat" cmpd="sng" algn="ctr">
                      <a:solidFill>
                        <a:schemeClr val="tx1"/>
                      </a:solidFill>
                      <a:prstDash val="dot"/>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1006" y="6475"/>
            <a:ext cx="9905008" cy="400015"/>
          </a:xfrm>
          <a:prstGeom prst="rect">
            <a:avLst/>
          </a:prstGeom>
          <a:noFill/>
        </p:spPr>
        <p:txBody>
          <a:bodyPr wrap="square" lIns="91341" tIns="45673" rIns="91341" bIns="45673" rtlCol="0">
            <a:spAutoFit/>
          </a:bodyPr>
          <a:lstStyle/>
          <a:p>
            <a:pPr algn="ctr"/>
            <a:r>
              <a:rPr lang="ja-JP" altLang="en-US" sz="2000" b="1" dirty="0">
                <a:solidFill>
                  <a:schemeClr val="tx2"/>
                </a:solidFill>
                <a:latin typeface="ＭＳ Ｐゴシック"/>
                <a:ea typeface="ＭＳ Ｐゴシック"/>
              </a:rPr>
              <a:t>障害福祉計画等と基本指針</a:t>
            </a:r>
          </a:p>
        </p:txBody>
      </p:sp>
      <p:sp>
        <p:nvSpPr>
          <p:cNvPr id="10" name="テキスト ボックス 9"/>
          <p:cNvSpPr txBox="1"/>
          <p:nvPr/>
        </p:nvSpPr>
        <p:spPr>
          <a:xfrm>
            <a:off x="3943368" y="1622595"/>
            <a:ext cx="5991439" cy="338459"/>
          </a:xfrm>
          <a:prstGeom prst="rect">
            <a:avLst/>
          </a:prstGeom>
          <a:noFill/>
        </p:spPr>
        <p:txBody>
          <a:bodyPr wrap="square" lIns="91341" tIns="45673" rIns="91341" bIns="45673" rtlCol="0">
            <a:spAutoFit/>
          </a:bodyPr>
          <a:lstStyle/>
          <a:p>
            <a:r>
              <a:rPr lang="en-US" altLang="ja-JP" sz="1600" b="1" dirty="0">
                <a:solidFill>
                  <a:prstClr val="black"/>
                </a:solidFill>
                <a:latin typeface="ＭＳ Ｐゴシック"/>
                <a:ea typeface="ＭＳ Ｐゴシック"/>
              </a:rPr>
              <a:t>H24</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H25  </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 H26</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 H27 </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H28   </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H29   H30       H31     H32</a:t>
            </a:r>
          </a:p>
        </p:txBody>
      </p:sp>
      <p:sp>
        <p:nvSpPr>
          <p:cNvPr id="11" name="角丸四角形 10"/>
          <p:cNvSpPr/>
          <p:nvPr/>
        </p:nvSpPr>
        <p:spPr bwMode="auto">
          <a:xfrm>
            <a:off x="4447685" y="5196814"/>
            <a:ext cx="864096" cy="748983"/>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defTabSz="872188"/>
            <a:r>
              <a:rPr lang="ja-JP" altLang="en-US" sz="1600" b="1" dirty="0">
                <a:solidFill>
                  <a:prstClr val="white"/>
                </a:solidFill>
                <a:ea typeface="ＭＳ Ｐゴシック" pitchFamily="50" charset="-128"/>
              </a:rPr>
              <a:t>基本指針見直し</a:t>
            </a:r>
          </a:p>
        </p:txBody>
      </p:sp>
      <p:sp>
        <p:nvSpPr>
          <p:cNvPr id="13" name="角丸四角形 12"/>
          <p:cNvSpPr/>
          <p:nvPr/>
        </p:nvSpPr>
        <p:spPr bwMode="auto">
          <a:xfrm>
            <a:off x="5311886" y="5945557"/>
            <a:ext cx="648073" cy="882608"/>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algn="ctr" defTabSz="872188"/>
            <a:r>
              <a:rPr lang="ja-JP" altLang="en-US" sz="1600" b="1" dirty="0">
                <a:solidFill>
                  <a:prstClr val="white"/>
                </a:solidFill>
                <a:latin typeface="ＭＳ Ｐゴシック"/>
                <a:ea typeface="ＭＳ Ｐゴシック"/>
              </a:rPr>
              <a:t>計画</a:t>
            </a:r>
            <a:endParaRPr lang="en-US" altLang="ja-JP" sz="1600" b="1" dirty="0">
              <a:solidFill>
                <a:prstClr val="white"/>
              </a:solidFill>
              <a:latin typeface="ＭＳ Ｐゴシック"/>
              <a:ea typeface="ＭＳ Ｐゴシック"/>
            </a:endParaRPr>
          </a:p>
          <a:p>
            <a:pPr marL="118935" indent="-118935" algn="ctr" defTabSz="872188"/>
            <a:r>
              <a:rPr lang="ja-JP" altLang="en-US" sz="1600" b="1" dirty="0">
                <a:solidFill>
                  <a:prstClr val="white"/>
                </a:solidFill>
                <a:latin typeface="ＭＳ Ｐゴシック"/>
                <a:ea typeface="ＭＳ Ｐゴシック"/>
              </a:rPr>
              <a:t>　作成</a:t>
            </a:r>
          </a:p>
        </p:txBody>
      </p:sp>
      <p:sp>
        <p:nvSpPr>
          <p:cNvPr id="20" name="角丸四角形 19"/>
          <p:cNvSpPr/>
          <p:nvPr/>
        </p:nvSpPr>
        <p:spPr bwMode="auto">
          <a:xfrm>
            <a:off x="8951043" y="5950974"/>
            <a:ext cx="648073" cy="882608"/>
          </a:xfrm>
          <a:prstGeom prst="roundRect">
            <a:avLst/>
          </a:prstGeom>
          <a:solidFill>
            <a:schemeClr val="accent6">
              <a:lumMod val="60000"/>
              <a:lumOff val="40000"/>
            </a:schemeClr>
          </a:solidFill>
          <a:ln w="9525" cap="flat" cmpd="sng" algn="ctr">
            <a:solidFill>
              <a:schemeClr val="tx1"/>
            </a:solidFill>
            <a:prstDash val="sysDash"/>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algn="ctr" defTabSz="872188"/>
            <a:r>
              <a:rPr lang="ja-JP" altLang="en-US" sz="1600" b="1" dirty="0">
                <a:solidFill>
                  <a:prstClr val="white"/>
                </a:solidFill>
                <a:latin typeface="ＭＳ Ｐゴシック"/>
                <a:ea typeface="ＭＳ Ｐゴシック"/>
              </a:rPr>
              <a:t>計画</a:t>
            </a:r>
            <a:endParaRPr lang="en-US" altLang="ja-JP" sz="1600" b="1" dirty="0">
              <a:solidFill>
                <a:prstClr val="white"/>
              </a:solidFill>
              <a:latin typeface="ＭＳ Ｐゴシック"/>
              <a:ea typeface="ＭＳ Ｐゴシック"/>
            </a:endParaRPr>
          </a:p>
          <a:p>
            <a:pPr marL="118935" indent="-118935" algn="ctr" defTabSz="872188"/>
            <a:r>
              <a:rPr lang="ja-JP" altLang="en-US" sz="1600" b="1" dirty="0">
                <a:solidFill>
                  <a:prstClr val="white"/>
                </a:solidFill>
                <a:latin typeface="ＭＳ Ｐゴシック"/>
                <a:ea typeface="ＭＳ Ｐゴシック"/>
              </a:rPr>
              <a:t>　作成</a:t>
            </a:r>
          </a:p>
        </p:txBody>
      </p:sp>
      <p:cxnSp>
        <p:nvCxnSpPr>
          <p:cNvPr id="22" name="直線矢印コネクタ 21"/>
          <p:cNvCxnSpPr/>
          <p:nvPr/>
        </p:nvCxnSpPr>
        <p:spPr bwMode="auto">
          <a:xfrm>
            <a:off x="5311790" y="5547923"/>
            <a:ext cx="892821" cy="0"/>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25" name="直線矢印コネクタ 24"/>
          <p:cNvCxnSpPr/>
          <p:nvPr/>
        </p:nvCxnSpPr>
        <p:spPr bwMode="auto">
          <a:xfrm>
            <a:off x="8827811" y="5570150"/>
            <a:ext cx="877728" cy="11012"/>
          </a:xfrm>
          <a:prstGeom prst="straightConnector1">
            <a:avLst/>
          </a:prstGeom>
          <a:solidFill>
            <a:schemeClr val="bg1"/>
          </a:solidFill>
          <a:ln w="38100" cap="flat" cmpd="sng" algn="ctr">
            <a:solidFill>
              <a:schemeClr val="tx2">
                <a:lumMod val="60000"/>
                <a:lumOff val="40000"/>
              </a:schemeClr>
            </a:solidFill>
            <a:prstDash val="solid"/>
            <a:round/>
            <a:headEnd type="none" w="med" len="med"/>
            <a:tailEnd type="arrow"/>
          </a:ln>
          <a:effectLst/>
        </p:spPr>
      </p:cxnSp>
      <p:cxnSp>
        <p:nvCxnSpPr>
          <p:cNvPr id="31" name="直線矢印コネクタ 30"/>
          <p:cNvCxnSpPr/>
          <p:nvPr/>
        </p:nvCxnSpPr>
        <p:spPr bwMode="auto">
          <a:xfrm flipV="1">
            <a:off x="3914561" y="5557906"/>
            <a:ext cx="526810" cy="1853"/>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32" name="直線矢印コネクタ 31"/>
          <p:cNvCxnSpPr/>
          <p:nvPr/>
        </p:nvCxnSpPr>
        <p:spPr bwMode="auto">
          <a:xfrm flipV="1">
            <a:off x="3916307" y="6328520"/>
            <a:ext cx="1395442" cy="1"/>
          </a:xfrm>
          <a:prstGeom prst="straightConnector1">
            <a:avLst/>
          </a:prstGeom>
          <a:solidFill>
            <a:schemeClr val="bg1"/>
          </a:solidFill>
          <a:ln w="38100" cap="flat" cmpd="sng" algn="ctr">
            <a:solidFill>
              <a:schemeClr val="tx2"/>
            </a:solidFill>
            <a:prstDash val="solid"/>
            <a:round/>
            <a:headEnd type="none" w="med" len="med"/>
            <a:tailEnd type="arrow"/>
          </a:ln>
          <a:effectLst/>
        </p:spPr>
      </p:cxnSp>
      <p:sp>
        <p:nvSpPr>
          <p:cNvPr id="34" name="角丸四角形 33"/>
          <p:cNvSpPr/>
          <p:nvPr/>
        </p:nvSpPr>
        <p:spPr bwMode="auto">
          <a:xfrm>
            <a:off x="186546" y="5203652"/>
            <a:ext cx="3728020" cy="688562"/>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36767" tIns="7357" rIns="36767" bIns="7357" numCol="1" rtlCol="0" anchor="t" anchorCtr="0" compatLnSpc="1">
            <a:prstTxWarp prst="textNoShape">
              <a:avLst/>
            </a:prstTxWarp>
          </a:bodyPr>
          <a:lstStyle/>
          <a:p>
            <a:pPr marL="118935" indent="-118935" defTabSz="872188">
              <a:lnSpc>
                <a:spcPts val="2700"/>
              </a:lnSpc>
            </a:pPr>
            <a:r>
              <a:rPr lang="ja-JP" altLang="en-US" sz="1600" b="1" dirty="0">
                <a:solidFill>
                  <a:prstClr val="white"/>
                </a:solidFill>
                <a:ea typeface="ＭＳ Ｐゴシック" pitchFamily="50" charset="-128"/>
              </a:rPr>
              <a:t>厚生労働大臣</a:t>
            </a:r>
          </a:p>
          <a:p>
            <a:pPr marL="118935" indent="-118935" defTabSz="872188">
              <a:lnSpc>
                <a:spcPts val="2700"/>
              </a:lnSpc>
            </a:pPr>
            <a:r>
              <a:rPr lang="ja-JP" altLang="en-US" sz="1600" b="1" dirty="0">
                <a:solidFill>
                  <a:prstClr val="white"/>
                </a:solidFill>
                <a:ea typeface="ＭＳ Ｐゴシック" pitchFamily="50" charset="-128"/>
              </a:rPr>
              <a:t>　・・・３年に１回、基本指針の見直し</a:t>
            </a:r>
          </a:p>
        </p:txBody>
      </p:sp>
      <p:sp>
        <p:nvSpPr>
          <p:cNvPr id="35" name="角丸四角形 34"/>
          <p:cNvSpPr/>
          <p:nvPr/>
        </p:nvSpPr>
        <p:spPr bwMode="auto">
          <a:xfrm>
            <a:off x="170145" y="5945777"/>
            <a:ext cx="3744416" cy="723803"/>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36767" tIns="7357" rIns="36767" bIns="7357" numCol="1" rtlCol="0" anchor="t" anchorCtr="0" compatLnSpc="1">
            <a:prstTxWarp prst="textNoShape">
              <a:avLst/>
            </a:prstTxWarp>
          </a:bodyPr>
          <a:lstStyle/>
          <a:p>
            <a:pPr marL="118935" indent="-118935" defTabSz="872188">
              <a:lnSpc>
                <a:spcPts val="2700"/>
              </a:lnSpc>
            </a:pPr>
            <a:r>
              <a:rPr lang="ja-JP" altLang="en-US" sz="1600" b="1" dirty="0">
                <a:solidFill>
                  <a:prstClr val="white"/>
                </a:solidFill>
                <a:latin typeface="ＭＳ Ｐゴシック"/>
                <a:ea typeface="ＭＳ Ｐゴシック"/>
              </a:rPr>
              <a:t>都道府県・市町村</a:t>
            </a:r>
          </a:p>
          <a:p>
            <a:pPr marL="118935" indent="-118935" defTabSz="872188">
              <a:lnSpc>
                <a:spcPts val="2700"/>
              </a:lnSpc>
            </a:pPr>
            <a:r>
              <a:rPr lang="ja-JP" altLang="en-US" sz="1600" b="1" dirty="0">
                <a:solidFill>
                  <a:prstClr val="white"/>
                </a:solidFill>
                <a:latin typeface="ＭＳ Ｐゴシック"/>
                <a:ea typeface="ＭＳ Ｐゴシック"/>
              </a:rPr>
              <a:t>　・・・３年ごとに障害福祉計画等の作成</a:t>
            </a:r>
          </a:p>
        </p:txBody>
      </p:sp>
      <p:cxnSp>
        <p:nvCxnSpPr>
          <p:cNvPr id="37" name="直線矢印コネクタ 36"/>
          <p:cNvCxnSpPr/>
          <p:nvPr/>
        </p:nvCxnSpPr>
        <p:spPr bwMode="auto">
          <a:xfrm>
            <a:off x="5311751" y="5709073"/>
            <a:ext cx="288032" cy="236721"/>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39" name="直線矢印コネクタ 38"/>
          <p:cNvCxnSpPr/>
          <p:nvPr/>
        </p:nvCxnSpPr>
        <p:spPr bwMode="auto">
          <a:xfrm>
            <a:off x="8851618" y="5773843"/>
            <a:ext cx="277846" cy="171712"/>
          </a:xfrm>
          <a:prstGeom prst="straightConnector1">
            <a:avLst/>
          </a:prstGeom>
          <a:solidFill>
            <a:schemeClr val="bg1"/>
          </a:solidFill>
          <a:ln w="38100" cap="flat" cmpd="sng" algn="ctr">
            <a:solidFill>
              <a:schemeClr val="tx2">
                <a:lumMod val="40000"/>
                <a:lumOff val="60000"/>
              </a:schemeClr>
            </a:solidFill>
            <a:prstDash val="sysDash"/>
            <a:round/>
            <a:headEnd type="none" w="med" len="med"/>
            <a:tailEnd type="arrow"/>
          </a:ln>
          <a:effectLst/>
        </p:spPr>
      </p:cxnSp>
      <p:sp>
        <p:nvSpPr>
          <p:cNvPr id="40" name="正方形/長方形 39"/>
          <p:cNvSpPr/>
          <p:nvPr/>
        </p:nvSpPr>
        <p:spPr bwMode="auto">
          <a:xfrm>
            <a:off x="200482" y="516271"/>
            <a:ext cx="9505056" cy="110631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767" tIns="7357" rIns="36767" bIns="7357" numCol="1" rtlCol="0" anchor="t" anchorCtr="0" compatLnSpc="1">
            <a:prstTxWarp prst="textNoShape">
              <a:avLst/>
            </a:prstTxWarp>
          </a:bodyPr>
          <a:lstStyle/>
          <a:p>
            <a:pPr marL="118935" indent="-118935" defTabSz="872188">
              <a:lnSpc>
                <a:spcPts val="3000"/>
              </a:lnSpc>
            </a:pPr>
            <a:r>
              <a:rPr lang="ja-JP" altLang="en-US" sz="2000" dirty="0">
                <a:solidFill>
                  <a:prstClr val="black"/>
                </a:solidFill>
                <a:ea typeface="ＭＳ Ｐゴシック" pitchFamily="50" charset="-128"/>
              </a:rPr>
              <a:t>○　基本指針（厚生労働大臣）では、障害福祉計画の計画期間を３年としており、これに</a:t>
            </a:r>
            <a:endParaRPr lang="en-US" altLang="ja-JP" sz="2000" dirty="0">
              <a:solidFill>
                <a:prstClr val="black"/>
              </a:solidFill>
              <a:ea typeface="ＭＳ Ｐゴシック" pitchFamily="50" charset="-128"/>
            </a:endParaRPr>
          </a:p>
          <a:p>
            <a:pPr marL="118935" indent="-118935" defTabSz="872188">
              <a:lnSpc>
                <a:spcPts val="3000"/>
              </a:lnSpc>
            </a:pPr>
            <a:r>
              <a:rPr lang="ja-JP" altLang="en-US" sz="2000" dirty="0">
                <a:solidFill>
                  <a:prstClr val="black"/>
                </a:solidFill>
                <a:ea typeface="ＭＳ Ｐゴシック" pitchFamily="50" charset="-128"/>
              </a:rPr>
              <a:t>　　即して、都道府県・市町村は３年ごとに障害福祉計画を作成している。平成３０年度か</a:t>
            </a:r>
            <a:endParaRPr lang="en-US" altLang="ja-JP" sz="2000" dirty="0">
              <a:solidFill>
                <a:prstClr val="black"/>
              </a:solidFill>
              <a:ea typeface="ＭＳ Ｐゴシック" pitchFamily="50" charset="-128"/>
            </a:endParaRPr>
          </a:p>
          <a:p>
            <a:pPr marL="118935" indent="-118935" defTabSz="872188">
              <a:lnSpc>
                <a:spcPts val="3000"/>
              </a:lnSpc>
            </a:pPr>
            <a:r>
              <a:rPr lang="ja-JP" altLang="en-US" sz="2000" dirty="0">
                <a:solidFill>
                  <a:prstClr val="black"/>
                </a:solidFill>
                <a:ea typeface="ＭＳ Ｐゴシック" pitchFamily="50" charset="-128"/>
              </a:rPr>
              <a:t>　</a:t>
            </a:r>
            <a:r>
              <a:rPr lang="ja-JP" altLang="en-US" sz="2000">
                <a:solidFill>
                  <a:prstClr val="black"/>
                </a:solidFill>
                <a:ea typeface="ＭＳ Ｐゴシック" pitchFamily="50" charset="-128"/>
              </a:rPr>
              <a:t>　ら</a:t>
            </a:r>
            <a:r>
              <a:rPr lang="ja-JP" altLang="en-US" sz="2000" dirty="0">
                <a:solidFill>
                  <a:prstClr val="black"/>
                </a:solidFill>
                <a:ea typeface="ＭＳ Ｐゴシック" pitchFamily="50" charset="-128"/>
              </a:rPr>
              <a:t>は、障害児</a:t>
            </a:r>
            <a:r>
              <a:rPr lang="ja-JP" altLang="en-US" sz="2000">
                <a:solidFill>
                  <a:prstClr val="black"/>
                </a:solidFill>
                <a:ea typeface="ＭＳ Ｐゴシック" pitchFamily="50" charset="-128"/>
              </a:rPr>
              <a:t>福祉計画についても同様に作成することになっている。</a:t>
            </a:r>
            <a:endParaRPr lang="ja-JP" altLang="en-US" sz="2000" dirty="0">
              <a:solidFill>
                <a:prstClr val="black"/>
              </a:solidFill>
              <a:ea typeface="ＭＳ Ｐゴシック" pitchFamily="50" charset="-128"/>
            </a:endParaRPr>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solidFill>
                  <a:prstClr val="black"/>
                </a:solidFill>
              </a:rPr>
              <a:pPr>
                <a:defRPr/>
              </a:pPr>
              <a:t>70</a:t>
            </a:fld>
            <a:endParaRPr lang="en-US" altLang="ja-JP" dirty="0">
              <a:solidFill>
                <a:prstClr val="black"/>
              </a:solidFill>
            </a:endParaRPr>
          </a:p>
        </p:txBody>
      </p:sp>
      <p:sp>
        <p:nvSpPr>
          <p:cNvPr id="33" name="角丸四角形 32"/>
          <p:cNvSpPr/>
          <p:nvPr/>
        </p:nvSpPr>
        <p:spPr bwMode="auto">
          <a:xfrm>
            <a:off x="7129006" y="5950974"/>
            <a:ext cx="648073" cy="882608"/>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algn="ctr" defTabSz="872188"/>
            <a:r>
              <a:rPr lang="ja-JP" altLang="en-US" sz="1600" b="1" dirty="0">
                <a:solidFill>
                  <a:prstClr val="white"/>
                </a:solidFill>
                <a:latin typeface="ＭＳ Ｐゴシック"/>
                <a:ea typeface="ＭＳ Ｐゴシック"/>
              </a:rPr>
              <a:t>計画</a:t>
            </a:r>
            <a:endParaRPr lang="en-US" altLang="ja-JP" sz="1600" b="1" dirty="0">
              <a:solidFill>
                <a:prstClr val="white"/>
              </a:solidFill>
              <a:latin typeface="ＭＳ Ｐゴシック"/>
              <a:ea typeface="ＭＳ Ｐゴシック"/>
            </a:endParaRPr>
          </a:p>
          <a:p>
            <a:pPr marL="118935" indent="-118935" algn="ctr" defTabSz="872188"/>
            <a:r>
              <a:rPr lang="ja-JP" altLang="en-US" sz="1600" b="1" dirty="0">
                <a:solidFill>
                  <a:prstClr val="white"/>
                </a:solidFill>
                <a:latin typeface="ＭＳ Ｐゴシック"/>
                <a:ea typeface="ＭＳ Ｐゴシック"/>
              </a:rPr>
              <a:t>　作成</a:t>
            </a:r>
          </a:p>
        </p:txBody>
      </p:sp>
      <p:sp>
        <p:nvSpPr>
          <p:cNvPr id="36" name="角丸四角形 35"/>
          <p:cNvSpPr/>
          <p:nvPr/>
        </p:nvSpPr>
        <p:spPr bwMode="auto">
          <a:xfrm>
            <a:off x="6204583" y="5217901"/>
            <a:ext cx="864096" cy="748983"/>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defTabSz="872188"/>
            <a:r>
              <a:rPr lang="ja-JP" altLang="en-US" sz="1600" b="1" dirty="0">
                <a:solidFill>
                  <a:prstClr val="white"/>
                </a:solidFill>
                <a:ea typeface="ＭＳ Ｐゴシック" pitchFamily="50" charset="-128"/>
              </a:rPr>
              <a:t>基本指針見直し</a:t>
            </a:r>
          </a:p>
        </p:txBody>
      </p:sp>
      <p:cxnSp>
        <p:nvCxnSpPr>
          <p:cNvPr id="41" name="直線矢印コネクタ 40"/>
          <p:cNvCxnSpPr/>
          <p:nvPr/>
        </p:nvCxnSpPr>
        <p:spPr bwMode="auto">
          <a:xfrm>
            <a:off x="7068666" y="5684939"/>
            <a:ext cx="288032" cy="281714"/>
          </a:xfrm>
          <a:prstGeom prst="straightConnector1">
            <a:avLst/>
          </a:prstGeom>
          <a:solidFill>
            <a:schemeClr val="bg1"/>
          </a:solidFill>
          <a:ln w="38100" cap="flat" cmpd="sng" algn="ctr">
            <a:solidFill>
              <a:schemeClr val="tx2"/>
            </a:solidFill>
            <a:prstDash val="solid"/>
            <a:round/>
            <a:headEnd type="none" w="med" len="med"/>
            <a:tailEnd type="arrow"/>
          </a:ln>
          <a:effectLst/>
        </p:spPr>
      </p:cxnSp>
      <p:sp>
        <p:nvSpPr>
          <p:cNvPr id="50" name="角丸四角形 49"/>
          <p:cNvSpPr/>
          <p:nvPr/>
        </p:nvSpPr>
        <p:spPr bwMode="auto">
          <a:xfrm>
            <a:off x="7961520" y="5213148"/>
            <a:ext cx="864096" cy="748983"/>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defTabSz="872188"/>
            <a:r>
              <a:rPr lang="ja-JP" altLang="en-US" sz="1600" b="1" dirty="0">
                <a:solidFill>
                  <a:prstClr val="white"/>
                </a:solidFill>
                <a:ea typeface="ＭＳ Ｐゴシック" pitchFamily="50" charset="-128"/>
              </a:rPr>
              <a:t>基本指針見直し</a:t>
            </a:r>
          </a:p>
        </p:txBody>
      </p:sp>
      <p:cxnSp>
        <p:nvCxnSpPr>
          <p:cNvPr id="65" name="直線矢印コネクタ 64"/>
          <p:cNvCxnSpPr/>
          <p:nvPr/>
        </p:nvCxnSpPr>
        <p:spPr bwMode="auto">
          <a:xfrm>
            <a:off x="7068688" y="5547923"/>
            <a:ext cx="892821" cy="0"/>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66" name="直線矢印コネクタ 65"/>
          <p:cNvCxnSpPr/>
          <p:nvPr/>
        </p:nvCxnSpPr>
        <p:spPr bwMode="auto">
          <a:xfrm flipV="1">
            <a:off x="5977699" y="6347699"/>
            <a:ext cx="1189981" cy="1"/>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69" name="直線矢印コネクタ 68"/>
          <p:cNvCxnSpPr/>
          <p:nvPr/>
        </p:nvCxnSpPr>
        <p:spPr bwMode="auto">
          <a:xfrm flipV="1">
            <a:off x="7776990" y="6347700"/>
            <a:ext cx="1189981" cy="1"/>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26" name="直線コネクタ 25"/>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3003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スライド番号プレースホルダ 64"/>
          <p:cNvSpPr>
            <a:spLocks noGrp="1"/>
          </p:cNvSpPr>
          <p:nvPr>
            <p:ph type="sldNum" sz="quarter" idx="12"/>
          </p:nvPr>
        </p:nvSpPr>
        <p:spPr>
          <a:xfrm>
            <a:off x="7617296" y="6597352"/>
            <a:ext cx="2311400" cy="476250"/>
          </a:xfrm>
        </p:spPr>
        <p:txBody>
          <a:bodyPr/>
          <a:lstStyle/>
          <a:p>
            <a:pPr>
              <a:defRPr/>
            </a:pPr>
            <a:fld id="{132C9BDF-3DAB-4F39-8074-B0CF74399C12}" type="slidenum">
              <a:rPr lang="en-US" altLang="ja-JP" sz="1600" b="1" smtClean="0"/>
              <a:pPr>
                <a:defRPr/>
              </a:pPr>
              <a:t>71</a:t>
            </a:fld>
            <a:endParaRPr lang="en-US" altLang="ja-JP" sz="1600" b="1"/>
          </a:p>
        </p:txBody>
      </p:sp>
      <p:sp>
        <p:nvSpPr>
          <p:cNvPr id="40" name="正方形/長方形 39"/>
          <p:cNvSpPr/>
          <p:nvPr/>
        </p:nvSpPr>
        <p:spPr bwMode="auto">
          <a:xfrm>
            <a:off x="92320" y="2582784"/>
            <a:ext cx="4320000" cy="4212712"/>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1" name="角丸四角形 40"/>
          <p:cNvSpPr/>
          <p:nvPr/>
        </p:nvSpPr>
        <p:spPr>
          <a:xfrm>
            <a:off x="-15552" y="2276871"/>
            <a:ext cx="4572779" cy="3170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市町村障害福祉計画（障害者総合支援法第</a:t>
            </a:r>
            <a:r>
              <a:rPr kumimoji="1" lang="en-US" altLang="ja-JP" sz="1400" dirty="0" smtClean="0">
                <a:solidFill>
                  <a:schemeClr val="bg1"/>
                </a:solidFill>
                <a:latin typeface="ＭＳ ゴシック" panose="020B0609070205080204" pitchFamily="49" charset="-128"/>
                <a:ea typeface="ＭＳ ゴシック" panose="020B0609070205080204" pitchFamily="49" charset="-128"/>
              </a:rPr>
              <a:t>88</a:t>
            </a: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条関係）</a:t>
            </a:r>
            <a:endParaRPr kumimoji="1" lang="ja-JP" altLang="en-US" sz="1400" dirty="0">
              <a:solidFill>
                <a:schemeClr val="bg1"/>
              </a:solidFill>
              <a:latin typeface="ＭＳ ゴシック" panose="020B0609070205080204" pitchFamily="49" charset="-128"/>
              <a:ea typeface="ＭＳ ゴシック" panose="020B0609070205080204" pitchFamily="49" charset="-128"/>
            </a:endParaRPr>
          </a:p>
        </p:txBody>
      </p:sp>
      <p:sp>
        <p:nvSpPr>
          <p:cNvPr id="45" name="1 つの角を切り取った四角形 44"/>
          <p:cNvSpPr/>
          <p:nvPr/>
        </p:nvSpPr>
        <p:spPr bwMode="auto">
          <a:xfrm>
            <a:off x="218456" y="3025587"/>
            <a:ext cx="1260000" cy="1505916"/>
          </a:xfrm>
          <a:prstGeom prst="snip1Rect">
            <a:avLst>
              <a:gd name="adj" fmla="val 9611"/>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障害福祉サービス、相談支援及び地域生活支援事業の提供体制の確保に係る目標に関する事項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46" name="正方形/長方形 45"/>
          <p:cNvSpPr/>
          <p:nvPr/>
        </p:nvSpPr>
        <p:spPr bwMode="auto">
          <a:xfrm>
            <a:off x="4953544" y="2385352"/>
            <a:ext cx="4896000" cy="4428000"/>
          </a:xfrm>
          <a:prstGeom prst="rect">
            <a:avLst/>
          </a:prstGeom>
          <a:noFill/>
          <a:ln>
            <a:solidFill>
              <a:schemeClr val="accent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7" name="角丸四角形 46"/>
          <p:cNvSpPr/>
          <p:nvPr/>
        </p:nvSpPr>
        <p:spPr>
          <a:xfrm>
            <a:off x="4953544" y="2294752"/>
            <a:ext cx="4896000" cy="2880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1400" dirty="0" smtClean="0">
                <a:solidFill>
                  <a:schemeClr val="bg1"/>
                </a:solidFill>
                <a:latin typeface="ＭＳ ゴシック" panose="020B0609070205080204" pitchFamily="49" charset="-128"/>
                <a:ea typeface="ＭＳ ゴシック" panose="020B0609070205080204" pitchFamily="49" charset="-128"/>
              </a:rPr>
              <a:t>都道府県障害福祉計画（障害者総合支援法第</a:t>
            </a:r>
            <a:r>
              <a:rPr lang="en-US" altLang="ja-JP" sz="1400" dirty="0" smtClean="0">
                <a:solidFill>
                  <a:schemeClr val="bg1"/>
                </a:solidFill>
                <a:latin typeface="ＭＳ ゴシック" panose="020B0609070205080204" pitchFamily="49" charset="-128"/>
                <a:ea typeface="ＭＳ ゴシック" panose="020B0609070205080204" pitchFamily="49" charset="-128"/>
              </a:rPr>
              <a:t>89</a:t>
            </a:r>
            <a:r>
              <a:rPr lang="ja-JP" altLang="en-US" sz="1400" dirty="0" smtClean="0">
                <a:solidFill>
                  <a:schemeClr val="bg1"/>
                </a:solidFill>
                <a:latin typeface="ＭＳ ゴシック" panose="020B0609070205080204" pitchFamily="49" charset="-128"/>
                <a:ea typeface="ＭＳ ゴシック" panose="020B0609070205080204" pitchFamily="49" charset="-128"/>
              </a:rPr>
              <a:t>条関係）</a:t>
            </a:r>
            <a:endParaRPr kumimoji="1" lang="ja-JP" altLang="en-US" sz="1400" dirty="0">
              <a:solidFill>
                <a:schemeClr val="bg1"/>
              </a:solidFill>
              <a:latin typeface="ＭＳ ゴシック" panose="020B0609070205080204" pitchFamily="49" charset="-128"/>
              <a:ea typeface="ＭＳ ゴシック" panose="020B0609070205080204" pitchFamily="49" charset="-128"/>
            </a:endParaRPr>
          </a:p>
        </p:txBody>
      </p:sp>
      <p:sp>
        <p:nvSpPr>
          <p:cNvPr id="51" name="1 つの角を切り取った四角形 50"/>
          <p:cNvSpPr/>
          <p:nvPr/>
        </p:nvSpPr>
        <p:spPr bwMode="auto">
          <a:xfrm>
            <a:off x="1604628" y="3025587"/>
            <a:ext cx="1332288" cy="1506566"/>
          </a:xfrm>
          <a:prstGeom prst="snip1Rect">
            <a:avLst>
              <a:gd name="adj" fmla="val 8877"/>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lvl="0" eaLnBrk="0" hangingPunct="0"/>
            <a:r>
              <a:rPr lang="ja-JP" altLang="en-US" sz="12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各年度における指定障害福祉サービス、指定地域相談支援又は指定計画相談支援の種類ごとの必要な量の見込み</a:t>
            </a:r>
            <a:endParaRPr lang="en-US" altLang="ja-JP" sz="1200" dirty="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3" name="1 つの角を切り取った四角形 52"/>
          <p:cNvSpPr/>
          <p:nvPr/>
        </p:nvSpPr>
        <p:spPr bwMode="auto">
          <a:xfrm>
            <a:off x="488504" y="4932222"/>
            <a:ext cx="1656000" cy="44099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障害福祉サービス等の見込量の確保方策</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5" name="1 つの角を切り取った四角形 54"/>
          <p:cNvSpPr/>
          <p:nvPr/>
        </p:nvSpPr>
        <p:spPr bwMode="auto">
          <a:xfrm>
            <a:off x="2360712" y="4932222"/>
            <a:ext cx="1656000" cy="44099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2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医療</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機関等の関係　機関との連携</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9" name="1 つの角を切り取った四角形 58"/>
          <p:cNvSpPr/>
          <p:nvPr/>
        </p:nvSpPr>
        <p:spPr bwMode="auto">
          <a:xfrm>
            <a:off x="92320" y="2636912"/>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eaLnBrk="0" hangingPunct="0"/>
            <a:r>
              <a:rPr lang="ja-JP" altLang="en-US"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（義務）</a:t>
            </a:r>
            <a:endParaRPr lang="en-US" altLang="ja-JP"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0" name="1 つの角を切り取った四角形 59"/>
          <p:cNvSpPr/>
          <p:nvPr/>
        </p:nvSpPr>
        <p:spPr bwMode="auto">
          <a:xfrm>
            <a:off x="38664" y="4610874"/>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（努力義務）</a:t>
            </a:r>
            <a:endParaRPr lang="en-US" altLang="ja-JP"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1" name="1 つの角を切り取った四角形 60"/>
          <p:cNvSpPr/>
          <p:nvPr/>
        </p:nvSpPr>
        <p:spPr bwMode="auto">
          <a:xfrm>
            <a:off x="56456" y="5610798"/>
            <a:ext cx="1584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a:t>
            </a:r>
            <a:r>
              <a:rPr lang="ja-JP" altLang="en-US" sz="1300" dirty="0">
                <a:solidFill>
                  <a:schemeClr val="tx1"/>
                </a:solidFill>
                <a:latin typeface="ＭＳ ゴシック" panose="020B0609070205080204" pitchFamily="49" charset="-128"/>
                <a:ea typeface="ＭＳ ゴシック" panose="020B0609070205080204" pitchFamily="49" charset="-128"/>
                <a:cs typeface="Times New Roman" pitchFamily="18" charset="0"/>
              </a:rPr>
              <a:t>その他</a:t>
            </a:r>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の事項）</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2" name="Rectangle 6"/>
          <p:cNvSpPr>
            <a:spLocks noChangeArrowheads="1"/>
          </p:cNvSpPr>
          <p:nvPr/>
        </p:nvSpPr>
        <p:spPr bwMode="auto">
          <a:xfrm>
            <a:off x="200472" y="5860865"/>
            <a:ext cx="4032000" cy="9258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13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r>
              <a:rPr lang="ja-JP" altLang="en-US" sz="1200" dirty="0">
                <a:latin typeface="ＭＳ ゴシック" pitchFamily="49" charset="-128"/>
                <a:ea typeface="ＭＳ ゴシック" pitchFamily="49" charset="-128"/>
                <a:cs typeface="Times New Roman" pitchFamily="18" charset="0"/>
              </a:rPr>
              <a:t>計画</a:t>
            </a:r>
            <a:r>
              <a:rPr lang="ja-JP" altLang="en-US" sz="1200" dirty="0" smtClean="0">
                <a:latin typeface="ＭＳ ゴシック" pitchFamily="49" charset="-128"/>
                <a:ea typeface="ＭＳ ゴシック" pitchFamily="49" charset="-128"/>
                <a:cs typeface="Times New Roman" pitchFamily="18" charset="0"/>
              </a:rPr>
              <a:t>は</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障害者等の数、その障害の状況を勘案する</a:t>
            </a:r>
            <a:r>
              <a:rPr kumimoji="1" lang="ja-JP" altLang="en-US" sz="1200" b="0" i="0" u="none" strike="noStrike" cap="none" normalizeH="0" baseline="0" dirty="0" err="1" smtClean="0">
                <a:ln>
                  <a:noFill/>
                </a:ln>
                <a:solidFill>
                  <a:schemeClr val="tx1"/>
                </a:solidFill>
                <a:effectLst/>
                <a:latin typeface="ＭＳ ゴシック" pitchFamily="49" charset="-128"/>
                <a:ea typeface="ＭＳ ゴシック" pitchFamily="49" charset="-128"/>
                <a:cs typeface="Times New Roman" pitchFamily="18" charset="0"/>
              </a:rPr>
              <a:t>こ</a:t>
            </a:r>
            <a:endPar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p>
            <a:pPr marL="0" marR="0" lvl="0" indent="0" algn="l" defTabSz="914400" rtl="0" eaLnBrk="0" fontAlgn="base" latinLnBrk="0" hangingPunct="0">
              <a:lnSpc>
                <a:spcPts val="1300"/>
              </a:lnSpc>
              <a:spcBef>
                <a:spcPct val="0"/>
              </a:spcBef>
              <a:spcAft>
                <a:spcPct val="0"/>
              </a:spcAft>
              <a:buClrTx/>
              <a:buSzTx/>
              <a:buFontTx/>
              <a:buNone/>
              <a:tabLst/>
            </a:pPr>
            <a:r>
              <a:rPr lang="ja-JP" altLang="en-US" sz="1200" dirty="0">
                <a:latin typeface="ＭＳ ゴシック" pitchFamily="49" charset="-128"/>
                <a:ea typeface="ＭＳ ゴシック" pitchFamily="49" charset="-128"/>
                <a:cs typeface="Times New Roman" pitchFamily="18" charset="0"/>
              </a:rPr>
              <a:t>　</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と（義務）</a:t>
            </a:r>
            <a:endPar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p>
            <a:pPr marL="0" marR="0" lvl="0" indent="0" algn="l" defTabSz="914400" rtl="0" eaLnBrk="0" fontAlgn="base" latinLnBrk="0" hangingPunct="0">
              <a:lnSpc>
                <a:spcPts val="1300"/>
              </a:lnSpc>
              <a:spcBef>
                <a:spcPct val="0"/>
              </a:spcBef>
              <a:spcAft>
                <a:spcPct val="0"/>
              </a:spcAft>
              <a:buClrTx/>
              <a:buSzTx/>
              <a:buFontTx/>
              <a:buNone/>
              <a:tabLst/>
            </a:pPr>
            <a:r>
              <a:rPr lang="ja-JP" altLang="en-US" sz="1200" dirty="0" smtClean="0">
                <a:latin typeface="ＭＳ ゴシック" pitchFamily="49" charset="-128"/>
                <a:ea typeface="ＭＳ ゴシック" pitchFamily="49" charset="-128"/>
                <a:cs typeface="Times New Roman" pitchFamily="18" charset="0"/>
              </a:rPr>
              <a:t>・計画を作成する場合、障害者等の心身の状況等を把握</a:t>
            </a:r>
            <a:endParaRPr lang="en-US" altLang="ja-JP" sz="1200" dirty="0" smtClean="0">
              <a:latin typeface="ＭＳ ゴシック" pitchFamily="49" charset="-128"/>
              <a:ea typeface="ＭＳ ゴシック" pitchFamily="49" charset="-128"/>
              <a:cs typeface="Times New Roman" pitchFamily="18" charset="0"/>
            </a:endParaRPr>
          </a:p>
          <a:p>
            <a:pPr marL="0" marR="0" lvl="0" indent="0" algn="l" defTabSz="914400" rtl="0" eaLnBrk="0" fontAlgn="base" latinLnBrk="0" hangingPunct="0">
              <a:lnSpc>
                <a:spcPts val="1300"/>
              </a:lnSpc>
              <a:spcBef>
                <a:spcPct val="0"/>
              </a:spcBef>
              <a:spcAft>
                <a:spcPct val="0"/>
              </a:spcAft>
              <a:buClrTx/>
              <a:buSzTx/>
              <a:buFontTx/>
              <a:buNone/>
              <a:tabLst/>
            </a:pPr>
            <a:r>
              <a:rPr lang="ja-JP" altLang="en-US" sz="1200" dirty="0">
                <a:latin typeface="ＭＳ ゴシック" pitchFamily="49" charset="-128"/>
                <a:ea typeface="ＭＳ ゴシック" pitchFamily="49" charset="-128"/>
                <a:cs typeface="Times New Roman" pitchFamily="18" charset="0"/>
              </a:rPr>
              <a:t>　</a:t>
            </a:r>
            <a:r>
              <a:rPr lang="ja-JP" altLang="en-US" sz="1200" dirty="0" smtClean="0">
                <a:latin typeface="ＭＳ ゴシック" pitchFamily="49" charset="-128"/>
                <a:ea typeface="ＭＳ ゴシック" pitchFamily="49" charset="-128"/>
                <a:cs typeface="Times New Roman" pitchFamily="18" charset="0"/>
              </a:rPr>
              <a:t>した上で作成すること（努力義務）</a:t>
            </a:r>
            <a:endParaRPr lang="en-US" altLang="ja-JP" sz="1200" dirty="0" smtClean="0">
              <a:latin typeface="ＭＳ ゴシック" pitchFamily="49" charset="-128"/>
              <a:ea typeface="ＭＳ ゴシック" pitchFamily="49" charset="-128"/>
              <a:cs typeface="Times New Roman" pitchFamily="18" charset="0"/>
            </a:endParaRPr>
          </a:p>
          <a:p>
            <a:pPr marL="0" marR="0" lvl="0" indent="0" algn="l" defTabSz="914400" rtl="0" eaLnBrk="0" fontAlgn="base" latinLnBrk="0" hangingPunct="0">
              <a:lnSpc>
                <a:spcPts val="1300"/>
              </a:lnSpc>
              <a:spcBef>
                <a:spcPct val="0"/>
              </a:spcBef>
              <a:spcAft>
                <a:spcPct val="0"/>
              </a:spcAft>
              <a:buClrTx/>
              <a:buSzTx/>
              <a:buFontTx/>
              <a:buNone/>
              <a:tabLst/>
            </a:pPr>
            <a:r>
              <a:rPr lang="ja-JP" altLang="en-US" sz="1200" dirty="0" smtClean="0">
                <a:latin typeface="ＭＳ ゴシック" pitchFamily="49" charset="-128"/>
                <a:ea typeface="ＭＳ ゴシック" pitchFamily="49" charset="-128"/>
                <a:cs typeface="Times New Roman" pitchFamily="18" charset="0"/>
              </a:rPr>
              <a:t>・他の計画と調和が保たれること（義務）</a:t>
            </a:r>
            <a:r>
              <a:rPr lang="ja-JP" altLang="en-US" sz="1200" dirty="0">
                <a:latin typeface="ＭＳ ゴシック" pitchFamily="49" charset="-128"/>
                <a:ea typeface="ＭＳ ゴシック" pitchFamily="49" charset="-128"/>
                <a:cs typeface="Times New Roman" pitchFamily="18" charset="0"/>
              </a:rPr>
              <a:t>　</a:t>
            </a:r>
            <a:r>
              <a:rPr lang="ja-JP" altLang="en-US" sz="1200" dirty="0" smtClean="0">
                <a:latin typeface="ＭＳ ゴシック" pitchFamily="49" charset="-128"/>
                <a:ea typeface="ＭＳ ゴシック" pitchFamily="49" charset="-128"/>
                <a:cs typeface="Times New Roman" pitchFamily="18" charset="0"/>
              </a:rPr>
              <a:t>など</a:t>
            </a:r>
            <a:endParaRPr lang="en-US" altLang="ja-JP" sz="1200" dirty="0" smtClean="0">
              <a:latin typeface="ＭＳ ゴシック" pitchFamily="49" charset="-128"/>
              <a:ea typeface="ＭＳ ゴシック" pitchFamily="49" charset="-128"/>
              <a:cs typeface="Times New Roman" pitchFamily="18" charset="0"/>
            </a:endParaRPr>
          </a:p>
        </p:txBody>
      </p:sp>
      <p:sp>
        <p:nvSpPr>
          <p:cNvPr id="68" name="1 つの角を切り取った四角形 67"/>
          <p:cNvSpPr/>
          <p:nvPr/>
        </p:nvSpPr>
        <p:spPr bwMode="auto">
          <a:xfrm>
            <a:off x="4917136" y="2636912"/>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eaLnBrk="0" hangingPunct="0"/>
            <a:r>
              <a:rPr lang="ja-JP" altLang="en-US"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（義務）</a:t>
            </a:r>
            <a:endParaRPr lang="en-US" altLang="ja-JP"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1" name="1 つの角を切り取った四角形 70"/>
          <p:cNvSpPr/>
          <p:nvPr/>
        </p:nvSpPr>
        <p:spPr bwMode="auto">
          <a:xfrm>
            <a:off x="4834912" y="4581128"/>
            <a:ext cx="1414232"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（努力義務）</a:t>
            </a:r>
            <a:endParaRPr lang="en-US" altLang="ja-JP"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5" name="1 つの角を切り取った四角形 74"/>
          <p:cNvSpPr/>
          <p:nvPr/>
        </p:nvSpPr>
        <p:spPr bwMode="auto">
          <a:xfrm>
            <a:off x="7761312" y="4869160"/>
            <a:ext cx="828000" cy="9510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施設障害福祉サービスの質の向上</a:t>
            </a:r>
            <a:endParaRPr lang="en-US" altLang="ja-JP" sz="1100" dirty="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algn="ctr" eaLnBrk="0" hangingPunct="0"/>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6" name="1 つの角を切り取った四角形 75"/>
          <p:cNvSpPr/>
          <p:nvPr/>
        </p:nvSpPr>
        <p:spPr bwMode="auto">
          <a:xfrm>
            <a:off x="8769424" y="4869160"/>
            <a:ext cx="828000" cy="9510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区域ごとの医療機関等の関係者との連携</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7" name="正方形/長方形 76"/>
          <p:cNvSpPr/>
          <p:nvPr/>
        </p:nvSpPr>
        <p:spPr bwMode="auto">
          <a:xfrm>
            <a:off x="560512" y="764704"/>
            <a:ext cx="8605032" cy="1188000"/>
          </a:xfrm>
          <a:prstGeom prst="rect">
            <a:avLst/>
          </a:prstGeom>
          <a:noFill/>
          <a:ln>
            <a:solidFill>
              <a:schemeClr val="accent3">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78" name="角丸四角形 77"/>
          <p:cNvSpPr/>
          <p:nvPr/>
        </p:nvSpPr>
        <p:spPr>
          <a:xfrm>
            <a:off x="560512" y="764704"/>
            <a:ext cx="8640000" cy="306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国の基本指針（障害者総合支援法第</a:t>
            </a:r>
            <a:r>
              <a:rPr kumimoji="1" lang="en-US" altLang="ja-JP" sz="1400" dirty="0" smtClean="0">
                <a:solidFill>
                  <a:schemeClr val="bg1"/>
                </a:solidFill>
                <a:latin typeface="ＭＳ ゴシック" panose="020B0609070205080204" pitchFamily="49" charset="-128"/>
                <a:ea typeface="ＭＳ ゴシック" panose="020B0609070205080204" pitchFamily="49" charset="-128"/>
              </a:rPr>
              <a:t>87</a:t>
            </a: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条）</a:t>
            </a:r>
            <a:endParaRPr kumimoji="1" lang="ja-JP" altLang="en-US" sz="1400" dirty="0">
              <a:solidFill>
                <a:schemeClr val="bg1"/>
              </a:solidFill>
              <a:latin typeface="ＭＳ ゴシック" panose="020B0609070205080204" pitchFamily="49" charset="-128"/>
              <a:ea typeface="ＭＳ ゴシック" panose="020B0609070205080204" pitchFamily="49" charset="-128"/>
            </a:endParaRPr>
          </a:p>
        </p:txBody>
      </p:sp>
      <p:sp>
        <p:nvSpPr>
          <p:cNvPr id="79" name="1 つの角を切り取った四角形 78"/>
          <p:cNvSpPr/>
          <p:nvPr/>
        </p:nvSpPr>
        <p:spPr bwMode="auto">
          <a:xfrm>
            <a:off x="4808984" y="5805264"/>
            <a:ext cx="1824595"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a:t>
            </a:r>
            <a:r>
              <a:rPr lang="ja-JP" altLang="en-US" sz="1300" dirty="0">
                <a:solidFill>
                  <a:schemeClr val="tx1"/>
                </a:solidFill>
                <a:latin typeface="ＭＳ ゴシック" panose="020B0609070205080204" pitchFamily="49" charset="-128"/>
                <a:ea typeface="ＭＳ ゴシック" panose="020B0609070205080204" pitchFamily="49" charset="-128"/>
                <a:cs typeface="Times New Roman" pitchFamily="18" charset="0"/>
              </a:rPr>
              <a:t>その他</a:t>
            </a:r>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の事項）</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80" name="Rectangle 6"/>
          <p:cNvSpPr>
            <a:spLocks noChangeArrowheads="1"/>
          </p:cNvSpPr>
          <p:nvPr/>
        </p:nvSpPr>
        <p:spPr bwMode="auto">
          <a:xfrm>
            <a:off x="5029752" y="6021288"/>
            <a:ext cx="4644424" cy="259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1300"/>
              </a:lnSpc>
              <a:spcBef>
                <a:spcPct val="0"/>
              </a:spcBef>
              <a:spcAft>
                <a:spcPct val="0"/>
              </a:spcAft>
              <a:buClrTx/>
              <a:buSzTx/>
              <a:buFontTx/>
              <a:buNone/>
              <a:tabLst/>
            </a:pPr>
            <a:r>
              <a:rPr lang="ja-JP" altLang="en-US" sz="1400" dirty="0" smtClean="0">
                <a:latin typeface="ＭＳ ゴシック" pitchFamily="49" charset="-128"/>
                <a:ea typeface="ＭＳ ゴシック" pitchFamily="49" charset="-128"/>
                <a:cs typeface="Times New Roman" pitchFamily="18" charset="0"/>
              </a:rPr>
              <a:t>・他の計画と調和が保たれること（義務）</a:t>
            </a:r>
            <a:r>
              <a:rPr lang="ja-JP" altLang="en-US" sz="1400" dirty="0">
                <a:latin typeface="ＭＳ ゴシック" pitchFamily="49" charset="-128"/>
                <a:ea typeface="ＭＳ ゴシック" pitchFamily="49" charset="-128"/>
                <a:cs typeface="Times New Roman" pitchFamily="18" charset="0"/>
              </a:rPr>
              <a:t>　</a:t>
            </a:r>
            <a:r>
              <a:rPr lang="ja-JP" altLang="en-US" sz="1400" dirty="0" smtClean="0">
                <a:latin typeface="ＭＳ ゴシック" pitchFamily="49" charset="-128"/>
                <a:ea typeface="ＭＳ ゴシック" pitchFamily="49" charset="-128"/>
                <a:cs typeface="Times New Roman" pitchFamily="18" charset="0"/>
              </a:rPr>
              <a:t>など</a:t>
            </a:r>
            <a:endParaRPr lang="en-US" altLang="ja-JP" sz="1400" dirty="0" smtClean="0">
              <a:latin typeface="ＭＳ ゴシック" pitchFamily="49" charset="-128"/>
              <a:ea typeface="ＭＳ ゴシック" pitchFamily="49" charset="-128"/>
              <a:cs typeface="Times New Roman" pitchFamily="18" charset="0"/>
            </a:endParaRPr>
          </a:p>
        </p:txBody>
      </p:sp>
      <p:cxnSp>
        <p:nvCxnSpPr>
          <p:cNvPr id="81" name="直線矢印コネクタ 80"/>
          <p:cNvCxnSpPr>
            <a:stCxn id="41" idx="0"/>
            <a:endCxn id="77" idx="2"/>
          </p:cNvCxnSpPr>
          <p:nvPr/>
        </p:nvCxnSpPr>
        <p:spPr bwMode="auto">
          <a:xfrm flipV="1">
            <a:off x="2270838" y="1952704"/>
            <a:ext cx="2592190" cy="324167"/>
          </a:xfrm>
          <a:prstGeom prst="straightConnector1">
            <a:avLst/>
          </a:prstGeom>
          <a:solidFill>
            <a:schemeClr val="bg1"/>
          </a:solidFill>
          <a:ln w="34925" cap="flat" cmpd="sng" algn="ctr">
            <a:solidFill>
              <a:schemeClr val="accent1"/>
            </a:solidFill>
            <a:prstDash val="solid"/>
            <a:round/>
            <a:headEnd type="arrow" w="med" len="med"/>
            <a:tailEnd type="arrow"/>
          </a:ln>
          <a:effectLst/>
        </p:spPr>
      </p:cxnSp>
      <p:cxnSp>
        <p:nvCxnSpPr>
          <p:cNvPr id="83" name="直線矢印コネクタ 82"/>
          <p:cNvCxnSpPr>
            <a:stCxn id="47" idx="0"/>
            <a:endCxn id="77" idx="2"/>
          </p:cNvCxnSpPr>
          <p:nvPr/>
        </p:nvCxnSpPr>
        <p:spPr bwMode="auto">
          <a:xfrm flipH="1" flipV="1">
            <a:off x="4863028" y="1952704"/>
            <a:ext cx="2538516" cy="342048"/>
          </a:xfrm>
          <a:prstGeom prst="straightConnector1">
            <a:avLst/>
          </a:prstGeom>
          <a:solidFill>
            <a:schemeClr val="bg1"/>
          </a:solidFill>
          <a:ln w="34925" cap="flat" cmpd="sng" algn="ctr">
            <a:solidFill>
              <a:schemeClr val="accent6">
                <a:lumMod val="75000"/>
              </a:schemeClr>
            </a:solidFill>
            <a:prstDash val="solid"/>
            <a:round/>
            <a:headEnd type="arrow" w="med" len="med"/>
            <a:tailEnd type="arrow"/>
          </a:ln>
          <a:effectLst/>
        </p:spPr>
      </p:cxnSp>
      <p:cxnSp>
        <p:nvCxnSpPr>
          <p:cNvPr id="85" name="直線矢印コネクタ 84"/>
          <p:cNvCxnSpPr/>
          <p:nvPr/>
        </p:nvCxnSpPr>
        <p:spPr bwMode="auto">
          <a:xfrm>
            <a:off x="4412320" y="5301208"/>
            <a:ext cx="541223" cy="0"/>
          </a:xfrm>
          <a:prstGeom prst="straightConnector1">
            <a:avLst/>
          </a:prstGeom>
          <a:solidFill>
            <a:schemeClr val="bg1"/>
          </a:solidFill>
          <a:ln w="22225" cap="flat" cmpd="sng" algn="ctr">
            <a:solidFill>
              <a:schemeClr val="tx2"/>
            </a:solidFill>
            <a:prstDash val="solid"/>
            <a:round/>
            <a:headEnd type="none" w="med" len="med"/>
            <a:tailEnd type="arrow"/>
          </a:ln>
          <a:effectLst/>
        </p:spPr>
      </p:cxnSp>
      <p:sp>
        <p:nvSpPr>
          <p:cNvPr id="88" name="1 つの角を切り取った四角形 87"/>
          <p:cNvSpPr/>
          <p:nvPr/>
        </p:nvSpPr>
        <p:spPr bwMode="auto">
          <a:xfrm>
            <a:off x="4498218" y="5301208"/>
            <a:ext cx="418207" cy="1332000"/>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eaVert" wrap="square" lIns="91440" tIns="18000" rIns="91440" bIns="18000" numCol="1" rtlCol="0" anchor="b"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（計画の提出）</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91" name="1 つの角を切り取った四角形 90"/>
          <p:cNvSpPr/>
          <p:nvPr/>
        </p:nvSpPr>
        <p:spPr bwMode="auto">
          <a:xfrm>
            <a:off x="8516512" y="2019889"/>
            <a:ext cx="1368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（計画の提出）</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cxnSp>
        <p:nvCxnSpPr>
          <p:cNvPr id="92" name="直線矢印コネクタ 91"/>
          <p:cNvCxnSpPr/>
          <p:nvPr/>
        </p:nvCxnSpPr>
        <p:spPr bwMode="auto">
          <a:xfrm>
            <a:off x="4304927" y="3019098"/>
            <a:ext cx="648616" cy="6489"/>
          </a:xfrm>
          <a:prstGeom prst="straightConnector1">
            <a:avLst/>
          </a:prstGeom>
          <a:solidFill>
            <a:schemeClr val="bg1"/>
          </a:solidFill>
          <a:ln w="22225" cap="flat" cmpd="sng" algn="ctr">
            <a:solidFill>
              <a:schemeClr val="tx2"/>
            </a:solidFill>
            <a:prstDash val="solid"/>
            <a:round/>
            <a:headEnd type="none" w="med" len="med"/>
            <a:tailEnd type="arrow"/>
          </a:ln>
          <a:effectLst/>
        </p:spPr>
      </p:cxnSp>
      <p:sp>
        <p:nvSpPr>
          <p:cNvPr id="94" name="正方形/長方形 93"/>
          <p:cNvSpPr/>
          <p:nvPr/>
        </p:nvSpPr>
        <p:spPr bwMode="auto">
          <a:xfrm>
            <a:off x="183288" y="2636912"/>
            <a:ext cx="4104000" cy="1980000"/>
          </a:xfrm>
          <a:prstGeom prst="rect">
            <a:avLst/>
          </a:prstGeom>
          <a:noFill/>
          <a:ln>
            <a:solidFill>
              <a:schemeClr val="tx1"/>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100" name="1 つの角を切り取った四角形 99"/>
          <p:cNvSpPr/>
          <p:nvPr/>
        </p:nvSpPr>
        <p:spPr bwMode="auto">
          <a:xfrm>
            <a:off x="4389485" y="3085496"/>
            <a:ext cx="635675" cy="1855672"/>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eaVert" wrap="square" lIns="91440" tIns="18000" rIns="91440" bIns="18000" numCol="1" rtlCol="0" anchor="b"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（都道府県の</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eaLnBrk="0" hangingPunct="0"/>
            <a:r>
              <a:rPr lang="ja-JP" altLang="en-US" sz="1300" dirty="0">
                <a:solidFill>
                  <a:schemeClr val="tx1"/>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　意見を聴く）</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1" name="1 つの角を切り取った四角形 100"/>
          <p:cNvSpPr/>
          <p:nvPr/>
        </p:nvSpPr>
        <p:spPr bwMode="auto">
          <a:xfrm>
            <a:off x="2720752" y="1196744"/>
            <a:ext cx="2915568" cy="681249"/>
          </a:xfrm>
          <a:prstGeom prst="snip1Rect">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障害福祉サービス、相談支援並びに市町村及び都道府県の地域生活支援事業の提供体制の確保に係る目標に関する事項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2" name="1 つの角を切り取った四角形 101"/>
          <p:cNvSpPr/>
          <p:nvPr/>
        </p:nvSpPr>
        <p:spPr bwMode="auto">
          <a:xfrm>
            <a:off x="668664" y="1196744"/>
            <a:ext cx="1871928"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障害福祉サービス及び相談支援の提供体制の確保に関する基本的事項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4" name="1 つの角を切り取った四角形 103"/>
          <p:cNvSpPr/>
          <p:nvPr/>
        </p:nvSpPr>
        <p:spPr bwMode="auto">
          <a:xfrm>
            <a:off x="5745632" y="1196744"/>
            <a:ext cx="1691568"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市町村及び都道府県の障害福祉計画に関する事項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5" name="1 つの角を切り取った四角形 104"/>
          <p:cNvSpPr/>
          <p:nvPr/>
        </p:nvSpPr>
        <p:spPr bwMode="auto">
          <a:xfrm>
            <a:off x="7581448" y="1196744"/>
            <a:ext cx="1404000"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lvl="0" algn="ctr"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その他の事項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algn="ctr" eaLnBrk="0" hangingPunct="0"/>
            <a:endParaRPr lang="en-US" altLang="ja-JP" sz="1200" dirty="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algn="ctr" eaLnBrk="0" hangingPunct="0"/>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6" name="Rectangle 6"/>
          <p:cNvSpPr>
            <a:spLocks noChangeArrowheads="1"/>
          </p:cNvSpPr>
          <p:nvPr/>
        </p:nvSpPr>
        <p:spPr bwMode="auto">
          <a:xfrm>
            <a:off x="6465168" y="2593891"/>
            <a:ext cx="3348000" cy="259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1300"/>
              </a:lnSpc>
              <a:spcBef>
                <a:spcPct val="0"/>
              </a:spcBef>
              <a:spcAft>
                <a:spcPct val="0"/>
              </a:spcAft>
              <a:buClrTx/>
              <a:buSzTx/>
              <a:buFontTx/>
              <a:buNone/>
              <a:tabLst/>
            </a:pPr>
            <a:r>
              <a:rPr lang="en-US" altLang="ja-JP" sz="1200" dirty="0" smtClean="0">
                <a:latin typeface="ＭＳ ゴシック" pitchFamily="49" charset="-128"/>
                <a:ea typeface="ＭＳ ゴシック" pitchFamily="49" charset="-128"/>
                <a:cs typeface="Times New Roman" pitchFamily="18" charset="0"/>
              </a:rPr>
              <a:t>※</a:t>
            </a:r>
            <a:r>
              <a:rPr lang="ja-JP" altLang="en-US" sz="1200" dirty="0" smtClean="0">
                <a:latin typeface="ＭＳ ゴシック" pitchFamily="49" charset="-128"/>
                <a:ea typeface="ＭＳ ゴシック" pitchFamily="49" charset="-128"/>
                <a:cs typeface="Times New Roman" pitchFamily="18" charset="0"/>
              </a:rPr>
              <a:t>各市町村を包括する広域的な見地から作成</a:t>
            </a:r>
            <a:endParaRPr lang="en-US" altLang="ja-JP" sz="1200" dirty="0" smtClean="0">
              <a:latin typeface="ＭＳ ゴシック" pitchFamily="49" charset="-128"/>
              <a:ea typeface="ＭＳ ゴシック" pitchFamily="49" charset="-128"/>
              <a:cs typeface="Times New Roman" pitchFamily="18" charset="0"/>
            </a:endParaRPr>
          </a:p>
        </p:txBody>
      </p:sp>
      <p:sp>
        <p:nvSpPr>
          <p:cNvPr id="121" name="1 つの角を切り取った四角形 120"/>
          <p:cNvSpPr/>
          <p:nvPr/>
        </p:nvSpPr>
        <p:spPr bwMode="auto">
          <a:xfrm>
            <a:off x="5080916" y="2996952"/>
            <a:ext cx="1116376" cy="1506566"/>
          </a:xfrm>
          <a:prstGeom prst="snip1Rect">
            <a:avLst>
              <a:gd name="adj" fmla="val 12954"/>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障害福祉サービス、相談支援及び地域生活支援事業の提供体制の確保に係る目標に関する事項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3" name="1 つの角を切り取った四角形 122"/>
          <p:cNvSpPr/>
          <p:nvPr/>
        </p:nvSpPr>
        <p:spPr bwMode="auto">
          <a:xfrm>
            <a:off x="7858720" y="2984252"/>
            <a:ext cx="864016" cy="1470975"/>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lvl="0" eaLnBrk="0" hangingPunct="0"/>
            <a:r>
              <a:rPr lang="ja-JP" altLang="en-US" sz="12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の指定障害者支援施設の必要入所定員総数</a:t>
            </a:r>
            <a:endParaRPr lang="en-US" altLang="ja-JP" sz="8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5" name="1 つの角を切り取った四角形 124"/>
          <p:cNvSpPr/>
          <p:nvPr/>
        </p:nvSpPr>
        <p:spPr bwMode="auto">
          <a:xfrm>
            <a:off x="5313040" y="4869160"/>
            <a:ext cx="972000"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1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区域ごとの障害</a:t>
            </a:r>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福祉サービス等の見込量の確保方策</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6" name="1 つの角を切り取った四角形 125"/>
          <p:cNvSpPr/>
          <p:nvPr/>
        </p:nvSpPr>
        <p:spPr bwMode="auto">
          <a:xfrm>
            <a:off x="6465168" y="4869160"/>
            <a:ext cx="1132470"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1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区域ごと</a:t>
            </a:r>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の障害福祉サービス等に従事する者の確保又は資質の向上</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35" name="テキスト ボックス 134"/>
          <p:cNvSpPr txBox="1"/>
          <p:nvPr/>
        </p:nvSpPr>
        <p:spPr>
          <a:xfrm>
            <a:off x="-32336" y="364594"/>
            <a:ext cx="7176797" cy="400110"/>
          </a:xfrm>
          <a:prstGeom prst="rect">
            <a:avLst/>
          </a:prstGeom>
          <a:noFill/>
        </p:spPr>
        <p:txBody>
          <a:bodyPr wrap="square" rtlCol="0">
            <a:spAutoFit/>
          </a:bodyPr>
          <a:lstStyle/>
          <a:p>
            <a:r>
              <a:rPr kumimoji="1" lang="ja-JP" altLang="en-US" sz="2000" dirty="0" smtClean="0">
                <a:latin typeface="+mj-ea"/>
                <a:ea typeface="+mj-ea"/>
              </a:rPr>
              <a:t>（参考２－１）障害福祉計画と基本指針の</a:t>
            </a:r>
            <a:r>
              <a:rPr lang="ja-JP" altLang="en-US" sz="2000" dirty="0" smtClean="0">
                <a:latin typeface="+mj-ea"/>
                <a:ea typeface="+mj-ea"/>
              </a:rPr>
              <a:t>基本的な構造　</a:t>
            </a:r>
            <a:endParaRPr kumimoji="1" lang="ja-JP" altLang="en-US" sz="2000" dirty="0">
              <a:latin typeface="+mj-ea"/>
              <a:ea typeface="+mj-ea"/>
            </a:endParaRPr>
          </a:p>
        </p:txBody>
      </p:sp>
      <p:cxnSp>
        <p:nvCxnSpPr>
          <p:cNvPr id="145" name="直線矢印コネクタ 144"/>
          <p:cNvCxnSpPr/>
          <p:nvPr/>
        </p:nvCxnSpPr>
        <p:spPr bwMode="auto">
          <a:xfrm flipV="1">
            <a:off x="8481392" y="2019889"/>
            <a:ext cx="0" cy="256983"/>
          </a:xfrm>
          <a:prstGeom prst="straightConnector1">
            <a:avLst/>
          </a:prstGeom>
          <a:solidFill>
            <a:schemeClr val="bg1"/>
          </a:solidFill>
          <a:ln w="34925" cap="flat" cmpd="sng" algn="ctr">
            <a:solidFill>
              <a:schemeClr val="accent6">
                <a:lumMod val="75000"/>
              </a:schemeClr>
            </a:solidFill>
            <a:prstDash val="solid"/>
            <a:round/>
            <a:headEnd type="none" w="med" len="med"/>
            <a:tailEnd type="arrow" w="med" len="med"/>
          </a:ln>
          <a:effectLst/>
        </p:spPr>
      </p:cxnSp>
      <p:sp>
        <p:nvSpPr>
          <p:cNvPr id="107" name="1 つの角を切り取った四角形 106"/>
          <p:cNvSpPr/>
          <p:nvPr/>
        </p:nvSpPr>
        <p:spPr bwMode="auto">
          <a:xfrm>
            <a:off x="7351964" y="4293096"/>
            <a:ext cx="641792" cy="215163"/>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（注）</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6" name="テキスト ボックス 55"/>
          <p:cNvSpPr txBox="1"/>
          <p:nvPr/>
        </p:nvSpPr>
        <p:spPr>
          <a:xfrm>
            <a:off x="-15552" y="-27384"/>
            <a:ext cx="7176797" cy="430887"/>
          </a:xfrm>
          <a:prstGeom prst="rect">
            <a:avLst/>
          </a:prstGeom>
          <a:noFill/>
        </p:spPr>
        <p:txBody>
          <a:bodyPr wrap="square" rtlCol="0">
            <a:spAutoFit/>
          </a:bodyPr>
          <a:lstStyle/>
          <a:p>
            <a:r>
              <a:rPr lang="en-US" altLang="ja-JP" sz="2200" b="1" dirty="0" smtClean="0">
                <a:latin typeface="+mj-ea"/>
                <a:ea typeface="+mj-ea"/>
              </a:rPr>
              <a:t>【</a:t>
            </a:r>
            <a:r>
              <a:rPr lang="ja-JP" altLang="en-US" sz="2200" b="1" dirty="0" smtClean="0">
                <a:latin typeface="+mj-ea"/>
                <a:ea typeface="+mj-ea"/>
              </a:rPr>
              <a:t>基本指針の見直しに関する参考資料</a:t>
            </a:r>
            <a:r>
              <a:rPr lang="en-US" altLang="ja-JP" sz="2200" b="1" dirty="0" smtClean="0">
                <a:latin typeface="+mj-ea"/>
                <a:ea typeface="+mj-ea"/>
              </a:rPr>
              <a:t>】</a:t>
            </a:r>
            <a:endParaRPr kumimoji="1" lang="ja-JP" altLang="en-US" sz="2200" b="1" dirty="0">
              <a:latin typeface="+mj-ea"/>
              <a:ea typeface="+mj-ea"/>
            </a:endParaRPr>
          </a:p>
        </p:txBody>
      </p:sp>
      <p:sp>
        <p:nvSpPr>
          <p:cNvPr id="63" name="1 つの角を切り取った四角形 62"/>
          <p:cNvSpPr/>
          <p:nvPr/>
        </p:nvSpPr>
        <p:spPr bwMode="auto">
          <a:xfrm>
            <a:off x="4808984" y="6237312"/>
            <a:ext cx="5184576" cy="566456"/>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（注）都道府県は、定員や見込量が超えることになる等の場合には、施設・事業所</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eaLnBrk="0" hangingPunct="0"/>
            <a:r>
              <a:rPr lang="ja-JP" altLang="en-US" sz="1050" dirty="0">
                <a:solidFill>
                  <a:schemeClr val="tx1"/>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　　の指定を行わないことができる。（障害者支援施設、生活介護、就労継続支</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eaLnBrk="0" hangingPunct="0"/>
            <a:r>
              <a:rPr lang="ja-JP" altLang="en-US" sz="1050" dirty="0">
                <a:solidFill>
                  <a:schemeClr val="tx1"/>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　　援</a:t>
            </a:r>
            <a:r>
              <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B</a:t>
            </a:r>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型）</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4" name="1 つの角を切り取った四角形 63"/>
          <p:cNvSpPr/>
          <p:nvPr/>
        </p:nvSpPr>
        <p:spPr bwMode="auto">
          <a:xfrm>
            <a:off x="8146156" y="4005064"/>
            <a:ext cx="641792" cy="215163"/>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（注）</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89" name="1 つの角を切り取った四角形 88"/>
          <p:cNvSpPr/>
          <p:nvPr/>
        </p:nvSpPr>
        <p:spPr bwMode="auto">
          <a:xfrm>
            <a:off x="3657160" y="2019889"/>
            <a:ext cx="2736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（基本指針に即して計画を作成）</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9" name="1 つの角を切り取った四角形 68"/>
          <p:cNvSpPr/>
          <p:nvPr/>
        </p:nvSpPr>
        <p:spPr bwMode="auto">
          <a:xfrm>
            <a:off x="3029996" y="3019098"/>
            <a:ext cx="1202476" cy="1513055"/>
          </a:xfrm>
          <a:prstGeom prst="snip1Rect">
            <a:avLst>
              <a:gd name="adj" fmla="val 12165"/>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各年度における市町村の地域生活支援事業の種類ごとの実施に関する考え方及び量の見込み</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0" name="1 つの角を切り取った四角形 69"/>
          <p:cNvSpPr/>
          <p:nvPr/>
        </p:nvSpPr>
        <p:spPr bwMode="auto">
          <a:xfrm>
            <a:off x="6344612" y="2996952"/>
            <a:ext cx="1404000" cy="1511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no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各年度における区域ごとの指定障害福祉サービス、指定地域相談支援又は指定計画相談支援の種類ごとの必要な量の見込み</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eaLnBrk="0" hangingPunct="0"/>
            <a:r>
              <a:rPr lang="ja-JP" altLang="en-US" sz="600" dirty="0">
                <a:solidFill>
                  <a:schemeClr val="tx1"/>
                </a:solidFill>
                <a:latin typeface="ＭＳ ゴシック" panose="020B0609070205080204" pitchFamily="49" charset="-128"/>
                <a:ea typeface="ＭＳ ゴシック" panose="020B0609070205080204" pitchFamily="49" charset="-128"/>
                <a:cs typeface="Times New Roman" pitchFamily="18" charset="0"/>
              </a:rPr>
              <a:t>　</a:t>
            </a:r>
            <a:r>
              <a:rPr lang="ja-JP" altLang="en-US" sz="6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　　　　　</a:t>
            </a:r>
            <a:endParaRPr lang="en-US" altLang="ja-JP" sz="6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2" name="1 つの角を切り取った四角形 71"/>
          <p:cNvSpPr/>
          <p:nvPr/>
        </p:nvSpPr>
        <p:spPr bwMode="auto">
          <a:xfrm>
            <a:off x="8857605" y="2996952"/>
            <a:ext cx="972000" cy="1491551"/>
          </a:xfrm>
          <a:prstGeom prst="snip1Rect">
            <a:avLst>
              <a:gd name="adj" fmla="val 11441"/>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lvl="0" eaLnBrk="0"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各年度における都道府県の地域生活支援事業の種類ごとの実施に関する考え方及び量の見込み</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2" name="テキスト ボックス 1"/>
          <p:cNvSpPr txBox="1"/>
          <p:nvPr/>
        </p:nvSpPr>
        <p:spPr>
          <a:xfrm>
            <a:off x="6132286" y="0"/>
            <a:ext cx="3717258" cy="307777"/>
          </a:xfrm>
          <a:prstGeom prst="rect">
            <a:avLst/>
          </a:prstGeom>
          <a:noFill/>
        </p:spPr>
        <p:txBody>
          <a:bodyPr wrap="square" rtlCol="0">
            <a:spAutoFit/>
          </a:bodyPr>
          <a:lstStyle/>
          <a:p>
            <a:r>
              <a:rPr kumimoji="1" lang="ja-JP" altLang="en-US" sz="1400" dirty="0" smtClean="0"/>
              <a:t>第</a:t>
            </a:r>
            <a:r>
              <a:rPr kumimoji="1" lang="en-US" altLang="ja-JP" sz="1400" dirty="0" smtClean="0"/>
              <a:t>83</a:t>
            </a:r>
            <a:r>
              <a:rPr kumimoji="1" lang="ja-JP" altLang="en-US" sz="1400" dirty="0" smtClean="0"/>
              <a:t>回社会保障審議会障害者部会資料より</a:t>
            </a:r>
            <a:endParaRPr kumimoji="1" lang="ja-JP" altLang="en-US" sz="1400" dirty="0"/>
          </a:p>
        </p:txBody>
      </p:sp>
    </p:spTree>
    <p:extLst>
      <p:ext uri="{BB962C8B-B14F-4D97-AF65-F5344CB8AC3E}">
        <p14:creationId xmlns:p14="http://schemas.microsoft.com/office/powerpoint/2010/main" val="12106368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スライド番号プレースホルダ 64"/>
          <p:cNvSpPr>
            <a:spLocks noGrp="1"/>
          </p:cNvSpPr>
          <p:nvPr>
            <p:ph type="sldNum" sz="quarter" idx="12"/>
          </p:nvPr>
        </p:nvSpPr>
        <p:spPr>
          <a:xfrm>
            <a:off x="7617296" y="6553150"/>
            <a:ext cx="2311400" cy="476250"/>
          </a:xfrm>
        </p:spPr>
        <p:txBody>
          <a:bodyPr/>
          <a:lstStyle/>
          <a:p>
            <a:pPr>
              <a:defRPr/>
            </a:pPr>
            <a:fld id="{132C9BDF-3DAB-4F39-8074-B0CF74399C12}" type="slidenum">
              <a:rPr lang="en-US" altLang="ja-JP" sz="1600" b="1" smtClean="0">
                <a:solidFill>
                  <a:prstClr val="black"/>
                </a:solidFill>
              </a:rPr>
              <a:pPr>
                <a:defRPr/>
              </a:pPr>
              <a:t>72</a:t>
            </a:fld>
            <a:endParaRPr lang="en-US" altLang="ja-JP" sz="1600" b="1" dirty="0">
              <a:solidFill>
                <a:prstClr val="black"/>
              </a:solidFill>
            </a:endParaRPr>
          </a:p>
        </p:txBody>
      </p:sp>
      <p:sp>
        <p:nvSpPr>
          <p:cNvPr id="40" name="正方形/長方形 39"/>
          <p:cNvSpPr/>
          <p:nvPr/>
        </p:nvSpPr>
        <p:spPr bwMode="auto">
          <a:xfrm>
            <a:off x="200710" y="2345929"/>
            <a:ext cx="4320000" cy="4212712"/>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a:endParaRPr lang="ja-JP" altLang="en-US" smtClean="0">
              <a:solidFill>
                <a:prstClr val="black"/>
              </a:solidFill>
            </a:endParaRPr>
          </a:p>
        </p:txBody>
      </p:sp>
      <p:sp>
        <p:nvSpPr>
          <p:cNvPr id="41" name="角丸四角形 40"/>
          <p:cNvSpPr/>
          <p:nvPr/>
        </p:nvSpPr>
        <p:spPr>
          <a:xfrm>
            <a:off x="92319" y="2028910"/>
            <a:ext cx="4590611" cy="3059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400" dirty="0" smtClean="0">
                <a:solidFill>
                  <a:prstClr val="white"/>
                </a:solidFill>
                <a:latin typeface="ＭＳ ゴシック" panose="020B0609070205080204" pitchFamily="49" charset="-128"/>
                <a:ea typeface="ＭＳ ゴシック" panose="020B0609070205080204" pitchFamily="49" charset="-128"/>
              </a:rPr>
              <a:t>市町村障害児福祉計画（児童福祉法第</a:t>
            </a:r>
            <a:r>
              <a:rPr lang="en-US" altLang="ja-JP" sz="1400" dirty="0">
                <a:solidFill>
                  <a:prstClr val="white"/>
                </a:solidFill>
                <a:latin typeface="ＭＳ ゴシック" panose="020B0609070205080204" pitchFamily="49" charset="-128"/>
                <a:ea typeface="ＭＳ ゴシック" panose="020B0609070205080204" pitchFamily="49" charset="-128"/>
              </a:rPr>
              <a:t>33</a:t>
            </a:r>
            <a:r>
              <a:rPr lang="ja-JP" altLang="en-US" sz="1400" dirty="0" smtClean="0">
                <a:solidFill>
                  <a:prstClr val="white"/>
                </a:solidFill>
                <a:latin typeface="ＭＳ ゴシック" panose="020B0609070205080204" pitchFamily="49" charset="-128"/>
                <a:ea typeface="ＭＳ ゴシック" panose="020B0609070205080204" pitchFamily="49" charset="-128"/>
              </a:rPr>
              <a:t>条の</a:t>
            </a:r>
            <a:r>
              <a:rPr lang="en-US" altLang="ja-JP" sz="1400" dirty="0" smtClean="0">
                <a:solidFill>
                  <a:prstClr val="white"/>
                </a:solidFill>
                <a:latin typeface="ＭＳ ゴシック" panose="020B0609070205080204" pitchFamily="49" charset="-128"/>
                <a:ea typeface="ＭＳ ゴシック" panose="020B0609070205080204" pitchFamily="49" charset="-128"/>
              </a:rPr>
              <a:t>20</a:t>
            </a:r>
            <a:r>
              <a:rPr lang="ja-JP" altLang="en-US" sz="1400" dirty="0" smtClean="0">
                <a:solidFill>
                  <a:prstClr val="white"/>
                </a:solidFill>
                <a:latin typeface="ＭＳ ゴシック" panose="020B0609070205080204" pitchFamily="49" charset="-128"/>
                <a:ea typeface="ＭＳ ゴシック" panose="020B0609070205080204" pitchFamily="49" charset="-128"/>
              </a:rPr>
              <a:t>関係）</a:t>
            </a:r>
            <a:endParaRPr lang="ja-JP" altLang="en-US" sz="1400" dirty="0">
              <a:solidFill>
                <a:prstClr val="white"/>
              </a:solidFill>
              <a:latin typeface="ＭＳ ゴシック" panose="020B0609070205080204" pitchFamily="49" charset="-128"/>
              <a:ea typeface="ＭＳ ゴシック" panose="020B0609070205080204" pitchFamily="49" charset="-128"/>
            </a:endParaRPr>
          </a:p>
        </p:txBody>
      </p:sp>
      <p:sp>
        <p:nvSpPr>
          <p:cNvPr id="45" name="1 つの角を切り取った四角形 44"/>
          <p:cNvSpPr/>
          <p:nvPr/>
        </p:nvSpPr>
        <p:spPr bwMode="auto">
          <a:xfrm>
            <a:off x="434480" y="2773989"/>
            <a:ext cx="1710208" cy="1090693"/>
          </a:xfrm>
          <a:prstGeom prst="snip1Rect">
            <a:avLst>
              <a:gd name="adj" fmla="val 9611"/>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algn="ctr" eaLnBrk="0" hangingPunct="0">
              <a:lnSpc>
                <a:spcPts val="1800"/>
              </a:lnSpc>
            </a:pPr>
            <a:r>
              <a:rPr lang="ja-JP" altLang="en-US" sz="1200" dirty="0">
                <a:solidFill>
                  <a:prstClr val="black"/>
                </a:solidFill>
              </a:rPr>
              <a:t>障害児通所支援及び障害児相談支援</a:t>
            </a:r>
            <a:r>
              <a:rPr lang="ja-JP" altLang="en-US" sz="1200" dirty="0" smtClean="0">
                <a:solidFill>
                  <a:prstClr val="black"/>
                </a:solidFill>
              </a:rPr>
              <a:t>の   提供</a:t>
            </a:r>
            <a:r>
              <a:rPr lang="ja-JP" altLang="en-US" sz="1200" dirty="0">
                <a:solidFill>
                  <a:prstClr val="black"/>
                </a:solidFill>
              </a:rPr>
              <a:t>体制の確保に係る目標に関する事項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46" name="正方形/長方形 45"/>
          <p:cNvSpPr/>
          <p:nvPr/>
        </p:nvSpPr>
        <p:spPr bwMode="auto">
          <a:xfrm>
            <a:off x="4953544" y="2137390"/>
            <a:ext cx="4896000" cy="4428000"/>
          </a:xfrm>
          <a:prstGeom prst="rect">
            <a:avLst/>
          </a:prstGeom>
          <a:noFill/>
          <a:ln>
            <a:solidFill>
              <a:schemeClr val="accent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a:endParaRPr lang="ja-JP" altLang="en-US" smtClean="0">
              <a:solidFill>
                <a:prstClr val="black"/>
              </a:solidFill>
            </a:endParaRPr>
          </a:p>
        </p:txBody>
      </p:sp>
      <p:sp>
        <p:nvSpPr>
          <p:cNvPr id="47" name="角丸四角形 46"/>
          <p:cNvSpPr/>
          <p:nvPr/>
        </p:nvSpPr>
        <p:spPr>
          <a:xfrm>
            <a:off x="4953544" y="2046790"/>
            <a:ext cx="4896000" cy="2880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1400" dirty="0" smtClean="0">
                <a:solidFill>
                  <a:prstClr val="white"/>
                </a:solidFill>
                <a:latin typeface="ＭＳ ゴシック" panose="020B0609070205080204" pitchFamily="49" charset="-128"/>
                <a:ea typeface="ＭＳ ゴシック" panose="020B0609070205080204" pitchFamily="49" charset="-128"/>
              </a:rPr>
              <a:t>都道府県障害児福祉計画（児童福祉法第</a:t>
            </a:r>
            <a:r>
              <a:rPr lang="en-US" altLang="ja-JP" sz="1400" dirty="0">
                <a:solidFill>
                  <a:prstClr val="white"/>
                </a:solidFill>
                <a:latin typeface="ＭＳ ゴシック" panose="020B0609070205080204" pitchFamily="49" charset="-128"/>
                <a:ea typeface="ＭＳ ゴシック" panose="020B0609070205080204" pitchFamily="49" charset="-128"/>
              </a:rPr>
              <a:t>33</a:t>
            </a:r>
            <a:r>
              <a:rPr lang="ja-JP" altLang="en-US" sz="1400" dirty="0" smtClean="0">
                <a:solidFill>
                  <a:prstClr val="white"/>
                </a:solidFill>
                <a:latin typeface="ＭＳ ゴシック" panose="020B0609070205080204" pitchFamily="49" charset="-128"/>
                <a:ea typeface="ＭＳ ゴシック" panose="020B0609070205080204" pitchFamily="49" charset="-128"/>
              </a:rPr>
              <a:t>条の</a:t>
            </a:r>
            <a:r>
              <a:rPr lang="en-US" altLang="ja-JP" sz="1400" dirty="0" smtClean="0">
                <a:solidFill>
                  <a:prstClr val="white"/>
                </a:solidFill>
                <a:latin typeface="ＭＳ ゴシック" panose="020B0609070205080204" pitchFamily="49" charset="-128"/>
                <a:ea typeface="ＭＳ ゴシック" panose="020B0609070205080204" pitchFamily="49" charset="-128"/>
              </a:rPr>
              <a:t>22</a:t>
            </a:r>
            <a:r>
              <a:rPr lang="ja-JP" altLang="en-US" sz="1400" dirty="0" smtClean="0">
                <a:solidFill>
                  <a:prstClr val="white"/>
                </a:solidFill>
                <a:latin typeface="ＭＳ ゴシック" panose="020B0609070205080204" pitchFamily="49" charset="-128"/>
                <a:ea typeface="ＭＳ ゴシック" panose="020B0609070205080204" pitchFamily="49" charset="-128"/>
              </a:rPr>
              <a:t>関係）</a:t>
            </a:r>
            <a:endParaRPr lang="ja-JP" altLang="en-US" sz="1400" dirty="0">
              <a:solidFill>
                <a:prstClr val="white"/>
              </a:solidFill>
              <a:latin typeface="ＭＳ ゴシック" panose="020B0609070205080204" pitchFamily="49" charset="-128"/>
              <a:ea typeface="ＭＳ ゴシック" panose="020B0609070205080204" pitchFamily="49" charset="-128"/>
            </a:endParaRPr>
          </a:p>
        </p:txBody>
      </p:sp>
      <p:sp>
        <p:nvSpPr>
          <p:cNvPr id="51" name="1 つの角を切り取った四角形 50"/>
          <p:cNvSpPr/>
          <p:nvPr/>
        </p:nvSpPr>
        <p:spPr bwMode="auto">
          <a:xfrm>
            <a:off x="2346580" y="2777625"/>
            <a:ext cx="1886340" cy="1087058"/>
          </a:xfrm>
          <a:prstGeom prst="snip1Rect">
            <a:avLst>
              <a:gd name="adj" fmla="val 8877"/>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algn="ctr" eaLnBrk="0" hangingPunct="0">
              <a:lnSpc>
                <a:spcPts val="1800"/>
              </a:lnSpc>
            </a:pPr>
            <a:r>
              <a:rPr lang="ja-JP" altLang="en-US" sz="1200" dirty="0">
                <a:solidFill>
                  <a:prstClr val="black"/>
                </a:solidFill>
              </a:rPr>
              <a:t>各年度に</a:t>
            </a:r>
            <a:r>
              <a:rPr lang="ja-JP" altLang="en-US" sz="1200" dirty="0" smtClean="0">
                <a:solidFill>
                  <a:prstClr val="black"/>
                </a:solidFill>
              </a:rPr>
              <a:t>おける指定通所</a:t>
            </a:r>
            <a:r>
              <a:rPr lang="ja-JP" altLang="en-US" sz="1200" dirty="0">
                <a:solidFill>
                  <a:prstClr val="black"/>
                </a:solidFill>
              </a:rPr>
              <a:t>支援又</a:t>
            </a:r>
            <a:r>
              <a:rPr lang="ja-JP" altLang="en-US" sz="1200" dirty="0" smtClean="0">
                <a:solidFill>
                  <a:prstClr val="black"/>
                </a:solidFill>
              </a:rPr>
              <a:t>は指定障害児</a:t>
            </a:r>
            <a:r>
              <a:rPr lang="ja-JP" altLang="en-US" sz="1200" dirty="0">
                <a:solidFill>
                  <a:prstClr val="black"/>
                </a:solidFill>
              </a:rPr>
              <a:t>相談支援の種類ごとの必要</a:t>
            </a:r>
            <a:r>
              <a:rPr lang="ja-JP" altLang="en-US" sz="1200" dirty="0" smtClean="0">
                <a:solidFill>
                  <a:prstClr val="black"/>
                </a:solidFill>
              </a:rPr>
              <a:t>な量の見込み</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3" name="1 つの角を切り取った四角形 52"/>
          <p:cNvSpPr/>
          <p:nvPr/>
        </p:nvSpPr>
        <p:spPr bwMode="auto">
          <a:xfrm>
            <a:off x="632520" y="4509119"/>
            <a:ext cx="1656000" cy="6417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pitchFamily="18" charset="0"/>
              </a:rPr>
              <a:t>指定通所</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支援又は指定障害児相談支援の見込量の確保方策</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5" name="1 つの角を切り取った四角形 54"/>
          <p:cNvSpPr/>
          <p:nvPr/>
        </p:nvSpPr>
        <p:spPr bwMode="auto">
          <a:xfrm>
            <a:off x="2543808" y="4509119"/>
            <a:ext cx="1656000" cy="6417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pitchFamily="18" charset="0"/>
              </a:rPr>
              <a:t>医療</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機関、教育機関等の関係機関との　連携</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9" name="1 つの角を切り取った四角形 58"/>
          <p:cNvSpPr/>
          <p:nvPr/>
        </p:nvSpPr>
        <p:spPr bwMode="auto">
          <a:xfrm>
            <a:off x="164608" y="2451937"/>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eaLnBrk="0" hangingPunct="0"/>
            <a:r>
              <a:rPr lang="ja-JP" altLang="en-US"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（義務）</a:t>
            </a:r>
            <a:endParaRPr lang="en-US" altLang="ja-JP"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0" name="1 つの角を切り取った四角形 59"/>
          <p:cNvSpPr/>
          <p:nvPr/>
        </p:nvSpPr>
        <p:spPr bwMode="auto">
          <a:xfrm>
            <a:off x="164608" y="4149080"/>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（努力義務）</a:t>
            </a:r>
            <a:endParaRPr lang="en-US" altLang="ja-JP"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1" name="1 つの角を切り取った四角形 60"/>
          <p:cNvSpPr/>
          <p:nvPr/>
        </p:nvSpPr>
        <p:spPr bwMode="auto">
          <a:xfrm>
            <a:off x="39812" y="5260249"/>
            <a:ext cx="1584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a:t>
            </a:r>
            <a:r>
              <a:rPr lang="ja-JP" altLang="en-US" sz="1300" dirty="0">
                <a:solidFill>
                  <a:prstClr val="black"/>
                </a:solidFill>
                <a:latin typeface="ＭＳ ゴシック" panose="020B0609070205080204" pitchFamily="49" charset="-128"/>
                <a:ea typeface="ＭＳ ゴシック" panose="020B0609070205080204" pitchFamily="49" charset="-128"/>
                <a:cs typeface="Times New Roman" pitchFamily="18" charset="0"/>
              </a:rPr>
              <a:t>その他</a:t>
            </a:r>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の事項）</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2" name="Rectangle 6"/>
          <p:cNvSpPr>
            <a:spLocks noChangeArrowheads="1"/>
          </p:cNvSpPr>
          <p:nvPr/>
        </p:nvSpPr>
        <p:spPr bwMode="auto">
          <a:xfrm>
            <a:off x="416497" y="5517231"/>
            <a:ext cx="3888431" cy="9258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lnSpc>
                <a:spcPts val="1300"/>
              </a:lnSpc>
            </a:pPr>
            <a:r>
              <a:rPr lang="ja-JP" altLang="en-US" sz="1200" dirty="0" smtClean="0">
                <a:solidFill>
                  <a:prstClr val="black"/>
                </a:solidFill>
                <a:latin typeface="ＭＳ ゴシック" pitchFamily="49" charset="-128"/>
                <a:ea typeface="ＭＳ ゴシック" pitchFamily="49" charset="-128"/>
                <a:cs typeface="Times New Roman" pitchFamily="18" charset="0"/>
              </a:rPr>
              <a:t>・</a:t>
            </a:r>
            <a:r>
              <a:rPr lang="ja-JP" altLang="en-US" sz="1200" dirty="0">
                <a:solidFill>
                  <a:prstClr val="black"/>
                </a:solidFill>
                <a:latin typeface="ＭＳ ゴシック" pitchFamily="49" charset="-128"/>
                <a:ea typeface="ＭＳ ゴシック" pitchFamily="49" charset="-128"/>
                <a:cs typeface="Times New Roman" pitchFamily="18" charset="0"/>
              </a:rPr>
              <a:t>計画</a:t>
            </a:r>
            <a:r>
              <a:rPr lang="ja-JP" altLang="en-US" sz="1200" dirty="0" smtClean="0">
                <a:solidFill>
                  <a:prstClr val="black"/>
                </a:solidFill>
                <a:latin typeface="ＭＳ ゴシック" pitchFamily="49" charset="-128"/>
                <a:ea typeface="ＭＳ ゴシック" pitchFamily="49" charset="-128"/>
                <a:cs typeface="Times New Roman" pitchFamily="18" charset="0"/>
              </a:rPr>
              <a:t>は障害児の数、その障害の状況を勘案する</a:t>
            </a:r>
            <a:r>
              <a:rPr lang="ja-JP" altLang="en-US" sz="1200" dirty="0" err="1" smtClean="0">
                <a:solidFill>
                  <a:prstClr val="black"/>
                </a:solidFill>
                <a:latin typeface="ＭＳ ゴシック" pitchFamily="49" charset="-128"/>
                <a:ea typeface="ＭＳ ゴシック" pitchFamily="49" charset="-128"/>
                <a:cs typeface="Times New Roman" pitchFamily="18" charset="0"/>
              </a:rPr>
              <a:t>こ</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a:p>
            <a:pPr eaLnBrk="0" hangingPunct="0">
              <a:lnSpc>
                <a:spcPts val="1300"/>
              </a:lnSpc>
            </a:pPr>
            <a:r>
              <a:rPr lang="ja-JP" altLang="en-US" sz="1200" dirty="0">
                <a:solidFill>
                  <a:prstClr val="black"/>
                </a:solidFill>
                <a:latin typeface="ＭＳ ゴシック" pitchFamily="49" charset="-128"/>
                <a:ea typeface="ＭＳ ゴシック" pitchFamily="49" charset="-128"/>
                <a:cs typeface="Times New Roman" pitchFamily="18" charset="0"/>
              </a:rPr>
              <a:t>　</a:t>
            </a:r>
            <a:r>
              <a:rPr lang="ja-JP" altLang="en-US" sz="1200" dirty="0" smtClean="0">
                <a:solidFill>
                  <a:prstClr val="black"/>
                </a:solidFill>
                <a:latin typeface="ＭＳ ゴシック" pitchFamily="49" charset="-128"/>
                <a:ea typeface="ＭＳ ゴシック" pitchFamily="49" charset="-128"/>
                <a:cs typeface="Times New Roman" pitchFamily="18" charset="0"/>
              </a:rPr>
              <a:t>と（義務）</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a:p>
            <a:pPr eaLnBrk="0" hangingPunct="0">
              <a:lnSpc>
                <a:spcPts val="1300"/>
              </a:lnSpc>
            </a:pPr>
            <a:r>
              <a:rPr lang="ja-JP" altLang="en-US" sz="1200" dirty="0" smtClean="0">
                <a:solidFill>
                  <a:prstClr val="black"/>
                </a:solidFill>
                <a:latin typeface="ＭＳ ゴシック" pitchFamily="49" charset="-128"/>
                <a:ea typeface="ＭＳ ゴシック" pitchFamily="49" charset="-128"/>
                <a:cs typeface="Times New Roman" pitchFamily="18" charset="0"/>
              </a:rPr>
              <a:t>・計画を作成する場合、障害児の心身の状況等を把握</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a:p>
            <a:pPr eaLnBrk="0" hangingPunct="0">
              <a:lnSpc>
                <a:spcPts val="1300"/>
              </a:lnSpc>
            </a:pPr>
            <a:r>
              <a:rPr lang="ja-JP" altLang="en-US" sz="1200" dirty="0">
                <a:solidFill>
                  <a:prstClr val="black"/>
                </a:solidFill>
                <a:latin typeface="ＭＳ ゴシック" pitchFamily="49" charset="-128"/>
                <a:ea typeface="ＭＳ ゴシック" pitchFamily="49" charset="-128"/>
                <a:cs typeface="Times New Roman" pitchFamily="18" charset="0"/>
              </a:rPr>
              <a:t>　</a:t>
            </a:r>
            <a:r>
              <a:rPr lang="ja-JP" altLang="en-US" sz="1200" dirty="0" smtClean="0">
                <a:solidFill>
                  <a:prstClr val="black"/>
                </a:solidFill>
                <a:latin typeface="ＭＳ ゴシック" pitchFamily="49" charset="-128"/>
                <a:ea typeface="ＭＳ ゴシック" pitchFamily="49" charset="-128"/>
                <a:cs typeface="Times New Roman" pitchFamily="18" charset="0"/>
              </a:rPr>
              <a:t>した上で作成すること（努力義務）</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a:p>
            <a:pPr eaLnBrk="0" hangingPunct="0">
              <a:lnSpc>
                <a:spcPts val="1300"/>
              </a:lnSpc>
            </a:pPr>
            <a:r>
              <a:rPr lang="ja-JP" altLang="en-US" sz="1200" dirty="0" smtClean="0">
                <a:solidFill>
                  <a:prstClr val="black"/>
                </a:solidFill>
                <a:latin typeface="ＭＳ ゴシック" pitchFamily="49" charset="-128"/>
                <a:ea typeface="ＭＳ ゴシック" pitchFamily="49" charset="-128"/>
                <a:cs typeface="Times New Roman" pitchFamily="18" charset="0"/>
              </a:rPr>
              <a:t>・他の計画と調和が保たれること（義務）</a:t>
            </a:r>
            <a:r>
              <a:rPr lang="ja-JP" altLang="en-US" sz="1200" dirty="0">
                <a:solidFill>
                  <a:prstClr val="black"/>
                </a:solidFill>
                <a:latin typeface="ＭＳ ゴシック" pitchFamily="49" charset="-128"/>
                <a:ea typeface="ＭＳ ゴシック" pitchFamily="49" charset="-128"/>
                <a:cs typeface="Times New Roman" pitchFamily="18" charset="0"/>
              </a:rPr>
              <a:t>　</a:t>
            </a:r>
            <a:r>
              <a:rPr lang="ja-JP" altLang="en-US" sz="1200" dirty="0" smtClean="0">
                <a:solidFill>
                  <a:prstClr val="black"/>
                </a:solidFill>
                <a:latin typeface="ＭＳ ゴシック" pitchFamily="49" charset="-128"/>
                <a:ea typeface="ＭＳ ゴシック" pitchFamily="49" charset="-128"/>
                <a:cs typeface="Times New Roman" pitchFamily="18" charset="0"/>
              </a:rPr>
              <a:t>など</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p:txBody>
      </p:sp>
      <p:sp>
        <p:nvSpPr>
          <p:cNvPr id="68" name="1 つの角を切り取った四角形 67"/>
          <p:cNvSpPr/>
          <p:nvPr/>
        </p:nvSpPr>
        <p:spPr bwMode="auto">
          <a:xfrm>
            <a:off x="4953543" y="2420888"/>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eaLnBrk="0" hangingPunct="0"/>
            <a:r>
              <a:rPr lang="ja-JP" altLang="en-US"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（義務）</a:t>
            </a:r>
            <a:endParaRPr lang="en-US" altLang="ja-JP"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1" name="1 つの角を切り取った四角形 70"/>
          <p:cNvSpPr/>
          <p:nvPr/>
        </p:nvSpPr>
        <p:spPr bwMode="auto">
          <a:xfrm>
            <a:off x="4906920" y="4149080"/>
            <a:ext cx="1414232"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（努力義務）</a:t>
            </a:r>
            <a:endParaRPr lang="en-US" altLang="ja-JP"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5" name="1 つの角を切り取った四角形 74"/>
          <p:cNvSpPr/>
          <p:nvPr/>
        </p:nvSpPr>
        <p:spPr bwMode="auto">
          <a:xfrm>
            <a:off x="7689304" y="4517657"/>
            <a:ext cx="828000" cy="9510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障害児入所支援の質の向上</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100" dirty="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6" name="1 つの角を切り取った四角形 75"/>
          <p:cNvSpPr/>
          <p:nvPr/>
        </p:nvSpPr>
        <p:spPr bwMode="auto">
          <a:xfrm>
            <a:off x="8697416" y="4509120"/>
            <a:ext cx="1008112"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区域ごとの医療機関、教育等の関係者との　連携</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7" name="正方形/長方形 76"/>
          <p:cNvSpPr/>
          <p:nvPr/>
        </p:nvSpPr>
        <p:spPr bwMode="auto">
          <a:xfrm>
            <a:off x="560512" y="516742"/>
            <a:ext cx="8605032" cy="1188000"/>
          </a:xfrm>
          <a:prstGeom prst="rect">
            <a:avLst/>
          </a:prstGeom>
          <a:noFill/>
          <a:ln>
            <a:solidFill>
              <a:schemeClr val="accent3">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a:endParaRPr lang="ja-JP" altLang="en-US" smtClean="0">
              <a:solidFill>
                <a:prstClr val="black"/>
              </a:solidFill>
            </a:endParaRPr>
          </a:p>
        </p:txBody>
      </p:sp>
      <p:sp>
        <p:nvSpPr>
          <p:cNvPr id="78" name="角丸四角形 77"/>
          <p:cNvSpPr/>
          <p:nvPr/>
        </p:nvSpPr>
        <p:spPr>
          <a:xfrm>
            <a:off x="560512" y="516742"/>
            <a:ext cx="8640000" cy="306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400" dirty="0" smtClean="0">
                <a:solidFill>
                  <a:prstClr val="white"/>
                </a:solidFill>
                <a:latin typeface="ＭＳ ゴシック" panose="020B0609070205080204" pitchFamily="49" charset="-128"/>
                <a:ea typeface="ＭＳ ゴシック" panose="020B0609070205080204" pitchFamily="49" charset="-128"/>
              </a:rPr>
              <a:t>国の基本指針（児童福祉法第</a:t>
            </a:r>
            <a:r>
              <a:rPr lang="en-US" altLang="ja-JP" sz="1400" dirty="0" smtClean="0">
                <a:solidFill>
                  <a:prstClr val="white"/>
                </a:solidFill>
                <a:latin typeface="ＭＳ ゴシック" panose="020B0609070205080204" pitchFamily="49" charset="-128"/>
                <a:ea typeface="ＭＳ ゴシック" panose="020B0609070205080204" pitchFamily="49" charset="-128"/>
              </a:rPr>
              <a:t>33</a:t>
            </a:r>
            <a:r>
              <a:rPr lang="ja-JP" altLang="en-US" sz="1400" dirty="0" smtClean="0">
                <a:solidFill>
                  <a:prstClr val="white"/>
                </a:solidFill>
                <a:latin typeface="ＭＳ ゴシック" panose="020B0609070205080204" pitchFamily="49" charset="-128"/>
                <a:ea typeface="ＭＳ ゴシック" panose="020B0609070205080204" pitchFamily="49" charset="-128"/>
              </a:rPr>
              <a:t>条の</a:t>
            </a:r>
            <a:r>
              <a:rPr lang="en-US" altLang="ja-JP" sz="1400" dirty="0" smtClean="0">
                <a:solidFill>
                  <a:prstClr val="white"/>
                </a:solidFill>
                <a:latin typeface="ＭＳ ゴシック" panose="020B0609070205080204" pitchFamily="49" charset="-128"/>
                <a:ea typeface="ＭＳ ゴシック" panose="020B0609070205080204" pitchFamily="49" charset="-128"/>
              </a:rPr>
              <a:t>19</a:t>
            </a:r>
            <a:r>
              <a:rPr lang="ja-JP" altLang="en-US" sz="1400" dirty="0" smtClean="0">
                <a:solidFill>
                  <a:prstClr val="white"/>
                </a:solidFill>
                <a:latin typeface="ＭＳ ゴシック" panose="020B0609070205080204" pitchFamily="49" charset="-128"/>
                <a:ea typeface="ＭＳ ゴシック" panose="020B0609070205080204" pitchFamily="49" charset="-128"/>
              </a:rPr>
              <a:t>）</a:t>
            </a:r>
            <a:endParaRPr lang="ja-JP" altLang="en-US" sz="1400" dirty="0">
              <a:solidFill>
                <a:prstClr val="white"/>
              </a:solidFill>
              <a:latin typeface="ＭＳ ゴシック" panose="020B0609070205080204" pitchFamily="49" charset="-128"/>
              <a:ea typeface="ＭＳ ゴシック" panose="020B0609070205080204" pitchFamily="49" charset="-128"/>
            </a:endParaRPr>
          </a:p>
        </p:txBody>
      </p:sp>
      <p:sp>
        <p:nvSpPr>
          <p:cNvPr id="79" name="1 つの角を切り取った四角形 78"/>
          <p:cNvSpPr/>
          <p:nvPr/>
        </p:nvSpPr>
        <p:spPr bwMode="auto">
          <a:xfrm>
            <a:off x="4808984" y="5557302"/>
            <a:ext cx="1824595"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a:t>
            </a:r>
            <a:r>
              <a:rPr lang="ja-JP" altLang="en-US" sz="1300" dirty="0">
                <a:solidFill>
                  <a:prstClr val="black"/>
                </a:solidFill>
                <a:latin typeface="ＭＳ ゴシック" panose="020B0609070205080204" pitchFamily="49" charset="-128"/>
                <a:ea typeface="ＭＳ ゴシック" panose="020B0609070205080204" pitchFamily="49" charset="-128"/>
                <a:cs typeface="Times New Roman" pitchFamily="18" charset="0"/>
              </a:rPr>
              <a:t>その他</a:t>
            </a:r>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の事項）</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80" name="Rectangle 6"/>
          <p:cNvSpPr>
            <a:spLocks noChangeArrowheads="1"/>
          </p:cNvSpPr>
          <p:nvPr/>
        </p:nvSpPr>
        <p:spPr bwMode="auto">
          <a:xfrm>
            <a:off x="5029752" y="5773326"/>
            <a:ext cx="4644424" cy="259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lnSpc>
                <a:spcPts val="1300"/>
              </a:lnSpc>
            </a:pPr>
            <a:r>
              <a:rPr lang="ja-JP" altLang="en-US" sz="1200" dirty="0" smtClean="0">
                <a:solidFill>
                  <a:prstClr val="black"/>
                </a:solidFill>
                <a:latin typeface="ＭＳ ゴシック" pitchFamily="49" charset="-128"/>
                <a:ea typeface="ＭＳ ゴシック" pitchFamily="49" charset="-128"/>
                <a:cs typeface="Times New Roman" pitchFamily="18" charset="0"/>
              </a:rPr>
              <a:t>・他の計画と調和が保たれること（義務）</a:t>
            </a:r>
            <a:r>
              <a:rPr lang="ja-JP" altLang="en-US" sz="1200" dirty="0">
                <a:solidFill>
                  <a:prstClr val="black"/>
                </a:solidFill>
                <a:latin typeface="ＭＳ ゴシック" pitchFamily="49" charset="-128"/>
                <a:ea typeface="ＭＳ ゴシック" pitchFamily="49" charset="-128"/>
                <a:cs typeface="Times New Roman" pitchFamily="18" charset="0"/>
              </a:rPr>
              <a:t>　</a:t>
            </a:r>
            <a:r>
              <a:rPr lang="ja-JP" altLang="en-US" sz="1200" dirty="0" smtClean="0">
                <a:solidFill>
                  <a:prstClr val="black"/>
                </a:solidFill>
                <a:latin typeface="ＭＳ ゴシック" pitchFamily="49" charset="-128"/>
                <a:ea typeface="ＭＳ ゴシック" pitchFamily="49" charset="-128"/>
                <a:cs typeface="Times New Roman" pitchFamily="18" charset="0"/>
              </a:rPr>
              <a:t>など</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p:txBody>
      </p:sp>
      <p:cxnSp>
        <p:nvCxnSpPr>
          <p:cNvPr id="81" name="直線矢印コネクタ 80"/>
          <p:cNvCxnSpPr>
            <a:stCxn id="41" idx="0"/>
            <a:endCxn id="77" idx="2"/>
          </p:cNvCxnSpPr>
          <p:nvPr/>
        </p:nvCxnSpPr>
        <p:spPr bwMode="auto">
          <a:xfrm flipV="1">
            <a:off x="2387625" y="1704742"/>
            <a:ext cx="2475403" cy="324168"/>
          </a:xfrm>
          <a:prstGeom prst="straightConnector1">
            <a:avLst/>
          </a:prstGeom>
          <a:solidFill>
            <a:schemeClr val="bg1"/>
          </a:solidFill>
          <a:ln w="34925" cap="flat" cmpd="sng" algn="ctr">
            <a:solidFill>
              <a:schemeClr val="accent1"/>
            </a:solidFill>
            <a:prstDash val="solid"/>
            <a:round/>
            <a:headEnd type="arrow" w="med" len="med"/>
            <a:tailEnd type="arrow"/>
          </a:ln>
          <a:effectLst/>
        </p:spPr>
      </p:cxnSp>
      <p:cxnSp>
        <p:nvCxnSpPr>
          <p:cNvPr id="83" name="直線矢印コネクタ 82"/>
          <p:cNvCxnSpPr>
            <a:stCxn id="47" idx="0"/>
            <a:endCxn id="77" idx="2"/>
          </p:cNvCxnSpPr>
          <p:nvPr/>
        </p:nvCxnSpPr>
        <p:spPr bwMode="auto">
          <a:xfrm flipH="1" flipV="1">
            <a:off x="4863028" y="1704742"/>
            <a:ext cx="2538516" cy="342048"/>
          </a:xfrm>
          <a:prstGeom prst="straightConnector1">
            <a:avLst/>
          </a:prstGeom>
          <a:solidFill>
            <a:schemeClr val="bg1"/>
          </a:solidFill>
          <a:ln w="34925" cap="flat" cmpd="sng" algn="ctr">
            <a:solidFill>
              <a:schemeClr val="accent6">
                <a:lumMod val="75000"/>
              </a:schemeClr>
            </a:solidFill>
            <a:prstDash val="solid"/>
            <a:round/>
            <a:headEnd type="arrow" w="med" len="med"/>
            <a:tailEnd type="arrow"/>
          </a:ln>
          <a:effectLst/>
        </p:spPr>
      </p:cxnSp>
      <p:cxnSp>
        <p:nvCxnSpPr>
          <p:cNvPr id="85" name="直線矢印コネクタ 84"/>
          <p:cNvCxnSpPr/>
          <p:nvPr/>
        </p:nvCxnSpPr>
        <p:spPr bwMode="auto">
          <a:xfrm>
            <a:off x="4503328" y="5053246"/>
            <a:ext cx="450215" cy="0"/>
          </a:xfrm>
          <a:prstGeom prst="straightConnector1">
            <a:avLst/>
          </a:prstGeom>
          <a:solidFill>
            <a:schemeClr val="bg1"/>
          </a:solidFill>
          <a:ln w="22225" cap="flat" cmpd="sng" algn="ctr">
            <a:solidFill>
              <a:schemeClr val="tx2"/>
            </a:solidFill>
            <a:prstDash val="solid"/>
            <a:round/>
            <a:headEnd type="none" w="med" len="med"/>
            <a:tailEnd type="arrow"/>
          </a:ln>
          <a:effectLst/>
        </p:spPr>
      </p:cxnSp>
      <p:sp>
        <p:nvSpPr>
          <p:cNvPr id="88" name="1 つの角を切り取った四角形 87"/>
          <p:cNvSpPr/>
          <p:nvPr/>
        </p:nvSpPr>
        <p:spPr bwMode="auto">
          <a:xfrm>
            <a:off x="4498218" y="5121336"/>
            <a:ext cx="418207" cy="1332000"/>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eaVert" wrap="square" lIns="91440" tIns="18000" rIns="91440" bIns="18000" numCol="1" rtlCol="0" anchor="b"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（計画の提出）</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91" name="1 つの角を切り取った四角形 90"/>
          <p:cNvSpPr/>
          <p:nvPr/>
        </p:nvSpPr>
        <p:spPr bwMode="auto">
          <a:xfrm>
            <a:off x="8516512" y="1771927"/>
            <a:ext cx="1368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（計画の提出）</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cxnSp>
        <p:nvCxnSpPr>
          <p:cNvPr id="92" name="直線矢印コネクタ 91"/>
          <p:cNvCxnSpPr/>
          <p:nvPr/>
        </p:nvCxnSpPr>
        <p:spPr bwMode="auto">
          <a:xfrm>
            <a:off x="4412320" y="2777625"/>
            <a:ext cx="541223" cy="0"/>
          </a:xfrm>
          <a:prstGeom prst="straightConnector1">
            <a:avLst/>
          </a:prstGeom>
          <a:solidFill>
            <a:schemeClr val="bg1"/>
          </a:solidFill>
          <a:ln w="22225" cap="flat" cmpd="sng" algn="ctr">
            <a:solidFill>
              <a:schemeClr val="tx2"/>
            </a:solidFill>
            <a:prstDash val="solid"/>
            <a:round/>
            <a:headEnd type="none" w="med" len="med"/>
            <a:tailEnd type="arrow"/>
          </a:ln>
          <a:effectLst/>
        </p:spPr>
      </p:cxnSp>
      <p:sp>
        <p:nvSpPr>
          <p:cNvPr id="94" name="正方形/長方形 93"/>
          <p:cNvSpPr/>
          <p:nvPr/>
        </p:nvSpPr>
        <p:spPr bwMode="auto">
          <a:xfrm>
            <a:off x="272480" y="2460958"/>
            <a:ext cx="4104000" cy="1688122"/>
          </a:xfrm>
          <a:prstGeom prst="rect">
            <a:avLst/>
          </a:prstGeom>
          <a:noFill/>
          <a:ln>
            <a:solidFill>
              <a:schemeClr val="tx1"/>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a:endParaRPr lang="ja-JP" altLang="en-US" smtClean="0">
              <a:solidFill>
                <a:prstClr val="black"/>
              </a:solidFill>
            </a:endParaRPr>
          </a:p>
        </p:txBody>
      </p:sp>
      <p:sp>
        <p:nvSpPr>
          <p:cNvPr id="100" name="1 つの角を切り取った四角形 99"/>
          <p:cNvSpPr/>
          <p:nvPr/>
        </p:nvSpPr>
        <p:spPr bwMode="auto">
          <a:xfrm>
            <a:off x="4461341" y="2837534"/>
            <a:ext cx="635675" cy="1855672"/>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eaVert" wrap="square" lIns="91440" tIns="18000" rIns="91440" bIns="18000" numCol="1" rtlCol="0" anchor="b"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（都道府県の</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eaLnBrk="0" hangingPunct="0"/>
            <a:r>
              <a:rPr lang="ja-JP" altLang="en-US" sz="1300" dirty="0">
                <a:solidFill>
                  <a:prstClr val="black"/>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　意見を聴く）</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1" name="1 つの角を切り取った四角形 100"/>
          <p:cNvSpPr/>
          <p:nvPr/>
        </p:nvSpPr>
        <p:spPr bwMode="auto">
          <a:xfrm>
            <a:off x="3045544" y="948782"/>
            <a:ext cx="2915568" cy="681249"/>
          </a:xfrm>
          <a:prstGeom prst="snip1Rect">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eaLnBrk="0" hangingPunct="0"/>
            <a:r>
              <a:rPr lang="ja-JP" altLang="en-US" sz="1200" dirty="0" smtClean="0">
                <a:solidFill>
                  <a:prstClr val="black"/>
                </a:solidFill>
              </a:rPr>
              <a:t>障害児通所支援、障害児入所支援及び障害児相談支援の</a:t>
            </a:r>
            <a:r>
              <a:rPr lang="ja-JP" altLang="en-US" sz="1200" dirty="0">
                <a:solidFill>
                  <a:prstClr val="black"/>
                </a:solidFill>
              </a:rPr>
              <a:t>提供体制の確保に係る目標に関する事項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2" name="1 つの角を切り取った四角形 101"/>
          <p:cNvSpPr/>
          <p:nvPr/>
        </p:nvSpPr>
        <p:spPr bwMode="auto">
          <a:xfrm>
            <a:off x="668664" y="948782"/>
            <a:ext cx="2268252"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eaLnBrk="0" hangingPunct="0"/>
            <a:r>
              <a:rPr lang="ja-JP" altLang="en-US" sz="1200" dirty="0" smtClean="0">
                <a:solidFill>
                  <a:prstClr val="black"/>
                </a:solidFill>
              </a:rPr>
              <a:t>障害児通所支援、障害児入所支援及び障害児相談支援の</a:t>
            </a:r>
            <a:r>
              <a:rPr lang="ja-JP" altLang="en-US" sz="1200" dirty="0">
                <a:solidFill>
                  <a:prstClr val="black"/>
                </a:solidFill>
              </a:rPr>
              <a:t>提供体制の確保に関する基本的事項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4" name="1 つの角を切り取った四角形 103"/>
          <p:cNvSpPr/>
          <p:nvPr/>
        </p:nvSpPr>
        <p:spPr bwMode="auto">
          <a:xfrm>
            <a:off x="6069744" y="948782"/>
            <a:ext cx="1691568"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eaLnBrk="0" hangingPunct="0"/>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市町村及び都道府県の障害児福祉計画に関する事項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5" name="1 つの角を切り取った四角形 104"/>
          <p:cNvSpPr/>
          <p:nvPr/>
        </p:nvSpPr>
        <p:spPr bwMode="auto">
          <a:xfrm>
            <a:off x="7833320" y="948782"/>
            <a:ext cx="1259984"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algn="ctr" eaLnBrk="0" hangingPunct="0"/>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その他の事項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200" dirty="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6" name="Rectangle 6"/>
          <p:cNvSpPr>
            <a:spLocks noChangeArrowheads="1"/>
          </p:cNvSpPr>
          <p:nvPr/>
        </p:nvSpPr>
        <p:spPr bwMode="auto">
          <a:xfrm>
            <a:off x="6573552" y="2377867"/>
            <a:ext cx="3348000" cy="259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lnSpc>
                <a:spcPts val="1300"/>
              </a:lnSpc>
            </a:pPr>
            <a:r>
              <a:rPr lang="en-US" altLang="ja-JP" sz="1200" dirty="0" smtClean="0">
                <a:solidFill>
                  <a:prstClr val="black"/>
                </a:solidFill>
                <a:latin typeface="ＭＳ ゴシック" pitchFamily="49" charset="-128"/>
                <a:ea typeface="ＭＳ ゴシック" pitchFamily="49" charset="-128"/>
                <a:cs typeface="Times New Roman" pitchFamily="18" charset="0"/>
              </a:rPr>
              <a:t>※</a:t>
            </a:r>
            <a:r>
              <a:rPr lang="ja-JP" altLang="en-US" sz="1200" dirty="0" smtClean="0">
                <a:solidFill>
                  <a:prstClr val="black"/>
                </a:solidFill>
                <a:latin typeface="ＭＳ ゴシック" pitchFamily="49" charset="-128"/>
                <a:ea typeface="ＭＳ ゴシック" pitchFamily="49" charset="-128"/>
                <a:cs typeface="Times New Roman" pitchFamily="18" charset="0"/>
              </a:rPr>
              <a:t>各市町村を包括する広域的な見地から作成</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p:txBody>
      </p:sp>
      <p:sp>
        <p:nvSpPr>
          <p:cNvPr id="121" name="1 つの角を切り取った四角形 120"/>
          <p:cNvSpPr/>
          <p:nvPr/>
        </p:nvSpPr>
        <p:spPr bwMode="auto">
          <a:xfrm>
            <a:off x="5080915" y="2748990"/>
            <a:ext cx="1552663" cy="1223275"/>
          </a:xfrm>
          <a:prstGeom prst="snip1Rect">
            <a:avLst>
              <a:gd name="adj" fmla="val 12954"/>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algn="ctr" eaLnBrk="0" hangingPunct="0"/>
            <a:r>
              <a:rPr lang="ja-JP" altLang="en-US" sz="1200" dirty="0">
                <a:solidFill>
                  <a:prstClr val="black"/>
                </a:solidFill>
              </a:rPr>
              <a:t>障害児通所</a:t>
            </a:r>
            <a:r>
              <a:rPr lang="ja-JP" altLang="en-US" sz="1200" dirty="0" smtClean="0">
                <a:solidFill>
                  <a:prstClr val="black"/>
                </a:solidFill>
              </a:rPr>
              <a:t>支援、  障害児入所支援及び障害児相談支援の 提供</a:t>
            </a:r>
            <a:r>
              <a:rPr lang="ja-JP" altLang="en-US" sz="1200" dirty="0">
                <a:solidFill>
                  <a:prstClr val="black"/>
                </a:solidFill>
              </a:rPr>
              <a:t>体制の確保に係る目標に関する事項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2" name="1 つの角を切り取った四角形 121"/>
          <p:cNvSpPr/>
          <p:nvPr/>
        </p:nvSpPr>
        <p:spPr bwMode="auto">
          <a:xfrm>
            <a:off x="6753200" y="2742080"/>
            <a:ext cx="1763312" cy="1230185"/>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noAutofit/>
          </a:bodyPr>
          <a:lstStyle/>
          <a:p>
            <a:pPr algn="ctr" eaLnBrk="0" hangingPunct="0"/>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各年度における区域ごとの指定通所支援又は指定障害児相談支援の種類ごとの  必要な量の見込み</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eaLnBrk="0" hangingPunct="0"/>
            <a:r>
              <a:rPr lang="ja-JP" altLang="en-US" sz="600" dirty="0">
                <a:solidFill>
                  <a:prstClr val="black"/>
                </a:solidFill>
                <a:latin typeface="ＭＳ ゴシック" panose="020B0609070205080204" pitchFamily="49" charset="-128"/>
                <a:ea typeface="ＭＳ ゴシック" panose="020B0609070205080204" pitchFamily="49" charset="-128"/>
                <a:cs typeface="Times New Roman" pitchFamily="18" charset="0"/>
              </a:rPr>
              <a:t>　</a:t>
            </a:r>
            <a:r>
              <a:rPr lang="ja-JP" altLang="en-US" sz="6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　　　　　</a:t>
            </a:r>
            <a:endParaRPr lang="en-US" altLang="ja-JP" sz="6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3" name="1 つの角を切り取った四角形 122"/>
          <p:cNvSpPr/>
          <p:nvPr/>
        </p:nvSpPr>
        <p:spPr bwMode="auto">
          <a:xfrm>
            <a:off x="8664552" y="2742080"/>
            <a:ext cx="1066556" cy="1230185"/>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algn="ctr" eaLnBrk="0" hangingPunct="0"/>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pitchFamily="18" charset="0"/>
              </a:rPr>
              <a:t>各年度</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  指定障害児入所施設等の必要入所定員総数</a:t>
            </a:r>
            <a:endParaRPr lang="en-US" altLang="ja-JP" sz="8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5" name="1 つの角を切り取った四角形 124"/>
          <p:cNvSpPr/>
          <p:nvPr/>
        </p:nvSpPr>
        <p:spPr bwMode="auto">
          <a:xfrm>
            <a:off x="5313040" y="4509120"/>
            <a:ext cx="972000"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100" dirty="0">
                <a:solidFill>
                  <a:prstClr val="black"/>
                </a:solidFill>
                <a:latin typeface="ＭＳ ゴシック" panose="020B0609070205080204" pitchFamily="49" charset="-128"/>
                <a:ea typeface="ＭＳ ゴシック" panose="020B0609070205080204" pitchFamily="49" charset="-128"/>
                <a:cs typeface="Times New Roman" pitchFamily="18" charset="0"/>
              </a:rPr>
              <a:t>区域</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ごとの指定通所</a:t>
            </a:r>
            <a:r>
              <a:rPr lang="ja-JP" altLang="en-US" sz="1100" dirty="0">
                <a:solidFill>
                  <a:prstClr val="black"/>
                </a:solidFill>
                <a:latin typeface="ＭＳ ゴシック" panose="020B0609070205080204" pitchFamily="49" charset="-128"/>
                <a:ea typeface="ＭＳ ゴシック" panose="020B0609070205080204" pitchFamily="49" charset="-128"/>
                <a:cs typeface="Times New Roman" pitchFamily="18" charset="0"/>
              </a:rPr>
              <a:t>支援</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の見込量の確保方策</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6" name="1 つの角を切り取った四角形 125"/>
          <p:cNvSpPr/>
          <p:nvPr/>
        </p:nvSpPr>
        <p:spPr bwMode="auto">
          <a:xfrm>
            <a:off x="6412818" y="4509120"/>
            <a:ext cx="1132470"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100" dirty="0">
                <a:solidFill>
                  <a:prstClr val="black"/>
                </a:solidFill>
                <a:latin typeface="ＭＳ ゴシック" panose="020B0609070205080204" pitchFamily="49" charset="-128"/>
                <a:ea typeface="ＭＳ ゴシック" panose="020B0609070205080204" pitchFamily="49" charset="-128"/>
                <a:cs typeface="Times New Roman" pitchFamily="18" charset="0"/>
              </a:rPr>
              <a:t>区域ごと</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の指定</a:t>
            </a:r>
            <a:r>
              <a:rPr lang="ja-JP" altLang="en-US" sz="1100" dirty="0" smtClean="0">
                <a:solidFill>
                  <a:prstClr val="black"/>
                </a:solidFill>
              </a:rPr>
              <a:t>通所</a:t>
            </a:r>
            <a:r>
              <a:rPr lang="ja-JP" altLang="en-US" sz="1100" dirty="0">
                <a:solidFill>
                  <a:prstClr val="black"/>
                </a:solidFill>
              </a:rPr>
              <a:t>支援又</a:t>
            </a:r>
            <a:r>
              <a:rPr lang="ja-JP" altLang="en-US" sz="1100" dirty="0" smtClean="0">
                <a:solidFill>
                  <a:prstClr val="black"/>
                </a:solidFill>
              </a:rPr>
              <a:t>は指定障害児</a:t>
            </a:r>
            <a:r>
              <a:rPr lang="ja-JP" altLang="en-US" sz="1100" dirty="0">
                <a:solidFill>
                  <a:prstClr val="black"/>
                </a:solidFill>
              </a:rPr>
              <a:t>相談支援の</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質の向上</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35" name="テキスト ボックス 134"/>
          <p:cNvSpPr txBox="1"/>
          <p:nvPr/>
        </p:nvSpPr>
        <p:spPr>
          <a:xfrm>
            <a:off x="-32336" y="116632"/>
            <a:ext cx="7176797" cy="400110"/>
          </a:xfrm>
          <a:prstGeom prst="rect">
            <a:avLst/>
          </a:prstGeom>
          <a:noFill/>
        </p:spPr>
        <p:txBody>
          <a:bodyPr wrap="square" rtlCol="0">
            <a:spAutoFit/>
          </a:bodyPr>
          <a:lstStyle/>
          <a:p>
            <a:r>
              <a:rPr lang="ja-JP" altLang="en-US" sz="2000" dirty="0" smtClean="0">
                <a:solidFill>
                  <a:prstClr val="black"/>
                </a:solidFill>
                <a:latin typeface="ＭＳ Ｐゴシック"/>
                <a:ea typeface="ＭＳ Ｐゴシック"/>
              </a:rPr>
              <a:t>（参考２－２）障害児福祉計画と基本指針の基本的な構造　</a:t>
            </a:r>
            <a:endParaRPr lang="ja-JP" altLang="en-US" sz="2000" dirty="0">
              <a:solidFill>
                <a:prstClr val="black"/>
              </a:solidFill>
              <a:latin typeface="ＭＳ Ｐゴシック"/>
              <a:ea typeface="ＭＳ Ｐゴシック"/>
            </a:endParaRPr>
          </a:p>
        </p:txBody>
      </p:sp>
      <p:cxnSp>
        <p:nvCxnSpPr>
          <p:cNvPr id="145" name="直線矢印コネクタ 144"/>
          <p:cNvCxnSpPr/>
          <p:nvPr/>
        </p:nvCxnSpPr>
        <p:spPr bwMode="auto">
          <a:xfrm flipV="1">
            <a:off x="8481392" y="1771927"/>
            <a:ext cx="0" cy="256983"/>
          </a:xfrm>
          <a:prstGeom prst="straightConnector1">
            <a:avLst/>
          </a:prstGeom>
          <a:solidFill>
            <a:schemeClr val="bg1"/>
          </a:solidFill>
          <a:ln w="34925" cap="flat" cmpd="sng" algn="ctr">
            <a:solidFill>
              <a:schemeClr val="accent6">
                <a:lumMod val="75000"/>
              </a:schemeClr>
            </a:solidFill>
            <a:prstDash val="solid"/>
            <a:round/>
            <a:headEnd type="none" w="med" len="med"/>
            <a:tailEnd type="arrow" w="med" len="med"/>
          </a:ln>
          <a:effectLst/>
        </p:spPr>
      </p:cxnSp>
      <p:sp>
        <p:nvSpPr>
          <p:cNvPr id="107" name="1 つの角を切り取った四角形 106"/>
          <p:cNvSpPr/>
          <p:nvPr/>
        </p:nvSpPr>
        <p:spPr bwMode="auto">
          <a:xfrm>
            <a:off x="8055624" y="3717893"/>
            <a:ext cx="641792" cy="215163"/>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（注）</a:t>
            </a:r>
            <a:endPar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3" name="1 つの角を切り取った四角形 62"/>
          <p:cNvSpPr/>
          <p:nvPr/>
        </p:nvSpPr>
        <p:spPr bwMode="auto">
          <a:xfrm>
            <a:off x="4808984" y="5989350"/>
            <a:ext cx="5184576" cy="566456"/>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（注）都道府県は、定員や見込量が超えることになる等の場合には、施設・事業</a:t>
            </a:r>
            <a:endPar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eaLnBrk="0" hangingPunct="0"/>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　　　所の指定を行わないことができる。</a:t>
            </a:r>
            <a:r>
              <a:rPr lang="en-US" altLang="ja-JP" sz="1050" dirty="0">
                <a:solidFill>
                  <a:prstClr val="black"/>
                </a:solidFill>
                <a:latin typeface="ＭＳ ゴシック" panose="020B0609070205080204" pitchFamily="49" charset="-128"/>
                <a:ea typeface="ＭＳ ゴシック" panose="020B0609070205080204" pitchFamily="49" charset="-128"/>
                <a:cs typeface="Times New Roman" pitchFamily="18" charset="0"/>
              </a:rPr>
              <a:t>(</a:t>
            </a:r>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障害児入所施設、放課後等デイサービ　　　</a:t>
            </a:r>
            <a:endPar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eaLnBrk="0" hangingPunct="0"/>
            <a:r>
              <a:rPr lang="ja-JP" altLang="en-US" sz="1050" dirty="0">
                <a:solidFill>
                  <a:prstClr val="black"/>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　　ス等</a:t>
            </a:r>
            <a:r>
              <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a:t>
            </a:r>
          </a:p>
        </p:txBody>
      </p:sp>
      <p:sp>
        <p:nvSpPr>
          <p:cNvPr id="64" name="1 つの角を切り取った四角形 63"/>
          <p:cNvSpPr/>
          <p:nvPr/>
        </p:nvSpPr>
        <p:spPr bwMode="auto">
          <a:xfrm>
            <a:off x="9273480" y="3717893"/>
            <a:ext cx="641792" cy="215163"/>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（注）</a:t>
            </a:r>
            <a:endPar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89" name="1 つの角を切り取った四角形 88"/>
          <p:cNvSpPr/>
          <p:nvPr/>
        </p:nvSpPr>
        <p:spPr bwMode="auto">
          <a:xfrm>
            <a:off x="3657160" y="1771927"/>
            <a:ext cx="2736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（基本指針に即して計画を作成）</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Tree>
    <p:extLst>
      <p:ext uri="{BB962C8B-B14F-4D97-AF65-F5344CB8AC3E}">
        <p14:creationId xmlns:p14="http://schemas.microsoft.com/office/powerpoint/2010/main" val="6573650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2"/>
          <p:cNvSpPr txBox="1">
            <a:spLocks noChangeArrowheads="1"/>
          </p:cNvSpPr>
          <p:nvPr/>
        </p:nvSpPr>
        <p:spPr bwMode="auto">
          <a:xfrm>
            <a:off x="108000" y="396000"/>
            <a:ext cx="2052000" cy="648072"/>
          </a:xfrm>
          <a:prstGeom prst="rect">
            <a:avLst/>
          </a:prstGeom>
          <a:solidFill>
            <a:srgbClr val="FFFFFF"/>
          </a:solidFill>
          <a:ln w="38100" cmpd="dbl">
            <a:solidFill>
              <a:srgbClr val="000000"/>
            </a:solidFill>
            <a:miter lim="800000"/>
            <a:headEnd/>
            <a:tailEnd/>
          </a:ln>
        </p:spPr>
        <p:txBody>
          <a:bodyPr rot="0" vert="horz" wrap="square" lIns="91440" tIns="45720" rIns="91440" bIns="45720" anchor="ctr" anchorCtr="0">
            <a:noAutofit/>
          </a:bodyPr>
          <a:lstStyle/>
          <a:p>
            <a:pPr marL="177800" indent="-177800" algn="just">
              <a:spcAft>
                <a:spcPts val="0"/>
              </a:spcAft>
            </a:pPr>
            <a:r>
              <a:rPr lang="ja-JP" sz="1200" b="1" kern="100" dirty="0">
                <a:effectLst/>
                <a:latin typeface="Century" panose="02040604050505020304" pitchFamily="18" charset="0"/>
                <a:ea typeface="HG丸ｺﾞｼｯｸM-PRO" panose="020F0600000000000000" pitchFamily="50" charset="-128"/>
                <a:cs typeface="Times New Roman" panose="02020603050405020304" pitchFamily="18" charset="0"/>
              </a:rPr>
              <a:t>第一　</a:t>
            </a:r>
            <a:r>
              <a:rPr lang="ja-JP" altLang="en-US" sz="1200" b="1" kern="100" dirty="0" smtClean="0">
                <a:latin typeface="Century" panose="02040604050505020304" pitchFamily="18" charset="0"/>
                <a:ea typeface="HG丸ｺﾞｼｯｸM-PRO" panose="020F0600000000000000" pitchFamily="50" charset="-128"/>
                <a:cs typeface="Times New Roman" panose="02020603050405020304" pitchFamily="18" charset="0"/>
              </a:rPr>
              <a:t>障害福祉サービス及び相談支援の提供体制の確保に関する基本的事項</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テキスト ボックス 2"/>
          <p:cNvSpPr txBox="1">
            <a:spLocks noChangeArrowheads="1"/>
          </p:cNvSpPr>
          <p:nvPr/>
        </p:nvSpPr>
        <p:spPr bwMode="auto">
          <a:xfrm>
            <a:off x="2304000" y="396000"/>
            <a:ext cx="3276000" cy="432000"/>
          </a:xfrm>
          <a:prstGeom prst="rect">
            <a:avLst/>
          </a:prstGeom>
          <a:solidFill>
            <a:srgbClr val="FFFFFF"/>
          </a:solidFill>
          <a:ln w="38100" cmpd="dbl">
            <a:solidFill>
              <a:srgbClr val="000000"/>
            </a:solidFill>
            <a:miter lim="800000"/>
            <a:headEnd/>
            <a:tailEnd/>
          </a:ln>
        </p:spPr>
        <p:txBody>
          <a:bodyPr rot="0" vert="horz" wrap="square" lIns="91440" tIns="45720" rIns="91440" bIns="45720" anchor="ctr" anchorCtr="0">
            <a:noAutofit/>
          </a:bodyPr>
          <a:lstStyle/>
          <a:p>
            <a:pPr marL="177800" indent="-177800"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　</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障害福祉サービス等の提供体制の確保に係る目標</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（成果</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目標）</a:t>
            </a:r>
            <a:endParaRPr lang="ja-JP" sz="7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 name="テキスト ボックス 2"/>
          <p:cNvSpPr txBox="1">
            <a:spLocks noChangeArrowheads="1"/>
          </p:cNvSpPr>
          <p:nvPr/>
        </p:nvSpPr>
        <p:spPr bwMode="auto">
          <a:xfrm>
            <a:off x="5652000" y="396000"/>
            <a:ext cx="4176000" cy="335032"/>
          </a:xfrm>
          <a:prstGeom prst="rect">
            <a:avLst/>
          </a:prstGeom>
          <a:solidFill>
            <a:srgbClr val="FFFFFF"/>
          </a:solidFill>
          <a:ln w="38100" cmpd="dbl">
            <a:solidFill>
              <a:srgbClr val="000000"/>
            </a:solidFill>
            <a:miter lim="800000"/>
            <a:headEnd/>
            <a:tailEnd/>
          </a:ln>
        </p:spPr>
        <p:txBody>
          <a:bodyPr rot="0" vert="horz" wrap="square" lIns="91440" tIns="45720" rIns="91440" bIns="45720" anchor="ctr" anchorCtr="0">
            <a:noAutofit/>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　</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障害福祉計画等</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作成に関する</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事項</a:t>
            </a:r>
            <a:r>
              <a:rPr lang="en-US" sz="1200" b="1"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7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テキスト ボックス 2"/>
          <p:cNvSpPr txBox="1">
            <a:spLocks noChangeArrowheads="1"/>
          </p:cNvSpPr>
          <p:nvPr/>
        </p:nvSpPr>
        <p:spPr bwMode="auto">
          <a:xfrm>
            <a:off x="72000" y="1116000"/>
            <a:ext cx="1044000" cy="5652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第一の一</a:t>
            </a:r>
          </a:p>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基本</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的</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理念</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①</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者等</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自己</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決定</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の尊重と意思決定の支援</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②市町村を基本とした</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身近</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な実施</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主体</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と</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種別に</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よらない</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一元的な障害福祉</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サービス</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の実施等</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③入所等から地域生活への移行、地域生活の継続の支援、就労支援等の課題に対応したサービス提供体制の整備</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④</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地域共生社会の実現に向けた取組</a:t>
            </a:r>
            <a:endParaRPr lang="en-US"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⑤障害児の健やかな育成のための発達支援</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 name="テキスト ボックス 2"/>
          <p:cNvSpPr txBox="1">
            <a:spLocks noChangeArrowheads="1"/>
          </p:cNvSpPr>
          <p:nvPr/>
        </p:nvSpPr>
        <p:spPr bwMode="auto">
          <a:xfrm>
            <a:off x="1152000" y="1137347"/>
            <a:ext cx="1025526" cy="3443781"/>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第一の二</a:t>
            </a:r>
          </a:p>
          <a:p>
            <a:pPr algn="just">
              <a:spcAft>
                <a:spcPts val="0"/>
              </a:spcAft>
            </a:pPr>
            <a:r>
              <a:rPr lang="ja-JP" altLang="en-US" sz="12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障害福祉ｻｰﾋﾞｽの提供体制の確保に関する基本的考え方</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①</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訪問系サービス</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の保障</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②</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日中</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活動系</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サービス</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の保障</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③</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ＧＨ等の充実及び地域生活支援拠点等の整備</a:t>
            </a:r>
            <a:endParaRPr lang="en-US" altLang="ja-JP" sz="1100" u="sng"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④</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一般</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就労への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等の推進</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65100" indent="-165100" algn="just">
              <a:spcAft>
                <a:spcPts val="0"/>
              </a:spcAft>
            </a:pPr>
            <a:r>
              <a:rPr 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5" name="テキスト ボックス 2"/>
          <p:cNvSpPr txBox="1">
            <a:spLocks noChangeArrowheads="1"/>
          </p:cNvSpPr>
          <p:nvPr/>
        </p:nvSpPr>
        <p:spPr bwMode="auto">
          <a:xfrm>
            <a:off x="1152000" y="4680883"/>
            <a:ext cx="1025525" cy="936104"/>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第一の三</a:t>
            </a:r>
          </a:p>
          <a:p>
            <a:pPr algn="just">
              <a:spcAft>
                <a:spcPts val="0"/>
              </a:spcAft>
            </a:pPr>
            <a:r>
              <a:rPr lang="ja-JP" sz="11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相談</a:t>
            </a:r>
            <a:r>
              <a:rPr lang="ja-JP" altLang="en-US" sz="11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支援の提供体制確保に関する基本的考え方</a:t>
            </a:r>
            <a:endPar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6" name="テキスト ボックス 2"/>
          <p:cNvSpPr txBox="1">
            <a:spLocks noChangeArrowheads="1"/>
          </p:cNvSpPr>
          <p:nvPr/>
        </p:nvSpPr>
        <p:spPr bwMode="auto">
          <a:xfrm>
            <a:off x="1152000" y="5716742"/>
            <a:ext cx="1018631" cy="1060538"/>
          </a:xfrm>
          <a:prstGeom prst="rect">
            <a:avLst/>
          </a:prstGeom>
          <a:solidFill>
            <a:srgbClr val="FFFFFF"/>
          </a:solidFill>
          <a:ln w="25400">
            <a:solidFill>
              <a:schemeClr val="tx1"/>
            </a:solidFill>
            <a:miter lim="800000"/>
            <a:headEnd/>
            <a:tailEnd/>
          </a:ln>
        </p:spPr>
        <p:txBody>
          <a:bodyPr rot="0" vert="horz" wrap="square" lIns="91440" tIns="45720" rIns="91440" bIns="45720" anchor="t" anchorCtr="0">
            <a:noAutofit/>
          </a:bodyPr>
          <a:lstStyle/>
          <a:p>
            <a:pPr marL="165100" indent="-165100" algn="just">
              <a:spcAft>
                <a:spcPts val="0"/>
              </a:spcAft>
            </a:pPr>
            <a:r>
              <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第一の</a:t>
            </a:r>
            <a:r>
              <a:rPr lang="ja-JP" sz="11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四</a:t>
            </a:r>
            <a:endPar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障害児支援の提供体制の確保に関する基本的考え方</a:t>
            </a:r>
            <a:r>
              <a:rPr lang="en-US"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7" name="テキスト ボックス 2"/>
          <p:cNvSpPr txBox="1">
            <a:spLocks noChangeArrowheads="1"/>
          </p:cNvSpPr>
          <p:nvPr/>
        </p:nvSpPr>
        <p:spPr bwMode="auto">
          <a:xfrm>
            <a:off x="2303999" y="900000"/>
            <a:ext cx="3276000" cy="756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marL="177800" indent="-177800"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福祉施設の入所者の</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生活への</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生活への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者増</a:t>
            </a:r>
          </a:p>
          <a:p>
            <a:pPr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入所</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者減</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8" name="テキスト ボックス 2"/>
          <p:cNvSpPr txBox="1">
            <a:spLocks noChangeArrowheads="1"/>
          </p:cNvSpPr>
          <p:nvPr/>
        </p:nvSpPr>
        <p:spPr bwMode="auto">
          <a:xfrm>
            <a:off x="2303999" y="1725752"/>
            <a:ext cx="3276000" cy="1664992"/>
          </a:xfrm>
          <a:prstGeom prst="rect">
            <a:avLst/>
          </a:prstGeom>
          <a:solidFill>
            <a:srgbClr val="FFFFFF"/>
          </a:solidFill>
          <a:ln w="25400">
            <a:solidFill>
              <a:srgbClr val="000000"/>
            </a:solidFill>
            <a:miter lim="800000"/>
            <a:headEnd/>
            <a:tailEnd/>
          </a:ln>
        </p:spPr>
        <p:txBody>
          <a:bodyPr rot="0" vert="horz" wrap="square" lIns="91440" tIns="36000" rIns="91440" bIns="36000" anchor="t" anchorCtr="0">
            <a:noAutofit/>
          </a:bodyPr>
          <a:lstStyle/>
          <a:p>
            <a:pPr marL="177800" indent="-1778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二</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精神障害者にも対応した地域包括ケアシステムの構築</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5725" indent="-85725"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・障害保健福祉圏域、市町村ごとの保健・医療・福祉関係者による協議の</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場の設置状況</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・精神病床における１年以上長期入院患者数（</a:t>
            </a:r>
            <a:r>
              <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65</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歳以上、</a:t>
            </a:r>
            <a:r>
              <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65</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歳未満）</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・精神病床における早期退院率（</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入院３ヶ月時点</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か月時点、１年時点</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9" name="テキスト ボックス 2"/>
          <p:cNvSpPr txBox="1">
            <a:spLocks noChangeArrowheads="1"/>
          </p:cNvSpPr>
          <p:nvPr/>
        </p:nvSpPr>
        <p:spPr bwMode="auto">
          <a:xfrm>
            <a:off x="2303999" y="3460496"/>
            <a:ext cx="3276000" cy="756000"/>
          </a:xfrm>
          <a:prstGeom prst="rect">
            <a:avLst/>
          </a:prstGeom>
          <a:solidFill>
            <a:srgbClr val="FFFFFF"/>
          </a:solidFill>
          <a:ln w="25400">
            <a:solidFill>
              <a:srgbClr val="000000"/>
            </a:solidFill>
            <a:miter lim="800000"/>
            <a:headEnd/>
            <a:tailEnd/>
          </a:ln>
        </p:spPr>
        <p:txBody>
          <a:bodyPr rot="0" vert="horz" wrap="square" lIns="91440" tIns="36000" rIns="91440" bIns="36000" anchor="t" anchorCtr="0">
            <a:noAutofit/>
          </a:bodyPr>
          <a:lstStyle/>
          <a:p>
            <a:pPr marL="165100" indent="-1651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三</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65100" indent="-1651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2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生活</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拠点等の整備</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5725" indent="-85725" algn="l">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生活</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拠点</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を市町村</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又は圏域</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ごとに</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少なくとも１</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拠点</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整備</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0" name="テキスト ボックス 2"/>
          <p:cNvSpPr txBox="1">
            <a:spLocks noChangeArrowheads="1"/>
          </p:cNvSpPr>
          <p:nvPr/>
        </p:nvSpPr>
        <p:spPr bwMode="auto">
          <a:xfrm>
            <a:off x="2304000" y="4286248"/>
            <a:ext cx="3276000" cy="1080000"/>
          </a:xfrm>
          <a:prstGeom prst="rect">
            <a:avLst/>
          </a:prstGeom>
          <a:solidFill>
            <a:srgbClr val="FFFFFF"/>
          </a:solidFill>
          <a:ln w="25400">
            <a:solidFill>
              <a:srgbClr val="000000"/>
            </a:solidFill>
            <a:miter lim="800000"/>
            <a:headEnd/>
            <a:tailEnd/>
          </a:ln>
        </p:spPr>
        <p:txBody>
          <a:bodyPr rot="0" vert="horz" wrap="square" lIns="91440" tIns="0" rIns="91440" bIns="0" anchor="t" anchorCtr="0">
            <a:noAutofit/>
          </a:bodyPr>
          <a:lstStyle/>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四</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福祉施設</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から</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一般</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就労への移行</a:t>
            </a: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福祉</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利用者</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一般</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者数</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増</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支援事業利用者数</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増</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支援事業所ごとの</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移行率</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上昇</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・就労定着支援による職場定着率</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399415" indent="-399415" algn="just">
              <a:spcAft>
                <a:spcPts val="0"/>
              </a:spcAft>
            </a:pPr>
            <a:r>
              <a:rPr lang="ja-JP" sz="1100" kern="100" dirty="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　</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 name="テキスト ボックス 2"/>
          <p:cNvSpPr txBox="1">
            <a:spLocks noChangeArrowheads="1"/>
          </p:cNvSpPr>
          <p:nvPr/>
        </p:nvSpPr>
        <p:spPr bwMode="auto">
          <a:xfrm>
            <a:off x="5652000" y="828000"/>
            <a:ext cx="1872000" cy="3276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第三の一</a:t>
            </a:r>
          </a:p>
          <a:p>
            <a:pPr algn="just">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作成に関する基本的事項</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・障害者等の参加</a:t>
            </a:r>
          </a:p>
          <a:p>
            <a:pPr marL="88900" indent="-88900"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社会</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理解促進</a:t>
            </a: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・総合的な取組</a:t>
            </a:r>
          </a:p>
          <a:p>
            <a:pPr marL="88900" indent="-88900"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作成委員会</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等の開催</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・関係</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部局</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相互間の連携</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市町村・都道府県の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連携</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障害者等の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ニーズ等</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把握</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・障害児の子ども・子育て支援等の利用ニーズの把握等</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・区域設定（</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都道府県</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・住民</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意見</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反映</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・他計画との関係</a:t>
            </a:r>
          </a:p>
          <a:p>
            <a:pPr marL="88900" indent="-88900"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・定期的な調査、分析、評価及び必要な</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措置</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3" name="テキスト ボックス 2"/>
          <p:cNvSpPr txBox="1">
            <a:spLocks noChangeArrowheads="1"/>
          </p:cNvSpPr>
          <p:nvPr/>
        </p:nvSpPr>
        <p:spPr bwMode="auto">
          <a:xfrm>
            <a:off x="7560000" y="828000"/>
            <a:ext cx="2268000" cy="1800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marL="990600" indent="-990600"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第三の</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二</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990600" indent="-9906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市町村</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a:t>
            </a:r>
            <a:endPar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障害福祉サービス等の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提供体制</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確保</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に係る</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目標</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lvl="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・障害福祉サービス等の種類ごとの必要な量の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見込</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み、確保方策、地域生活支援拠点等の整備、</a:t>
            </a:r>
            <a:r>
              <a:rPr lang="ja-JP"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圏域単位</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での</a:t>
            </a:r>
            <a:r>
              <a:rPr lang="ja-JP"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見通し</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等</a:t>
            </a:r>
            <a:endParaRPr lang="ja-JP" sz="1100"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lvl="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生活支援事業</a:t>
            </a:r>
          </a:p>
          <a:p>
            <a:pPr lvl="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関係</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機関の連携</a:t>
            </a:r>
          </a:p>
        </p:txBody>
      </p:sp>
      <p:sp>
        <p:nvSpPr>
          <p:cNvPr id="27" name="テキスト ボックス 2"/>
          <p:cNvSpPr txBox="1">
            <a:spLocks noChangeArrowheads="1"/>
          </p:cNvSpPr>
          <p:nvPr/>
        </p:nvSpPr>
        <p:spPr bwMode="auto">
          <a:xfrm>
            <a:off x="7560000" y="2664000"/>
            <a:ext cx="2268000" cy="2592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第三の三</a:t>
            </a:r>
          </a:p>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都道</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府県障害福祉</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障害福祉サービス等の</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提供体制</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確保</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に係る</a:t>
            </a:r>
            <a:r>
              <a:rPr lang="ja-JP"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目標</a:t>
            </a:r>
            <a:endParaRPr lang="en-US"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lvl="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・障害</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福祉サービス等の種類ごとの必要な量の</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見込</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み、確保方策、・地域生活支援拠点の整備、市町村の支援</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等、</a:t>
            </a:r>
            <a:r>
              <a:rPr lang="ja-JP"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圏域</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単位</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での</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見通し</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等</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障害者</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等の必要入所</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定員</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総数</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lvl="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質</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の向上</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方策</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（研修、第三者評価）</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lvl="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生活支援事業</a:t>
            </a:r>
          </a:p>
          <a:p>
            <a:pPr lvl="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関係機関の連携</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9" name="テキスト ボックス 2"/>
          <p:cNvSpPr txBox="1">
            <a:spLocks noChangeArrowheads="1"/>
          </p:cNvSpPr>
          <p:nvPr/>
        </p:nvSpPr>
        <p:spPr bwMode="auto">
          <a:xfrm>
            <a:off x="5652000" y="4140000"/>
            <a:ext cx="1872000" cy="1116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第三の</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四</a:t>
            </a:r>
            <a:endParaRPr lang="en-US" altLang="ja-JP"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その他</a:t>
            </a:r>
            <a:endParaRPr lang="ja-JP"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計画作成時期</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計画期間等</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計画の公表</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60" name="直線コネクタ 59"/>
          <p:cNvCxnSpPr/>
          <p:nvPr/>
        </p:nvCxnSpPr>
        <p:spPr>
          <a:xfrm>
            <a:off x="2449278" y="6685686"/>
            <a:ext cx="199706" cy="91594"/>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640716" y="6777280"/>
            <a:ext cx="2520000"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138073" y="-72000"/>
            <a:ext cx="9906001" cy="400110"/>
          </a:xfrm>
          <a:prstGeom prst="rect">
            <a:avLst/>
          </a:prstGeom>
          <a:noFill/>
        </p:spPr>
        <p:txBody>
          <a:bodyPr wrap="square" rtlCol="0">
            <a:spAutoFit/>
          </a:bodyPr>
          <a:lstStyle/>
          <a:p>
            <a:pPr marL="901700" indent="-901700" fontAlgn="auto">
              <a:spcBef>
                <a:spcPts val="0"/>
              </a:spcBef>
              <a:spcAft>
                <a:spcPts val="0"/>
              </a:spcAft>
            </a:pPr>
            <a:r>
              <a:rPr lang="ja-JP" altLang="en-US" sz="20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a:t>
            </a:r>
            <a:r>
              <a:rPr lang="ja-JP" altLang="en-US" sz="2000" dirty="0" smtClean="0">
                <a:latin typeface="+mj-ea"/>
              </a:rPr>
              <a:t>参考</a:t>
            </a:r>
            <a:r>
              <a:rPr lang="ja-JP" altLang="en-US" sz="20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２－３）　基本指針案の全体像と主なポイント</a:t>
            </a:r>
            <a:endParaRPr lang="en-US" altLang="ja-JP" sz="2000" dirty="0">
              <a:solidFill>
                <a:prstClr val="black"/>
              </a:solidFill>
              <a:latin typeface="ＭＳ Ｐゴシック" panose="020B0600070205080204" pitchFamily="50" charset="-128"/>
              <a:ea typeface="ＭＳ Ｐゴシック" panose="020B0600070205080204" pitchFamily="50" charset="-128"/>
              <a:cs typeface="メイリオ" pitchFamily="50" charset="-128"/>
            </a:endParaRPr>
          </a:p>
        </p:txBody>
      </p:sp>
      <p:sp>
        <p:nvSpPr>
          <p:cNvPr id="2" name="スライド番号プレースホルダー 1"/>
          <p:cNvSpPr>
            <a:spLocks noGrp="1"/>
          </p:cNvSpPr>
          <p:nvPr>
            <p:ph type="sldNum" sz="quarter" idx="12"/>
          </p:nvPr>
        </p:nvSpPr>
        <p:spPr>
          <a:xfrm>
            <a:off x="7419560" y="6420568"/>
            <a:ext cx="2311400" cy="365125"/>
          </a:xfrm>
        </p:spPr>
        <p:txBody>
          <a:bodyPr/>
          <a:lstStyle/>
          <a:p>
            <a:fld id="{8440684E-F53A-4539-9688-3036CC7082EF}" type="slidenum">
              <a:rPr lang="ja-JP" altLang="en-US" b="1" smtClean="0">
                <a:solidFill>
                  <a:schemeClr val="tx1"/>
                </a:solidFill>
              </a:rPr>
              <a:pPr/>
              <a:t>73</a:t>
            </a:fld>
            <a:endParaRPr lang="ja-JP" altLang="en-US" b="1" dirty="0">
              <a:solidFill>
                <a:schemeClr val="tx1"/>
              </a:solidFill>
            </a:endParaRPr>
          </a:p>
        </p:txBody>
      </p:sp>
      <p:sp>
        <p:nvSpPr>
          <p:cNvPr id="52" name="テキスト ボックス 2"/>
          <p:cNvSpPr txBox="1">
            <a:spLocks noChangeArrowheads="1"/>
          </p:cNvSpPr>
          <p:nvPr/>
        </p:nvSpPr>
        <p:spPr bwMode="auto">
          <a:xfrm>
            <a:off x="5652000" y="5328000"/>
            <a:ext cx="4176000" cy="468000"/>
          </a:xfrm>
          <a:prstGeom prst="rect">
            <a:avLst/>
          </a:prstGeom>
          <a:solidFill>
            <a:srgbClr val="FFFFFF"/>
          </a:solidFill>
          <a:ln w="38100" cmpd="dbl">
            <a:solidFill>
              <a:srgbClr val="000000"/>
            </a:solidFill>
            <a:miter lim="800000"/>
            <a:headEnd/>
            <a:tailEnd/>
          </a:ln>
        </p:spPr>
        <p:txBody>
          <a:bodyPr rot="0" vert="horz" wrap="square" lIns="91440" tIns="45720" rIns="91440" bIns="45720" anchor="ctr" anchorCtr="0">
            <a:noAutofit/>
          </a:bodyPr>
          <a:lstStyle/>
          <a:p>
            <a:pPr marL="177800" indent="-1778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四</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その他自立支援給付及び地域生活支援事業の円滑な実施を確保するために必要な事項</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0" name="テキスト ボックス 2"/>
          <p:cNvSpPr txBox="1">
            <a:spLocks noChangeArrowheads="1"/>
          </p:cNvSpPr>
          <p:nvPr/>
        </p:nvSpPr>
        <p:spPr bwMode="auto">
          <a:xfrm>
            <a:off x="2304000" y="5436000"/>
            <a:ext cx="3276000" cy="1368000"/>
          </a:xfrm>
          <a:prstGeom prst="rect">
            <a:avLst/>
          </a:prstGeom>
          <a:solidFill>
            <a:srgbClr val="FFFFFF"/>
          </a:solidFill>
          <a:ln w="25400">
            <a:solidFill>
              <a:srgbClr val="000000"/>
            </a:solidFill>
            <a:miter lim="800000"/>
            <a:headEnd/>
            <a:tailEnd/>
          </a:ln>
        </p:spPr>
        <p:txBody>
          <a:bodyPr rot="0" vert="horz" wrap="square" lIns="91440" tIns="0" rIns="91440" bIns="0" anchor="t" anchorCtr="0">
            <a:noAutofit/>
          </a:bodyPr>
          <a:lstStyle/>
          <a:p>
            <a:pPr marL="177800" indent="-1778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altLang="en-US" sz="12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五</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障害児支援の提供体制の整備等</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児童発達支援センターの設置及び保育所等訪問支援の充実</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・主に重症心身障害児を支援する児童発達支援事業所及び放課後等デイサービス事業所の確保</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・医療的ケア児支援のための保健・医療・障害福祉・保育・教育等の関係機関の協議の場の設置</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1" name="テキスト ボックス 2"/>
          <p:cNvSpPr txBox="1">
            <a:spLocks noChangeArrowheads="1"/>
          </p:cNvSpPr>
          <p:nvPr/>
        </p:nvSpPr>
        <p:spPr bwMode="auto">
          <a:xfrm>
            <a:off x="5652000" y="5868000"/>
            <a:ext cx="4176000" cy="936000"/>
          </a:xfrm>
          <a:prstGeom prst="rect">
            <a:avLst/>
          </a:prstGeom>
          <a:solidFill>
            <a:srgbClr val="FFFFFF"/>
          </a:solidFill>
          <a:ln w="25400">
            <a:solidFill>
              <a:schemeClr val="tx1"/>
            </a:solidFill>
            <a:miter lim="800000"/>
            <a:headEnd/>
            <a:tailEnd/>
          </a:ln>
        </p:spPr>
        <p:txBody>
          <a:bodyPr rot="0" vert="horz" wrap="square" lIns="91440" tIns="45720" rIns="91440" bIns="45720" anchor="t" anchorCtr="0">
            <a:noAutofit/>
          </a:bodyPr>
          <a:lstStyle/>
          <a:p>
            <a:pPr marL="92075" indent="-92075"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四</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en-US" sz="12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一</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その他自立支援給付及び地域生活支援事業の円滑な実施を確保するために必要な事項</a:t>
            </a:r>
            <a:endParaRPr lang="en-US" altLang="ja-JP" sz="12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・虐待の防止</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・差別の解消</a:t>
            </a:r>
            <a:endParaRPr lang="en-US"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・利用者の安全確保、研修等の充実</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1942334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72506553"/>
              </p:ext>
            </p:extLst>
          </p:nvPr>
        </p:nvGraphicFramePr>
        <p:xfrm>
          <a:off x="916980" y="3455441"/>
          <a:ext cx="4140000" cy="137922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tblGrid>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福祉施設から一般就労への移行等</a:t>
                      </a:r>
                      <a:endParaRPr lang="en-US" altLang="ja-JP" sz="1400" b="1" u="none" dirty="0" smtClean="0">
                        <a:solidFill>
                          <a:schemeClr val="bg1"/>
                        </a:solidFill>
                        <a:latin typeface="+mn-ea"/>
                        <a:ea typeface="+mn-ea"/>
                      </a:endParaRPr>
                    </a:p>
                  </a:txBody>
                  <a:tcPr marL="91441" marR="91441" anchor="ctr"/>
                </a:tc>
                <a:extLst>
                  <a:ext uri="{0D108BD9-81ED-4DB2-BD59-A6C34878D82A}">
                    <a16:rowId xmlns:a16="http://schemas.microsoft.com/office/drawing/2014/main" val="10000"/>
                  </a:ext>
                </a:extLst>
              </a:tr>
              <a:tr h="34290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福祉施設利用者の一般就労への移行者の増加</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1"/>
                  </a:ext>
                </a:extLst>
              </a:tr>
              <a:tr h="21717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就労移行支援事業の利用者の増加</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2"/>
                  </a:ext>
                </a:extLst>
              </a:tr>
              <a:tr h="21717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就労移行支援事業所の就労移行率の増加</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3"/>
                  </a:ext>
                </a:extLst>
              </a:tr>
              <a:tr h="21717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a:t>
                      </a:r>
                      <a:r>
                        <a:rPr lang="ja-JP" altLang="en-US" sz="1000" b="0" i="0" u="none" strike="noStrike" kern="1200" cap="none" spc="0" baseline="0" dirty="0" smtClean="0">
                          <a:solidFill>
                            <a:schemeClr val="tx1"/>
                          </a:solidFill>
                          <a:uFillTx/>
                          <a:latin typeface="+mn-ea"/>
                          <a:ea typeface="+mn-ea"/>
                        </a:rPr>
                        <a:t>一定の就労定着率の達成</a:t>
                      </a:r>
                      <a:endParaRPr lang="ja-JP" altLang="ja-JP" sz="1000" b="0" i="0" u="none" strike="sngStrike" kern="1200" cap="none" spc="0" baseline="0" dirty="0" smtClean="0">
                        <a:solidFill>
                          <a:schemeClr val="tx1"/>
                        </a:solidFill>
                        <a:uFillTx/>
                        <a:latin typeface="+mn-ea"/>
                        <a:ea typeface="+mn-ea"/>
                      </a:endParaRPr>
                    </a:p>
                  </a:txBody>
                  <a:tcPr marL="91441" marR="91441" anchor="ctr"/>
                </a:tc>
                <a:extLst>
                  <a:ext uri="{0D108BD9-81ED-4DB2-BD59-A6C34878D82A}">
                    <a16:rowId xmlns:a16="http://schemas.microsoft.com/office/drawing/2014/main" val="10004"/>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796263824"/>
              </p:ext>
            </p:extLst>
          </p:nvPr>
        </p:nvGraphicFramePr>
        <p:xfrm>
          <a:off x="916979" y="566682"/>
          <a:ext cx="4140000" cy="79248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tblGrid>
              <a:tr h="235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u="none" dirty="0" smtClean="0">
                          <a:solidFill>
                            <a:schemeClr val="bg1"/>
                          </a:solidFill>
                          <a:latin typeface="+mn-ea"/>
                          <a:ea typeface="+mn-ea"/>
                        </a:rPr>
                        <a:t>施設入所者の地域生活への移行</a:t>
                      </a:r>
                      <a:endParaRPr lang="en-US" altLang="ja-JP" sz="1400" b="1" u="none" dirty="0" smtClean="0">
                        <a:solidFill>
                          <a:schemeClr val="bg1"/>
                        </a:solidFill>
                        <a:latin typeface="+mn-ea"/>
                        <a:ea typeface="+mn-ea"/>
                      </a:endParaRPr>
                    </a:p>
                  </a:txBody>
                  <a:tcPr marL="91441" marR="91441" anchor="ctr"/>
                </a:tc>
                <a:extLst>
                  <a:ext uri="{0D108BD9-81ED-4DB2-BD59-A6C34878D82A}">
                    <a16:rowId xmlns:a16="http://schemas.microsoft.com/office/drawing/2014/main" val="10000"/>
                  </a:ext>
                </a:extLst>
              </a:tr>
              <a:tr h="188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rgbClr val="000000"/>
                          </a:solidFill>
                          <a:latin typeface="+mn-ea"/>
                          <a:ea typeface="+mn-ea"/>
                        </a:rPr>
                        <a:t>○ 地域生活移行者の増加</a:t>
                      </a:r>
                      <a:endParaRPr lang="en-US" altLang="ja-JP" sz="1000" b="0" u="none" dirty="0" smtClean="0">
                        <a:solidFill>
                          <a:srgbClr val="000000"/>
                        </a:solidFill>
                        <a:latin typeface="+mn-ea"/>
                        <a:ea typeface="+mn-ea"/>
                      </a:endParaRPr>
                    </a:p>
                  </a:txBody>
                  <a:tcPr marL="91441" marR="91441" anchor="ctr"/>
                </a:tc>
                <a:extLst>
                  <a:ext uri="{0D108BD9-81ED-4DB2-BD59-A6C34878D82A}">
                    <a16:rowId xmlns:a16="http://schemas.microsoft.com/office/drawing/2014/main" val="10001"/>
                  </a:ext>
                </a:extLst>
              </a:tr>
              <a:tr h="188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施設入所者の削減</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830245616"/>
              </p:ext>
            </p:extLst>
          </p:nvPr>
        </p:nvGraphicFramePr>
        <p:xfrm>
          <a:off x="916980" y="1445487"/>
          <a:ext cx="4140032" cy="1288664"/>
        </p:xfrm>
        <a:graphic>
          <a:graphicData uri="http://schemas.openxmlformats.org/drawingml/2006/table">
            <a:tbl>
              <a:tblPr firstRow="1" bandRow="1">
                <a:tableStyleId>{5C22544A-7EE6-4342-B048-85BDC9FD1C3A}</a:tableStyleId>
              </a:tblPr>
              <a:tblGrid>
                <a:gridCol w="4140032">
                  <a:extLst>
                    <a:ext uri="{9D8B030D-6E8A-4147-A177-3AD203B41FA5}">
                      <a16:colId xmlns:a16="http://schemas.microsoft.com/office/drawing/2014/main" val="20000"/>
                    </a:ext>
                  </a:extLst>
                </a:gridCol>
              </a:tblGrid>
              <a:tr h="295159">
                <a:tc>
                  <a:txBody>
                    <a:bodyPr/>
                    <a:lstStyle/>
                    <a:p>
                      <a:pPr marL="0" indent="0" algn="l"/>
                      <a:r>
                        <a:rPr kumimoji="1" lang="ja-JP" altLang="en-US" sz="1400" dirty="0" smtClean="0">
                          <a:latin typeface="+mn-ea"/>
                          <a:ea typeface="+mn-ea"/>
                        </a:rPr>
                        <a:t>精神障害にも対応した地域包括ケアシステムの構築</a:t>
                      </a:r>
                      <a:endParaRPr kumimoji="1" lang="en-US" altLang="ja-JP" sz="1400" dirty="0" smtClean="0">
                        <a:latin typeface="+mn-ea"/>
                        <a:ea typeface="+mn-ea"/>
                      </a:endParaRPr>
                    </a:p>
                  </a:txBody>
                  <a:tcPr marL="36000" marR="36000" anchor="ctr"/>
                </a:tc>
                <a:extLst>
                  <a:ext uri="{0D108BD9-81ED-4DB2-BD59-A6C34878D82A}">
                    <a16:rowId xmlns:a16="http://schemas.microsoft.com/office/drawing/2014/main" val="10000"/>
                  </a:ext>
                </a:extLst>
              </a:tr>
              <a:tr h="24596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rgbClr val="000000"/>
                          </a:solidFill>
                          <a:latin typeface="+mn-ea"/>
                          <a:ea typeface="+mn-ea"/>
                        </a:rPr>
                        <a:t>○ 障害保健福祉圏域ごとの保健・医療・福祉関係者による協議の場の設置</a:t>
                      </a:r>
                    </a:p>
                  </a:txBody>
                  <a:tcPr marL="36000" marR="36000" anchor="ctr"/>
                </a:tc>
                <a:extLst>
                  <a:ext uri="{0D108BD9-81ED-4DB2-BD59-A6C34878D82A}">
                    <a16:rowId xmlns:a16="http://schemas.microsoft.com/office/drawing/2014/main" val="10001"/>
                  </a:ext>
                </a:extLst>
              </a:tr>
              <a:tr h="24596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市町村ごとの保健・医療・福祉関係者による協議の場の設置</a:t>
                      </a:r>
                    </a:p>
                  </a:txBody>
                  <a:tcPr marL="36000" marR="36000" anchor="ctr"/>
                </a:tc>
                <a:extLst>
                  <a:ext uri="{0D108BD9-81ED-4DB2-BD59-A6C34878D82A}">
                    <a16:rowId xmlns:a16="http://schemas.microsoft.com/office/drawing/2014/main" val="10002"/>
                  </a:ext>
                </a:extLst>
              </a:tr>
              <a:tr h="24596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精神病床における１年以上長期入院患者数（６５歳以上、６５歳未満）</a:t>
                      </a:r>
                    </a:p>
                  </a:txBody>
                  <a:tcPr marL="36000" marR="36000" anchor="ctr"/>
                </a:tc>
                <a:extLst>
                  <a:ext uri="{0D108BD9-81ED-4DB2-BD59-A6C34878D82A}">
                    <a16:rowId xmlns:a16="http://schemas.microsoft.com/office/drawing/2014/main" val="10003"/>
                  </a:ext>
                </a:extLst>
              </a:tr>
              <a:tr h="24596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精神病床における早期退院率（入院後３か月・６か月・１年の退院率）</a:t>
                      </a:r>
                    </a:p>
                  </a:txBody>
                  <a:tcPr marL="36000" marR="36000" anchor="ct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156302093"/>
              </p:ext>
            </p:extLst>
          </p:nvPr>
        </p:nvGraphicFramePr>
        <p:xfrm>
          <a:off x="5221057" y="404664"/>
          <a:ext cx="4620486" cy="1580760"/>
        </p:xfrm>
        <a:graphic>
          <a:graphicData uri="http://schemas.openxmlformats.org/drawingml/2006/table">
            <a:tbl>
              <a:tblPr firstRow="1" bandRow="1">
                <a:tableStyleId>{F5AB1C69-6EDB-4FF4-983F-18BD219EF322}</a:tableStyleId>
              </a:tblPr>
              <a:tblGrid>
                <a:gridCol w="4620486">
                  <a:extLst>
                    <a:ext uri="{9D8B030D-6E8A-4147-A177-3AD203B41FA5}">
                      <a16:colId xmlns:a16="http://schemas.microsoft.com/office/drawing/2014/main" val="20000"/>
                    </a:ext>
                  </a:extLst>
                </a:gridCol>
              </a:tblGrid>
              <a:tr h="1278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（都道府県・市町村）</a:t>
                      </a:r>
                      <a:endParaRPr lang="en-US" altLang="ja-JP" sz="900" b="0" i="0" u="non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〇</a:t>
                      </a:r>
                      <a:r>
                        <a:rPr lang="ja-JP" altLang="en-US" sz="900" b="0" i="0" u="none" baseline="0" dirty="0" smtClean="0">
                          <a:solidFill>
                            <a:schemeClr val="tx1"/>
                          </a:solidFill>
                          <a:latin typeface="+mn-ea"/>
                          <a:ea typeface="+mn-ea"/>
                        </a:rPr>
                        <a:t> 居宅介護等の訪問系サービスの利用者数、利用時間数</a:t>
                      </a:r>
                      <a:endParaRPr lang="en-US" altLang="ja-JP" sz="900" b="0" i="0" u="non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 生活介護の利用者数、利用日数</a:t>
                      </a:r>
                      <a:endParaRPr lang="en-US" altLang="ja-JP" sz="900" b="0" i="0" dirty="0" smtClean="0">
                        <a:solidFill>
                          <a:schemeClr val="tx1"/>
                        </a:solidFill>
                        <a:latin typeface="+mn-ea"/>
                        <a:ea typeface="+mn-ea"/>
                      </a:endParaRPr>
                    </a:p>
                    <a:p>
                      <a:pPr marL="88900" indent="-88900"/>
                      <a:r>
                        <a:rPr lang="ja-JP" altLang="en-US" sz="900" b="0" i="0" dirty="0" smtClean="0">
                          <a:solidFill>
                            <a:schemeClr val="tx1"/>
                          </a:solidFill>
                          <a:latin typeface="+mn-ea"/>
                          <a:ea typeface="+mn-ea"/>
                        </a:rPr>
                        <a:t>○ 自立訓練（機能訓練・生活訓練）の利用者数、利用日数</a:t>
                      </a:r>
                      <a:endParaRPr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 就労移行支援</a:t>
                      </a:r>
                      <a:r>
                        <a:rPr lang="ja-JP" altLang="en-US" sz="900" b="0" i="0" dirty="0" smtClean="0">
                          <a:solidFill>
                            <a:schemeClr val="tx1"/>
                          </a:solidFill>
                          <a:latin typeface="+mn-ea"/>
                          <a:ea typeface="+mn-ea"/>
                        </a:rPr>
                        <a:t>の利用者数、利用日数</a:t>
                      </a:r>
                      <a:endParaRPr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就労継続支援（Ａ型・Ｂ型）の利用者数、利用日数</a:t>
                      </a: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 短期入所（福祉型、医療型）の利用者数、利用日数</a:t>
                      </a:r>
                      <a:endParaRPr kumimoji="1" lang="en-US" altLang="ja-JP" sz="900" b="0" i="0"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〇 自立生活援助の利用者数</a:t>
                      </a:r>
                      <a:endParaRPr kumimoji="1"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共同生活援助の利用者数</a:t>
                      </a:r>
                    </a:p>
                    <a:p>
                      <a:pPr marL="88900" indent="-88900"/>
                      <a:r>
                        <a:rPr lang="ja-JP" altLang="en-US" sz="900" b="0" i="0" dirty="0" smtClean="0">
                          <a:solidFill>
                            <a:schemeClr val="tx1"/>
                          </a:solidFill>
                          <a:latin typeface="+mn-ea"/>
                          <a:ea typeface="+mn-ea"/>
                        </a:rPr>
                        <a:t>○ 地域相談支援（地域移行支援、地域定着支援）の利用者数</a:t>
                      </a:r>
                      <a:endParaRPr lang="en-US" altLang="ja-JP" sz="900" b="0" i="0" dirty="0" smtClean="0">
                        <a:solidFill>
                          <a:schemeClr val="tx1"/>
                        </a:solidFill>
                        <a:latin typeface="+mn-ea"/>
                        <a:ea typeface="+mn-ea"/>
                      </a:endParaRPr>
                    </a:p>
                    <a:p>
                      <a:r>
                        <a:rPr lang="ja-JP" altLang="en-US" sz="900" b="0" i="0" dirty="0" smtClean="0">
                          <a:solidFill>
                            <a:schemeClr val="tx1"/>
                          </a:solidFill>
                          <a:latin typeface="+mn-ea"/>
                          <a:ea typeface="+mn-ea"/>
                        </a:rPr>
                        <a:t>○</a:t>
                      </a:r>
                      <a:r>
                        <a:rPr lang="ja-JP" altLang="en-US" sz="900" b="0" i="0" baseline="0" dirty="0" smtClean="0">
                          <a:solidFill>
                            <a:schemeClr val="tx1"/>
                          </a:solidFill>
                          <a:latin typeface="+mn-ea"/>
                          <a:ea typeface="+mn-ea"/>
                        </a:rPr>
                        <a:t> </a:t>
                      </a:r>
                      <a:r>
                        <a:rPr kumimoji="1" lang="ja-JP" altLang="en-US" sz="900" b="0" i="0" dirty="0" smtClean="0">
                          <a:solidFill>
                            <a:schemeClr val="tx1"/>
                          </a:solidFill>
                          <a:latin typeface="+mn-ea"/>
                          <a:ea typeface="+mn-ea"/>
                        </a:rPr>
                        <a:t>施設入所支援の利用者数　</a:t>
                      </a:r>
                      <a:r>
                        <a:rPr kumimoji="1" lang="en-US" altLang="ja-JP" sz="900" b="0" i="0" dirty="0" smtClean="0">
                          <a:solidFill>
                            <a:schemeClr val="tx1"/>
                          </a:solidFill>
                          <a:latin typeface="+mn-ea"/>
                          <a:ea typeface="+mn-ea"/>
                        </a:rPr>
                        <a:t>※</a:t>
                      </a:r>
                      <a:r>
                        <a:rPr kumimoji="1" lang="ja-JP" altLang="en-US" sz="900" b="0" i="0" dirty="0" smtClean="0">
                          <a:solidFill>
                            <a:schemeClr val="tx1"/>
                          </a:solidFill>
                          <a:latin typeface="+mn-ea"/>
                          <a:ea typeface="+mn-ea"/>
                        </a:rPr>
                        <a:t>施設入所者の削減</a:t>
                      </a:r>
                      <a:endParaRPr kumimoji="1" lang="en-US" altLang="ja-JP" sz="900" b="0" i="0" dirty="0" smtClean="0">
                        <a:solidFill>
                          <a:schemeClr val="tx1"/>
                        </a:solidFill>
                        <a:latin typeface="+mn-ea"/>
                        <a:ea typeface="+mn-ea"/>
                      </a:endParaRPr>
                    </a:p>
                  </a:txBody>
                  <a:tcPr marL="91441" marR="91441" marT="36000" marB="3600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AutoShape 3"/>
          <p:cNvSpPr>
            <a:spLocks noChangeArrowheads="1"/>
          </p:cNvSpPr>
          <p:nvPr/>
        </p:nvSpPr>
        <p:spPr bwMode="auto">
          <a:xfrm>
            <a:off x="56457" y="566646"/>
            <a:ext cx="756162" cy="6138173"/>
          </a:xfrm>
          <a:prstGeom prst="roundRect">
            <a:avLst>
              <a:gd name="adj" fmla="val 48764"/>
            </a:avLst>
          </a:prstGeom>
          <a:solidFill>
            <a:srgbClr val="FFE2C5"/>
          </a:solidFill>
          <a:ln w="9525">
            <a:solidFill>
              <a:schemeClr val="accent6">
                <a:lumMod val="75000"/>
              </a:schemeClr>
            </a:solidFill>
            <a:round/>
            <a:headEnd/>
            <a:tailEnd/>
          </a:ln>
        </p:spPr>
        <p:txBody>
          <a:bodyPr wrap="none" anchor="ctr"/>
          <a:lstStyle/>
          <a:p>
            <a:endParaRPr lang="ja-JP" altLang="en-US" sz="1400"/>
          </a:p>
        </p:txBody>
      </p:sp>
      <p:sp>
        <p:nvSpPr>
          <p:cNvPr id="24" name="AutoShape 21"/>
          <p:cNvSpPr>
            <a:spLocks noChangeArrowheads="1"/>
          </p:cNvSpPr>
          <p:nvPr/>
        </p:nvSpPr>
        <p:spPr bwMode="auto">
          <a:xfrm>
            <a:off x="168469" y="286655"/>
            <a:ext cx="431801" cy="6598731"/>
          </a:xfrm>
          <a:prstGeom prst="roundRect">
            <a:avLst>
              <a:gd name="adj" fmla="val 7995"/>
            </a:avLst>
          </a:prstGeom>
          <a:noFill/>
          <a:ln w="19050">
            <a:noFill/>
            <a:round/>
            <a:headEnd/>
            <a:tailEnd/>
          </a:ln>
        </p:spPr>
        <p:txBody>
          <a:bodyPr vert="eaVert" wrap="none" lIns="91414" tIns="45707" rIns="91414" bIns="45707" anchor="ctr"/>
          <a:lstStyle/>
          <a:p>
            <a:pPr algn="ctr"/>
            <a:r>
              <a:rPr lang="ja-JP" altLang="en-US" sz="1600" b="1" dirty="0" smtClean="0">
                <a:solidFill>
                  <a:srgbClr val="000080"/>
                </a:solidFill>
              </a:rPr>
              <a:t>（基本指針の理念）自立</a:t>
            </a:r>
            <a:r>
              <a:rPr lang="ja-JP" altLang="en-US" sz="1600" b="1" dirty="0">
                <a:solidFill>
                  <a:srgbClr val="000080"/>
                </a:solidFill>
              </a:rPr>
              <a:t>と共生の社会</a:t>
            </a:r>
            <a:r>
              <a:rPr lang="ja-JP" altLang="en-US" sz="1600" b="1" dirty="0" smtClean="0">
                <a:solidFill>
                  <a:srgbClr val="000080"/>
                </a:solidFill>
              </a:rPr>
              <a:t>を実現</a:t>
            </a:r>
            <a:endParaRPr lang="ja-JP" altLang="en-US" sz="1600" b="1" dirty="0">
              <a:solidFill>
                <a:srgbClr val="000080"/>
              </a:solidFill>
            </a:endParaRPr>
          </a:p>
          <a:p>
            <a:pPr algn="ctr">
              <a:spcBef>
                <a:spcPct val="30000"/>
              </a:spcBef>
            </a:pPr>
            <a:r>
              <a:rPr lang="ja-JP" altLang="en-US" sz="1600" b="1" dirty="0">
                <a:solidFill>
                  <a:srgbClr val="000080"/>
                </a:solidFill>
              </a:rPr>
              <a:t>障害者が地域で暮らせる</a:t>
            </a:r>
            <a:r>
              <a:rPr lang="ja-JP" altLang="en-US" sz="1600" b="1" dirty="0" smtClean="0">
                <a:solidFill>
                  <a:srgbClr val="000080"/>
                </a:solidFill>
              </a:rPr>
              <a:t>社会</a:t>
            </a:r>
            <a:endParaRPr lang="ja-JP" altLang="en-US" sz="1600" b="1" dirty="0">
              <a:solidFill>
                <a:srgbClr val="000080"/>
              </a:solidFill>
            </a:endParaRPr>
          </a:p>
        </p:txBody>
      </p:sp>
      <p:graphicFrame>
        <p:nvGraphicFramePr>
          <p:cNvPr id="25" name="表 24"/>
          <p:cNvGraphicFramePr>
            <a:graphicFrameLocks noGrp="1"/>
          </p:cNvGraphicFramePr>
          <p:nvPr>
            <p:extLst>
              <p:ext uri="{D42A27DB-BD31-4B8C-83A1-F6EECF244321}">
                <p14:modId xmlns:p14="http://schemas.microsoft.com/office/powerpoint/2010/main" val="3853241863"/>
              </p:ext>
            </p:extLst>
          </p:nvPr>
        </p:nvGraphicFramePr>
        <p:xfrm>
          <a:off x="5221057" y="3652116"/>
          <a:ext cx="4608512" cy="1425600"/>
        </p:xfrm>
        <a:graphic>
          <a:graphicData uri="http://schemas.openxmlformats.org/drawingml/2006/table">
            <a:tbl>
              <a:tblPr firstRow="1" bandRow="1">
                <a:tableStyleId>{F5AB1C69-6EDB-4FF4-983F-18BD219EF322}</a:tableStyleId>
              </a:tblPr>
              <a:tblGrid>
                <a:gridCol w="4608512">
                  <a:extLst>
                    <a:ext uri="{9D8B030D-6E8A-4147-A177-3AD203B41FA5}">
                      <a16:colId xmlns:a16="http://schemas.microsoft.com/office/drawing/2014/main" val="20000"/>
                    </a:ext>
                  </a:extLst>
                </a:gridCol>
              </a:tblGrid>
              <a:tr h="1366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（都道府県・市町村）</a:t>
                      </a:r>
                      <a:endParaRPr lang="en-US" altLang="ja-JP" sz="900" b="0" i="0" dirty="0" smtClean="0">
                        <a:solidFill>
                          <a:schemeClr val="tx1"/>
                        </a:solidFill>
                        <a:latin typeface="+mn-ea"/>
                        <a:ea typeface="+mn-ea"/>
                      </a:endParaRPr>
                    </a:p>
                    <a:p>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就労移行支援の利用者数、利用日数</a:t>
                      </a:r>
                      <a:endParaRPr kumimoji="1" lang="en-US" altLang="ja-JP" sz="900" b="0" i="0" dirty="0" smtClean="0">
                        <a:solidFill>
                          <a:schemeClr val="tx1"/>
                        </a:solidFill>
                        <a:latin typeface="+mn-ea"/>
                        <a:ea typeface="+mn-ea"/>
                      </a:endParaRPr>
                    </a:p>
                    <a:p>
                      <a:pPr marL="88900" indent="-88900"/>
                      <a:r>
                        <a:rPr kumimoji="1" lang="ja-JP" altLang="en-US" sz="900" b="0" i="0" dirty="0" smtClean="0">
                          <a:solidFill>
                            <a:schemeClr val="tx1"/>
                          </a:solidFill>
                          <a:latin typeface="+mn-ea"/>
                          <a:ea typeface="+mn-ea"/>
                        </a:rPr>
                        <a:t>○ 就労移行支援事業等（就労移行支援、就労継続支援Ａ型、就労継続支援Ｂ型）から一般就労への移行者数</a:t>
                      </a:r>
                      <a:endParaRPr kumimoji="1" lang="en-US" altLang="ja-JP" sz="900" b="0" i="0" dirty="0" smtClean="0">
                        <a:solidFill>
                          <a:schemeClr val="tx1"/>
                        </a:solidFill>
                        <a:latin typeface="+mn-ea"/>
                        <a:ea typeface="+mn-ea"/>
                      </a:endParaRPr>
                    </a:p>
                    <a:p>
                      <a:pPr marL="88900" indent="-88900"/>
                      <a:r>
                        <a:rPr kumimoji="1" lang="ja-JP" altLang="en-US" sz="900" b="0" i="0" dirty="0" smtClean="0">
                          <a:solidFill>
                            <a:schemeClr val="tx1"/>
                          </a:solidFill>
                          <a:latin typeface="+mn-ea"/>
                          <a:ea typeface="+mn-ea"/>
                        </a:rPr>
                        <a:t>〇 就労定着支援の利用者数</a:t>
                      </a:r>
                      <a:endParaRPr kumimoji="1" lang="en-US" altLang="ja-JP" sz="900" b="0" i="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a:t>
                      </a:r>
                      <a:endParaRPr kumimoji="1" lang="en-US" altLang="ja-JP" sz="900" b="1" i="0" u="sng"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福祉施設から公共職業安定所に誘導した福祉施設利用者数</a:t>
                      </a:r>
                      <a:endParaRPr kumimoji="1" lang="ja-JP" altLang="en-US"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福祉施設から障害者就業・生活支援センターに誘導した福祉施設利用者数</a:t>
                      </a:r>
                      <a:endParaRPr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福祉施設利用者のうち公共職業安定所の支援を受けて就職した者の数</a:t>
                      </a:r>
                      <a:endParaRPr kumimoji="1" lang="ja-JP" altLang="en-US" sz="900" b="0" i="0" dirty="0" smtClean="0">
                        <a:solidFill>
                          <a:schemeClr val="tx1"/>
                        </a:solidFill>
                        <a:latin typeface="+mn-ea"/>
                        <a:ea typeface="+mn-ea"/>
                      </a:endParaRPr>
                    </a:p>
                    <a:p>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障害者に対する職業訓練の受講者数</a:t>
                      </a:r>
                    </a:p>
                  </a:txBody>
                  <a:tcPr marL="52000" marR="52000" marT="27000" marB="2700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5" name="AutoShape 8"/>
          <p:cNvSpPr>
            <a:spLocks noChangeArrowheads="1"/>
          </p:cNvSpPr>
          <p:nvPr/>
        </p:nvSpPr>
        <p:spPr bwMode="auto">
          <a:xfrm>
            <a:off x="1208586" y="242646"/>
            <a:ext cx="4284001" cy="324000"/>
          </a:xfrm>
          <a:prstGeom prst="roundRect">
            <a:avLst>
              <a:gd name="adj" fmla="val 0"/>
            </a:avLst>
          </a:prstGeom>
          <a:noFill/>
          <a:ln w="19050">
            <a:noFill/>
            <a:round/>
            <a:headEnd/>
            <a:tailEnd/>
          </a:ln>
        </p:spPr>
        <p:txBody>
          <a:bodyPr lIns="17995" tIns="45707" rIns="17995" bIns="45707" anchor="ctr"/>
          <a:lstStyle/>
          <a:p>
            <a:pPr marL="355600" indent="-355600" algn="ctr">
              <a:lnSpc>
                <a:spcPct val="90000"/>
              </a:lnSpc>
            </a:pPr>
            <a:r>
              <a:rPr lang="ja-JP" altLang="en-US" sz="1600" b="1" dirty="0" smtClean="0">
                <a:solidFill>
                  <a:srgbClr val="0070C0"/>
                </a:solidFill>
                <a:latin typeface="ＭＳ Ｐゴシック" charset="-128"/>
              </a:rPr>
              <a:t>（成果目標）</a:t>
            </a:r>
            <a:endParaRPr lang="ja-JP" altLang="en-US" sz="1600" b="1" dirty="0">
              <a:solidFill>
                <a:srgbClr val="0070C0"/>
              </a:solidFill>
              <a:latin typeface="ＭＳ Ｐゴシック" charset="-128"/>
            </a:endParaRPr>
          </a:p>
        </p:txBody>
      </p:sp>
      <p:sp>
        <p:nvSpPr>
          <p:cNvPr id="76" name="AutoShape 8"/>
          <p:cNvSpPr>
            <a:spLocks noChangeArrowheads="1"/>
          </p:cNvSpPr>
          <p:nvPr/>
        </p:nvSpPr>
        <p:spPr bwMode="auto">
          <a:xfrm>
            <a:off x="5709572" y="116632"/>
            <a:ext cx="4067967" cy="324000"/>
          </a:xfrm>
          <a:prstGeom prst="roundRect">
            <a:avLst>
              <a:gd name="adj" fmla="val 0"/>
            </a:avLst>
          </a:prstGeom>
          <a:noFill/>
          <a:ln w="19050">
            <a:noFill/>
            <a:round/>
            <a:headEnd/>
            <a:tailEnd/>
          </a:ln>
        </p:spPr>
        <p:txBody>
          <a:bodyPr lIns="17995" tIns="45707" rIns="17995" bIns="45707" anchor="ctr"/>
          <a:lstStyle/>
          <a:p>
            <a:pPr marL="355600" indent="-355600" algn="ctr">
              <a:lnSpc>
                <a:spcPct val="90000"/>
              </a:lnSpc>
            </a:pPr>
            <a:r>
              <a:rPr lang="ja-JP" altLang="en-US" sz="1600" b="1" dirty="0" smtClean="0">
                <a:solidFill>
                  <a:srgbClr val="006600"/>
                </a:solidFill>
                <a:latin typeface="ＭＳ Ｐゴシック" charset="-128"/>
              </a:rPr>
              <a:t>（活動指標）</a:t>
            </a:r>
            <a:endParaRPr lang="ja-JP" altLang="en-US" sz="1600" b="1" dirty="0">
              <a:solidFill>
                <a:srgbClr val="006600"/>
              </a:solidFill>
              <a:latin typeface="ＭＳ Ｐゴシック" charset="-128"/>
            </a:endParaRPr>
          </a:p>
        </p:txBody>
      </p:sp>
      <p:sp>
        <p:nvSpPr>
          <p:cNvPr id="36" name="等号 35"/>
          <p:cNvSpPr/>
          <p:nvPr/>
        </p:nvSpPr>
        <p:spPr bwMode="auto">
          <a:xfrm>
            <a:off x="4848989" y="890718"/>
            <a:ext cx="5040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37" name="等号 36"/>
          <p:cNvSpPr/>
          <p:nvPr/>
        </p:nvSpPr>
        <p:spPr bwMode="auto">
          <a:xfrm>
            <a:off x="4824000" y="4185085"/>
            <a:ext cx="5040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767806267"/>
              </p:ext>
            </p:extLst>
          </p:nvPr>
        </p:nvGraphicFramePr>
        <p:xfrm>
          <a:off x="916980" y="2820476"/>
          <a:ext cx="4140000" cy="54864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tblGrid>
              <a:tr h="258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u="none" dirty="0" smtClean="0">
                          <a:solidFill>
                            <a:schemeClr val="bg1"/>
                          </a:solidFill>
                          <a:latin typeface="+mn-ea"/>
                          <a:ea typeface="+mn-ea"/>
                        </a:rPr>
                        <a:t> </a:t>
                      </a:r>
                      <a:r>
                        <a:rPr lang="ja-JP" altLang="en-US" sz="1400" b="1" u="none" dirty="0" smtClean="0">
                          <a:solidFill>
                            <a:schemeClr val="bg1"/>
                          </a:solidFill>
                          <a:latin typeface="+mn-ea"/>
                          <a:ea typeface="+mn-ea"/>
                        </a:rPr>
                        <a:t>障害者の地域生活の支援</a:t>
                      </a:r>
                      <a:endParaRPr lang="en-US" altLang="ja-JP" sz="1400" b="1" u="none" dirty="0" smtClean="0">
                        <a:solidFill>
                          <a:schemeClr val="bg1"/>
                        </a:solidFill>
                        <a:latin typeface="+mn-ea"/>
                        <a:ea typeface="+mn-ea"/>
                      </a:endParaRPr>
                    </a:p>
                  </a:txBody>
                  <a:tcPr marL="91441" marR="91441" anchor="ctr"/>
                </a:tc>
                <a:extLst>
                  <a:ext uri="{0D108BD9-81ED-4DB2-BD59-A6C34878D82A}">
                    <a16:rowId xmlns:a16="http://schemas.microsoft.com/office/drawing/2014/main" val="10000"/>
                  </a:ext>
                </a:extLst>
              </a:tr>
              <a:tr h="222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rgbClr val="000000"/>
                          </a:solidFill>
                          <a:latin typeface="+mn-ea"/>
                          <a:ea typeface="+mn-ea"/>
                        </a:rPr>
                        <a:t>○ 地域生活支援拠点の整備</a:t>
                      </a:r>
                      <a:endParaRPr lang="en-US" altLang="ja-JP" sz="1000" b="0" u="none" dirty="0" smtClean="0">
                        <a:solidFill>
                          <a:srgbClr val="000000"/>
                        </a:solidFill>
                        <a:latin typeface="+mn-ea"/>
                        <a:ea typeface="+mn-ea"/>
                      </a:endParaRPr>
                    </a:p>
                  </a:txBody>
                  <a:tcPr marL="91441" marR="91441" anchor="ct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a:xfrm>
            <a:off x="7466138" y="6492877"/>
            <a:ext cx="2311400" cy="365125"/>
          </a:xfrm>
        </p:spPr>
        <p:txBody>
          <a:bodyPr/>
          <a:lstStyle/>
          <a:p>
            <a:fld id="{8440684E-F53A-4539-9688-3036CC7082EF}" type="slidenum">
              <a:rPr lang="ja-JP" altLang="en-US" smtClean="0">
                <a:solidFill>
                  <a:schemeClr val="tx1"/>
                </a:solidFill>
              </a:rPr>
              <a:pPr/>
              <a:t>74</a:t>
            </a:fld>
            <a:endParaRPr lang="ja-JP" altLang="en-US" dirty="0">
              <a:solidFill>
                <a:schemeClr val="tx1"/>
              </a:solidFill>
            </a:endParaRPr>
          </a:p>
        </p:txBody>
      </p:sp>
      <p:graphicFrame>
        <p:nvGraphicFramePr>
          <p:cNvPr id="30" name="表 29"/>
          <p:cNvGraphicFramePr>
            <a:graphicFrameLocks noGrp="1"/>
          </p:cNvGraphicFramePr>
          <p:nvPr>
            <p:extLst>
              <p:ext uri="{D42A27DB-BD31-4B8C-83A1-F6EECF244321}">
                <p14:modId xmlns:p14="http://schemas.microsoft.com/office/powerpoint/2010/main" val="3324828346"/>
              </p:ext>
            </p:extLst>
          </p:nvPr>
        </p:nvGraphicFramePr>
        <p:xfrm>
          <a:off x="916980" y="4920984"/>
          <a:ext cx="4140000" cy="150019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tblGrid>
              <a:tr h="284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u="none" dirty="0" smtClean="0">
                          <a:solidFill>
                            <a:schemeClr val="bg1"/>
                          </a:solidFill>
                          <a:latin typeface="+mn-ea"/>
                          <a:ea typeface="+mn-ea"/>
                        </a:rPr>
                        <a:t>障害児支援の提供体制の整備等</a:t>
                      </a:r>
                      <a:endParaRPr lang="en-US" altLang="ja-JP" sz="1400" b="1" u="none" dirty="0" smtClean="0">
                        <a:solidFill>
                          <a:schemeClr val="bg1"/>
                        </a:solidFill>
                        <a:latin typeface="+mn-ea"/>
                        <a:ea typeface="+mn-ea"/>
                      </a:endParaRPr>
                    </a:p>
                  </a:txBody>
                  <a:tcPr marL="91441" marR="91441" anchor="ctr"/>
                </a:tc>
                <a:extLst>
                  <a:ext uri="{0D108BD9-81ED-4DB2-BD59-A6C34878D82A}">
                    <a16:rowId xmlns:a16="http://schemas.microsoft.com/office/drawing/2014/main" val="10000"/>
                  </a:ext>
                </a:extLst>
              </a:tr>
              <a:tr h="320194">
                <a:tc>
                  <a:txBody>
                    <a:bodyPr/>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児童発達支援センターの設置及び保育所等訪問支援の充実</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1"/>
                  </a:ext>
                </a:extLst>
              </a:tr>
              <a:tr h="437598">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主に重症心身障害児を支援する児童発達支援事業所及び放課後等デイサービス事業所の確保</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2"/>
                  </a:ext>
                </a:extLst>
              </a:tr>
              <a:tr h="437598">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医療的ケア児支援のための保健・医療・障害福祉・保育・教育等の関係機関の協議の場の設置</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3"/>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1393698993"/>
              </p:ext>
            </p:extLst>
          </p:nvPr>
        </p:nvGraphicFramePr>
        <p:xfrm>
          <a:off x="5221057" y="5136976"/>
          <a:ext cx="4620495" cy="1524360"/>
        </p:xfrm>
        <a:graphic>
          <a:graphicData uri="http://schemas.openxmlformats.org/drawingml/2006/table">
            <a:tbl>
              <a:tblPr firstRow="1" bandRow="1">
                <a:tableStyleId>{F5AB1C69-6EDB-4FF4-983F-18BD219EF322}</a:tableStyleId>
              </a:tblPr>
              <a:tblGrid>
                <a:gridCol w="4620495">
                  <a:extLst>
                    <a:ext uri="{9D8B030D-6E8A-4147-A177-3AD203B41FA5}">
                      <a16:colId xmlns:a16="http://schemas.microsoft.com/office/drawing/2014/main" val="20000"/>
                    </a:ext>
                  </a:extLst>
                </a:gridCol>
              </a:tblGrid>
              <a:tr h="1524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（都道府県・市町村）</a:t>
                      </a:r>
                      <a:endParaRPr lang="en-US" altLang="ja-JP" sz="900" b="0" i="0" dirty="0" smtClean="0">
                        <a:solidFill>
                          <a:schemeClr val="tx1"/>
                        </a:solidFill>
                        <a:latin typeface="+mn-ea"/>
                        <a:ea typeface="+mn-ea"/>
                      </a:endParaRPr>
                    </a:p>
                    <a:p>
                      <a:r>
                        <a:rPr lang="ja-JP" altLang="en-US" sz="900" b="0" i="0" dirty="0" smtClean="0">
                          <a:solidFill>
                            <a:schemeClr val="tx1"/>
                          </a:solidFill>
                          <a:latin typeface="+mn-ea"/>
                          <a:ea typeface="+mn-ea"/>
                        </a:rPr>
                        <a:t>○ 児童発達支援の利用児童数、利用日数</a:t>
                      </a:r>
                      <a:endParaRPr kumimoji="1" lang="en-US" altLang="ja-JP" sz="900" b="0" i="0" dirty="0" smtClean="0">
                        <a:solidFill>
                          <a:schemeClr val="tx1"/>
                        </a:solidFill>
                        <a:latin typeface="+mn-ea"/>
                        <a:ea typeface="+mn-ea"/>
                      </a:endParaRPr>
                    </a:p>
                    <a:p>
                      <a:pPr marL="88900" indent="-88900"/>
                      <a:r>
                        <a:rPr kumimoji="1" lang="ja-JP" altLang="en-US" sz="900" b="0" i="0" dirty="0" smtClean="0">
                          <a:solidFill>
                            <a:schemeClr val="tx1"/>
                          </a:solidFill>
                          <a:latin typeface="+mn-ea"/>
                          <a:ea typeface="+mn-ea"/>
                        </a:rPr>
                        <a:t>○</a:t>
                      </a:r>
                      <a:r>
                        <a:rPr kumimoji="1" lang="ja-JP" altLang="en-US" sz="900" b="0" i="0" baseline="0" dirty="0" smtClean="0">
                          <a:solidFill>
                            <a:schemeClr val="tx1"/>
                          </a:solidFill>
                          <a:latin typeface="+mn-ea"/>
                          <a:ea typeface="+mn-ea"/>
                        </a:rPr>
                        <a:t> 医療型児童発達支援の利用児童日数、利用日数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放課後等デイサービスの利用児童数、利用日数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保育所等訪問支援の利用児童数、利用日数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居宅訪問型児童発達支援の利用児童数、利用日数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障害児相談支援の利用児童数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医療的ケア児に対する関連分野の支援を調整するコーディネーターの配置人数</a:t>
                      </a:r>
                      <a:endParaRPr kumimoji="1" lang="en-US" altLang="ja-JP" sz="900" b="0" i="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a:t>
                      </a:r>
                      <a:endParaRPr kumimoji="1" lang="en-US" altLang="ja-JP" sz="900" b="1" i="0" u="sng" dirty="0" smtClean="0">
                        <a:solidFill>
                          <a:srgbClr val="FF0000"/>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福祉型障害児入所施設の利用児童数</a:t>
                      </a:r>
                      <a:endParaRPr kumimoji="1" lang="ja-JP" altLang="en-US"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医療型障害児入所施設の利用児童数</a:t>
                      </a:r>
                      <a:endParaRPr kumimoji="1" lang="en-US" altLang="ja-JP" sz="900" b="0" i="0" dirty="0" smtClean="0">
                        <a:solidFill>
                          <a:schemeClr val="tx1"/>
                        </a:solidFill>
                        <a:latin typeface="+mn-ea"/>
                        <a:ea typeface="+mn-ea"/>
                      </a:endParaRPr>
                    </a:p>
                  </a:txBody>
                  <a:tcPr marL="52000" marR="91441"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2" name="等号 31"/>
          <p:cNvSpPr/>
          <p:nvPr/>
        </p:nvSpPr>
        <p:spPr bwMode="auto">
          <a:xfrm>
            <a:off x="4889499" y="5787262"/>
            <a:ext cx="450501" cy="308738"/>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1297405776"/>
              </p:ext>
            </p:extLst>
          </p:nvPr>
        </p:nvGraphicFramePr>
        <p:xfrm>
          <a:off x="5221057" y="2044683"/>
          <a:ext cx="4620486" cy="1548174"/>
        </p:xfrm>
        <a:graphic>
          <a:graphicData uri="http://schemas.openxmlformats.org/drawingml/2006/table">
            <a:tbl>
              <a:tblPr firstRow="1" bandRow="1">
                <a:tableStyleId>{F5AB1C69-6EDB-4FF4-983F-18BD219EF322}</a:tableStyleId>
              </a:tblPr>
              <a:tblGrid>
                <a:gridCol w="4620486">
                  <a:extLst>
                    <a:ext uri="{9D8B030D-6E8A-4147-A177-3AD203B41FA5}">
                      <a16:colId xmlns:a16="http://schemas.microsoft.com/office/drawing/2014/main" val="20000"/>
                    </a:ext>
                  </a:extLst>
                </a:gridCol>
              </a:tblGrid>
              <a:tr h="1548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（都道府県・市町村）</a:t>
                      </a:r>
                      <a:endParaRPr lang="en-US" altLang="ja-JP" sz="900" b="0" i="0" u="non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a:t>
                      </a:r>
                      <a:r>
                        <a:rPr lang="ja-JP" altLang="en-US" sz="900" b="0" i="0" u="none" baseline="0" dirty="0" smtClean="0">
                          <a:solidFill>
                            <a:schemeClr val="tx1"/>
                          </a:solidFill>
                          <a:latin typeface="+mn-ea"/>
                          <a:ea typeface="+mn-ea"/>
                        </a:rPr>
                        <a:t> </a:t>
                      </a:r>
                      <a:r>
                        <a:rPr lang="ja-JP" altLang="en-US" sz="900" b="0" i="0" u="none" dirty="0" smtClean="0">
                          <a:solidFill>
                            <a:schemeClr val="tx1"/>
                          </a:solidFill>
                          <a:latin typeface="+mn-ea"/>
                          <a:ea typeface="+mn-ea"/>
                        </a:rPr>
                        <a:t>居宅介護等の訪問系サービスの利用者数、利用日数</a:t>
                      </a:r>
                      <a:endParaRPr lang="en-US" altLang="ja-JP" sz="900" b="0" i="0" u="non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a:t>
                      </a:r>
                      <a:r>
                        <a:rPr lang="ja-JP" altLang="en-US" sz="900" b="0" i="0" u="none" baseline="0" dirty="0" smtClean="0">
                          <a:solidFill>
                            <a:schemeClr val="tx1"/>
                          </a:solidFill>
                          <a:latin typeface="+mn-ea"/>
                          <a:ea typeface="+mn-ea"/>
                        </a:rPr>
                        <a:t> </a:t>
                      </a:r>
                      <a:r>
                        <a:rPr lang="ja-JP" altLang="en-US" sz="900" b="0" i="0" u="none" dirty="0" smtClean="0">
                          <a:solidFill>
                            <a:schemeClr val="tx1"/>
                          </a:solidFill>
                          <a:latin typeface="+mn-ea"/>
                          <a:ea typeface="+mn-ea"/>
                        </a:rPr>
                        <a:t>生活介護の利用者数、利用日数</a:t>
                      </a:r>
                      <a:endParaRPr lang="en-US" altLang="ja-JP" sz="900" b="0" i="0" dirty="0" smtClean="0">
                        <a:solidFill>
                          <a:schemeClr val="tx1"/>
                        </a:solidFill>
                        <a:latin typeface="+mn-ea"/>
                        <a:ea typeface="+mn-ea"/>
                      </a:endParaRPr>
                    </a:p>
                    <a:p>
                      <a:pPr marL="88900" indent="-88900"/>
                      <a:r>
                        <a:rPr lang="ja-JP" altLang="en-US" sz="900" b="0" i="0" dirty="0" smtClean="0">
                          <a:solidFill>
                            <a:schemeClr val="tx1"/>
                          </a:solidFill>
                          <a:latin typeface="+mn-ea"/>
                          <a:ea typeface="+mn-ea"/>
                        </a:rPr>
                        <a:t>○ 自立訓練（生活訓練）の利用者数、利用日数</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 就労移行支援</a:t>
                      </a:r>
                      <a:r>
                        <a:rPr lang="ja-JP" altLang="en-US" sz="900" b="0" i="0" dirty="0" smtClean="0">
                          <a:solidFill>
                            <a:schemeClr val="tx1"/>
                          </a:solidFill>
                          <a:latin typeface="+mn-ea"/>
                          <a:ea typeface="+mn-ea"/>
                        </a:rPr>
                        <a:t>の利用者数、利用日数</a:t>
                      </a:r>
                      <a:endParaRPr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就労継続支援（Ａ型・Ｂ型）の利用者数、利用日数</a:t>
                      </a:r>
                      <a:endParaRPr lang="en-US" altLang="ja-JP" sz="900" b="0" i="0"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 短期入所（福祉型、医療型）の利用者数、利用日数</a:t>
                      </a:r>
                      <a:endParaRPr kumimoji="1" lang="en-US" altLang="ja-JP" sz="900" b="0" i="0"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a:t>
                      </a:r>
                      <a:r>
                        <a:rPr kumimoji="1" lang="ja-JP" altLang="en-US" sz="900" b="0" i="0" baseline="0" dirty="0" smtClean="0">
                          <a:solidFill>
                            <a:schemeClr val="tx1"/>
                          </a:solidFill>
                          <a:latin typeface="+mn-ea"/>
                          <a:ea typeface="+mn-ea"/>
                        </a:rPr>
                        <a:t> 自立生活援助の利用者数</a:t>
                      </a:r>
                      <a:endParaRPr kumimoji="1"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共同生活援助の利用者数</a:t>
                      </a:r>
                    </a:p>
                    <a:p>
                      <a:pPr marL="88900" indent="-88900"/>
                      <a:r>
                        <a:rPr lang="ja-JP" altLang="en-US" sz="900" b="0" i="0" dirty="0" smtClean="0">
                          <a:solidFill>
                            <a:schemeClr val="tx1"/>
                          </a:solidFill>
                          <a:latin typeface="+mn-ea"/>
                          <a:ea typeface="+mn-ea"/>
                        </a:rPr>
                        <a:t>○ 地域相談支援（計画相談支援、地域移行支援、地域定着支援）の利用者数</a:t>
                      </a:r>
                      <a:endParaRPr lang="en-US" altLang="ja-JP" sz="900" b="0" i="0" dirty="0" smtClean="0">
                        <a:solidFill>
                          <a:schemeClr val="tx1"/>
                        </a:solidFill>
                        <a:latin typeface="+mn-ea"/>
                        <a:ea typeface="+mn-ea"/>
                      </a:endParaRPr>
                    </a:p>
                  </a:txBody>
                  <a:tcPr marL="91441" marR="91441" marT="36000" marB="3600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7" name="等号 26"/>
          <p:cNvSpPr/>
          <p:nvPr/>
        </p:nvSpPr>
        <p:spPr bwMode="auto">
          <a:xfrm>
            <a:off x="4848989" y="2348880"/>
            <a:ext cx="5040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26" name="テキスト ボックス 25"/>
          <p:cNvSpPr txBox="1"/>
          <p:nvPr/>
        </p:nvSpPr>
        <p:spPr>
          <a:xfrm>
            <a:off x="375591" y="-36000"/>
            <a:ext cx="9906001" cy="338554"/>
          </a:xfrm>
          <a:prstGeom prst="rect">
            <a:avLst/>
          </a:prstGeom>
          <a:noFill/>
        </p:spPr>
        <p:txBody>
          <a:bodyPr wrap="square" rtlCol="0">
            <a:spAutoFit/>
          </a:bodyPr>
          <a:lstStyle/>
          <a:p>
            <a:pPr marL="901700" indent="-901700" fontAlgn="auto">
              <a:spcBef>
                <a:spcPts val="0"/>
              </a:spcBef>
              <a:spcAft>
                <a:spcPts val="0"/>
              </a:spcAft>
            </a:pPr>
            <a:r>
              <a:rPr lang="ja-JP" altLang="en-US" sz="16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a:t>
            </a:r>
            <a:r>
              <a:rPr lang="ja-JP" altLang="en-US" sz="1600" dirty="0" smtClean="0">
                <a:latin typeface="+mj-ea"/>
              </a:rPr>
              <a:t>参考</a:t>
            </a:r>
            <a:r>
              <a:rPr lang="ja-JP" altLang="en-US" sz="16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２－４）　</a:t>
            </a:r>
            <a:r>
              <a:rPr lang="ja-JP" altLang="en-US" sz="1600"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成果目標と障害福祉サービスの見込量（活動指標）との</a:t>
            </a:r>
            <a:r>
              <a:rPr lang="ja-JP" altLang="en-US" sz="16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関係</a:t>
            </a:r>
            <a:endParaRPr lang="ja-JP" altLang="en-US" sz="1600" dirty="0">
              <a:solidFill>
                <a:prstClr val="black"/>
              </a:solidFill>
              <a:latin typeface="ＭＳ Ｐゴシック" panose="020B0600070205080204" pitchFamily="50" charset="-128"/>
              <a:ea typeface="ＭＳ Ｐゴシック" panose="020B0600070205080204" pitchFamily="50" charset="-128"/>
              <a:cs typeface="メイリオ" pitchFamily="50" charset="-128"/>
            </a:endParaRPr>
          </a:p>
        </p:txBody>
      </p:sp>
    </p:spTree>
    <p:extLst>
      <p:ext uri="{BB962C8B-B14F-4D97-AF65-F5344CB8AC3E}">
        <p14:creationId xmlns:p14="http://schemas.microsoft.com/office/powerpoint/2010/main" val="39069026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p:cNvGraphicFramePr>
            <a:graphicFrameLocks noGrp="1"/>
          </p:cNvGraphicFramePr>
          <p:nvPr>
            <p:extLst>
              <p:ext uri="{D42A27DB-BD31-4B8C-83A1-F6EECF244321}">
                <p14:modId xmlns:p14="http://schemas.microsoft.com/office/powerpoint/2010/main" val="3818992942"/>
              </p:ext>
            </p:extLst>
          </p:nvPr>
        </p:nvGraphicFramePr>
        <p:xfrm>
          <a:off x="799506" y="5364054"/>
          <a:ext cx="8257954" cy="1384935"/>
        </p:xfrm>
        <a:graphic>
          <a:graphicData uri="http://schemas.openxmlformats.org/drawingml/2006/table">
            <a:tbl>
              <a:tblPr/>
              <a:tblGrid>
                <a:gridCol w="1163660">
                  <a:extLst>
                    <a:ext uri="{9D8B030D-6E8A-4147-A177-3AD203B41FA5}">
                      <a16:colId xmlns:a16="http://schemas.microsoft.com/office/drawing/2014/main" val="20000"/>
                    </a:ext>
                  </a:extLst>
                </a:gridCol>
                <a:gridCol w="1692565">
                  <a:extLst>
                    <a:ext uri="{9D8B030D-6E8A-4147-A177-3AD203B41FA5}">
                      <a16:colId xmlns:a16="http://schemas.microsoft.com/office/drawing/2014/main" val="20001"/>
                    </a:ext>
                  </a:extLst>
                </a:gridCol>
                <a:gridCol w="1927015">
                  <a:extLst>
                    <a:ext uri="{9D8B030D-6E8A-4147-A177-3AD203B41FA5}">
                      <a16:colId xmlns:a16="http://schemas.microsoft.com/office/drawing/2014/main" val="20002"/>
                    </a:ext>
                  </a:extLst>
                </a:gridCol>
                <a:gridCol w="1737357">
                  <a:extLst>
                    <a:ext uri="{9D8B030D-6E8A-4147-A177-3AD203B41FA5}">
                      <a16:colId xmlns:a16="http://schemas.microsoft.com/office/drawing/2014/main" val="20003"/>
                    </a:ext>
                  </a:extLst>
                </a:gridCol>
                <a:gridCol w="1737357">
                  <a:extLst>
                    <a:ext uri="{9D8B030D-6E8A-4147-A177-3AD203B41FA5}">
                      <a16:colId xmlns:a16="http://schemas.microsoft.com/office/drawing/2014/main" val="20004"/>
                    </a:ext>
                  </a:extLst>
                </a:gridCol>
              </a:tblGrid>
              <a:tr h="211063">
                <a:tc>
                  <a:txBody>
                    <a:bodyPr/>
                    <a:lstStyle/>
                    <a:p>
                      <a:pPr algn="l"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目標値</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第１～２期</a:t>
                      </a:r>
                      <a:b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18</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23</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第３期</a:t>
                      </a:r>
                      <a:b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24</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26</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第４期</a:t>
                      </a:r>
                      <a:b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27</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29</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第５期</a:t>
                      </a:r>
                      <a:endPar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algn="ctr" fontAlgn="ct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（平成</a:t>
                      </a: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30</a:t>
                      </a: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32</a:t>
                      </a: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40948">
                <a:tc>
                  <a:txBody>
                    <a:bodyPr/>
                    <a:lstStyle/>
                    <a:p>
                      <a:pPr algn="l"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基本指針</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１０</a:t>
                      </a:r>
                      <a:r>
                        <a:rPr lang="zh-TW"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23</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３０％</a:t>
                      </a:r>
                      <a: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月</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日～</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26</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１２</a:t>
                      </a:r>
                      <a:r>
                        <a:rPr lang="zh-TW"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29</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4</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９％</a:t>
                      </a:r>
                      <a:endPar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zh-TW"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28</a:t>
                      </a: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年度末～</a:t>
                      </a:r>
                      <a:b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br>
                      <a:r>
                        <a:rPr kumimoji="1" lang="en-US" altLang="zh-TW"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32</a:t>
                      </a: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年度末（</a:t>
                      </a:r>
                      <a:r>
                        <a:rPr kumimoji="1" lang="en-US" altLang="zh-TW"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4</a:t>
                      </a: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年間））</a:t>
                      </a: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2085">
                <a:tc>
                  <a:txBody>
                    <a:bodyPr/>
                    <a:lstStyle/>
                    <a:p>
                      <a:pPr algn="l"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都道府県</a:t>
                      </a:r>
                      <a:b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障害福祉計画</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１４．５</a:t>
                      </a:r>
                      <a:r>
                        <a:rPr lang="en-US" altLang="zh-TW"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br>
                        <a:rPr lang="en-US" altLang="zh-TW"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23</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２５．２％</a:t>
                      </a:r>
                      <a:r>
                        <a:rPr lang="en-US" altLang="zh-TW" sz="1200" b="0" i="0" u="none" strike="noStrike" dirty="0">
                          <a:solidFill>
                            <a:schemeClr val="tx1"/>
                          </a:solidFill>
                          <a:effectLst/>
                          <a:latin typeface="ＭＳ Ｐゴシック" panose="020B0600070205080204" pitchFamily="50" charset="-128"/>
                          <a:ea typeface="ＭＳ Ｐゴシック" panose="020B0600070205080204" pitchFamily="50" charset="-128"/>
                        </a:rPr>
                        <a:t/>
                      </a:r>
                      <a:br>
                        <a:rPr lang="en-US" altLang="zh-TW"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26</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１２．０</a:t>
                      </a:r>
                      <a:r>
                        <a:rPr kumimoji="1" lang="zh-TW"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zh-TW"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r>
                      <a:br>
                        <a:rPr kumimoji="1" lang="zh-TW"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b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25</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年度末～</a:t>
                      </a:r>
                      <a:b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b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29</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年度末（</a:t>
                      </a: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年間）</a:t>
                      </a:r>
                      <a:endPar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200" dirty="0">
                          <a:solidFill>
                            <a:srgbClr val="FF0000"/>
                          </a:solidFill>
                          <a:latin typeface="+mn-ea"/>
                          <a:ea typeface="+mn-ea"/>
                        </a:rPr>
                        <a:t>―</a:t>
                      </a:r>
                      <a:endParaRPr kumimoji="1" lang="ja-JP" altLang="en-US" sz="1200" dirty="0">
                        <a:solidFill>
                          <a:srgbClr val="FF0000"/>
                        </a:solidFill>
                        <a:latin typeface="+mn-ea"/>
                        <a:ea typeface="+mn-ea"/>
                      </a:endParaRP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5" name="正方形/長方形 34"/>
          <p:cNvSpPr/>
          <p:nvPr/>
        </p:nvSpPr>
        <p:spPr>
          <a:xfrm>
            <a:off x="1568653" y="6660000"/>
            <a:ext cx="7605959" cy="28803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800" dirty="0">
                <a:solidFill>
                  <a:schemeClr val="tx1"/>
                </a:solidFill>
                <a:latin typeface="HGPｺﾞｼｯｸM" panose="020B0600000000000000" pitchFamily="50" charset="-128"/>
                <a:ea typeface="HGPｺﾞｼｯｸM" panose="020B0600000000000000" pitchFamily="50" charset="-128"/>
              </a:rPr>
              <a:t>平成</a:t>
            </a:r>
            <a:r>
              <a:rPr lang="en-US" altLang="ja-JP" sz="800" dirty="0">
                <a:solidFill>
                  <a:schemeClr val="tx1"/>
                </a:solidFill>
                <a:latin typeface="HGPｺﾞｼｯｸM" panose="020B0600000000000000" pitchFamily="50" charset="-128"/>
                <a:ea typeface="HGPｺﾞｼｯｸM" panose="020B0600000000000000" pitchFamily="50" charset="-128"/>
              </a:rPr>
              <a:t>21</a:t>
            </a:r>
            <a:r>
              <a:rPr lang="ja-JP" altLang="en-US" sz="800" dirty="0">
                <a:solidFill>
                  <a:schemeClr val="tx1"/>
                </a:solidFill>
                <a:latin typeface="HGPｺﾞｼｯｸM" panose="020B0600000000000000" pitchFamily="50" charset="-128"/>
                <a:ea typeface="HGPｺﾞｼｯｸM" panose="020B0600000000000000" pitchFamily="50" charset="-128"/>
              </a:rPr>
              <a:t>～</a:t>
            </a:r>
            <a:r>
              <a:rPr lang="en-US" altLang="ja-JP" sz="800" dirty="0">
                <a:solidFill>
                  <a:schemeClr val="tx1"/>
                </a:solidFill>
                <a:latin typeface="HGPｺﾞｼｯｸM" panose="020B0600000000000000" pitchFamily="50" charset="-128"/>
                <a:ea typeface="HGPｺﾞｼｯｸM" panose="020B0600000000000000" pitchFamily="50" charset="-128"/>
              </a:rPr>
              <a:t>23</a:t>
            </a:r>
            <a:r>
              <a:rPr lang="ja-JP" altLang="en-US" sz="800" dirty="0">
                <a:solidFill>
                  <a:schemeClr val="tx1"/>
                </a:solidFill>
                <a:latin typeface="HGPｺﾞｼｯｸM" panose="020B0600000000000000" pitchFamily="50" charset="-128"/>
                <a:ea typeface="HGPｺﾞｼｯｸM" panose="020B0600000000000000" pitchFamily="50" charset="-128"/>
              </a:rPr>
              <a:t>年度は</a:t>
            </a:r>
            <a:r>
              <a:rPr lang="en-US" altLang="ja-JP" sz="800" dirty="0">
                <a:solidFill>
                  <a:schemeClr val="tx1"/>
                </a:solidFill>
                <a:latin typeface="HGPｺﾞｼｯｸM" panose="020B0600000000000000" pitchFamily="50" charset="-128"/>
                <a:ea typeface="HGPｺﾞｼｯｸM" panose="020B0600000000000000" pitchFamily="50" charset="-128"/>
              </a:rPr>
              <a:t>10</a:t>
            </a:r>
            <a:r>
              <a:rPr lang="ja-JP" altLang="en-US" sz="800" dirty="0">
                <a:solidFill>
                  <a:schemeClr val="tx1"/>
                </a:solidFill>
                <a:latin typeface="HGPｺﾞｼｯｸM" panose="020B0600000000000000" pitchFamily="50" charset="-128"/>
                <a:ea typeface="HGPｺﾞｼｯｸM" panose="020B0600000000000000" pitchFamily="50" charset="-128"/>
              </a:rPr>
              <a:t>月１日数値、</a:t>
            </a:r>
            <a:r>
              <a:rPr lang="en-US" altLang="ja-JP" sz="800" dirty="0">
                <a:solidFill>
                  <a:schemeClr val="tx1"/>
                </a:solidFill>
                <a:latin typeface="HGPｺﾞｼｯｸM" panose="020B0600000000000000" pitchFamily="50" charset="-128"/>
                <a:ea typeface="HGPｺﾞｼｯｸM" panose="020B0600000000000000" pitchFamily="50" charset="-128"/>
              </a:rPr>
              <a:t>24</a:t>
            </a:r>
            <a:r>
              <a:rPr lang="ja-JP" altLang="en-US" sz="800" dirty="0">
                <a:solidFill>
                  <a:schemeClr val="tx1"/>
                </a:solidFill>
                <a:latin typeface="HGPｺﾞｼｯｸM" panose="020B0600000000000000" pitchFamily="50" charset="-128"/>
                <a:ea typeface="HGPｺﾞｼｯｸM" panose="020B0600000000000000" pitchFamily="50" charset="-128"/>
              </a:rPr>
              <a:t>年度～</a:t>
            </a:r>
            <a:r>
              <a:rPr lang="en-US" altLang="ja-JP" sz="800" dirty="0">
                <a:solidFill>
                  <a:schemeClr val="tx1"/>
                </a:solidFill>
                <a:latin typeface="HGPｺﾞｼｯｸM" panose="020B0600000000000000" pitchFamily="50" charset="-128"/>
                <a:ea typeface="HGPｺﾞｼｯｸM" panose="020B0600000000000000" pitchFamily="50" charset="-128"/>
              </a:rPr>
              <a:t>27</a:t>
            </a:r>
            <a:r>
              <a:rPr lang="ja-JP" altLang="en-US" sz="800" dirty="0">
                <a:solidFill>
                  <a:schemeClr val="tx1"/>
                </a:solidFill>
                <a:latin typeface="HGPｺﾞｼｯｸM" panose="020B0600000000000000" pitchFamily="50" charset="-128"/>
                <a:ea typeface="HGPｺﾞｼｯｸM" panose="020B0600000000000000" pitchFamily="50" charset="-128"/>
              </a:rPr>
              <a:t>年度は３月末数値。</a:t>
            </a:r>
            <a:r>
              <a:rPr lang="en-US" altLang="ja-JP" sz="800" dirty="0">
                <a:solidFill>
                  <a:schemeClr val="tx1"/>
                </a:solidFill>
                <a:latin typeface="HGPｺﾞｼｯｸM" panose="020B0600000000000000" pitchFamily="50" charset="-128"/>
                <a:ea typeface="HGPｺﾞｼｯｸM" panose="020B0600000000000000" pitchFamily="50" charset="-128"/>
              </a:rPr>
              <a:t>28</a:t>
            </a:r>
            <a:r>
              <a:rPr lang="ja-JP" altLang="en-US" sz="800" dirty="0">
                <a:solidFill>
                  <a:schemeClr val="tx1"/>
                </a:solidFill>
                <a:latin typeface="HGPｺﾞｼｯｸM" panose="020B0600000000000000" pitchFamily="50" charset="-128"/>
                <a:ea typeface="HGPｺﾞｼｯｸM" panose="020B0600000000000000" pitchFamily="50" charset="-128"/>
              </a:rPr>
              <a:t>年度以降（括弧書き）は推計。（出典：</a:t>
            </a:r>
            <a:r>
              <a:rPr kumimoji="1" lang="ja-JP" altLang="en-US" sz="800" dirty="0">
                <a:solidFill>
                  <a:schemeClr val="tx1"/>
                </a:solidFill>
                <a:latin typeface="HGPｺﾞｼｯｸM" panose="020B0600000000000000" pitchFamily="50" charset="-128"/>
                <a:ea typeface="HGPｺﾞｼｯｸM" panose="020B0600000000000000" pitchFamily="50" charset="-128"/>
              </a:rPr>
              <a:t>施設入所者の地域生活の移行に関する状況調査）</a:t>
            </a:r>
          </a:p>
        </p:txBody>
      </p:sp>
      <p:sp>
        <p:nvSpPr>
          <p:cNvPr id="37" name="正方形/長方形 36"/>
          <p:cNvSpPr/>
          <p:nvPr/>
        </p:nvSpPr>
        <p:spPr>
          <a:xfrm>
            <a:off x="704528" y="5112000"/>
            <a:ext cx="5117255" cy="28803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n-ea"/>
              </a:rPr>
              <a:t>（参考）基本指針及び都道府県障害福祉計画における目標値</a:t>
            </a:r>
            <a:endParaRPr kumimoji="1" lang="ja-JP" altLang="en-US" sz="1200" dirty="0">
              <a:solidFill>
                <a:schemeClr val="tx1"/>
              </a:solidFill>
              <a:latin typeface="+mn-ea"/>
            </a:endParaRPr>
          </a:p>
        </p:txBody>
      </p:sp>
      <p:grpSp>
        <p:nvGrpSpPr>
          <p:cNvPr id="49" name="グループ化 10"/>
          <p:cNvGrpSpPr>
            <a:grpSpLocks/>
          </p:cNvGrpSpPr>
          <p:nvPr/>
        </p:nvGrpSpPr>
        <p:grpSpPr bwMode="auto">
          <a:xfrm>
            <a:off x="80" y="405234"/>
            <a:ext cx="9906000" cy="71438"/>
            <a:chOff x="0" y="188640"/>
            <a:chExt cx="9144000" cy="72008"/>
          </a:xfrm>
        </p:grpSpPr>
        <p:cxnSp>
          <p:nvCxnSpPr>
            <p:cNvPr id="50" name="直線コネクタ 49"/>
            <p:cNvCxnSpPr/>
            <p:nvPr/>
          </p:nvCxnSpPr>
          <p:spPr>
            <a:xfrm>
              <a:off x="0" y="188640"/>
              <a:ext cx="9144000" cy="0"/>
            </a:xfrm>
            <a:prstGeom prst="line">
              <a:avLst/>
            </a:prstGeom>
            <a:noFill/>
            <a:ln w="9525" cap="flat" cmpd="sng" algn="ctr">
              <a:solidFill>
                <a:srgbClr val="99CCFF"/>
              </a:solidFill>
              <a:prstDash val="solid"/>
            </a:ln>
            <a:effectLst/>
          </p:spPr>
        </p:cxnSp>
        <p:cxnSp>
          <p:nvCxnSpPr>
            <p:cNvPr id="51" name="直線コネクタ 50"/>
            <p:cNvCxnSpPr/>
            <p:nvPr/>
          </p:nvCxnSpPr>
          <p:spPr>
            <a:xfrm>
              <a:off x="0" y="260648"/>
              <a:ext cx="9144000" cy="0"/>
            </a:xfrm>
            <a:prstGeom prst="line">
              <a:avLst/>
            </a:prstGeom>
            <a:noFill/>
            <a:ln w="57150" cap="flat" cmpd="sng" algn="ctr">
              <a:solidFill>
                <a:srgbClr val="99CCFF"/>
              </a:solidFill>
              <a:prstDash val="solid"/>
            </a:ln>
            <a:effectLst/>
          </p:spPr>
        </p:cxnSp>
      </p:grpSp>
      <p:sp>
        <p:nvSpPr>
          <p:cNvPr id="54" name="正方形/長方形 53"/>
          <p:cNvSpPr/>
          <p:nvPr/>
        </p:nvSpPr>
        <p:spPr>
          <a:xfrm>
            <a:off x="0" y="-27384"/>
            <a:ext cx="9906000" cy="461665"/>
          </a:xfrm>
          <a:prstGeom prst="rect">
            <a:avLst/>
          </a:prstGeom>
        </p:spPr>
        <p:txBody>
          <a:bodyPr wrap="square">
            <a:spAutoFit/>
          </a:bodyPr>
          <a:lstStyle/>
          <a:p>
            <a:pPr algn="ctr" fontAlgn="auto">
              <a:spcBef>
                <a:spcPts val="0"/>
              </a:spcBef>
              <a:spcAft>
                <a:spcPts val="0"/>
              </a:spcAft>
            </a:pPr>
            <a:r>
              <a:rPr lang="ja-JP" altLang="en-US" sz="2400" b="1" dirty="0">
                <a:solidFill>
                  <a:prstClr val="black"/>
                </a:solidFill>
                <a:latin typeface="HGP創英角ｺﾞｼｯｸUB" panose="020B0900000000000000" pitchFamily="50" charset="-128"/>
                <a:ea typeface="HGP創英角ｺﾞｼｯｸUB" panose="020B0900000000000000" pitchFamily="50" charset="-128"/>
              </a:rPr>
              <a:t>施設入所者の地域生活移行者数に関する目標について</a:t>
            </a:r>
          </a:p>
        </p:txBody>
      </p:sp>
      <p:sp>
        <p:nvSpPr>
          <p:cNvPr id="56" name="タイトル 1"/>
          <p:cNvSpPr txBox="1">
            <a:spLocks/>
          </p:cNvSpPr>
          <p:nvPr/>
        </p:nvSpPr>
        <p:spPr>
          <a:xfrm>
            <a:off x="144616" y="836712"/>
            <a:ext cx="9632920" cy="1224136"/>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725" indent="-85725" algn="l"/>
            <a:r>
              <a:rPr lang="ja-JP" altLang="en-US" sz="1600" dirty="0">
                <a:latin typeface="HGPｺﾞｼｯｸM" panose="020B0600000000000000" pitchFamily="50" charset="-128"/>
                <a:ea typeface="HGPｺﾞｼｯｸM" panose="020B0600000000000000" pitchFamily="50" charset="-128"/>
              </a:rPr>
              <a:t>〇　平成</a:t>
            </a:r>
            <a:r>
              <a:rPr lang="en-US" altLang="ja-JP" sz="1600" dirty="0">
                <a:latin typeface="HGPｺﾞｼｯｸM" panose="020B0600000000000000" pitchFamily="50" charset="-128"/>
                <a:ea typeface="HGPｺﾞｼｯｸM" panose="020B0600000000000000" pitchFamily="50" charset="-128"/>
              </a:rPr>
              <a:t>25</a:t>
            </a:r>
            <a:r>
              <a:rPr lang="ja-JP" altLang="en-US" sz="1600" dirty="0">
                <a:latin typeface="HGPｺﾞｼｯｸM" panose="020B0600000000000000" pitchFamily="50" charset="-128"/>
                <a:ea typeface="HGPｺﾞｼｯｸM" panose="020B0600000000000000" pitchFamily="50" charset="-128"/>
              </a:rPr>
              <a:t>年度末の施設入所者を母数とした地域生活移行者の割合は、平成</a:t>
            </a:r>
            <a:r>
              <a:rPr lang="en-US" altLang="ja-JP" sz="1600" dirty="0">
                <a:latin typeface="HGPｺﾞｼｯｸM" panose="020B0600000000000000" pitchFamily="50" charset="-128"/>
                <a:ea typeface="HGPｺﾞｼｯｸM" panose="020B0600000000000000" pitchFamily="50" charset="-128"/>
              </a:rPr>
              <a:t>27</a:t>
            </a:r>
            <a:r>
              <a:rPr lang="ja-JP" altLang="en-US" sz="1600" dirty="0">
                <a:latin typeface="HGPｺﾞｼｯｸM" panose="020B0600000000000000" pitchFamily="50" charset="-128"/>
                <a:ea typeface="HGPｺﾞｼｯｸM" panose="020B0600000000000000" pitchFamily="50" charset="-128"/>
              </a:rPr>
              <a:t>年度末時点で</a:t>
            </a:r>
            <a:r>
              <a:rPr lang="en-US" altLang="ja-JP" sz="1600" dirty="0">
                <a:latin typeface="HGPｺﾞｼｯｸM" panose="020B0600000000000000" pitchFamily="50" charset="-128"/>
                <a:ea typeface="HGPｺﾞｼｯｸM" panose="020B0600000000000000" pitchFamily="50" charset="-128"/>
              </a:rPr>
              <a:t>3.3</a:t>
            </a:r>
            <a:r>
              <a:rPr lang="ja-JP" altLang="en-US" sz="1600" dirty="0">
                <a:latin typeface="HGPｺﾞｼｯｸM" panose="020B0600000000000000" pitchFamily="50" charset="-128"/>
                <a:ea typeface="HGPｺﾞｼｯｸM" panose="020B0600000000000000" pitchFamily="50" charset="-128"/>
              </a:rPr>
              <a:t>％であり、引き続き、現状の水準で推移した場合、平成</a:t>
            </a:r>
            <a:r>
              <a:rPr lang="en-US" altLang="ja-JP" sz="1600" dirty="0">
                <a:latin typeface="HGPｺﾞｼｯｸM" panose="020B0600000000000000" pitchFamily="50" charset="-128"/>
                <a:ea typeface="HGPｺﾞｼｯｸM" panose="020B0600000000000000" pitchFamily="50" charset="-128"/>
              </a:rPr>
              <a:t>29</a:t>
            </a:r>
            <a:r>
              <a:rPr lang="ja-JP" altLang="en-US" sz="1600" dirty="0">
                <a:latin typeface="HGPｺﾞｼｯｸM" panose="020B0600000000000000" pitchFamily="50" charset="-128"/>
                <a:ea typeface="HGPｺﾞｼｯｸM" panose="020B0600000000000000" pitchFamily="50" charset="-128"/>
              </a:rPr>
              <a:t>年度末の目標値である</a:t>
            </a:r>
            <a:r>
              <a:rPr lang="en-US" altLang="ja-JP" sz="1600" dirty="0">
                <a:latin typeface="HGPｺﾞｼｯｸM" panose="020B0600000000000000" pitchFamily="50" charset="-128"/>
                <a:ea typeface="HGPｺﾞｼｯｸM" panose="020B0600000000000000" pitchFamily="50" charset="-128"/>
              </a:rPr>
              <a:t>12</a:t>
            </a:r>
            <a:r>
              <a:rPr lang="ja-JP" altLang="en-US" sz="1600" dirty="0">
                <a:latin typeface="HGPｺﾞｼｯｸM" panose="020B0600000000000000" pitchFamily="50" charset="-128"/>
                <a:ea typeface="HGPｺﾞｼｯｸM" panose="020B0600000000000000" pitchFamily="50" charset="-128"/>
              </a:rPr>
              <a:t>％を下回る状況。</a:t>
            </a:r>
            <a:endParaRPr lang="en-US" altLang="ja-JP" sz="1600" dirty="0">
              <a:latin typeface="HGPｺﾞｼｯｸM" panose="020B0600000000000000" pitchFamily="50" charset="-128"/>
              <a:ea typeface="HGPｺﾞｼｯｸM" panose="020B0600000000000000" pitchFamily="50" charset="-128"/>
            </a:endParaRPr>
          </a:p>
          <a:p>
            <a:pPr marL="85725" indent="-85725" algn="l"/>
            <a:endParaRPr lang="en-US" altLang="ja-JP" sz="600" dirty="0">
              <a:latin typeface="HGPｺﾞｼｯｸM" panose="020B0600000000000000" pitchFamily="50" charset="-128"/>
              <a:ea typeface="HGPｺﾞｼｯｸM" panose="020B0600000000000000" pitchFamily="50" charset="-128"/>
            </a:endParaRPr>
          </a:p>
          <a:p>
            <a:pPr marL="85725" indent="-85725" algn="l"/>
            <a:r>
              <a:rPr lang="ja-JP" altLang="en-US" sz="1600" dirty="0">
                <a:latin typeface="HGPｺﾞｼｯｸM" panose="020B0600000000000000" pitchFamily="50" charset="-128"/>
                <a:ea typeface="HGPｺﾞｼｯｸM" panose="020B0600000000000000" pitchFamily="50" charset="-128"/>
              </a:rPr>
              <a:t>〇　また、直近３カ年（平成</a:t>
            </a:r>
            <a:r>
              <a:rPr lang="en-US" altLang="ja-JP" sz="1600" dirty="0">
                <a:latin typeface="HGPｺﾞｼｯｸM" panose="020B0600000000000000" pitchFamily="50" charset="-128"/>
                <a:ea typeface="HGPｺﾞｼｯｸM" panose="020B0600000000000000" pitchFamily="50" charset="-128"/>
              </a:rPr>
              <a:t>25</a:t>
            </a:r>
            <a:r>
              <a:rPr lang="ja-JP" altLang="en-US" sz="1600" dirty="0">
                <a:latin typeface="HGPｺﾞｼｯｸM" panose="020B0600000000000000" pitchFamily="50" charset="-128"/>
                <a:ea typeface="HGPｺﾞｼｯｸM" panose="020B0600000000000000" pitchFamily="50" charset="-128"/>
              </a:rPr>
              <a:t>年～平成</a:t>
            </a:r>
            <a:r>
              <a:rPr lang="en-US" altLang="ja-JP" sz="1600" dirty="0">
                <a:latin typeface="HGPｺﾞｼｯｸM" panose="020B0600000000000000" pitchFamily="50" charset="-128"/>
                <a:ea typeface="HGPｺﾞｼｯｸM" panose="020B0600000000000000" pitchFamily="50" charset="-128"/>
              </a:rPr>
              <a:t>27</a:t>
            </a:r>
            <a:r>
              <a:rPr lang="ja-JP" altLang="en-US" sz="1600" dirty="0">
                <a:latin typeface="HGPｺﾞｼｯｸM" panose="020B0600000000000000" pitchFamily="50" charset="-128"/>
                <a:ea typeface="HGPｺﾞｼｯｸM" panose="020B0600000000000000" pitchFamily="50" charset="-128"/>
              </a:rPr>
              <a:t>年）の地域移行生活移行者の水準を踏まえると、平成</a:t>
            </a:r>
            <a:r>
              <a:rPr lang="en-US" altLang="ja-JP" sz="1600" dirty="0">
                <a:latin typeface="HGPｺﾞｼｯｸM" panose="020B0600000000000000" pitchFamily="50" charset="-128"/>
                <a:ea typeface="HGPｺﾞｼｯｸM" panose="020B0600000000000000" pitchFamily="50" charset="-128"/>
              </a:rPr>
              <a:t>28</a:t>
            </a:r>
            <a:r>
              <a:rPr lang="ja-JP" altLang="en-US" sz="1600" dirty="0">
                <a:latin typeface="HGPｺﾞｼｯｸM" panose="020B0600000000000000" pitchFamily="50" charset="-128"/>
                <a:ea typeface="HGPｺﾞｼｯｸM" panose="020B0600000000000000" pitchFamily="50" charset="-128"/>
              </a:rPr>
              <a:t>年度末の施設入所者数を母数とした地域生活移行者の割合は、平成</a:t>
            </a:r>
            <a:r>
              <a:rPr lang="en-US" altLang="ja-JP" sz="1600" dirty="0">
                <a:latin typeface="HGPｺﾞｼｯｸM" panose="020B0600000000000000" pitchFamily="50" charset="-128"/>
                <a:ea typeface="HGPｺﾞｼｯｸM" panose="020B0600000000000000" pitchFamily="50" charset="-128"/>
              </a:rPr>
              <a:t>32</a:t>
            </a:r>
            <a:r>
              <a:rPr lang="ja-JP" altLang="en-US" sz="1600" dirty="0">
                <a:latin typeface="HGPｺﾞｼｯｸM" panose="020B0600000000000000" pitchFamily="50" charset="-128"/>
                <a:ea typeface="HGPｺﾞｼｯｸM" panose="020B0600000000000000" pitchFamily="50" charset="-128"/>
              </a:rPr>
              <a:t>年度末までに</a:t>
            </a:r>
            <a:r>
              <a:rPr lang="en-US" altLang="ja-JP" sz="1600" dirty="0">
                <a:latin typeface="HGPｺﾞｼｯｸM" panose="020B0600000000000000" pitchFamily="50" charset="-128"/>
                <a:ea typeface="HGPｺﾞｼｯｸM" panose="020B0600000000000000" pitchFamily="50" charset="-128"/>
              </a:rPr>
              <a:t>8.4</a:t>
            </a:r>
            <a:r>
              <a:rPr lang="ja-JP" altLang="en-US" sz="1600" dirty="0">
                <a:latin typeface="HGPｺﾞｼｯｸM" panose="020B0600000000000000" pitchFamily="50" charset="-128"/>
                <a:ea typeface="HGPｺﾞｼｯｸM" panose="020B0600000000000000" pitchFamily="50" charset="-128"/>
              </a:rPr>
              <a:t>％となる見込み。　</a:t>
            </a:r>
          </a:p>
        </p:txBody>
      </p:sp>
      <p:sp>
        <p:nvSpPr>
          <p:cNvPr id="59" name="正方形/長方形 58"/>
          <p:cNvSpPr/>
          <p:nvPr/>
        </p:nvSpPr>
        <p:spPr>
          <a:xfrm>
            <a:off x="38459" y="498160"/>
            <a:ext cx="4338482" cy="410560"/>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PｺﾞｼｯｸM" panose="020B0600000000000000" pitchFamily="50" charset="-128"/>
                <a:ea typeface="HGPｺﾞｼｯｸM" panose="020B0600000000000000" pitchFamily="50" charset="-128"/>
              </a:rPr>
              <a:t>施設入所者の地域生活移行者数に関する現状</a:t>
            </a:r>
          </a:p>
        </p:txBody>
      </p:sp>
      <p:sp>
        <p:nvSpPr>
          <p:cNvPr id="60" name="下矢印 59"/>
          <p:cNvSpPr/>
          <p:nvPr/>
        </p:nvSpPr>
        <p:spPr>
          <a:xfrm>
            <a:off x="4045212" y="2132856"/>
            <a:ext cx="1843892" cy="421304"/>
          </a:xfrm>
          <a:prstGeom prst="downArrow">
            <a:avLst>
              <a:gd name="adj1" fmla="val 50000"/>
              <a:gd name="adj2" fmla="val 5706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6" name="タイトル 1"/>
          <p:cNvSpPr txBox="1">
            <a:spLocks/>
          </p:cNvSpPr>
          <p:nvPr/>
        </p:nvSpPr>
        <p:spPr>
          <a:xfrm>
            <a:off x="153712" y="2556000"/>
            <a:ext cx="9632920" cy="2581544"/>
          </a:xfrm>
          <a:prstGeom prst="rect">
            <a:avLst/>
          </a:prstGeom>
          <a:solidFill>
            <a:schemeClr val="accent6">
              <a:lumMod val="20000"/>
              <a:lumOff val="80000"/>
            </a:schemeClr>
          </a:solidFill>
          <a:ln>
            <a:solidFill>
              <a:schemeClr val="tx1"/>
            </a:solidFill>
            <a:prstDash val="solid"/>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725" indent="-85725" algn="l"/>
            <a:r>
              <a:rPr lang="ja-JP" altLang="en-US" sz="1600" dirty="0">
                <a:latin typeface="HGPｺﾞｼｯｸM" panose="020B0600000000000000" pitchFamily="50" charset="-128"/>
                <a:ea typeface="HGPｺﾞｼｯｸM" panose="020B0600000000000000" pitchFamily="50" charset="-128"/>
              </a:rPr>
              <a:t>〇　施設入所者の重度化・高齢化により、入所施設からの退所は入院・死亡を理由とする割合が年々高まっており、自宅やグループホームなどへの地域生活移行者数は、上記の現状の通り減少傾向にある。</a:t>
            </a:r>
            <a:endParaRPr lang="en-US" altLang="ja-JP" sz="1600" dirty="0">
              <a:latin typeface="HGPｺﾞｼｯｸM" panose="020B0600000000000000" pitchFamily="50" charset="-128"/>
              <a:ea typeface="HGPｺﾞｼｯｸM" panose="020B0600000000000000" pitchFamily="50" charset="-128"/>
            </a:endParaRPr>
          </a:p>
          <a:p>
            <a:pPr marL="85725" indent="-85725" algn="l"/>
            <a:endParaRPr lang="en-US" altLang="ja-JP" sz="1050" dirty="0">
              <a:latin typeface="HGPｺﾞｼｯｸM" panose="020B0600000000000000" pitchFamily="50" charset="-128"/>
              <a:ea typeface="HGPｺﾞｼｯｸM" panose="020B0600000000000000" pitchFamily="50" charset="-128"/>
            </a:endParaRPr>
          </a:p>
          <a:p>
            <a:pPr marL="85725" indent="-85725" algn="l"/>
            <a:r>
              <a:rPr lang="ja-JP" altLang="en-US" sz="1600" dirty="0">
                <a:latin typeface="HGPｺﾞｼｯｸM" panose="020B0600000000000000" pitchFamily="50" charset="-128"/>
                <a:ea typeface="HGPｺﾞｼｯｸM" panose="020B0600000000000000" pitchFamily="50" charset="-128"/>
              </a:rPr>
              <a:t>○　一方で、障害者の重度化・高齢化に対応するための、グループホームなどの障害福祉サービスの機能強化や地域生活支援拠点等の整備にかかる取組を踏まえ、第５期障害福祉計画の基本指針においては、成果目標を以下のように設定してはどうか。</a:t>
            </a:r>
            <a:endParaRPr lang="en-US" altLang="ja-JP" sz="1600" dirty="0">
              <a:latin typeface="HGPｺﾞｼｯｸM" panose="020B0600000000000000" pitchFamily="50" charset="-128"/>
              <a:ea typeface="HGPｺﾞｼｯｸM" panose="020B0600000000000000" pitchFamily="50" charset="-128"/>
            </a:endParaRPr>
          </a:p>
          <a:p>
            <a:pPr marL="85725" indent="-85725" algn="l"/>
            <a:endParaRPr lang="en-US" altLang="ja-JP" sz="600" dirty="0">
              <a:latin typeface="HGPｺﾞｼｯｸM" panose="020B0600000000000000" pitchFamily="50" charset="-128"/>
              <a:ea typeface="HGPｺﾞｼｯｸM" panose="020B0600000000000000" pitchFamily="50" charset="-128"/>
            </a:endParaRPr>
          </a:p>
          <a:p>
            <a:pPr marL="85725" indent="-85725" algn="l"/>
            <a:r>
              <a:rPr lang="en-US" altLang="ja-JP" sz="1800" b="1" u="sng" dirty="0">
                <a:latin typeface="HGPｺﾞｼｯｸM" panose="020B0600000000000000" pitchFamily="50" charset="-128"/>
                <a:ea typeface="HGPｺﾞｼｯｸM" panose="020B0600000000000000" pitchFamily="50" charset="-128"/>
              </a:rPr>
              <a:t>【</a:t>
            </a:r>
            <a:r>
              <a:rPr lang="ja-JP" altLang="en-US" sz="1800" b="1" u="sng" dirty="0">
                <a:latin typeface="HGPｺﾞｼｯｸM" panose="020B0600000000000000" pitchFamily="50" charset="-128"/>
                <a:ea typeface="HGPｺﾞｼｯｸM" panose="020B0600000000000000" pitchFamily="50" charset="-128"/>
              </a:rPr>
              <a:t>成果目標（案）</a:t>
            </a:r>
            <a:r>
              <a:rPr lang="en-US" altLang="ja-JP" sz="1800" b="1" u="sng" dirty="0">
                <a:latin typeface="HGPｺﾞｼｯｸM" panose="020B0600000000000000" pitchFamily="50" charset="-128"/>
                <a:ea typeface="HGPｺﾞｼｯｸM" panose="020B0600000000000000" pitchFamily="50" charset="-128"/>
              </a:rPr>
              <a:t>】</a:t>
            </a:r>
          </a:p>
          <a:p>
            <a:pPr lvl="0" algn="l">
              <a:spcBef>
                <a:spcPts val="0"/>
              </a:spcBef>
            </a:pPr>
            <a:r>
              <a:rPr lang="ja-JP" altLang="en-US" sz="1800" b="1" dirty="0">
                <a:latin typeface="HGPｺﾞｼｯｸM" panose="020B0600000000000000" pitchFamily="50" charset="-128"/>
                <a:ea typeface="HGPｺﾞｼｯｸM" panose="020B0600000000000000" pitchFamily="50" charset="-128"/>
              </a:rPr>
              <a:t>平成</a:t>
            </a:r>
            <a:r>
              <a:rPr lang="en-US" altLang="ja-JP" sz="1800" b="1" dirty="0">
                <a:latin typeface="HGPｺﾞｼｯｸM" panose="020B0600000000000000" pitchFamily="50" charset="-128"/>
                <a:ea typeface="HGPｺﾞｼｯｸM" panose="020B0600000000000000" pitchFamily="50" charset="-128"/>
              </a:rPr>
              <a:t>32</a:t>
            </a:r>
            <a:r>
              <a:rPr lang="ja-JP" altLang="en-US" sz="1800" b="1" dirty="0">
                <a:latin typeface="HGPｺﾞｼｯｸM" panose="020B0600000000000000" pitchFamily="50" charset="-128"/>
                <a:ea typeface="HGPｺﾞｼｯｸM" panose="020B0600000000000000" pitchFamily="50" charset="-128"/>
              </a:rPr>
              <a:t>年度末時点で、平成</a:t>
            </a:r>
            <a:r>
              <a:rPr lang="en-US" altLang="ja-JP" sz="1800" b="1" dirty="0">
                <a:latin typeface="HGPｺﾞｼｯｸM" panose="020B0600000000000000" pitchFamily="50" charset="-128"/>
                <a:ea typeface="HGPｺﾞｼｯｸM" panose="020B0600000000000000" pitchFamily="50" charset="-128"/>
              </a:rPr>
              <a:t>28</a:t>
            </a:r>
            <a:r>
              <a:rPr lang="ja-JP" altLang="en-US" sz="1800" b="1" dirty="0">
                <a:latin typeface="HGPｺﾞｼｯｸM" panose="020B0600000000000000" pitchFamily="50" charset="-128"/>
                <a:ea typeface="HGPｺﾞｼｯｸM" panose="020B0600000000000000" pitchFamily="50" charset="-128"/>
              </a:rPr>
              <a:t>年度末の施設入所者数の</a:t>
            </a:r>
            <a:r>
              <a:rPr lang="ja-JP" altLang="en-US" sz="1800" b="1" u="sng" dirty="0">
                <a:latin typeface="HGPｺﾞｼｯｸM" panose="020B0600000000000000" pitchFamily="50" charset="-128"/>
                <a:ea typeface="HGPｺﾞｼｯｸM" panose="020B0600000000000000" pitchFamily="50" charset="-128"/>
              </a:rPr>
              <a:t>９</a:t>
            </a:r>
            <a:r>
              <a:rPr lang="en-US" altLang="ja-JP" sz="1800" b="1" u="sng" dirty="0">
                <a:latin typeface="HGPｺﾞｼｯｸM" panose="020B0600000000000000" pitchFamily="50" charset="-128"/>
                <a:ea typeface="HGPｺﾞｼｯｸM" panose="020B0600000000000000" pitchFamily="50" charset="-128"/>
              </a:rPr>
              <a:t>%</a:t>
            </a:r>
            <a:r>
              <a:rPr lang="ja-JP" altLang="en-US" sz="1800" b="1" u="sng" dirty="0">
                <a:latin typeface="HGPｺﾞｼｯｸM" panose="020B0600000000000000" pitchFamily="50" charset="-128"/>
                <a:ea typeface="HGPｺﾞｼｯｸM" panose="020B0600000000000000" pitchFamily="50" charset="-128"/>
              </a:rPr>
              <a:t>以上</a:t>
            </a:r>
            <a:r>
              <a:rPr lang="ja-JP" altLang="en-US" sz="1800" b="1" dirty="0">
                <a:latin typeface="HGPｺﾞｼｯｸM" panose="020B0600000000000000" pitchFamily="50" charset="-128"/>
                <a:ea typeface="HGPｺﾞｼｯｸM" panose="020B0600000000000000" pitchFamily="50" charset="-128"/>
              </a:rPr>
              <a:t>が地域生活へ移行することを基本とする。</a:t>
            </a:r>
            <a:r>
              <a:rPr lang="ja-JP" altLang="en-US" sz="1200" dirty="0">
                <a:solidFill>
                  <a:prstClr val="black"/>
                </a:solidFill>
                <a:latin typeface="HGPｺﾞｼｯｸM" panose="020B0600000000000000" pitchFamily="50" charset="-128"/>
                <a:ea typeface="HGPｺﾞｼｯｸM" panose="020B0600000000000000" pitchFamily="50" charset="-128"/>
                <a:cs typeface="+mn-cs"/>
              </a:rPr>
              <a:t>ただし、各市町村及び都道府県において、現在の障害福祉計画で定めた平成</a:t>
            </a:r>
            <a:r>
              <a:rPr lang="en-US" altLang="ja-JP" sz="1200" dirty="0">
                <a:solidFill>
                  <a:prstClr val="black"/>
                </a:solidFill>
                <a:latin typeface="HGPｺﾞｼｯｸM" panose="020B0600000000000000" pitchFamily="50" charset="-128"/>
                <a:ea typeface="HGPｺﾞｼｯｸM" panose="020B0600000000000000" pitchFamily="50" charset="-128"/>
                <a:cs typeface="+mn-cs"/>
              </a:rPr>
              <a:t>29</a:t>
            </a:r>
            <a:r>
              <a:rPr lang="ja-JP" altLang="en-US" sz="1200" dirty="0">
                <a:solidFill>
                  <a:prstClr val="black"/>
                </a:solidFill>
                <a:latin typeface="HGPｺﾞｼｯｸM" panose="020B0600000000000000" pitchFamily="50" charset="-128"/>
                <a:ea typeface="HGPｺﾞｼｯｸM" panose="020B0600000000000000" pitchFamily="50" charset="-128"/>
                <a:cs typeface="+mn-cs"/>
              </a:rPr>
              <a:t>年度末までの移行実績が達成されないと見込まれる場合は、新しい計画を定める際には、平成</a:t>
            </a:r>
            <a:r>
              <a:rPr lang="en-US" altLang="ja-JP" sz="1200" dirty="0">
                <a:solidFill>
                  <a:prstClr val="black"/>
                </a:solidFill>
                <a:latin typeface="HGPｺﾞｼｯｸM" panose="020B0600000000000000" pitchFamily="50" charset="-128"/>
                <a:ea typeface="HGPｺﾞｼｯｸM" panose="020B0600000000000000" pitchFamily="50" charset="-128"/>
                <a:cs typeface="+mn-cs"/>
              </a:rPr>
              <a:t>29</a:t>
            </a:r>
            <a:r>
              <a:rPr lang="ja-JP" altLang="en-US" sz="1200" dirty="0">
                <a:solidFill>
                  <a:prstClr val="black"/>
                </a:solidFill>
                <a:latin typeface="HGPｺﾞｼｯｸM" panose="020B0600000000000000" pitchFamily="50" charset="-128"/>
                <a:ea typeface="HGPｺﾞｼｯｸM" panose="020B0600000000000000" pitchFamily="50" charset="-128"/>
                <a:cs typeface="+mn-cs"/>
              </a:rPr>
              <a:t>年度末時点で未達成と見込まれる人数を加味して成果目標を設定するものとする。</a:t>
            </a:r>
            <a:endParaRPr lang="en-US" altLang="ja-JP" sz="1800" b="1" dirty="0">
              <a:latin typeface="HGPｺﾞｼｯｸM" panose="020B0600000000000000" pitchFamily="50" charset="-128"/>
              <a:ea typeface="HGPｺﾞｼｯｸM" panose="020B0600000000000000" pitchFamily="50" charset="-128"/>
            </a:endParaRPr>
          </a:p>
        </p:txBody>
      </p:sp>
      <p:sp>
        <p:nvSpPr>
          <p:cNvPr id="67" name="正方形/長方形 66"/>
          <p:cNvSpPr/>
          <p:nvPr/>
        </p:nvSpPr>
        <p:spPr>
          <a:xfrm>
            <a:off x="56456" y="2196000"/>
            <a:ext cx="1691226" cy="41056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PｺﾞｼｯｸM" panose="020B0600000000000000" pitchFamily="50" charset="-128"/>
                <a:ea typeface="HGPｺﾞｼｯｸM" panose="020B0600000000000000" pitchFamily="50" charset="-128"/>
              </a:rPr>
              <a:t>成果目標（案）</a:t>
            </a:r>
          </a:p>
        </p:txBody>
      </p:sp>
      <p:sp>
        <p:nvSpPr>
          <p:cNvPr id="2" name="スライド番号プレースホルダー 1"/>
          <p:cNvSpPr>
            <a:spLocks noGrp="1"/>
          </p:cNvSpPr>
          <p:nvPr>
            <p:ph type="sldNum" sz="quarter" idx="12"/>
          </p:nvPr>
        </p:nvSpPr>
        <p:spPr/>
        <p:txBody>
          <a:bodyPr/>
          <a:lstStyle/>
          <a:p>
            <a:pPr>
              <a:defRPr/>
            </a:pPr>
            <a:fld id="{55BFF21B-9345-49ED-9334-74DFB50F9214}" type="slidenum">
              <a:rPr lang="ja-JP" altLang="en-US" smtClean="0">
                <a:solidFill>
                  <a:prstClr val="black">
                    <a:tint val="75000"/>
                  </a:prstClr>
                </a:solidFill>
              </a:rPr>
              <a:pPr>
                <a:defRPr/>
              </a:pPr>
              <a:t>75</a:t>
            </a:fld>
            <a:endParaRPr lang="ja-JP" altLang="en-US">
              <a:solidFill>
                <a:prstClr val="black">
                  <a:tint val="75000"/>
                </a:prstClr>
              </a:solidFill>
            </a:endParaRPr>
          </a:p>
        </p:txBody>
      </p:sp>
    </p:spTree>
    <p:extLst>
      <p:ext uri="{BB962C8B-B14F-4D97-AF65-F5344CB8AC3E}">
        <p14:creationId xmlns:p14="http://schemas.microsoft.com/office/powerpoint/2010/main" val="4091726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タイトル 1"/>
          <p:cNvSpPr txBox="1">
            <a:spLocks/>
          </p:cNvSpPr>
          <p:nvPr/>
        </p:nvSpPr>
        <p:spPr>
          <a:xfrm>
            <a:off x="122818" y="2340000"/>
            <a:ext cx="9663814" cy="2664296"/>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just">
              <a:spcAft>
                <a:spcPts val="0"/>
              </a:spcAft>
            </a:pPr>
            <a:r>
              <a:rPr lang="ja-JP" altLang="ja-JP" sz="1400" kern="100" dirty="0">
                <a:latin typeface="HGPｺﾞｼｯｸM" panose="020B0600000000000000" pitchFamily="50" charset="-128"/>
                <a:ea typeface="HGPｺﾞｼｯｸM" panose="020B0600000000000000" pitchFamily="50" charset="-128"/>
                <a:cs typeface="Times New Roman"/>
              </a:rPr>
              <a:t>○　施設入所者の現状をみると、障害支援区分５以下の利用者は減少または横ばいである一方、区分６の利用者が増加しており、</a:t>
            </a:r>
            <a:endParaRPr lang="en-US" altLang="ja-JP" sz="1400" kern="100" dirty="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400" kern="100" dirty="0">
                <a:latin typeface="HGPｺﾞｼｯｸM" panose="020B0600000000000000" pitchFamily="50" charset="-128"/>
                <a:ea typeface="HGPｺﾞｼｯｸM" panose="020B0600000000000000" pitchFamily="50" charset="-128"/>
                <a:cs typeface="Times New Roman"/>
              </a:rPr>
              <a:t>　</a:t>
            </a:r>
            <a:r>
              <a:rPr lang="ja-JP" altLang="ja-JP" sz="1400" kern="100" dirty="0">
                <a:latin typeface="HGPｺﾞｼｯｸM" panose="020B0600000000000000" pitchFamily="50" charset="-128"/>
                <a:ea typeface="HGPｺﾞｼｯｸM" panose="020B0600000000000000" pitchFamily="50" charset="-128"/>
                <a:cs typeface="Times New Roman"/>
              </a:rPr>
              <a:t>全体として施設入所者の重度化が進んでいる。また、</a:t>
            </a:r>
            <a:r>
              <a:rPr lang="en-US" altLang="ja-JP" sz="1400" kern="100" dirty="0">
                <a:latin typeface="HGPｺﾞｼｯｸM" panose="020B0600000000000000" pitchFamily="50" charset="-128"/>
                <a:ea typeface="HGPｺﾞｼｯｸM" panose="020B0600000000000000" pitchFamily="50" charset="-128"/>
                <a:cs typeface="Times New Roman"/>
              </a:rPr>
              <a:t>65</a:t>
            </a:r>
            <a:r>
              <a:rPr lang="ja-JP" altLang="ja-JP" sz="1400" kern="100" dirty="0">
                <a:latin typeface="HGPｺﾞｼｯｸM" panose="020B0600000000000000" pitchFamily="50" charset="-128"/>
                <a:ea typeface="HGPｺﾞｼｯｸM" panose="020B0600000000000000" pitchFamily="50" charset="-128"/>
                <a:cs typeface="Times New Roman"/>
              </a:rPr>
              <a:t>歳以上の利用者の割合が増加しているなど、高齢化も進みつつある。</a:t>
            </a:r>
            <a:endParaRPr lang="en-US" altLang="ja-JP" sz="1400" kern="100" dirty="0">
              <a:latin typeface="HGPｺﾞｼｯｸM" panose="020B0600000000000000" pitchFamily="50" charset="-128"/>
              <a:ea typeface="HGPｺﾞｼｯｸM" panose="020B0600000000000000" pitchFamily="50" charset="-128"/>
              <a:cs typeface="Times New Roman"/>
            </a:endParaRPr>
          </a:p>
          <a:p>
            <a:pPr algn="just">
              <a:spcAft>
                <a:spcPts val="0"/>
              </a:spcAft>
            </a:pPr>
            <a:endParaRPr lang="ja-JP" altLang="ja-JP" sz="800" kern="100" dirty="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ja-JP" sz="1400" kern="100" dirty="0">
                <a:latin typeface="HGPｺﾞｼｯｸM" panose="020B0600000000000000" pitchFamily="50" charset="-128"/>
                <a:ea typeface="HGPｺﾞｼｯｸM" panose="020B0600000000000000" pitchFamily="50" charset="-128"/>
                <a:cs typeface="Times New Roman"/>
              </a:rPr>
              <a:t>○　このような状況を踏まえると、障害支援区分が比較的軽度で地域生活への移行が可能な者については、グループホーム等の</a:t>
            </a:r>
            <a:endParaRPr lang="en-US" altLang="ja-JP" sz="1400" kern="100" dirty="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400" kern="100" dirty="0">
                <a:latin typeface="HGPｺﾞｼｯｸM" panose="020B0600000000000000" pitchFamily="50" charset="-128"/>
                <a:ea typeface="HGPｺﾞｼｯｸM" panose="020B0600000000000000" pitchFamily="50" charset="-128"/>
                <a:cs typeface="Times New Roman"/>
              </a:rPr>
              <a:t>　</a:t>
            </a:r>
            <a:r>
              <a:rPr lang="ja-JP" altLang="ja-JP" sz="1400" kern="100" dirty="0">
                <a:latin typeface="HGPｺﾞｼｯｸM" panose="020B0600000000000000" pitchFamily="50" charset="-128"/>
                <a:ea typeface="HGPｺﾞｼｯｸM" panose="020B0600000000000000" pitchFamily="50" charset="-128"/>
                <a:cs typeface="Times New Roman"/>
              </a:rPr>
              <a:t>地域生活への移行を促しつつ、この間の削減実績の推移を踏まえた目標設定とすべきではないか。</a:t>
            </a:r>
            <a:endParaRPr lang="en-US" altLang="ja-JP" sz="1400" kern="100" dirty="0">
              <a:latin typeface="HGPｺﾞｼｯｸM" panose="020B0600000000000000" pitchFamily="50" charset="-128"/>
              <a:ea typeface="HGPｺﾞｼｯｸM" panose="020B0600000000000000" pitchFamily="50" charset="-128"/>
              <a:cs typeface="Times New Roman"/>
            </a:endParaRPr>
          </a:p>
          <a:p>
            <a:pPr algn="just">
              <a:spcAft>
                <a:spcPts val="0"/>
              </a:spcAft>
            </a:pPr>
            <a:endParaRPr lang="ja-JP" altLang="ja-JP" sz="800" kern="100" dirty="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ja-JP" sz="1400" kern="100" dirty="0">
                <a:latin typeface="HGPｺﾞｼｯｸM" panose="020B0600000000000000" pitchFamily="50" charset="-128"/>
                <a:ea typeface="HGPｺﾞｼｯｸM" panose="020B0600000000000000" pitchFamily="50" charset="-128"/>
                <a:cs typeface="Times New Roman"/>
              </a:rPr>
              <a:t>○　一方で、重度化に対応したグループホームの新たな類型の創設や、市町村等における地域生活支援拠点等の整備にかかる</a:t>
            </a:r>
            <a:endParaRPr lang="en-US" altLang="ja-JP" sz="1400" kern="100" dirty="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400" kern="100" dirty="0">
                <a:latin typeface="HGPｺﾞｼｯｸM" panose="020B0600000000000000" pitchFamily="50" charset="-128"/>
                <a:ea typeface="HGPｺﾞｼｯｸM" panose="020B0600000000000000" pitchFamily="50" charset="-128"/>
                <a:cs typeface="Times New Roman"/>
              </a:rPr>
              <a:t>　</a:t>
            </a:r>
            <a:r>
              <a:rPr lang="ja-JP" altLang="ja-JP" sz="1400" kern="100" dirty="0">
                <a:latin typeface="HGPｺﾞｼｯｸM" panose="020B0600000000000000" pitchFamily="50" charset="-128"/>
                <a:ea typeface="HGPｺﾞｼｯｸM" panose="020B0600000000000000" pitchFamily="50" charset="-128"/>
                <a:cs typeface="Times New Roman"/>
              </a:rPr>
              <a:t>取組を踏まえ、第５期障害福祉計画の基本指針においては、成果目標を以下のように設定してはどうか。</a:t>
            </a:r>
            <a:endParaRPr lang="en-US" altLang="ja-JP" sz="1400" kern="100" dirty="0">
              <a:latin typeface="HGPｺﾞｼｯｸM" panose="020B0600000000000000" pitchFamily="50" charset="-128"/>
              <a:ea typeface="HGPｺﾞｼｯｸM" panose="020B0600000000000000" pitchFamily="50" charset="-128"/>
              <a:cs typeface="Times New Roman"/>
            </a:endParaRPr>
          </a:p>
          <a:p>
            <a:pPr algn="just">
              <a:spcAft>
                <a:spcPts val="0"/>
              </a:spcAft>
            </a:pPr>
            <a:endParaRPr lang="en-US" altLang="ja-JP" sz="800" b="1" u="sng" dirty="0">
              <a:latin typeface="HGPｺﾞｼｯｸM" panose="020B0600000000000000" pitchFamily="50" charset="-128"/>
              <a:ea typeface="HGPｺﾞｼｯｸM" panose="020B0600000000000000" pitchFamily="50" charset="-128"/>
            </a:endParaRPr>
          </a:p>
          <a:p>
            <a:pPr marL="85725" indent="-85725" algn="l"/>
            <a:r>
              <a:rPr lang="en-US" altLang="ja-JP" sz="1600" b="1" u="sng" dirty="0">
                <a:latin typeface="HGPｺﾞｼｯｸM" panose="020B0600000000000000" pitchFamily="50" charset="-128"/>
                <a:ea typeface="HGPｺﾞｼｯｸM" panose="020B0600000000000000" pitchFamily="50" charset="-128"/>
              </a:rPr>
              <a:t>【</a:t>
            </a:r>
            <a:r>
              <a:rPr lang="ja-JP" altLang="en-US" sz="1600" b="1" u="sng" dirty="0">
                <a:latin typeface="HGPｺﾞｼｯｸM" panose="020B0600000000000000" pitchFamily="50" charset="-128"/>
                <a:ea typeface="HGPｺﾞｼｯｸM" panose="020B0600000000000000" pitchFamily="50" charset="-128"/>
              </a:rPr>
              <a:t>成果目標（案）</a:t>
            </a:r>
            <a:r>
              <a:rPr lang="en-US" altLang="ja-JP" sz="1600" b="1" u="sng" dirty="0">
                <a:latin typeface="HGPｺﾞｼｯｸM" panose="020B0600000000000000" pitchFamily="50" charset="-128"/>
                <a:ea typeface="HGPｺﾞｼｯｸM" panose="020B0600000000000000" pitchFamily="50" charset="-128"/>
              </a:rPr>
              <a:t>】</a:t>
            </a:r>
          </a:p>
          <a:p>
            <a:pPr lvl="0" algn="l">
              <a:spcBef>
                <a:spcPts val="0"/>
              </a:spcBef>
            </a:pPr>
            <a:r>
              <a:rPr lang="ja-JP" altLang="en-US" sz="1600" b="1" dirty="0">
                <a:latin typeface="HGPｺﾞｼｯｸM" panose="020B0600000000000000" pitchFamily="50" charset="-128"/>
                <a:ea typeface="HGPｺﾞｼｯｸM" panose="020B0600000000000000" pitchFamily="50" charset="-128"/>
              </a:rPr>
              <a:t>　平成</a:t>
            </a:r>
            <a:r>
              <a:rPr lang="en-US" altLang="ja-JP" sz="1600" b="1" dirty="0">
                <a:latin typeface="HGPｺﾞｼｯｸM" panose="020B0600000000000000" pitchFamily="50" charset="-128"/>
                <a:ea typeface="HGPｺﾞｼｯｸM" panose="020B0600000000000000" pitchFamily="50" charset="-128"/>
              </a:rPr>
              <a:t>32</a:t>
            </a:r>
            <a:r>
              <a:rPr lang="ja-JP" altLang="en-US" sz="1600" b="1" dirty="0">
                <a:latin typeface="HGPｺﾞｼｯｸM" panose="020B0600000000000000" pitchFamily="50" charset="-128"/>
                <a:ea typeface="HGPｺﾞｼｯｸM" panose="020B0600000000000000" pitchFamily="50" charset="-128"/>
              </a:rPr>
              <a:t>年度末時点の施設入所者数を平成</a:t>
            </a:r>
            <a:r>
              <a:rPr lang="en-US" altLang="ja-JP" sz="1600" b="1" dirty="0">
                <a:latin typeface="HGPｺﾞｼｯｸM" panose="020B0600000000000000" pitchFamily="50" charset="-128"/>
                <a:ea typeface="HGPｺﾞｼｯｸM" panose="020B0600000000000000" pitchFamily="50" charset="-128"/>
              </a:rPr>
              <a:t>28</a:t>
            </a:r>
            <a:r>
              <a:rPr lang="ja-JP" altLang="en-US" sz="1600" b="1" dirty="0">
                <a:latin typeface="HGPｺﾞｼｯｸM" panose="020B0600000000000000" pitchFamily="50" charset="-128"/>
                <a:ea typeface="HGPｺﾞｼｯｸM" panose="020B0600000000000000" pitchFamily="50" charset="-128"/>
              </a:rPr>
              <a:t>年度末時点の施設入所者数から</a:t>
            </a:r>
            <a:r>
              <a:rPr lang="ja-JP" altLang="en-US" sz="1600" b="1" u="sng" dirty="0">
                <a:latin typeface="HGPｺﾞｼｯｸM" panose="020B0600000000000000" pitchFamily="50" charset="-128"/>
                <a:ea typeface="HGPｺﾞｼｯｸM" panose="020B0600000000000000" pitchFamily="50" charset="-128"/>
              </a:rPr>
              <a:t>２％以上</a:t>
            </a:r>
            <a:r>
              <a:rPr lang="ja-JP" altLang="en-US" sz="1600" b="1" dirty="0">
                <a:latin typeface="HGPｺﾞｼｯｸM" panose="020B0600000000000000" pitchFamily="50" charset="-128"/>
                <a:ea typeface="HGPｺﾞｼｯｸM" panose="020B0600000000000000" pitchFamily="50" charset="-128"/>
              </a:rPr>
              <a:t>削減することを基本とする。</a:t>
            </a:r>
            <a:r>
              <a:rPr lang="ja-JP" altLang="en-US" sz="1200" dirty="0">
                <a:solidFill>
                  <a:prstClr val="black"/>
                </a:solidFill>
                <a:latin typeface="HGPｺﾞｼｯｸM" panose="020B0600000000000000" pitchFamily="50" charset="-128"/>
                <a:ea typeface="HGPｺﾞｼｯｸM" panose="020B0600000000000000" pitchFamily="50" charset="-128"/>
                <a:cs typeface="+mn-cs"/>
              </a:rPr>
              <a:t>ただし、各市町村及び都道府県において、現在の障害福祉計画で定めた平成</a:t>
            </a:r>
            <a:r>
              <a:rPr lang="en-US" altLang="ja-JP" sz="1200" dirty="0">
                <a:solidFill>
                  <a:prstClr val="black"/>
                </a:solidFill>
                <a:latin typeface="HGPｺﾞｼｯｸM" panose="020B0600000000000000" pitchFamily="50" charset="-128"/>
                <a:ea typeface="HGPｺﾞｼｯｸM" panose="020B0600000000000000" pitchFamily="50" charset="-128"/>
                <a:cs typeface="+mn-cs"/>
              </a:rPr>
              <a:t>29</a:t>
            </a:r>
            <a:r>
              <a:rPr lang="ja-JP" altLang="en-US" sz="1200" dirty="0">
                <a:solidFill>
                  <a:prstClr val="black"/>
                </a:solidFill>
                <a:latin typeface="HGPｺﾞｼｯｸM" panose="020B0600000000000000" pitchFamily="50" charset="-128"/>
                <a:ea typeface="HGPｺﾞｼｯｸM" panose="020B0600000000000000" pitchFamily="50" charset="-128"/>
                <a:cs typeface="+mn-cs"/>
              </a:rPr>
              <a:t>年度末までの実績が達成されないと見込まれる場合は、新しい計画を定める際には、平成</a:t>
            </a:r>
            <a:r>
              <a:rPr lang="en-US" altLang="ja-JP" sz="1200" dirty="0">
                <a:solidFill>
                  <a:prstClr val="black"/>
                </a:solidFill>
                <a:latin typeface="HGPｺﾞｼｯｸM" panose="020B0600000000000000" pitchFamily="50" charset="-128"/>
                <a:ea typeface="HGPｺﾞｼｯｸM" panose="020B0600000000000000" pitchFamily="50" charset="-128"/>
                <a:cs typeface="+mn-cs"/>
              </a:rPr>
              <a:t>29</a:t>
            </a:r>
            <a:r>
              <a:rPr lang="ja-JP" altLang="en-US" sz="1200" dirty="0">
                <a:solidFill>
                  <a:prstClr val="black"/>
                </a:solidFill>
                <a:latin typeface="HGPｺﾞｼｯｸM" panose="020B0600000000000000" pitchFamily="50" charset="-128"/>
                <a:ea typeface="HGPｺﾞｼｯｸM" panose="020B0600000000000000" pitchFamily="50" charset="-128"/>
                <a:cs typeface="+mn-cs"/>
              </a:rPr>
              <a:t>年度末時点で未達成と見込まれる人数を加味して成果目標を設定するものとする。</a:t>
            </a:r>
            <a:endParaRPr lang="en-US" altLang="ja-JP" sz="1600" b="1" dirty="0">
              <a:latin typeface="HGPｺﾞｼｯｸM" panose="020B0600000000000000" pitchFamily="50" charset="-128"/>
              <a:ea typeface="HGPｺﾞｼｯｸM" panose="020B0600000000000000" pitchFamily="50" charset="-128"/>
            </a:endParaRPr>
          </a:p>
        </p:txBody>
      </p:sp>
      <p:sp>
        <p:nvSpPr>
          <p:cNvPr id="41" name="正方形/長方形 40"/>
          <p:cNvSpPr/>
          <p:nvPr/>
        </p:nvSpPr>
        <p:spPr>
          <a:xfrm>
            <a:off x="0" y="-27384"/>
            <a:ext cx="9906000" cy="461665"/>
          </a:xfrm>
          <a:prstGeom prst="rect">
            <a:avLst/>
          </a:prstGeom>
        </p:spPr>
        <p:txBody>
          <a:bodyPr wrap="square">
            <a:spAutoFit/>
          </a:bodyPr>
          <a:lstStyle/>
          <a:p>
            <a:pPr algn="ctr" fontAlgn="auto">
              <a:spcBef>
                <a:spcPts val="0"/>
              </a:spcBef>
              <a:spcAft>
                <a:spcPts val="0"/>
              </a:spcAft>
            </a:pPr>
            <a:r>
              <a:rPr lang="ja-JP" altLang="en-US" sz="2400" b="1" dirty="0">
                <a:solidFill>
                  <a:prstClr val="black"/>
                </a:solidFill>
                <a:latin typeface="HGP創英角ｺﾞｼｯｸUB" panose="020B0900000000000000" pitchFamily="50" charset="-128"/>
                <a:ea typeface="HGP創英角ｺﾞｼｯｸUB" panose="020B0900000000000000" pitchFamily="50" charset="-128"/>
              </a:rPr>
              <a:t>施設入所者数の削減に関する目標について</a:t>
            </a:r>
          </a:p>
        </p:txBody>
      </p:sp>
      <p:sp>
        <p:nvSpPr>
          <p:cNvPr id="42" name="タイトル 1"/>
          <p:cNvSpPr txBox="1">
            <a:spLocks/>
          </p:cNvSpPr>
          <p:nvPr/>
        </p:nvSpPr>
        <p:spPr>
          <a:xfrm>
            <a:off x="122818" y="792000"/>
            <a:ext cx="9632920" cy="1188000"/>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725" lvl="0" indent="-85725" algn="l">
              <a:spcBef>
                <a:spcPts val="0"/>
              </a:spcBef>
            </a:pP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〇　平成</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25</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年度末の施設入所者数を母数とした施設入所者数の削減の割合は、平成</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27</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年度末時点で</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0.6</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％であり、引き続き、現状の水準で推移した場合、平成</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29</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年度末の目標値である４％を下回る状況。</a:t>
            </a:r>
            <a:endParaRPr lang="en-US" altLang="ja-JP" sz="1600" dirty="0">
              <a:solidFill>
                <a:prstClr val="black"/>
              </a:solidFill>
              <a:latin typeface="HGPｺﾞｼｯｸM" panose="020B0600000000000000" pitchFamily="50" charset="-128"/>
              <a:ea typeface="HGPｺﾞｼｯｸM" panose="020B0600000000000000" pitchFamily="50" charset="-128"/>
              <a:cs typeface="+mn-cs"/>
            </a:endParaRPr>
          </a:p>
          <a:p>
            <a:pPr marL="85725" lvl="0" indent="-85725" algn="l">
              <a:spcBef>
                <a:spcPts val="0"/>
              </a:spcBef>
            </a:pPr>
            <a:endParaRPr lang="en-US" altLang="ja-JP" sz="800" dirty="0">
              <a:solidFill>
                <a:prstClr val="black"/>
              </a:solidFill>
              <a:latin typeface="HGPｺﾞｼｯｸM" panose="020B0600000000000000" pitchFamily="50" charset="-128"/>
              <a:ea typeface="HGPｺﾞｼｯｸM" panose="020B0600000000000000" pitchFamily="50" charset="-128"/>
              <a:cs typeface="+mn-cs"/>
            </a:endParaRPr>
          </a:p>
          <a:p>
            <a:pPr marL="85725" lvl="0" indent="-85725" algn="l">
              <a:spcBef>
                <a:spcPts val="0"/>
              </a:spcBef>
            </a:pP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〇　また、直近３カ年（平成</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25</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年～平成</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27</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年）の施設入所者数削減の状況を踏まえると、平成</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28</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年度末の施設入所者数を母数とした削減の割合は平成</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32</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年度末までに</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1.2</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％となる見込み。</a:t>
            </a:r>
            <a:endParaRPr lang="en-US" altLang="ja-JP" sz="1600" dirty="0">
              <a:solidFill>
                <a:prstClr val="black"/>
              </a:solidFill>
              <a:latin typeface="HGPｺﾞｼｯｸM" panose="020B0600000000000000" pitchFamily="50" charset="-128"/>
              <a:ea typeface="HGPｺﾞｼｯｸM" panose="020B0600000000000000" pitchFamily="50" charset="-128"/>
            </a:endParaRPr>
          </a:p>
        </p:txBody>
      </p:sp>
      <p:grpSp>
        <p:nvGrpSpPr>
          <p:cNvPr id="43" name="グループ化 10"/>
          <p:cNvGrpSpPr>
            <a:grpSpLocks/>
          </p:cNvGrpSpPr>
          <p:nvPr/>
        </p:nvGrpSpPr>
        <p:grpSpPr bwMode="auto">
          <a:xfrm>
            <a:off x="80" y="360000"/>
            <a:ext cx="9906000" cy="71438"/>
            <a:chOff x="0" y="188640"/>
            <a:chExt cx="9144000" cy="72008"/>
          </a:xfrm>
        </p:grpSpPr>
        <p:cxnSp>
          <p:nvCxnSpPr>
            <p:cNvPr id="44" name="直線コネクタ 43"/>
            <p:cNvCxnSpPr/>
            <p:nvPr/>
          </p:nvCxnSpPr>
          <p:spPr>
            <a:xfrm>
              <a:off x="0" y="188640"/>
              <a:ext cx="9144000" cy="0"/>
            </a:xfrm>
            <a:prstGeom prst="line">
              <a:avLst/>
            </a:prstGeom>
            <a:noFill/>
            <a:ln w="9525" cap="flat" cmpd="sng" algn="ctr">
              <a:solidFill>
                <a:srgbClr val="99CCFF"/>
              </a:solidFill>
              <a:prstDash val="solid"/>
            </a:ln>
            <a:effectLst/>
          </p:spPr>
        </p:cxnSp>
        <p:cxnSp>
          <p:nvCxnSpPr>
            <p:cNvPr id="45" name="直線コネクタ 44"/>
            <p:cNvCxnSpPr/>
            <p:nvPr/>
          </p:nvCxnSpPr>
          <p:spPr>
            <a:xfrm>
              <a:off x="0" y="260648"/>
              <a:ext cx="9144000" cy="0"/>
            </a:xfrm>
            <a:prstGeom prst="line">
              <a:avLst/>
            </a:prstGeom>
            <a:noFill/>
            <a:ln w="57150" cap="flat" cmpd="sng" algn="ctr">
              <a:solidFill>
                <a:srgbClr val="99CCFF"/>
              </a:solidFill>
              <a:prstDash val="solid"/>
            </a:ln>
            <a:effectLst/>
          </p:spPr>
        </p:cxnSp>
      </p:grpSp>
      <p:graphicFrame>
        <p:nvGraphicFramePr>
          <p:cNvPr id="48" name="表 47"/>
          <p:cNvGraphicFramePr>
            <a:graphicFrameLocks noGrp="1"/>
          </p:cNvGraphicFramePr>
          <p:nvPr>
            <p:extLst>
              <p:ext uri="{D42A27DB-BD31-4B8C-83A1-F6EECF244321}">
                <p14:modId xmlns:p14="http://schemas.microsoft.com/office/powerpoint/2010/main" val="2309339342"/>
              </p:ext>
            </p:extLst>
          </p:nvPr>
        </p:nvGraphicFramePr>
        <p:xfrm>
          <a:off x="992561" y="5220054"/>
          <a:ext cx="8257954" cy="1339215"/>
        </p:xfrm>
        <a:graphic>
          <a:graphicData uri="http://schemas.openxmlformats.org/drawingml/2006/table">
            <a:tbl>
              <a:tblPr/>
              <a:tblGrid>
                <a:gridCol w="1163660">
                  <a:extLst>
                    <a:ext uri="{9D8B030D-6E8A-4147-A177-3AD203B41FA5}">
                      <a16:colId xmlns:a16="http://schemas.microsoft.com/office/drawing/2014/main" val="20000"/>
                    </a:ext>
                  </a:extLst>
                </a:gridCol>
                <a:gridCol w="1692565">
                  <a:extLst>
                    <a:ext uri="{9D8B030D-6E8A-4147-A177-3AD203B41FA5}">
                      <a16:colId xmlns:a16="http://schemas.microsoft.com/office/drawing/2014/main" val="20001"/>
                    </a:ext>
                  </a:extLst>
                </a:gridCol>
                <a:gridCol w="1927015">
                  <a:extLst>
                    <a:ext uri="{9D8B030D-6E8A-4147-A177-3AD203B41FA5}">
                      <a16:colId xmlns:a16="http://schemas.microsoft.com/office/drawing/2014/main" val="20002"/>
                    </a:ext>
                  </a:extLst>
                </a:gridCol>
                <a:gridCol w="1737357">
                  <a:extLst>
                    <a:ext uri="{9D8B030D-6E8A-4147-A177-3AD203B41FA5}">
                      <a16:colId xmlns:a16="http://schemas.microsoft.com/office/drawing/2014/main" val="20003"/>
                    </a:ext>
                  </a:extLst>
                </a:gridCol>
                <a:gridCol w="1737357">
                  <a:extLst>
                    <a:ext uri="{9D8B030D-6E8A-4147-A177-3AD203B41FA5}">
                      <a16:colId xmlns:a16="http://schemas.microsoft.com/office/drawing/2014/main" val="20004"/>
                    </a:ext>
                  </a:extLst>
                </a:gridCol>
              </a:tblGrid>
              <a:tr h="311845">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目標値</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第１～２期</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第３期</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第４期</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rPr>
                        <a:t>第５期</a:t>
                      </a:r>
                      <a:endPar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32</a:t>
                      </a:r>
                      <a:r>
                        <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0"/>
                  </a:ext>
                </a:extLst>
              </a:tr>
              <a:tr h="484891">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基本指針</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▲７％</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6.5</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b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9.5</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年間）</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▲４％</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b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年度末（４年間））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▲２％</a:t>
                      </a:r>
                      <a:endPar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zh-TW"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28</a:t>
                      </a: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年度末～</a:t>
                      </a:r>
                      <a:b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br>
                      <a:r>
                        <a:rPr kumimoji="1" lang="en-US" altLang="zh-TW"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32</a:t>
                      </a: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年度末（４年間））</a:t>
                      </a: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0471">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都道府県</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障害福祉計画</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8.4%</a:t>
                      </a:r>
                      <a:b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6.5</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15.4%</a:t>
                      </a:r>
                      <a:b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9.5</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kumimoji="1" lang="zh-TW"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zh-TW"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3.8</a:t>
                      </a:r>
                      <a:r>
                        <a:rPr kumimoji="1" lang="zh-TW"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zh-TW"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r>
                      <a:br>
                        <a:rPr kumimoji="1" lang="zh-TW"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br>
                      <a:r>
                        <a:rPr kumimoji="1" lang="zh-TW"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zh-TW"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25</a:t>
                      </a:r>
                      <a:r>
                        <a:rPr kumimoji="1" lang="zh-TW"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年度末～</a:t>
                      </a:r>
                      <a:br>
                        <a:rPr kumimoji="1" lang="zh-TW"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br>
                      <a:r>
                        <a:rPr kumimoji="1" lang="en-US" altLang="zh-TW"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29</a:t>
                      </a:r>
                      <a:r>
                        <a:rPr kumimoji="1" lang="zh-TW"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年度末（４年間）</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200" dirty="0">
                          <a:latin typeface="+mn-ea"/>
                          <a:ea typeface="+mn-ea"/>
                        </a:rPr>
                        <a:t>―</a:t>
                      </a:r>
                      <a:endParaRPr kumimoji="1" lang="ja-JP" altLang="en-US" sz="1200" dirty="0">
                        <a:latin typeface="+mn-ea"/>
                        <a:ea typeface="+mn-ea"/>
                      </a:endParaRP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9" name="正方形/長方形 48"/>
          <p:cNvSpPr/>
          <p:nvPr/>
        </p:nvSpPr>
        <p:spPr>
          <a:xfrm>
            <a:off x="2864768" y="6516000"/>
            <a:ext cx="6504234" cy="37906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・平成</a:t>
            </a:r>
            <a:r>
              <a:rPr lang="en-US" altLang="ja-JP" sz="1000" dirty="0">
                <a:solidFill>
                  <a:prstClr val="black"/>
                </a:solidFill>
                <a:latin typeface="HGPｺﾞｼｯｸM" panose="020B0600000000000000" pitchFamily="50" charset="-128"/>
                <a:ea typeface="HGPｺﾞｼｯｸM" panose="020B0600000000000000" pitchFamily="50" charset="-128"/>
              </a:rPr>
              <a:t>17</a:t>
            </a:r>
            <a:r>
              <a:rPr lang="ja-JP" altLang="en-US" sz="1000" dirty="0">
                <a:solidFill>
                  <a:prstClr val="black"/>
                </a:solidFill>
                <a:latin typeface="HGPｺﾞｼｯｸM" panose="020B0600000000000000" pitchFamily="50" charset="-128"/>
                <a:ea typeface="HGPｺﾞｼｯｸM" panose="020B0600000000000000" pitchFamily="50" charset="-128"/>
              </a:rPr>
              <a:t>年度、平成</a:t>
            </a:r>
            <a:r>
              <a:rPr lang="en-US" altLang="ja-JP" sz="1000" dirty="0">
                <a:solidFill>
                  <a:prstClr val="black"/>
                </a:solidFill>
                <a:latin typeface="HGPｺﾞｼｯｸM" panose="020B0600000000000000" pitchFamily="50" charset="-128"/>
                <a:ea typeface="HGPｺﾞｼｯｸM" panose="020B0600000000000000" pitchFamily="50" charset="-128"/>
              </a:rPr>
              <a:t>20</a:t>
            </a:r>
            <a:r>
              <a:rPr lang="ja-JP" altLang="en-US" sz="1000" dirty="0">
                <a:solidFill>
                  <a:prstClr val="black"/>
                </a:solidFill>
                <a:latin typeface="HGPｺﾞｼｯｸM" panose="020B0600000000000000" pitchFamily="50" charset="-128"/>
                <a:ea typeface="HGPｺﾞｼｯｸM" panose="020B0600000000000000" pitchFamily="50" charset="-128"/>
              </a:rPr>
              <a:t>～</a:t>
            </a:r>
            <a:r>
              <a:rPr lang="en-US" altLang="ja-JP" sz="1000" dirty="0">
                <a:solidFill>
                  <a:prstClr val="black"/>
                </a:solidFill>
                <a:latin typeface="HGPｺﾞｼｯｸM" panose="020B0600000000000000" pitchFamily="50" charset="-128"/>
                <a:ea typeface="HGPｺﾞｼｯｸM" panose="020B0600000000000000" pitchFamily="50" charset="-128"/>
              </a:rPr>
              <a:t>23</a:t>
            </a:r>
            <a:r>
              <a:rPr lang="ja-JP" altLang="en-US" sz="1000" dirty="0">
                <a:solidFill>
                  <a:prstClr val="black"/>
                </a:solidFill>
                <a:latin typeface="HGPｺﾞｼｯｸM" panose="020B0600000000000000" pitchFamily="50" charset="-128"/>
                <a:ea typeface="HGPｺﾞｼｯｸM" panose="020B0600000000000000" pitchFamily="50" charset="-128"/>
              </a:rPr>
              <a:t>年度は</a:t>
            </a:r>
            <a:r>
              <a:rPr lang="en-US" altLang="ja-JP" sz="1000" dirty="0">
                <a:solidFill>
                  <a:prstClr val="black"/>
                </a:solidFill>
                <a:latin typeface="HGPｺﾞｼｯｸM" panose="020B0600000000000000" pitchFamily="50" charset="-128"/>
                <a:ea typeface="HGPｺﾞｼｯｸM" panose="020B0600000000000000" pitchFamily="50" charset="-128"/>
              </a:rPr>
              <a:t>10</a:t>
            </a:r>
            <a:r>
              <a:rPr lang="ja-JP" altLang="en-US" sz="1000" dirty="0">
                <a:solidFill>
                  <a:prstClr val="black"/>
                </a:solidFill>
                <a:latin typeface="HGPｺﾞｼｯｸM" panose="020B0600000000000000" pitchFamily="50" charset="-128"/>
                <a:ea typeface="HGPｺﾞｼｯｸM" panose="020B0600000000000000" pitchFamily="50" charset="-128"/>
              </a:rPr>
              <a:t>月１日数値。</a:t>
            </a:r>
            <a:r>
              <a:rPr lang="en-US" altLang="ja-JP" sz="1000" dirty="0">
                <a:solidFill>
                  <a:prstClr val="black"/>
                </a:solidFill>
                <a:latin typeface="HGPｺﾞｼｯｸM" panose="020B0600000000000000" pitchFamily="50" charset="-128"/>
                <a:ea typeface="HGPｺﾞｼｯｸM" panose="020B0600000000000000" pitchFamily="50" charset="-128"/>
              </a:rPr>
              <a:t>24</a:t>
            </a:r>
            <a:r>
              <a:rPr lang="ja-JP" altLang="en-US" sz="1000" dirty="0">
                <a:solidFill>
                  <a:prstClr val="black"/>
                </a:solidFill>
                <a:latin typeface="HGPｺﾞｼｯｸM" panose="020B0600000000000000" pitchFamily="50" charset="-128"/>
                <a:ea typeface="HGPｺﾞｼｯｸM" panose="020B0600000000000000" pitchFamily="50" charset="-128"/>
              </a:rPr>
              <a:t>年度～</a:t>
            </a:r>
            <a:r>
              <a:rPr lang="en-US" altLang="ja-JP" sz="1000" dirty="0">
                <a:solidFill>
                  <a:prstClr val="black"/>
                </a:solidFill>
                <a:latin typeface="HGPｺﾞｼｯｸM" panose="020B0600000000000000" pitchFamily="50" charset="-128"/>
                <a:ea typeface="HGPｺﾞｼｯｸM" panose="020B0600000000000000" pitchFamily="50" charset="-128"/>
              </a:rPr>
              <a:t>27</a:t>
            </a:r>
            <a:r>
              <a:rPr lang="ja-JP" altLang="en-US" sz="1000" dirty="0">
                <a:solidFill>
                  <a:prstClr val="black"/>
                </a:solidFill>
                <a:latin typeface="HGPｺﾞｼｯｸM" panose="020B0600000000000000" pitchFamily="50" charset="-128"/>
                <a:ea typeface="HGPｺﾞｼｯｸM" panose="020B0600000000000000" pitchFamily="50" charset="-128"/>
              </a:rPr>
              <a:t>年度は３月末数値。</a:t>
            </a:r>
            <a:r>
              <a:rPr lang="en-US" altLang="ja-JP" sz="1000" dirty="0">
                <a:solidFill>
                  <a:prstClr val="black"/>
                </a:solidFill>
                <a:latin typeface="HGPｺﾞｼｯｸM" panose="020B0600000000000000" pitchFamily="50" charset="-128"/>
                <a:ea typeface="HGPｺﾞｼｯｸM" panose="020B0600000000000000" pitchFamily="50" charset="-128"/>
              </a:rPr>
              <a:t>28</a:t>
            </a:r>
            <a:r>
              <a:rPr lang="ja-JP" altLang="en-US" sz="1000" dirty="0">
                <a:solidFill>
                  <a:prstClr val="black"/>
                </a:solidFill>
                <a:latin typeface="HGPｺﾞｼｯｸM" panose="020B0600000000000000" pitchFamily="50" charset="-128"/>
                <a:ea typeface="HGPｺﾞｼｯｸM" panose="020B0600000000000000" pitchFamily="50" charset="-128"/>
              </a:rPr>
              <a:t>年度以降（括弧書き）は推計。</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　　（出典：　国保連データ、社会福祉施設等調査、施設入所者の地域生活の移行に関する状況調査）</a:t>
            </a:r>
          </a:p>
        </p:txBody>
      </p:sp>
      <p:sp>
        <p:nvSpPr>
          <p:cNvPr id="50" name="正方形/長方形 49"/>
          <p:cNvSpPr/>
          <p:nvPr/>
        </p:nvSpPr>
        <p:spPr>
          <a:xfrm>
            <a:off x="-423605" y="4968000"/>
            <a:ext cx="6717801" cy="28803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200" dirty="0">
                <a:solidFill>
                  <a:prstClr val="black"/>
                </a:solidFill>
                <a:latin typeface="HGPｺﾞｼｯｸM" panose="020B0600000000000000" pitchFamily="50" charset="-128"/>
                <a:ea typeface="HGPｺﾞｼｯｸM" panose="020B0600000000000000" pitchFamily="50" charset="-128"/>
              </a:rPr>
              <a:t>（参考）基本指針及び都道府県障害福祉計画における目標値</a:t>
            </a:r>
          </a:p>
        </p:txBody>
      </p:sp>
      <p:sp>
        <p:nvSpPr>
          <p:cNvPr id="51" name="下矢印 50"/>
          <p:cNvSpPr/>
          <p:nvPr/>
        </p:nvSpPr>
        <p:spPr>
          <a:xfrm>
            <a:off x="4160912" y="2016000"/>
            <a:ext cx="1584176" cy="288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36000" y="468000"/>
            <a:ext cx="4770530" cy="360040"/>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PｺﾞｼｯｸM" panose="020B0600000000000000" pitchFamily="50" charset="-128"/>
                <a:ea typeface="HGPｺﾞｼｯｸM" panose="020B0600000000000000" pitchFamily="50" charset="-128"/>
              </a:rPr>
              <a:t>施設入所者数の削減に関する現状について</a:t>
            </a:r>
          </a:p>
        </p:txBody>
      </p:sp>
      <p:sp>
        <p:nvSpPr>
          <p:cNvPr id="54" name="正方形/長方形 53"/>
          <p:cNvSpPr/>
          <p:nvPr/>
        </p:nvSpPr>
        <p:spPr>
          <a:xfrm>
            <a:off x="56456" y="2052001"/>
            <a:ext cx="1709228" cy="338551"/>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PｺﾞｼｯｸM" panose="020B0600000000000000" pitchFamily="50" charset="-128"/>
                <a:ea typeface="HGPｺﾞｼｯｸM" panose="020B0600000000000000" pitchFamily="50" charset="-128"/>
              </a:rPr>
              <a:t>成果目標（案）</a:t>
            </a:r>
          </a:p>
        </p:txBody>
      </p:sp>
      <p:sp>
        <p:nvSpPr>
          <p:cNvPr id="3" name="スライド番号プレースホルダー 2"/>
          <p:cNvSpPr>
            <a:spLocks noGrp="1"/>
          </p:cNvSpPr>
          <p:nvPr>
            <p:ph type="sldNum" sz="quarter" idx="12"/>
          </p:nvPr>
        </p:nvSpPr>
        <p:spPr/>
        <p:txBody>
          <a:bodyPr/>
          <a:lstStyle/>
          <a:p>
            <a:pPr>
              <a:defRPr/>
            </a:pPr>
            <a:fld id="{55BFF21B-9345-49ED-9334-74DFB50F9214}" type="slidenum">
              <a:rPr lang="ja-JP" altLang="en-US" smtClean="0">
                <a:solidFill>
                  <a:prstClr val="black">
                    <a:tint val="75000"/>
                  </a:prstClr>
                </a:solidFill>
              </a:rPr>
              <a:pPr>
                <a:defRPr/>
              </a:pPr>
              <a:t>76</a:t>
            </a:fld>
            <a:endParaRPr lang="ja-JP" altLang="en-US">
              <a:solidFill>
                <a:prstClr val="black">
                  <a:tint val="75000"/>
                </a:prstClr>
              </a:solidFill>
            </a:endParaRPr>
          </a:p>
        </p:txBody>
      </p:sp>
    </p:spTree>
    <p:extLst>
      <p:ext uri="{BB962C8B-B14F-4D97-AF65-F5344CB8AC3E}">
        <p14:creationId xmlns:p14="http://schemas.microsoft.com/office/powerpoint/2010/main" val="18538143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p:cNvSpPr txBox="1">
            <a:spLocks/>
          </p:cNvSpPr>
          <p:nvPr/>
        </p:nvSpPr>
        <p:spPr>
          <a:xfrm>
            <a:off x="89652" y="3689648"/>
            <a:ext cx="9720960" cy="3123728"/>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725" indent="-85725" algn="l"/>
            <a:r>
              <a:rPr lang="ja-JP" altLang="en-US" sz="1300" dirty="0">
                <a:solidFill>
                  <a:prstClr val="black"/>
                </a:solidFill>
                <a:latin typeface="HGPｺﾞｼｯｸM" panose="020B0600000000000000" pitchFamily="50" charset="-128"/>
                <a:ea typeface="HGPｺﾞｼｯｸM" panose="020B0600000000000000" pitchFamily="50" charset="-128"/>
              </a:rPr>
              <a:t>〇　第５期障害福祉計画の基本指針においては、現在、地域生活支援拠点等の整備が必ずしも進んでいない状況に鑑み、まずは</a:t>
            </a:r>
            <a:r>
              <a:rPr lang="ja-JP" altLang="en-US" sz="1300" b="1" u="sng" dirty="0">
                <a:solidFill>
                  <a:prstClr val="black"/>
                </a:solidFill>
                <a:latin typeface="HGPｺﾞｼｯｸM" panose="020B0600000000000000" pitchFamily="50" charset="-128"/>
                <a:ea typeface="HGPｺﾞｼｯｸM" panose="020B0600000000000000" pitchFamily="50" charset="-128"/>
              </a:rPr>
              <a:t>現行の成果目標を維持する</a:t>
            </a:r>
            <a:r>
              <a:rPr lang="ja-JP" altLang="en-US" sz="1300" dirty="0">
                <a:solidFill>
                  <a:prstClr val="black"/>
                </a:solidFill>
                <a:latin typeface="HGPｺﾞｼｯｸM" panose="020B0600000000000000" pitchFamily="50" charset="-128"/>
                <a:ea typeface="HGPｺﾞｼｯｸM" panose="020B0600000000000000" pitchFamily="50" charset="-128"/>
              </a:rPr>
              <a:t>こととしてはどうか。</a:t>
            </a: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85725" indent="-85725" algn="l"/>
            <a:endParaRPr lang="en-US" altLang="ja-JP" sz="600" dirty="0">
              <a:solidFill>
                <a:prstClr val="black"/>
              </a:solidFill>
              <a:latin typeface="HGPｺﾞｼｯｸM" panose="020B0600000000000000" pitchFamily="50" charset="-128"/>
              <a:ea typeface="HGPｺﾞｼｯｸM" panose="020B0600000000000000" pitchFamily="50" charset="-128"/>
            </a:endParaRPr>
          </a:p>
          <a:p>
            <a:pPr marL="85725" indent="-85725" algn="l"/>
            <a:r>
              <a:rPr lang="ja-JP" altLang="en-US" sz="1300" dirty="0">
                <a:solidFill>
                  <a:prstClr val="black"/>
                </a:solidFill>
                <a:latin typeface="HGPｺﾞｼｯｸM" panose="020B0600000000000000" pitchFamily="50" charset="-128"/>
                <a:ea typeface="HGPｺﾞｼｯｸM" panose="020B0600000000000000" pitchFamily="50" charset="-128"/>
              </a:rPr>
              <a:t>〇　その上で、</a:t>
            </a:r>
            <a:r>
              <a:rPr lang="ja-JP" altLang="en-US" sz="1300" b="1" u="sng" dirty="0">
                <a:solidFill>
                  <a:prstClr val="black"/>
                </a:solidFill>
                <a:latin typeface="HGPｺﾞｼｯｸM" panose="020B0600000000000000" pitchFamily="50" charset="-128"/>
                <a:ea typeface="HGPｺﾞｼｯｸM" panose="020B0600000000000000" pitchFamily="50" charset="-128"/>
              </a:rPr>
              <a:t>平成</a:t>
            </a:r>
            <a:r>
              <a:rPr lang="en-US" altLang="ja-JP" sz="1300" b="1" u="sng" dirty="0">
                <a:solidFill>
                  <a:prstClr val="black"/>
                </a:solidFill>
                <a:latin typeface="HGPｺﾞｼｯｸM" panose="020B0600000000000000" pitchFamily="50" charset="-128"/>
                <a:ea typeface="HGPｺﾞｼｯｸM" panose="020B0600000000000000" pitchFamily="50" charset="-128"/>
              </a:rPr>
              <a:t>30</a:t>
            </a:r>
            <a:r>
              <a:rPr lang="ja-JP" altLang="en-US" sz="1300" b="1" u="sng" dirty="0">
                <a:solidFill>
                  <a:prstClr val="black"/>
                </a:solidFill>
                <a:latin typeface="HGPｺﾞｼｯｸM" panose="020B0600000000000000" pitchFamily="50" charset="-128"/>
                <a:ea typeface="HGPｺﾞｼｯｸM" panose="020B0600000000000000" pitchFamily="50" charset="-128"/>
              </a:rPr>
              <a:t>年度以降の更なる整備促進を図るため、今後、以下のような取組を実施する</a:t>
            </a:r>
            <a:r>
              <a:rPr lang="ja-JP" altLang="en-US" sz="1300" dirty="0">
                <a:solidFill>
                  <a:prstClr val="black"/>
                </a:solidFill>
                <a:latin typeface="HGPｺﾞｼｯｸM" panose="020B0600000000000000" pitchFamily="50" charset="-128"/>
                <a:ea typeface="HGPｺﾞｼｯｸM" panose="020B0600000000000000" pitchFamily="50" charset="-128"/>
              </a:rPr>
              <a:t>こととしてはどうか。</a:t>
            </a: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266700" indent="-266700" algn="just"/>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a:latin typeface="HGPｺﾞｼｯｸM" panose="020B0600000000000000" pitchFamily="50" charset="-128"/>
                <a:ea typeface="HGPｺﾞｼｯｸM" panose="020B0600000000000000" pitchFamily="50" charset="-128"/>
              </a:rPr>
              <a:t>□</a:t>
            </a:r>
            <a:r>
              <a:rPr lang="ja-JP" altLang="en-US" sz="1300" b="1" dirty="0">
                <a:latin typeface="HGPｺﾞｼｯｸM" panose="020B0600000000000000" pitchFamily="50" charset="-128"/>
                <a:ea typeface="HGPｺﾞｼｯｸM" panose="020B0600000000000000" pitchFamily="50" charset="-128"/>
              </a:rPr>
              <a:t>　</a:t>
            </a:r>
            <a:r>
              <a:rPr lang="ja-JP" altLang="en-US" sz="1300" b="1" u="sng" dirty="0">
                <a:latin typeface="HGPｺﾞｼｯｸM" panose="020B0600000000000000" pitchFamily="50" charset="-128"/>
                <a:ea typeface="HGPｺﾞｼｯｸM" panose="020B0600000000000000" pitchFamily="50" charset="-128"/>
              </a:rPr>
              <a:t>基本指針（第三　障害福祉計画の作成に関する事項）を見直し、以下のような視点を盛り込む。</a:t>
            </a:r>
            <a:endParaRPr lang="en-US" altLang="ja-JP" sz="1300" b="1" u="sng" dirty="0">
              <a:latin typeface="HGPｺﾞｼｯｸM" panose="020B0600000000000000" pitchFamily="50" charset="-128"/>
              <a:ea typeface="HGPｺﾞｼｯｸM" panose="020B0600000000000000" pitchFamily="50" charset="-128"/>
            </a:endParaRPr>
          </a:p>
          <a:p>
            <a:pPr marL="266700" indent="-266700" algn="just"/>
            <a:r>
              <a:rPr lang="ja-JP" altLang="en-US" sz="1200" kern="100" dirty="0">
                <a:latin typeface="HGPｺﾞｼｯｸM" panose="020B0600000000000000" pitchFamily="50" charset="-128"/>
                <a:ea typeface="HGPｺﾞｼｯｸM" panose="020B0600000000000000" pitchFamily="50" charset="-128"/>
                <a:cs typeface="Times New Roman"/>
              </a:rPr>
              <a:t>　　　　①　</a:t>
            </a:r>
            <a:r>
              <a:rPr lang="ja-JP" altLang="ja-JP" sz="1200" kern="100" dirty="0">
                <a:latin typeface="HGPｺﾞｼｯｸM" panose="020B0600000000000000" pitchFamily="50" charset="-128"/>
                <a:ea typeface="HGPｺﾞｼｯｸM" panose="020B0600000000000000" pitchFamily="50" charset="-128"/>
                <a:cs typeface="Times New Roman"/>
              </a:rPr>
              <a:t>各地域</a:t>
            </a:r>
            <a:r>
              <a:rPr lang="ja-JP" altLang="en-US" sz="1200" kern="100" dirty="0">
                <a:latin typeface="HGPｺﾞｼｯｸM" panose="020B0600000000000000" pitchFamily="50" charset="-128"/>
                <a:ea typeface="HGPｺﾞｼｯｸM" panose="020B0600000000000000" pitchFamily="50" charset="-128"/>
                <a:cs typeface="Times New Roman"/>
              </a:rPr>
              <a:t>においてどのような体制を構築するか、目指すべき地域生活支援</a:t>
            </a:r>
            <a:r>
              <a:rPr lang="ja-JP" altLang="ja-JP" sz="1200" kern="100" dirty="0">
                <a:latin typeface="HGPｺﾞｼｯｸM" panose="020B0600000000000000" pitchFamily="50" charset="-128"/>
                <a:ea typeface="HGPｺﾞｼｯｸM" panose="020B0600000000000000" pitchFamily="50" charset="-128"/>
                <a:cs typeface="Times New Roman"/>
              </a:rPr>
              <a:t>拠点等の整備方針を検討するため、協議会</a:t>
            </a:r>
            <a:r>
              <a:rPr lang="ja-JP" altLang="en-US" sz="1200" kern="100" dirty="0">
                <a:latin typeface="HGPｺﾞｼｯｸM" panose="020B0600000000000000" pitchFamily="50" charset="-128"/>
                <a:ea typeface="HGPｺﾞｼｯｸM" panose="020B0600000000000000" pitchFamily="50" charset="-128"/>
                <a:cs typeface="Times New Roman"/>
              </a:rPr>
              <a:t>（障害者総合支援法第</a:t>
            </a:r>
            <a:r>
              <a:rPr lang="en-US" altLang="ja-JP" sz="1200" kern="100" dirty="0">
                <a:latin typeface="HGPｺﾞｼｯｸM" panose="020B0600000000000000" pitchFamily="50" charset="-128"/>
                <a:ea typeface="HGPｺﾞｼｯｸM" panose="020B0600000000000000" pitchFamily="50" charset="-128"/>
                <a:cs typeface="Times New Roman"/>
              </a:rPr>
              <a:t>89</a:t>
            </a:r>
          </a:p>
          <a:p>
            <a:pPr marL="266700" indent="-266700" algn="just"/>
            <a:r>
              <a:rPr lang="ja-JP" altLang="en-US" sz="1200" kern="100" dirty="0">
                <a:latin typeface="HGPｺﾞｼｯｸM" panose="020B0600000000000000" pitchFamily="50" charset="-128"/>
                <a:ea typeface="HGPｺﾞｼｯｸM" panose="020B0600000000000000" pitchFamily="50" charset="-128"/>
                <a:cs typeface="Times New Roman"/>
              </a:rPr>
              <a:t>　　　　　条の３に規定する協議会をいう。）</a:t>
            </a:r>
            <a:r>
              <a:rPr lang="ja-JP" altLang="ja-JP" sz="1200" kern="100" dirty="0">
                <a:latin typeface="HGPｺﾞｼｯｸM" panose="020B0600000000000000" pitchFamily="50" charset="-128"/>
                <a:ea typeface="HGPｺﾞｼｯｸM" panose="020B0600000000000000" pitchFamily="50" charset="-128"/>
                <a:cs typeface="Times New Roman"/>
              </a:rPr>
              <a:t>等を十分に活用すること</a:t>
            </a:r>
            <a:r>
              <a:rPr lang="ja-JP" altLang="en-US" sz="1200" kern="100" dirty="0">
                <a:latin typeface="HGPｺﾞｼｯｸM" panose="020B0600000000000000" pitchFamily="50" charset="-128"/>
                <a:ea typeface="HGPｺﾞｼｯｸM" panose="020B0600000000000000" pitchFamily="50" charset="-128"/>
                <a:cs typeface="Times New Roman"/>
              </a:rPr>
              <a:t>。</a:t>
            </a:r>
            <a:endParaRPr lang="en-US" altLang="ja-JP" sz="1200" kern="100" dirty="0">
              <a:latin typeface="HGPｺﾞｼｯｸM" panose="020B0600000000000000" pitchFamily="50" charset="-128"/>
              <a:ea typeface="HGPｺﾞｼｯｸM" panose="020B0600000000000000" pitchFamily="50" charset="-128"/>
              <a:cs typeface="Times New Roman"/>
            </a:endParaRPr>
          </a:p>
          <a:p>
            <a:pPr marL="266700" indent="-266700" algn="just"/>
            <a:r>
              <a:rPr lang="ja-JP" altLang="en-US" sz="1200" kern="100" dirty="0">
                <a:latin typeface="HGPｺﾞｼｯｸM" panose="020B0600000000000000" pitchFamily="50" charset="-128"/>
                <a:ea typeface="HGPｺﾞｼｯｸM" panose="020B0600000000000000" pitchFamily="50" charset="-128"/>
                <a:cs typeface="Times New Roman"/>
              </a:rPr>
              <a:t>　　　　②　</a:t>
            </a:r>
            <a:r>
              <a:rPr lang="ja-JP" altLang="ja-JP" sz="1200" kern="100" dirty="0">
                <a:latin typeface="HGPｺﾞｼｯｸM" panose="020B0600000000000000" pitchFamily="50" charset="-128"/>
                <a:ea typeface="HGPｺﾞｼｯｸM" panose="020B0600000000000000" pitchFamily="50" charset="-128"/>
                <a:cs typeface="Times New Roman"/>
              </a:rPr>
              <a:t>整備方針を踏まえ、</a:t>
            </a:r>
            <a:r>
              <a:rPr lang="ja-JP" altLang="en-US" sz="1200" kern="100" dirty="0">
                <a:latin typeface="HGPｺﾞｼｯｸM" panose="020B0600000000000000" pitchFamily="50" charset="-128"/>
                <a:ea typeface="HGPｺﾞｼｯｸM" panose="020B0600000000000000" pitchFamily="50" charset="-128"/>
                <a:cs typeface="Times New Roman"/>
              </a:rPr>
              <a:t>地域生活支援</a:t>
            </a:r>
            <a:r>
              <a:rPr lang="ja-JP" altLang="ja-JP" sz="1200" kern="100" dirty="0">
                <a:latin typeface="HGPｺﾞｼｯｸM" panose="020B0600000000000000" pitchFamily="50" charset="-128"/>
                <a:ea typeface="HGPｺﾞｼｯｸM" panose="020B0600000000000000" pitchFamily="50" charset="-128"/>
                <a:cs typeface="Times New Roman"/>
              </a:rPr>
              <a:t>拠点等を</a:t>
            </a:r>
            <a:r>
              <a:rPr lang="ja-JP" altLang="en-US" sz="1200" kern="100" dirty="0">
                <a:latin typeface="HGPｺﾞｼｯｸM" panose="020B0600000000000000" pitchFamily="50" charset="-128"/>
                <a:ea typeface="HGPｺﾞｼｯｸM" panose="020B0600000000000000" pitchFamily="50" charset="-128"/>
                <a:cs typeface="Times New Roman"/>
              </a:rPr>
              <a:t>障害児者の生活を地域全体で支える核として機能させるためには、</a:t>
            </a:r>
            <a:r>
              <a:rPr lang="ja-JP" altLang="ja-JP" sz="1200" kern="100" dirty="0">
                <a:latin typeface="HGPｺﾞｼｯｸM" panose="020B0600000000000000" pitchFamily="50" charset="-128"/>
                <a:ea typeface="HGPｺﾞｼｯｸM" panose="020B0600000000000000" pitchFamily="50" charset="-128"/>
                <a:cs typeface="Times New Roman"/>
              </a:rPr>
              <a:t>運営する上での</a:t>
            </a:r>
            <a:r>
              <a:rPr lang="ja-JP" altLang="en-US" sz="1200" kern="100" dirty="0">
                <a:latin typeface="HGPｺﾞｼｯｸM" panose="020B0600000000000000" pitchFamily="50" charset="-128"/>
                <a:ea typeface="HGPｺﾞｼｯｸM" panose="020B0600000000000000" pitchFamily="50" charset="-128"/>
                <a:cs typeface="Times New Roman"/>
              </a:rPr>
              <a:t>課題を</a:t>
            </a:r>
            <a:r>
              <a:rPr lang="ja-JP" altLang="ja-JP" sz="1200" kern="100" dirty="0">
                <a:latin typeface="HGPｺﾞｼｯｸM" panose="020B0600000000000000" pitchFamily="50" charset="-128"/>
                <a:ea typeface="HGPｺﾞｼｯｸM" panose="020B0600000000000000" pitchFamily="50" charset="-128"/>
                <a:cs typeface="Times New Roman"/>
              </a:rPr>
              <a:t>共有</a:t>
            </a:r>
            <a:r>
              <a:rPr lang="ja-JP" altLang="en-US" sz="1200" kern="100" dirty="0">
                <a:latin typeface="HGPｺﾞｼｯｸM" panose="020B0600000000000000" pitchFamily="50" charset="-128"/>
                <a:ea typeface="HGPｺﾞｼｯｸM" panose="020B0600000000000000" pitchFamily="50" charset="-128"/>
                <a:cs typeface="Times New Roman"/>
              </a:rPr>
              <a:t>し、　　　</a:t>
            </a:r>
            <a:endParaRPr lang="en-US" altLang="ja-JP" sz="1200" kern="100" dirty="0">
              <a:latin typeface="HGPｺﾞｼｯｸM" panose="020B0600000000000000" pitchFamily="50" charset="-128"/>
              <a:ea typeface="HGPｺﾞｼｯｸM" panose="020B0600000000000000" pitchFamily="50" charset="-128"/>
              <a:cs typeface="Times New Roman"/>
            </a:endParaRPr>
          </a:p>
          <a:p>
            <a:pPr marL="266700" indent="-266700" algn="just"/>
            <a:r>
              <a:rPr lang="ja-JP" altLang="en-US" sz="1200" kern="100" dirty="0">
                <a:latin typeface="HGPｺﾞｼｯｸM" panose="020B0600000000000000" pitchFamily="50" charset="-128"/>
                <a:ea typeface="HGPｺﾞｼｯｸM" panose="020B0600000000000000" pitchFamily="50" charset="-128"/>
                <a:cs typeface="Times New Roman"/>
              </a:rPr>
              <a:t>　　　　　関係者への研修を行い、拠点等に関与する全ての機関、人材の有機的な結びつきを強化すること。</a:t>
            </a:r>
            <a:endParaRPr lang="en-US" altLang="ja-JP" sz="1200" kern="100" dirty="0">
              <a:latin typeface="HGPｺﾞｼｯｸM" panose="020B0600000000000000" pitchFamily="50" charset="-128"/>
              <a:ea typeface="HGPｺﾞｼｯｸM" panose="020B0600000000000000" pitchFamily="50" charset="-128"/>
              <a:cs typeface="Times New Roman"/>
            </a:endParaRPr>
          </a:p>
          <a:p>
            <a:pPr marL="266700" indent="-266700" algn="just"/>
            <a:r>
              <a:rPr lang="ja-JP" altLang="en-US" sz="1200" kern="100" dirty="0">
                <a:latin typeface="HGPｺﾞｼｯｸM" panose="020B0600000000000000" pitchFamily="50" charset="-128"/>
                <a:ea typeface="HGPｺﾞｼｯｸM" panose="020B0600000000000000" pitchFamily="50" charset="-128"/>
                <a:cs typeface="Times New Roman"/>
              </a:rPr>
              <a:t>　　　　③　</a:t>
            </a:r>
            <a:r>
              <a:rPr lang="ja-JP" altLang="ja-JP" sz="1200" kern="100" dirty="0">
                <a:latin typeface="HGPｺﾞｼｯｸM" panose="020B0600000000000000" pitchFamily="50" charset="-128"/>
                <a:ea typeface="HGPｺﾞｼｯｸM" panose="020B0600000000000000" pitchFamily="50" charset="-128"/>
                <a:cs typeface="Times New Roman"/>
              </a:rPr>
              <a:t>整備方針</a:t>
            </a:r>
            <a:r>
              <a:rPr lang="ja-JP" altLang="en-US" sz="1200" kern="100" dirty="0">
                <a:latin typeface="HGPｺﾞｼｯｸM" panose="020B0600000000000000" pitchFamily="50" charset="-128"/>
                <a:ea typeface="HGPｺﾞｼｯｸM" panose="020B0600000000000000" pitchFamily="50" charset="-128"/>
                <a:cs typeface="Times New Roman"/>
              </a:rPr>
              <a:t>や</a:t>
            </a:r>
            <a:r>
              <a:rPr lang="ja-JP" altLang="ja-JP" sz="1200" kern="100" dirty="0">
                <a:latin typeface="HGPｺﾞｼｯｸM" panose="020B0600000000000000" pitchFamily="50" charset="-128"/>
                <a:ea typeface="HGPｺﾞｼｯｸM" panose="020B0600000000000000" pitchFamily="50" charset="-128"/>
                <a:cs typeface="Times New Roman"/>
              </a:rPr>
              <a:t>必要な機能が各地域の実情に適しているか、</a:t>
            </a:r>
            <a:r>
              <a:rPr lang="ja-JP" altLang="en-US" sz="1200" kern="100" dirty="0">
                <a:latin typeface="HGPｺﾞｼｯｸM" panose="020B0600000000000000" pitchFamily="50" charset="-128"/>
                <a:ea typeface="HGPｺﾞｼｯｸM" panose="020B0600000000000000" pitchFamily="50" charset="-128"/>
                <a:cs typeface="Times New Roman"/>
              </a:rPr>
              <a:t>あるいは</a:t>
            </a:r>
            <a:r>
              <a:rPr lang="ja-JP" altLang="ja-JP" sz="1200" kern="100" dirty="0">
                <a:latin typeface="HGPｺﾞｼｯｸM" panose="020B0600000000000000" pitchFamily="50" charset="-128"/>
                <a:ea typeface="HGPｺﾞｼｯｸM" panose="020B0600000000000000" pitchFamily="50" charset="-128"/>
                <a:cs typeface="Times New Roman"/>
              </a:rPr>
              <a:t>課題に対応できるか</a:t>
            </a:r>
            <a:r>
              <a:rPr lang="ja-JP" altLang="en-US" sz="1200" kern="100" dirty="0">
                <a:latin typeface="HGPｺﾞｼｯｸM" panose="020B0600000000000000" pitchFamily="50" charset="-128"/>
                <a:ea typeface="HGPｺﾞｼｯｸM" panose="020B0600000000000000" pitchFamily="50" charset="-128"/>
                <a:cs typeface="Times New Roman"/>
              </a:rPr>
              <a:t>について</a:t>
            </a:r>
            <a:r>
              <a:rPr lang="ja-JP" altLang="ja-JP" sz="1200" kern="100" dirty="0">
                <a:latin typeface="HGPｺﾞｼｯｸM" panose="020B0600000000000000" pitchFamily="50" charset="-128"/>
                <a:ea typeface="HGPｺﾞｼｯｸM" panose="020B0600000000000000" pitchFamily="50" charset="-128"/>
                <a:cs typeface="Times New Roman"/>
              </a:rPr>
              <a:t>、</a:t>
            </a:r>
            <a:r>
              <a:rPr lang="ja-JP" altLang="en-US" sz="1200" kern="100" dirty="0">
                <a:latin typeface="HGPｺﾞｼｯｸM" panose="020B0600000000000000" pitchFamily="50" charset="-128"/>
                <a:ea typeface="HGPｺﾞｼｯｸM" panose="020B0600000000000000" pitchFamily="50" charset="-128"/>
                <a:cs typeface="Times New Roman"/>
              </a:rPr>
              <a:t>中長期的に必要な機能を見直し、強化を図る　　</a:t>
            </a:r>
            <a:endParaRPr lang="en-US" altLang="ja-JP" sz="1200" kern="100" dirty="0">
              <a:latin typeface="HGPｺﾞｼｯｸM" panose="020B0600000000000000" pitchFamily="50" charset="-128"/>
              <a:ea typeface="HGPｺﾞｼｯｸM" panose="020B0600000000000000" pitchFamily="50" charset="-128"/>
              <a:cs typeface="Times New Roman"/>
            </a:endParaRPr>
          </a:p>
          <a:p>
            <a:pPr marL="266700" indent="-266700" algn="just"/>
            <a:r>
              <a:rPr lang="ja-JP" altLang="en-US" sz="1200" kern="100" dirty="0">
                <a:latin typeface="HGPｺﾞｼｯｸM" panose="020B0600000000000000" pitchFamily="50" charset="-128"/>
                <a:ea typeface="HGPｺﾞｼｯｸM" panose="020B0600000000000000" pitchFamily="50" charset="-128"/>
                <a:cs typeface="Times New Roman"/>
              </a:rPr>
              <a:t>　　　　　ため、</a:t>
            </a:r>
            <a:r>
              <a:rPr lang="ja-JP" altLang="ja-JP" sz="1200" kern="100" dirty="0">
                <a:latin typeface="HGPｺﾞｼｯｸM" panose="020B0600000000000000" pitchFamily="50" charset="-128"/>
                <a:ea typeface="HGPｺﾞｼｯｸM" panose="020B0600000000000000" pitchFamily="50" charset="-128"/>
                <a:cs typeface="Times New Roman"/>
              </a:rPr>
              <a:t>十分に検討・検証すること</a:t>
            </a:r>
            <a:r>
              <a:rPr lang="ja-JP" altLang="en-US" sz="1200" kern="100" dirty="0">
                <a:latin typeface="HGPｺﾞｼｯｸM" panose="020B0600000000000000" pitchFamily="50" charset="-128"/>
                <a:ea typeface="HGPｺﾞｼｯｸM" panose="020B0600000000000000" pitchFamily="50" charset="-128"/>
                <a:cs typeface="Times New Roman"/>
              </a:rPr>
              <a:t>。</a:t>
            </a:r>
            <a:endParaRPr lang="en-US" altLang="ja-JP" sz="1200" dirty="0">
              <a:latin typeface="HGPｺﾞｼｯｸM" panose="020B0600000000000000" pitchFamily="50" charset="-128"/>
              <a:ea typeface="HGPｺﾞｼｯｸM" panose="020B0600000000000000" pitchFamily="50" charset="-128"/>
            </a:endParaRPr>
          </a:p>
          <a:p>
            <a:pPr marL="266700" indent="-266700" algn="just"/>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kern="100" dirty="0">
                <a:solidFill>
                  <a:prstClr val="black"/>
                </a:solidFill>
                <a:latin typeface="HGPｺﾞｼｯｸM" panose="020B0600000000000000" pitchFamily="50" charset="-128"/>
                <a:ea typeface="HGPｺﾞｼｯｸM" panose="020B0600000000000000" pitchFamily="50" charset="-128"/>
                <a:cs typeface="Times New Roman"/>
              </a:rPr>
              <a:t>　地域生活支援拠点等の</a:t>
            </a:r>
            <a:r>
              <a:rPr lang="ja-JP" altLang="ja-JP" sz="1300" kern="100" dirty="0">
                <a:solidFill>
                  <a:prstClr val="black"/>
                </a:solidFill>
                <a:latin typeface="HGPｺﾞｼｯｸM" panose="020B0600000000000000" pitchFamily="50" charset="-128"/>
                <a:ea typeface="HGPｺﾞｼｯｸM" panose="020B0600000000000000" pitchFamily="50" charset="-128"/>
                <a:cs typeface="Times New Roman"/>
              </a:rPr>
              <a:t>意義の徹底</a:t>
            </a:r>
            <a:r>
              <a:rPr lang="ja-JP" altLang="en-US" sz="1300" kern="100" dirty="0">
                <a:solidFill>
                  <a:prstClr val="black"/>
                </a:solidFill>
                <a:latin typeface="HGPｺﾞｼｯｸM" panose="020B0600000000000000" pitchFamily="50" charset="-128"/>
                <a:ea typeface="HGPｺﾞｼｯｸM" panose="020B0600000000000000" pitchFamily="50" charset="-128"/>
                <a:cs typeface="Times New Roman"/>
              </a:rPr>
              <a:t>や、運営方法等について記載した</a:t>
            </a:r>
            <a:r>
              <a:rPr lang="ja-JP" altLang="ja-JP" sz="1300" b="1" u="sng" kern="100" dirty="0">
                <a:solidFill>
                  <a:prstClr val="black"/>
                </a:solidFill>
                <a:latin typeface="HGPｺﾞｼｯｸM" panose="020B0600000000000000" pitchFamily="50" charset="-128"/>
                <a:ea typeface="HGPｺﾞｼｯｸM" panose="020B0600000000000000" pitchFamily="50" charset="-128"/>
                <a:cs typeface="Times New Roman"/>
              </a:rPr>
              <a:t>通知を</a:t>
            </a:r>
            <a:r>
              <a:rPr lang="ja-JP" altLang="en-US" sz="1300" b="1" u="sng" kern="100" dirty="0">
                <a:solidFill>
                  <a:prstClr val="black"/>
                </a:solidFill>
                <a:latin typeface="HGPｺﾞｼｯｸM" panose="020B0600000000000000" pitchFamily="50" charset="-128"/>
                <a:ea typeface="HGPｺﾞｼｯｸM" panose="020B0600000000000000" pitchFamily="50" charset="-128"/>
                <a:cs typeface="Times New Roman"/>
              </a:rPr>
              <a:t>改めて</a:t>
            </a:r>
            <a:r>
              <a:rPr lang="ja-JP" altLang="ja-JP" sz="1300" b="1" u="sng" kern="100" dirty="0">
                <a:solidFill>
                  <a:prstClr val="black"/>
                </a:solidFill>
                <a:latin typeface="HGPｺﾞｼｯｸM" panose="020B0600000000000000" pitchFamily="50" charset="-128"/>
                <a:ea typeface="HGPｺﾞｼｯｸM" panose="020B0600000000000000" pitchFamily="50" charset="-128"/>
                <a:cs typeface="Times New Roman"/>
              </a:rPr>
              <a:t>発出</a:t>
            </a:r>
            <a:r>
              <a:rPr lang="ja-JP" altLang="en-US" sz="1300" b="1" u="sng" kern="100" dirty="0">
                <a:solidFill>
                  <a:prstClr val="black"/>
                </a:solidFill>
                <a:latin typeface="HGPｺﾞｼｯｸM" panose="020B0600000000000000" pitchFamily="50" charset="-128"/>
                <a:ea typeface="HGPｺﾞｼｯｸM" panose="020B0600000000000000" pitchFamily="50" charset="-128"/>
                <a:cs typeface="Times New Roman"/>
              </a:rPr>
              <a:t>。</a:t>
            </a:r>
            <a:endParaRPr lang="en-US" altLang="ja-JP" sz="1300" b="1" u="sng" kern="100" dirty="0">
              <a:solidFill>
                <a:prstClr val="black"/>
              </a:solidFill>
              <a:latin typeface="HGPｺﾞｼｯｸM" panose="020B0600000000000000" pitchFamily="50" charset="-128"/>
              <a:ea typeface="HGPｺﾞｼｯｸM" panose="020B0600000000000000" pitchFamily="50" charset="-128"/>
              <a:cs typeface="Times New Roman"/>
            </a:endParaRPr>
          </a:p>
          <a:p>
            <a:pPr marL="266700" indent="-266700" algn="just"/>
            <a:r>
              <a:rPr lang="ja-JP" altLang="en-US" sz="1300" dirty="0">
                <a:solidFill>
                  <a:prstClr val="black"/>
                </a:solidFill>
                <a:latin typeface="HGPｺﾞｼｯｸM" panose="020B0600000000000000" pitchFamily="50" charset="-128"/>
                <a:ea typeface="HGPｺﾞｼｯｸM" panose="020B0600000000000000" pitchFamily="50" charset="-128"/>
              </a:rPr>
              <a:t>　　□　地域生活支援拠点等の整備の状況を踏まえた</a:t>
            </a:r>
            <a:r>
              <a:rPr lang="ja-JP" altLang="en-US" sz="1300" b="1" u="sng" dirty="0">
                <a:solidFill>
                  <a:prstClr val="black"/>
                </a:solidFill>
                <a:latin typeface="HGPｺﾞｼｯｸM" panose="020B0600000000000000" pitchFamily="50" charset="-128"/>
                <a:ea typeface="HGPｺﾞｼｯｸM" panose="020B0600000000000000" pitchFamily="50" charset="-128"/>
              </a:rPr>
              <a:t>好事例（優良事例）集の作成、周知。</a:t>
            </a:r>
            <a:endParaRPr lang="en-US" altLang="ja-JP" sz="1300" b="1" u="sng" dirty="0">
              <a:solidFill>
                <a:prstClr val="black"/>
              </a:solidFill>
              <a:latin typeface="HGPｺﾞｼｯｸM" panose="020B0600000000000000" pitchFamily="50" charset="-128"/>
              <a:ea typeface="HGPｺﾞｼｯｸM" panose="020B0600000000000000" pitchFamily="50" charset="-128"/>
            </a:endParaRPr>
          </a:p>
          <a:p>
            <a:pPr marL="85725" indent="-85725" algn="l">
              <a:spcBef>
                <a:spcPts val="0"/>
              </a:spcBef>
            </a:pPr>
            <a:endParaRPr lang="en-US" altLang="ja-JP" sz="1400" b="1" u="sng" dirty="0">
              <a:solidFill>
                <a:prstClr val="black"/>
              </a:solidFill>
              <a:latin typeface="HGPｺﾞｼｯｸM" panose="020B0600000000000000" pitchFamily="50" charset="-128"/>
              <a:ea typeface="HGPｺﾞｼｯｸM" panose="020B0600000000000000" pitchFamily="50" charset="-128"/>
            </a:endParaRPr>
          </a:p>
          <a:p>
            <a:pPr marL="85725" indent="-85725" algn="l">
              <a:spcBef>
                <a:spcPts val="0"/>
              </a:spcBef>
            </a:pPr>
            <a:r>
              <a:rPr lang="en-US" altLang="ja-JP" sz="1600" b="1" u="sng" dirty="0">
                <a:solidFill>
                  <a:prstClr val="black"/>
                </a:solidFill>
                <a:latin typeface="HGPｺﾞｼｯｸM" panose="020B0600000000000000" pitchFamily="50" charset="-128"/>
                <a:ea typeface="HGPｺﾞｼｯｸM" panose="020B0600000000000000" pitchFamily="50" charset="-128"/>
              </a:rPr>
              <a:t>【</a:t>
            </a:r>
            <a:r>
              <a:rPr lang="ja-JP" altLang="en-US" sz="1600" b="1" u="sng" dirty="0">
                <a:solidFill>
                  <a:prstClr val="black"/>
                </a:solidFill>
                <a:latin typeface="HGPｺﾞｼｯｸM" panose="020B0600000000000000" pitchFamily="50" charset="-128"/>
                <a:ea typeface="HGPｺﾞｼｯｸM" panose="020B0600000000000000" pitchFamily="50" charset="-128"/>
              </a:rPr>
              <a:t>成果目標（案）</a:t>
            </a:r>
            <a:r>
              <a:rPr lang="en-US" altLang="ja-JP" sz="1600" b="1" u="sng" dirty="0">
                <a:solidFill>
                  <a:prstClr val="black"/>
                </a:solidFill>
                <a:latin typeface="HGPｺﾞｼｯｸM" panose="020B0600000000000000" pitchFamily="50" charset="-128"/>
                <a:ea typeface="HGPｺﾞｼｯｸM" panose="020B0600000000000000" pitchFamily="50" charset="-128"/>
              </a:rPr>
              <a:t>】</a:t>
            </a:r>
            <a:r>
              <a:rPr lang="ja-JP" altLang="en-US" sz="1600" b="1" u="sng" dirty="0">
                <a:solidFill>
                  <a:prstClr val="black"/>
                </a:solidFill>
                <a:latin typeface="HGPｺﾞｼｯｸM" panose="020B0600000000000000" pitchFamily="50" charset="-128"/>
                <a:ea typeface="HGPｺﾞｼｯｸM" panose="020B0600000000000000" pitchFamily="50" charset="-128"/>
              </a:rPr>
              <a:t>　</a:t>
            </a:r>
            <a:r>
              <a:rPr lang="ja-JP" altLang="en-US" sz="1600" b="1" dirty="0">
                <a:solidFill>
                  <a:prstClr val="black"/>
                </a:solidFill>
                <a:latin typeface="HGPｺﾞｼｯｸM" panose="020B0600000000000000" pitchFamily="50" charset="-128"/>
                <a:ea typeface="HGPｺﾞｼｯｸM" panose="020B0600000000000000" pitchFamily="50" charset="-128"/>
              </a:rPr>
              <a:t>平成</a:t>
            </a:r>
            <a:r>
              <a:rPr lang="en-US" altLang="ja-JP" sz="1600" b="1" dirty="0">
                <a:solidFill>
                  <a:prstClr val="black"/>
                </a:solidFill>
                <a:latin typeface="HGPｺﾞｼｯｸM" panose="020B0600000000000000" pitchFamily="50" charset="-128"/>
                <a:ea typeface="HGPｺﾞｼｯｸM" panose="020B0600000000000000" pitchFamily="50" charset="-128"/>
              </a:rPr>
              <a:t>32</a:t>
            </a:r>
            <a:r>
              <a:rPr lang="ja-JP" altLang="en-US" sz="1600" b="1" dirty="0">
                <a:solidFill>
                  <a:prstClr val="black"/>
                </a:solidFill>
                <a:latin typeface="HGPｺﾞｼｯｸM" panose="020B0600000000000000" pitchFamily="50" charset="-128"/>
                <a:ea typeface="HGPｺﾞｼｯｸM" panose="020B0600000000000000" pitchFamily="50" charset="-128"/>
              </a:rPr>
              <a:t>年度末までに各市町村又は各圏域に少なくとも一つを整備することを基本とする。</a:t>
            </a:r>
            <a:endParaRPr lang="en-US" altLang="ja-JP" sz="1600" b="1" dirty="0">
              <a:solidFill>
                <a:prstClr val="black"/>
              </a:solidFill>
              <a:latin typeface="HGPｺﾞｼｯｸM" panose="020B0600000000000000" pitchFamily="50" charset="-128"/>
              <a:ea typeface="HGPｺﾞｼｯｸM" panose="020B0600000000000000" pitchFamily="50" charset="-128"/>
            </a:endParaRPr>
          </a:p>
        </p:txBody>
      </p:sp>
      <p:sp>
        <p:nvSpPr>
          <p:cNvPr id="16" name="タイトル 1"/>
          <p:cNvSpPr txBox="1">
            <a:spLocks/>
          </p:cNvSpPr>
          <p:nvPr/>
        </p:nvSpPr>
        <p:spPr>
          <a:xfrm>
            <a:off x="92540" y="908720"/>
            <a:ext cx="9721080" cy="2384092"/>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725" indent="-85725" algn="l"/>
            <a:r>
              <a:rPr lang="ja-JP" altLang="en-US" sz="1300" dirty="0">
                <a:solidFill>
                  <a:prstClr val="black"/>
                </a:solidFill>
                <a:latin typeface="HGPｺﾞｼｯｸM" panose="020B0600000000000000" pitchFamily="50" charset="-128"/>
                <a:ea typeface="HGPｺﾞｼｯｸM" panose="020B0600000000000000" pitchFamily="50" charset="-128"/>
              </a:rPr>
              <a:t>○　地域には、障害児者を支える様々な資源が存在し、これまでも各地域の障害福祉計画に基づき整備が進められているところであるが、それらの間の有機的な結びつきが必ずしも十分でないことから、今後、障害者の重度化・高齢化や「親亡き後」を見据え、地域が抱える課題に向き合い、地域で障害児者やその家族が安心して生活するため、緊急時にすぐに相談でき、必要に応じて緊急的な対応が図られる体制として、地域生活支援拠点等の積極的な整備を推進していくことが必要。 </a:t>
            </a: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85725" indent="-85725" algn="l"/>
            <a:endParaRPr lang="en-US" altLang="ja-JP" sz="600" dirty="0">
              <a:solidFill>
                <a:prstClr val="black"/>
              </a:solidFill>
              <a:latin typeface="HGPｺﾞｼｯｸM" panose="020B0600000000000000" pitchFamily="50" charset="-128"/>
              <a:ea typeface="HGPｺﾞｼｯｸM" panose="020B0600000000000000" pitchFamily="50" charset="-128"/>
            </a:endParaRPr>
          </a:p>
          <a:p>
            <a:pPr marL="85725" indent="-85725" algn="l"/>
            <a:r>
              <a:rPr lang="ja-JP" altLang="en-US" sz="1300" dirty="0">
                <a:solidFill>
                  <a:prstClr val="black"/>
                </a:solidFill>
                <a:latin typeface="HGPｺﾞｼｯｸM" panose="020B0600000000000000" pitchFamily="50" charset="-128"/>
                <a:ea typeface="HGPｺﾞｼｯｸM" panose="020B0600000000000000" pitchFamily="50" charset="-128"/>
              </a:rPr>
              <a:t>〇　地域生活支援拠点等については、第４期障害福祉計画の基本指針において、成果目標として、平成</a:t>
            </a:r>
            <a:r>
              <a:rPr lang="en-US" altLang="ja-JP" sz="1300" dirty="0">
                <a:solidFill>
                  <a:prstClr val="black"/>
                </a:solidFill>
                <a:latin typeface="HGPｺﾞｼｯｸM" panose="020B0600000000000000" pitchFamily="50" charset="-128"/>
                <a:ea typeface="HGPｺﾞｼｯｸM" panose="020B0600000000000000" pitchFamily="50" charset="-128"/>
              </a:rPr>
              <a:t>29</a:t>
            </a:r>
            <a:r>
              <a:rPr lang="ja-JP" altLang="en-US" sz="1300" dirty="0">
                <a:solidFill>
                  <a:prstClr val="black"/>
                </a:solidFill>
                <a:latin typeface="HGPｺﾞｼｯｸM" panose="020B0600000000000000" pitchFamily="50" charset="-128"/>
                <a:ea typeface="HGPｺﾞｼｯｸM" panose="020B0600000000000000" pitchFamily="50" charset="-128"/>
              </a:rPr>
              <a:t>年度末までに各市町村又は各圏域に少なくとも一つを整備することを基本。</a:t>
            </a: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85725" indent="-85725" algn="l"/>
            <a:endParaRPr lang="en-US" altLang="ja-JP" sz="600" dirty="0">
              <a:solidFill>
                <a:prstClr val="black"/>
              </a:solidFill>
              <a:latin typeface="HGPｺﾞｼｯｸM" panose="020B0600000000000000" pitchFamily="50" charset="-128"/>
              <a:ea typeface="HGPｺﾞｼｯｸM" panose="020B0600000000000000" pitchFamily="50" charset="-128"/>
            </a:endParaRPr>
          </a:p>
          <a:p>
            <a:pPr marL="85725" indent="-85725" algn="l"/>
            <a:r>
              <a:rPr lang="ja-JP" altLang="en-US" sz="1300" dirty="0">
                <a:solidFill>
                  <a:prstClr val="black"/>
                </a:solidFill>
                <a:latin typeface="HGPｺﾞｼｯｸM" panose="020B0600000000000000" pitchFamily="50" charset="-128"/>
                <a:ea typeface="HGPｺﾞｼｯｸM" panose="020B0600000000000000" pitchFamily="50" charset="-128"/>
              </a:rPr>
              <a:t>〇　この間、各市町村等における拠点等の整備の取組を進めるため、「地域生活支援拠点等の整備推進モデル事業」を実施し、その報告書を全ての自治体に周知するとともに、モデル事業の成果を踏まえた、地域生活支援拠点等の整備に際しての留意点等を通知。また、全国担当者会議を開催し、モデル事業実施自治体の事例発表、意見交換等を実施。</a:t>
            </a: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85725" indent="-85725" algn="l"/>
            <a:endParaRPr lang="en-US" altLang="ja-JP" sz="600" dirty="0">
              <a:solidFill>
                <a:prstClr val="black"/>
              </a:solidFill>
              <a:latin typeface="HGPｺﾞｼｯｸM" panose="020B0600000000000000" pitchFamily="50" charset="-128"/>
              <a:ea typeface="HGPｺﾞｼｯｸM" panose="020B0600000000000000" pitchFamily="50" charset="-128"/>
            </a:endParaRPr>
          </a:p>
          <a:p>
            <a:pPr marL="85725" indent="-85725" algn="l"/>
            <a:r>
              <a:rPr lang="ja-JP" altLang="en-US" sz="1300" dirty="0">
                <a:solidFill>
                  <a:prstClr val="black"/>
                </a:solidFill>
                <a:latin typeface="HGPｺﾞｼｯｸM" panose="020B0600000000000000" pitchFamily="50" charset="-128"/>
                <a:ea typeface="HGPｺﾞｼｯｸM" panose="020B0600000000000000" pitchFamily="50" charset="-128"/>
              </a:rPr>
              <a:t>〇　本年９月時点における拠点等の整備状況をみると、整備済が２０市町村、２圏域。</a:t>
            </a:r>
            <a:endParaRPr lang="en-US" altLang="ja-JP" sz="1300" dirty="0">
              <a:solidFill>
                <a:prstClr val="black"/>
              </a:solidFill>
              <a:latin typeface="HGPｺﾞｼｯｸM" panose="020B0600000000000000" pitchFamily="50" charset="-128"/>
              <a:ea typeface="HGPｺﾞｼｯｸM" panose="020B0600000000000000" pitchFamily="50" charset="-128"/>
            </a:endParaRPr>
          </a:p>
        </p:txBody>
      </p:sp>
      <p:sp>
        <p:nvSpPr>
          <p:cNvPr id="10" name="正方形/長方形 9"/>
          <p:cNvSpPr/>
          <p:nvPr/>
        </p:nvSpPr>
        <p:spPr>
          <a:xfrm>
            <a:off x="0" y="0"/>
            <a:ext cx="9906000" cy="461665"/>
          </a:xfrm>
          <a:prstGeom prst="rect">
            <a:avLst/>
          </a:prstGeom>
        </p:spPr>
        <p:txBody>
          <a:bodyPr wrap="square">
            <a:spAutoFit/>
          </a:bodyPr>
          <a:lstStyle/>
          <a:p>
            <a:pPr algn="ctr"/>
            <a:r>
              <a:rPr lang="ja-JP" altLang="en-US" sz="2400" b="1" dirty="0">
                <a:solidFill>
                  <a:prstClr val="black"/>
                </a:solidFill>
                <a:latin typeface="HGP創英角ｺﾞｼｯｸUB" panose="020B0900000000000000" pitchFamily="50" charset="-128"/>
                <a:ea typeface="HGP創英角ｺﾞｼｯｸUB" panose="020B0900000000000000" pitchFamily="50" charset="-128"/>
              </a:rPr>
              <a:t>地域生活支援拠点等の整備に向けた取組について</a:t>
            </a:r>
          </a:p>
        </p:txBody>
      </p:sp>
      <p:grpSp>
        <p:nvGrpSpPr>
          <p:cNvPr id="11" name="グループ化 10"/>
          <p:cNvGrpSpPr>
            <a:grpSpLocks/>
          </p:cNvGrpSpPr>
          <p:nvPr/>
        </p:nvGrpSpPr>
        <p:grpSpPr bwMode="auto">
          <a:xfrm>
            <a:off x="80" y="419674"/>
            <a:ext cx="9906000" cy="129009"/>
            <a:chOff x="0" y="188640"/>
            <a:chExt cx="9144000" cy="145165"/>
          </a:xfrm>
        </p:grpSpPr>
        <p:cxnSp>
          <p:nvCxnSpPr>
            <p:cNvPr id="12" name="直線コネクタ 11"/>
            <p:cNvCxnSpPr/>
            <p:nvPr/>
          </p:nvCxnSpPr>
          <p:spPr>
            <a:xfrm>
              <a:off x="0" y="188640"/>
              <a:ext cx="9144000" cy="0"/>
            </a:xfrm>
            <a:prstGeom prst="line">
              <a:avLst/>
            </a:prstGeom>
            <a:noFill/>
            <a:ln w="9525" cap="flat" cmpd="sng" algn="ctr">
              <a:solidFill>
                <a:srgbClr val="99CCFF"/>
              </a:solidFill>
              <a:prstDash val="solid"/>
            </a:ln>
            <a:effectLst/>
          </p:spPr>
        </p:cxnSp>
        <p:cxnSp>
          <p:nvCxnSpPr>
            <p:cNvPr id="14" name="直線コネクタ 13"/>
            <p:cNvCxnSpPr/>
            <p:nvPr/>
          </p:nvCxnSpPr>
          <p:spPr>
            <a:xfrm>
              <a:off x="0" y="333805"/>
              <a:ext cx="9144000" cy="0"/>
            </a:xfrm>
            <a:prstGeom prst="line">
              <a:avLst/>
            </a:prstGeom>
            <a:noFill/>
            <a:ln w="57150" cap="flat" cmpd="sng" algn="ctr">
              <a:solidFill>
                <a:srgbClr val="99CCFF"/>
              </a:solidFill>
              <a:prstDash val="solid"/>
            </a:ln>
            <a:effectLst/>
          </p:spPr>
        </p:cxnSp>
      </p:grpSp>
      <p:sp>
        <p:nvSpPr>
          <p:cNvPr id="15" name="正方形/長方形 14"/>
          <p:cNvSpPr/>
          <p:nvPr/>
        </p:nvSpPr>
        <p:spPr>
          <a:xfrm>
            <a:off x="38460" y="620742"/>
            <a:ext cx="5130570" cy="299601"/>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PｺﾞｼｯｸM" panose="020B0600000000000000" pitchFamily="50" charset="-128"/>
                <a:ea typeface="HGPｺﾞｼｯｸM" panose="020B0600000000000000" pitchFamily="50" charset="-128"/>
              </a:rPr>
              <a:t>地域生活支援拠点等の整備に関する基本的考え方等</a:t>
            </a:r>
          </a:p>
        </p:txBody>
      </p:sp>
      <p:sp>
        <p:nvSpPr>
          <p:cNvPr id="17" name="下矢印 16"/>
          <p:cNvSpPr/>
          <p:nvPr/>
        </p:nvSpPr>
        <p:spPr>
          <a:xfrm>
            <a:off x="3944968" y="3292816"/>
            <a:ext cx="2016224" cy="35221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56456" y="3412084"/>
            <a:ext cx="1709228" cy="304953"/>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PｺﾞｼｯｸM" panose="020B0600000000000000" pitchFamily="50" charset="-128"/>
                <a:ea typeface="HGPｺﾞｼｯｸM" panose="020B0600000000000000" pitchFamily="50" charset="-128"/>
              </a:rPr>
              <a:t>成果目標等（案）</a:t>
            </a:r>
          </a:p>
        </p:txBody>
      </p:sp>
      <p:sp>
        <p:nvSpPr>
          <p:cNvPr id="3" name="スライド番号プレースホルダー 2"/>
          <p:cNvSpPr>
            <a:spLocks noGrp="1"/>
          </p:cNvSpPr>
          <p:nvPr>
            <p:ph type="sldNum" sz="quarter" idx="12"/>
          </p:nvPr>
        </p:nvSpPr>
        <p:spPr/>
        <p:txBody>
          <a:bodyPr/>
          <a:lstStyle/>
          <a:p>
            <a:pPr>
              <a:defRPr/>
            </a:pPr>
            <a:fld id="{C0D1272D-BA75-4345-8628-E1D217C642E8}" type="slidenum">
              <a:rPr lang="ja-JP" altLang="en-US" smtClean="0">
                <a:solidFill>
                  <a:prstClr val="black">
                    <a:tint val="75000"/>
                  </a:prstClr>
                </a:solidFill>
              </a:rPr>
              <a:pPr>
                <a:defRPr/>
              </a:pPr>
              <a:t>77</a:t>
            </a:fld>
            <a:endParaRPr lang="ja-JP" altLang="en-US">
              <a:solidFill>
                <a:prstClr val="black">
                  <a:tint val="75000"/>
                </a:prstClr>
              </a:solidFill>
            </a:endParaRPr>
          </a:p>
        </p:txBody>
      </p:sp>
    </p:spTree>
    <p:extLst>
      <p:ext uri="{BB962C8B-B14F-4D97-AF65-F5344CB8AC3E}">
        <p14:creationId xmlns:p14="http://schemas.microsoft.com/office/powerpoint/2010/main" val="30555064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136540" y="1196758"/>
            <a:ext cx="9632920" cy="1656184"/>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indent="-177800" algn="l"/>
            <a:r>
              <a:rPr lang="ja-JP" altLang="en-US" sz="1600" dirty="0" smtClean="0">
                <a:solidFill>
                  <a:prstClr val="black"/>
                </a:solidFill>
                <a:latin typeface="HGPｺﾞｼｯｸM" panose="020B0600000000000000" pitchFamily="50" charset="-128"/>
                <a:ea typeface="HGPｺﾞｼｯｸM" panose="020B0600000000000000" pitchFamily="50" charset="-128"/>
              </a:rPr>
              <a:t>○　就労移行支援事業等（生活介護、自立訓練、就労移行支援及び就労継続支援）の利用を経て一般就労へ移行した者の数については、平成</a:t>
            </a:r>
            <a:r>
              <a:rPr lang="en-US" altLang="ja-JP" sz="1600" dirty="0" smtClean="0">
                <a:solidFill>
                  <a:prstClr val="black"/>
                </a:solidFill>
                <a:latin typeface="HGPｺﾞｼｯｸM" panose="020B0600000000000000" pitchFamily="50" charset="-128"/>
                <a:ea typeface="HGPｺﾞｼｯｸM" panose="020B0600000000000000" pitchFamily="50" charset="-128"/>
              </a:rPr>
              <a:t>27</a:t>
            </a:r>
            <a:r>
              <a:rPr lang="ja-JP" altLang="en-US" sz="1600" dirty="0" smtClean="0">
                <a:solidFill>
                  <a:prstClr val="black"/>
                </a:solidFill>
                <a:latin typeface="HGPｺﾞｼｯｸM" panose="020B0600000000000000" pitchFamily="50" charset="-128"/>
                <a:ea typeface="HGPｺﾞｼｯｸM" panose="020B0600000000000000" pitchFamily="50" charset="-128"/>
              </a:rPr>
              <a:t>年度</a:t>
            </a:r>
            <a:r>
              <a:rPr lang="ja-JP" altLang="en-US" sz="1600" dirty="0">
                <a:solidFill>
                  <a:prstClr val="black"/>
                </a:solidFill>
                <a:latin typeface="HGPｺﾞｼｯｸM" panose="020B0600000000000000" pitchFamily="50" charset="-128"/>
                <a:ea typeface="HGPｺﾞｼｯｸM" panose="020B0600000000000000" pitchFamily="50" charset="-128"/>
              </a:rPr>
              <a:t>実績</a:t>
            </a:r>
            <a:r>
              <a:rPr lang="ja-JP" altLang="en-US" sz="1600" dirty="0" smtClean="0">
                <a:solidFill>
                  <a:prstClr val="black"/>
                </a:solidFill>
                <a:latin typeface="HGPｺﾞｼｯｸM" panose="020B0600000000000000" pitchFamily="50" charset="-128"/>
                <a:ea typeface="HGPｺﾞｼｯｸM" panose="020B0600000000000000" pitchFamily="50" charset="-128"/>
              </a:rPr>
              <a:t>で平成</a:t>
            </a:r>
            <a:r>
              <a:rPr lang="en-US" altLang="ja-JP" sz="1600" dirty="0" smtClean="0">
                <a:solidFill>
                  <a:prstClr val="black"/>
                </a:solidFill>
                <a:latin typeface="HGPｺﾞｼｯｸM" panose="020B0600000000000000" pitchFamily="50" charset="-128"/>
                <a:ea typeface="HGPｺﾞｼｯｸM" panose="020B0600000000000000" pitchFamily="50" charset="-128"/>
              </a:rPr>
              <a:t>24</a:t>
            </a:r>
            <a:r>
              <a:rPr lang="ja-JP" altLang="en-US" sz="1600" dirty="0" smtClean="0">
                <a:solidFill>
                  <a:prstClr val="black"/>
                </a:solidFill>
                <a:latin typeface="HGPｺﾞｼｯｸM" panose="020B0600000000000000" pitchFamily="50" charset="-128"/>
                <a:ea typeface="HGPｺﾞｼｯｸM" panose="020B0600000000000000" pitchFamily="50" charset="-128"/>
              </a:rPr>
              <a:t>年度実績の約</a:t>
            </a:r>
            <a:r>
              <a:rPr lang="en-US" altLang="ja-JP" sz="1600" dirty="0" smtClean="0">
                <a:solidFill>
                  <a:prstClr val="black"/>
                </a:solidFill>
                <a:latin typeface="HGPｺﾞｼｯｸM" panose="020B0600000000000000" pitchFamily="50" charset="-128"/>
                <a:ea typeface="HGPｺﾞｼｯｸM" panose="020B0600000000000000" pitchFamily="50" charset="-128"/>
              </a:rPr>
              <a:t>1.7</a:t>
            </a:r>
            <a:r>
              <a:rPr lang="ja-JP" altLang="en-US" sz="1600" dirty="0" smtClean="0">
                <a:solidFill>
                  <a:prstClr val="black"/>
                </a:solidFill>
                <a:latin typeface="HGPｺﾞｼｯｸM" panose="020B0600000000000000" pitchFamily="50" charset="-128"/>
                <a:ea typeface="HGPｺﾞｼｯｸM" panose="020B0600000000000000" pitchFamily="50" charset="-128"/>
              </a:rPr>
              <a:t>倍（</a:t>
            </a:r>
            <a:r>
              <a:rPr lang="en-US" altLang="ja-JP" sz="1600" dirty="0" smtClean="0">
                <a:solidFill>
                  <a:prstClr val="black"/>
                </a:solidFill>
                <a:latin typeface="HGPｺﾞｼｯｸM" panose="020B0600000000000000" pitchFamily="50" charset="-128"/>
                <a:ea typeface="HGPｺﾞｼｯｸM" panose="020B0600000000000000" pitchFamily="50" charset="-128"/>
              </a:rPr>
              <a:t>14,176</a:t>
            </a:r>
            <a:r>
              <a:rPr lang="ja-JP" altLang="en-US" sz="1600" dirty="0" smtClean="0">
                <a:solidFill>
                  <a:prstClr val="black"/>
                </a:solidFill>
                <a:latin typeface="HGPｺﾞｼｯｸM" panose="020B0600000000000000" pitchFamily="50" charset="-128"/>
                <a:ea typeface="HGPｺﾞｼｯｸM" panose="020B0600000000000000" pitchFamily="50" charset="-128"/>
              </a:rPr>
              <a:t>人）となっている。</a:t>
            </a:r>
            <a:endParaRPr lang="en-US" altLang="ja-JP" sz="1600" dirty="0" smtClean="0">
              <a:solidFill>
                <a:prstClr val="black"/>
              </a:solidFill>
              <a:latin typeface="HGPｺﾞｼｯｸM" panose="020B0600000000000000" pitchFamily="50" charset="-128"/>
              <a:ea typeface="HGPｺﾞｼｯｸM" panose="020B0600000000000000" pitchFamily="50" charset="-128"/>
            </a:endParaRPr>
          </a:p>
          <a:p>
            <a:pPr marL="177800" indent="-177800" algn="l"/>
            <a:endParaRPr lang="en-US" altLang="ja-JP" sz="1000" dirty="0" smtClean="0">
              <a:solidFill>
                <a:prstClr val="black"/>
              </a:solidFill>
              <a:latin typeface="HGPｺﾞｼｯｸM" panose="020B0600000000000000" pitchFamily="50" charset="-128"/>
              <a:ea typeface="HGPｺﾞｼｯｸM" panose="020B0600000000000000" pitchFamily="50" charset="-128"/>
            </a:endParaRPr>
          </a:p>
          <a:p>
            <a:pPr marL="177800" indent="-177800" algn="l"/>
            <a:r>
              <a:rPr lang="ja-JP" altLang="en-US" sz="1600" dirty="0" smtClean="0">
                <a:solidFill>
                  <a:prstClr val="black"/>
                </a:solidFill>
                <a:latin typeface="HGPｺﾞｼｯｸM" panose="020B0600000000000000" pitchFamily="50" charset="-128"/>
                <a:ea typeface="HGPｺﾞｼｯｸM" panose="020B0600000000000000" pitchFamily="50" charset="-128"/>
              </a:rPr>
              <a:t>○　平成</a:t>
            </a:r>
            <a:r>
              <a:rPr lang="en-US" altLang="ja-JP" sz="1600" dirty="0" smtClean="0">
                <a:solidFill>
                  <a:prstClr val="black"/>
                </a:solidFill>
                <a:latin typeface="HGPｺﾞｼｯｸM" panose="020B0600000000000000" pitchFamily="50" charset="-128"/>
                <a:ea typeface="HGPｺﾞｼｯｸM" panose="020B0600000000000000" pitchFamily="50" charset="-128"/>
              </a:rPr>
              <a:t>25</a:t>
            </a:r>
            <a:r>
              <a:rPr lang="ja-JP" altLang="en-US" sz="1600" dirty="0" smtClean="0">
                <a:solidFill>
                  <a:prstClr val="black"/>
                </a:solidFill>
                <a:latin typeface="HGPｺﾞｼｯｸM" panose="020B0600000000000000" pitchFamily="50" charset="-128"/>
                <a:ea typeface="HGPｺﾞｼｯｸM" panose="020B0600000000000000" pitchFamily="50" charset="-128"/>
              </a:rPr>
              <a:t>年度から平成</a:t>
            </a:r>
            <a:r>
              <a:rPr lang="en-US" altLang="ja-JP" sz="1600" dirty="0" smtClean="0">
                <a:solidFill>
                  <a:prstClr val="black"/>
                </a:solidFill>
                <a:latin typeface="HGPｺﾞｼｯｸM" panose="020B0600000000000000" pitchFamily="50" charset="-128"/>
                <a:ea typeface="HGPｺﾞｼｯｸM" panose="020B0600000000000000" pitchFamily="50" charset="-128"/>
              </a:rPr>
              <a:t>27</a:t>
            </a:r>
            <a:r>
              <a:rPr lang="ja-JP" altLang="en-US" sz="1600" dirty="0" smtClean="0">
                <a:solidFill>
                  <a:prstClr val="black"/>
                </a:solidFill>
                <a:latin typeface="HGPｺﾞｼｯｸM" panose="020B0600000000000000" pitchFamily="50" charset="-128"/>
                <a:ea typeface="HGPｺﾞｼｯｸM" panose="020B0600000000000000" pitchFamily="50" charset="-128"/>
              </a:rPr>
              <a:t>年度の</a:t>
            </a:r>
            <a:r>
              <a:rPr lang="ja-JP" altLang="en-US" sz="1600" dirty="0">
                <a:solidFill>
                  <a:prstClr val="black"/>
                </a:solidFill>
                <a:latin typeface="HGPｺﾞｼｯｸM" panose="020B0600000000000000" pitchFamily="50" charset="-128"/>
                <a:ea typeface="HGPｺﾞｼｯｸM" panose="020B0600000000000000" pitchFamily="50" charset="-128"/>
              </a:rPr>
              <a:t>移行</a:t>
            </a:r>
            <a:r>
              <a:rPr lang="ja-JP" altLang="en-US" sz="1600" dirty="0" smtClean="0">
                <a:solidFill>
                  <a:prstClr val="black"/>
                </a:solidFill>
                <a:latin typeface="HGPｺﾞｼｯｸM" panose="020B0600000000000000" pitchFamily="50" charset="-128"/>
                <a:ea typeface="HGPｺﾞｼｯｸM" panose="020B0600000000000000" pitchFamily="50" charset="-128"/>
              </a:rPr>
              <a:t>者数の年平均増加数（約</a:t>
            </a:r>
            <a:r>
              <a:rPr lang="en-US" altLang="ja-JP" sz="1600" dirty="0" smtClean="0">
                <a:solidFill>
                  <a:prstClr val="black"/>
                </a:solidFill>
                <a:latin typeface="HGPｺﾞｼｯｸM" panose="020B0600000000000000" pitchFamily="50" charset="-128"/>
                <a:ea typeface="HGPｺﾞｼｯｸM" panose="020B0600000000000000" pitchFamily="50" charset="-128"/>
              </a:rPr>
              <a:t>1,900</a:t>
            </a:r>
            <a:r>
              <a:rPr lang="ja-JP" altLang="en-US" sz="1600" dirty="0" smtClean="0">
                <a:solidFill>
                  <a:prstClr val="black"/>
                </a:solidFill>
                <a:latin typeface="HGPｺﾞｼｯｸM" panose="020B0600000000000000" pitchFamily="50" charset="-128"/>
                <a:ea typeface="HGPｺﾞｼｯｸM" panose="020B0600000000000000" pitchFamily="50" charset="-128"/>
              </a:rPr>
              <a:t>人）から推計すると、平成</a:t>
            </a:r>
            <a:r>
              <a:rPr lang="en-US" altLang="ja-JP" sz="1600" dirty="0">
                <a:solidFill>
                  <a:prstClr val="black"/>
                </a:solidFill>
                <a:latin typeface="HGPｺﾞｼｯｸM" panose="020B0600000000000000" pitchFamily="50" charset="-128"/>
                <a:ea typeface="HGPｺﾞｼｯｸM" panose="020B0600000000000000" pitchFamily="50" charset="-128"/>
              </a:rPr>
              <a:t>29</a:t>
            </a:r>
            <a:r>
              <a:rPr lang="ja-JP" altLang="en-US" sz="1600" dirty="0" smtClean="0">
                <a:solidFill>
                  <a:prstClr val="black"/>
                </a:solidFill>
                <a:latin typeface="HGPｺﾞｼｯｸM" panose="020B0600000000000000" pitchFamily="50" charset="-128"/>
                <a:ea typeface="HGPｺﾞｼｯｸM" panose="020B0600000000000000" pitchFamily="50" charset="-128"/>
              </a:rPr>
              <a:t>年度</a:t>
            </a:r>
            <a:r>
              <a:rPr lang="ja-JP" altLang="en-US" sz="1600" dirty="0">
                <a:solidFill>
                  <a:prstClr val="black"/>
                </a:solidFill>
                <a:latin typeface="HGPｺﾞｼｯｸM" panose="020B0600000000000000" pitchFamily="50" charset="-128"/>
                <a:ea typeface="HGPｺﾞｼｯｸM" panose="020B0600000000000000" pitchFamily="50" charset="-128"/>
              </a:rPr>
              <a:t>において</a:t>
            </a:r>
            <a:r>
              <a:rPr lang="ja-JP" altLang="en-US" sz="1600" dirty="0" smtClean="0">
                <a:solidFill>
                  <a:prstClr val="black"/>
                </a:solidFill>
                <a:latin typeface="HGPｺﾞｼｯｸM" panose="020B0600000000000000" pitchFamily="50" charset="-128"/>
                <a:ea typeface="HGPｺﾞｼｯｸM" panose="020B0600000000000000" pitchFamily="50" charset="-128"/>
              </a:rPr>
              <a:t>は、第４期障害福祉計画の基本指針の成果目標である「平成</a:t>
            </a:r>
            <a:r>
              <a:rPr lang="en-US" altLang="ja-JP" sz="1600" dirty="0" smtClean="0">
                <a:solidFill>
                  <a:prstClr val="black"/>
                </a:solidFill>
                <a:latin typeface="HGPｺﾞｼｯｸM" panose="020B0600000000000000" pitchFamily="50" charset="-128"/>
                <a:ea typeface="HGPｺﾞｼｯｸM" panose="020B0600000000000000" pitchFamily="50" charset="-128"/>
              </a:rPr>
              <a:t>24</a:t>
            </a:r>
            <a:r>
              <a:rPr lang="ja-JP" altLang="en-US" sz="1600" dirty="0" smtClean="0">
                <a:solidFill>
                  <a:prstClr val="black"/>
                </a:solidFill>
                <a:latin typeface="HGPｺﾞｼｯｸM" panose="020B0600000000000000" pitchFamily="50" charset="-128"/>
                <a:ea typeface="HGPｺﾞｼｯｸM" panose="020B0600000000000000" pitchFamily="50" charset="-128"/>
              </a:rPr>
              <a:t>年度実績の２倍の一般就労への移行者の達成」をおおよそ満たすことが見込まれる。</a:t>
            </a:r>
            <a:endParaRPr lang="en-US" altLang="ja-JP" sz="1600" dirty="0" smtClean="0">
              <a:solidFill>
                <a:prstClr val="black"/>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0" y="15034"/>
            <a:ext cx="9906000" cy="461665"/>
          </a:xfrm>
          <a:prstGeom prst="rect">
            <a:avLst/>
          </a:prstGeom>
        </p:spPr>
        <p:txBody>
          <a:bodyPr wrap="square">
            <a:spAutoFit/>
          </a:bodyPr>
          <a:lstStyle/>
          <a:p>
            <a:pPr algn="ctr"/>
            <a:r>
              <a:rPr lang="ja-JP" altLang="en-US" sz="2400" b="1" dirty="0" smtClean="0">
                <a:solidFill>
                  <a:prstClr val="black"/>
                </a:solidFill>
                <a:latin typeface="HGP創英角ｺﾞｼｯｸUB" panose="020B0900000000000000" pitchFamily="50" charset="-128"/>
                <a:ea typeface="HGP創英角ｺﾞｼｯｸUB" panose="020B0900000000000000" pitchFamily="50" charset="-128"/>
              </a:rPr>
              <a:t>就労移行支援事業等を通じた一般就労への移行者数に関する目標について</a:t>
            </a:r>
            <a:endParaRPr lang="ja-JP" altLang="en-US" sz="2400" b="1" dirty="0">
              <a:solidFill>
                <a:prstClr val="black"/>
              </a:solidFill>
              <a:latin typeface="HGP創英角ｺﾞｼｯｸUB" panose="020B0900000000000000" pitchFamily="50" charset="-128"/>
              <a:ea typeface="HGP創英角ｺﾞｼｯｸUB" panose="020B0900000000000000" pitchFamily="50" charset="-128"/>
            </a:endParaRPr>
          </a:p>
        </p:txBody>
      </p:sp>
      <p:grpSp>
        <p:nvGrpSpPr>
          <p:cNvPr id="18" name="グループ化 10"/>
          <p:cNvGrpSpPr>
            <a:grpSpLocks/>
          </p:cNvGrpSpPr>
          <p:nvPr/>
        </p:nvGrpSpPr>
        <p:grpSpPr bwMode="auto">
          <a:xfrm>
            <a:off x="80" y="476672"/>
            <a:ext cx="9906000" cy="71438"/>
            <a:chOff x="0" y="188640"/>
            <a:chExt cx="9144000" cy="72008"/>
          </a:xfrm>
        </p:grpSpPr>
        <p:cxnSp>
          <p:nvCxnSpPr>
            <p:cNvPr id="19" name="直線コネクタ 18"/>
            <p:cNvCxnSpPr/>
            <p:nvPr/>
          </p:nvCxnSpPr>
          <p:spPr>
            <a:xfrm>
              <a:off x="0" y="188640"/>
              <a:ext cx="9144000" cy="0"/>
            </a:xfrm>
            <a:prstGeom prst="line">
              <a:avLst/>
            </a:prstGeom>
            <a:noFill/>
            <a:ln w="9525" cap="flat" cmpd="sng" algn="ctr">
              <a:solidFill>
                <a:srgbClr val="99CCFF"/>
              </a:solidFill>
              <a:prstDash val="solid"/>
            </a:ln>
            <a:effectLst/>
          </p:spPr>
        </p:cxnSp>
        <p:cxnSp>
          <p:nvCxnSpPr>
            <p:cNvPr id="20" name="直線コネクタ 19"/>
            <p:cNvCxnSpPr/>
            <p:nvPr/>
          </p:nvCxnSpPr>
          <p:spPr>
            <a:xfrm>
              <a:off x="0" y="260648"/>
              <a:ext cx="9144000" cy="0"/>
            </a:xfrm>
            <a:prstGeom prst="line">
              <a:avLst/>
            </a:prstGeom>
            <a:noFill/>
            <a:ln w="57150" cap="flat" cmpd="sng" algn="ctr">
              <a:solidFill>
                <a:srgbClr val="99CCFF"/>
              </a:solidFill>
              <a:prstDash val="solid"/>
            </a:ln>
            <a:effectLst/>
          </p:spPr>
        </p:cxnSp>
      </p:grpSp>
      <p:sp>
        <p:nvSpPr>
          <p:cNvPr id="13" name="正方形/長方形 12"/>
          <p:cNvSpPr/>
          <p:nvPr/>
        </p:nvSpPr>
        <p:spPr>
          <a:xfrm>
            <a:off x="38462" y="764704"/>
            <a:ext cx="6714746" cy="360040"/>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HGPｺﾞｼｯｸM" panose="020B0600000000000000" pitchFamily="50" charset="-128"/>
                <a:ea typeface="HGPｺﾞｼｯｸM" panose="020B0600000000000000" pitchFamily="50" charset="-128"/>
              </a:rPr>
              <a:t>就労移行支援事業等を通じた一般就労への移行者数に関する現状について</a:t>
            </a:r>
            <a:endParaRPr lang="ja-JP" altLang="en-US" sz="1600" b="1" dirty="0">
              <a:solidFill>
                <a:prstClr val="black"/>
              </a:solidFill>
              <a:latin typeface="HGPｺﾞｼｯｸM" panose="020B0600000000000000" pitchFamily="50" charset="-128"/>
              <a:ea typeface="HGPｺﾞｼｯｸM" panose="020B0600000000000000"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338757869"/>
              </p:ext>
            </p:extLst>
          </p:nvPr>
        </p:nvGraphicFramePr>
        <p:xfrm>
          <a:off x="824024" y="5726078"/>
          <a:ext cx="8257954" cy="1042169"/>
        </p:xfrm>
        <a:graphic>
          <a:graphicData uri="http://schemas.openxmlformats.org/drawingml/2006/table">
            <a:tbl>
              <a:tblPr/>
              <a:tblGrid>
                <a:gridCol w="1163660">
                  <a:extLst>
                    <a:ext uri="{9D8B030D-6E8A-4147-A177-3AD203B41FA5}">
                      <a16:colId xmlns:a16="http://schemas.microsoft.com/office/drawing/2014/main" val="20000"/>
                    </a:ext>
                  </a:extLst>
                </a:gridCol>
                <a:gridCol w="1692565">
                  <a:extLst>
                    <a:ext uri="{9D8B030D-6E8A-4147-A177-3AD203B41FA5}">
                      <a16:colId xmlns:a16="http://schemas.microsoft.com/office/drawing/2014/main" val="20001"/>
                    </a:ext>
                  </a:extLst>
                </a:gridCol>
                <a:gridCol w="1927015">
                  <a:extLst>
                    <a:ext uri="{9D8B030D-6E8A-4147-A177-3AD203B41FA5}">
                      <a16:colId xmlns:a16="http://schemas.microsoft.com/office/drawing/2014/main" val="20002"/>
                    </a:ext>
                  </a:extLst>
                </a:gridCol>
                <a:gridCol w="1737357">
                  <a:extLst>
                    <a:ext uri="{9D8B030D-6E8A-4147-A177-3AD203B41FA5}">
                      <a16:colId xmlns:a16="http://schemas.microsoft.com/office/drawing/2014/main" val="20003"/>
                    </a:ext>
                  </a:extLst>
                </a:gridCol>
                <a:gridCol w="1737357">
                  <a:extLst>
                    <a:ext uri="{9D8B030D-6E8A-4147-A177-3AD203B41FA5}">
                      <a16:colId xmlns:a16="http://schemas.microsoft.com/office/drawing/2014/main" val="20004"/>
                    </a:ext>
                  </a:extLst>
                </a:gridCol>
              </a:tblGrid>
              <a:tr h="343353">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目標値</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第１～２期</a:t>
                      </a:r>
                      <a:br>
                        <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18</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23</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第３期</a:t>
                      </a:r>
                      <a:br>
                        <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24</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26</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第４期</a:t>
                      </a:r>
                      <a:br>
                        <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27</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29</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第５期</a:t>
                      </a:r>
                      <a:endParaRPr lang="en-US" altLang="ja-JP"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30</a:t>
                      </a: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32</a:t>
                      </a: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年度）</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0"/>
                  </a:ext>
                </a:extLst>
              </a:tr>
              <a:tr h="340948">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基本指針</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17</a:t>
                      </a: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年度の一般就労への移行実績の４倍以上</a:t>
                      </a:r>
                      <a:endPar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17</a:t>
                      </a: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年度の一般就労への移行実績の４倍以上</a:t>
                      </a:r>
                      <a:endPar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24</a:t>
                      </a: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年度の一般就労への移行実績の２倍以上</a:t>
                      </a:r>
                      <a:endPar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28</a:t>
                      </a:r>
                      <a:r>
                        <a:rPr lang="ja-JP" altLang="en-US"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年度の一般就労への移行実績の１．５倍以上</a:t>
                      </a:r>
                      <a:endParaRPr lang="zh-TW"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7868">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都道府県</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障害福祉計画</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fontAlgn="ct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４倍</a:t>
                      </a:r>
                      <a:endPar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４．２倍</a:t>
                      </a:r>
                      <a:endPar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２倍</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200" dirty="0" smtClean="0">
                          <a:latin typeface="+mn-ea"/>
                          <a:ea typeface="+mn-ea"/>
                        </a:rPr>
                        <a:t>―</a:t>
                      </a:r>
                      <a:endParaRPr kumimoji="1" lang="ja-JP" altLang="en-US" sz="1200" dirty="0" smtClean="0">
                        <a:latin typeface="+mn-ea"/>
                        <a:ea typeface="+mn-ea"/>
                      </a:endParaRP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1" name="タイトル 1"/>
          <p:cNvSpPr txBox="1">
            <a:spLocks/>
          </p:cNvSpPr>
          <p:nvPr/>
        </p:nvSpPr>
        <p:spPr>
          <a:xfrm>
            <a:off x="136540" y="3429002"/>
            <a:ext cx="9632920" cy="1944216"/>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indent="-177800" algn="l"/>
            <a:r>
              <a:rPr lang="ja-JP" altLang="en-US" sz="1600" dirty="0" smtClean="0">
                <a:solidFill>
                  <a:prstClr val="black"/>
                </a:solidFill>
                <a:latin typeface="HGPｺﾞｼｯｸM" panose="020B0600000000000000" pitchFamily="50" charset="-128"/>
                <a:ea typeface="HGPｺﾞｼｯｸM" panose="020B0600000000000000" pitchFamily="50" charset="-128"/>
              </a:rPr>
              <a:t>○　第５期障害福祉計画の基本指針においては、今般の傾向等（平成</a:t>
            </a:r>
            <a:r>
              <a:rPr lang="en-US" altLang="ja-JP" sz="1600" dirty="0">
                <a:solidFill>
                  <a:prstClr val="black"/>
                </a:solidFill>
                <a:latin typeface="HGPｺﾞｼｯｸM" panose="020B0600000000000000" pitchFamily="50" charset="-128"/>
                <a:ea typeface="HGPｺﾞｼｯｸM" panose="020B0600000000000000" pitchFamily="50" charset="-128"/>
              </a:rPr>
              <a:t>25</a:t>
            </a:r>
            <a:r>
              <a:rPr lang="ja-JP" altLang="en-US" sz="1600" dirty="0">
                <a:solidFill>
                  <a:prstClr val="black"/>
                </a:solidFill>
                <a:latin typeface="HGPｺﾞｼｯｸM" panose="020B0600000000000000" pitchFamily="50" charset="-128"/>
                <a:ea typeface="HGPｺﾞｼｯｸM" panose="020B0600000000000000" pitchFamily="50" charset="-128"/>
              </a:rPr>
              <a:t>年度から平成</a:t>
            </a:r>
            <a:r>
              <a:rPr lang="en-US" altLang="ja-JP" sz="1600" dirty="0">
                <a:solidFill>
                  <a:prstClr val="black"/>
                </a:solidFill>
                <a:latin typeface="HGPｺﾞｼｯｸM" panose="020B0600000000000000" pitchFamily="50" charset="-128"/>
                <a:ea typeface="HGPｺﾞｼｯｸM" panose="020B0600000000000000" pitchFamily="50" charset="-128"/>
              </a:rPr>
              <a:t>27</a:t>
            </a:r>
            <a:r>
              <a:rPr lang="ja-JP" altLang="en-US" sz="1600" dirty="0">
                <a:solidFill>
                  <a:prstClr val="black"/>
                </a:solidFill>
                <a:latin typeface="HGPｺﾞｼｯｸM" panose="020B0600000000000000" pitchFamily="50" charset="-128"/>
                <a:ea typeface="HGPｺﾞｼｯｸM" panose="020B0600000000000000" pitchFamily="50" charset="-128"/>
              </a:rPr>
              <a:t>年度にかけての一般就労への移行者数の平均増加数の実績（</a:t>
            </a:r>
            <a:r>
              <a:rPr lang="ja-JP" altLang="en-US" sz="1600" dirty="0" smtClean="0">
                <a:solidFill>
                  <a:prstClr val="black"/>
                </a:solidFill>
                <a:latin typeface="HGPｺﾞｼｯｸM" panose="020B0600000000000000" pitchFamily="50" charset="-128"/>
                <a:ea typeface="HGPｺﾞｼｯｸM" panose="020B0600000000000000" pitchFamily="50" charset="-128"/>
              </a:rPr>
              <a:t>約</a:t>
            </a:r>
            <a:r>
              <a:rPr lang="en-US" altLang="ja-JP" sz="1600" dirty="0" smtClean="0">
                <a:solidFill>
                  <a:prstClr val="black"/>
                </a:solidFill>
                <a:latin typeface="HGPｺﾞｼｯｸM" panose="020B0600000000000000" pitchFamily="50" charset="-128"/>
                <a:ea typeface="HGPｺﾞｼｯｸM" panose="020B0600000000000000" pitchFamily="50" charset="-128"/>
              </a:rPr>
              <a:t>1,900</a:t>
            </a:r>
            <a:r>
              <a:rPr lang="ja-JP" altLang="en-US" sz="1600" dirty="0" smtClean="0">
                <a:solidFill>
                  <a:prstClr val="black"/>
                </a:solidFill>
                <a:latin typeface="HGPｺﾞｼｯｸM" panose="020B0600000000000000" pitchFamily="50" charset="-128"/>
                <a:ea typeface="HGPｺﾞｼｯｸM" panose="020B0600000000000000" pitchFamily="50" charset="-128"/>
              </a:rPr>
              <a:t>人））を踏まえつつ、以下のような成果目標としてはどうか。</a:t>
            </a:r>
            <a:endParaRPr lang="en-US" altLang="ja-JP" sz="1600" dirty="0" smtClean="0">
              <a:solidFill>
                <a:prstClr val="black"/>
              </a:solidFill>
              <a:latin typeface="HGPｺﾞｼｯｸM" panose="020B0600000000000000" pitchFamily="50" charset="-128"/>
              <a:ea typeface="HGPｺﾞｼｯｸM" panose="020B0600000000000000" pitchFamily="50" charset="-128"/>
            </a:endParaRPr>
          </a:p>
          <a:p>
            <a:pPr marL="177800" indent="-177800" algn="l"/>
            <a:endParaRPr lang="en-US" altLang="ja-JP" sz="600" dirty="0" smtClean="0">
              <a:solidFill>
                <a:prstClr val="black"/>
              </a:solidFill>
              <a:latin typeface="HGPｺﾞｼｯｸM" panose="020B0600000000000000" pitchFamily="50" charset="-128"/>
              <a:ea typeface="HGPｺﾞｼｯｸM" panose="020B0600000000000000" pitchFamily="50" charset="-128"/>
            </a:endParaRPr>
          </a:p>
          <a:p>
            <a:pPr marL="177800" indent="-177800" algn="l"/>
            <a:r>
              <a:rPr lang="en-US" altLang="ja-JP" sz="1600" dirty="0" smtClean="0">
                <a:solidFill>
                  <a:prstClr val="black"/>
                </a:solidFill>
                <a:latin typeface="HGPｺﾞｼｯｸM" panose="020B0600000000000000" pitchFamily="50" charset="-128"/>
                <a:ea typeface="HGPｺﾞｼｯｸM" panose="020B0600000000000000" pitchFamily="50" charset="-128"/>
              </a:rPr>
              <a:t>※</a:t>
            </a:r>
            <a:r>
              <a:rPr lang="ja-JP" altLang="en-US" sz="1600" dirty="0" smtClean="0">
                <a:solidFill>
                  <a:prstClr val="black"/>
                </a:solidFill>
                <a:latin typeface="HGPｺﾞｼｯｸM" panose="020B0600000000000000" pitchFamily="50" charset="-128"/>
                <a:ea typeface="HGPｺﾞｼｯｸM" panose="020B0600000000000000" pitchFamily="50" charset="-128"/>
              </a:rPr>
              <a:t>　今後の一般就労への移行に対する施策効果をどう考えるか。</a:t>
            </a:r>
            <a:endParaRPr lang="en-US" altLang="ja-JP" sz="1600" dirty="0" smtClean="0">
              <a:solidFill>
                <a:prstClr val="black"/>
              </a:solidFill>
              <a:latin typeface="HGPｺﾞｼｯｸM" panose="020B0600000000000000" pitchFamily="50" charset="-128"/>
              <a:ea typeface="HGPｺﾞｼｯｸM" panose="020B0600000000000000" pitchFamily="50" charset="-128"/>
            </a:endParaRPr>
          </a:p>
          <a:p>
            <a:pPr marL="85725" indent="-85725" algn="l"/>
            <a:endParaRPr lang="en-US" altLang="ja-JP" sz="600" b="1" u="sng" dirty="0" smtClean="0">
              <a:solidFill>
                <a:prstClr val="black"/>
              </a:solidFill>
              <a:latin typeface="HGPｺﾞｼｯｸM" panose="020B0600000000000000" pitchFamily="50" charset="-128"/>
              <a:ea typeface="HGPｺﾞｼｯｸM" panose="020B0600000000000000" pitchFamily="50" charset="-128"/>
            </a:endParaRPr>
          </a:p>
          <a:p>
            <a:pPr marL="85725" indent="-85725" algn="l"/>
            <a:r>
              <a:rPr lang="en-US" altLang="ja-JP" sz="1800" b="1" u="sng" dirty="0" smtClean="0">
                <a:solidFill>
                  <a:prstClr val="black"/>
                </a:solidFill>
                <a:latin typeface="HGPｺﾞｼｯｸM" panose="020B0600000000000000" pitchFamily="50" charset="-128"/>
                <a:ea typeface="HGPｺﾞｼｯｸM" panose="020B0600000000000000" pitchFamily="50" charset="-128"/>
              </a:rPr>
              <a:t>【</a:t>
            </a:r>
            <a:r>
              <a:rPr lang="ja-JP" altLang="en-US" sz="1800" b="1" u="sng" dirty="0">
                <a:solidFill>
                  <a:prstClr val="black"/>
                </a:solidFill>
                <a:latin typeface="HGPｺﾞｼｯｸM" panose="020B0600000000000000" pitchFamily="50" charset="-128"/>
                <a:ea typeface="HGPｺﾞｼｯｸM" panose="020B0600000000000000" pitchFamily="50" charset="-128"/>
              </a:rPr>
              <a:t>成果</a:t>
            </a:r>
            <a:r>
              <a:rPr lang="ja-JP" altLang="en-US" sz="1800" b="1" u="sng" dirty="0" smtClean="0">
                <a:solidFill>
                  <a:prstClr val="black"/>
                </a:solidFill>
                <a:latin typeface="HGPｺﾞｼｯｸM" panose="020B0600000000000000" pitchFamily="50" charset="-128"/>
                <a:ea typeface="HGPｺﾞｼｯｸM" panose="020B0600000000000000" pitchFamily="50" charset="-128"/>
              </a:rPr>
              <a:t>目標（案）</a:t>
            </a:r>
            <a:r>
              <a:rPr lang="en-US" altLang="ja-JP" sz="1800" b="1" u="sng" dirty="0" smtClean="0">
                <a:solidFill>
                  <a:prstClr val="black"/>
                </a:solidFill>
                <a:latin typeface="HGPｺﾞｼｯｸM" panose="020B0600000000000000" pitchFamily="50" charset="-128"/>
                <a:ea typeface="HGPｺﾞｼｯｸM" panose="020B0600000000000000" pitchFamily="50" charset="-128"/>
              </a:rPr>
              <a:t>】</a:t>
            </a:r>
            <a:endParaRPr lang="en-US" altLang="ja-JP" sz="1800" b="1" u="sng" dirty="0">
              <a:solidFill>
                <a:prstClr val="black"/>
              </a:solidFill>
              <a:latin typeface="HGPｺﾞｼｯｸM" panose="020B0600000000000000" pitchFamily="50" charset="-128"/>
              <a:ea typeface="HGPｺﾞｼｯｸM" panose="020B0600000000000000" pitchFamily="50" charset="-128"/>
            </a:endParaRPr>
          </a:p>
          <a:p>
            <a:pPr algn="l"/>
            <a:r>
              <a:rPr lang="ja-JP" altLang="en-US" sz="1750" dirty="0" smtClean="0">
                <a:solidFill>
                  <a:prstClr val="black"/>
                </a:solidFill>
                <a:latin typeface="HGPｺﾞｼｯｸM" panose="020B0600000000000000" pitchFamily="50" charset="-128"/>
                <a:ea typeface="HGPｺﾞｼｯｸM" panose="020B0600000000000000" pitchFamily="50" charset="-128"/>
              </a:rPr>
              <a:t>平成</a:t>
            </a:r>
            <a:r>
              <a:rPr lang="en-US" altLang="ja-JP" sz="1750" dirty="0">
                <a:solidFill>
                  <a:prstClr val="black"/>
                </a:solidFill>
                <a:latin typeface="HGPｺﾞｼｯｸM" panose="020B0600000000000000" pitchFamily="50" charset="-128"/>
                <a:ea typeface="HGPｺﾞｼｯｸM" panose="020B0600000000000000" pitchFamily="50" charset="-128"/>
              </a:rPr>
              <a:t>32</a:t>
            </a:r>
            <a:r>
              <a:rPr lang="ja-JP" altLang="en-US" sz="1750" dirty="0">
                <a:solidFill>
                  <a:prstClr val="black"/>
                </a:solidFill>
                <a:latin typeface="HGPｺﾞｼｯｸM" panose="020B0600000000000000" pitchFamily="50" charset="-128"/>
                <a:ea typeface="HGPｺﾞｼｯｸM" panose="020B0600000000000000" pitchFamily="50" charset="-128"/>
              </a:rPr>
              <a:t>年度末までに平成</a:t>
            </a:r>
            <a:r>
              <a:rPr lang="en-US" altLang="ja-JP" sz="1750" dirty="0">
                <a:solidFill>
                  <a:prstClr val="black"/>
                </a:solidFill>
                <a:latin typeface="HGPｺﾞｼｯｸM" panose="020B0600000000000000" pitchFamily="50" charset="-128"/>
                <a:ea typeface="HGPｺﾞｼｯｸM" panose="020B0600000000000000" pitchFamily="50" charset="-128"/>
              </a:rPr>
              <a:t>28</a:t>
            </a:r>
            <a:r>
              <a:rPr lang="ja-JP" altLang="en-US" sz="1750" dirty="0" smtClean="0">
                <a:solidFill>
                  <a:prstClr val="black"/>
                </a:solidFill>
                <a:latin typeface="HGPｺﾞｼｯｸM" panose="020B0600000000000000" pitchFamily="50" charset="-128"/>
                <a:ea typeface="HGPｺﾞｼｯｸM" panose="020B0600000000000000" pitchFamily="50" charset="-128"/>
              </a:rPr>
              <a:t>年度実績の</a:t>
            </a:r>
            <a:r>
              <a:rPr lang="en-US" altLang="ja-JP" sz="1750" b="1" u="sng" dirty="0" smtClean="0">
                <a:solidFill>
                  <a:prstClr val="black"/>
                </a:solidFill>
                <a:latin typeface="HGPｺﾞｼｯｸM" panose="020B0600000000000000" pitchFamily="50" charset="-128"/>
                <a:ea typeface="HGPｺﾞｼｯｸM" panose="020B0600000000000000" pitchFamily="50" charset="-128"/>
              </a:rPr>
              <a:t>1.5</a:t>
            </a:r>
            <a:r>
              <a:rPr lang="ja-JP" altLang="en-US" sz="1750" b="1" u="sng" dirty="0" smtClean="0">
                <a:solidFill>
                  <a:prstClr val="black"/>
                </a:solidFill>
                <a:latin typeface="HGPｺﾞｼｯｸM" panose="020B0600000000000000" pitchFamily="50" charset="-128"/>
                <a:ea typeface="HGPｺﾞｼｯｸM" panose="020B0600000000000000" pitchFamily="50" charset="-128"/>
              </a:rPr>
              <a:t>倍以上</a:t>
            </a:r>
            <a:r>
              <a:rPr lang="ja-JP" altLang="en-US" sz="1750" dirty="0" smtClean="0">
                <a:solidFill>
                  <a:prstClr val="black"/>
                </a:solidFill>
                <a:latin typeface="HGPｺﾞｼｯｸM" panose="020B0600000000000000" pitchFamily="50" charset="-128"/>
                <a:ea typeface="HGPｺﾞｼｯｸM" panose="020B0600000000000000" pitchFamily="50" charset="-128"/>
              </a:rPr>
              <a:t>の一般就労への移行実績を達成することを基本とする。</a:t>
            </a:r>
            <a:r>
              <a:rPr lang="ja-JP" altLang="en-US" sz="1200" dirty="0" smtClean="0">
                <a:latin typeface="HGPｺﾞｼｯｸM" panose="020B0600000000000000" pitchFamily="50" charset="-128"/>
                <a:ea typeface="HGPｺﾞｼｯｸM" panose="020B0600000000000000" pitchFamily="50" charset="-128"/>
              </a:rPr>
              <a:t>ただし、各市町村及び都道府県において、現在の障害福祉計画で定めた平成</a:t>
            </a:r>
            <a:r>
              <a:rPr lang="en-US" altLang="ja-JP" sz="1200" dirty="0" smtClean="0">
                <a:latin typeface="HGPｺﾞｼｯｸM" panose="020B0600000000000000" pitchFamily="50" charset="-128"/>
                <a:ea typeface="HGPｺﾞｼｯｸM" panose="020B0600000000000000" pitchFamily="50" charset="-128"/>
              </a:rPr>
              <a:t>29</a:t>
            </a:r>
            <a:r>
              <a:rPr lang="ja-JP" altLang="en-US" sz="1200" dirty="0" smtClean="0">
                <a:latin typeface="HGPｺﾞｼｯｸM" panose="020B0600000000000000" pitchFamily="50" charset="-128"/>
                <a:ea typeface="HGPｺﾞｼｯｸM" panose="020B0600000000000000" pitchFamily="50" charset="-128"/>
              </a:rPr>
              <a:t>年度末までの移行実績が達成されないと見込まれる場合は、新しい計画を定める際には、平成</a:t>
            </a:r>
            <a:r>
              <a:rPr lang="en-US" altLang="ja-JP" sz="1200" dirty="0" smtClean="0">
                <a:latin typeface="HGPｺﾞｼｯｸM" panose="020B0600000000000000" pitchFamily="50" charset="-128"/>
                <a:ea typeface="HGPｺﾞｼｯｸM" panose="020B0600000000000000" pitchFamily="50" charset="-128"/>
              </a:rPr>
              <a:t>29</a:t>
            </a:r>
            <a:r>
              <a:rPr lang="ja-JP" altLang="en-US" sz="1200" dirty="0" smtClean="0">
                <a:latin typeface="HGPｺﾞｼｯｸM" panose="020B0600000000000000" pitchFamily="50" charset="-128"/>
                <a:ea typeface="HGPｺﾞｼｯｸM" panose="020B0600000000000000" pitchFamily="50" charset="-128"/>
              </a:rPr>
              <a:t>年度末時点で未達成と見込まれる人数を加味して成果目標を設定するものとする。</a:t>
            </a:r>
            <a:endParaRPr lang="en-US" altLang="ja-JP" sz="1200" dirty="0">
              <a:latin typeface="HGPｺﾞｼｯｸM" panose="020B0600000000000000" pitchFamily="50" charset="-128"/>
              <a:ea typeface="HGPｺﾞｼｯｸM" panose="020B0600000000000000" pitchFamily="50" charset="-128"/>
            </a:endParaRPr>
          </a:p>
        </p:txBody>
      </p:sp>
      <p:sp>
        <p:nvSpPr>
          <p:cNvPr id="22" name="下矢印 21"/>
          <p:cNvSpPr/>
          <p:nvPr/>
        </p:nvSpPr>
        <p:spPr>
          <a:xfrm>
            <a:off x="3944888" y="2924944"/>
            <a:ext cx="2016224" cy="43204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56456" y="3018440"/>
            <a:ext cx="1691226" cy="338552"/>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HGPｺﾞｼｯｸM" panose="020B0600000000000000" pitchFamily="50" charset="-128"/>
                <a:ea typeface="HGPｺﾞｼｯｸM" panose="020B0600000000000000" pitchFamily="50" charset="-128"/>
              </a:rPr>
              <a:t>成果目標（案）</a:t>
            </a:r>
            <a:endParaRPr lang="ja-JP" altLang="en-US" sz="1600" b="1" dirty="0">
              <a:solidFill>
                <a:prstClr val="black"/>
              </a:solidFill>
              <a:latin typeface="HGPｺﾞｼｯｸM" panose="020B0600000000000000" pitchFamily="50" charset="-128"/>
              <a:ea typeface="HGPｺﾞｼｯｸM" panose="020B0600000000000000" pitchFamily="50" charset="-128"/>
            </a:endParaRPr>
          </a:p>
        </p:txBody>
      </p:sp>
      <p:sp>
        <p:nvSpPr>
          <p:cNvPr id="24" name="スライド番号プレースホルダー 3"/>
          <p:cNvSpPr>
            <a:spLocks noGrp="1"/>
          </p:cNvSpPr>
          <p:nvPr>
            <p:ph type="sldNum" sz="quarter" idx="12"/>
          </p:nvPr>
        </p:nvSpPr>
        <p:spPr>
          <a:xfrm>
            <a:off x="7683501" y="6624645"/>
            <a:ext cx="2311400" cy="476250"/>
          </a:xfrm>
        </p:spPr>
        <p:txBody>
          <a:bodyPr/>
          <a:lstStyle/>
          <a:p>
            <a:pPr>
              <a:defRPr/>
            </a:pPr>
            <a:fld id="{28111373-AF96-435E-B421-EF15E0FA5871}" type="slidenum">
              <a:rPr lang="en-US" altLang="ja-JP" smtClean="0">
                <a:solidFill>
                  <a:prstClr val="black"/>
                </a:solidFill>
              </a:rPr>
              <a:pPr>
                <a:defRPr/>
              </a:pPr>
              <a:t>78</a:t>
            </a:fld>
            <a:endParaRPr lang="en-US" altLang="ja-JP" dirty="0">
              <a:solidFill>
                <a:prstClr val="black"/>
              </a:solidFill>
            </a:endParaRPr>
          </a:p>
        </p:txBody>
      </p:sp>
      <p:sp>
        <p:nvSpPr>
          <p:cNvPr id="15" name="正方形/長方形 14"/>
          <p:cNvSpPr/>
          <p:nvPr/>
        </p:nvSpPr>
        <p:spPr>
          <a:xfrm>
            <a:off x="771849" y="5445224"/>
            <a:ext cx="5117255" cy="28803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ＭＳ Ｐゴシック"/>
              </a:rPr>
              <a:t>（参考）基本指針及び都道府県障害福祉計画における目標値</a:t>
            </a:r>
            <a:endParaRPr lang="ja-JP" altLang="en-US" sz="1200" dirty="0">
              <a:solidFill>
                <a:prstClr val="black"/>
              </a:solidFill>
              <a:latin typeface="ＭＳ Ｐゴシック"/>
            </a:endParaRPr>
          </a:p>
        </p:txBody>
      </p:sp>
    </p:spTree>
    <p:extLst>
      <p:ext uri="{BB962C8B-B14F-4D97-AF65-F5344CB8AC3E}">
        <p14:creationId xmlns:p14="http://schemas.microsoft.com/office/powerpoint/2010/main" val="18685041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56456" y="1043495"/>
            <a:ext cx="9769540" cy="1521413"/>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indent="-177800" algn="l" fontAlgn="auto">
              <a:lnSpc>
                <a:spcPts val="1800"/>
              </a:lnSpc>
              <a:spcAft>
                <a:spcPts val="0"/>
              </a:spcAft>
            </a:pPr>
            <a:r>
              <a:rPr lang="ja-JP" altLang="en-US" sz="1600" dirty="0" smtClean="0">
                <a:latin typeface="HGPｺﾞｼｯｸM" panose="020B0600000000000000" pitchFamily="50" charset="-128"/>
                <a:ea typeface="HGPｺﾞｼｯｸM" panose="020B0600000000000000" pitchFamily="50" charset="-128"/>
              </a:rPr>
              <a:t>○　就労</a:t>
            </a:r>
            <a:r>
              <a:rPr lang="ja-JP" altLang="en-US" sz="1600" dirty="0">
                <a:latin typeface="HGPｺﾞｼｯｸM" panose="020B0600000000000000" pitchFamily="50" charset="-128"/>
                <a:ea typeface="HGPｺﾞｼｯｸM" panose="020B0600000000000000" pitchFamily="50" charset="-128"/>
              </a:rPr>
              <a:t>移行支援</a:t>
            </a:r>
            <a:r>
              <a:rPr lang="ja-JP" altLang="en-US" sz="1600" dirty="0" smtClean="0">
                <a:latin typeface="HGPｺﾞｼｯｸM" panose="020B0600000000000000" pitchFamily="50" charset="-128"/>
                <a:ea typeface="HGPｺﾞｼｯｸM" panose="020B0600000000000000" pitchFamily="50" charset="-128"/>
              </a:rPr>
              <a:t>事業</a:t>
            </a:r>
            <a:r>
              <a:rPr lang="ja-JP" altLang="en-US" sz="1600" dirty="0">
                <a:latin typeface="HGPｺﾞｼｯｸM" panose="020B0600000000000000" pitchFamily="50" charset="-128"/>
                <a:ea typeface="HGPｺﾞｼｯｸM" panose="020B0600000000000000" pitchFamily="50" charset="-128"/>
              </a:rPr>
              <a:t>の</a:t>
            </a:r>
            <a:r>
              <a:rPr lang="ja-JP" altLang="en-US" sz="1600" dirty="0" smtClean="0">
                <a:latin typeface="HGPｺﾞｼｯｸM" panose="020B0600000000000000" pitchFamily="50" charset="-128"/>
                <a:ea typeface="HGPｺﾞｼｯｸM" panose="020B0600000000000000" pitchFamily="50" charset="-128"/>
              </a:rPr>
              <a:t>利用者数については、第４期障害福祉計画の基本指針において、平成</a:t>
            </a:r>
            <a:r>
              <a:rPr lang="en-US" altLang="ja-JP" sz="1600" dirty="0" smtClean="0">
                <a:latin typeface="HGPｺﾞｼｯｸM" panose="020B0600000000000000" pitchFamily="50" charset="-128"/>
                <a:ea typeface="HGPｺﾞｼｯｸM" panose="020B0600000000000000" pitchFamily="50" charset="-128"/>
              </a:rPr>
              <a:t>29</a:t>
            </a:r>
            <a:r>
              <a:rPr lang="ja-JP" altLang="en-US" sz="1600" dirty="0" smtClean="0">
                <a:latin typeface="HGPｺﾞｼｯｸM" panose="020B0600000000000000" pitchFamily="50" charset="-128"/>
                <a:ea typeface="HGPｺﾞｼｯｸM" panose="020B0600000000000000" pitchFamily="50" charset="-128"/>
              </a:rPr>
              <a:t>年度末における利用者数を平成</a:t>
            </a:r>
            <a:r>
              <a:rPr lang="en-US" altLang="ja-JP" sz="1600" dirty="0" smtClean="0">
                <a:latin typeface="HGPｺﾞｼｯｸM" panose="020B0600000000000000" pitchFamily="50" charset="-128"/>
                <a:ea typeface="HGPｺﾞｼｯｸM" panose="020B0600000000000000" pitchFamily="50" charset="-128"/>
              </a:rPr>
              <a:t>25</a:t>
            </a:r>
            <a:r>
              <a:rPr lang="ja-JP" altLang="en-US" sz="1600" dirty="0" smtClean="0">
                <a:latin typeface="HGPｺﾞｼｯｸM" panose="020B0600000000000000" pitchFamily="50" charset="-128"/>
                <a:ea typeface="HGPｺﾞｼｯｸM" panose="020B0600000000000000" pitchFamily="50" charset="-128"/>
              </a:rPr>
              <a:t>年度末の利用者数（</a:t>
            </a:r>
            <a:r>
              <a:rPr lang="en-US" altLang="ja-JP" sz="1600" dirty="0" smtClean="0">
                <a:latin typeface="HGPｺﾞｼｯｸM" panose="020B0600000000000000" pitchFamily="50" charset="-128"/>
                <a:ea typeface="HGPｺﾞｼｯｸM" panose="020B0600000000000000" pitchFamily="50" charset="-128"/>
              </a:rPr>
              <a:t>27,840</a:t>
            </a:r>
            <a:r>
              <a:rPr lang="ja-JP" altLang="en-US" sz="1600" dirty="0" smtClean="0">
                <a:latin typeface="HGPｺﾞｼｯｸM" panose="020B0600000000000000" pitchFamily="50" charset="-128"/>
                <a:ea typeface="HGPｺﾞｼｯｸM" panose="020B0600000000000000" pitchFamily="50" charset="-128"/>
              </a:rPr>
              <a:t>人）の</a:t>
            </a:r>
            <a:r>
              <a:rPr lang="en-US" altLang="ja-JP" sz="1600" dirty="0" smtClean="0">
                <a:latin typeface="HGPｺﾞｼｯｸM" panose="020B0600000000000000" pitchFamily="50" charset="-128"/>
                <a:ea typeface="HGPｺﾞｼｯｸM" panose="020B0600000000000000" pitchFamily="50" charset="-128"/>
              </a:rPr>
              <a:t>1.6</a:t>
            </a:r>
            <a:r>
              <a:rPr lang="ja-JP" altLang="en-US" sz="1600" dirty="0" smtClean="0">
                <a:latin typeface="HGPｺﾞｼｯｸM" panose="020B0600000000000000" pitchFamily="50" charset="-128"/>
                <a:ea typeface="HGPｺﾞｼｯｸM" panose="020B0600000000000000" pitchFamily="50" charset="-128"/>
              </a:rPr>
              <a:t>倍以上とする成果目標を掲げているが、平成</a:t>
            </a:r>
            <a:r>
              <a:rPr lang="en-US" altLang="ja-JP" sz="1600" dirty="0" smtClean="0">
                <a:latin typeface="HGPｺﾞｼｯｸM" panose="020B0600000000000000" pitchFamily="50" charset="-128"/>
                <a:ea typeface="HGPｺﾞｼｯｸM" panose="020B0600000000000000" pitchFamily="50" charset="-128"/>
              </a:rPr>
              <a:t>27</a:t>
            </a:r>
            <a:r>
              <a:rPr lang="ja-JP" altLang="en-US" sz="1600" dirty="0" smtClean="0">
                <a:latin typeface="HGPｺﾞｼｯｸM" panose="020B0600000000000000" pitchFamily="50" charset="-128"/>
                <a:ea typeface="HGPｺﾞｼｯｸM" panose="020B0600000000000000" pitchFamily="50" charset="-128"/>
              </a:rPr>
              <a:t>年度末の利用者数は、平成</a:t>
            </a:r>
            <a:r>
              <a:rPr lang="en-US" altLang="ja-JP" sz="1600" dirty="0" smtClean="0">
                <a:latin typeface="HGPｺﾞｼｯｸM" panose="020B0600000000000000" pitchFamily="50" charset="-128"/>
                <a:ea typeface="HGPｺﾞｼｯｸM" panose="020B0600000000000000" pitchFamily="50" charset="-128"/>
              </a:rPr>
              <a:t>25</a:t>
            </a:r>
            <a:r>
              <a:rPr lang="ja-JP" altLang="en-US" sz="1600" dirty="0" smtClean="0">
                <a:latin typeface="HGPｺﾞｼｯｸM" panose="020B0600000000000000" pitchFamily="50" charset="-128"/>
                <a:ea typeface="HGPｺﾞｼｯｸM" panose="020B0600000000000000" pitchFamily="50" charset="-128"/>
              </a:rPr>
              <a:t>年度末における利用者数の</a:t>
            </a:r>
            <a:r>
              <a:rPr lang="en-US" altLang="ja-JP" sz="1600" dirty="0" smtClean="0">
                <a:latin typeface="HGPｺﾞｼｯｸM" panose="020B0600000000000000" pitchFamily="50" charset="-128"/>
                <a:ea typeface="HGPｺﾞｼｯｸM" panose="020B0600000000000000" pitchFamily="50" charset="-128"/>
              </a:rPr>
              <a:t>1.1</a:t>
            </a:r>
            <a:r>
              <a:rPr lang="ja-JP" altLang="en-US" sz="1600" dirty="0" smtClean="0">
                <a:latin typeface="HGPｺﾞｼｯｸM" panose="020B0600000000000000" pitchFamily="50" charset="-128"/>
                <a:ea typeface="HGPｺﾞｼｯｸM" panose="020B0600000000000000" pitchFamily="50" charset="-128"/>
              </a:rPr>
              <a:t>倍（</a:t>
            </a:r>
            <a:r>
              <a:rPr lang="en-US" altLang="ja-JP" sz="1600" dirty="0" smtClean="0">
                <a:latin typeface="HGPｺﾞｼｯｸM" panose="020B0600000000000000" pitchFamily="50" charset="-128"/>
                <a:ea typeface="HGPｺﾞｼｯｸM" panose="020B0600000000000000" pitchFamily="50" charset="-128"/>
              </a:rPr>
              <a:t>31,183</a:t>
            </a:r>
            <a:r>
              <a:rPr lang="ja-JP" altLang="en-US" sz="1600" dirty="0" smtClean="0">
                <a:latin typeface="HGPｺﾞｼｯｸM" panose="020B0600000000000000" pitchFamily="50" charset="-128"/>
                <a:ea typeface="HGPｺﾞｼｯｸM" panose="020B0600000000000000" pitchFamily="50" charset="-128"/>
              </a:rPr>
              <a:t>人）に留まっている。</a:t>
            </a:r>
            <a:endParaRPr lang="en-US" altLang="ja-JP" sz="1600" dirty="0" smtClean="0">
              <a:latin typeface="HGPｺﾞｼｯｸM" panose="020B0600000000000000" pitchFamily="50" charset="-128"/>
              <a:ea typeface="HGPｺﾞｼｯｸM" panose="020B0600000000000000" pitchFamily="50" charset="-128"/>
            </a:endParaRPr>
          </a:p>
          <a:p>
            <a:pPr marL="177800" indent="-177800" algn="l" fontAlgn="auto">
              <a:lnSpc>
                <a:spcPts val="500"/>
              </a:lnSpc>
              <a:spcAft>
                <a:spcPts val="0"/>
              </a:spcAft>
            </a:pPr>
            <a:endParaRPr lang="en-US" altLang="ja-JP" sz="900" dirty="0">
              <a:latin typeface="HGPｺﾞｼｯｸM" panose="020B0600000000000000" pitchFamily="50" charset="-128"/>
              <a:ea typeface="HGPｺﾞｼｯｸM" panose="020B0600000000000000" pitchFamily="50" charset="-128"/>
            </a:endParaRPr>
          </a:p>
          <a:p>
            <a:pPr marL="177800" indent="-177800" algn="l" fontAlgn="auto">
              <a:lnSpc>
                <a:spcPts val="1600"/>
              </a:lnSpc>
              <a:spcAft>
                <a:spcPts val="0"/>
              </a:spcAft>
            </a:pPr>
            <a:r>
              <a:rPr lang="ja-JP" altLang="en-US" sz="1600" dirty="0" smtClean="0">
                <a:latin typeface="HGPｺﾞｼｯｸM" panose="020B0600000000000000" pitchFamily="50" charset="-128"/>
                <a:ea typeface="HGPｺﾞｼｯｸM" panose="020B0600000000000000" pitchFamily="50" charset="-128"/>
              </a:rPr>
              <a:t>○</a:t>
            </a:r>
            <a:r>
              <a:rPr lang="ja-JP" altLang="en-US" sz="1600" dirty="0">
                <a:latin typeface="HGPｺﾞｼｯｸM" panose="020B0600000000000000" pitchFamily="50" charset="-128"/>
                <a:ea typeface="HGPｺﾞｼｯｸM" panose="020B0600000000000000" pitchFamily="50" charset="-128"/>
              </a:rPr>
              <a:t>　</a:t>
            </a:r>
            <a:r>
              <a:rPr lang="ja-JP" altLang="ja-JP" sz="1600" dirty="0">
                <a:latin typeface="HGPｺﾞｼｯｸM" panose="020B0600000000000000" pitchFamily="50" charset="-128"/>
                <a:ea typeface="HGPｺﾞｼｯｸM" panose="020B0600000000000000" pitchFamily="50" charset="-128"/>
              </a:rPr>
              <a:t>他の障害福祉サービス（就労継続支援等）から就労移行支援へ移行する者は少数に留まっている。</a:t>
            </a:r>
            <a:endParaRPr lang="en-US" altLang="ja-JP" sz="1600" dirty="0">
              <a:latin typeface="HGPｺﾞｼｯｸM" panose="020B0600000000000000" pitchFamily="50" charset="-128"/>
              <a:ea typeface="HGPｺﾞｼｯｸM" panose="020B0600000000000000" pitchFamily="50" charset="-128"/>
            </a:endParaRPr>
          </a:p>
          <a:p>
            <a:pPr marL="177800" indent="-177800" algn="l" fontAlgn="auto">
              <a:lnSpc>
                <a:spcPts val="500"/>
              </a:lnSpc>
              <a:spcAft>
                <a:spcPts val="0"/>
              </a:spcAft>
            </a:pPr>
            <a:endParaRPr lang="en-US" altLang="ja-JP" sz="900" dirty="0">
              <a:latin typeface="HGPｺﾞｼｯｸM" panose="020B0600000000000000" pitchFamily="50" charset="-128"/>
              <a:ea typeface="HGPｺﾞｼｯｸM" panose="020B0600000000000000" pitchFamily="50" charset="-128"/>
            </a:endParaRPr>
          </a:p>
          <a:p>
            <a:pPr marL="177800" indent="-177800" algn="l" fontAlgn="auto">
              <a:lnSpc>
                <a:spcPts val="1800"/>
              </a:lnSpc>
              <a:spcAft>
                <a:spcPts val="0"/>
              </a:spcAft>
            </a:pPr>
            <a:r>
              <a:rPr lang="ja-JP" altLang="en-US" sz="1600" dirty="0" smtClean="0">
                <a:latin typeface="HGPｺﾞｼｯｸM" panose="020B0600000000000000" pitchFamily="50" charset="-128"/>
                <a:ea typeface="HGPｺﾞｼｯｸM" panose="020B0600000000000000" pitchFamily="50" charset="-128"/>
              </a:rPr>
              <a:t>○</a:t>
            </a:r>
            <a:r>
              <a:rPr lang="ja-JP" altLang="en-US" sz="1600" dirty="0">
                <a:latin typeface="HGPｺﾞｼｯｸM" panose="020B0600000000000000" pitchFamily="50" charset="-128"/>
                <a:ea typeface="HGPｺﾞｼｯｸM" panose="020B0600000000000000" pitchFamily="50" charset="-128"/>
              </a:rPr>
              <a:t>　平成</a:t>
            </a:r>
            <a:r>
              <a:rPr lang="en-US" altLang="ja-JP" sz="1600" dirty="0" smtClean="0">
                <a:latin typeface="HGPｺﾞｼｯｸM" panose="020B0600000000000000" pitchFamily="50" charset="-128"/>
                <a:ea typeface="HGPｺﾞｼｯｸM" panose="020B0600000000000000" pitchFamily="50" charset="-128"/>
              </a:rPr>
              <a:t>25</a:t>
            </a:r>
            <a:r>
              <a:rPr lang="ja-JP" altLang="en-US" sz="1600" dirty="0" smtClean="0">
                <a:latin typeface="HGPｺﾞｼｯｸM" panose="020B0600000000000000" pitchFamily="50" charset="-128"/>
                <a:ea typeface="HGPｺﾞｼｯｸM" panose="020B0600000000000000" pitchFamily="50" charset="-128"/>
              </a:rPr>
              <a:t>年度</a:t>
            </a:r>
            <a:r>
              <a:rPr lang="ja-JP" altLang="en-US" sz="1600" dirty="0">
                <a:latin typeface="HGPｺﾞｼｯｸM" panose="020B0600000000000000" pitchFamily="50" charset="-128"/>
                <a:ea typeface="HGPｺﾞｼｯｸM" panose="020B0600000000000000" pitchFamily="50" charset="-128"/>
              </a:rPr>
              <a:t>から平成</a:t>
            </a:r>
            <a:r>
              <a:rPr lang="en-US" altLang="ja-JP" sz="1600" dirty="0" smtClean="0">
                <a:latin typeface="HGPｺﾞｼｯｸM" panose="020B0600000000000000" pitchFamily="50" charset="-128"/>
                <a:ea typeface="HGPｺﾞｼｯｸM" panose="020B0600000000000000" pitchFamily="50" charset="-128"/>
              </a:rPr>
              <a:t>27</a:t>
            </a:r>
            <a:r>
              <a:rPr lang="ja-JP" altLang="en-US" sz="1600" dirty="0" smtClean="0">
                <a:latin typeface="HGPｺﾞｼｯｸM" panose="020B0600000000000000" pitchFamily="50" charset="-128"/>
                <a:ea typeface="HGPｺﾞｼｯｸM" panose="020B0600000000000000" pitchFamily="50" charset="-128"/>
              </a:rPr>
              <a:t>年度</a:t>
            </a:r>
            <a:r>
              <a:rPr lang="ja-JP" altLang="en-US" sz="1600" dirty="0">
                <a:latin typeface="HGPｺﾞｼｯｸM" panose="020B0600000000000000" pitchFamily="50" charset="-128"/>
                <a:ea typeface="HGPｺﾞｼｯｸM" panose="020B0600000000000000" pitchFamily="50" charset="-128"/>
              </a:rPr>
              <a:t>の利用者数</a:t>
            </a:r>
            <a:r>
              <a:rPr lang="ja-JP" altLang="en-US" sz="1600" dirty="0" smtClean="0">
                <a:latin typeface="HGPｺﾞｼｯｸM" panose="020B0600000000000000" pitchFamily="50" charset="-128"/>
                <a:ea typeface="HGPｺﾞｼｯｸM" panose="020B0600000000000000" pitchFamily="50" charset="-128"/>
              </a:rPr>
              <a:t>の平均増加率が約５％であることから</a:t>
            </a:r>
            <a:r>
              <a:rPr lang="ja-JP" altLang="en-US" sz="1600" dirty="0">
                <a:latin typeface="HGPｺﾞｼｯｸM" panose="020B0600000000000000" pitchFamily="50" charset="-128"/>
                <a:ea typeface="HGPｺﾞｼｯｸM" panose="020B0600000000000000" pitchFamily="50" charset="-128"/>
              </a:rPr>
              <a:t>推計すると、平成</a:t>
            </a:r>
            <a:r>
              <a:rPr lang="en-US" altLang="ja-JP" sz="1600" dirty="0">
                <a:latin typeface="HGPｺﾞｼｯｸM" panose="020B0600000000000000" pitchFamily="50" charset="-128"/>
                <a:ea typeface="HGPｺﾞｼｯｸM" panose="020B0600000000000000" pitchFamily="50" charset="-128"/>
              </a:rPr>
              <a:t>29</a:t>
            </a:r>
            <a:r>
              <a:rPr lang="ja-JP" altLang="en-US" sz="1600" dirty="0">
                <a:latin typeface="HGPｺﾞｼｯｸM" panose="020B0600000000000000" pitchFamily="50" charset="-128"/>
                <a:ea typeface="HGPｺﾞｼｯｸM" panose="020B0600000000000000" pitchFamily="50" charset="-128"/>
              </a:rPr>
              <a:t>年度で</a:t>
            </a:r>
            <a:r>
              <a:rPr lang="ja-JP" altLang="en-US" sz="1600" dirty="0" smtClean="0">
                <a:latin typeface="HGPｺﾞｼｯｸM" panose="020B0600000000000000" pitchFamily="50" charset="-128"/>
                <a:ea typeface="HGPｺﾞｼｯｸM" panose="020B0600000000000000" pitchFamily="50" charset="-128"/>
              </a:rPr>
              <a:t>は、目標</a:t>
            </a:r>
            <a:r>
              <a:rPr lang="ja-JP" altLang="en-US" sz="1600" dirty="0">
                <a:latin typeface="HGPｺﾞｼｯｸM" panose="020B0600000000000000" pitchFamily="50" charset="-128"/>
                <a:ea typeface="HGPｺﾞｼｯｸM" panose="020B0600000000000000" pitchFamily="50" charset="-128"/>
              </a:rPr>
              <a:t>である平成</a:t>
            </a:r>
            <a:r>
              <a:rPr lang="en-US" altLang="ja-JP" sz="1600" dirty="0" smtClean="0">
                <a:latin typeface="HGPｺﾞｼｯｸM" panose="020B0600000000000000" pitchFamily="50" charset="-128"/>
                <a:ea typeface="HGPｺﾞｼｯｸM" panose="020B0600000000000000" pitchFamily="50" charset="-128"/>
              </a:rPr>
              <a:t>25</a:t>
            </a:r>
            <a:r>
              <a:rPr lang="ja-JP" altLang="en-US" sz="1600" dirty="0" smtClean="0">
                <a:latin typeface="HGPｺﾞｼｯｸM" panose="020B0600000000000000" pitchFamily="50" charset="-128"/>
                <a:ea typeface="HGPｺﾞｼｯｸM" panose="020B0600000000000000" pitchFamily="50" charset="-128"/>
              </a:rPr>
              <a:t>年度末の利用者数の</a:t>
            </a:r>
            <a:r>
              <a:rPr lang="en-US" altLang="ja-JP" sz="1600" dirty="0" smtClean="0">
                <a:latin typeface="HGPｺﾞｼｯｸM" panose="020B0600000000000000" pitchFamily="50" charset="-128"/>
                <a:ea typeface="HGPｺﾞｼｯｸM" panose="020B0600000000000000" pitchFamily="50" charset="-128"/>
              </a:rPr>
              <a:t>1.6</a:t>
            </a:r>
            <a:r>
              <a:rPr lang="ja-JP" altLang="en-US" sz="1600" dirty="0" smtClean="0">
                <a:latin typeface="HGPｺﾞｼｯｸM" panose="020B0600000000000000" pitchFamily="50" charset="-128"/>
                <a:ea typeface="HGPｺﾞｼｯｸM" panose="020B0600000000000000" pitchFamily="50" charset="-128"/>
              </a:rPr>
              <a:t>倍以上（</a:t>
            </a:r>
            <a:r>
              <a:rPr lang="en-US" altLang="ja-JP" sz="1600" dirty="0" smtClean="0">
                <a:latin typeface="HGPｺﾞｼｯｸM" panose="020B0600000000000000" pitchFamily="50" charset="-128"/>
                <a:ea typeface="HGPｺﾞｼｯｸM" panose="020B0600000000000000" pitchFamily="50" charset="-128"/>
              </a:rPr>
              <a:t>42,540</a:t>
            </a:r>
            <a:r>
              <a:rPr lang="ja-JP" altLang="en-US" sz="1600" dirty="0" smtClean="0">
                <a:latin typeface="HGPｺﾞｼｯｸM" panose="020B0600000000000000" pitchFamily="50" charset="-128"/>
                <a:ea typeface="HGPｺﾞｼｯｸM" panose="020B0600000000000000" pitchFamily="50" charset="-128"/>
              </a:rPr>
              <a:t>人）の利用者数を</a:t>
            </a:r>
            <a:r>
              <a:rPr lang="ja-JP" altLang="en-US" sz="1600" dirty="0">
                <a:latin typeface="HGPｺﾞｼｯｸM" panose="020B0600000000000000" pitchFamily="50" charset="-128"/>
                <a:ea typeface="HGPｺﾞｼｯｸM" panose="020B0600000000000000" pitchFamily="50" charset="-128"/>
              </a:rPr>
              <a:t>達成する</a:t>
            </a:r>
            <a:r>
              <a:rPr lang="ja-JP" altLang="en-US" sz="1600" dirty="0" smtClean="0">
                <a:latin typeface="HGPｺﾞｼｯｸM" panose="020B0600000000000000" pitchFamily="50" charset="-128"/>
                <a:ea typeface="HGPｺﾞｼｯｸM" panose="020B0600000000000000" pitchFamily="50" charset="-128"/>
              </a:rPr>
              <a:t>ことは困難</a:t>
            </a:r>
            <a:r>
              <a:rPr lang="ja-JP" altLang="en-US" sz="1600" dirty="0">
                <a:latin typeface="HGPｺﾞｼｯｸM" panose="020B0600000000000000" pitchFamily="50" charset="-128"/>
                <a:ea typeface="HGPｺﾞｼｯｸM" panose="020B0600000000000000" pitchFamily="50" charset="-128"/>
              </a:rPr>
              <a:t>と</a:t>
            </a:r>
            <a:r>
              <a:rPr lang="ja-JP" altLang="en-US" sz="1600" dirty="0" smtClean="0">
                <a:latin typeface="HGPｺﾞｼｯｸM" panose="020B0600000000000000" pitchFamily="50" charset="-128"/>
                <a:ea typeface="HGPｺﾞｼｯｸM" panose="020B0600000000000000" pitchFamily="50" charset="-128"/>
              </a:rPr>
              <a:t>考えられる。</a:t>
            </a:r>
            <a:endParaRPr lang="en-US" altLang="ja-JP" sz="1600" dirty="0" smtClean="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0" y="15034"/>
            <a:ext cx="9906000" cy="461665"/>
          </a:xfrm>
          <a:prstGeom prst="rect">
            <a:avLst/>
          </a:prstGeom>
        </p:spPr>
        <p:txBody>
          <a:bodyPr wrap="square">
            <a:spAutoFit/>
          </a:bodyPr>
          <a:lstStyle/>
          <a:p>
            <a:pPr algn="ctr" fontAlgn="auto">
              <a:spcBef>
                <a:spcPts val="0"/>
              </a:spcBef>
              <a:spcAft>
                <a:spcPts val="0"/>
              </a:spcAft>
            </a:pPr>
            <a:r>
              <a:rPr lang="ja-JP" altLang="en-US" sz="2400" b="1" dirty="0" smtClean="0">
                <a:solidFill>
                  <a:prstClr val="black"/>
                </a:solidFill>
                <a:latin typeface="HGP創英角ｺﾞｼｯｸUB" panose="020B0900000000000000" pitchFamily="50" charset="-128"/>
                <a:ea typeface="HGP創英角ｺﾞｼｯｸUB" panose="020B0900000000000000" pitchFamily="50" charset="-128"/>
              </a:rPr>
              <a:t>就労移行支援の利用者数に関する目標について</a:t>
            </a:r>
            <a:endParaRPr lang="ja-JP" altLang="en-US" sz="2400" b="1" dirty="0">
              <a:solidFill>
                <a:prstClr val="black"/>
              </a:solidFill>
              <a:latin typeface="HGP創英角ｺﾞｼｯｸUB" panose="020B0900000000000000" pitchFamily="50" charset="-128"/>
              <a:ea typeface="HGP創英角ｺﾞｼｯｸUB" panose="020B0900000000000000" pitchFamily="50" charset="-128"/>
            </a:endParaRPr>
          </a:p>
        </p:txBody>
      </p:sp>
      <p:grpSp>
        <p:nvGrpSpPr>
          <p:cNvPr id="18" name="グループ化 10"/>
          <p:cNvGrpSpPr>
            <a:grpSpLocks/>
          </p:cNvGrpSpPr>
          <p:nvPr/>
        </p:nvGrpSpPr>
        <p:grpSpPr bwMode="auto">
          <a:xfrm>
            <a:off x="80" y="476672"/>
            <a:ext cx="9906000" cy="71438"/>
            <a:chOff x="0" y="188640"/>
            <a:chExt cx="9144000" cy="72008"/>
          </a:xfrm>
        </p:grpSpPr>
        <p:cxnSp>
          <p:nvCxnSpPr>
            <p:cNvPr id="19" name="直線コネクタ 18"/>
            <p:cNvCxnSpPr/>
            <p:nvPr/>
          </p:nvCxnSpPr>
          <p:spPr>
            <a:xfrm>
              <a:off x="0" y="188640"/>
              <a:ext cx="9144000" cy="0"/>
            </a:xfrm>
            <a:prstGeom prst="line">
              <a:avLst/>
            </a:prstGeom>
            <a:noFill/>
            <a:ln w="9525" cap="flat" cmpd="sng" algn="ctr">
              <a:solidFill>
                <a:srgbClr val="99CCFF"/>
              </a:solidFill>
              <a:prstDash val="solid"/>
            </a:ln>
            <a:effectLst/>
          </p:spPr>
        </p:cxnSp>
        <p:cxnSp>
          <p:nvCxnSpPr>
            <p:cNvPr id="20" name="直線コネクタ 19"/>
            <p:cNvCxnSpPr/>
            <p:nvPr/>
          </p:nvCxnSpPr>
          <p:spPr>
            <a:xfrm>
              <a:off x="0" y="260648"/>
              <a:ext cx="9144000" cy="0"/>
            </a:xfrm>
            <a:prstGeom prst="line">
              <a:avLst/>
            </a:prstGeom>
            <a:noFill/>
            <a:ln w="57150" cap="flat" cmpd="sng" algn="ctr">
              <a:solidFill>
                <a:srgbClr val="99CCFF"/>
              </a:solidFill>
              <a:prstDash val="solid"/>
            </a:ln>
            <a:effectLst/>
          </p:spPr>
        </p:cxnSp>
      </p:grpSp>
      <p:sp>
        <p:nvSpPr>
          <p:cNvPr id="16" name="スライド番号プレースホルダー 2"/>
          <p:cNvSpPr>
            <a:spLocks noGrp="1"/>
          </p:cNvSpPr>
          <p:nvPr>
            <p:ph type="sldNum" sz="quarter" idx="12"/>
          </p:nvPr>
        </p:nvSpPr>
        <p:spPr>
          <a:xfrm>
            <a:off x="9181005" y="6560147"/>
            <a:ext cx="729101" cy="297959"/>
          </a:xfrm>
        </p:spPr>
        <p:txBody>
          <a:bodyPr/>
          <a:lstStyle/>
          <a:p>
            <a:pPr>
              <a:defRPr/>
            </a:pPr>
            <a:fld id="{F2A1C1E8-9361-4557-9EFC-000E05CD7A25}" type="slidenum">
              <a:rPr lang="en-US" altLang="ja-JP" smtClean="0">
                <a:solidFill>
                  <a:prstClr val="black"/>
                </a:solidFill>
              </a:rPr>
              <a:pPr>
                <a:defRPr/>
              </a:pPr>
              <a:t>79</a:t>
            </a:fld>
            <a:endParaRPr lang="en-US" altLang="ja-JP" dirty="0">
              <a:solidFill>
                <a:prstClr val="black"/>
              </a:solidFill>
            </a:endParaRPr>
          </a:p>
        </p:txBody>
      </p:sp>
      <p:sp>
        <p:nvSpPr>
          <p:cNvPr id="21" name="正方形/長方形 20"/>
          <p:cNvSpPr/>
          <p:nvPr/>
        </p:nvSpPr>
        <p:spPr>
          <a:xfrm>
            <a:off x="38454" y="642176"/>
            <a:ext cx="4770530" cy="410560"/>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HGPｺﾞｼｯｸM" panose="020B0600000000000000" pitchFamily="50" charset="-128"/>
                <a:ea typeface="HGPｺﾞｼｯｸM" panose="020B0600000000000000" pitchFamily="50" charset="-128"/>
              </a:rPr>
              <a:t>就労移行支援の利用者数に関する現状について</a:t>
            </a:r>
            <a:endParaRPr lang="ja-JP" altLang="en-US" sz="1600" b="1" dirty="0">
              <a:solidFill>
                <a:prstClr val="black"/>
              </a:solidFill>
              <a:latin typeface="HGPｺﾞｼｯｸM" panose="020B0600000000000000" pitchFamily="50" charset="-128"/>
              <a:ea typeface="HGPｺﾞｼｯｸM" panose="020B0600000000000000" pitchFamily="50" charset="-128"/>
            </a:endParaRPr>
          </a:p>
        </p:txBody>
      </p:sp>
      <p:sp>
        <p:nvSpPr>
          <p:cNvPr id="22" name="下矢印 21"/>
          <p:cNvSpPr/>
          <p:nvPr/>
        </p:nvSpPr>
        <p:spPr>
          <a:xfrm>
            <a:off x="3944968" y="2564904"/>
            <a:ext cx="2016224" cy="43204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タイトル 1"/>
          <p:cNvSpPr txBox="1">
            <a:spLocks/>
          </p:cNvSpPr>
          <p:nvPr/>
        </p:nvSpPr>
        <p:spPr>
          <a:xfrm>
            <a:off x="136540" y="2999296"/>
            <a:ext cx="9632920" cy="2229927"/>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indent="-177800" algn="l" fontAlgn="auto">
              <a:lnSpc>
                <a:spcPts val="1800"/>
              </a:lnSpc>
              <a:spcAft>
                <a:spcPts val="0"/>
              </a:spcAft>
            </a:pPr>
            <a:r>
              <a:rPr lang="ja-JP" altLang="en-US" sz="1600" dirty="0" smtClean="0">
                <a:latin typeface="HGPｺﾞｼｯｸM" panose="020B0600000000000000" pitchFamily="50" charset="-128"/>
                <a:ea typeface="HGPｺﾞｼｯｸM" panose="020B0600000000000000" pitchFamily="50" charset="-128"/>
              </a:rPr>
              <a:t>○　第５期障害福祉計画の基本指針においては、今般の傾向を踏まえ、平成</a:t>
            </a:r>
            <a:r>
              <a:rPr lang="en-US" altLang="ja-JP" sz="1600" dirty="0" smtClean="0">
                <a:latin typeface="HGPｺﾞｼｯｸM" panose="020B0600000000000000" pitchFamily="50" charset="-128"/>
                <a:ea typeface="HGPｺﾞｼｯｸM" panose="020B0600000000000000" pitchFamily="50" charset="-128"/>
              </a:rPr>
              <a:t>25</a:t>
            </a:r>
            <a:r>
              <a:rPr lang="ja-JP" altLang="en-US" sz="1600" dirty="0" smtClean="0">
                <a:latin typeface="HGPｺﾞｼｯｸM" panose="020B0600000000000000" pitchFamily="50" charset="-128"/>
                <a:ea typeface="HGPｺﾞｼｯｸM" panose="020B0600000000000000" pitchFamily="50" charset="-128"/>
              </a:rPr>
              <a:t>年度から平成</a:t>
            </a:r>
            <a:r>
              <a:rPr lang="en-US" altLang="ja-JP" sz="1600" dirty="0" smtClean="0">
                <a:latin typeface="HGPｺﾞｼｯｸM" panose="020B0600000000000000" pitchFamily="50" charset="-128"/>
                <a:ea typeface="HGPｺﾞｼｯｸM" panose="020B0600000000000000" pitchFamily="50" charset="-128"/>
              </a:rPr>
              <a:t>27</a:t>
            </a:r>
            <a:r>
              <a:rPr lang="ja-JP" altLang="en-US" sz="1600" dirty="0" smtClean="0">
                <a:latin typeface="HGPｺﾞｼｯｸM" panose="020B0600000000000000" pitchFamily="50" charset="-128"/>
                <a:ea typeface="HGPｺﾞｼｯｸM" panose="020B0600000000000000" pitchFamily="50" charset="-128"/>
              </a:rPr>
              <a:t>年度にかけての就労移行支援事業の利用者の平均増加率である約５％を基に、以下のような成果目標としてはどうか。</a:t>
            </a:r>
            <a:endParaRPr lang="en-US" altLang="ja-JP" sz="1600" dirty="0" smtClean="0">
              <a:latin typeface="HGPｺﾞｼｯｸM" panose="020B0600000000000000" pitchFamily="50" charset="-128"/>
              <a:ea typeface="HGPｺﾞｼｯｸM" panose="020B0600000000000000" pitchFamily="50" charset="-128"/>
            </a:endParaRPr>
          </a:p>
          <a:p>
            <a:pPr marL="85725" indent="-85725" algn="l"/>
            <a:r>
              <a:rPr lang="en-US" altLang="ja-JP" sz="1800" b="1" u="sng" dirty="0" smtClean="0">
                <a:latin typeface="HGPｺﾞｼｯｸM" panose="020B0600000000000000" pitchFamily="50" charset="-128"/>
                <a:ea typeface="HGPｺﾞｼｯｸM" panose="020B0600000000000000" pitchFamily="50" charset="-128"/>
              </a:rPr>
              <a:t>【</a:t>
            </a:r>
            <a:r>
              <a:rPr lang="ja-JP" altLang="en-US" sz="1800" b="1" u="sng" dirty="0">
                <a:latin typeface="HGPｺﾞｼｯｸM" panose="020B0600000000000000" pitchFamily="50" charset="-128"/>
                <a:ea typeface="HGPｺﾞｼｯｸM" panose="020B0600000000000000" pitchFamily="50" charset="-128"/>
              </a:rPr>
              <a:t>成果</a:t>
            </a:r>
            <a:r>
              <a:rPr lang="ja-JP" altLang="en-US" sz="1800" b="1" u="sng" dirty="0" smtClean="0">
                <a:latin typeface="HGPｺﾞｼｯｸM" panose="020B0600000000000000" pitchFamily="50" charset="-128"/>
                <a:ea typeface="HGPｺﾞｼｯｸM" panose="020B0600000000000000" pitchFamily="50" charset="-128"/>
              </a:rPr>
              <a:t>目標（案）</a:t>
            </a:r>
            <a:r>
              <a:rPr lang="en-US" altLang="ja-JP" sz="1800" b="1" u="sng" dirty="0" smtClean="0">
                <a:latin typeface="HGPｺﾞｼｯｸM" panose="020B0600000000000000" pitchFamily="50" charset="-128"/>
                <a:ea typeface="HGPｺﾞｼｯｸM" panose="020B0600000000000000" pitchFamily="50" charset="-128"/>
              </a:rPr>
              <a:t>】</a:t>
            </a:r>
            <a:endParaRPr lang="en-US" altLang="ja-JP" sz="1800" b="1" u="sng" dirty="0">
              <a:latin typeface="HGPｺﾞｼｯｸM" panose="020B0600000000000000" pitchFamily="50" charset="-128"/>
              <a:ea typeface="HGPｺﾞｼｯｸM" panose="020B0600000000000000" pitchFamily="50" charset="-128"/>
            </a:endParaRPr>
          </a:p>
          <a:p>
            <a:pPr algn="l">
              <a:lnSpc>
                <a:spcPts val="2000"/>
              </a:lnSpc>
            </a:pPr>
            <a:r>
              <a:rPr lang="ja-JP" altLang="en-US" sz="1800" dirty="0">
                <a:solidFill>
                  <a:srgbClr val="FF0000"/>
                </a:solidFill>
                <a:latin typeface="HGPｺﾞｼｯｸM" panose="020B0600000000000000" pitchFamily="50" charset="-128"/>
                <a:ea typeface="HGPｺﾞｼｯｸM" panose="020B0600000000000000" pitchFamily="50" charset="-128"/>
              </a:rPr>
              <a:t>　</a:t>
            </a:r>
            <a:r>
              <a:rPr lang="ja-JP" altLang="en-US" sz="1800" dirty="0" smtClean="0">
                <a:latin typeface="HGPｺﾞｼｯｸM" panose="020B0600000000000000" pitchFamily="50" charset="-128"/>
                <a:ea typeface="HGPｺﾞｼｯｸM" panose="020B0600000000000000" pitchFamily="50" charset="-128"/>
              </a:rPr>
              <a:t>福祉施設から一般就労への移行の推進のため、平成</a:t>
            </a:r>
            <a:r>
              <a:rPr lang="en-US" altLang="ja-JP" sz="1800" dirty="0">
                <a:latin typeface="HGPｺﾞｼｯｸM" panose="020B0600000000000000" pitchFamily="50" charset="-128"/>
                <a:ea typeface="HGPｺﾞｼｯｸM" panose="020B0600000000000000" pitchFamily="50" charset="-128"/>
              </a:rPr>
              <a:t>32</a:t>
            </a:r>
            <a:r>
              <a:rPr lang="ja-JP" altLang="en-US" sz="1800" dirty="0">
                <a:latin typeface="HGPｺﾞｼｯｸM" panose="020B0600000000000000" pitchFamily="50" charset="-128"/>
                <a:ea typeface="HGPｺﾞｼｯｸM" panose="020B0600000000000000" pitchFamily="50" charset="-128"/>
              </a:rPr>
              <a:t>年度</a:t>
            </a:r>
            <a:r>
              <a:rPr lang="ja-JP" altLang="en-US" sz="1800" dirty="0" smtClean="0">
                <a:latin typeface="HGPｺﾞｼｯｸM" panose="020B0600000000000000" pitchFamily="50" charset="-128"/>
                <a:ea typeface="HGPｺﾞｼｯｸM" panose="020B0600000000000000" pitchFamily="50" charset="-128"/>
              </a:rPr>
              <a:t>末における利用者数（サービス</a:t>
            </a:r>
            <a:r>
              <a:rPr lang="ja-JP" altLang="en-US" sz="1800" dirty="0">
                <a:latin typeface="HGPｺﾞｼｯｸM" panose="020B0600000000000000" pitchFamily="50" charset="-128"/>
                <a:ea typeface="HGPｺﾞｼｯｸM" panose="020B0600000000000000" pitchFamily="50" charset="-128"/>
              </a:rPr>
              <a:t>等利用計画案を</a:t>
            </a:r>
            <a:r>
              <a:rPr lang="ja-JP" altLang="en-US" sz="1800" dirty="0" smtClean="0">
                <a:latin typeface="HGPｺﾞｼｯｸM" panose="020B0600000000000000" pitchFamily="50" charset="-128"/>
                <a:ea typeface="HGPｺﾞｼｯｸM" panose="020B0600000000000000" pitchFamily="50" charset="-128"/>
              </a:rPr>
              <a:t>踏まえて、アセスメント期間（暫定支給決定期間）を設定</a:t>
            </a:r>
            <a:r>
              <a:rPr lang="ja-JP" altLang="en-US" sz="1800" dirty="0">
                <a:latin typeface="HGPｺﾞｼｯｸM" panose="020B0600000000000000" pitchFamily="50" charset="-128"/>
                <a:ea typeface="HGPｺﾞｼｯｸM" panose="020B0600000000000000" pitchFamily="50" charset="-128"/>
              </a:rPr>
              <a:t>し、 </a:t>
            </a:r>
            <a:r>
              <a:rPr lang="ja-JP" altLang="en-US" sz="1800" dirty="0" smtClean="0">
                <a:latin typeface="HGPｺﾞｼｯｸM" panose="020B0600000000000000" pitchFamily="50" charset="-128"/>
                <a:ea typeface="HGPｺﾞｼｯｸM" panose="020B0600000000000000" pitchFamily="50" charset="-128"/>
              </a:rPr>
              <a:t>利用者</a:t>
            </a:r>
            <a:r>
              <a:rPr lang="ja-JP" altLang="en-US" sz="1800" dirty="0">
                <a:latin typeface="HGPｺﾞｼｯｸM" panose="020B0600000000000000" pitchFamily="50" charset="-128"/>
                <a:ea typeface="HGPｺﾞｼｯｸM" panose="020B0600000000000000" pitchFamily="50" charset="-128"/>
              </a:rPr>
              <a:t>の最終的な意向確認の上、就労移行支援の利用が</a:t>
            </a:r>
            <a:r>
              <a:rPr lang="ja-JP" altLang="en-US" sz="1800" dirty="0" smtClean="0">
                <a:latin typeface="HGPｺﾞｼｯｸM" panose="020B0600000000000000" pitchFamily="50" charset="-128"/>
                <a:ea typeface="HGPｺﾞｼｯｸM" panose="020B0600000000000000" pitchFamily="50" charset="-128"/>
              </a:rPr>
              <a:t>適していると判断された者）が、平成</a:t>
            </a:r>
            <a:r>
              <a:rPr lang="en-US" altLang="ja-JP" sz="1800" dirty="0">
                <a:latin typeface="HGPｺﾞｼｯｸM" panose="020B0600000000000000" pitchFamily="50" charset="-128"/>
                <a:ea typeface="HGPｺﾞｼｯｸM" panose="020B0600000000000000" pitchFamily="50" charset="-128"/>
              </a:rPr>
              <a:t>28</a:t>
            </a:r>
            <a:r>
              <a:rPr lang="ja-JP" altLang="en-US" sz="1800" dirty="0">
                <a:latin typeface="HGPｺﾞｼｯｸM" panose="020B0600000000000000" pitchFamily="50" charset="-128"/>
                <a:ea typeface="HGPｺﾞｼｯｸM" panose="020B0600000000000000" pitchFamily="50" charset="-128"/>
              </a:rPr>
              <a:t>年度</a:t>
            </a:r>
            <a:r>
              <a:rPr lang="ja-JP" altLang="en-US" sz="1800" dirty="0" smtClean="0">
                <a:latin typeface="HGPｺﾞｼｯｸM" panose="020B0600000000000000" pitchFamily="50" charset="-128"/>
                <a:ea typeface="HGPｺﾞｼｯｸM" panose="020B0600000000000000" pitchFamily="50" charset="-128"/>
              </a:rPr>
              <a:t>末における利用者数の</a:t>
            </a:r>
            <a:r>
              <a:rPr lang="ja-JP" altLang="en-US" sz="1800" b="1" u="sng" dirty="0" smtClean="0">
                <a:latin typeface="HGPｺﾞｼｯｸM" panose="020B0600000000000000" pitchFamily="50" charset="-128"/>
                <a:ea typeface="HGPｺﾞｼｯｸM" panose="020B0600000000000000" pitchFamily="50" charset="-128"/>
              </a:rPr>
              <a:t>２割以上増加する</a:t>
            </a:r>
            <a:r>
              <a:rPr lang="ja-JP" altLang="en-US" sz="1800" dirty="0" smtClean="0">
                <a:latin typeface="HGPｺﾞｼｯｸM" panose="020B0600000000000000" pitchFamily="50" charset="-128"/>
                <a:ea typeface="HGPｺﾞｼｯｸM" panose="020B0600000000000000" pitchFamily="50" charset="-128"/>
              </a:rPr>
              <a:t>ことを目指す。</a:t>
            </a:r>
            <a:r>
              <a:rPr lang="ja-JP" altLang="en-US" sz="1200" dirty="0">
                <a:latin typeface="HGPｺﾞｼｯｸM" panose="020B0600000000000000" pitchFamily="50" charset="-128"/>
                <a:ea typeface="HGPｺﾞｼｯｸM" panose="020B0600000000000000" pitchFamily="50" charset="-128"/>
              </a:rPr>
              <a:t>ただし、各市町村及び都道府県において、現在の障害福祉計画で定めた平成</a:t>
            </a:r>
            <a:r>
              <a:rPr lang="en-US" altLang="ja-JP" sz="1200" dirty="0" smtClean="0">
                <a:latin typeface="HGPｺﾞｼｯｸM" panose="020B0600000000000000" pitchFamily="50" charset="-128"/>
                <a:ea typeface="HGPｺﾞｼｯｸM" panose="020B0600000000000000" pitchFamily="50" charset="-128"/>
              </a:rPr>
              <a:t>29</a:t>
            </a:r>
            <a:r>
              <a:rPr lang="ja-JP" altLang="en-US" sz="1200" dirty="0" smtClean="0">
                <a:latin typeface="HGPｺﾞｼｯｸM" panose="020B0600000000000000" pitchFamily="50" charset="-128"/>
                <a:ea typeface="HGPｺﾞｼｯｸM" panose="020B0600000000000000" pitchFamily="50" charset="-128"/>
              </a:rPr>
              <a:t>年度</a:t>
            </a:r>
            <a:r>
              <a:rPr lang="ja-JP" altLang="en-US" sz="1200" dirty="0">
                <a:latin typeface="HGPｺﾞｼｯｸM" panose="020B0600000000000000" pitchFamily="50" charset="-128"/>
                <a:ea typeface="HGPｺﾞｼｯｸM" panose="020B0600000000000000" pitchFamily="50" charset="-128"/>
              </a:rPr>
              <a:t>末まで</a:t>
            </a:r>
            <a:r>
              <a:rPr lang="ja-JP" altLang="en-US" sz="1200" dirty="0" smtClean="0">
                <a:latin typeface="HGPｺﾞｼｯｸM" panose="020B0600000000000000" pitchFamily="50" charset="-128"/>
                <a:ea typeface="HGPｺﾞｼｯｸM" panose="020B0600000000000000" pitchFamily="50" charset="-128"/>
              </a:rPr>
              <a:t>の利用者数の割合の実績</a:t>
            </a:r>
            <a:r>
              <a:rPr lang="ja-JP" altLang="en-US" sz="1200" dirty="0">
                <a:latin typeface="HGPｺﾞｼｯｸM" panose="020B0600000000000000" pitchFamily="50" charset="-128"/>
                <a:ea typeface="HGPｺﾞｼｯｸM" panose="020B0600000000000000" pitchFamily="50" charset="-128"/>
              </a:rPr>
              <a:t>が達成されないと見込まれる場合は、新しい計画を定める際には、平成</a:t>
            </a:r>
            <a:r>
              <a:rPr lang="en-US" altLang="ja-JP" sz="1200" dirty="0" smtClean="0">
                <a:latin typeface="HGPｺﾞｼｯｸM" panose="020B0600000000000000" pitchFamily="50" charset="-128"/>
                <a:ea typeface="HGPｺﾞｼｯｸM" panose="020B0600000000000000" pitchFamily="50" charset="-128"/>
              </a:rPr>
              <a:t>2</a:t>
            </a:r>
            <a:r>
              <a:rPr lang="en-US" altLang="ja-JP" sz="1200" dirty="0">
                <a:latin typeface="HGPｺﾞｼｯｸM" panose="020B0600000000000000" pitchFamily="50" charset="-128"/>
                <a:ea typeface="HGPｺﾞｼｯｸM" panose="020B0600000000000000" pitchFamily="50" charset="-128"/>
              </a:rPr>
              <a:t>9</a:t>
            </a:r>
            <a:r>
              <a:rPr lang="ja-JP" altLang="en-US" sz="1200" dirty="0" smtClean="0">
                <a:latin typeface="HGPｺﾞｼｯｸM" panose="020B0600000000000000" pitchFamily="50" charset="-128"/>
                <a:ea typeface="HGPｺﾞｼｯｸM" panose="020B0600000000000000" pitchFamily="50" charset="-128"/>
              </a:rPr>
              <a:t>年度</a:t>
            </a:r>
            <a:r>
              <a:rPr lang="ja-JP" altLang="en-US" sz="1200" dirty="0">
                <a:latin typeface="HGPｺﾞｼｯｸM" panose="020B0600000000000000" pitchFamily="50" charset="-128"/>
                <a:ea typeface="HGPｺﾞｼｯｸM" panose="020B0600000000000000" pitchFamily="50" charset="-128"/>
              </a:rPr>
              <a:t>末時点で未達成と</a:t>
            </a:r>
            <a:r>
              <a:rPr lang="ja-JP" altLang="en-US" sz="1200" dirty="0" smtClean="0">
                <a:latin typeface="HGPｺﾞｼｯｸM" panose="020B0600000000000000" pitchFamily="50" charset="-128"/>
                <a:ea typeface="HGPｺﾞｼｯｸM" panose="020B0600000000000000" pitchFamily="50" charset="-128"/>
              </a:rPr>
              <a:t>見込まれる人数を</a:t>
            </a:r>
            <a:r>
              <a:rPr lang="ja-JP" altLang="en-US" sz="1200" dirty="0">
                <a:latin typeface="HGPｺﾞｼｯｸM" panose="020B0600000000000000" pitchFamily="50" charset="-128"/>
                <a:ea typeface="HGPｺﾞｼｯｸM" panose="020B0600000000000000" pitchFamily="50" charset="-128"/>
              </a:rPr>
              <a:t>加味して成果目標を設定するものとする</a:t>
            </a:r>
            <a:r>
              <a:rPr lang="ja-JP" altLang="en-US" sz="1200" dirty="0" smtClean="0">
                <a:latin typeface="HGPｺﾞｼｯｸM" panose="020B0600000000000000" pitchFamily="50" charset="-128"/>
                <a:ea typeface="HGPｺﾞｼｯｸM" panose="020B0600000000000000" pitchFamily="50" charset="-128"/>
              </a:rPr>
              <a:t>。</a:t>
            </a:r>
            <a:endParaRPr lang="en-US" altLang="ja-JP" sz="1750" dirty="0">
              <a:latin typeface="HGPｺﾞｼｯｸM" panose="020B0600000000000000" pitchFamily="50" charset="-128"/>
              <a:ea typeface="HGPｺﾞｼｯｸM" panose="020B0600000000000000" pitchFamily="50" charset="-128"/>
            </a:endParaRPr>
          </a:p>
        </p:txBody>
      </p:sp>
      <p:sp>
        <p:nvSpPr>
          <p:cNvPr id="23" name="正方形/長方形 22"/>
          <p:cNvSpPr/>
          <p:nvPr/>
        </p:nvSpPr>
        <p:spPr>
          <a:xfrm>
            <a:off x="142621" y="2647378"/>
            <a:ext cx="1691226" cy="351904"/>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HGPｺﾞｼｯｸM" panose="020B0600000000000000" pitchFamily="50" charset="-128"/>
                <a:ea typeface="HGPｺﾞｼｯｸM" panose="020B0600000000000000" pitchFamily="50" charset="-128"/>
              </a:rPr>
              <a:t>成果目標（案）</a:t>
            </a:r>
            <a:endParaRPr lang="ja-JP" altLang="en-US" sz="1600" b="1" dirty="0">
              <a:solidFill>
                <a:prstClr val="black"/>
              </a:solidFill>
              <a:latin typeface="HGPｺﾞｼｯｸM" panose="020B0600000000000000" pitchFamily="50" charset="-128"/>
              <a:ea typeface="HGPｺﾞｼｯｸM" panose="020B0600000000000000"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1321554073"/>
              </p:ext>
            </p:extLst>
          </p:nvPr>
        </p:nvGraphicFramePr>
        <p:xfrm>
          <a:off x="488504" y="5474243"/>
          <a:ext cx="8928992" cy="1189717"/>
        </p:xfrm>
        <a:graphic>
          <a:graphicData uri="http://schemas.openxmlformats.org/drawingml/2006/table">
            <a:tbl>
              <a:tblPr/>
              <a:tblGrid>
                <a:gridCol w="1258219">
                  <a:extLst>
                    <a:ext uri="{9D8B030D-6E8A-4147-A177-3AD203B41FA5}">
                      <a16:colId xmlns:a16="http://schemas.microsoft.com/office/drawing/2014/main" val="20000"/>
                    </a:ext>
                  </a:extLst>
                </a:gridCol>
                <a:gridCol w="1830102">
                  <a:extLst>
                    <a:ext uri="{9D8B030D-6E8A-4147-A177-3AD203B41FA5}">
                      <a16:colId xmlns:a16="http://schemas.microsoft.com/office/drawing/2014/main" val="20001"/>
                    </a:ext>
                  </a:extLst>
                </a:gridCol>
                <a:gridCol w="2083603">
                  <a:extLst>
                    <a:ext uri="{9D8B030D-6E8A-4147-A177-3AD203B41FA5}">
                      <a16:colId xmlns:a16="http://schemas.microsoft.com/office/drawing/2014/main" val="20002"/>
                    </a:ext>
                  </a:extLst>
                </a:gridCol>
                <a:gridCol w="1878534">
                  <a:extLst>
                    <a:ext uri="{9D8B030D-6E8A-4147-A177-3AD203B41FA5}">
                      <a16:colId xmlns:a16="http://schemas.microsoft.com/office/drawing/2014/main" val="20003"/>
                    </a:ext>
                  </a:extLst>
                </a:gridCol>
                <a:gridCol w="1878534">
                  <a:extLst>
                    <a:ext uri="{9D8B030D-6E8A-4147-A177-3AD203B41FA5}">
                      <a16:colId xmlns:a16="http://schemas.microsoft.com/office/drawing/2014/main" val="20004"/>
                    </a:ext>
                  </a:extLst>
                </a:gridCol>
              </a:tblGrid>
              <a:tr h="343353">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目標値</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第１～２期</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第３期</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第４期</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第５期</a:t>
                      </a:r>
                      <a:endParaRPr lang="en-US" altLang="ja-JP" sz="1100" b="0" i="0" u="none" strike="noStrike" dirty="0" smtClean="0">
                        <a:solidFill>
                          <a:srgbClr val="FF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32</a:t>
                      </a:r>
                      <a:r>
                        <a:rPr lang="ja-JP" altLang="en-US"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年度）</a:t>
                      </a: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0"/>
                  </a:ext>
                </a:extLst>
              </a:tr>
              <a:tr h="488496">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基本指針</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福祉施設利用者のうち２割以上が就労移行支援事業を利用</a:t>
                      </a:r>
                      <a:endPar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福祉施設利用者のうち２割以上が就労移行支援事業を利用</a:t>
                      </a:r>
                      <a:endPar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就労移行支援事業の利用者数が平成</a:t>
                      </a:r>
                      <a:r>
                        <a:rPr lang="en-US" altLang="ja-JP"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25</a:t>
                      </a: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年度末における利用者数の６割以上増加</a:t>
                      </a:r>
                      <a:endPar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就労移行支援事業の利用者数が平成</a:t>
                      </a:r>
                      <a:r>
                        <a:rPr lang="en-US" altLang="ja-JP"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28</a:t>
                      </a:r>
                      <a:r>
                        <a:rPr lang="ja-JP" altLang="en-US"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年度末における利用者数の２割以上増加</a:t>
                      </a:r>
                      <a:endParaRPr lang="zh-TW" altLang="en-US"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7868">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都道府県</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障害福祉計画</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fontAlgn="ctr"/>
                      <a:r>
                        <a:rPr lang="ja-JP" altLang="en-US" sz="1000" b="0" i="0" u="none" strike="noStrike" smtClean="0">
                          <a:solidFill>
                            <a:schemeClr val="tx1"/>
                          </a:solidFill>
                          <a:effectLst/>
                          <a:latin typeface="ＭＳ Ｐゴシック" panose="020B0600070205080204" pitchFamily="50" charset="-128"/>
                          <a:ea typeface="ＭＳ Ｐゴシック" panose="020B0600070205080204" pitchFamily="50" charset="-128"/>
                        </a:rPr>
                        <a:t>７．５％</a:t>
                      </a:r>
                      <a:endPar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８．１％</a:t>
                      </a:r>
                      <a:endPar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１．６倍</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200" dirty="0" smtClean="0">
                          <a:latin typeface="+mn-ea"/>
                          <a:ea typeface="+mn-ea"/>
                        </a:rPr>
                        <a:t>―</a:t>
                      </a:r>
                      <a:endParaRPr kumimoji="1" lang="ja-JP" altLang="en-US" sz="1200" dirty="0" smtClean="0">
                        <a:latin typeface="+mn-ea"/>
                        <a:ea typeface="+mn-ea"/>
                      </a:endParaRP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テキスト ボックス 1"/>
          <p:cNvSpPr txBox="1"/>
          <p:nvPr/>
        </p:nvSpPr>
        <p:spPr>
          <a:xfrm>
            <a:off x="488508" y="6654550"/>
            <a:ext cx="8352928" cy="230832"/>
          </a:xfrm>
          <a:prstGeom prst="rect">
            <a:avLst/>
          </a:prstGeom>
          <a:noFill/>
        </p:spPr>
        <p:txBody>
          <a:bodyPr wrap="square" rtlCol="0">
            <a:spAutoFit/>
          </a:bodyPr>
          <a:lstStyle/>
          <a:p>
            <a:r>
              <a:rPr kumimoji="1" lang="ja-JP" altLang="en-US" sz="900" dirty="0" smtClean="0"/>
              <a:t>（注）福祉施設･･･生活介護、自立訓練、就労移行支援及び就労継続支援事業所</a:t>
            </a:r>
          </a:p>
        </p:txBody>
      </p:sp>
      <p:sp>
        <p:nvSpPr>
          <p:cNvPr id="14" name="正方形/長方形 13"/>
          <p:cNvSpPr/>
          <p:nvPr/>
        </p:nvSpPr>
        <p:spPr>
          <a:xfrm>
            <a:off x="411816" y="5229200"/>
            <a:ext cx="5117255" cy="28803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n-ea"/>
              </a:rPr>
              <a:t>（参考）基本指針及び都道府県障害福祉計画における目標値</a:t>
            </a:r>
            <a:endParaRPr kumimoji="1" lang="ja-JP" altLang="en-US" sz="1200" dirty="0">
              <a:solidFill>
                <a:schemeClr val="tx1"/>
              </a:solidFill>
              <a:latin typeface="+mn-ea"/>
            </a:endParaRPr>
          </a:p>
        </p:txBody>
      </p:sp>
    </p:spTree>
    <p:extLst>
      <p:ext uri="{BB962C8B-B14F-4D97-AF65-F5344CB8AC3E}">
        <p14:creationId xmlns:p14="http://schemas.microsoft.com/office/powerpoint/2010/main" val="1731222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0" name="Rectangle 8"/>
          <p:cNvSpPr>
            <a:spLocks noGrp="1" noChangeArrowheads="1"/>
          </p:cNvSpPr>
          <p:nvPr>
            <p:ph type="title"/>
          </p:nvPr>
        </p:nvSpPr>
        <p:spPr>
          <a:xfrm>
            <a:off x="0" y="-38695"/>
            <a:ext cx="9906000" cy="587375"/>
          </a:xfrm>
        </p:spPr>
        <p:txBody>
          <a:bodyPr/>
          <a:lstStyle/>
          <a:p>
            <a:pPr eaLnBrk="1" hangingPunct="1"/>
            <a:r>
              <a:rPr lang="ja-JP" altLang="en-US" sz="2000" b="1" dirty="0" smtClean="0">
                <a:solidFill>
                  <a:schemeClr val="tx1"/>
                </a:solidFill>
              </a:rPr>
              <a:t>今後の障害福祉施策について（改革のグランドデザイン案）　（</a:t>
            </a:r>
            <a:r>
              <a:rPr lang="en-US" altLang="ja-JP" sz="2000" b="1" dirty="0" smtClean="0">
                <a:solidFill>
                  <a:schemeClr val="tx1"/>
                </a:solidFill>
              </a:rPr>
              <a:t>2004</a:t>
            </a:r>
            <a:r>
              <a:rPr lang="ja-JP" altLang="en-US" sz="2000" b="1" dirty="0" smtClean="0">
                <a:solidFill>
                  <a:schemeClr val="tx1"/>
                </a:solidFill>
              </a:rPr>
              <a:t>（平成</a:t>
            </a:r>
            <a:r>
              <a:rPr lang="en-US" altLang="ja-JP" sz="2000" b="1" dirty="0" smtClean="0">
                <a:solidFill>
                  <a:schemeClr val="tx1"/>
                </a:solidFill>
              </a:rPr>
              <a:t>16</a:t>
            </a:r>
            <a:r>
              <a:rPr lang="ja-JP" altLang="en-US" sz="2000" b="1" dirty="0" smtClean="0">
                <a:solidFill>
                  <a:schemeClr val="tx1"/>
                </a:solidFill>
              </a:rPr>
              <a:t>）年）</a:t>
            </a:r>
          </a:p>
        </p:txBody>
      </p:sp>
      <p:sp>
        <p:nvSpPr>
          <p:cNvPr id="12" name="スライド番号プレースホルダー 1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8</a:t>
            </a:fld>
            <a:endParaRPr lang="en-US" altLang="ja-JP">
              <a:solidFill>
                <a:prstClr val="black"/>
              </a:solidFill>
            </a:endParaRPr>
          </a:p>
        </p:txBody>
      </p:sp>
      <p:cxnSp>
        <p:nvCxnSpPr>
          <p:cNvPr id="57" name="直線コネクタ 56"/>
          <p:cNvCxnSpPr/>
          <p:nvPr/>
        </p:nvCxnSpPr>
        <p:spPr>
          <a:xfrm>
            <a:off x="0" y="476672"/>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008784" y="609377"/>
            <a:ext cx="4032448" cy="37135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dirty="0" smtClean="0"/>
              <a:t>障害所見福祉の改革の基本的な視点</a:t>
            </a:r>
          </a:p>
        </p:txBody>
      </p:sp>
      <p:sp>
        <p:nvSpPr>
          <p:cNvPr id="14" name="テキスト ボックス 13"/>
          <p:cNvSpPr txBox="1"/>
          <p:nvPr/>
        </p:nvSpPr>
        <p:spPr>
          <a:xfrm>
            <a:off x="20466" y="1052736"/>
            <a:ext cx="8856984" cy="369332"/>
          </a:xfrm>
          <a:prstGeom prst="rect">
            <a:avLst/>
          </a:prstGeom>
          <a:noFill/>
        </p:spPr>
        <p:txBody>
          <a:bodyPr wrap="square" rtlCol="0">
            <a:spAutoFit/>
          </a:bodyPr>
          <a:lstStyle/>
          <a:p>
            <a:r>
              <a:rPr kumimoji="1" lang="ja-JP" altLang="en-US" dirty="0" smtClean="0"/>
              <a:t>○　障害者本人を中心にした個別の支援を、より効果的・効率的に進められる基盤づくり</a:t>
            </a:r>
          </a:p>
        </p:txBody>
      </p:sp>
      <p:grpSp>
        <p:nvGrpSpPr>
          <p:cNvPr id="17" name="グループ化 16"/>
          <p:cNvGrpSpPr/>
          <p:nvPr/>
        </p:nvGrpSpPr>
        <p:grpSpPr>
          <a:xfrm>
            <a:off x="3512840" y="1728684"/>
            <a:ext cx="2781116" cy="1934924"/>
            <a:chOff x="3512840" y="1422068"/>
            <a:chExt cx="2781116" cy="1934924"/>
          </a:xfrm>
        </p:grpSpPr>
        <p:sp>
          <p:nvSpPr>
            <p:cNvPr id="15" name="楕円 14"/>
            <p:cNvSpPr/>
            <p:nvPr/>
          </p:nvSpPr>
          <p:spPr bwMode="auto">
            <a:xfrm>
              <a:off x="3512840" y="1422068"/>
              <a:ext cx="2781116" cy="1934924"/>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endParaRPr kumimoji="1" lang="en-US" altLang="ja-JP" sz="1500" b="1" i="0" u="none" strike="noStrike" cap="none" normalizeH="0" baseline="0" dirty="0" smtClean="0">
                <a:ln>
                  <a:noFill/>
                </a:ln>
                <a:solidFill>
                  <a:schemeClr val="tx1"/>
                </a:solidFill>
                <a:effectLst/>
                <a:latin typeface="Arial" charset="0"/>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endParaRPr lang="en-US" altLang="ja-JP" sz="1500" b="1" dirty="0">
                <a:solidFill>
                  <a:schemeClr val="tx1"/>
                </a:solidFill>
                <a:latin typeface="Arial" charset="0"/>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endParaRPr kumimoji="1" lang="en-US" altLang="ja-JP" sz="1500" b="1" i="0" u="none" strike="noStrike" cap="none" normalizeH="0" baseline="0" dirty="0" smtClean="0">
                <a:ln>
                  <a:noFill/>
                </a:ln>
                <a:solidFill>
                  <a:schemeClr val="tx1"/>
                </a:solidFill>
                <a:effectLst/>
                <a:latin typeface="Arial" charset="0"/>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endParaRPr lang="en-US" altLang="ja-JP" sz="1500" b="1" dirty="0">
                <a:solidFill>
                  <a:schemeClr val="tx1"/>
                </a:solidFill>
                <a:latin typeface="Arial" charset="0"/>
                <a:ea typeface="ＭＳ Ｐゴシック" pitchFamily="50" charset="-128"/>
              </a:endParaRPr>
            </a:p>
            <a:p>
              <a:pPr marL="119063" marR="0" indent="-119063" defTabSz="873125"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Arial" charset="0"/>
                  <a:ea typeface="ＭＳ Ｐゴシック" pitchFamily="50" charset="-128"/>
                </a:rPr>
                <a:t>・市町村中心の一元的体制</a:t>
              </a:r>
              <a:endParaRPr kumimoji="1" lang="en-US" altLang="ja-JP" sz="1200" b="1" i="0" u="none" strike="noStrike" cap="none" normalizeH="0" baseline="0" dirty="0" smtClean="0">
                <a:ln>
                  <a:noFill/>
                </a:ln>
                <a:solidFill>
                  <a:schemeClr val="tx1"/>
                </a:solidFill>
                <a:effectLst/>
                <a:latin typeface="Arial" charset="0"/>
                <a:ea typeface="ＭＳ Ｐゴシック" pitchFamily="50" charset="-128"/>
              </a:endParaRPr>
            </a:p>
            <a:p>
              <a:pPr marL="119063" marR="0" indent="-119063" defTabSz="873125"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Arial" charset="0"/>
                  <a:ea typeface="ＭＳ Ｐゴシック" pitchFamily="50" charset="-128"/>
                </a:rPr>
                <a:t>・地域福祉の実現</a:t>
              </a:r>
              <a:endParaRPr kumimoji="1" lang="en-US" altLang="ja-JP" sz="1200" b="1" i="0" u="none" strike="noStrike" cap="none" normalizeH="0" baseline="0" dirty="0" smtClean="0">
                <a:ln>
                  <a:noFill/>
                </a:ln>
                <a:solidFill>
                  <a:schemeClr val="tx1"/>
                </a:solidFill>
                <a:effectLst/>
                <a:latin typeface="Arial" charset="0"/>
                <a:ea typeface="ＭＳ Ｐゴシック" pitchFamily="50" charset="-128"/>
              </a:endParaRPr>
            </a:p>
          </p:txBody>
        </p:sp>
        <p:sp>
          <p:nvSpPr>
            <p:cNvPr id="16" name="テキスト ボックス 15"/>
            <p:cNvSpPr txBox="1"/>
            <p:nvPr/>
          </p:nvSpPr>
          <p:spPr>
            <a:xfrm>
              <a:off x="3656856" y="1916832"/>
              <a:ext cx="2520280" cy="369332"/>
            </a:xfrm>
            <a:prstGeom prst="rect">
              <a:avLst/>
            </a:prstGeom>
            <a:noFill/>
          </p:spPr>
          <p:txBody>
            <a:bodyPr wrap="square" rtlCol="0">
              <a:spAutoFit/>
            </a:bodyPr>
            <a:lstStyle/>
            <a:p>
              <a:pPr algn="ctr"/>
              <a:r>
                <a:rPr kumimoji="1" lang="ja-JP" altLang="en-US" dirty="0" smtClean="0"/>
                <a:t>障害保健福祉の総合化</a:t>
              </a:r>
            </a:p>
          </p:txBody>
        </p:sp>
      </p:grpSp>
      <p:grpSp>
        <p:nvGrpSpPr>
          <p:cNvPr id="18" name="グループ化 17"/>
          <p:cNvGrpSpPr/>
          <p:nvPr/>
        </p:nvGrpSpPr>
        <p:grpSpPr>
          <a:xfrm>
            <a:off x="704528" y="4158372"/>
            <a:ext cx="2781116" cy="1934924"/>
            <a:chOff x="992560" y="3851756"/>
            <a:chExt cx="2781116" cy="1934924"/>
          </a:xfrm>
        </p:grpSpPr>
        <p:sp>
          <p:nvSpPr>
            <p:cNvPr id="64" name="楕円 63"/>
            <p:cNvSpPr/>
            <p:nvPr/>
          </p:nvSpPr>
          <p:spPr bwMode="auto">
            <a:xfrm>
              <a:off x="992560" y="3851756"/>
              <a:ext cx="2781116" cy="1934924"/>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endParaRPr kumimoji="1" lang="en-US" altLang="ja-JP" sz="1500" b="1" i="0" u="none" strike="noStrike" cap="none" normalizeH="0" baseline="0" dirty="0" smtClean="0">
                <a:ln>
                  <a:noFill/>
                </a:ln>
                <a:solidFill>
                  <a:schemeClr val="tx1"/>
                </a:solidFill>
                <a:effectLst/>
                <a:latin typeface="Arial" charset="0"/>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endParaRPr lang="en-US" altLang="ja-JP" sz="1500" b="1" dirty="0">
                <a:solidFill>
                  <a:schemeClr val="tx1"/>
                </a:solidFill>
                <a:latin typeface="Arial" charset="0"/>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endParaRPr kumimoji="1" lang="en-US" altLang="ja-JP" sz="1500" b="1" i="0" u="none" strike="noStrike" cap="none" normalizeH="0" baseline="0" dirty="0" smtClean="0">
                <a:ln>
                  <a:noFill/>
                </a:ln>
                <a:solidFill>
                  <a:schemeClr val="tx1"/>
                </a:solidFill>
                <a:effectLst/>
                <a:latin typeface="Arial" charset="0"/>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endParaRPr lang="en-US" altLang="ja-JP" sz="1500" b="1" dirty="0">
                <a:solidFill>
                  <a:schemeClr val="tx1"/>
                </a:solidFill>
                <a:latin typeface="Arial" charset="0"/>
                <a:ea typeface="ＭＳ Ｐゴシック" pitchFamily="50" charset="-128"/>
              </a:endParaRPr>
            </a:p>
            <a:p>
              <a:pPr marL="119063" marR="0" indent="-119063" defTabSz="873125"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Arial" charset="0"/>
                  <a:ea typeface="ＭＳ Ｐゴシック" pitchFamily="50" charset="-128"/>
                </a:rPr>
                <a:t>・保護から自立支援へ</a:t>
              </a:r>
              <a:endParaRPr kumimoji="1" lang="en-US" altLang="ja-JP" sz="1200" b="1" i="0" u="none" strike="noStrike" cap="none" normalizeH="0" baseline="0" dirty="0" smtClean="0">
                <a:ln>
                  <a:noFill/>
                </a:ln>
                <a:solidFill>
                  <a:schemeClr val="tx1"/>
                </a:solidFill>
                <a:effectLst/>
                <a:latin typeface="Arial" charset="0"/>
                <a:ea typeface="ＭＳ Ｐゴシック" pitchFamily="50" charset="-128"/>
              </a:endParaRPr>
            </a:p>
            <a:p>
              <a:pPr marL="119063" marR="0" indent="-119063" defTabSz="873125"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Arial" charset="0"/>
                  <a:ea typeface="ＭＳ Ｐゴシック" pitchFamily="50" charset="-128"/>
                </a:rPr>
                <a:t>・自己実現・社会貢献</a:t>
              </a:r>
              <a:endParaRPr kumimoji="1" lang="en-US" altLang="ja-JP" sz="1200" b="1" i="0" u="none" strike="noStrike" cap="none" normalizeH="0" baseline="0" dirty="0" smtClean="0">
                <a:ln>
                  <a:noFill/>
                </a:ln>
                <a:solidFill>
                  <a:schemeClr val="tx1"/>
                </a:solidFill>
                <a:effectLst/>
                <a:latin typeface="Arial" charset="0"/>
                <a:ea typeface="ＭＳ Ｐゴシック" pitchFamily="50" charset="-128"/>
              </a:endParaRPr>
            </a:p>
          </p:txBody>
        </p:sp>
        <p:sp>
          <p:nvSpPr>
            <p:cNvPr id="65" name="テキスト ボックス 64"/>
            <p:cNvSpPr txBox="1"/>
            <p:nvPr/>
          </p:nvSpPr>
          <p:spPr>
            <a:xfrm>
              <a:off x="1136576" y="4346520"/>
              <a:ext cx="2520280"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dirty="0" smtClean="0"/>
                <a:t>自立支援型システムへの転換</a:t>
              </a:r>
            </a:p>
          </p:txBody>
        </p:sp>
      </p:grpSp>
      <p:grpSp>
        <p:nvGrpSpPr>
          <p:cNvPr id="67" name="グループ化 66"/>
          <p:cNvGrpSpPr/>
          <p:nvPr/>
        </p:nvGrpSpPr>
        <p:grpSpPr>
          <a:xfrm>
            <a:off x="6393160" y="4169980"/>
            <a:ext cx="2808312" cy="1934924"/>
            <a:chOff x="3512840" y="1422068"/>
            <a:chExt cx="2808312" cy="1934924"/>
          </a:xfrm>
        </p:grpSpPr>
        <p:sp>
          <p:nvSpPr>
            <p:cNvPr id="68" name="楕円 67"/>
            <p:cNvSpPr/>
            <p:nvPr/>
          </p:nvSpPr>
          <p:spPr bwMode="auto">
            <a:xfrm>
              <a:off x="3512840" y="1422068"/>
              <a:ext cx="2781116" cy="1934924"/>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endParaRPr kumimoji="1" lang="en-US" altLang="ja-JP" sz="1500" b="1" i="0" u="none" strike="noStrike" cap="none" normalizeH="0" baseline="0" dirty="0" smtClean="0">
                <a:ln>
                  <a:noFill/>
                </a:ln>
                <a:solidFill>
                  <a:schemeClr val="tx1"/>
                </a:solidFill>
                <a:effectLst/>
                <a:latin typeface="Arial" charset="0"/>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endParaRPr lang="en-US" altLang="ja-JP" sz="1500" b="1" dirty="0">
                <a:solidFill>
                  <a:schemeClr val="tx1"/>
                </a:solidFill>
                <a:latin typeface="Arial" charset="0"/>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endParaRPr kumimoji="1" lang="en-US" altLang="ja-JP" sz="1500" b="1" i="0" u="none" strike="noStrike" cap="none" normalizeH="0" baseline="0" dirty="0" smtClean="0">
                <a:ln>
                  <a:noFill/>
                </a:ln>
                <a:solidFill>
                  <a:schemeClr val="tx1"/>
                </a:solidFill>
                <a:effectLst/>
                <a:latin typeface="Arial" charset="0"/>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endParaRPr lang="en-US" altLang="ja-JP" sz="1500" b="1" dirty="0">
                <a:solidFill>
                  <a:schemeClr val="tx1"/>
                </a:solidFill>
                <a:latin typeface="Arial" charset="0"/>
                <a:ea typeface="ＭＳ Ｐゴシック" pitchFamily="50" charset="-128"/>
              </a:endParaRPr>
            </a:p>
            <a:p>
              <a:pPr marL="119063" marR="0" indent="-119063" defTabSz="873125"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Arial" charset="0"/>
                  <a:ea typeface="ＭＳ Ｐゴシック" pitchFamily="50" charset="-128"/>
                </a:rPr>
                <a:t>・給付の重点化・公平化</a:t>
              </a:r>
              <a:endParaRPr kumimoji="1" lang="en-US" altLang="ja-JP" sz="1200" b="1" i="0" u="none" strike="noStrike" cap="none" normalizeH="0" baseline="0" dirty="0" smtClean="0">
                <a:ln>
                  <a:noFill/>
                </a:ln>
                <a:solidFill>
                  <a:schemeClr val="tx1"/>
                </a:solidFill>
                <a:effectLst/>
                <a:latin typeface="Arial" charset="0"/>
                <a:ea typeface="ＭＳ Ｐゴシック" pitchFamily="50" charset="-128"/>
              </a:endParaRPr>
            </a:p>
            <a:p>
              <a:pPr marL="119063" marR="0" indent="-119063" defTabSz="873125"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Arial" charset="0"/>
                  <a:ea typeface="ＭＳ Ｐゴシック" pitchFamily="50" charset="-128"/>
                </a:rPr>
                <a:t>・制度の効率化・透明化</a:t>
              </a:r>
              <a:endParaRPr kumimoji="1" lang="en-US" altLang="ja-JP" sz="1200" b="1" i="0" u="none" strike="noStrike" cap="none" normalizeH="0" baseline="0" dirty="0" smtClean="0">
                <a:ln>
                  <a:noFill/>
                </a:ln>
                <a:solidFill>
                  <a:schemeClr val="tx1"/>
                </a:solidFill>
                <a:effectLst/>
                <a:latin typeface="Arial" charset="0"/>
                <a:ea typeface="ＭＳ Ｐゴシック" pitchFamily="50" charset="-128"/>
              </a:endParaRPr>
            </a:p>
          </p:txBody>
        </p:sp>
        <p:sp>
          <p:nvSpPr>
            <p:cNvPr id="69" name="テキスト ボックス 68"/>
            <p:cNvSpPr txBox="1"/>
            <p:nvPr/>
          </p:nvSpPr>
          <p:spPr>
            <a:xfrm>
              <a:off x="3540036" y="2039948"/>
              <a:ext cx="2781116" cy="369332"/>
            </a:xfrm>
            <a:prstGeom prst="rect">
              <a:avLst/>
            </a:prstGeom>
            <a:noFill/>
          </p:spPr>
          <p:txBody>
            <a:bodyPr wrap="square" rtlCol="0">
              <a:spAutoFit/>
            </a:bodyPr>
            <a:lstStyle/>
            <a:p>
              <a:pPr algn="ctr"/>
              <a:r>
                <a:rPr kumimoji="1" lang="ja-JP" altLang="en-US" dirty="0" smtClean="0"/>
                <a:t>制度の持続可能性の確保</a:t>
              </a:r>
            </a:p>
          </p:txBody>
        </p:sp>
      </p:grpSp>
      <p:sp>
        <p:nvSpPr>
          <p:cNvPr id="19" name="四角形吹き出し 18"/>
          <p:cNvSpPr/>
          <p:nvPr/>
        </p:nvSpPr>
        <p:spPr bwMode="auto">
          <a:xfrm>
            <a:off x="488504" y="1728684"/>
            <a:ext cx="2763500" cy="1052244"/>
          </a:xfrm>
          <a:prstGeom prst="wedgeRectCallout">
            <a:avLst>
              <a:gd name="adj1" fmla="val 67443"/>
              <a:gd name="adj2" fmla="val 36867"/>
            </a:avLst>
          </a:prstGeom>
          <a:ln w="19050" cmpd="dbl">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defTabSz="873125"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charset="0"/>
                <a:ea typeface="ＭＳ Ｐゴシック" pitchFamily="50" charset="-128"/>
              </a:rPr>
              <a:t>　年齢や障害種別等に関わりなく、できるだけ身近なところで必要なサービスを受けながら暮らせる地域づくりを進める。</a:t>
            </a:r>
          </a:p>
        </p:txBody>
      </p:sp>
      <p:sp>
        <p:nvSpPr>
          <p:cNvPr id="71" name="四角形吹き出し 70"/>
          <p:cNvSpPr/>
          <p:nvPr/>
        </p:nvSpPr>
        <p:spPr bwMode="auto">
          <a:xfrm>
            <a:off x="6798012" y="2780928"/>
            <a:ext cx="2763500" cy="1059220"/>
          </a:xfrm>
          <a:prstGeom prst="wedgeRectCallout">
            <a:avLst>
              <a:gd name="adj1" fmla="val -26154"/>
              <a:gd name="adj2" fmla="val 99822"/>
            </a:avLst>
          </a:prstGeom>
          <a:ln w="19050" cmpd="dbl">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defTabSz="873125"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charset="0"/>
                <a:ea typeface="ＭＳ Ｐゴシック" pitchFamily="50" charset="-128"/>
              </a:rPr>
              <a:t>　障害者を支える制度が、国民の信頼を得て安定的に運営できるよう、より公平で効率的な制度にする。</a:t>
            </a:r>
          </a:p>
        </p:txBody>
      </p:sp>
      <p:sp>
        <p:nvSpPr>
          <p:cNvPr id="72" name="四角形吹き出し 71"/>
          <p:cNvSpPr/>
          <p:nvPr/>
        </p:nvSpPr>
        <p:spPr bwMode="auto">
          <a:xfrm>
            <a:off x="3761182" y="5621785"/>
            <a:ext cx="2763500" cy="1016835"/>
          </a:xfrm>
          <a:prstGeom prst="wedgeRectCallout">
            <a:avLst>
              <a:gd name="adj1" fmla="val -67292"/>
              <a:gd name="adj2" fmla="val -80746"/>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defTabSz="873125"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charset="0"/>
                <a:ea typeface="ＭＳ Ｐゴシック" pitchFamily="50" charset="-128"/>
              </a:rPr>
              <a:t>　障害者が、就労を含めてその人らしく自立して地域で暮らし、地域社会にも貢献できる仕組みづくりを進める。</a:t>
            </a:r>
          </a:p>
        </p:txBody>
      </p:sp>
      <p:cxnSp>
        <p:nvCxnSpPr>
          <p:cNvPr id="21" name="直線コネクタ 20"/>
          <p:cNvCxnSpPr>
            <a:stCxn id="64" idx="7"/>
            <a:endCxn id="15" idx="3"/>
          </p:cNvCxnSpPr>
          <p:nvPr/>
        </p:nvCxnSpPr>
        <p:spPr bwMode="auto">
          <a:xfrm flipV="1">
            <a:off x="3078359" y="3380245"/>
            <a:ext cx="841766" cy="1061490"/>
          </a:xfrm>
          <a:prstGeom prst="line">
            <a:avLst/>
          </a:prstGeom>
          <a:solidFill>
            <a:schemeClr val="bg1"/>
          </a:solidFill>
          <a:ln w="76200" cap="flat" cmpd="dbl" algn="ctr">
            <a:solidFill>
              <a:schemeClr val="tx1">
                <a:lumMod val="65000"/>
                <a:lumOff val="35000"/>
              </a:schemeClr>
            </a:solidFill>
            <a:prstDash val="solid"/>
            <a:round/>
            <a:headEnd type="none" w="med" len="med"/>
            <a:tailEnd type="none" w="med" len="med"/>
          </a:ln>
          <a:effectLst/>
        </p:spPr>
      </p:cxnSp>
      <p:cxnSp>
        <p:nvCxnSpPr>
          <p:cNvPr id="75" name="直線コネクタ 74"/>
          <p:cNvCxnSpPr>
            <a:stCxn id="64" idx="6"/>
            <a:endCxn id="68" idx="2"/>
          </p:cNvCxnSpPr>
          <p:nvPr/>
        </p:nvCxnSpPr>
        <p:spPr bwMode="auto">
          <a:xfrm>
            <a:off x="3485644" y="5125834"/>
            <a:ext cx="2907516" cy="11608"/>
          </a:xfrm>
          <a:prstGeom prst="line">
            <a:avLst/>
          </a:prstGeom>
          <a:solidFill>
            <a:schemeClr val="bg1"/>
          </a:solidFill>
          <a:ln w="76200" cap="flat" cmpd="dbl" algn="ctr">
            <a:solidFill>
              <a:schemeClr val="tx1">
                <a:lumMod val="65000"/>
                <a:lumOff val="35000"/>
              </a:schemeClr>
            </a:solidFill>
            <a:prstDash val="solid"/>
            <a:round/>
            <a:headEnd type="none" w="med" len="med"/>
            <a:tailEnd type="none" w="med" len="med"/>
          </a:ln>
          <a:effectLst/>
        </p:spPr>
      </p:cxnSp>
      <p:cxnSp>
        <p:nvCxnSpPr>
          <p:cNvPr id="78" name="直線コネクタ 77"/>
          <p:cNvCxnSpPr>
            <a:stCxn id="15" idx="5"/>
            <a:endCxn id="68" idx="1"/>
          </p:cNvCxnSpPr>
          <p:nvPr/>
        </p:nvCxnSpPr>
        <p:spPr bwMode="auto">
          <a:xfrm>
            <a:off x="5886671" y="3380245"/>
            <a:ext cx="913774" cy="1073098"/>
          </a:xfrm>
          <a:prstGeom prst="line">
            <a:avLst/>
          </a:prstGeom>
          <a:solidFill>
            <a:schemeClr val="bg1"/>
          </a:solidFill>
          <a:ln w="76200" cap="flat" cmpd="dbl" algn="ctr">
            <a:solidFill>
              <a:schemeClr val="tx1">
                <a:lumMod val="65000"/>
                <a:lumOff val="35000"/>
              </a:schemeClr>
            </a:solidFill>
            <a:prstDash val="solid"/>
            <a:round/>
            <a:headEnd type="none" w="med" len="med"/>
            <a:tailEnd type="none" w="med" len="med"/>
          </a:ln>
          <a:effectLst/>
        </p:spPr>
      </p:cxnSp>
    </p:spTree>
    <p:extLst>
      <p:ext uri="{BB962C8B-B14F-4D97-AF65-F5344CB8AC3E}">
        <p14:creationId xmlns:p14="http://schemas.microsoft.com/office/powerpoint/2010/main" val="27279994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136540" y="980728"/>
            <a:ext cx="9632920" cy="2016656"/>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indent="-177800" algn="l"/>
            <a:r>
              <a:rPr lang="ja-JP" altLang="en-US" sz="1600" dirty="0" smtClean="0">
                <a:solidFill>
                  <a:prstClr val="black"/>
                </a:solidFill>
                <a:latin typeface="HGPｺﾞｼｯｸM" panose="020B0600000000000000" pitchFamily="50" charset="-128"/>
                <a:ea typeface="HGPｺﾞｼｯｸM" panose="020B0600000000000000" pitchFamily="50" charset="-128"/>
              </a:rPr>
              <a:t>○　第４期障害福祉計画の基本指針においては、福祉施設を利用している障害者等の一般就労への移行を推進するため</a:t>
            </a:r>
            <a:r>
              <a:rPr lang="ja-JP" altLang="en-US" sz="1600" dirty="0">
                <a:solidFill>
                  <a:prstClr val="black"/>
                </a:solidFill>
                <a:latin typeface="HGPｺﾞｼｯｸM" panose="020B0600000000000000" pitchFamily="50" charset="-128"/>
                <a:ea typeface="HGPｺﾞｼｯｸM" panose="020B0600000000000000" pitchFamily="50" charset="-128"/>
              </a:rPr>
              <a:t>、</a:t>
            </a:r>
            <a:r>
              <a:rPr lang="ja-JP" altLang="en-US" sz="1600" dirty="0" smtClean="0">
                <a:solidFill>
                  <a:prstClr val="black"/>
                </a:solidFill>
                <a:latin typeface="HGPｺﾞｼｯｸM" panose="020B0600000000000000" pitchFamily="50" charset="-128"/>
                <a:ea typeface="HGPｺﾞｼｯｸM" panose="020B0600000000000000" pitchFamily="50" charset="-128"/>
              </a:rPr>
              <a:t>就労</a:t>
            </a:r>
            <a:r>
              <a:rPr lang="ja-JP" altLang="en-US" sz="1600" dirty="0">
                <a:solidFill>
                  <a:prstClr val="black"/>
                </a:solidFill>
                <a:latin typeface="HGPｺﾞｼｯｸM" panose="020B0600000000000000" pitchFamily="50" charset="-128"/>
                <a:ea typeface="HGPｺﾞｼｯｸM" panose="020B0600000000000000" pitchFamily="50" charset="-128"/>
              </a:rPr>
              <a:t>移行支援</a:t>
            </a:r>
            <a:r>
              <a:rPr lang="ja-JP" altLang="en-US" sz="1600" dirty="0" smtClean="0">
                <a:solidFill>
                  <a:prstClr val="black"/>
                </a:solidFill>
                <a:latin typeface="HGPｺﾞｼｯｸM" panose="020B0600000000000000" pitchFamily="50" charset="-128"/>
                <a:ea typeface="HGPｺﾞｼｯｸM" panose="020B0600000000000000" pitchFamily="50" charset="-128"/>
              </a:rPr>
              <a:t>事業所</a:t>
            </a:r>
            <a:r>
              <a:rPr lang="ja-JP" altLang="en-US" sz="1600" dirty="0">
                <a:solidFill>
                  <a:prstClr val="black"/>
                </a:solidFill>
                <a:latin typeface="HGPｺﾞｼｯｸM" panose="020B0600000000000000" pitchFamily="50" charset="-128"/>
                <a:ea typeface="HGPｺﾞｼｯｸM" panose="020B0600000000000000" pitchFamily="50" charset="-128"/>
              </a:rPr>
              <a:t>の</a:t>
            </a:r>
            <a:r>
              <a:rPr lang="ja-JP" altLang="en-US" sz="1600" dirty="0" smtClean="0">
                <a:solidFill>
                  <a:prstClr val="black"/>
                </a:solidFill>
                <a:latin typeface="HGPｺﾞｼｯｸM" panose="020B0600000000000000" pitchFamily="50" charset="-128"/>
                <a:ea typeface="HGPｺﾞｼｯｸM" panose="020B0600000000000000" pitchFamily="50" charset="-128"/>
              </a:rPr>
              <a:t>うち、就労移行率</a:t>
            </a:r>
            <a:r>
              <a:rPr lang="ja-JP" altLang="en-US" sz="1200" dirty="0" smtClean="0">
                <a:solidFill>
                  <a:prstClr val="black"/>
                </a:solidFill>
                <a:latin typeface="HGPｺﾞｼｯｸM" panose="020B0600000000000000" pitchFamily="50" charset="-128"/>
                <a:ea typeface="HGPｺﾞｼｯｸM" panose="020B0600000000000000" pitchFamily="50" charset="-128"/>
              </a:rPr>
              <a:t>（</a:t>
            </a:r>
            <a:r>
              <a:rPr lang="en-US" altLang="ja-JP" sz="1200" dirty="0" smtClean="0">
                <a:solidFill>
                  <a:prstClr val="black"/>
                </a:solidFill>
                <a:latin typeface="HGPｺﾞｼｯｸM" panose="020B0600000000000000" pitchFamily="50" charset="-128"/>
                <a:ea typeface="HGPｺﾞｼｯｸM" panose="020B0600000000000000" pitchFamily="50" charset="-128"/>
              </a:rPr>
              <a:t>※</a:t>
            </a:r>
            <a:r>
              <a:rPr lang="ja-JP" altLang="en-US" sz="1200" dirty="0" smtClean="0">
                <a:solidFill>
                  <a:prstClr val="black"/>
                </a:solidFill>
                <a:latin typeface="HGPｺﾞｼｯｸM" panose="020B0600000000000000" pitchFamily="50" charset="-128"/>
                <a:ea typeface="HGPｺﾞｼｯｸM" panose="020B0600000000000000" pitchFamily="50" charset="-128"/>
              </a:rPr>
              <a:t>）</a:t>
            </a:r>
            <a:r>
              <a:rPr lang="ja-JP" altLang="en-US" sz="1600" dirty="0" smtClean="0">
                <a:solidFill>
                  <a:prstClr val="black"/>
                </a:solidFill>
                <a:latin typeface="HGPｺﾞｼｯｸM" panose="020B0600000000000000" pitchFamily="50" charset="-128"/>
                <a:ea typeface="HGPｺﾞｼｯｸM" panose="020B0600000000000000" pitchFamily="50" charset="-128"/>
              </a:rPr>
              <a:t>が</a:t>
            </a:r>
            <a:r>
              <a:rPr lang="ja-JP" altLang="en-US" sz="1600" dirty="0">
                <a:solidFill>
                  <a:prstClr val="black"/>
                </a:solidFill>
                <a:latin typeface="HGPｺﾞｼｯｸM" panose="020B0600000000000000" pitchFamily="50" charset="-128"/>
                <a:ea typeface="HGPｺﾞｼｯｸM" panose="020B0600000000000000" pitchFamily="50" charset="-128"/>
              </a:rPr>
              <a:t>３</a:t>
            </a:r>
            <a:r>
              <a:rPr lang="ja-JP" altLang="en-US" sz="1600" dirty="0" smtClean="0">
                <a:solidFill>
                  <a:prstClr val="black"/>
                </a:solidFill>
                <a:latin typeface="HGPｺﾞｼｯｸM" panose="020B0600000000000000" pitchFamily="50" charset="-128"/>
                <a:ea typeface="HGPｺﾞｼｯｸM" panose="020B0600000000000000" pitchFamily="50" charset="-128"/>
              </a:rPr>
              <a:t>割以上の事業所を、全体の５割以上とすることを目指すという成果目標を設定した。</a:t>
            </a:r>
            <a:endParaRPr lang="en-US" altLang="ja-JP" sz="1600" dirty="0" smtClean="0">
              <a:solidFill>
                <a:prstClr val="black"/>
              </a:solidFill>
              <a:latin typeface="HGPｺﾞｼｯｸM" panose="020B0600000000000000" pitchFamily="50" charset="-128"/>
              <a:ea typeface="HGPｺﾞｼｯｸM" panose="020B0600000000000000" pitchFamily="50" charset="-128"/>
            </a:endParaRPr>
          </a:p>
          <a:p>
            <a:pPr marL="177800" indent="-177800" algn="l"/>
            <a:endParaRPr lang="en-US" altLang="ja-JP" sz="1600" dirty="0" smtClean="0">
              <a:solidFill>
                <a:prstClr val="black"/>
              </a:solidFill>
              <a:latin typeface="HGPｺﾞｼｯｸM" panose="020B0600000000000000" pitchFamily="50" charset="-128"/>
              <a:ea typeface="HGPｺﾞｼｯｸM" panose="020B0600000000000000" pitchFamily="50" charset="-128"/>
            </a:endParaRPr>
          </a:p>
          <a:p>
            <a:pPr marL="177800" indent="-177800" algn="l"/>
            <a:r>
              <a:rPr lang="ja-JP" altLang="en-US" sz="1600" dirty="0" smtClean="0">
                <a:solidFill>
                  <a:prstClr val="black"/>
                </a:solidFill>
                <a:latin typeface="HGPｺﾞｼｯｸM" panose="020B0600000000000000" pitchFamily="50" charset="-128"/>
                <a:ea typeface="HGPｺﾞｼｯｸM" panose="020B0600000000000000" pitchFamily="50" charset="-128"/>
              </a:rPr>
              <a:t>○　しかし、近年は、就労移行率が３割以上である就労</a:t>
            </a:r>
            <a:r>
              <a:rPr lang="ja-JP" altLang="en-US" sz="1600" dirty="0">
                <a:solidFill>
                  <a:prstClr val="black"/>
                </a:solidFill>
                <a:latin typeface="HGPｺﾞｼｯｸM" panose="020B0600000000000000" pitchFamily="50" charset="-128"/>
                <a:ea typeface="HGPｺﾞｼｯｸM" panose="020B0600000000000000" pitchFamily="50" charset="-128"/>
              </a:rPr>
              <a:t>移行支援</a:t>
            </a:r>
            <a:r>
              <a:rPr lang="ja-JP" altLang="en-US" sz="1600" dirty="0" smtClean="0">
                <a:solidFill>
                  <a:prstClr val="black"/>
                </a:solidFill>
                <a:latin typeface="HGPｺﾞｼｯｸM" panose="020B0600000000000000" pitchFamily="50" charset="-128"/>
                <a:ea typeface="HGPｺﾞｼｯｸM" panose="020B0600000000000000" pitchFamily="50" charset="-128"/>
              </a:rPr>
              <a:t>事業所の割合の増加率</a:t>
            </a:r>
            <a:r>
              <a:rPr lang="ja-JP" altLang="en-US" sz="1600" dirty="0">
                <a:solidFill>
                  <a:prstClr val="black"/>
                </a:solidFill>
                <a:latin typeface="HGPｺﾞｼｯｸM" panose="020B0600000000000000" pitchFamily="50" charset="-128"/>
                <a:ea typeface="HGPｺﾞｼｯｸM" panose="020B0600000000000000" pitchFamily="50" charset="-128"/>
              </a:rPr>
              <a:t>は</a:t>
            </a:r>
            <a:r>
              <a:rPr lang="ja-JP" altLang="en-US" sz="1600" dirty="0" smtClean="0">
                <a:solidFill>
                  <a:prstClr val="black"/>
                </a:solidFill>
                <a:latin typeface="HGPｺﾞｼｯｸM" panose="020B0600000000000000" pitchFamily="50" charset="-128"/>
                <a:ea typeface="HGPｺﾞｼｯｸM" panose="020B0600000000000000" pitchFamily="50" charset="-128"/>
              </a:rPr>
              <a:t>停滞している状況にある。</a:t>
            </a:r>
            <a:r>
              <a:rPr lang="ja-JP" altLang="en-US" sz="1400" dirty="0" smtClean="0">
                <a:solidFill>
                  <a:prstClr val="black"/>
                </a:solidFill>
                <a:latin typeface="HGPｺﾞｼｯｸM" panose="020B0600000000000000" pitchFamily="50" charset="-128"/>
                <a:ea typeface="HGPｺﾞｼｯｸM" panose="020B0600000000000000" pitchFamily="50" charset="-128"/>
              </a:rPr>
              <a:t>（平成</a:t>
            </a:r>
            <a:r>
              <a:rPr lang="en-US" altLang="ja-JP" sz="1400" dirty="0" smtClean="0">
                <a:solidFill>
                  <a:prstClr val="black"/>
                </a:solidFill>
                <a:latin typeface="HGPｺﾞｼｯｸM" panose="020B0600000000000000" pitchFamily="50" charset="-128"/>
                <a:ea typeface="HGPｺﾞｼｯｸM" panose="020B0600000000000000" pitchFamily="50" charset="-128"/>
              </a:rPr>
              <a:t>25</a:t>
            </a:r>
            <a:r>
              <a:rPr lang="ja-JP" altLang="en-US" sz="1400" dirty="0" smtClean="0">
                <a:solidFill>
                  <a:prstClr val="black"/>
                </a:solidFill>
                <a:latin typeface="HGPｺﾞｼｯｸM" panose="020B0600000000000000" pitchFamily="50" charset="-128"/>
                <a:ea typeface="HGPｺﾞｼｯｸM" panose="020B0600000000000000" pitchFamily="50" charset="-128"/>
              </a:rPr>
              <a:t>年度：</a:t>
            </a:r>
            <a:r>
              <a:rPr lang="en-US" altLang="ja-JP" sz="1400" dirty="0" smtClean="0">
                <a:solidFill>
                  <a:prstClr val="black"/>
                </a:solidFill>
                <a:latin typeface="HGPｺﾞｼｯｸM" panose="020B0600000000000000" pitchFamily="50" charset="-128"/>
                <a:ea typeface="HGPｺﾞｼｯｸM" panose="020B0600000000000000" pitchFamily="50" charset="-128"/>
              </a:rPr>
              <a:t>33.1</a:t>
            </a:r>
            <a:r>
              <a:rPr lang="ja-JP" altLang="en-US" sz="1400" dirty="0" smtClean="0">
                <a:solidFill>
                  <a:prstClr val="black"/>
                </a:solidFill>
                <a:latin typeface="HGPｺﾞｼｯｸM" panose="020B0600000000000000" pitchFamily="50" charset="-128"/>
                <a:ea typeface="HGPｺﾞｼｯｸM" panose="020B0600000000000000" pitchFamily="50" charset="-128"/>
              </a:rPr>
              <a:t>％　平成</a:t>
            </a:r>
            <a:r>
              <a:rPr lang="en-US" altLang="ja-JP" sz="1400" dirty="0" smtClean="0">
                <a:solidFill>
                  <a:prstClr val="black"/>
                </a:solidFill>
                <a:latin typeface="HGPｺﾞｼｯｸM" panose="020B0600000000000000" pitchFamily="50" charset="-128"/>
                <a:ea typeface="HGPｺﾞｼｯｸM" panose="020B0600000000000000" pitchFamily="50" charset="-128"/>
              </a:rPr>
              <a:t>26</a:t>
            </a:r>
            <a:r>
              <a:rPr lang="ja-JP" altLang="en-US" sz="1400" dirty="0" smtClean="0">
                <a:solidFill>
                  <a:prstClr val="black"/>
                </a:solidFill>
                <a:latin typeface="HGPｺﾞｼｯｸM" panose="020B0600000000000000" pitchFamily="50" charset="-128"/>
                <a:ea typeface="HGPｺﾞｼｯｸM" panose="020B0600000000000000" pitchFamily="50" charset="-128"/>
              </a:rPr>
              <a:t>年度：</a:t>
            </a:r>
            <a:r>
              <a:rPr lang="en-US" altLang="ja-JP" sz="1400" dirty="0" smtClean="0">
                <a:solidFill>
                  <a:prstClr val="black"/>
                </a:solidFill>
                <a:latin typeface="HGPｺﾞｼｯｸM" panose="020B0600000000000000" pitchFamily="50" charset="-128"/>
                <a:ea typeface="HGPｺﾞｼｯｸM" panose="020B0600000000000000" pitchFamily="50" charset="-128"/>
              </a:rPr>
              <a:t>33.1</a:t>
            </a:r>
            <a:r>
              <a:rPr lang="ja-JP" altLang="en-US" sz="1400" dirty="0" smtClean="0">
                <a:solidFill>
                  <a:prstClr val="black"/>
                </a:solidFill>
                <a:latin typeface="HGPｺﾞｼｯｸM" panose="020B0600000000000000" pitchFamily="50" charset="-128"/>
                <a:ea typeface="HGPｺﾞｼｯｸM" panose="020B0600000000000000" pitchFamily="50" charset="-128"/>
              </a:rPr>
              <a:t>％　平成</a:t>
            </a:r>
            <a:r>
              <a:rPr lang="en-US" altLang="ja-JP" sz="1400" dirty="0" smtClean="0">
                <a:solidFill>
                  <a:prstClr val="black"/>
                </a:solidFill>
                <a:latin typeface="HGPｺﾞｼｯｸM" panose="020B0600000000000000" pitchFamily="50" charset="-128"/>
                <a:ea typeface="HGPｺﾞｼｯｸM" panose="020B0600000000000000" pitchFamily="50" charset="-128"/>
              </a:rPr>
              <a:t>27</a:t>
            </a:r>
            <a:r>
              <a:rPr lang="ja-JP" altLang="en-US" sz="1400" dirty="0" smtClean="0">
                <a:solidFill>
                  <a:prstClr val="black"/>
                </a:solidFill>
                <a:latin typeface="HGPｺﾞｼｯｸM" panose="020B0600000000000000" pitchFamily="50" charset="-128"/>
                <a:ea typeface="HGPｺﾞｼｯｸM" panose="020B0600000000000000" pitchFamily="50" charset="-128"/>
              </a:rPr>
              <a:t>年度：</a:t>
            </a:r>
            <a:r>
              <a:rPr lang="en-US" altLang="ja-JP" sz="1400" dirty="0" smtClean="0">
                <a:solidFill>
                  <a:prstClr val="black"/>
                </a:solidFill>
                <a:latin typeface="HGPｺﾞｼｯｸM" panose="020B0600000000000000" pitchFamily="50" charset="-128"/>
                <a:ea typeface="HGPｺﾞｼｯｸM" panose="020B0600000000000000" pitchFamily="50" charset="-128"/>
              </a:rPr>
              <a:t>37.6</a:t>
            </a:r>
            <a:r>
              <a:rPr lang="ja-JP" altLang="en-US" sz="1400" dirty="0" smtClean="0">
                <a:solidFill>
                  <a:prstClr val="black"/>
                </a:solidFill>
                <a:latin typeface="HGPｺﾞｼｯｸM" panose="020B0600000000000000" pitchFamily="50" charset="-128"/>
                <a:ea typeface="HGPｺﾞｼｯｸM" panose="020B0600000000000000" pitchFamily="50" charset="-128"/>
              </a:rPr>
              <a:t>％。）</a:t>
            </a:r>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pPr marL="177800" indent="-177800" algn="l"/>
            <a:r>
              <a:rPr lang="ja-JP" altLang="en-US" sz="1600" dirty="0" smtClean="0">
                <a:solidFill>
                  <a:prstClr val="black"/>
                </a:solidFill>
                <a:latin typeface="HGPｺﾞｼｯｸM" panose="020B0600000000000000" pitchFamily="50" charset="-128"/>
                <a:ea typeface="HGPｺﾞｼｯｸM" panose="020B0600000000000000" pitchFamily="50" charset="-128"/>
              </a:rPr>
              <a:t>　</a:t>
            </a:r>
            <a:r>
              <a:rPr lang="en-US" altLang="ja-JP" sz="1200" dirty="0">
                <a:solidFill>
                  <a:prstClr val="black"/>
                </a:solidFill>
                <a:latin typeface="HGPｺﾞｼｯｸM" panose="020B0600000000000000" pitchFamily="50" charset="-128"/>
                <a:ea typeface="HGPｺﾞｼｯｸM" panose="020B0600000000000000" pitchFamily="50" charset="-128"/>
              </a:rPr>
              <a:t>※</a:t>
            </a:r>
            <a:r>
              <a:rPr lang="ja-JP" altLang="en-US" sz="1200" dirty="0">
                <a:solidFill>
                  <a:prstClr val="black"/>
                </a:solidFill>
                <a:latin typeface="HGPｺﾞｼｯｸM" panose="020B0600000000000000" pitchFamily="50" charset="-128"/>
                <a:ea typeface="HGPｺﾞｼｯｸM" panose="020B0600000000000000" pitchFamily="50" charset="-128"/>
              </a:rPr>
              <a:t>　「就労移行率</a:t>
            </a:r>
            <a:r>
              <a:rPr lang="ja-JP" altLang="en-US" sz="1200" dirty="0" smtClean="0">
                <a:solidFill>
                  <a:prstClr val="black"/>
                </a:solidFill>
                <a:latin typeface="HGPｺﾞｼｯｸM" panose="020B0600000000000000" pitchFamily="50" charset="-128"/>
                <a:ea typeface="HGPｺﾞｼｯｸM" panose="020B0600000000000000" pitchFamily="50" charset="-128"/>
              </a:rPr>
              <a:t>」とは</a:t>
            </a:r>
            <a:r>
              <a:rPr lang="ja-JP" altLang="en-US" sz="1200" dirty="0">
                <a:solidFill>
                  <a:prstClr val="black"/>
                </a:solidFill>
                <a:latin typeface="HGPｺﾞｼｯｸM" panose="020B0600000000000000" pitchFamily="50" charset="-128"/>
                <a:ea typeface="HGPｺﾞｼｯｸM" panose="020B0600000000000000" pitchFamily="50" charset="-128"/>
              </a:rPr>
              <a:t>、ある</a:t>
            </a:r>
            <a:r>
              <a:rPr lang="ja-JP" altLang="en-US" sz="1200" dirty="0" smtClean="0">
                <a:solidFill>
                  <a:prstClr val="black"/>
                </a:solidFill>
                <a:latin typeface="HGPｺﾞｼｯｸM" panose="020B0600000000000000" pitchFamily="50" charset="-128"/>
                <a:ea typeface="HGPｺﾞｼｯｸM" panose="020B0600000000000000" pitchFamily="50" charset="-128"/>
              </a:rPr>
              <a:t>年度の４月</a:t>
            </a:r>
            <a:r>
              <a:rPr lang="ja-JP" altLang="en-US" sz="1200" dirty="0">
                <a:solidFill>
                  <a:prstClr val="black"/>
                </a:solidFill>
                <a:latin typeface="HGPｺﾞｼｯｸM" panose="020B0600000000000000" pitchFamily="50" charset="-128"/>
                <a:ea typeface="HGPｺﾞｼｯｸM" panose="020B0600000000000000" pitchFamily="50" charset="-128"/>
              </a:rPr>
              <a:t>１日時点の就労移行支援事業</a:t>
            </a:r>
            <a:r>
              <a:rPr lang="ja-JP" altLang="en-US" sz="1200" dirty="0" smtClean="0">
                <a:solidFill>
                  <a:prstClr val="black"/>
                </a:solidFill>
                <a:latin typeface="HGPｺﾞｼｯｸM" panose="020B0600000000000000" pitchFamily="50" charset="-128"/>
                <a:ea typeface="HGPｺﾞｼｯｸM" panose="020B0600000000000000" pitchFamily="50" charset="-128"/>
              </a:rPr>
              <a:t>の利用者数</a:t>
            </a:r>
            <a:r>
              <a:rPr lang="ja-JP" altLang="en-US" sz="1200" dirty="0">
                <a:solidFill>
                  <a:prstClr val="black"/>
                </a:solidFill>
                <a:latin typeface="HGPｺﾞｼｯｸM" panose="020B0600000000000000" pitchFamily="50" charset="-128"/>
                <a:ea typeface="HGPｺﾞｼｯｸM" panose="020B0600000000000000" pitchFamily="50" charset="-128"/>
              </a:rPr>
              <a:t>の</a:t>
            </a:r>
            <a:r>
              <a:rPr lang="ja-JP" altLang="en-US" sz="1200" dirty="0" smtClean="0">
                <a:solidFill>
                  <a:prstClr val="black"/>
                </a:solidFill>
                <a:latin typeface="HGPｺﾞｼｯｸM" panose="020B0600000000000000" pitchFamily="50" charset="-128"/>
                <a:ea typeface="HGPｺﾞｼｯｸM" panose="020B0600000000000000" pitchFamily="50" charset="-128"/>
              </a:rPr>
              <a:t>うち、当該</a:t>
            </a:r>
            <a:r>
              <a:rPr lang="ja-JP" altLang="en-US" sz="1200" dirty="0">
                <a:solidFill>
                  <a:prstClr val="black"/>
                </a:solidFill>
                <a:latin typeface="HGPｺﾞｼｯｸM" panose="020B0600000000000000" pitchFamily="50" charset="-128"/>
                <a:ea typeface="HGPｺﾞｼｯｸM" panose="020B0600000000000000" pitchFamily="50" charset="-128"/>
              </a:rPr>
              <a:t>年度中に一般就労へ移行した者の</a:t>
            </a:r>
            <a:r>
              <a:rPr lang="ja-JP" altLang="en-US" sz="1200" dirty="0" smtClean="0">
                <a:solidFill>
                  <a:prstClr val="black"/>
                </a:solidFill>
                <a:latin typeface="HGPｺﾞｼｯｸM" panose="020B0600000000000000" pitchFamily="50" charset="-128"/>
                <a:ea typeface="HGPｺﾞｼｯｸM" panose="020B0600000000000000" pitchFamily="50" charset="-128"/>
              </a:rPr>
              <a:t>割合を指す。</a:t>
            </a:r>
            <a:endParaRPr lang="en-US" altLang="ja-JP" sz="1200" dirty="0" smtClean="0">
              <a:solidFill>
                <a:prstClr val="black"/>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35" y="15034"/>
            <a:ext cx="9906000" cy="461665"/>
          </a:xfrm>
          <a:prstGeom prst="rect">
            <a:avLst/>
          </a:prstGeom>
        </p:spPr>
        <p:txBody>
          <a:bodyPr wrap="square">
            <a:spAutoFit/>
          </a:bodyPr>
          <a:lstStyle/>
          <a:p>
            <a:pPr algn="ctr"/>
            <a:r>
              <a:rPr lang="ja-JP" altLang="en-US" sz="2400" b="1" dirty="0" smtClean="0">
                <a:solidFill>
                  <a:prstClr val="black"/>
                </a:solidFill>
                <a:latin typeface="HGP創英角ｺﾞｼｯｸUB" panose="020B0900000000000000" pitchFamily="50" charset="-128"/>
                <a:ea typeface="HGP創英角ｺﾞｼｯｸUB" panose="020B0900000000000000" pitchFamily="50" charset="-128"/>
              </a:rPr>
              <a:t>就労移行支援の事業所ごとの移行率に関する目標について</a:t>
            </a:r>
            <a:endParaRPr lang="ja-JP" altLang="en-US" sz="2400" b="1" dirty="0">
              <a:solidFill>
                <a:prstClr val="black"/>
              </a:solidFill>
              <a:latin typeface="HGP創英角ｺﾞｼｯｸUB" panose="020B0900000000000000" pitchFamily="50" charset="-128"/>
              <a:ea typeface="HGP創英角ｺﾞｼｯｸUB" panose="020B0900000000000000" pitchFamily="50" charset="-128"/>
            </a:endParaRPr>
          </a:p>
        </p:txBody>
      </p:sp>
      <p:grpSp>
        <p:nvGrpSpPr>
          <p:cNvPr id="18" name="グループ化 10"/>
          <p:cNvGrpSpPr>
            <a:grpSpLocks/>
          </p:cNvGrpSpPr>
          <p:nvPr/>
        </p:nvGrpSpPr>
        <p:grpSpPr bwMode="auto">
          <a:xfrm>
            <a:off x="80" y="476672"/>
            <a:ext cx="9906000" cy="71438"/>
            <a:chOff x="0" y="188640"/>
            <a:chExt cx="9144000" cy="72008"/>
          </a:xfrm>
        </p:grpSpPr>
        <p:cxnSp>
          <p:nvCxnSpPr>
            <p:cNvPr id="19" name="直線コネクタ 18"/>
            <p:cNvCxnSpPr/>
            <p:nvPr/>
          </p:nvCxnSpPr>
          <p:spPr>
            <a:xfrm>
              <a:off x="0" y="188640"/>
              <a:ext cx="9144000" cy="0"/>
            </a:xfrm>
            <a:prstGeom prst="line">
              <a:avLst/>
            </a:prstGeom>
            <a:noFill/>
            <a:ln w="9525" cap="flat" cmpd="sng" algn="ctr">
              <a:solidFill>
                <a:srgbClr val="99CCFF"/>
              </a:solidFill>
              <a:prstDash val="solid"/>
            </a:ln>
            <a:effectLst/>
          </p:spPr>
        </p:cxnSp>
        <p:cxnSp>
          <p:nvCxnSpPr>
            <p:cNvPr id="20" name="直線コネクタ 19"/>
            <p:cNvCxnSpPr/>
            <p:nvPr/>
          </p:nvCxnSpPr>
          <p:spPr>
            <a:xfrm>
              <a:off x="0" y="260648"/>
              <a:ext cx="9144000" cy="0"/>
            </a:xfrm>
            <a:prstGeom prst="line">
              <a:avLst/>
            </a:prstGeom>
            <a:noFill/>
            <a:ln w="57150" cap="flat" cmpd="sng" algn="ctr">
              <a:solidFill>
                <a:srgbClr val="99CCFF"/>
              </a:solidFill>
              <a:prstDash val="solid"/>
            </a:ln>
            <a:effectLst/>
          </p:spPr>
        </p:cxnSp>
      </p:grpSp>
      <p:sp>
        <p:nvSpPr>
          <p:cNvPr id="16" name="正方形/長方形 15"/>
          <p:cNvSpPr/>
          <p:nvPr/>
        </p:nvSpPr>
        <p:spPr>
          <a:xfrm>
            <a:off x="38454" y="642176"/>
            <a:ext cx="4770530" cy="338552"/>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HGPｺﾞｼｯｸM" panose="020B0600000000000000" pitchFamily="50" charset="-128"/>
                <a:ea typeface="HGPｺﾞｼｯｸM" panose="020B0600000000000000" pitchFamily="50" charset="-128"/>
              </a:rPr>
              <a:t>就労移行支援の利用者数に関する現状について</a:t>
            </a:r>
            <a:endParaRPr lang="ja-JP" altLang="en-US" sz="1600" b="1" dirty="0">
              <a:solidFill>
                <a:prstClr val="black"/>
              </a:solidFill>
              <a:latin typeface="HGPｺﾞｼｯｸM" panose="020B0600000000000000" pitchFamily="50" charset="-128"/>
              <a:ea typeface="HGPｺﾞｼｯｸM" panose="020B0600000000000000" pitchFamily="50" charset="-128"/>
            </a:endParaRPr>
          </a:p>
        </p:txBody>
      </p:sp>
      <p:sp>
        <p:nvSpPr>
          <p:cNvPr id="25" name="下矢印 24"/>
          <p:cNvSpPr/>
          <p:nvPr/>
        </p:nvSpPr>
        <p:spPr>
          <a:xfrm>
            <a:off x="3944888" y="3068960"/>
            <a:ext cx="2016224" cy="43204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タイトル 1"/>
          <p:cNvSpPr txBox="1">
            <a:spLocks/>
          </p:cNvSpPr>
          <p:nvPr/>
        </p:nvSpPr>
        <p:spPr>
          <a:xfrm>
            <a:off x="136540" y="3573016"/>
            <a:ext cx="9632920" cy="1800200"/>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indent="-177800" algn="l"/>
            <a:r>
              <a:rPr lang="ja-JP" altLang="en-US" sz="1600" dirty="0" smtClean="0">
                <a:solidFill>
                  <a:prstClr val="black"/>
                </a:solidFill>
                <a:latin typeface="HGPｺﾞｼｯｸM" panose="020B0600000000000000" pitchFamily="50" charset="-128"/>
                <a:ea typeface="HGPｺﾞｼｯｸM" panose="020B0600000000000000" pitchFamily="50" charset="-128"/>
              </a:rPr>
              <a:t>○　第５期障害福祉計画の基本指針の成果目標</a:t>
            </a:r>
            <a:r>
              <a:rPr lang="ja-JP" altLang="en-US" sz="1600" dirty="0">
                <a:solidFill>
                  <a:prstClr val="black"/>
                </a:solidFill>
                <a:latin typeface="HGPｺﾞｼｯｸM" panose="020B0600000000000000" pitchFamily="50" charset="-128"/>
                <a:ea typeface="HGPｺﾞｼｯｸM" panose="020B0600000000000000" pitchFamily="50" charset="-128"/>
              </a:rPr>
              <a:t>において</a:t>
            </a:r>
            <a:r>
              <a:rPr lang="ja-JP" altLang="en-US" sz="1600" dirty="0" smtClean="0">
                <a:solidFill>
                  <a:prstClr val="black"/>
                </a:solidFill>
                <a:latin typeface="HGPｺﾞｼｯｸM" panose="020B0600000000000000" pitchFamily="50" charset="-128"/>
                <a:ea typeface="HGPｺﾞｼｯｸM" panose="020B0600000000000000" pitchFamily="50" charset="-128"/>
              </a:rPr>
              <a:t>は、近年</a:t>
            </a:r>
            <a:r>
              <a:rPr lang="ja-JP" altLang="en-US" sz="1600" dirty="0">
                <a:solidFill>
                  <a:prstClr val="black"/>
                </a:solidFill>
                <a:latin typeface="HGPｺﾞｼｯｸM" panose="020B0600000000000000" pitchFamily="50" charset="-128"/>
                <a:ea typeface="HGPｺﾞｼｯｸM" panose="020B0600000000000000" pitchFamily="50" charset="-128"/>
              </a:rPr>
              <a:t>、</a:t>
            </a:r>
            <a:r>
              <a:rPr lang="ja-JP" altLang="en-US" sz="1600" dirty="0" smtClean="0">
                <a:solidFill>
                  <a:prstClr val="black"/>
                </a:solidFill>
                <a:latin typeface="HGPｺﾞｼｯｸM" panose="020B0600000000000000" pitchFamily="50" charset="-128"/>
                <a:ea typeface="HGPｺﾞｼｯｸM" panose="020B0600000000000000" pitchFamily="50" charset="-128"/>
              </a:rPr>
              <a:t>就労移行率が３割以上である就労</a:t>
            </a:r>
            <a:r>
              <a:rPr lang="ja-JP" altLang="en-US" sz="1600" dirty="0">
                <a:solidFill>
                  <a:prstClr val="black"/>
                </a:solidFill>
                <a:latin typeface="HGPｺﾞｼｯｸM" panose="020B0600000000000000" pitchFamily="50" charset="-128"/>
                <a:ea typeface="HGPｺﾞｼｯｸM" panose="020B0600000000000000" pitchFamily="50" charset="-128"/>
              </a:rPr>
              <a:t>移行支援</a:t>
            </a:r>
            <a:r>
              <a:rPr lang="ja-JP" altLang="en-US" sz="1600" dirty="0" smtClean="0">
                <a:solidFill>
                  <a:prstClr val="black"/>
                </a:solidFill>
                <a:latin typeface="HGPｺﾞｼｯｸM" panose="020B0600000000000000" pitchFamily="50" charset="-128"/>
                <a:ea typeface="HGPｺﾞｼｯｸM" panose="020B0600000000000000" pitchFamily="50" charset="-128"/>
              </a:rPr>
              <a:t>事業所の割合の増加率が停滞していることに鑑み、第４期障害福祉計画の基本指針での目標値を維持し、以下のような成果目標としてはどうか。</a:t>
            </a:r>
            <a:endParaRPr lang="en-US" altLang="ja-JP" sz="1600" dirty="0" smtClean="0">
              <a:solidFill>
                <a:prstClr val="black"/>
              </a:solidFill>
              <a:latin typeface="HGPｺﾞｼｯｸM" panose="020B0600000000000000" pitchFamily="50" charset="-128"/>
              <a:ea typeface="HGPｺﾞｼｯｸM" panose="020B0600000000000000" pitchFamily="50" charset="-128"/>
            </a:endParaRPr>
          </a:p>
          <a:p>
            <a:pPr marL="177800" indent="-177800" algn="l"/>
            <a:endParaRPr lang="en-US" altLang="ja-JP" sz="1050" dirty="0">
              <a:solidFill>
                <a:prstClr val="black"/>
              </a:solidFill>
              <a:latin typeface="HGPｺﾞｼｯｸM" panose="020B0600000000000000" pitchFamily="50" charset="-128"/>
              <a:ea typeface="HGPｺﾞｼｯｸM" panose="020B0600000000000000" pitchFamily="50" charset="-128"/>
            </a:endParaRPr>
          </a:p>
          <a:p>
            <a:pPr marL="177800" indent="-177800" algn="l"/>
            <a:r>
              <a:rPr lang="en-US" altLang="ja-JP" sz="1800" b="1" u="sng" dirty="0" smtClean="0">
                <a:solidFill>
                  <a:prstClr val="black"/>
                </a:solidFill>
                <a:latin typeface="HGPｺﾞｼｯｸM" panose="020B0600000000000000" pitchFamily="50" charset="-128"/>
                <a:ea typeface="HGPｺﾞｼｯｸM" panose="020B0600000000000000" pitchFamily="50" charset="-128"/>
              </a:rPr>
              <a:t>【</a:t>
            </a:r>
            <a:r>
              <a:rPr lang="ja-JP" altLang="en-US" sz="1800" b="1" u="sng" dirty="0" smtClean="0">
                <a:solidFill>
                  <a:prstClr val="black"/>
                </a:solidFill>
                <a:latin typeface="HGPｺﾞｼｯｸM" panose="020B0600000000000000" pitchFamily="50" charset="-128"/>
                <a:ea typeface="HGPｺﾞｼｯｸM" panose="020B0600000000000000" pitchFamily="50" charset="-128"/>
              </a:rPr>
              <a:t>成果目標</a:t>
            </a:r>
            <a:r>
              <a:rPr lang="ja-JP" altLang="en-US" sz="1800" b="1" u="sng" dirty="0" smtClean="0">
                <a:latin typeface="HGPｺﾞｼｯｸM" panose="020B0600000000000000" pitchFamily="50" charset="-128"/>
                <a:ea typeface="HGPｺﾞｼｯｸM" panose="020B0600000000000000" pitchFamily="50" charset="-128"/>
              </a:rPr>
              <a:t>（案）</a:t>
            </a:r>
            <a:r>
              <a:rPr lang="en-US" altLang="ja-JP" sz="1800" b="1" u="sng" dirty="0" smtClean="0">
                <a:solidFill>
                  <a:prstClr val="black"/>
                </a:solidFill>
                <a:latin typeface="HGPｺﾞｼｯｸM" panose="020B0600000000000000" pitchFamily="50" charset="-128"/>
                <a:ea typeface="HGPｺﾞｼｯｸM" panose="020B0600000000000000" pitchFamily="50" charset="-128"/>
              </a:rPr>
              <a:t>】</a:t>
            </a:r>
          </a:p>
          <a:p>
            <a:pPr algn="l"/>
            <a:r>
              <a:rPr lang="ja-JP" altLang="en-US" sz="1800" dirty="0" smtClean="0">
                <a:solidFill>
                  <a:prstClr val="black"/>
                </a:solidFill>
                <a:latin typeface="HGPｺﾞｼｯｸM" panose="020B0600000000000000" pitchFamily="50" charset="-128"/>
                <a:ea typeface="HGPｺﾞｼｯｸM" panose="020B0600000000000000" pitchFamily="50" charset="-128"/>
              </a:rPr>
              <a:t>就労移行率が３割以上である就労移行支援事業所を、平成</a:t>
            </a:r>
            <a:r>
              <a:rPr lang="en-US" altLang="ja-JP" sz="1800" dirty="0" smtClean="0">
                <a:solidFill>
                  <a:prstClr val="black"/>
                </a:solidFill>
                <a:latin typeface="HGPｺﾞｼｯｸM" panose="020B0600000000000000" pitchFamily="50" charset="-128"/>
                <a:ea typeface="HGPｺﾞｼｯｸM" panose="020B0600000000000000" pitchFamily="50" charset="-128"/>
              </a:rPr>
              <a:t>32</a:t>
            </a:r>
            <a:r>
              <a:rPr lang="ja-JP" altLang="en-US" sz="1800" dirty="0" smtClean="0">
                <a:solidFill>
                  <a:prstClr val="black"/>
                </a:solidFill>
                <a:latin typeface="HGPｺﾞｼｯｸM" panose="020B0600000000000000" pitchFamily="50" charset="-128"/>
                <a:ea typeface="HGPｺﾞｼｯｸM" panose="020B0600000000000000" pitchFamily="50" charset="-128"/>
              </a:rPr>
              <a:t>年度</a:t>
            </a:r>
            <a:r>
              <a:rPr lang="ja-JP" altLang="en-US" sz="1800" dirty="0">
                <a:solidFill>
                  <a:prstClr val="black"/>
                </a:solidFill>
                <a:latin typeface="HGPｺﾞｼｯｸM" panose="020B0600000000000000" pitchFamily="50" charset="-128"/>
                <a:ea typeface="HGPｺﾞｼｯｸM" panose="020B0600000000000000" pitchFamily="50" charset="-128"/>
              </a:rPr>
              <a:t>末まで</a:t>
            </a:r>
            <a:r>
              <a:rPr lang="ja-JP" altLang="en-US" sz="1800" dirty="0" smtClean="0">
                <a:solidFill>
                  <a:prstClr val="black"/>
                </a:solidFill>
                <a:latin typeface="HGPｺﾞｼｯｸM" panose="020B0600000000000000" pitchFamily="50" charset="-128"/>
                <a:ea typeface="HGPｺﾞｼｯｸM" panose="020B0600000000000000" pitchFamily="50" charset="-128"/>
              </a:rPr>
              <a:t>に全体の</a:t>
            </a:r>
            <a:r>
              <a:rPr lang="ja-JP" altLang="en-US" sz="1800" b="1" u="sng" dirty="0" smtClean="0">
                <a:solidFill>
                  <a:prstClr val="black"/>
                </a:solidFill>
                <a:latin typeface="HGPｺﾞｼｯｸM" panose="020B0600000000000000" pitchFamily="50" charset="-128"/>
                <a:ea typeface="HGPｺﾞｼｯｸM" panose="020B0600000000000000" pitchFamily="50" charset="-128"/>
              </a:rPr>
              <a:t>５割以上</a:t>
            </a:r>
            <a:r>
              <a:rPr lang="ja-JP" altLang="en-US" sz="1800" dirty="0" smtClean="0">
                <a:solidFill>
                  <a:prstClr val="black"/>
                </a:solidFill>
                <a:latin typeface="HGPｺﾞｼｯｸM" panose="020B0600000000000000" pitchFamily="50" charset="-128"/>
                <a:ea typeface="HGPｺﾞｼｯｸM" panose="020B0600000000000000" pitchFamily="50" charset="-128"/>
              </a:rPr>
              <a:t>とすることを目指す。</a:t>
            </a:r>
            <a:endParaRPr lang="en-US" altLang="ja-JP" sz="1800" dirty="0" smtClean="0">
              <a:solidFill>
                <a:prstClr val="black"/>
              </a:solidFill>
              <a:latin typeface="HGPｺﾞｼｯｸM" panose="020B0600000000000000" pitchFamily="50" charset="-128"/>
              <a:ea typeface="HGPｺﾞｼｯｸM" panose="020B0600000000000000" pitchFamily="50" charset="-128"/>
            </a:endParaRPr>
          </a:p>
          <a:p>
            <a:pPr marL="355600" indent="-355600" algn="l"/>
            <a:endParaRPr lang="en-US" altLang="ja-JP" sz="800" dirty="0" smtClean="0">
              <a:solidFill>
                <a:prstClr val="black"/>
              </a:solidFill>
              <a:latin typeface="HGPｺﾞｼｯｸM" panose="020B0600000000000000" pitchFamily="50" charset="-128"/>
              <a:ea typeface="HGPｺﾞｼｯｸM" panose="020B0600000000000000" pitchFamily="50" charset="-128"/>
            </a:endParaRPr>
          </a:p>
        </p:txBody>
      </p:sp>
      <p:sp>
        <p:nvSpPr>
          <p:cNvPr id="24" name="正方形/長方形 23"/>
          <p:cNvSpPr/>
          <p:nvPr/>
        </p:nvSpPr>
        <p:spPr>
          <a:xfrm>
            <a:off x="56456" y="3162456"/>
            <a:ext cx="1691226" cy="41056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HGPｺﾞｼｯｸM" panose="020B0600000000000000" pitchFamily="50" charset="-128"/>
                <a:ea typeface="HGPｺﾞｼｯｸM" panose="020B0600000000000000" pitchFamily="50" charset="-128"/>
              </a:rPr>
              <a:t>成果目標（案）</a:t>
            </a:r>
            <a:endParaRPr lang="ja-JP" altLang="en-US" sz="1600" b="1" dirty="0">
              <a:solidFill>
                <a:prstClr val="black"/>
              </a:solidFill>
              <a:latin typeface="HGPｺﾞｼｯｸM" panose="020B0600000000000000" pitchFamily="50" charset="-128"/>
              <a:ea typeface="HGPｺﾞｼｯｸM" panose="020B0600000000000000" pitchFamily="50" charset="-128"/>
            </a:endParaRPr>
          </a:p>
        </p:txBody>
      </p:sp>
      <p:graphicFrame>
        <p:nvGraphicFramePr>
          <p:cNvPr id="28" name="表 27"/>
          <p:cNvGraphicFramePr>
            <a:graphicFrameLocks noGrp="1"/>
          </p:cNvGraphicFramePr>
          <p:nvPr>
            <p:extLst>
              <p:ext uri="{D42A27DB-BD31-4B8C-83A1-F6EECF244321}">
                <p14:modId xmlns:p14="http://schemas.microsoft.com/office/powerpoint/2010/main" val="2807617888"/>
              </p:ext>
            </p:extLst>
          </p:nvPr>
        </p:nvGraphicFramePr>
        <p:xfrm>
          <a:off x="824024" y="5661341"/>
          <a:ext cx="8257954" cy="1189717"/>
        </p:xfrm>
        <a:graphic>
          <a:graphicData uri="http://schemas.openxmlformats.org/drawingml/2006/table">
            <a:tbl>
              <a:tblPr/>
              <a:tblGrid>
                <a:gridCol w="1163660">
                  <a:extLst>
                    <a:ext uri="{9D8B030D-6E8A-4147-A177-3AD203B41FA5}">
                      <a16:colId xmlns:a16="http://schemas.microsoft.com/office/drawing/2014/main" val="20000"/>
                    </a:ext>
                  </a:extLst>
                </a:gridCol>
                <a:gridCol w="1692565">
                  <a:extLst>
                    <a:ext uri="{9D8B030D-6E8A-4147-A177-3AD203B41FA5}">
                      <a16:colId xmlns:a16="http://schemas.microsoft.com/office/drawing/2014/main" val="20001"/>
                    </a:ext>
                  </a:extLst>
                </a:gridCol>
                <a:gridCol w="1927015">
                  <a:extLst>
                    <a:ext uri="{9D8B030D-6E8A-4147-A177-3AD203B41FA5}">
                      <a16:colId xmlns:a16="http://schemas.microsoft.com/office/drawing/2014/main" val="20002"/>
                    </a:ext>
                  </a:extLst>
                </a:gridCol>
                <a:gridCol w="1737357">
                  <a:extLst>
                    <a:ext uri="{9D8B030D-6E8A-4147-A177-3AD203B41FA5}">
                      <a16:colId xmlns:a16="http://schemas.microsoft.com/office/drawing/2014/main" val="20003"/>
                    </a:ext>
                  </a:extLst>
                </a:gridCol>
                <a:gridCol w="1737357">
                  <a:extLst>
                    <a:ext uri="{9D8B030D-6E8A-4147-A177-3AD203B41FA5}">
                      <a16:colId xmlns:a16="http://schemas.microsoft.com/office/drawing/2014/main" val="20004"/>
                    </a:ext>
                  </a:extLst>
                </a:gridCol>
              </a:tblGrid>
              <a:tr h="343353">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目標値</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第１～２期</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第３期</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第４期</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第５期</a:t>
                      </a:r>
                      <a:endParaRPr lang="en-US" altLang="ja-JP" sz="1100" b="0" i="0" u="none" strike="noStrike" dirty="0" smtClean="0">
                        <a:solidFill>
                          <a:srgbClr val="FF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32</a:t>
                      </a:r>
                      <a:r>
                        <a:rPr lang="ja-JP" altLang="en-US"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年度）</a:t>
                      </a: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0"/>
                  </a:ext>
                </a:extLst>
              </a:tr>
              <a:tr h="488496">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基本指針</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ja-JP" altLang="en-US"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就労移行率が３割以上の就労移行支援事業所を全体の５割以上</a:t>
                      </a:r>
                      <a:endPar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就労移行率が３割以上の就労移行支援事業所を全体の５割以上</a:t>
                      </a:r>
                      <a:endParaRPr lang="zh-TW" altLang="en-US"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7868">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都道府県</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障害福祉計画</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fontAlgn="ctr"/>
                      <a:r>
                        <a:rPr lang="ja-JP" altLang="en-US"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５０．２％</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a:t>
                      </a: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3" name="スライド番号プレースホルダー 3"/>
          <p:cNvSpPr>
            <a:spLocks noGrp="1"/>
          </p:cNvSpPr>
          <p:nvPr>
            <p:ph type="sldNum" sz="quarter" idx="12"/>
          </p:nvPr>
        </p:nvSpPr>
        <p:spPr>
          <a:xfrm>
            <a:off x="7683501" y="6624645"/>
            <a:ext cx="2311400" cy="476250"/>
          </a:xfrm>
        </p:spPr>
        <p:txBody>
          <a:bodyPr/>
          <a:lstStyle/>
          <a:p>
            <a:pPr>
              <a:defRPr/>
            </a:pPr>
            <a:fld id="{28111373-AF96-435E-B421-EF15E0FA5871}" type="slidenum">
              <a:rPr lang="en-US" altLang="ja-JP" smtClean="0">
                <a:solidFill>
                  <a:prstClr val="black"/>
                </a:solidFill>
              </a:rPr>
              <a:pPr>
                <a:defRPr/>
              </a:pPr>
              <a:t>80</a:t>
            </a:fld>
            <a:endParaRPr lang="en-US" altLang="ja-JP" dirty="0">
              <a:solidFill>
                <a:prstClr val="black"/>
              </a:solidFill>
            </a:endParaRPr>
          </a:p>
        </p:txBody>
      </p:sp>
      <p:sp>
        <p:nvSpPr>
          <p:cNvPr id="15" name="正方形/長方形 14"/>
          <p:cNvSpPr/>
          <p:nvPr/>
        </p:nvSpPr>
        <p:spPr>
          <a:xfrm>
            <a:off x="771849" y="5373216"/>
            <a:ext cx="5117255" cy="28803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ＭＳ Ｐゴシック"/>
              </a:rPr>
              <a:t>（参考）基本指針及び都道府県障害福祉計画における目標値</a:t>
            </a:r>
            <a:endParaRPr lang="ja-JP" altLang="en-US" sz="1200" dirty="0">
              <a:solidFill>
                <a:prstClr val="black"/>
              </a:solidFill>
              <a:latin typeface="ＭＳ Ｐゴシック"/>
            </a:endParaRPr>
          </a:p>
        </p:txBody>
      </p:sp>
    </p:spTree>
    <p:extLst>
      <p:ext uri="{BB962C8B-B14F-4D97-AF65-F5344CB8AC3E}">
        <p14:creationId xmlns:p14="http://schemas.microsoft.com/office/powerpoint/2010/main" val="25186803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237520" y="980728"/>
            <a:ext cx="9468008" cy="1152128"/>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indent="-177800" algn="l" fontAlgn="auto">
              <a:spcAft>
                <a:spcPts val="0"/>
              </a:spcAft>
            </a:pPr>
            <a:r>
              <a:rPr lang="ja-JP" altLang="en-US" sz="1600" dirty="0" smtClean="0">
                <a:solidFill>
                  <a:prstClr val="black"/>
                </a:solidFill>
                <a:latin typeface="HGPｺﾞｼｯｸM" panose="020B0600000000000000" pitchFamily="50" charset="-128"/>
                <a:ea typeface="HGPｺﾞｼｯｸM" panose="020B0600000000000000" pitchFamily="50" charset="-128"/>
              </a:rPr>
              <a:t>〇　就労移行支援等を利用し、一般就労に移行する障害者が増加している中で、今後、在職障害者の就労に伴う生活上の支援ニーズは多様化・増加していくものと考えられる。そこで、今般</a:t>
            </a:r>
            <a:r>
              <a:rPr lang="ja-JP" altLang="en-US" sz="1600" dirty="0">
                <a:solidFill>
                  <a:prstClr val="black"/>
                </a:solidFill>
                <a:latin typeface="HGPｺﾞｼｯｸM" panose="020B0600000000000000" pitchFamily="50" charset="-128"/>
                <a:ea typeface="HGPｺﾞｼｯｸM" panose="020B0600000000000000" pitchFamily="50" charset="-128"/>
              </a:rPr>
              <a:t>の</a:t>
            </a:r>
            <a:r>
              <a:rPr lang="ja-JP" altLang="en-US" sz="1600" dirty="0" smtClean="0">
                <a:solidFill>
                  <a:prstClr val="black"/>
                </a:solidFill>
                <a:latin typeface="HGPｺﾞｼｯｸM" panose="020B0600000000000000" pitchFamily="50" charset="-128"/>
                <a:ea typeface="HGPｺﾞｼｯｸM" panose="020B0600000000000000" pitchFamily="50" charset="-128"/>
              </a:rPr>
              <a:t>障害者総合支援法の改正により、障害者就労に伴う生活面の課題に対応できるよう、新たな障害福祉サービスとして、就労定着支援が創設されたところ。</a:t>
            </a:r>
            <a:endParaRPr lang="en-US" altLang="ja-JP" sz="1600" dirty="0">
              <a:solidFill>
                <a:prstClr val="black"/>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35" y="15034"/>
            <a:ext cx="9906000" cy="461665"/>
          </a:xfrm>
          <a:prstGeom prst="rect">
            <a:avLst/>
          </a:prstGeom>
        </p:spPr>
        <p:txBody>
          <a:bodyPr wrap="square">
            <a:spAutoFit/>
          </a:bodyPr>
          <a:lstStyle/>
          <a:p>
            <a:pPr algn="ctr" fontAlgn="auto">
              <a:spcBef>
                <a:spcPts val="0"/>
              </a:spcBef>
              <a:spcAft>
                <a:spcPts val="0"/>
              </a:spcAft>
            </a:pPr>
            <a:r>
              <a:rPr lang="ja-JP" altLang="en-US" sz="2400" b="1" dirty="0" smtClean="0">
                <a:solidFill>
                  <a:prstClr val="black"/>
                </a:solidFill>
                <a:latin typeface="HGP創英角ｺﾞｼｯｸUB" panose="020B0900000000000000" pitchFamily="50" charset="-128"/>
                <a:ea typeface="HGP創英角ｺﾞｼｯｸUB" panose="020B0900000000000000" pitchFamily="50" charset="-128"/>
              </a:rPr>
              <a:t>就労</a:t>
            </a:r>
            <a:r>
              <a:rPr lang="ja-JP" altLang="en-US" sz="2400" b="1" dirty="0">
                <a:solidFill>
                  <a:prstClr val="black"/>
                </a:solidFill>
                <a:latin typeface="HGP創英角ｺﾞｼｯｸUB" panose="020B0900000000000000" pitchFamily="50" charset="-128"/>
                <a:ea typeface="HGP創英角ｺﾞｼｯｸUB" panose="020B0900000000000000" pitchFamily="50" charset="-128"/>
              </a:rPr>
              <a:t>定着</a:t>
            </a:r>
            <a:r>
              <a:rPr lang="ja-JP" altLang="en-US" sz="2400" b="1" dirty="0" smtClean="0">
                <a:solidFill>
                  <a:prstClr val="black"/>
                </a:solidFill>
                <a:latin typeface="HGP創英角ｺﾞｼｯｸUB" panose="020B0900000000000000" pitchFamily="50" charset="-128"/>
                <a:ea typeface="HGP創英角ｺﾞｼｯｸUB" panose="020B0900000000000000" pitchFamily="50" charset="-128"/>
              </a:rPr>
              <a:t>支援による職場定着率に関する目標について</a:t>
            </a:r>
            <a:endParaRPr lang="ja-JP" altLang="en-US" sz="2400" b="1" dirty="0">
              <a:solidFill>
                <a:prstClr val="black"/>
              </a:solidFill>
              <a:latin typeface="HGP創英角ｺﾞｼｯｸUB" panose="020B0900000000000000" pitchFamily="50" charset="-128"/>
              <a:ea typeface="HGP創英角ｺﾞｼｯｸUB" panose="020B0900000000000000" pitchFamily="50" charset="-128"/>
            </a:endParaRPr>
          </a:p>
        </p:txBody>
      </p:sp>
      <p:grpSp>
        <p:nvGrpSpPr>
          <p:cNvPr id="18" name="グループ化 10"/>
          <p:cNvGrpSpPr>
            <a:grpSpLocks/>
          </p:cNvGrpSpPr>
          <p:nvPr/>
        </p:nvGrpSpPr>
        <p:grpSpPr bwMode="auto">
          <a:xfrm>
            <a:off x="80" y="477242"/>
            <a:ext cx="9906000" cy="71438"/>
            <a:chOff x="0" y="188640"/>
            <a:chExt cx="9144000" cy="72008"/>
          </a:xfrm>
        </p:grpSpPr>
        <p:cxnSp>
          <p:nvCxnSpPr>
            <p:cNvPr id="19" name="直線コネクタ 18"/>
            <p:cNvCxnSpPr/>
            <p:nvPr/>
          </p:nvCxnSpPr>
          <p:spPr>
            <a:xfrm>
              <a:off x="0" y="188640"/>
              <a:ext cx="9144000" cy="0"/>
            </a:xfrm>
            <a:prstGeom prst="line">
              <a:avLst/>
            </a:prstGeom>
            <a:noFill/>
            <a:ln w="9525" cap="flat" cmpd="sng" algn="ctr">
              <a:solidFill>
                <a:srgbClr val="99CCFF"/>
              </a:solidFill>
              <a:prstDash val="solid"/>
            </a:ln>
            <a:effectLst/>
          </p:spPr>
        </p:cxnSp>
        <p:cxnSp>
          <p:nvCxnSpPr>
            <p:cNvPr id="20" name="直線コネクタ 19"/>
            <p:cNvCxnSpPr/>
            <p:nvPr/>
          </p:nvCxnSpPr>
          <p:spPr>
            <a:xfrm>
              <a:off x="0" y="260648"/>
              <a:ext cx="9144000" cy="0"/>
            </a:xfrm>
            <a:prstGeom prst="line">
              <a:avLst/>
            </a:prstGeom>
            <a:noFill/>
            <a:ln w="57150" cap="flat" cmpd="sng" algn="ctr">
              <a:solidFill>
                <a:srgbClr val="99CCFF"/>
              </a:solidFill>
              <a:prstDash val="solid"/>
            </a:ln>
            <a:effectLst/>
          </p:spPr>
        </p:cxnSp>
      </p:grpSp>
      <p:graphicFrame>
        <p:nvGraphicFramePr>
          <p:cNvPr id="6" name="表 5"/>
          <p:cNvGraphicFramePr>
            <a:graphicFrameLocks noGrp="1"/>
          </p:cNvGraphicFramePr>
          <p:nvPr>
            <p:extLst>
              <p:ext uri="{D42A27DB-BD31-4B8C-83A1-F6EECF244321}">
                <p14:modId xmlns:p14="http://schemas.microsoft.com/office/powerpoint/2010/main" val="1493082063"/>
              </p:ext>
            </p:extLst>
          </p:nvPr>
        </p:nvGraphicFramePr>
        <p:xfrm>
          <a:off x="927046" y="5417255"/>
          <a:ext cx="7842378" cy="1014549"/>
        </p:xfrm>
        <a:graphic>
          <a:graphicData uri="http://schemas.openxmlformats.org/drawingml/2006/table">
            <a:tbl>
              <a:tblPr firstRow="1" bandRow="1">
                <a:tableStyleId>{5C22544A-7EE6-4342-B048-85BDC9FD1C3A}</a:tableStyleId>
              </a:tblPr>
              <a:tblGrid>
                <a:gridCol w="2614126">
                  <a:extLst>
                    <a:ext uri="{9D8B030D-6E8A-4147-A177-3AD203B41FA5}">
                      <a16:colId xmlns:a16="http://schemas.microsoft.com/office/drawing/2014/main" val="20000"/>
                    </a:ext>
                  </a:extLst>
                </a:gridCol>
                <a:gridCol w="2614126">
                  <a:extLst>
                    <a:ext uri="{9D8B030D-6E8A-4147-A177-3AD203B41FA5}">
                      <a16:colId xmlns:a16="http://schemas.microsoft.com/office/drawing/2014/main" val="20001"/>
                    </a:ext>
                  </a:extLst>
                </a:gridCol>
                <a:gridCol w="2614126">
                  <a:extLst>
                    <a:ext uri="{9D8B030D-6E8A-4147-A177-3AD203B41FA5}">
                      <a16:colId xmlns:a16="http://schemas.microsoft.com/office/drawing/2014/main" val="20002"/>
                    </a:ext>
                  </a:extLst>
                </a:gridCol>
              </a:tblGrid>
              <a:tr h="338183">
                <a:tc>
                  <a:txBody>
                    <a:bodyPr/>
                    <a:lstStyle/>
                    <a:p>
                      <a:pPr algn="ctr"/>
                      <a:endParaRPr kumimoji="1" lang="ja-JP" altLang="en-US" sz="1600" dirty="0"/>
                    </a:p>
                  </a:txBody>
                  <a:tcPr anchor="ctr"/>
                </a:tc>
                <a:tc>
                  <a:txBody>
                    <a:bodyPr/>
                    <a:lstStyle/>
                    <a:p>
                      <a:pPr algn="ctr"/>
                      <a:r>
                        <a:rPr kumimoji="1" lang="ja-JP" altLang="en-US" sz="1600" dirty="0" smtClean="0"/>
                        <a:t>６か月後定着率</a:t>
                      </a:r>
                      <a:endParaRPr kumimoji="1" lang="ja-JP" altLang="en-US" sz="1600" dirty="0"/>
                    </a:p>
                  </a:txBody>
                  <a:tcPr anchor="ctr"/>
                </a:tc>
                <a:tc>
                  <a:txBody>
                    <a:bodyPr/>
                    <a:lstStyle/>
                    <a:p>
                      <a:pPr algn="ctr"/>
                      <a:r>
                        <a:rPr kumimoji="1" lang="ja-JP" altLang="en-US" sz="1600" dirty="0" smtClean="0"/>
                        <a:t>１年後定着率</a:t>
                      </a:r>
                      <a:endParaRPr kumimoji="1" lang="ja-JP" altLang="en-US" sz="1600" dirty="0"/>
                    </a:p>
                  </a:txBody>
                  <a:tcPr anchor="ctr"/>
                </a:tc>
                <a:extLst>
                  <a:ext uri="{0D108BD9-81ED-4DB2-BD59-A6C34878D82A}">
                    <a16:rowId xmlns:a16="http://schemas.microsoft.com/office/drawing/2014/main" val="10000"/>
                  </a:ext>
                </a:extLst>
              </a:tr>
              <a:tr h="338183">
                <a:tc>
                  <a:txBody>
                    <a:bodyPr/>
                    <a:lstStyle/>
                    <a:p>
                      <a:pPr algn="ctr"/>
                      <a:r>
                        <a:rPr kumimoji="1" lang="ja-JP" altLang="en-US" sz="1600" dirty="0" smtClean="0"/>
                        <a:t>平成２６年度</a:t>
                      </a:r>
                      <a:endParaRPr kumimoji="1" lang="ja-JP" altLang="en-US" sz="1600" dirty="0"/>
                    </a:p>
                  </a:txBody>
                  <a:tcPr anchor="ctr"/>
                </a:tc>
                <a:tc>
                  <a:txBody>
                    <a:bodyPr/>
                    <a:lstStyle/>
                    <a:p>
                      <a:pPr algn="ctr"/>
                      <a:r>
                        <a:rPr kumimoji="1" lang="ja-JP" altLang="en-US" sz="1600" dirty="0" smtClean="0"/>
                        <a:t>８３．９％</a:t>
                      </a:r>
                      <a:endParaRPr kumimoji="1" lang="ja-JP" altLang="en-US" sz="1600" dirty="0"/>
                    </a:p>
                  </a:txBody>
                  <a:tcPr anchor="ctr"/>
                </a:tc>
                <a:tc>
                  <a:txBody>
                    <a:bodyPr/>
                    <a:lstStyle/>
                    <a:p>
                      <a:pPr algn="ctr"/>
                      <a:r>
                        <a:rPr kumimoji="1" lang="ja-JP" altLang="en-US" sz="1600" dirty="0" smtClean="0"/>
                        <a:t>７５．５％</a:t>
                      </a:r>
                      <a:endParaRPr kumimoji="1" lang="ja-JP" altLang="en-US" sz="1600" dirty="0"/>
                    </a:p>
                  </a:txBody>
                  <a:tcPr anchor="ctr"/>
                </a:tc>
                <a:extLst>
                  <a:ext uri="{0D108BD9-81ED-4DB2-BD59-A6C34878D82A}">
                    <a16:rowId xmlns:a16="http://schemas.microsoft.com/office/drawing/2014/main" val="10001"/>
                  </a:ext>
                </a:extLst>
              </a:tr>
              <a:tr h="338183">
                <a:tc>
                  <a:txBody>
                    <a:bodyPr/>
                    <a:lstStyle/>
                    <a:p>
                      <a:pPr algn="ctr"/>
                      <a:r>
                        <a:rPr kumimoji="1" lang="ja-JP" altLang="en-US" sz="1600" dirty="0" smtClean="0"/>
                        <a:t>平成２７年度</a:t>
                      </a:r>
                      <a:endParaRPr kumimoji="1" lang="ja-JP" altLang="en-US" sz="1600" dirty="0"/>
                    </a:p>
                  </a:txBody>
                  <a:tcPr anchor="ctr"/>
                </a:tc>
                <a:tc>
                  <a:txBody>
                    <a:bodyPr/>
                    <a:lstStyle/>
                    <a:p>
                      <a:pPr algn="ctr"/>
                      <a:r>
                        <a:rPr kumimoji="1" lang="ja-JP" altLang="en-US" sz="1600" dirty="0" smtClean="0"/>
                        <a:t>８４．４％</a:t>
                      </a:r>
                      <a:endParaRPr kumimoji="1" lang="ja-JP" altLang="en-US" sz="1600" dirty="0"/>
                    </a:p>
                  </a:txBody>
                  <a:tcPr anchor="ctr"/>
                </a:tc>
                <a:tc>
                  <a:txBody>
                    <a:bodyPr/>
                    <a:lstStyle/>
                    <a:p>
                      <a:pPr algn="ctr"/>
                      <a:r>
                        <a:rPr kumimoji="1" lang="ja-JP" altLang="en-US" sz="1600" dirty="0" smtClean="0"/>
                        <a:t>７６．５％</a:t>
                      </a:r>
                      <a:endParaRPr kumimoji="1" lang="ja-JP" altLang="en-US" sz="1600" dirty="0"/>
                    </a:p>
                  </a:txBody>
                  <a:tcPr anchor="ctr"/>
                </a:tc>
                <a:extLst>
                  <a:ext uri="{0D108BD9-81ED-4DB2-BD59-A6C34878D82A}">
                    <a16:rowId xmlns:a16="http://schemas.microsoft.com/office/drawing/2014/main" val="10002"/>
                  </a:ext>
                </a:extLst>
              </a:tr>
            </a:tbl>
          </a:graphicData>
        </a:graphic>
      </p:graphicFrame>
      <p:sp>
        <p:nvSpPr>
          <p:cNvPr id="21" name="正方形/長方形 20"/>
          <p:cNvSpPr/>
          <p:nvPr/>
        </p:nvSpPr>
        <p:spPr>
          <a:xfrm>
            <a:off x="-15552" y="5085184"/>
            <a:ext cx="9906000" cy="338554"/>
          </a:xfrm>
          <a:prstGeom prst="rect">
            <a:avLst/>
          </a:prstGeom>
        </p:spPr>
        <p:txBody>
          <a:bodyPr wrap="square">
            <a:spAutoFit/>
          </a:bodyPr>
          <a:lstStyle/>
          <a:p>
            <a:pPr algn="ctr" fontAlgn="auto">
              <a:spcBef>
                <a:spcPts val="0"/>
              </a:spcBef>
              <a:spcAft>
                <a:spcPts val="0"/>
              </a:spcAft>
            </a:pP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（参考）障害者</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就業・生活支援</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センター</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　</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就職者の職場定着率</a:t>
            </a:r>
            <a:endParaRPr lang="ja-JP" altLang="en-US" sz="16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2" name="スライド番号プレースホルダー 2"/>
          <p:cNvSpPr>
            <a:spLocks noGrp="1"/>
          </p:cNvSpPr>
          <p:nvPr>
            <p:ph type="sldNum" sz="quarter" idx="12"/>
          </p:nvPr>
        </p:nvSpPr>
        <p:spPr>
          <a:xfrm>
            <a:off x="9176949" y="6560147"/>
            <a:ext cx="729101" cy="297959"/>
          </a:xfrm>
        </p:spPr>
        <p:txBody>
          <a:bodyPr/>
          <a:lstStyle/>
          <a:p>
            <a:pPr>
              <a:defRPr/>
            </a:pPr>
            <a:fld id="{F2A1C1E8-9361-4557-9EFC-000E05CD7A25}" type="slidenum">
              <a:rPr lang="en-US" altLang="ja-JP" smtClean="0">
                <a:solidFill>
                  <a:prstClr val="black"/>
                </a:solidFill>
              </a:rPr>
              <a:pPr>
                <a:defRPr/>
              </a:pPr>
              <a:t>81</a:t>
            </a:fld>
            <a:endParaRPr lang="en-US" altLang="ja-JP" dirty="0">
              <a:solidFill>
                <a:prstClr val="black"/>
              </a:solidFill>
            </a:endParaRPr>
          </a:p>
        </p:txBody>
      </p:sp>
      <p:sp>
        <p:nvSpPr>
          <p:cNvPr id="13" name="正方形/長方形 12"/>
          <p:cNvSpPr/>
          <p:nvPr/>
        </p:nvSpPr>
        <p:spPr>
          <a:xfrm>
            <a:off x="38454" y="642176"/>
            <a:ext cx="2970330" cy="410560"/>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HGPｺﾞｼｯｸM" panose="020B0600000000000000" pitchFamily="50" charset="-128"/>
                <a:ea typeface="HGPｺﾞｼｯｸM" panose="020B0600000000000000" pitchFamily="50" charset="-128"/>
              </a:rPr>
              <a:t>就労定着支援の創設について</a:t>
            </a:r>
            <a:endParaRPr lang="ja-JP" altLang="en-US" sz="1600" b="1" dirty="0">
              <a:solidFill>
                <a:prstClr val="black"/>
              </a:solidFill>
              <a:latin typeface="HGPｺﾞｼｯｸM" panose="020B0600000000000000" pitchFamily="50" charset="-128"/>
              <a:ea typeface="HGPｺﾞｼｯｸM" panose="020B0600000000000000" pitchFamily="50" charset="-128"/>
            </a:endParaRPr>
          </a:p>
        </p:txBody>
      </p:sp>
      <p:sp>
        <p:nvSpPr>
          <p:cNvPr id="17" name="タイトル 1"/>
          <p:cNvSpPr txBox="1">
            <a:spLocks/>
          </p:cNvSpPr>
          <p:nvPr/>
        </p:nvSpPr>
        <p:spPr>
          <a:xfrm>
            <a:off x="237520" y="2924944"/>
            <a:ext cx="9468008" cy="2109720"/>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indent="-177800" algn="l" fontAlgn="auto">
              <a:spcAft>
                <a:spcPts val="0"/>
              </a:spcAft>
            </a:pPr>
            <a:r>
              <a:rPr lang="ja-JP" altLang="en-US" sz="1600" dirty="0" smtClean="0">
                <a:solidFill>
                  <a:prstClr val="black"/>
                </a:solidFill>
                <a:latin typeface="HGPｺﾞｼｯｸM" panose="020B0600000000000000" pitchFamily="50" charset="-128"/>
                <a:ea typeface="HGPｺﾞｼｯｸM" panose="020B0600000000000000" pitchFamily="50" charset="-128"/>
              </a:rPr>
              <a:t>〇　第５期障害福祉計画の基本指針においては、障害者の就労定着を推進するため、</a:t>
            </a:r>
            <a:r>
              <a:rPr lang="ja-JP" altLang="en-US" sz="1600" b="1" u="sng" dirty="0" smtClean="0">
                <a:solidFill>
                  <a:prstClr val="black"/>
                </a:solidFill>
                <a:latin typeface="HGPｺﾞｼｯｸM" panose="020B0600000000000000" pitchFamily="50" charset="-128"/>
                <a:ea typeface="HGPｺﾞｼｯｸM" panose="020B0600000000000000" pitchFamily="50" charset="-128"/>
              </a:rPr>
              <a:t>就労定着支援事業の定着率</a:t>
            </a:r>
            <a:r>
              <a:rPr lang="ja-JP" altLang="en-US" sz="1600" dirty="0" smtClean="0">
                <a:solidFill>
                  <a:prstClr val="black"/>
                </a:solidFill>
                <a:latin typeface="HGPｺﾞｼｯｸM" panose="020B0600000000000000" pitchFamily="50" charset="-128"/>
                <a:ea typeface="HGPｺﾞｼｯｸM" panose="020B0600000000000000" pitchFamily="50" charset="-128"/>
              </a:rPr>
              <a:t>に関する成果目標を設定することとしてはどうか。また、障害者就業・生活支援センターを</a:t>
            </a:r>
            <a:r>
              <a:rPr lang="ja-JP" altLang="en-US" sz="1600" dirty="0">
                <a:solidFill>
                  <a:prstClr val="black"/>
                </a:solidFill>
                <a:latin typeface="HGPｺﾞｼｯｸM" panose="020B0600000000000000" pitchFamily="50" charset="-128"/>
                <a:ea typeface="HGPｺﾞｼｯｸM" panose="020B0600000000000000" pitchFamily="50" charset="-128"/>
              </a:rPr>
              <a:t>利用して就職した者の就職後１年経過時点の職場</a:t>
            </a:r>
            <a:r>
              <a:rPr lang="ja-JP" altLang="en-US" sz="1600" dirty="0" smtClean="0">
                <a:solidFill>
                  <a:prstClr val="black"/>
                </a:solidFill>
                <a:latin typeface="HGPｺﾞｼｯｸM" panose="020B0600000000000000" pitchFamily="50" charset="-128"/>
                <a:ea typeface="HGPｺﾞｼｯｸM" panose="020B0600000000000000" pitchFamily="50" charset="-128"/>
              </a:rPr>
              <a:t>定着率を</a:t>
            </a:r>
            <a:r>
              <a:rPr lang="ja-JP" altLang="en-US" sz="1600" dirty="0">
                <a:solidFill>
                  <a:prstClr val="black"/>
                </a:solidFill>
                <a:latin typeface="HGPｺﾞｼｯｸM" panose="020B0600000000000000" pitchFamily="50" charset="-128"/>
                <a:ea typeface="HGPｺﾞｼｯｸM" panose="020B0600000000000000" pitchFamily="50" charset="-128"/>
              </a:rPr>
              <a:t>参考に、以下</a:t>
            </a:r>
            <a:r>
              <a:rPr lang="ja-JP" altLang="en-US" sz="1600" dirty="0" smtClean="0">
                <a:solidFill>
                  <a:prstClr val="black"/>
                </a:solidFill>
                <a:latin typeface="HGPｺﾞｼｯｸM" panose="020B0600000000000000" pitchFamily="50" charset="-128"/>
                <a:ea typeface="HGPｺﾞｼｯｸM" panose="020B0600000000000000" pitchFamily="50" charset="-128"/>
              </a:rPr>
              <a:t>の数値目標を設定してはどうか。</a:t>
            </a:r>
            <a:endParaRPr lang="en-US" altLang="ja-JP" sz="1600" dirty="0" smtClean="0">
              <a:solidFill>
                <a:prstClr val="black"/>
              </a:solidFill>
              <a:latin typeface="HGPｺﾞｼｯｸM" panose="020B0600000000000000" pitchFamily="50" charset="-128"/>
              <a:ea typeface="HGPｺﾞｼｯｸM" panose="020B0600000000000000" pitchFamily="50" charset="-128"/>
            </a:endParaRPr>
          </a:p>
          <a:p>
            <a:pPr marL="177800" indent="-177800" algn="l" fontAlgn="auto">
              <a:spcAft>
                <a:spcPts val="0"/>
              </a:spcAft>
            </a:pPr>
            <a:endParaRPr lang="en-US" altLang="ja-JP" sz="1800" dirty="0">
              <a:solidFill>
                <a:prstClr val="black"/>
              </a:solidFill>
              <a:latin typeface="HGPｺﾞｼｯｸM" panose="020B0600000000000000" pitchFamily="50" charset="-128"/>
              <a:ea typeface="HGPｺﾞｼｯｸM" panose="020B0600000000000000" pitchFamily="50" charset="-128"/>
            </a:endParaRPr>
          </a:p>
          <a:p>
            <a:pPr marL="177800" indent="-177800" algn="l" fontAlgn="auto">
              <a:spcAft>
                <a:spcPts val="0"/>
              </a:spcAft>
            </a:pPr>
            <a:r>
              <a:rPr lang="en-US" altLang="ja-JP" sz="1800" b="1" u="sng" dirty="0" smtClean="0">
                <a:solidFill>
                  <a:prstClr val="black"/>
                </a:solidFill>
                <a:latin typeface="HGPｺﾞｼｯｸM" panose="020B0600000000000000" pitchFamily="50" charset="-128"/>
                <a:ea typeface="HGPｺﾞｼｯｸM" panose="020B0600000000000000" pitchFamily="50" charset="-128"/>
              </a:rPr>
              <a:t>【</a:t>
            </a:r>
            <a:r>
              <a:rPr lang="ja-JP" altLang="en-US" sz="1800" b="1" u="sng" dirty="0" smtClean="0">
                <a:solidFill>
                  <a:prstClr val="black"/>
                </a:solidFill>
                <a:latin typeface="HGPｺﾞｼｯｸM" panose="020B0600000000000000" pitchFamily="50" charset="-128"/>
                <a:ea typeface="HGPｺﾞｼｯｸM" panose="020B0600000000000000" pitchFamily="50" charset="-128"/>
              </a:rPr>
              <a:t>成果目標（案）</a:t>
            </a:r>
            <a:r>
              <a:rPr lang="en-US" altLang="ja-JP" sz="1800" b="1" u="sng" dirty="0" smtClean="0">
                <a:solidFill>
                  <a:prstClr val="black"/>
                </a:solidFill>
                <a:latin typeface="HGPｺﾞｼｯｸM" panose="020B0600000000000000" pitchFamily="50" charset="-128"/>
                <a:ea typeface="HGPｺﾞｼｯｸM" panose="020B0600000000000000" pitchFamily="50" charset="-128"/>
              </a:rPr>
              <a:t>】</a:t>
            </a:r>
          </a:p>
          <a:p>
            <a:pPr marL="177800" indent="-177800" algn="l" fontAlgn="auto">
              <a:spcAft>
                <a:spcPts val="0"/>
              </a:spcAft>
            </a:pPr>
            <a:r>
              <a:rPr lang="ja-JP" altLang="en-US" sz="1800" dirty="0" smtClean="0">
                <a:solidFill>
                  <a:prstClr val="black"/>
                </a:solidFill>
                <a:latin typeface="HGPｺﾞｼｯｸM" panose="020B0600000000000000" pitchFamily="50" charset="-128"/>
                <a:ea typeface="HGPｺﾞｼｯｸM" panose="020B0600000000000000" pitchFamily="50" charset="-128"/>
              </a:rPr>
              <a:t>各年度における就労定着支援による</a:t>
            </a:r>
            <a:r>
              <a:rPr lang="ja-JP" altLang="en-US" sz="1800" b="1" u="sng" dirty="0" smtClean="0">
                <a:solidFill>
                  <a:prstClr val="black"/>
                </a:solidFill>
                <a:latin typeface="HGPｺﾞｼｯｸM" panose="020B0600000000000000" pitchFamily="50" charset="-128"/>
                <a:ea typeface="HGPｺﾞｼｯｸM" panose="020B0600000000000000" pitchFamily="50" charset="-128"/>
              </a:rPr>
              <a:t>支援開始１年後の職場定着率を８０％とすることを基本とする。</a:t>
            </a:r>
            <a:endParaRPr lang="en-US" altLang="ja-JP" sz="1800" b="1" u="sng" dirty="0" smtClean="0">
              <a:solidFill>
                <a:prstClr val="black"/>
              </a:solidFill>
              <a:latin typeface="HGPｺﾞｼｯｸM" panose="020B0600000000000000" pitchFamily="50" charset="-128"/>
              <a:ea typeface="HGPｺﾞｼｯｸM" panose="020B0600000000000000" pitchFamily="50" charset="-128"/>
            </a:endParaRPr>
          </a:p>
          <a:p>
            <a:pPr marL="177800" indent="-177800" algn="l" fontAlgn="auto">
              <a:spcAft>
                <a:spcPts val="0"/>
              </a:spcAft>
            </a:pPr>
            <a:endParaRPr lang="en-US" altLang="ja-JP" sz="700" b="1" u="sng" dirty="0" smtClean="0">
              <a:solidFill>
                <a:prstClr val="black"/>
              </a:solidFill>
              <a:latin typeface="HGPｺﾞｼｯｸM" panose="020B0600000000000000" pitchFamily="50" charset="-128"/>
              <a:ea typeface="HGPｺﾞｼｯｸM" panose="020B0600000000000000" pitchFamily="50" charset="-128"/>
            </a:endParaRPr>
          </a:p>
          <a:p>
            <a:pPr marL="177800" indent="-177800" algn="l"/>
            <a:r>
              <a:rPr lang="en-US" altLang="ja-JP" sz="1800" dirty="0" smtClean="0">
                <a:solidFill>
                  <a:prstClr val="black"/>
                </a:solidFill>
                <a:latin typeface="HGPｺﾞｼｯｸM" panose="020B0600000000000000" pitchFamily="50" charset="-128"/>
                <a:ea typeface="HGPｺﾞｼｯｸM" panose="020B0600000000000000" pitchFamily="50" charset="-128"/>
              </a:rPr>
              <a:t>※</a:t>
            </a:r>
            <a:r>
              <a:rPr lang="ja-JP" altLang="en-US" sz="1800" dirty="0" smtClean="0">
                <a:solidFill>
                  <a:prstClr val="black"/>
                </a:solidFill>
                <a:latin typeface="HGPｺﾞｼｯｸM" panose="020B0600000000000000" pitchFamily="50" charset="-128"/>
                <a:ea typeface="HGPｺﾞｼｯｸM" panose="020B0600000000000000" pitchFamily="50" charset="-128"/>
              </a:rPr>
              <a:t>　</a:t>
            </a:r>
            <a:r>
              <a:rPr lang="ja-JP" altLang="en-US" sz="1800" dirty="0">
                <a:solidFill>
                  <a:prstClr val="black"/>
                </a:solidFill>
                <a:latin typeface="HGPｺﾞｼｯｸM" panose="020B0600000000000000" pitchFamily="50" charset="-128"/>
                <a:ea typeface="HGPｺﾞｼｯｸM" panose="020B0600000000000000" pitchFamily="50" charset="-128"/>
              </a:rPr>
              <a:t>また、同事業の効果を検討するため、今後、長期的な定着率も集計することも検討</a:t>
            </a:r>
            <a:r>
              <a:rPr lang="ja-JP" altLang="en-US" sz="1800" dirty="0" smtClean="0">
                <a:solidFill>
                  <a:prstClr val="black"/>
                </a:solidFill>
                <a:latin typeface="HGPｺﾞｼｯｸM" panose="020B0600000000000000" pitchFamily="50" charset="-128"/>
                <a:ea typeface="HGPｺﾞｼｯｸM" panose="020B0600000000000000" pitchFamily="50" charset="-128"/>
              </a:rPr>
              <a:t>。</a:t>
            </a:r>
            <a:endParaRPr lang="en-US" altLang="ja-JP" sz="1800" dirty="0">
              <a:solidFill>
                <a:prstClr val="black"/>
              </a:solidFill>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56456" y="2564904"/>
            <a:ext cx="1691226" cy="41056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HGPｺﾞｼｯｸM" panose="020B0600000000000000" pitchFamily="50" charset="-128"/>
                <a:ea typeface="HGPｺﾞｼｯｸM" panose="020B0600000000000000" pitchFamily="50" charset="-128"/>
              </a:rPr>
              <a:t>成果目標（案）</a:t>
            </a:r>
            <a:endParaRPr lang="ja-JP" altLang="en-US" sz="1600" b="1" dirty="0">
              <a:solidFill>
                <a:prstClr val="black"/>
              </a:solidFill>
              <a:latin typeface="HGPｺﾞｼｯｸM" panose="020B0600000000000000" pitchFamily="50" charset="-128"/>
              <a:ea typeface="HGPｺﾞｼｯｸM" panose="020B0600000000000000" pitchFamily="50" charset="-128"/>
            </a:endParaRPr>
          </a:p>
        </p:txBody>
      </p:sp>
      <p:sp>
        <p:nvSpPr>
          <p:cNvPr id="24" name="下矢印 23"/>
          <p:cNvSpPr/>
          <p:nvPr/>
        </p:nvSpPr>
        <p:spPr>
          <a:xfrm>
            <a:off x="3924697" y="2276872"/>
            <a:ext cx="2016224" cy="49331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テキスト ボックス 22"/>
          <p:cNvSpPr txBox="1"/>
          <p:nvPr/>
        </p:nvSpPr>
        <p:spPr>
          <a:xfrm>
            <a:off x="438386" y="6453336"/>
            <a:ext cx="9029228" cy="400110"/>
          </a:xfrm>
          <a:prstGeom prst="rect">
            <a:avLst/>
          </a:prstGeom>
          <a:noFill/>
        </p:spPr>
        <p:txBody>
          <a:bodyPr wrap="square" rtlCol="0">
            <a:spAutoFit/>
          </a:bodyPr>
          <a:lstStyle/>
          <a:p>
            <a:r>
              <a:rPr lang="ja-JP" altLang="en-US" sz="1000" dirty="0" smtClean="0"/>
              <a:t>（注１）障害者就業・生活支援センターの支援対象者は、職業生活における自立を図るために就業及びこれに伴う日常生活又は社会生活上の支援を必要とする障害者</a:t>
            </a:r>
            <a:endParaRPr lang="en-US" altLang="ja-JP" sz="1000" dirty="0" smtClean="0"/>
          </a:p>
          <a:p>
            <a:r>
              <a:rPr lang="ja-JP" altLang="en-US" sz="1000" dirty="0" smtClean="0"/>
              <a:t>（注２）</a:t>
            </a:r>
            <a:r>
              <a:rPr kumimoji="1" lang="ja-JP" altLang="en-US" sz="1000" dirty="0" smtClean="0"/>
              <a:t>就労定着支援の支援対象者は、就労移行支援等の利用を経て一般就労へ移行した障害者で、就労に伴う環境変化により生活面の課題が生じている者を想定</a:t>
            </a:r>
          </a:p>
        </p:txBody>
      </p:sp>
    </p:spTree>
    <p:extLst>
      <p:ext uri="{BB962C8B-B14F-4D97-AF65-F5344CB8AC3E}">
        <p14:creationId xmlns:p14="http://schemas.microsoft.com/office/powerpoint/2010/main" val="34809922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41427" y="764704"/>
            <a:ext cx="9648110" cy="6037928"/>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80975" indent="-180975" algn="l"/>
            <a:r>
              <a:rPr lang="ja-JP" altLang="en-US" sz="1600" dirty="0" smtClean="0">
                <a:solidFill>
                  <a:prstClr val="black"/>
                </a:solidFill>
                <a:latin typeface="HGPｺﾞｼｯｸM" panose="020B0600000000000000" pitchFamily="50" charset="-128"/>
                <a:ea typeface="HGPｺﾞｼｯｸM" panose="020B0600000000000000" pitchFamily="50" charset="-128"/>
              </a:rPr>
              <a:t>〇　先の通常国会において成立した障害者総合支援法及び児童福祉法改正法において、障害児の支援の提供体制を計画的に確保するため、障害児福祉計画の策定が義務づけられることとなった（従来は努力義務）。また、障害児福祉計画に係る基本指針は、障害福祉計画に係る基本指針と一体のものとして策定することができるとされている。</a:t>
            </a:r>
            <a:endParaRPr lang="en-US" altLang="ja-JP" sz="1600" dirty="0" smtClean="0">
              <a:solidFill>
                <a:prstClr val="black"/>
              </a:solidFill>
              <a:latin typeface="HGPｺﾞｼｯｸM" panose="020B0600000000000000" pitchFamily="50" charset="-128"/>
              <a:ea typeface="HGPｺﾞｼｯｸM" panose="020B0600000000000000" pitchFamily="50" charset="-128"/>
            </a:endParaRPr>
          </a:p>
          <a:p>
            <a:pPr algn="l"/>
            <a:endParaRPr lang="en-US" altLang="ja-JP" sz="1600" dirty="0">
              <a:solidFill>
                <a:prstClr val="black"/>
              </a:solidFill>
              <a:latin typeface="HGPｺﾞｼｯｸM" panose="020B0600000000000000" pitchFamily="50" charset="-128"/>
              <a:ea typeface="HGPｺﾞｼｯｸM" panose="020B0600000000000000" pitchFamily="50" charset="-128"/>
            </a:endParaRPr>
          </a:p>
          <a:p>
            <a:pPr marL="180975" indent="-180975" algn="l"/>
            <a:r>
              <a:rPr lang="ja-JP" altLang="en-US" sz="1600" dirty="0" smtClean="0">
                <a:solidFill>
                  <a:prstClr val="black"/>
                </a:solidFill>
                <a:latin typeface="HGPｺﾞｼｯｸM" panose="020B0600000000000000" pitchFamily="50" charset="-128"/>
                <a:ea typeface="HGPｺﾞｼｯｸM" panose="020B0600000000000000" pitchFamily="50" charset="-128"/>
              </a:rPr>
              <a:t>〇　このため、</a:t>
            </a:r>
            <a:r>
              <a:rPr lang="ja-JP" altLang="en-US" sz="1600" dirty="0">
                <a:latin typeface="HGPｺﾞｼｯｸM" panose="020B0600000000000000" pitchFamily="50" charset="-128"/>
                <a:ea typeface="HGPｺﾞｼｯｸM" panose="020B0600000000000000" pitchFamily="50" charset="-128"/>
              </a:rPr>
              <a:t>次期</a:t>
            </a:r>
            <a:r>
              <a:rPr lang="ja-JP" altLang="en-US" sz="1600" dirty="0" smtClean="0">
                <a:solidFill>
                  <a:prstClr val="black"/>
                </a:solidFill>
                <a:latin typeface="HGPｺﾞｼｯｸM" panose="020B0600000000000000" pitchFamily="50" charset="-128"/>
                <a:ea typeface="HGPｺﾞｼｯｸM" panose="020B0600000000000000" pitchFamily="50" charset="-128"/>
              </a:rPr>
              <a:t>基本指針に、基</a:t>
            </a:r>
            <a:r>
              <a:rPr lang="ja-JP" altLang="en-US" sz="1600" dirty="0" smtClean="0">
                <a:latin typeface="HGPｺﾞｼｯｸM" panose="020B0600000000000000" pitchFamily="50" charset="-128"/>
                <a:ea typeface="HGPｺﾞｼｯｸM" panose="020B0600000000000000" pitchFamily="50" charset="-128"/>
              </a:rPr>
              <a:t>本的</a:t>
            </a:r>
            <a:r>
              <a:rPr lang="ja-JP" altLang="en-US" sz="1600" dirty="0" smtClean="0">
                <a:solidFill>
                  <a:prstClr val="black"/>
                </a:solidFill>
                <a:latin typeface="HGPｺﾞｼｯｸM" panose="020B0600000000000000" pitchFamily="50" charset="-128"/>
                <a:ea typeface="HGPｺﾞｼｯｸM" panose="020B0600000000000000" pitchFamily="50" charset="-128"/>
              </a:rPr>
              <a:t>理念として障害児の健やかな育成のための発達支援に係る記載を盛り込むとともに、障害児支援の提供体制の確保に関する基本的考え方や、成果目標その他障害児福祉計画の作成に関する事項に係る記載を盛り込むことと</a:t>
            </a:r>
            <a:r>
              <a:rPr lang="ja-JP" altLang="en-US" sz="1600" dirty="0">
                <a:solidFill>
                  <a:prstClr val="black"/>
                </a:solidFill>
                <a:latin typeface="HGPｺﾞｼｯｸM" panose="020B0600000000000000" pitchFamily="50" charset="-128"/>
                <a:ea typeface="HGPｺﾞｼｯｸM" panose="020B0600000000000000" pitchFamily="50" charset="-128"/>
              </a:rPr>
              <a:t>して</a:t>
            </a:r>
            <a:r>
              <a:rPr lang="ja-JP" altLang="en-US" sz="1600" dirty="0" smtClean="0">
                <a:solidFill>
                  <a:prstClr val="black"/>
                </a:solidFill>
                <a:latin typeface="HGPｺﾞｼｯｸM" panose="020B0600000000000000" pitchFamily="50" charset="-128"/>
                <a:ea typeface="HGPｺﾞｼｯｸM" panose="020B0600000000000000" pitchFamily="50" charset="-128"/>
              </a:rPr>
              <a:t>はどうか。</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p:txBody>
      </p:sp>
      <p:sp>
        <p:nvSpPr>
          <p:cNvPr id="6" name="正方形/長方形 5"/>
          <p:cNvSpPr/>
          <p:nvPr/>
        </p:nvSpPr>
        <p:spPr>
          <a:xfrm>
            <a:off x="38454" y="548680"/>
            <a:ext cx="3651015" cy="410560"/>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HGPｺﾞｼｯｸM" panose="020B0600000000000000" pitchFamily="50" charset="-128"/>
                <a:ea typeface="HGPｺﾞｼｯｸM" panose="020B0600000000000000" pitchFamily="50" charset="-128"/>
              </a:rPr>
              <a:t>基本的</a:t>
            </a:r>
            <a:r>
              <a:rPr lang="ja-JP" altLang="en-US" dirty="0" smtClean="0">
                <a:solidFill>
                  <a:prstClr val="black"/>
                </a:solidFill>
                <a:latin typeface="HGPｺﾞｼｯｸM" panose="020B0600000000000000" pitchFamily="50" charset="-128"/>
                <a:ea typeface="HGPｺﾞｼｯｸM" panose="020B0600000000000000" pitchFamily="50" charset="-128"/>
              </a:rPr>
              <a:t>な考え方</a:t>
            </a:r>
            <a:endParaRPr lang="ja-JP" altLang="en-US" dirty="0">
              <a:solidFill>
                <a:prstClr val="black"/>
              </a:solidFill>
              <a:latin typeface="HGPｺﾞｼｯｸM" panose="020B0600000000000000" pitchFamily="50" charset="-128"/>
              <a:ea typeface="HGPｺﾞｼｯｸM" panose="020B0600000000000000" pitchFamily="50" charset="-128"/>
            </a:endParaRPr>
          </a:p>
        </p:txBody>
      </p:sp>
      <p:sp>
        <p:nvSpPr>
          <p:cNvPr id="10" name="正方形/長方形 9"/>
          <p:cNvSpPr/>
          <p:nvPr/>
        </p:nvSpPr>
        <p:spPr>
          <a:xfrm>
            <a:off x="0" y="-27358"/>
            <a:ext cx="9906000" cy="461665"/>
          </a:xfrm>
          <a:prstGeom prst="rect">
            <a:avLst/>
          </a:prstGeom>
        </p:spPr>
        <p:txBody>
          <a:bodyPr wrap="square">
            <a:spAutoFit/>
          </a:bodyPr>
          <a:lstStyle/>
          <a:p>
            <a:pPr algn="ctr"/>
            <a:r>
              <a:rPr lang="ja-JP" altLang="en-US" sz="2400" b="1" dirty="0" smtClean="0">
                <a:solidFill>
                  <a:prstClr val="black"/>
                </a:solidFill>
                <a:latin typeface="HGP創英角ｺﾞｼｯｸUB" panose="020B0900000000000000" pitchFamily="50" charset="-128"/>
                <a:ea typeface="HGP創英角ｺﾞｼｯｸUB" panose="020B0900000000000000" pitchFamily="50" charset="-128"/>
              </a:rPr>
              <a:t>障害児福祉計画の法定化に伴う基本指針上の対応について</a:t>
            </a:r>
            <a:endParaRPr lang="ja-JP" altLang="en-US" sz="2400" b="1"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1" name="スライド番号プレースホルダー 2"/>
          <p:cNvSpPr>
            <a:spLocks noGrp="1"/>
          </p:cNvSpPr>
          <p:nvPr>
            <p:ph type="sldNum" sz="quarter" idx="12"/>
          </p:nvPr>
        </p:nvSpPr>
        <p:spPr>
          <a:xfrm>
            <a:off x="7683501" y="6624645"/>
            <a:ext cx="2311400" cy="476250"/>
          </a:xfrm>
        </p:spPr>
        <p:txBody>
          <a:bodyPr/>
          <a:lstStyle/>
          <a:p>
            <a:pPr>
              <a:defRPr/>
            </a:pPr>
            <a:fld id="{132C9BDF-3DAB-4F39-8074-B0CF74399C12}" type="slidenum">
              <a:rPr lang="en-US" altLang="ja-JP" smtClean="0">
                <a:solidFill>
                  <a:prstClr val="black"/>
                </a:solidFill>
              </a:rPr>
              <a:pPr>
                <a:defRPr/>
              </a:pPr>
              <a:t>82</a:t>
            </a:fld>
            <a:endParaRPr lang="en-US" altLang="ja-JP" dirty="0">
              <a:solidFill>
                <a:prstClr val="black"/>
              </a:solidFill>
            </a:endParaRPr>
          </a:p>
        </p:txBody>
      </p:sp>
      <p:sp>
        <p:nvSpPr>
          <p:cNvPr id="7" name="角丸四角形 6"/>
          <p:cNvSpPr/>
          <p:nvPr/>
        </p:nvSpPr>
        <p:spPr bwMode="auto">
          <a:xfrm>
            <a:off x="297449" y="3357002"/>
            <a:ext cx="9408084" cy="3384376"/>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804" tIns="7359" rIns="36804" bIns="7359" numCol="1" rtlCol="0" anchor="t" anchorCtr="0" compatLnSpc="1">
            <a:prstTxWarp prst="textNoShape">
              <a:avLst/>
            </a:prstTxWarp>
          </a:bodyPr>
          <a:lstStyle/>
          <a:p>
            <a:pPr marL="180975" indent="-180975"/>
            <a:r>
              <a:rPr lang="ja-JP" altLang="ja-JP" sz="1600" dirty="0" smtClean="0">
                <a:latin typeface="HGPｺﾞｼｯｸM" panose="020B0600000000000000" pitchFamily="50" charset="-128"/>
                <a:ea typeface="HGPｺﾞｼｯｸM" panose="020B0600000000000000" pitchFamily="50" charset="-128"/>
              </a:rPr>
              <a:t>①</a:t>
            </a:r>
            <a:r>
              <a:rPr lang="ja-JP" altLang="ja-JP" sz="1600" dirty="0">
                <a:latin typeface="HGPｺﾞｼｯｸM" panose="020B0600000000000000" pitchFamily="50" charset="-128"/>
                <a:ea typeface="HGPｺﾞｼｯｸM" panose="020B0600000000000000" pitchFamily="50" charset="-128"/>
              </a:rPr>
              <a:t>　</a:t>
            </a:r>
            <a:r>
              <a:rPr lang="ja-JP" altLang="en-US" sz="1600" dirty="0" smtClean="0">
                <a:latin typeface="HGPｺﾞｼｯｸM" panose="020B0600000000000000" pitchFamily="50" charset="-128"/>
                <a:ea typeface="HGPｺﾞｼｯｸM" panose="020B0600000000000000" pitchFamily="50" charset="-128"/>
              </a:rPr>
              <a:t>現行の基本指針に、障害児福祉計画に係る基本的理念や、障害児支援の提供体制の確保に関する基本的考え方、障害児福祉計画の作成に関する事項に係る記載を盛り込む。</a:t>
            </a:r>
            <a:endParaRPr lang="en-US" altLang="ja-JP" sz="1600" dirty="0" smtClean="0">
              <a:latin typeface="HGPｺﾞｼｯｸM" panose="020B0600000000000000" pitchFamily="50" charset="-128"/>
              <a:ea typeface="HGPｺﾞｼｯｸM" panose="020B0600000000000000" pitchFamily="50" charset="-128"/>
            </a:endParaRPr>
          </a:p>
          <a:p>
            <a:endParaRPr lang="ja-JP" altLang="ja-JP" sz="1600" dirty="0">
              <a:latin typeface="HGPｺﾞｼｯｸM" panose="020B0600000000000000" pitchFamily="50" charset="-128"/>
              <a:ea typeface="HGPｺﾞｼｯｸM" panose="020B0600000000000000" pitchFamily="50" charset="-128"/>
            </a:endParaRPr>
          </a:p>
          <a:p>
            <a:pPr marL="180975" indent="-180975"/>
            <a:r>
              <a:rPr lang="ja-JP" altLang="ja-JP" sz="1600" dirty="0" smtClean="0">
                <a:latin typeface="HGPｺﾞｼｯｸM" panose="020B0600000000000000" pitchFamily="50" charset="-128"/>
                <a:ea typeface="HGPｺﾞｼｯｸM" panose="020B0600000000000000" pitchFamily="50" charset="-128"/>
              </a:rPr>
              <a:t>②</a:t>
            </a:r>
            <a:r>
              <a:rPr lang="ja-JP" altLang="en-US" sz="1600" dirty="0" smtClean="0">
                <a:latin typeface="HGPｺﾞｼｯｸM" panose="020B0600000000000000" pitchFamily="50" charset="-128"/>
                <a:ea typeface="HGPｺﾞｼｯｸM" panose="020B0600000000000000" pitchFamily="50" charset="-128"/>
              </a:rPr>
              <a:t>　以下のような成果目標を設定することを</a:t>
            </a:r>
            <a:r>
              <a:rPr lang="ja-JP" altLang="en-US" sz="1600" dirty="0" smtClean="0">
                <a:solidFill>
                  <a:schemeClr val="tx1"/>
                </a:solidFill>
                <a:latin typeface="HGPｺﾞｼｯｸM" panose="020B0600000000000000" pitchFamily="50" charset="-128"/>
                <a:ea typeface="HGPｺﾞｼｯｸM" panose="020B0600000000000000" pitchFamily="50" charset="-128"/>
              </a:rPr>
              <a:t>基本とする。</a:t>
            </a:r>
            <a:endParaRPr lang="en-US" altLang="ja-JP" sz="1600" dirty="0">
              <a:solidFill>
                <a:schemeClr val="tx1"/>
              </a:solidFill>
              <a:latin typeface="HGPｺﾞｼｯｸM" panose="020B0600000000000000" pitchFamily="50" charset="-128"/>
              <a:ea typeface="HGPｺﾞｼｯｸM" panose="020B0600000000000000" pitchFamily="50" charset="-128"/>
            </a:endParaRPr>
          </a:p>
          <a:p>
            <a:pPr marL="180975" indent="-180975"/>
            <a:r>
              <a:rPr lang="ja-JP" altLang="en-US" sz="1600" dirty="0" smtClean="0">
                <a:latin typeface="HGPｺﾞｼｯｸM" panose="020B0600000000000000" pitchFamily="50" charset="-128"/>
                <a:ea typeface="HGPｺﾞｼｯｸM" panose="020B0600000000000000" pitchFamily="50" charset="-128"/>
              </a:rPr>
              <a:t>　㈠　障害児に対する重層的な地域支援体制の構築を目指し、</a:t>
            </a:r>
            <a:endParaRPr lang="en-US" altLang="ja-JP" sz="1600" dirty="0" smtClean="0">
              <a:latin typeface="HGPｺﾞｼｯｸM" panose="020B0600000000000000" pitchFamily="50" charset="-128"/>
              <a:ea typeface="HGPｺﾞｼｯｸM" panose="020B0600000000000000" pitchFamily="50" charset="-128"/>
            </a:endParaRPr>
          </a:p>
          <a:p>
            <a:pPr marL="180975" indent="-180975"/>
            <a:r>
              <a:rPr lang="ja-JP" altLang="en-US" sz="1600" dirty="0">
                <a:latin typeface="HGPｺﾞｼｯｸM" panose="020B0600000000000000" pitchFamily="50" charset="-128"/>
                <a:ea typeface="HGPｺﾞｼｯｸM" panose="020B0600000000000000" pitchFamily="50" charset="-128"/>
              </a:rPr>
              <a:t>　</a:t>
            </a:r>
            <a:r>
              <a:rPr lang="ja-JP" altLang="en-US" sz="1600" dirty="0" smtClean="0">
                <a:latin typeface="HGPｺﾞｼｯｸM" panose="020B0600000000000000" pitchFamily="50" charset="-128"/>
                <a:ea typeface="HGPｺﾞｼｯｸM" panose="020B0600000000000000" pitchFamily="50" charset="-128"/>
              </a:rPr>
              <a:t>　　</a:t>
            </a:r>
            <a:r>
              <a:rPr lang="ja-JP" altLang="en-US" sz="1600" dirty="0">
                <a:latin typeface="HGPｺﾞｼｯｸM" panose="020B0600000000000000" pitchFamily="50" charset="-128"/>
                <a:ea typeface="HGPｺﾞｼｯｸM" panose="020B0600000000000000" pitchFamily="50" charset="-128"/>
              </a:rPr>
              <a:t> </a:t>
            </a:r>
            <a:r>
              <a:rPr lang="ja-JP" altLang="en-US" sz="1600" dirty="0" smtClean="0">
                <a:latin typeface="HGPｺﾞｼｯｸM" panose="020B0600000000000000" pitchFamily="50" charset="-128"/>
                <a:ea typeface="HGPｺﾞｼｯｸM" panose="020B0600000000000000" pitchFamily="50" charset="-128"/>
              </a:rPr>
              <a:t>・ 平成</a:t>
            </a:r>
            <a:r>
              <a:rPr lang="en-US" altLang="ja-JP" sz="1600" dirty="0" smtClean="0">
                <a:latin typeface="HGPｺﾞｼｯｸM" panose="020B0600000000000000" pitchFamily="50" charset="-128"/>
                <a:ea typeface="HGPｺﾞｼｯｸM" panose="020B0600000000000000" pitchFamily="50" charset="-128"/>
              </a:rPr>
              <a:t>32</a:t>
            </a:r>
            <a:r>
              <a:rPr lang="ja-JP" altLang="en-US" sz="1600" dirty="0" smtClean="0">
                <a:latin typeface="HGPｺﾞｼｯｸM" panose="020B0600000000000000" pitchFamily="50" charset="-128"/>
                <a:ea typeface="HGPｺﾞｼｯｸM" panose="020B0600000000000000" pitchFamily="50" charset="-128"/>
              </a:rPr>
              <a:t>年度末までに、児童発達支援センターを各市町村に少なくとも１か所以上設置すること</a:t>
            </a:r>
            <a:endParaRPr lang="en-US" altLang="ja-JP" sz="1600" dirty="0" smtClean="0">
              <a:latin typeface="HGPｺﾞｼｯｸM" panose="020B0600000000000000" pitchFamily="50" charset="-128"/>
              <a:ea typeface="HGPｺﾞｼｯｸM" panose="020B0600000000000000" pitchFamily="50" charset="-128"/>
            </a:endParaRPr>
          </a:p>
          <a:p>
            <a:pPr marL="180975" indent="-180975"/>
            <a:r>
              <a:rPr lang="ja-JP" altLang="en-US" sz="1600" dirty="0">
                <a:latin typeface="HGPｺﾞｼｯｸM" panose="020B0600000000000000" pitchFamily="50" charset="-128"/>
                <a:ea typeface="HGPｺﾞｼｯｸM" panose="020B0600000000000000" pitchFamily="50" charset="-128"/>
              </a:rPr>
              <a:t>　</a:t>
            </a:r>
            <a:r>
              <a:rPr lang="ja-JP" altLang="en-US" sz="1600" dirty="0" smtClean="0">
                <a:latin typeface="HGPｺﾞｼｯｸM" panose="020B0600000000000000" pitchFamily="50" charset="-128"/>
                <a:ea typeface="HGPｺﾞｼｯｸM" panose="020B0600000000000000" pitchFamily="50" charset="-128"/>
              </a:rPr>
              <a:t>　　 ・ 平成</a:t>
            </a:r>
            <a:r>
              <a:rPr lang="en-US" altLang="ja-JP" sz="1600" dirty="0" smtClean="0">
                <a:latin typeface="HGPｺﾞｼｯｸM" panose="020B0600000000000000" pitchFamily="50" charset="-128"/>
                <a:ea typeface="HGPｺﾞｼｯｸM" panose="020B0600000000000000" pitchFamily="50" charset="-128"/>
              </a:rPr>
              <a:t>32</a:t>
            </a:r>
            <a:r>
              <a:rPr lang="ja-JP" altLang="en-US" sz="1600" dirty="0" smtClean="0">
                <a:latin typeface="HGPｺﾞｼｯｸM" panose="020B0600000000000000" pitchFamily="50" charset="-128"/>
                <a:ea typeface="HGPｺﾞｼｯｸM" panose="020B0600000000000000" pitchFamily="50" charset="-128"/>
              </a:rPr>
              <a:t>年度末までに、すべての市町村において保育所等訪問支援を利用できる体制を構築すること</a:t>
            </a:r>
            <a:endParaRPr lang="en-US" altLang="ja-JP" sz="1600" dirty="0" smtClean="0">
              <a:latin typeface="HGPｺﾞｼｯｸM" panose="020B0600000000000000" pitchFamily="50" charset="-128"/>
              <a:ea typeface="HGPｺﾞｼｯｸM" panose="020B0600000000000000" pitchFamily="50" charset="-128"/>
            </a:endParaRPr>
          </a:p>
          <a:p>
            <a:pPr marL="180975" indent="-180975"/>
            <a:r>
              <a:rPr lang="ja-JP" altLang="en-US" sz="1600" dirty="0" smtClean="0">
                <a:latin typeface="HGPｺﾞｼｯｸM" panose="020B0600000000000000" pitchFamily="50" charset="-128"/>
                <a:ea typeface="HGPｺﾞｼｯｸM" panose="020B0600000000000000" pitchFamily="50" charset="-128"/>
              </a:rPr>
              <a:t>　㈡　医療的ニーズへの対応を目指し、</a:t>
            </a:r>
            <a:endParaRPr lang="en-US" altLang="ja-JP" sz="1600" dirty="0" smtClean="0">
              <a:latin typeface="HGPｺﾞｼｯｸM" panose="020B0600000000000000" pitchFamily="50" charset="-128"/>
              <a:ea typeface="HGPｺﾞｼｯｸM" panose="020B0600000000000000" pitchFamily="50" charset="-128"/>
            </a:endParaRPr>
          </a:p>
          <a:p>
            <a:pPr marL="542925" indent="-542925"/>
            <a:r>
              <a:rPr lang="ja-JP" altLang="en-US" sz="1600" dirty="0" smtClean="0">
                <a:latin typeface="HGPｺﾞｼｯｸM" panose="020B0600000000000000" pitchFamily="50" charset="-128"/>
                <a:ea typeface="HGPｺﾞｼｯｸM" panose="020B0600000000000000" pitchFamily="50" charset="-128"/>
              </a:rPr>
              <a:t>　　　 ・ 平成</a:t>
            </a:r>
            <a:r>
              <a:rPr lang="en-US" altLang="ja-JP" sz="1600" dirty="0" smtClean="0">
                <a:latin typeface="HGPｺﾞｼｯｸM" panose="020B0600000000000000" pitchFamily="50" charset="-128"/>
                <a:ea typeface="HGPｺﾞｼｯｸM" panose="020B0600000000000000" pitchFamily="50" charset="-128"/>
              </a:rPr>
              <a:t>32</a:t>
            </a:r>
            <a:r>
              <a:rPr lang="ja-JP" altLang="en-US" sz="1600" dirty="0" smtClean="0">
                <a:latin typeface="HGPｺﾞｼｯｸM" panose="020B0600000000000000" pitchFamily="50" charset="-128"/>
                <a:ea typeface="HGPｺﾞｼｯｸM" panose="020B0600000000000000" pitchFamily="50" charset="-128"/>
              </a:rPr>
              <a:t>年度末までに、主に重症心身障害児を支援する児童発達支援事業所及び放課後等デイサービス事業所を各市町村に少なくとも１カ所以上確保すること</a:t>
            </a:r>
            <a:endParaRPr lang="en-US" altLang="ja-JP" sz="1600" dirty="0" smtClean="0">
              <a:latin typeface="HGPｺﾞｼｯｸM" panose="020B0600000000000000" pitchFamily="50" charset="-128"/>
              <a:ea typeface="HGPｺﾞｼｯｸM" panose="020B0600000000000000" pitchFamily="50" charset="-128"/>
            </a:endParaRPr>
          </a:p>
          <a:p>
            <a:pPr marL="542925" indent="-542925"/>
            <a:r>
              <a:rPr lang="ja-JP" altLang="en-US" sz="1600" dirty="0">
                <a:latin typeface="HGPｺﾞｼｯｸM" panose="020B0600000000000000" pitchFamily="50" charset="-128"/>
                <a:ea typeface="HGPｺﾞｼｯｸM" panose="020B0600000000000000" pitchFamily="50" charset="-128"/>
              </a:rPr>
              <a:t>　</a:t>
            </a:r>
            <a:r>
              <a:rPr lang="ja-JP" altLang="en-US" sz="1600" dirty="0" smtClean="0">
                <a:latin typeface="HGPｺﾞｼｯｸM" panose="020B0600000000000000" pitchFamily="50" charset="-128"/>
                <a:ea typeface="HGPｺﾞｼｯｸM" panose="020B0600000000000000" pitchFamily="50" charset="-128"/>
              </a:rPr>
              <a:t>　　 ・ 平成</a:t>
            </a:r>
            <a:r>
              <a:rPr lang="en-US" altLang="ja-JP" sz="1600" dirty="0" smtClean="0">
                <a:latin typeface="HGPｺﾞｼｯｸM" panose="020B0600000000000000" pitchFamily="50" charset="-128"/>
                <a:ea typeface="HGPｺﾞｼｯｸM" panose="020B0600000000000000" pitchFamily="50" charset="-128"/>
              </a:rPr>
              <a:t>30</a:t>
            </a:r>
            <a:r>
              <a:rPr lang="ja-JP" altLang="en-US" sz="1600" dirty="0" smtClean="0">
                <a:latin typeface="HGPｺﾞｼｯｸM" panose="020B0600000000000000" pitchFamily="50" charset="-128"/>
                <a:ea typeface="HGPｺﾞｼｯｸM" panose="020B0600000000000000" pitchFamily="50" charset="-128"/>
              </a:rPr>
              <a:t>年度末までに、各都道府県、各圏域及び各市町村において、保健、医療、障害福祉、保育、教育等の関係機関が連携を図るための協議の場を設けること</a:t>
            </a:r>
            <a:endParaRPr lang="en-US" altLang="ja-JP" sz="1600" dirty="0" smtClean="0">
              <a:latin typeface="HGPｺﾞｼｯｸM" panose="020B0600000000000000" pitchFamily="50" charset="-128"/>
              <a:ea typeface="HGPｺﾞｼｯｸM" panose="020B0600000000000000"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8" name="正方形/長方形 7"/>
          <p:cNvSpPr/>
          <p:nvPr/>
        </p:nvSpPr>
        <p:spPr bwMode="auto">
          <a:xfrm>
            <a:off x="344488" y="3140968"/>
            <a:ext cx="1584176" cy="36004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i="0" u="none" strike="noStrike" cap="none" normalizeH="0" baseline="0" dirty="0" smtClean="0">
                <a:ln>
                  <a:noFill/>
                </a:ln>
                <a:solidFill>
                  <a:schemeClr val="tx1"/>
                </a:solidFill>
                <a:effectLst/>
                <a:latin typeface="HGPｺﾞｼｯｸM" panose="020B0600000000000000" pitchFamily="50" charset="-128"/>
                <a:ea typeface="HGPｺﾞｼｯｸM" panose="020B0600000000000000" pitchFamily="50" charset="-128"/>
              </a:rPr>
              <a:t>主なポイント</a:t>
            </a:r>
          </a:p>
        </p:txBody>
      </p:sp>
      <p:grpSp>
        <p:nvGrpSpPr>
          <p:cNvPr id="12" name="グループ化 10"/>
          <p:cNvGrpSpPr>
            <a:grpSpLocks/>
          </p:cNvGrpSpPr>
          <p:nvPr/>
        </p:nvGrpSpPr>
        <p:grpSpPr bwMode="auto">
          <a:xfrm>
            <a:off x="80" y="404664"/>
            <a:ext cx="9906000" cy="71438"/>
            <a:chOff x="0" y="188640"/>
            <a:chExt cx="9144000" cy="72008"/>
          </a:xfrm>
        </p:grpSpPr>
        <p:cxnSp>
          <p:nvCxnSpPr>
            <p:cNvPr id="13" name="直線コネクタ 12"/>
            <p:cNvCxnSpPr/>
            <p:nvPr/>
          </p:nvCxnSpPr>
          <p:spPr>
            <a:xfrm>
              <a:off x="0" y="188640"/>
              <a:ext cx="9144000" cy="0"/>
            </a:xfrm>
            <a:prstGeom prst="line">
              <a:avLst/>
            </a:prstGeom>
            <a:noFill/>
            <a:ln w="9525" cap="flat" cmpd="sng" algn="ctr">
              <a:solidFill>
                <a:srgbClr val="99CCFF"/>
              </a:solidFill>
              <a:prstDash val="solid"/>
            </a:ln>
            <a:effectLst/>
          </p:spPr>
        </p:cxnSp>
        <p:cxnSp>
          <p:nvCxnSpPr>
            <p:cNvPr id="14" name="直線コネクタ 13"/>
            <p:cNvCxnSpPr/>
            <p:nvPr/>
          </p:nvCxnSpPr>
          <p:spPr>
            <a:xfrm>
              <a:off x="0" y="260648"/>
              <a:ext cx="9144000" cy="0"/>
            </a:xfrm>
            <a:prstGeom prst="line">
              <a:avLst/>
            </a:prstGeom>
            <a:noFill/>
            <a:ln w="57150" cap="flat" cmpd="sng" algn="ctr">
              <a:solidFill>
                <a:srgbClr val="99CCFF"/>
              </a:solidFill>
              <a:prstDash val="solid"/>
            </a:ln>
            <a:effectLst/>
          </p:spPr>
        </p:cxnSp>
      </p:grpSp>
    </p:spTree>
    <p:extLst>
      <p:ext uri="{BB962C8B-B14F-4D97-AF65-F5344CB8AC3E}">
        <p14:creationId xmlns:p14="http://schemas.microsoft.com/office/powerpoint/2010/main" val="30680268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41427" y="692696"/>
            <a:ext cx="9648110" cy="3528392"/>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algn="l"/>
            <a:r>
              <a:rPr lang="ja-JP" altLang="en-US" sz="1354" dirty="0">
                <a:solidFill>
                  <a:prstClr val="black"/>
                </a:solidFill>
                <a:latin typeface="HGPｺﾞｼｯｸM" panose="020B0600000000000000" pitchFamily="50" charset="-128"/>
                <a:ea typeface="HGPｺﾞｼｯｸM" panose="020B0600000000000000" pitchFamily="50" charset="-128"/>
              </a:rPr>
              <a:t>〇</a:t>
            </a:r>
            <a:r>
              <a:rPr lang="ja-JP" altLang="en-US" sz="1354" dirty="0" smtClean="0">
                <a:solidFill>
                  <a:prstClr val="black"/>
                </a:solidFill>
                <a:latin typeface="HGPｺﾞｼｯｸM" panose="020B0600000000000000" pitchFamily="50" charset="-128"/>
                <a:ea typeface="HGPｺﾞｼｯｸM" panose="020B0600000000000000" pitchFamily="50" charset="-128"/>
              </a:rPr>
              <a:t>　</a:t>
            </a:r>
            <a:r>
              <a:rPr lang="ja-JP" altLang="ja-JP" sz="1354" dirty="0" smtClean="0">
                <a:solidFill>
                  <a:prstClr val="black"/>
                </a:solidFill>
                <a:latin typeface="HGPｺﾞｼｯｸM" panose="020B0600000000000000" pitchFamily="50" charset="-128"/>
                <a:ea typeface="HGPｺﾞｼｯｸM" panose="020B0600000000000000" pitchFamily="50" charset="-128"/>
              </a:rPr>
              <a:t>都道府県</a:t>
            </a:r>
            <a:r>
              <a:rPr lang="ja-JP" altLang="ja-JP" sz="1354" dirty="0">
                <a:solidFill>
                  <a:prstClr val="black"/>
                </a:solidFill>
                <a:latin typeface="HGPｺﾞｼｯｸM" panose="020B0600000000000000" pitchFamily="50" charset="-128"/>
                <a:ea typeface="HGPｺﾞｼｯｸM" panose="020B0600000000000000" pitchFamily="50" charset="-128"/>
              </a:rPr>
              <a:t>の障害保健福祉圏域別の障害児通所支援及び障害児相談支援の状況をみると、児童発達支援や</a:t>
            </a:r>
            <a:r>
              <a:rPr lang="ja-JP" altLang="ja-JP" sz="1354" dirty="0" smtClean="0">
                <a:solidFill>
                  <a:prstClr val="black"/>
                </a:solidFill>
                <a:latin typeface="HGPｺﾞｼｯｸM" panose="020B0600000000000000" pitchFamily="50" charset="-128"/>
                <a:ea typeface="HGPｺﾞｼｯｸM" panose="020B0600000000000000" pitchFamily="50" charset="-128"/>
              </a:rPr>
              <a:t>放課後等デイサー</a:t>
            </a:r>
            <a:endParaRPr lang="en-US" altLang="ja-JP" sz="1354" dirty="0" smtClean="0">
              <a:solidFill>
                <a:prstClr val="black"/>
              </a:solidFill>
              <a:latin typeface="HGPｺﾞｼｯｸM" panose="020B0600000000000000" pitchFamily="50" charset="-128"/>
              <a:ea typeface="HGPｺﾞｼｯｸM" panose="020B0600000000000000" pitchFamily="50" charset="-128"/>
            </a:endParaRPr>
          </a:p>
          <a:p>
            <a:pPr algn="l"/>
            <a:r>
              <a:rPr lang="ja-JP" altLang="en-US" sz="1354" dirty="0">
                <a:solidFill>
                  <a:prstClr val="black"/>
                </a:solidFill>
                <a:latin typeface="HGPｺﾞｼｯｸM" panose="020B0600000000000000" pitchFamily="50" charset="-128"/>
                <a:ea typeface="HGPｺﾞｼｯｸM" panose="020B0600000000000000" pitchFamily="50" charset="-128"/>
              </a:rPr>
              <a:t>　</a:t>
            </a:r>
            <a:r>
              <a:rPr lang="ja-JP" altLang="en-US" sz="1354" dirty="0" smtClean="0">
                <a:solidFill>
                  <a:prstClr val="black"/>
                </a:solidFill>
                <a:latin typeface="HGPｺﾞｼｯｸM" panose="020B0600000000000000" pitchFamily="50" charset="-128"/>
                <a:ea typeface="HGPｺﾞｼｯｸM" panose="020B0600000000000000" pitchFamily="50" charset="-128"/>
              </a:rPr>
              <a:t>　</a:t>
            </a:r>
            <a:r>
              <a:rPr lang="ja-JP" altLang="ja-JP" sz="1354" dirty="0" smtClean="0">
                <a:solidFill>
                  <a:prstClr val="black"/>
                </a:solidFill>
                <a:latin typeface="HGPｺﾞｼｯｸM" panose="020B0600000000000000" pitchFamily="50" charset="-128"/>
                <a:ea typeface="HGPｺﾞｼｯｸM" panose="020B0600000000000000" pitchFamily="50" charset="-128"/>
              </a:rPr>
              <a:t>ビス</a:t>
            </a:r>
            <a:r>
              <a:rPr lang="ja-JP" altLang="ja-JP" sz="1354" dirty="0">
                <a:solidFill>
                  <a:prstClr val="black"/>
                </a:solidFill>
                <a:latin typeface="HGPｺﾞｼｯｸM" panose="020B0600000000000000" pitchFamily="50" charset="-128"/>
                <a:ea typeface="HGPｺﾞｼｯｸM" panose="020B0600000000000000" pitchFamily="50" charset="-128"/>
              </a:rPr>
              <a:t>、障害児相談支援の事業所は、ほとんどの圏域において、少なくとも１カ所以上が指定</a:t>
            </a:r>
            <a:r>
              <a:rPr lang="ja-JP" altLang="ja-JP" sz="1354" dirty="0" smtClean="0">
                <a:solidFill>
                  <a:prstClr val="black"/>
                </a:solidFill>
                <a:latin typeface="HGPｺﾞｼｯｸM" panose="020B0600000000000000" pitchFamily="50" charset="-128"/>
                <a:ea typeface="HGPｺﾞｼｯｸM" panose="020B0600000000000000" pitchFamily="50" charset="-128"/>
              </a:rPr>
              <a:t>されている状況に</a:t>
            </a:r>
            <a:r>
              <a:rPr lang="ja-JP" altLang="ja-JP" sz="1354" dirty="0">
                <a:solidFill>
                  <a:prstClr val="black"/>
                </a:solidFill>
                <a:latin typeface="HGPｺﾞｼｯｸM" panose="020B0600000000000000" pitchFamily="50" charset="-128"/>
                <a:ea typeface="HGPｺﾞｼｯｸM" panose="020B0600000000000000" pitchFamily="50" charset="-128"/>
              </a:rPr>
              <a:t>ある</a:t>
            </a:r>
            <a:r>
              <a:rPr lang="ja-JP" altLang="ja-JP" sz="1354" dirty="0" smtClean="0">
                <a:solidFill>
                  <a:prstClr val="black"/>
                </a:solidFill>
                <a:latin typeface="HGPｺﾞｼｯｸM" panose="020B0600000000000000" pitchFamily="50" charset="-128"/>
                <a:ea typeface="HGPｺﾞｼｯｸM" panose="020B0600000000000000" pitchFamily="50" charset="-128"/>
              </a:rPr>
              <a:t>。</a:t>
            </a:r>
            <a:endParaRPr lang="en-US" altLang="ja-JP" sz="1354" dirty="0" smtClean="0">
              <a:solidFill>
                <a:prstClr val="black"/>
              </a:solidFill>
              <a:latin typeface="HGPｺﾞｼｯｸM" panose="020B0600000000000000" pitchFamily="50" charset="-128"/>
              <a:ea typeface="HGPｺﾞｼｯｸM" panose="020B0600000000000000" pitchFamily="50" charset="-128"/>
            </a:endParaRPr>
          </a:p>
          <a:p>
            <a:pPr algn="l"/>
            <a:endParaRPr lang="en-US" altLang="ja-JP" sz="800" dirty="0">
              <a:solidFill>
                <a:prstClr val="black"/>
              </a:solidFill>
              <a:latin typeface="HGPｺﾞｼｯｸM" panose="020B0600000000000000" pitchFamily="50" charset="-128"/>
              <a:ea typeface="HGPｺﾞｼｯｸM" panose="020B0600000000000000" pitchFamily="50" charset="-128"/>
            </a:endParaRPr>
          </a:p>
          <a:p>
            <a:pPr algn="l"/>
            <a:r>
              <a:rPr lang="ja-JP" altLang="en-US" sz="1354" dirty="0" smtClean="0">
                <a:solidFill>
                  <a:prstClr val="black"/>
                </a:solidFill>
                <a:latin typeface="HGPｺﾞｼｯｸM" panose="020B0600000000000000" pitchFamily="50" charset="-128"/>
                <a:ea typeface="HGPｺﾞｼｯｸM" panose="020B0600000000000000" pitchFamily="50" charset="-128"/>
              </a:rPr>
              <a:t>〇　</a:t>
            </a:r>
            <a:r>
              <a:rPr lang="ja-JP" altLang="ja-JP" sz="1354" dirty="0" smtClean="0">
                <a:solidFill>
                  <a:prstClr val="black"/>
                </a:solidFill>
                <a:latin typeface="HGPｺﾞｼｯｸM" panose="020B0600000000000000" pitchFamily="50" charset="-128"/>
                <a:ea typeface="HGPｺﾞｼｯｸM" panose="020B0600000000000000" pitchFamily="50" charset="-128"/>
              </a:rPr>
              <a:t>しかしながら</a:t>
            </a:r>
            <a:r>
              <a:rPr lang="ja-JP" altLang="ja-JP" sz="1354" dirty="0">
                <a:solidFill>
                  <a:prstClr val="black"/>
                </a:solidFill>
                <a:latin typeface="HGPｺﾞｼｯｸM" panose="020B0600000000000000" pitchFamily="50" charset="-128"/>
                <a:ea typeface="HGPｺﾞｼｯｸM" panose="020B0600000000000000" pitchFamily="50" charset="-128"/>
              </a:rPr>
              <a:t>、児童発達支援を行う事業所のうち、児童発達支援に加え、保育所等訪問支援などの地域支援</a:t>
            </a:r>
            <a:r>
              <a:rPr lang="ja-JP" altLang="ja-JP" sz="1354" dirty="0" smtClean="0">
                <a:solidFill>
                  <a:prstClr val="black"/>
                </a:solidFill>
                <a:latin typeface="HGPｺﾞｼｯｸM" panose="020B0600000000000000" pitchFamily="50" charset="-128"/>
                <a:ea typeface="HGPｺﾞｼｯｸM" panose="020B0600000000000000" pitchFamily="50" charset="-128"/>
              </a:rPr>
              <a:t>を行い、障害児支</a:t>
            </a:r>
            <a:r>
              <a:rPr lang="ja-JP" altLang="en-US" sz="1354" dirty="0">
                <a:solidFill>
                  <a:prstClr val="black"/>
                </a:solidFill>
                <a:latin typeface="HGPｺﾞｼｯｸM" panose="020B0600000000000000" pitchFamily="50" charset="-128"/>
                <a:ea typeface="HGPｺﾞｼｯｸM" panose="020B0600000000000000" pitchFamily="50" charset="-128"/>
              </a:rPr>
              <a:t>援</a:t>
            </a:r>
            <a:endParaRPr lang="en-US" altLang="ja-JP" sz="1354" dirty="0" smtClean="0">
              <a:solidFill>
                <a:prstClr val="black"/>
              </a:solidFill>
              <a:latin typeface="HGPｺﾞｼｯｸM" panose="020B0600000000000000" pitchFamily="50" charset="-128"/>
              <a:ea typeface="HGPｺﾞｼｯｸM" panose="020B0600000000000000" pitchFamily="50" charset="-128"/>
            </a:endParaRPr>
          </a:p>
          <a:p>
            <a:pPr algn="l"/>
            <a:r>
              <a:rPr lang="ja-JP" altLang="en-US" sz="1354" dirty="0" smtClean="0">
                <a:solidFill>
                  <a:prstClr val="black"/>
                </a:solidFill>
                <a:latin typeface="HGPｺﾞｼｯｸM" panose="020B0600000000000000" pitchFamily="50" charset="-128"/>
                <a:ea typeface="HGPｺﾞｼｯｸM" panose="020B0600000000000000" pitchFamily="50" charset="-128"/>
              </a:rPr>
              <a:t>　　</a:t>
            </a:r>
            <a:r>
              <a:rPr lang="ja-JP" altLang="ja-JP" sz="1354" dirty="0" smtClean="0">
                <a:solidFill>
                  <a:prstClr val="black"/>
                </a:solidFill>
                <a:latin typeface="HGPｺﾞｼｯｸM" panose="020B0600000000000000" pitchFamily="50" charset="-128"/>
                <a:ea typeface="HGPｺﾞｼｯｸM" panose="020B0600000000000000" pitchFamily="50" charset="-128"/>
              </a:rPr>
              <a:t>の</a:t>
            </a:r>
            <a:r>
              <a:rPr lang="ja-JP" altLang="ja-JP" sz="1354" dirty="0">
                <a:solidFill>
                  <a:prstClr val="black"/>
                </a:solidFill>
                <a:latin typeface="HGPｺﾞｼｯｸM" panose="020B0600000000000000" pitchFamily="50" charset="-128"/>
                <a:ea typeface="HGPｺﾞｼｯｸM" panose="020B0600000000000000" pitchFamily="50" charset="-128"/>
              </a:rPr>
              <a:t>中核的な施設となる児童発達支援センターについては、すべての圏域で配置されている</a:t>
            </a:r>
            <a:r>
              <a:rPr lang="ja-JP" altLang="ja-JP" sz="1354" dirty="0" smtClean="0">
                <a:solidFill>
                  <a:prstClr val="black"/>
                </a:solidFill>
                <a:latin typeface="HGPｺﾞｼｯｸM" panose="020B0600000000000000" pitchFamily="50" charset="-128"/>
                <a:ea typeface="HGPｺﾞｼｯｸM" panose="020B0600000000000000" pitchFamily="50" charset="-128"/>
              </a:rPr>
              <a:t>という状況に至って</a:t>
            </a:r>
            <a:r>
              <a:rPr lang="ja-JP" altLang="ja-JP" sz="1354" dirty="0">
                <a:solidFill>
                  <a:prstClr val="black"/>
                </a:solidFill>
                <a:latin typeface="HGPｺﾞｼｯｸM" panose="020B0600000000000000" pitchFamily="50" charset="-128"/>
                <a:ea typeface="HGPｺﾞｼｯｸM" panose="020B0600000000000000" pitchFamily="50" charset="-128"/>
              </a:rPr>
              <a:t>いない</a:t>
            </a:r>
            <a:r>
              <a:rPr lang="ja-JP" altLang="ja-JP" sz="1354" dirty="0" smtClean="0">
                <a:solidFill>
                  <a:prstClr val="black"/>
                </a:solidFill>
                <a:latin typeface="HGPｺﾞｼｯｸM" panose="020B0600000000000000" pitchFamily="50" charset="-128"/>
                <a:ea typeface="HGPｺﾞｼｯｸM" panose="020B0600000000000000" pitchFamily="50" charset="-128"/>
              </a:rPr>
              <a:t>。</a:t>
            </a:r>
            <a:endParaRPr lang="en-US" altLang="ja-JP" sz="1354" dirty="0" smtClean="0">
              <a:solidFill>
                <a:prstClr val="black"/>
              </a:solidFill>
              <a:latin typeface="HGPｺﾞｼｯｸM" panose="020B0600000000000000" pitchFamily="50" charset="-128"/>
              <a:ea typeface="HGPｺﾞｼｯｸM" panose="020B0600000000000000" pitchFamily="50" charset="-128"/>
            </a:endParaRPr>
          </a:p>
          <a:p>
            <a:pPr algn="l"/>
            <a:endParaRPr lang="en-US" altLang="ja-JP" sz="800" dirty="0" smtClean="0">
              <a:solidFill>
                <a:prstClr val="black"/>
              </a:solidFill>
              <a:latin typeface="HGPｺﾞｼｯｸM" panose="020B0600000000000000" pitchFamily="50" charset="-128"/>
              <a:ea typeface="HGPｺﾞｼｯｸM" panose="020B0600000000000000" pitchFamily="50" charset="-128"/>
            </a:endParaRPr>
          </a:p>
          <a:p>
            <a:pPr algn="l"/>
            <a:r>
              <a:rPr lang="ja-JP" altLang="en-US" sz="1354" dirty="0" smtClean="0">
                <a:solidFill>
                  <a:prstClr val="black"/>
                </a:solidFill>
                <a:latin typeface="HGPｺﾞｼｯｸM" panose="020B0600000000000000" pitchFamily="50" charset="-128"/>
                <a:ea typeface="HGPｺﾞｼｯｸM" panose="020B0600000000000000" pitchFamily="50" charset="-128"/>
              </a:rPr>
              <a:t>〇　</a:t>
            </a:r>
            <a:r>
              <a:rPr lang="ja-JP" altLang="ja-JP" sz="1354" dirty="0" smtClean="0">
                <a:solidFill>
                  <a:prstClr val="black"/>
                </a:solidFill>
                <a:latin typeface="HGPｺﾞｼｯｸM" panose="020B0600000000000000" pitchFamily="50" charset="-128"/>
                <a:ea typeface="HGPｺﾞｼｯｸM" panose="020B0600000000000000" pitchFamily="50" charset="-128"/>
              </a:rPr>
              <a:t>また</a:t>
            </a:r>
            <a:r>
              <a:rPr lang="ja-JP" altLang="ja-JP" sz="1354" dirty="0">
                <a:solidFill>
                  <a:prstClr val="black"/>
                </a:solidFill>
                <a:latin typeface="HGPｺﾞｼｯｸM" panose="020B0600000000000000" pitchFamily="50" charset="-128"/>
                <a:ea typeface="HGPｺﾞｼｯｸM" panose="020B0600000000000000" pitchFamily="50" charset="-128"/>
              </a:rPr>
              <a:t>、保育所等訪問支援についても、すべての圏域で配置されているという状況に</a:t>
            </a:r>
            <a:r>
              <a:rPr lang="ja-JP" altLang="ja-JP" sz="1354" dirty="0" smtClean="0">
                <a:solidFill>
                  <a:prstClr val="black"/>
                </a:solidFill>
                <a:latin typeface="HGPｺﾞｼｯｸM" panose="020B0600000000000000" pitchFamily="50" charset="-128"/>
                <a:ea typeface="HGPｺﾞｼｯｸM" panose="020B0600000000000000" pitchFamily="50" charset="-128"/>
              </a:rPr>
              <a:t>至っていない。</a:t>
            </a:r>
            <a:endParaRPr lang="ja-JP" altLang="ja-JP" sz="1354" dirty="0">
              <a:solidFill>
                <a:prstClr val="black"/>
              </a:solidFill>
              <a:latin typeface="HGPｺﾞｼｯｸM" panose="020B0600000000000000" pitchFamily="50" charset="-128"/>
              <a:ea typeface="HGPｺﾞｼｯｸM" panose="020B0600000000000000" pitchFamily="50" charset="-128"/>
            </a:endParaRPr>
          </a:p>
          <a:p>
            <a:pPr algn="l"/>
            <a:endParaRPr lang="ja-JP" altLang="ja-JP" sz="1050" dirty="0">
              <a:solidFill>
                <a:prstClr val="black"/>
              </a:solidFill>
              <a:latin typeface="HGPｺﾞｼｯｸM" panose="020B0600000000000000" pitchFamily="50" charset="-128"/>
              <a:ea typeface="HGPｺﾞｼｯｸM" panose="020B0600000000000000" pitchFamily="50" charset="-128"/>
            </a:endParaRPr>
          </a:p>
          <a:p>
            <a:pPr algn="l"/>
            <a:r>
              <a:rPr lang="ja-JP" altLang="ja-JP" sz="1354" dirty="0">
                <a:solidFill>
                  <a:prstClr val="black"/>
                </a:solidFill>
                <a:latin typeface="HGPｺﾞｼｯｸM" panose="020B0600000000000000" pitchFamily="50" charset="-128"/>
                <a:ea typeface="HGPｺﾞｼｯｸM" panose="020B0600000000000000" pitchFamily="50" charset="-128"/>
              </a:rPr>
              <a:t>　</a:t>
            </a:r>
            <a:r>
              <a:rPr lang="ja-JP" altLang="en-US" sz="1354" dirty="0" smtClean="0">
                <a:solidFill>
                  <a:prstClr val="black"/>
                </a:solidFill>
                <a:latin typeface="HGPｺﾞｼｯｸM" panose="020B0600000000000000" pitchFamily="50" charset="-128"/>
                <a:ea typeface="HGPｺﾞｼｯｸM" panose="020B0600000000000000" pitchFamily="50" charset="-128"/>
              </a:rPr>
              <a:t>　　□　</a:t>
            </a:r>
            <a:r>
              <a:rPr lang="ja-JP" altLang="ja-JP" sz="1354" dirty="0" smtClean="0">
                <a:solidFill>
                  <a:prstClr val="black"/>
                </a:solidFill>
                <a:latin typeface="HGPｺﾞｼｯｸM" panose="020B0600000000000000" pitchFamily="50" charset="-128"/>
                <a:ea typeface="HGPｺﾞｼｯｸM" panose="020B0600000000000000" pitchFamily="50" charset="-128"/>
              </a:rPr>
              <a:t>圏域</a:t>
            </a:r>
            <a:r>
              <a:rPr lang="ja-JP" altLang="ja-JP" sz="1354" dirty="0">
                <a:solidFill>
                  <a:prstClr val="black"/>
                </a:solidFill>
                <a:latin typeface="HGPｺﾞｼｯｸM" panose="020B0600000000000000" pitchFamily="50" charset="-128"/>
                <a:ea typeface="HGPｺﾞｼｯｸM" panose="020B0600000000000000" pitchFamily="50" charset="-128"/>
              </a:rPr>
              <a:t>ごとの事業所指定状況</a:t>
            </a:r>
          </a:p>
          <a:p>
            <a:pPr algn="l"/>
            <a:r>
              <a:rPr lang="ja-JP" altLang="ja-JP" sz="1354" dirty="0">
                <a:solidFill>
                  <a:prstClr val="black"/>
                </a:solidFill>
                <a:latin typeface="HGPｺﾞｼｯｸM" panose="020B0600000000000000" pitchFamily="50" charset="-128"/>
                <a:ea typeface="HGPｺﾞｼｯｸM" panose="020B0600000000000000" pitchFamily="50" charset="-128"/>
              </a:rPr>
              <a:t>　</a:t>
            </a:r>
            <a:r>
              <a:rPr lang="ja-JP" altLang="en-US" sz="1354" dirty="0" smtClean="0">
                <a:solidFill>
                  <a:prstClr val="black"/>
                </a:solidFill>
                <a:latin typeface="HGPｺﾞｼｯｸM" panose="020B0600000000000000" pitchFamily="50" charset="-128"/>
                <a:ea typeface="HGPｺﾞｼｯｸM" panose="020B0600000000000000" pitchFamily="50" charset="-128"/>
              </a:rPr>
              <a:t>　　</a:t>
            </a:r>
            <a:r>
              <a:rPr lang="ja-JP" altLang="ja-JP" sz="1354" dirty="0">
                <a:solidFill>
                  <a:prstClr val="black"/>
                </a:solidFill>
                <a:latin typeface="HGPｺﾞｼｯｸM" panose="020B0600000000000000" pitchFamily="50" charset="-128"/>
                <a:ea typeface="HGPｺﾞｼｯｸM" panose="020B0600000000000000" pitchFamily="50" charset="-128"/>
              </a:rPr>
              <a:t>　</a:t>
            </a:r>
            <a:r>
              <a:rPr lang="ja-JP" altLang="en-US" sz="1354" dirty="0" smtClean="0">
                <a:solidFill>
                  <a:prstClr val="black"/>
                </a:solidFill>
                <a:latin typeface="HGPｺﾞｼｯｸM" panose="020B0600000000000000" pitchFamily="50" charset="-128"/>
                <a:ea typeface="HGPｺﾞｼｯｸM" panose="020B0600000000000000" pitchFamily="50" charset="-128"/>
              </a:rPr>
              <a:t>　</a:t>
            </a:r>
            <a:r>
              <a:rPr lang="ja-JP" altLang="ja-JP" sz="1354" dirty="0" smtClean="0">
                <a:solidFill>
                  <a:prstClr val="black"/>
                </a:solidFill>
                <a:latin typeface="HGPｺﾞｼｯｸM" panose="020B0600000000000000" pitchFamily="50" charset="-128"/>
                <a:ea typeface="HGPｺﾞｼｯｸM" panose="020B0600000000000000" pitchFamily="50" charset="-128"/>
              </a:rPr>
              <a:t>・</a:t>
            </a:r>
            <a:r>
              <a:rPr lang="ja-JP" altLang="en-US" sz="1354" dirty="0" smtClean="0">
                <a:solidFill>
                  <a:prstClr val="black"/>
                </a:solidFill>
                <a:latin typeface="HGPｺﾞｼｯｸM" panose="020B0600000000000000" pitchFamily="50" charset="-128"/>
                <a:ea typeface="HGPｺﾞｼｯｸM" panose="020B0600000000000000" pitchFamily="50" charset="-128"/>
              </a:rPr>
              <a:t>　</a:t>
            </a:r>
            <a:r>
              <a:rPr lang="ja-JP" altLang="ja-JP" sz="1354" dirty="0" smtClean="0">
                <a:solidFill>
                  <a:prstClr val="black"/>
                </a:solidFill>
                <a:latin typeface="HGPｺﾞｼｯｸM" panose="020B0600000000000000" pitchFamily="50" charset="-128"/>
                <a:ea typeface="HGPｺﾞｼｯｸM" panose="020B0600000000000000" pitchFamily="50" charset="-128"/>
              </a:rPr>
              <a:t>児童</a:t>
            </a:r>
            <a:r>
              <a:rPr lang="ja-JP" altLang="ja-JP" sz="1354" dirty="0">
                <a:solidFill>
                  <a:prstClr val="black"/>
                </a:solidFill>
                <a:latin typeface="HGPｺﾞｼｯｸM" panose="020B0600000000000000" pitchFamily="50" charset="-128"/>
                <a:ea typeface="HGPｺﾞｼｯｸM" panose="020B0600000000000000" pitchFamily="50" charset="-128"/>
              </a:rPr>
              <a:t>発達支援（児童発達支援センターを含む）　９７．４％</a:t>
            </a:r>
          </a:p>
          <a:p>
            <a:pPr algn="l"/>
            <a:r>
              <a:rPr lang="ja-JP" altLang="ja-JP" sz="1354" dirty="0">
                <a:solidFill>
                  <a:prstClr val="black"/>
                </a:solidFill>
                <a:latin typeface="HGPｺﾞｼｯｸM" panose="020B0600000000000000" pitchFamily="50" charset="-128"/>
                <a:ea typeface="HGPｺﾞｼｯｸM" panose="020B0600000000000000" pitchFamily="50" charset="-128"/>
              </a:rPr>
              <a:t>　</a:t>
            </a:r>
            <a:r>
              <a:rPr lang="ja-JP" altLang="en-US" sz="1354" dirty="0" smtClean="0">
                <a:solidFill>
                  <a:prstClr val="black"/>
                </a:solidFill>
                <a:latin typeface="HGPｺﾞｼｯｸM" panose="020B0600000000000000" pitchFamily="50" charset="-128"/>
                <a:ea typeface="HGPｺﾞｼｯｸM" panose="020B0600000000000000" pitchFamily="50" charset="-128"/>
              </a:rPr>
              <a:t>　　</a:t>
            </a:r>
            <a:r>
              <a:rPr lang="ja-JP" altLang="ja-JP" sz="1354" dirty="0">
                <a:solidFill>
                  <a:prstClr val="black"/>
                </a:solidFill>
                <a:latin typeface="HGPｺﾞｼｯｸM" panose="020B0600000000000000" pitchFamily="50" charset="-128"/>
                <a:ea typeface="HGPｺﾞｼｯｸM" panose="020B0600000000000000" pitchFamily="50" charset="-128"/>
              </a:rPr>
              <a:t>　　</a:t>
            </a:r>
            <a:r>
              <a:rPr lang="ja-JP" altLang="ja-JP" sz="1354" dirty="0" smtClean="0">
                <a:solidFill>
                  <a:prstClr val="black"/>
                </a:solidFill>
                <a:latin typeface="HGPｺﾞｼｯｸM" panose="020B0600000000000000" pitchFamily="50" charset="-128"/>
                <a:ea typeface="HGPｺﾞｼｯｸM" panose="020B0600000000000000" pitchFamily="50" charset="-128"/>
              </a:rPr>
              <a:t>・</a:t>
            </a:r>
            <a:r>
              <a:rPr lang="ja-JP" altLang="en-US" sz="1354" dirty="0" smtClean="0">
                <a:solidFill>
                  <a:prstClr val="black"/>
                </a:solidFill>
                <a:latin typeface="HGPｺﾞｼｯｸM" panose="020B0600000000000000" pitchFamily="50" charset="-128"/>
                <a:ea typeface="HGPｺﾞｼｯｸM" panose="020B0600000000000000" pitchFamily="50" charset="-128"/>
              </a:rPr>
              <a:t>　</a:t>
            </a:r>
            <a:r>
              <a:rPr lang="ja-JP" altLang="ja-JP" sz="1354" dirty="0" smtClean="0">
                <a:solidFill>
                  <a:prstClr val="black"/>
                </a:solidFill>
                <a:latin typeface="HGPｺﾞｼｯｸM" panose="020B0600000000000000" pitchFamily="50" charset="-128"/>
                <a:ea typeface="HGPｺﾞｼｯｸM" panose="020B0600000000000000" pitchFamily="50" charset="-128"/>
              </a:rPr>
              <a:t>放課後</a:t>
            </a:r>
            <a:r>
              <a:rPr lang="ja-JP" altLang="ja-JP" sz="1354" dirty="0">
                <a:solidFill>
                  <a:prstClr val="black"/>
                </a:solidFill>
                <a:latin typeface="HGPｺﾞｼｯｸM" panose="020B0600000000000000" pitchFamily="50" charset="-128"/>
                <a:ea typeface="HGPｺﾞｼｯｸM" panose="020B0600000000000000" pitchFamily="50" charset="-128"/>
              </a:rPr>
              <a:t>等デイサービス　　　　</a:t>
            </a:r>
            <a:r>
              <a:rPr lang="ja-JP" altLang="en-US" sz="1354" dirty="0" smtClean="0">
                <a:solidFill>
                  <a:prstClr val="black"/>
                </a:solidFill>
                <a:latin typeface="HGPｺﾞｼｯｸM" panose="020B0600000000000000" pitchFamily="50" charset="-128"/>
                <a:ea typeface="HGPｺﾞｼｯｸM" panose="020B0600000000000000" pitchFamily="50" charset="-128"/>
              </a:rPr>
              <a:t>　　　　　　　　　　　　</a:t>
            </a:r>
            <a:r>
              <a:rPr lang="ja-JP" altLang="ja-JP" sz="1354" dirty="0" smtClean="0">
                <a:solidFill>
                  <a:prstClr val="black"/>
                </a:solidFill>
                <a:latin typeface="HGPｺﾞｼｯｸM" panose="020B0600000000000000" pitchFamily="50" charset="-128"/>
                <a:ea typeface="HGPｺﾞｼｯｸM" panose="020B0600000000000000" pitchFamily="50" charset="-128"/>
              </a:rPr>
              <a:t>９６．９％</a:t>
            </a:r>
            <a:endParaRPr lang="ja-JP" altLang="ja-JP" sz="1354" dirty="0">
              <a:solidFill>
                <a:prstClr val="black"/>
              </a:solidFill>
              <a:latin typeface="HGPｺﾞｼｯｸM" panose="020B0600000000000000" pitchFamily="50" charset="-128"/>
              <a:ea typeface="HGPｺﾞｼｯｸM" panose="020B0600000000000000" pitchFamily="50" charset="-128"/>
            </a:endParaRPr>
          </a:p>
          <a:p>
            <a:pPr algn="l"/>
            <a:r>
              <a:rPr lang="ja-JP" altLang="ja-JP" sz="1354" dirty="0">
                <a:solidFill>
                  <a:prstClr val="black"/>
                </a:solidFill>
                <a:latin typeface="HGPｺﾞｼｯｸM" panose="020B0600000000000000" pitchFamily="50" charset="-128"/>
                <a:ea typeface="HGPｺﾞｼｯｸM" panose="020B0600000000000000" pitchFamily="50" charset="-128"/>
              </a:rPr>
              <a:t>　</a:t>
            </a:r>
            <a:r>
              <a:rPr lang="ja-JP" altLang="en-US" sz="1354" dirty="0" smtClean="0">
                <a:solidFill>
                  <a:prstClr val="black"/>
                </a:solidFill>
                <a:latin typeface="HGPｺﾞｼｯｸM" panose="020B0600000000000000" pitchFamily="50" charset="-128"/>
                <a:ea typeface="HGPｺﾞｼｯｸM" panose="020B0600000000000000" pitchFamily="50" charset="-128"/>
              </a:rPr>
              <a:t>　　</a:t>
            </a:r>
            <a:r>
              <a:rPr lang="ja-JP" altLang="ja-JP" sz="1354" dirty="0">
                <a:solidFill>
                  <a:prstClr val="black"/>
                </a:solidFill>
                <a:latin typeface="HGPｺﾞｼｯｸM" panose="020B0600000000000000" pitchFamily="50" charset="-128"/>
                <a:ea typeface="HGPｺﾞｼｯｸM" panose="020B0600000000000000" pitchFamily="50" charset="-128"/>
              </a:rPr>
              <a:t>　　</a:t>
            </a:r>
            <a:r>
              <a:rPr lang="ja-JP" altLang="ja-JP" sz="1354" dirty="0" smtClean="0">
                <a:solidFill>
                  <a:prstClr val="black"/>
                </a:solidFill>
                <a:latin typeface="HGPｺﾞｼｯｸM" panose="020B0600000000000000" pitchFamily="50" charset="-128"/>
                <a:ea typeface="HGPｺﾞｼｯｸM" panose="020B0600000000000000" pitchFamily="50" charset="-128"/>
              </a:rPr>
              <a:t>・</a:t>
            </a:r>
            <a:r>
              <a:rPr lang="ja-JP" altLang="en-US" sz="1354" dirty="0" smtClean="0">
                <a:solidFill>
                  <a:prstClr val="black"/>
                </a:solidFill>
                <a:latin typeface="HGPｺﾞｼｯｸM" panose="020B0600000000000000" pitchFamily="50" charset="-128"/>
                <a:ea typeface="HGPｺﾞｼｯｸM" panose="020B0600000000000000" pitchFamily="50" charset="-128"/>
              </a:rPr>
              <a:t>　</a:t>
            </a:r>
            <a:r>
              <a:rPr lang="ja-JP" altLang="ja-JP" sz="1354" dirty="0" smtClean="0">
                <a:solidFill>
                  <a:prstClr val="black"/>
                </a:solidFill>
                <a:latin typeface="HGPｺﾞｼｯｸM" panose="020B0600000000000000" pitchFamily="50" charset="-128"/>
                <a:ea typeface="HGPｺﾞｼｯｸM" panose="020B0600000000000000" pitchFamily="50" charset="-128"/>
              </a:rPr>
              <a:t>保育所</a:t>
            </a:r>
            <a:r>
              <a:rPr lang="ja-JP" altLang="ja-JP" sz="1354" dirty="0">
                <a:solidFill>
                  <a:prstClr val="black"/>
                </a:solidFill>
                <a:latin typeface="HGPｺﾞｼｯｸM" panose="020B0600000000000000" pitchFamily="50" charset="-128"/>
                <a:ea typeface="HGPｺﾞｼｯｸM" panose="020B0600000000000000" pitchFamily="50" charset="-128"/>
              </a:rPr>
              <a:t>等訪問支援　　　　　</a:t>
            </a:r>
            <a:r>
              <a:rPr lang="en-US" altLang="ja-JP" sz="1354" dirty="0" smtClean="0">
                <a:solidFill>
                  <a:prstClr val="black"/>
                </a:solidFill>
                <a:latin typeface="HGPｺﾞｼｯｸM" panose="020B0600000000000000" pitchFamily="50" charset="-128"/>
                <a:ea typeface="HGPｺﾞｼｯｸM" panose="020B0600000000000000" pitchFamily="50" charset="-128"/>
              </a:rPr>
              <a:t> </a:t>
            </a:r>
            <a:r>
              <a:rPr lang="ja-JP" altLang="ja-JP" sz="1354" dirty="0">
                <a:solidFill>
                  <a:prstClr val="black"/>
                </a:solidFill>
                <a:latin typeface="HGPｺﾞｼｯｸM" panose="020B0600000000000000" pitchFamily="50" charset="-128"/>
                <a:ea typeface="HGPｺﾞｼｯｸM" panose="020B0600000000000000" pitchFamily="50" charset="-128"/>
              </a:rPr>
              <a:t>　</a:t>
            </a:r>
            <a:r>
              <a:rPr lang="ja-JP" altLang="en-US" sz="1354" dirty="0" smtClean="0">
                <a:solidFill>
                  <a:prstClr val="black"/>
                </a:solidFill>
                <a:latin typeface="HGPｺﾞｼｯｸM" panose="020B0600000000000000" pitchFamily="50" charset="-128"/>
                <a:ea typeface="HGPｺﾞｼｯｸM" panose="020B0600000000000000" pitchFamily="50" charset="-128"/>
              </a:rPr>
              <a:t>　　　　　　　　　　　 </a:t>
            </a:r>
            <a:r>
              <a:rPr lang="ja-JP" altLang="ja-JP" sz="1354" dirty="0" smtClean="0">
                <a:solidFill>
                  <a:prstClr val="black"/>
                </a:solidFill>
                <a:latin typeface="HGPｺﾞｼｯｸM" panose="020B0600000000000000" pitchFamily="50" charset="-128"/>
                <a:ea typeface="HGPｺﾞｼｯｸM" panose="020B0600000000000000" pitchFamily="50" charset="-128"/>
              </a:rPr>
              <a:t>７２．６％</a:t>
            </a:r>
            <a:endParaRPr lang="en-US" altLang="ja-JP" sz="1354" dirty="0" smtClean="0">
              <a:solidFill>
                <a:prstClr val="black"/>
              </a:solidFill>
              <a:latin typeface="HGPｺﾞｼｯｸM" panose="020B0600000000000000" pitchFamily="50" charset="-128"/>
              <a:ea typeface="HGPｺﾞｼｯｸM" panose="020B0600000000000000" pitchFamily="50" charset="-128"/>
            </a:endParaRPr>
          </a:p>
          <a:p>
            <a:pPr algn="l"/>
            <a:r>
              <a:rPr lang="ja-JP" altLang="ja-JP" sz="1354" dirty="0" smtClean="0">
                <a:solidFill>
                  <a:prstClr val="black"/>
                </a:solidFill>
                <a:latin typeface="HGPｺﾞｼｯｸM" panose="020B0600000000000000" pitchFamily="50" charset="-128"/>
                <a:ea typeface="HGPｺﾞｼｯｸM" panose="020B0600000000000000" pitchFamily="50" charset="-128"/>
              </a:rPr>
              <a:t>　</a:t>
            </a:r>
            <a:r>
              <a:rPr lang="ja-JP" altLang="en-US" sz="1354" dirty="0" smtClean="0">
                <a:solidFill>
                  <a:prstClr val="black"/>
                </a:solidFill>
                <a:latin typeface="HGPｺﾞｼｯｸM" panose="020B0600000000000000" pitchFamily="50" charset="-128"/>
                <a:ea typeface="HGPｺﾞｼｯｸM" panose="020B0600000000000000" pitchFamily="50" charset="-128"/>
              </a:rPr>
              <a:t>　　</a:t>
            </a:r>
            <a:r>
              <a:rPr lang="ja-JP" altLang="ja-JP" sz="1354" dirty="0" smtClean="0">
                <a:solidFill>
                  <a:prstClr val="black"/>
                </a:solidFill>
                <a:latin typeface="HGPｺﾞｼｯｸM" panose="020B0600000000000000" pitchFamily="50" charset="-128"/>
                <a:ea typeface="HGPｺﾞｼｯｸM" panose="020B0600000000000000" pitchFamily="50" charset="-128"/>
              </a:rPr>
              <a:t>　　・</a:t>
            </a:r>
            <a:r>
              <a:rPr lang="ja-JP" altLang="en-US" sz="1354" dirty="0" smtClean="0">
                <a:solidFill>
                  <a:prstClr val="black"/>
                </a:solidFill>
                <a:latin typeface="HGPｺﾞｼｯｸM" panose="020B0600000000000000" pitchFamily="50" charset="-128"/>
                <a:ea typeface="HGPｺﾞｼｯｸM" panose="020B0600000000000000" pitchFamily="50" charset="-128"/>
              </a:rPr>
              <a:t>　</a:t>
            </a:r>
            <a:r>
              <a:rPr lang="ja-JP" altLang="ja-JP" sz="1354" dirty="0" smtClean="0">
                <a:solidFill>
                  <a:prstClr val="black"/>
                </a:solidFill>
                <a:latin typeface="HGPｺﾞｼｯｸM" panose="020B0600000000000000" pitchFamily="50" charset="-128"/>
                <a:ea typeface="HGPｺﾞｼｯｸM" panose="020B0600000000000000" pitchFamily="50" charset="-128"/>
              </a:rPr>
              <a:t>障害児相談支援　　　　　　　</a:t>
            </a:r>
            <a:r>
              <a:rPr lang="en-US" altLang="ja-JP" sz="1354" dirty="0" smtClean="0">
                <a:solidFill>
                  <a:prstClr val="black"/>
                </a:solidFill>
                <a:latin typeface="HGPｺﾞｼｯｸM" panose="020B0600000000000000" pitchFamily="50" charset="-128"/>
                <a:ea typeface="HGPｺﾞｼｯｸM" panose="020B0600000000000000" pitchFamily="50" charset="-128"/>
              </a:rPr>
              <a:t>  </a:t>
            </a:r>
            <a:r>
              <a:rPr lang="ja-JP" altLang="en-US" sz="1354" dirty="0" smtClean="0">
                <a:solidFill>
                  <a:prstClr val="black"/>
                </a:solidFill>
                <a:latin typeface="HGPｺﾞｼｯｸM" panose="020B0600000000000000" pitchFamily="50" charset="-128"/>
                <a:ea typeface="HGPｺﾞｼｯｸM" panose="020B0600000000000000" pitchFamily="50" charset="-128"/>
              </a:rPr>
              <a:t>　　　　　　　　　　　　 </a:t>
            </a:r>
            <a:r>
              <a:rPr lang="ja-JP" altLang="ja-JP" sz="1354" dirty="0" smtClean="0">
                <a:solidFill>
                  <a:prstClr val="black"/>
                </a:solidFill>
                <a:latin typeface="HGPｺﾞｼｯｸM" panose="020B0600000000000000" pitchFamily="50" charset="-128"/>
                <a:ea typeface="HGPｺﾞｼｯｸM" panose="020B0600000000000000" pitchFamily="50" charset="-128"/>
              </a:rPr>
              <a:t>１００％</a:t>
            </a:r>
            <a:r>
              <a:rPr lang="ja-JP" altLang="en-US" sz="1400" dirty="0" smtClean="0">
                <a:solidFill>
                  <a:prstClr val="black"/>
                </a:solidFill>
                <a:latin typeface="HGPｺﾞｼｯｸM" panose="020B0600000000000000" pitchFamily="50" charset="-128"/>
                <a:ea typeface="HGPｺﾞｼｯｸM" panose="020B0600000000000000" pitchFamily="50" charset="-128"/>
              </a:rPr>
              <a:t>　　　　　　　　　</a:t>
            </a:r>
            <a:r>
              <a:rPr lang="ja-JP" altLang="ja-JP" sz="1400" dirty="0" smtClean="0">
                <a:solidFill>
                  <a:prstClr val="black"/>
                </a:solidFill>
                <a:latin typeface="HGPｺﾞｼｯｸM" panose="020B0600000000000000" pitchFamily="50" charset="-128"/>
                <a:ea typeface="HGPｺﾞｼｯｸM" panose="020B0600000000000000" pitchFamily="50" charset="-128"/>
              </a:rPr>
              <a:t>　</a:t>
            </a:r>
            <a:r>
              <a:rPr lang="ja-JP" altLang="ja-JP" sz="1000" dirty="0" smtClean="0">
                <a:solidFill>
                  <a:prstClr val="black"/>
                </a:solidFill>
                <a:latin typeface="HGPｺﾞｼｯｸM" panose="020B0600000000000000" pitchFamily="50" charset="-128"/>
                <a:ea typeface="HGPｺﾞｼｯｸM" panose="020B0600000000000000" pitchFamily="50" charset="-128"/>
              </a:rPr>
              <a:t>　［平成２７年４月１日現在　障害児・発達障害者支援室調べ］</a:t>
            </a:r>
            <a:endParaRPr lang="en-US" altLang="ja-JP" sz="1000" dirty="0" smtClean="0">
              <a:solidFill>
                <a:prstClr val="black"/>
              </a:solidFill>
              <a:latin typeface="HGPｺﾞｼｯｸM" panose="020B0600000000000000" pitchFamily="50" charset="-128"/>
              <a:ea typeface="HGPｺﾞｼｯｸM" panose="020B0600000000000000" pitchFamily="50" charset="-128"/>
            </a:endParaRPr>
          </a:p>
          <a:p>
            <a:pPr algn="l"/>
            <a:r>
              <a:rPr lang="ja-JP" altLang="en-US" sz="800" dirty="0" smtClean="0">
                <a:solidFill>
                  <a:prstClr val="black"/>
                </a:solidFill>
                <a:latin typeface="HGPｺﾞｼｯｸM" panose="020B0600000000000000" pitchFamily="50" charset="-128"/>
                <a:ea typeface="HGPｺﾞｼｯｸM" panose="020B0600000000000000" pitchFamily="50" charset="-128"/>
              </a:rPr>
              <a:t>　　　　</a:t>
            </a:r>
            <a:endParaRPr lang="en-US" altLang="ja-JP" sz="800" dirty="0" smtClean="0">
              <a:solidFill>
                <a:prstClr val="black"/>
              </a:solidFill>
              <a:latin typeface="HGPｺﾞｼｯｸM" panose="020B0600000000000000" pitchFamily="50" charset="-128"/>
              <a:ea typeface="HGPｺﾞｼｯｸM" panose="020B0600000000000000" pitchFamily="50" charset="-128"/>
            </a:endParaRPr>
          </a:p>
          <a:p>
            <a:pPr algn="l"/>
            <a:r>
              <a:rPr lang="ja-JP" altLang="en-US" sz="1400" dirty="0" smtClean="0">
                <a:solidFill>
                  <a:prstClr val="black"/>
                </a:solidFill>
                <a:latin typeface="HGPｺﾞｼｯｸM" panose="020B0600000000000000" pitchFamily="50" charset="-128"/>
                <a:ea typeface="HGPｺﾞｼｯｸM" panose="020B0600000000000000" pitchFamily="50" charset="-128"/>
              </a:rPr>
              <a:t>　　　□</a:t>
            </a:r>
            <a:r>
              <a:rPr lang="ja-JP" altLang="en-US" sz="1350" dirty="0">
                <a:solidFill>
                  <a:prstClr val="black"/>
                </a:solidFill>
                <a:latin typeface="HGPｺﾞｼｯｸM" panose="020B0600000000000000" pitchFamily="50" charset="-128"/>
                <a:ea typeface="HGPｺﾞｼｯｸM" panose="020B0600000000000000" pitchFamily="50" charset="-128"/>
              </a:rPr>
              <a:t>　</a:t>
            </a:r>
            <a:r>
              <a:rPr lang="ja-JP" altLang="ja-JP" sz="1350" dirty="0" smtClean="0">
                <a:solidFill>
                  <a:prstClr val="black"/>
                </a:solidFill>
                <a:latin typeface="HGPｺﾞｼｯｸM" panose="020B0600000000000000" pitchFamily="50" charset="-128"/>
                <a:ea typeface="HGPｺﾞｼｯｸM" panose="020B0600000000000000" pitchFamily="50" charset="-128"/>
              </a:rPr>
              <a:t>圏域</a:t>
            </a:r>
            <a:r>
              <a:rPr lang="ja-JP" altLang="ja-JP" sz="1350" dirty="0">
                <a:solidFill>
                  <a:prstClr val="black"/>
                </a:solidFill>
                <a:latin typeface="HGPｺﾞｼｯｸM" panose="020B0600000000000000" pitchFamily="50" charset="-128"/>
                <a:ea typeface="HGPｺﾞｼｯｸM" panose="020B0600000000000000" pitchFamily="50" charset="-128"/>
              </a:rPr>
              <a:t>ごとの事業所の配置状況</a:t>
            </a:r>
          </a:p>
          <a:p>
            <a:pPr algn="l"/>
            <a:r>
              <a:rPr lang="ja-JP" altLang="en-US" sz="1350" dirty="0" smtClean="0">
                <a:solidFill>
                  <a:prstClr val="black"/>
                </a:solidFill>
                <a:latin typeface="HGPｺﾞｼｯｸM" panose="020B0600000000000000" pitchFamily="50" charset="-128"/>
                <a:ea typeface="HGPｺﾞｼｯｸM" panose="020B0600000000000000" pitchFamily="50" charset="-128"/>
              </a:rPr>
              <a:t>　　　　　</a:t>
            </a:r>
            <a:r>
              <a:rPr lang="ja-JP" altLang="ja-JP" sz="1350" dirty="0" smtClean="0">
                <a:solidFill>
                  <a:prstClr val="black"/>
                </a:solidFill>
                <a:latin typeface="HGPｺﾞｼｯｸM" panose="020B0600000000000000" pitchFamily="50" charset="-128"/>
                <a:ea typeface="HGPｺﾞｼｯｸM" panose="020B0600000000000000" pitchFamily="50" charset="-128"/>
              </a:rPr>
              <a:t>・</a:t>
            </a:r>
            <a:r>
              <a:rPr lang="ja-JP" altLang="en-US" sz="1350" dirty="0" smtClean="0">
                <a:solidFill>
                  <a:prstClr val="black"/>
                </a:solidFill>
                <a:latin typeface="HGPｺﾞｼｯｸM" panose="020B0600000000000000" pitchFamily="50" charset="-128"/>
                <a:ea typeface="HGPｺﾞｼｯｸM" panose="020B0600000000000000" pitchFamily="50" charset="-128"/>
              </a:rPr>
              <a:t>　</a:t>
            </a:r>
            <a:r>
              <a:rPr lang="ja-JP" altLang="ja-JP" sz="1350" dirty="0" smtClean="0">
                <a:solidFill>
                  <a:prstClr val="black"/>
                </a:solidFill>
                <a:latin typeface="HGPｺﾞｼｯｸM" panose="020B0600000000000000" pitchFamily="50" charset="-128"/>
                <a:ea typeface="HGPｺﾞｼｯｸM" panose="020B0600000000000000" pitchFamily="50" charset="-128"/>
              </a:rPr>
              <a:t>児童</a:t>
            </a:r>
            <a:r>
              <a:rPr lang="ja-JP" altLang="ja-JP" sz="1350" dirty="0">
                <a:solidFill>
                  <a:prstClr val="black"/>
                </a:solidFill>
                <a:latin typeface="HGPｺﾞｼｯｸM" panose="020B0600000000000000" pitchFamily="50" charset="-128"/>
                <a:ea typeface="HGPｺﾞｼｯｸM" panose="020B0600000000000000" pitchFamily="50" charset="-128"/>
              </a:rPr>
              <a:t>発達支援センター　　</a:t>
            </a:r>
            <a:r>
              <a:rPr lang="ja-JP" altLang="ja-JP" sz="1350" dirty="0" smtClean="0">
                <a:solidFill>
                  <a:prstClr val="black"/>
                </a:solidFill>
                <a:latin typeface="HGPｺﾞｼｯｸM" panose="020B0600000000000000" pitchFamily="50" charset="-128"/>
                <a:ea typeface="HGPｺﾞｼｯｸM" panose="020B0600000000000000" pitchFamily="50" charset="-128"/>
              </a:rPr>
              <a:t>６５％（</a:t>
            </a:r>
            <a:r>
              <a:rPr lang="ja-JP" altLang="ja-JP" sz="1350" dirty="0">
                <a:solidFill>
                  <a:prstClr val="black"/>
                </a:solidFill>
                <a:latin typeface="HGPｺﾞｼｯｸM" panose="020B0600000000000000" pitchFamily="50" charset="-128"/>
                <a:ea typeface="HGPｺﾞｼｯｸM" panose="020B0600000000000000" pitchFamily="50" charset="-128"/>
              </a:rPr>
              <a:t>保育所等訪問支援を実施している児童発達支援センター　５８％</a:t>
            </a:r>
            <a:r>
              <a:rPr lang="ja-JP" altLang="ja-JP" sz="1350" dirty="0" smtClean="0">
                <a:solidFill>
                  <a:prstClr val="black"/>
                </a:solidFill>
                <a:latin typeface="HGPｺﾞｼｯｸM" panose="020B0600000000000000" pitchFamily="50" charset="-128"/>
                <a:ea typeface="HGPｺﾞｼｯｸM" panose="020B0600000000000000" pitchFamily="50" charset="-128"/>
              </a:rPr>
              <a:t>）</a:t>
            </a:r>
            <a:endParaRPr lang="en-US" altLang="ja-JP" sz="1350" dirty="0" smtClean="0">
              <a:solidFill>
                <a:prstClr val="black"/>
              </a:solidFill>
              <a:latin typeface="HGPｺﾞｼｯｸM" panose="020B0600000000000000" pitchFamily="50" charset="-128"/>
              <a:ea typeface="HGPｺﾞｼｯｸM" panose="020B0600000000000000" pitchFamily="50" charset="-128"/>
            </a:endParaRPr>
          </a:p>
          <a:p>
            <a:pPr algn="l"/>
            <a:r>
              <a:rPr lang="ja-JP" altLang="en-US" sz="1400" dirty="0" smtClean="0">
                <a:solidFill>
                  <a:prstClr val="black"/>
                </a:solidFill>
                <a:latin typeface="HGPｺﾞｼｯｸM" panose="020B0600000000000000" pitchFamily="50" charset="-128"/>
                <a:ea typeface="HGPｺﾞｼｯｸM" panose="020B0600000000000000" pitchFamily="50" charset="-128"/>
              </a:rPr>
              <a:t>　　　　　　　　　　　　　　　　　　　　　　　　　　　　　　　　　　　　　　　　　　　 　　　　　　　</a:t>
            </a:r>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ja-JP" altLang="ja-JP" sz="1000" dirty="0" smtClean="0">
                <a:solidFill>
                  <a:prstClr val="black"/>
                </a:solidFill>
                <a:latin typeface="HGPｺﾞｼｯｸM" panose="020B0600000000000000" pitchFamily="50" charset="-128"/>
                <a:ea typeface="HGPｺﾞｼｯｸM" panose="020B0600000000000000" pitchFamily="50" charset="-128"/>
              </a:rPr>
              <a:t>［平成</a:t>
            </a:r>
            <a:r>
              <a:rPr lang="ja-JP" altLang="ja-JP" sz="1000" dirty="0">
                <a:solidFill>
                  <a:prstClr val="black"/>
                </a:solidFill>
                <a:latin typeface="HGPｺﾞｼｯｸM" panose="020B0600000000000000" pitchFamily="50" charset="-128"/>
                <a:ea typeface="HGPｺﾞｼｯｸM" panose="020B0600000000000000" pitchFamily="50" charset="-128"/>
              </a:rPr>
              <a:t>２８年４月１日現在　障害児・発達障害者支援室調べ］</a:t>
            </a:r>
          </a:p>
          <a:p>
            <a:pPr algn="l"/>
            <a:endParaRPr lang="ja-JP" altLang="ja-JP" sz="1400" dirty="0">
              <a:solidFill>
                <a:prstClr val="black"/>
              </a:solidFill>
              <a:latin typeface="HGPｺﾞｼｯｸM" panose="020B0600000000000000" pitchFamily="50" charset="-128"/>
              <a:ea typeface="HGPｺﾞｼｯｸM" panose="020B0600000000000000" pitchFamily="50" charset="-128"/>
            </a:endParaRPr>
          </a:p>
        </p:txBody>
      </p:sp>
      <p:sp>
        <p:nvSpPr>
          <p:cNvPr id="6" name="正方形/長方形 5"/>
          <p:cNvSpPr/>
          <p:nvPr/>
        </p:nvSpPr>
        <p:spPr>
          <a:xfrm>
            <a:off x="38454" y="570168"/>
            <a:ext cx="3651015" cy="338552"/>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HGPｺﾞｼｯｸM" panose="020B0600000000000000" pitchFamily="50" charset="-128"/>
                <a:ea typeface="HGPｺﾞｼｯｸM" panose="020B0600000000000000" pitchFamily="50" charset="-128"/>
              </a:rPr>
              <a:t>障害児通所支援の現状について</a:t>
            </a:r>
            <a:endParaRPr lang="ja-JP" altLang="en-US" sz="1600" b="1" dirty="0">
              <a:solidFill>
                <a:prstClr val="black"/>
              </a:solidFill>
              <a:latin typeface="HGPｺﾞｼｯｸM" panose="020B0600000000000000" pitchFamily="50" charset="-128"/>
              <a:ea typeface="HGPｺﾞｼｯｸM" panose="020B0600000000000000" pitchFamily="50" charset="-128"/>
            </a:endParaRPr>
          </a:p>
        </p:txBody>
      </p:sp>
      <p:sp>
        <p:nvSpPr>
          <p:cNvPr id="29" name="タイトル 1"/>
          <p:cNvSpPr txBox="1">
            <a:spLocks/>
          </p:cNvSpPr>
          <p:nvPr/>
        </p:nvSpPr>
        <p:spPr>
          <a:xfrm>
            <a:off x="141427" y="4581138"/>
            <a:ext cx="9648110" cy="2204864"/>
          </a:xfrm>
          <a:prstGeom prst="rect">
            <a:avLst/>
          </a:prstGeom>
          <a:solidFill>
            <a:schemeClr val="accent6">
              <a:lumMod val="20000"/>
              <a:lumOff val="80000"/>
            </a:schemeClr>
          </a:solidFill>
          <a:ln>
            <a:solidFill>
              <a:schemeClr val="tx1"/>
            </a:solidFill>
            <a:prstDash val="solid"/>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pPr marL="180975" indent="-180975" algn="l"/>
            <a:r>
              <a:rPr lang="ja-JP" altLang="en-US" sz="1350" dirty="0" smtClean="0">
                <a:solidFill>
                  <a:prstClr val="black"/>
                </a:solidFill>
                <a:latin typeface="HGPｺﾞｼｯｸM" panose="020B0600000000000000" pitchFamily="50" charset="-128"/>
                <a:ea typeface="HGPｺﾞｼｯｸM" panose="020B0600000000000000" pitchFamily="50" charset="-128"/>
              </a:rPr>
              <a:t>〇　上記の現状を踏まえ、</a:t>
            </a:r>
            <a:r>
              <a:rPr lang="ja-JP" altLang="en-US" sz="1350" dirty="0">
                <a:solidFill>
                  <a:prstClr val="black"/>
                </a:solidFill>
                <a:latin typeface="HGPｺﾞｼｯｸM" panose="020B0600000000000000" pitchFamily="50" charset="-128"/>
                <a:ea typeface="HGPｺﾞｼｯｸM" panose="020B0600000000000000" pitchFamily="50" charset="-128"/>
              </a:rPr>
              <a:t>次期</a:t>
            </a:r>
            <a:r>
              <a:rPr lang="ja-JP" altLang="en-US" sz="1350" dirty="0" smtClean="0">
                <a:solidFill>
                  <a:prstClr val="black"/>
                </a:solidFill>
                <a:latin typeface="HGPｺﾞｼｯｸM" panose="020B0600000000000000" pitchFamily="50" charset="-128"/>
                <a:ea typeface="HGPｺﾞｼｯｸM" panose="020B0600000000000000" pitchFamily="50" charset="-128"/>
              </a:rPr>
              <a:t>基本指針においては、</a:t>
            </a:r>
            <a:r>
              <a:rPr lang="ja-JP" altLang="ja-JP" sz="1350" dirty="0" smtClean="0">
                <a:solidFill>
                  <a:prstClr val="black"/>
                </a:solidFill>
                <a:latin typeface="HGPｺﾞｼｯｸM" panose="020B0600000000000000" pitchFamily="50" charset="-128"/>
                <a:ea typeface="HGPｺﾞｼｯｸM" panose="020B0600000000000000" pitchFamily="50" charset="-128"/>
              </a:rPr>
              <a:t>重層的</a:t>
            </a:r>
            <a:r>
              <a:rPr lang="ja-JP" altLang="ja-JP" sz="1350" dirty="0">
                <a:solidFill>
                  <a:prstClr val="black"/>
                </a:solidFill>
                <a:latin typeface="HGPｺﾞｼｯｸM" panose="020B0600000000000000" pitchFamily="50" charset="-128"/>
                <a:ea typeface="HGPｺﾞｼｯｸM" panose="020B0600000000000000" pitchFamily="50" charset="-128"/>
              </a:rPr>
              <a:t>な地域支援体制の構築を目指す</a:t>
            </a:r>
            <a:r>
              <a:rPr lang="ja-JP" altLang="ja-JP" sz="1350" dirty="0" smtClean="0">
                <a:solidFill>
                  <a:prstClr val="black"/>
                </a:solidFill>
                <a:latin typeface="HGPｺﾞｼｯｸM" panose="020B0600000000000000" pitchFamily="50" charset="-128"/>
                <a:ea typeface="HGPｺﾞｼｯｸM" panose="020B0600000000000000" pitchFamily="50" charset="-128"/>
              </a:rPr>
              <a:t>ため</a:t>
            </a:r>
            <a:r>
              <a:rPr lang="ja-JP" altLang="en-US" sz="1350" dirty="0" smtClean="0">
                <a:solidFill>
                  <a:prstClr val="black"/>
                </a:solidFill>
                <a:latin typeface="HGPｺﾞｼｯｸM" panose="020B0600000000000000" pitchFamily="50" charset="-128"/>
                <a:ea typeface="HGPｺﾞｼｯｸM" panose="020B0600000000000000" pitchFamily="50" charset="-128"/>
              </a:rPr>
              <a:t>、以下のように成果目標を設定してはどうか。</a:t>
            </a:r>
            <a:endParaRPr lang="en-US" altLang="ja-JP" sz="1350" dirty="0">
              <a:solidFill>
                <a:prstClr val="black"/>
              </a:solidFill>
              <a:latin typeface="HGPｺﾞｼｯｸM" panose="020B0600000000000000" pitchFamily="50" charset="-128"/>
              <a:ea typeface="HGPｺﾞｼｯｸM" panose="020B0600000000000000" pitchFamily="50" charset="-128"/>
            </a:endParaRPr>
          </a:p>
          <a:p>
            <a:pPr marL="180975" indent="-180975" algn="l"/>
            <a:endParaRPr lang="en-US" altLang="ja-JP" sz="800" dirty="0" smtClean="0">
              <a:solidFill>
                <a:prstClr val="black"/>
              </a:solidFill>
              <a:latin typeface="HGPｺﾞｼｯｸM" panose="020B0600000000000000" pitchFamily="50" charset="-128"/>
              <a:ea typeface="HGPｺﾞｼｯｸM" panose="020B0600000000000000" pitchFamily="50" charset="-128"/>
            </a:endParaRPr>
          </a:p>
          <a:p>
            <a:pPr algn="l"/>
            <a:r>
              <a:rPr lang="ja-JP" altLang="en-US" sz="1350" dirty="0" smtClean="0">
                <a:solidFill>
                  <a:prstClr val="black"/>
                </a:solidFill>
                <a:latin typeface="HGPｺﾞｼｯｸM" panose="020B0600000000000000" pitchFamily="50" charset="-128"/>
                <a:ea typeface="HGPｺﾞｼｯｸM" panose="020B0600000000000000" pitchFamily="50" charset="-128"/>
              </a:rPr>
              <a:t>　　</a:t>
            </a:r>
            <a:r>
              <a:rPr lang="ja-JP" altLang="ja-JP" sz="1350" dirty="0" smtClean="0">
                <a:solidFill>
                  <a:prstClr val="black"/>
                </a:solidFill>
                <a:latin typeface="HGPｺﾞｼｯｸM" panose="020B0600000000000000" pitchFamily="50" charset="-128"/>
                <a:ea typeface="HGPｺﾞｼｯｸM" panose="020B0600000000000000" pitchFamily="50" charset="-128"/>
              </a:rPr>
              <a:t>・児童</a:t>
            </a:r>
            <a:r>
              <a:rPr lang="ja-JP" altLang="ja-JP" sz="1350" dirty="0">
                <a:solidFill>
                  <a:prstClr val="black"/>
                </a:solidFill>
                <a:latin typeface="HGPｺﾞｼｯｸM" panose="020B0600000000000000" pitchFamily="50" charset="-128"/>
                <a:ea typeface="HGPｺﾞｼｯｸM" panose="020B0600000000000000" pitchFamily="50" charset="-128"/>
              </a:rPr>
              <a:t>発達支援センターを中核とした重層的な地域支援体制の構築を目指すため、</a:t>
            </a:r>
            <a:r>
              <a:rPr lang="ja-JP" altLang="ja-JP" sz="1350" b="1" u="sng" dirty="0">
                <a:solidFill>
                  <a:prstClr val="black"/>
                </a:solidFill>
                <a:latin typeface="HGPｺﾞｼｯｸM" panose="020B0600000000000000" pitchFamily="50" charset="-128"/>
                <a:ea typeface="HGPｺﾞｼｯｸM" panose="020B0600000000000000" pitchFamily="50" charset="-128"/>
              </a:rPr>
              <a:t>平成</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３２</a:t>
            </a:r>
            <a:r>
              <a:rPr lang="ja-JP" altLang="en-US" sz="1350" b="1" u="sng" dirty="0" smtClean="0">
                <a:solidFill>
                  <a:prstClr val="black"/>
                </a:solidFill>
                <a:latin typeface="HGPｺﾞｼｯｸM" panose="020B0600000000000000" pitchFamily="50" charset="-128"/>
                <a:ea typeface="HGPｺﾞｼｯｸM" panose="020B0600000000000000" pitchFamily="50" charset="-128"/>
              </a:rPr>
              <a:t>年度末</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までに</a:t>
            </a:r>
            <a:r>
              <a:rPr lang="ja-JP" altLang="ja-JP" sz="1350" b="1" u="sng" dirty="0">
                <a:solidFill>
                  <a:prstClr val="black"/>
                </a:solidFill>
                <a:latin typeface="HGPｺﾞｼｯｸM" panose="020B0600000000000000" pitchFamily="50" charset="-128"/>
                <a:ea typeface="HGPｺﾞｼｯｸM" panose="020B0600000000000000" pitchFamily="50" charset="-128"/>
              </a:rPr>
              <a:t>、</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児童発達支援センター</a:t>
            </a:r>
            <a:endParaRPr lang="en-US" altLang="ja-JP" sz="1350" b="1" u="sng" dirty="0" smtClean="0">
              <a:solidFill>
                <a:prstClr val="black"/>
              </a:solidFill>
              <a:latin typeface="HGPｺﾞｼｯｸM" panose="020B0600000000000000" pitchFamily="50" charset="-128"/>
              <a:ea typeface="HGPｺﾞｼｯｸM" panose="020B0600000000000000" pitchFamily="50" charset="-128"/>
            </a:endParaRPr>
          </a:p>
          <a:p>
            <a:pPr marL="266700" indent="-266700" algn="l"/>
            <a:r>
              <a:rPr lang="ja-JP" altLang="en-US" sz="1350" b="1" dirty="0">
                <a:solidFill>
                  <a:prstClr val="black"/>
                </a:solidFill>
                <a:latin typeface="HGPｺﾞｼｯｸM" panose="020B0600000000000000" pitchFamily="50" charset="-128"/>
                <a:ea typeface="HGPｺﾞｼｯｸM" panose="020B0600000000000000" pitchFamily="50" charset="-128"/>
              </a:rPr>
              <a:t>　</a:t>
            </a:r>
            <a:r>
              <a:rPr lang="ja-JP" altLang="en-US" sz="1350" b="1" dirty="0" smtClean="0">
                <a:solidFill>
                  <a:prstClr val="black"/>
                </a:solidFill>
                <a:latin typeface="HGPｺﾞｼｯｸM" panose="020B0600000000000000" pitchFamily="50" charset="-128"/>
                <a:ea typeface="HGPｺﾞｼｯｸM" panose="020B0600000000000000" pitchFamily="50" charset="-128"/>
              </a:rPr>
              <a:t>　 </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を各市町村に</a:t>
            </a:r>
            <a:r>
              <a:rPr lang="ja-JP" altLang="ja-JP" sz="1350" b="1" u="sng" dirty="0">
                <a:solidFill>
                  <a:prstClr val="black"/>
                </a:solidFill>
                <a:latin typeface="HGPｺﾞｼｯｸM" panose="020B0600000000000000" pitchFamily="50" charset="-128"/>
                <a:ea typeface="HGPｺﾞｼｯｸM" panose="020B0600000000000000" pitchFamily="50" charset="-128"/>
              </a:rPr>
              <a:t>少なくとも１カ所以上設置</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する</a:t>
            </a:r>
            <a:r>
              <a:rPr lang="ja-JP" altLang="en-US" sz="1350" b="1" u="sng" dirty="0" smtClean="0">
                <a:solidFill>
                  <a:prstClr val="black"/>
                </a:solidFill>
                <a:latin typeface="HGPｺﾞｼｯｸM" panose="020B0600000000000000" pitchFamily="50" charset="-128"/>
                <a:ea typeface="HGPｺﾞｼｯｸM" panose="020B0600000000000000" pitchFamily="50" charset="-128"/>
              </a:rPr>
              <a:t>ことを基本とする</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a:t>
            </a:r>
            <a:r>
              <a:rPr lang="ja-JP" altLang="en-US" sz="1350" dirty="0" smtClean="0">
                <a:solidFill>
                  <a:prstClr val="black"/>
                </a:solidFill>
                <a:latin typeface="HGPｺﾞｼｯｸM" panose="020B0600000000000000" pitchFamily="50" charset="-128"/>
                <a:ea typeface="HGPｺﾞｼｯｸM" panose="020B0600000000000000" pitchFamily="50" charset="-128"/>
              </a:rPr>
              <a:t>なお、市町村単独での設置が困難な場合には、関係市町村の協議により、圏域で設置することもできるものとする。</a:t>
            </a:r>
            <a:endParaRPr lang="en-US" altLang="ja-JP" sz="1350" dirty="0" smtClean="0">
              <a:solidFill>
                <a:prstClr val="black"/>
              </a:solidFill>
              <a:latin typeface="HGPｺﾞｼｯｸM" panose="020B0600000000000000" pitchFamily="50" charset="-128"/>
              <a:ea typeface="HGPｺﾞｼｯｸM" panose="020B0600000000000000" pitchFamily="50" charset="-128"/>
            </a:endParaRPr>
          </a:p>
          <a:p>
            <a:pPr algn="l"/>
            <a:endParaRPr lang="ja-JP" altLang="ja-JP" sz="800" dirty="0">
              <a:solidFill>
                <a:prstClr val="black"/>
              </a:solidFill>
              <a:latin typeface="HGPｺﾞｼｯｸM" panose="020B0600000000000000" pitchFamily="50" charset="-128"/>
              <a:ea typeface="HGPｺﾞｼｯｸM" panose="020B0600000000000000" pitchFamily="50" charset="-128"/>
            </a:endParaRPr>
          </a:p>
          <a:p>
            <a:pPr algn="l"/>
            <a:r>
              <a:rPr lang="ja-JP" altLang="ja-JP" sz="1350" dirty="0">
                <a:solidFill>
                  <a:prstClr val="black"/>
                </a:solidFill>
                <a:latin typeface="HGPｺﾞｼｯｸM" panose="020B0600000000000000" pitchFamily="50" charset="-128"/>
                <a:ea typeface="HGPｺﾞｼｯｸM" panose="020B0600000000000000" pitchFamily="50" charset="-128"/>
              </a:rPr>
              <a:t>　　</a:t>
            </a:r>
            <a:r>
              <a:rPr lang="ja-JP" altLang="ja-JP" sz="1350" dirty="0" smtClean="0">
                <a:solidFill>
                  <a:prstClr val="black"/>
                </a:solidFill>
                <a:latin typeface="HGPｺﾞｼｯｸM" panose="020B0600000000000000" pitchFamily="50" charset="-128"/>
                <a:ea typeface="HGPｺﾞｼｯｸM" panose="020B0600000000000000" pitchFamily="50" charset="-128"/>
              </a:rPr>
              <a:t>・地域</a:t>
            </a:r>
            <a:r>
              <a:rPr lang="ja-JP" altLang="ja-JP" sz="1350" dirty="0">
                <a:solidFill>
                  <a:prstClr val="black"/>
                </a:solidFill>
                <a:latin typeface="HGPｺﾞｼｯｸM" panose="020B0600000000000000" pitchFamily="50" charset="-128"/>
                <a:ea typeface="HGPｺﾞｼｯｸM" panose="020B0600000000000000" pitchFamily="50" charset="-128"/>
              </a:rPr>
              <a:t>社会への参加・包容（インクルージョン）を推進するため、</a:t>
            </a:r>
            <a:r>
              <a:rPr lang="ja-JP" altLang="ja-JP" sz="1350" dirty="0" smtClean="0">
                <a:solidFill>
                  <a:prstClr val="black"/>
                </a:solidFill>
                <a:latin typeface="HGPｺﾞｼｯｸM" panose="020B0600000000000000" pitchFamily="50" charset="-128"/>
                <a:ea typeface="HGPｺﾞｼｯｸM" panose="020B0600000000000000" pitchFamily="50" charset="-128"/>
              </a:rPr>
              <a:t>各</a:t>
            </a:r>
            <a:r>
              <a:rPr lang="ja-JP" altLang="en-US" sz="1350" dirty="0" smtClean="0">
                <a:solidFill>
                  <a:prstClr val="black"/>
                </a:solidFill>
                <a:latin typeface="HGPｺﾞｼｯｸM" panose="020B0600000000000000" pitchFamily="50" charset="-128"/>
                <a:ea typeface="HGPｺﾞｼｯｸM" panose="020B0600000000000000" pitchFamily="50" charset="-128"/>
              </a:rPr>
              <a:t>市町村（又は圏域）</a:t>
            </a:r>
            <a:r>
              <a:rPr lang="ja-JP" altLang="ja-JP" sz="1350" dirty="0" smtClean="0">
                <a:solidFill>
                  <a:prstClr val="black"/>
                </a:solidFill>
                <a:latin typeface="HGPｺﾞｼｯｸM" panose="020B0600000000000000" pitchFamily="50" charset="-128"/>
                <a:ea typeface="HGPｺﾞｼｯｸM" panose="020B0600000000000000" pitchFamily="50" charset="-128"/>
              </a:rPr>
              <a:t>に</a:t>
            </a:r>
            <a:r>
              <a:rPr lang="ja-JP" altLang="ja-JP" sz="1350" dirty="0">
                <a:solidFill>
                  <a:prstClr val="black"/>
                </a:solidFill>
                <a:latin typeface="HGPｺﾞｼｯｸM" panose="020B0600000000000000" pitchFamily="50" charset="-128"/>
                <a:ea typeface="HGPｺﾞｼｯｸM" panose="020B0600000000000000" pitchFamily="50" charset="-128"/>
              </a:rPr>
              <a:t>設置された児童発達支援</a:t>
            </a:r>
            <a:r>
              <a:rPr lang="ja-JP" altLang="ja-JP" sz="1350" dirty="0" smtClean="0">
                <a:solidFill>
                  <a:prstClr val="black"/>
                </a:solidFill>
                <a:latin typeface="HGPｺﾞｼｯｸM" panose="020B0600000000000000" pitchFamily="50" charset="-128"/>
                <a:ea typeface="HGPｺﾞｼｯｸM" panose="020B0600000000000000" pitchFamily="50" charset="-128"/>
              </a:rPr>
              <a:t>センターが保</a:t>
            </a:r>
            <a:endParaRPr lang="en-US" altLang="ja-JP" sz="1350" dirty="0" smtClean="0">
              <a:solidFill>
                <a:prstClr val="black"/>
              </a:solidFill>
              <a:latin typeface="HGPｺﾞｼｯｸM" panose="020B0600000000000000" pitchFamily="50" charset="-128"/>
              <a:ea typeface="HGPｺﾞｼｯｸM" panose="020B0600000000000000" pitchFamily="50" charset="-128"/>
            </a:endParaRPr>
          </a:p>
          <a:p>
            <a:pPr algn="l"/>
            <a:r>
              <a:rPr lang="ja-JP" altLang="en-US" sz="1350" dirty="0">
                <a:solidFill>
                  <a:prstClr val="black"/>
                </a:solidFill>
                <a:latin typeface="HGPｺﾞｼｯｸM" panose="020B0600000000000000" pitchFamily="50" charset="-128"/>
                <a:ea typeface="HGPｺﾞｼｯｸM" panose="020B0600000000000000" pitchFamily="50" charset="-128"/>
              </a:rPr>
              <a:t>　</a:t>
            </a:r>
            <a:r>
              <a:rPr lang="ja-JP" altLang="en-US" sz="1350" dirty="0" smtClean="0">
                <a:solidFill>
                  <a:prstClr val="black"/>
                </a:solidFill>
                <a:latin typeface="HGPｺﾞｼｯｸM" panose="020B0600000000000000" pitchFamily="50" charset="-128"/>
                <a:ea typeface="HGPｺﾞｼｯｸM" panose="020B0600000000000000" pitchFamily="50" charset="-128"/>
              </a:rPr>
              <a:t>　</a:t>
            </a:r>
            <a:r>
              <a:rPr lang="ja-JP" altLang="en-US" sz="1350" dirty="0">
                <a:solidFill>
                  <a:prstClr val="black"/>
                </a:solidFill>
                <a:latin typeface="HGPｺﾞｼｯｸM" panose="020B0600000000000000" pitchFamily="50" charset="-128"/>
                <a:ea typeface="HGPｺﾞｼｯｸM" panose="020B0600000000000000" pitchFamily="50" charset="-128"/>
              </a:rPr>
              <a:t> </a:t>
            </a:r>
            <a:r>
              <a:rPr lang="ja-JP" altLang="ja-JP" sz="1350" dirty="0" smtClean="0">
                <a:solidFill>
                  <a:prstClr val="black"/>
                </a:solidFill>
                <a:latin typeface="HGPｺﾞｼｯｸM" panose="020B0600000000000000" pitchFamily="50" charset="-128"/>
                <a:ea typeface="HGPｺﾞｼｯｸM" panose="020B0600000000000000" pitchFamily="50" charset="-128"/>
              </a:rPr>
              <a:t>育所</a:t>
            </a:r>
            <a:r>
              <a:rPr lang="ja-JP" altLang="ja-JP" sz="1350" dirty="0">
                <a:solidFill>
                  <a:prstClr val="black"/>
                </a:solidFill>
                <a:latin typeface="HGPｺﾞｼｯｸM" panose="020B0600000000000000" pitchFamily="50" charset="-128"/>
                <a:ea typeface="HGPｺﾞｼｯｸM" panose="020B0600000000000000" pitchFamily="50" charset="-128"/>
              </a:rPr>
              <a:t>等訪問支援を実施するなどにより、</a:t>
            </a:r>
            <a:r>
              <a:rPr lang="ja-JP" altLang="ja-JP" sz="1350" b="1" u="sng" dirty="0">
                <a:solidFill>
                  <a:prstClr val="black"/>
                </a:solidFill>
                <a:latin typeface="HGPｺﾞｼｯｸM" panose="020B0600000000000000" pitchFamily="50" charset="-128"/>
                <a:ea typeface="HGPｺﾞｼｯｸM" panose="020B0600000000000000" pitchFamily="50" charset="-128"/>
              </a:rPr>
              <a:t>平成３２年度末までに、すべての市町村において、</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保育所</a:t>
            </a:r>
            <a:r>
              <a:rPr lang="ja-JP" altLang="en-US" sz="1350" b="1" u="sng" dirty="0" smtClean="0">
                <a:solidFill>
                  <a:prstClr val="black"/>
                </a:solidFill>
                <a:latin typeface="HGPｺﾞｼｯｸM" panose="020B0600000000000000" pitchFamily="50" charset="-128"/>
                <a:ea typeface="HGPｺﾞｼｯｸM" panose="020B0600000000000000" pitchFamily="50" charset="-128"/>
              </a:rPr>
              <a:t>等</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訪問支援</a:t>
            </a:r>
            <a:r>
              <a:rPr lang="ja-JP" altLang="ja-JP" sz="1350" b="1" u="sng" dirty="0">
                <a:solidFill>
                  <a:prstClr val="black"/>
                </a:solidFill>
                <a:latin typeface="HGPｺﾞｼｯｸM" panose="020B0600000000000000" pitchFamily="50" charset="-128"/>
                <a:ea typeface="HGPｺﾞｼｯｸM" panose="020B0600000000000000" pitchFamily="50" charset="-128"/>
              </a:rPr>
              <a:t>を利用できる</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体制を</a:t>
            </a:r>
            <a:endParaRPr lang="en-US" altLang="ja-JP" sz="1350" b="1" u="sng" dirty="0">
              <a:solidFill>
                <a:prstClr val="black"/>
              </a:solidFill>
              <a:latin typeface="HGPｺﾞｼｯｸM" panose="020B0600000000000000" pitchFamily="50" charset="-128"/>
              <a:ea typeface="HGPｺﾞｼｯｸM" panose="020B0600000000000000" pitchFamily="50" charset="-128"/>
            </a:endParaRPr>
          </a:p>
          <a:p>
            <a:pPr algn="l"/>
            <a:r>
              <a:rPr lang="ja-JP" altLang="en-US" sz="1350" b="1" dirty="0" smtClean="0">
                <a:solidFill>
                  <a:prstClr val="black"/>
                </a:solidFill>
                <a:latin typeface="HGPｺﾞｼｯｸM" panose="020B0600000000000000" pitchFamily="50" charset="-128"/>
                <a:ea typeface="HGPｺﾞｼｯｸM" panose="020B0600000000000000" pitchFamily="50" charset="-128"/>
              </a:rPr>
              <a:t>　　 </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構築する</a:t>
            </a:r>
            <a:r>
              <a:rPr lang="ja-JP" altLang="en-US" sz="1350" b="1" u="sng" dirty="0" smtClean="0">
                <a:solidFill>
                  <a:prstClr val="black"/>
                </a:solidFill>
                <a:latin typeface="HGPｺﾞｼｯｸM" panose="020B0600000000000000" pitchFamily="50" charset="-128"/>
                <a:ea typeface="HGPｺﾞｼｯｸM" panose="020B0600000000000000" pitchFamily="50" charset="-128"/>
              </a:rPr>
              <a:t>ことを基本とする</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a:t>
            </a:r>
            <a:endParaRPr lang="ja-JP" altLang="ja-JP" sz="1350" b="1" u="sng" dirty="0">
              <a:solidFill>
                <a:prstClr val="black"/>
              </a:solidFill>
              <a:latin typeface="HGPｺﾞｼｯｸM" panose="020B0600000000000000" pitchFamily="50" charset="-128"/>
              <a:ea typeface="HGPｺﾞｼｯｸM" panose="020B0600000000000000" pitchFamily="50" charset="-128"/>
            </a:endParaRPr>
          </a:p>
        </p:txBody>
      </p:sp>
      <p:sp>
        <p:nvSpPr>
          <p:cNvPr id="7" name="正方形/長方形 6"/>
          <p:cNvSpPr/>
          <p:nvPr/>
        </p:nvSpPr>
        <p:spPr>
          <a:xfrm>
            <a:off x="63419" y="4365104"/>
            <a:ext cx="1691226" cy="41056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HGPｺﾞｼｯｸM" panose="020B0600000000000000" pitchFamily="50" charset="-128"/>
                <a:ea typeface="HGPｺﾞｼｯｸM" panose="020B0600000000000000" pitchFamily="50" charset="-128"/>
              </a:rPr>
              <a:t>成果目標（案）</a:t>
            </a:r>
            <a:endParaRPr lang="ja-JP" altLang="en-US" sz="1600" b="1" dirty="0">
              <a:solidFill>
                <a:prstClr val="black"/>
              </a:solidFill>
              <a:latin typeface="HGPｺﾞｼｯｸM" panose="020B0600000000000000" pitchFamily="50" charset="-128"/>
              <a:ea typeface="HGPｺﾞｼｯｸM" panose="020B0600000000000000" pitchFamily="50" charset="-128"/>
            </a:endParaRPr>
          </a:p>
        </p:txBody>
      </p:sp>
      <p:sp>
        <p:nvSpPr>
          <p:cNvPr id="2" name="下矢印 1"/>
          <p:cNvSpPr/>
          <p:nvPr/>
        </p:nvSpPr>
        <p:spPr>
          <a:xfrm>
            <a:off x="3931974" y="4221088"/>
            <a:ext cx="1950217" cy="34929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83</a:t>
            </a:fld>
            <a:endParaRPr lang="en-US" altLang="ja-JP">
              <a:solidFill>
                <a:prstClr val="black"/>
              </a:solidFill>
            </a:endParaRPr>
          </a:p>
        </p:txBody>
      </p:sp>
      <p:grpSp>
        <p:nvGrpSpPr>
          <p:cNvPr id="9" name="グループ化 10"/>
          <p:cNvGrpSpPr>
            <a:grpSpLocks/>
          </p:cNvGrpSpPr>
          <p:nvPr/>
        </p:nvGrpSpPr>
        <p:grpSpPr bwMode="auto">
          <a:xfrm>
            <a:off x="80" y="404664"/>
            <a:ext cx="9906000" cy="71438"/>
            <a:chOff x="0" y="188640"/>
            <a:chExt cx="9144000" cy="72008"/>
          </a:xfrm>
        </p:grpSpPr>
        <p:cxnSp>
          <p:nvCxnSpPr>
            <p:cNvPr id="10" name="直線コネクタ 9"/>
            <p:cNvCxnSpPr/>
            <p:nvPr/>
          </p:nvCxnSpPr>
          <p:spPr>
            <a:xfrm>
              <a:off x="0" y="188640"/>
              <a:ext cx="9144000" cy="0"/>
            </a:xfrm>
            <a:prstGeom prst="line">
              <a:avLst/>
            </a:prstGeom>
            <a:noFill/>
            <a:ln w="9525" cap="flat" cmpd="sng" algn="ctr">
              <a:solidFill>
                <a:srgbClr val="99CCFF"/>
              </a:solidFill>
              <a:prstDash val="solid"/>
            </a:ln>
            <a:effectLst/>
          </p:spPr>
        </p:cxnSp>
        <p:cxnSp>
          <p:nvCxnSpPr>
            <p:cNvPr id="11" name="直線コネクタ 10"/>
            <p:cNvCxnSpPr/>
            <p:nvPr/>
          </p:nvCxnSpPr>
          <p:spPr>
            <a:xfrm>
              <a:off x="0" y="260648"/>
              <a:ext cx="9144000" cy="0"/>
            </a:xfrm>
            <a:prstGeom prst="line">
              <a:avLst/>
            </a:prstGeom>
            <a:noFill/>
            <a:ln w="57150" cap="flat" cmpd="sng" algn="ctr">
              <a:solidFill>
                <a:srgbClr val="99CCFF"/>
              </a:solidFill>
              <a:prstDash val="solid"/>
            </a:ln>
            <a:effectLst/>
          </p:spPr>
        </p:cxnSp>
      </p:grpSp>
      <p:sp>
        <p:nvSpPr>
          <p:cNvPr id="12" name="正方形/長方形 11"/>
          <p:cNvSpPr/>
          <p:nvPr/>
        </p:nvSpPr>
        <p:spPr>
          <a:xfrm>
            <a:off x="35" y="-27358"/>
            <a:ext cx="9906000" cy="461665"/>
          </a:xfrm>
          <a:prstGeom prst="rect">
            <a:avLst/>
          </a:prstGeom>
        </p:spPr>
        <p:txBody>
          <a:bodyPr wrap="square">
            <a:spAutoFit/>
          </a:bodyPr>
          <a:lstStyle/>
          <a:p>
            <a:pPr algn="ctr" fontAlgn="auto">
              <a:spcBef>
                <a:spcPts val="0"/>
              </a:spcBef>
              <a:spcAft>
                <a:spcPts val="0"/>
              </a:spcAft>
            </a:pPr>
            <a:r>
              <a:rPr lang="ja-JP" altLang="en-US" sz="2400" b="1" dirty="0" smtClean="0">
                <a:solidFill>
                  <a:prstClr val="black"/>
                </a:solidFill>
                <a:latin typeface="HGP創英角ｺﾞｼｯｸUB" panose="020B0900000000000000" pitchFamily="50" charset="-128"/>
                <a:ea typeface="HGP創英角ｺﾞｼｯｸUB" panose="020B0900000000000000" pitchFamily="50" charset="-128"/>
              </a:rPr>
              <a:t>成果目標㈠　障害児に対する重層的な地域支援体制の構築について</a:t>
            </a:r>
            <a:endParaRPr lang="ja-JP" altLang="en-US" sz="2400" b="1"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766137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p:cNvSpPr txBox="1">
            <a:spLocks/>
          </p:cNvSpPr>
          <p:nvPr/>
        </p:nvSpPr>
        <p:spPr>
          <a:xfrm>
            <a:off x="141427" y="620696"/>
            <a:ext cx="9648110" cy="3132348"/>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pPr marL="180975" indent="-180975" algn="l"/>
            <a:r>
              <a:rPr lang="ja-JP" altLang="en-US" sz="1350" dirty="0" smtClean="0">
                <a:solidFill>
                  <a:prstClr val="black"/>
                </a:solidFill>
                <a:latin typeface="HGPｺﾞｼｯｸM" panose="020B0600000000000000" pitchFamily="50" charset="-128"/>
                <a:ea typeface="HGPｺﾞｼｯｸM" panose="020B0600000000000000" pitchFamily="50" charset="-128"/>
              </a:rPr>
              <a:t>〇　こうした</a:t>
            </a:r>
            <a:r>
              <a:rPr lang="ja-JP" altLang="ja-JP" sz="1350" dirty="0" smtClean="0">
                <a:solidFill>
                  <a:prstClr val="black"/>
                </a:solidFill>
                <a:latin typeface="HGPｺﾞｼｯｸM" panose="020B0600000000000000" pitchFamily="50" charset="-128"/>
                <a:ea typeface="HGPｺﾞｼｯｸM" panose="020B0600000000000000" pitchFamily="50" charset="-128"/>
              </a:rPr>
              <a:t>障害児通所</a:t>
            </a:r>
            <a:r>
              <a:rPr lang="ja-JP" altLang="ja-JP" sz="1350" dirty="0">
                <a:solidFill>
                  <a:prstClr val="black"/>
                </a:solidFill>
                <a:latin typeface="HGPｺﾞｼｯｸM" panose="020B0600000000000000" pitchFamily="50" charset="-128"/>
                <a:ea typeface="HGPｺﾞｼｯｸM" panose="020B0600000000000000" pitchFamily="50" charset="-128"/>
              </a:rPr>
              <a:t>支援が整備されたとしても、医療的ニーズの高い重症心身障害児は、一般の</a:t>
            </a:r>
            <a:r>
              <a:rPr lang="ja-JP" altLang="ja-JP" sz="1350" dirty="0" smtClean="0">
                <a:solidFill>
                  <a:prstClr val="black"/>
                </a:solidFill>
                <a:latin typeface="HGPｺﾞｼｯｸM" panose="020B0600000000000000" pitchFamily="50" charset="-128"/>
                <a:ea typeface="HGPｺﾞｼｯｸM" panose="020B0600000000000000" pitchFamily="50" charset="-128"/>
              </a:rPr>
              <a:t>障害児通所支援で支援</a:t>
            </a:r>
            <a:r>
              <a:rPr lang="ja-JP" altLang="ja-JP" sz="1350" dirty="0">
                <a:solidFill>
                  <a:prstClr val="black"/>
                </a:solidFill>
                <a:latin typeface="HGPｺﾞｼｯｸM" panose="020B0600000000000000" pitchFamily="50" charset="-128"/>
                <a:ea typeface="HGPｺﾞｼｯｸM" panose="020B0600000000000000" pitchFamily="50" charset="-128"/>
              </a:rPr>
              <a:t>を</a:t>
            </a:r>
            <a:r>
              <a:rPr lang="ja-JP" altLang="ja-JP" sz="1350" dirty="0" smtClean="0">
                <a:solidFill>
                  <a:prstClr val="black"/>
                </a:solidFill>
                <a:latin typeface="HGPｺﾞｼｯｸM" panose="020B0600000000000000" pitchFamily="50" charset="-128"/>
                <a:ea typeface="HGPｺﾞｼｯｸM" panose="020B0600000000000000" pitchFamily="50" charset="-128"/>
              </a:rPr>
              <a:t>受</a:t>
            </a:r>
            <a:r>
              <a:rPr lang="ja-JP" altLang="en-US" sz="1350" dirty="0" smtClean="0">
                <a:solidFill>
                  <a:prstClr val="black"/>
                </a:solidFill>
                <a:latin typeface="HGPｺﾞｼｯｸM" panose="020B0600000000000000" pitchFamily="50" charset="-128"/>
                <a:ea typeface="HGPｺﾞｼｯｸM" panose="020B0600000000000000" pitchFamily="50" charset="-128"/>
              </a:rPr>
              <a:t>け</a:t>
            </a:r>
            <a:r>
              <a:rPr lang="ja-JP" altLang="ja-JP" sz="1350" dirty="0" smtClean="0">
                <a:solidFill>
                  <a:prstClr val="black"/>
                </a:solidFill>
                <a:latin typeface="HGPｺﾞｼｯｸM" panose="020B0600000000000000" pitchFamily="50" charset="-128"/>
                <a:ea typeface="HGPｺﾞｼｯｸM" panose="020B0600000000000000" pitchFamily="50" charset="-128"/>
              </a:rPr>
              <a:t>ること</a:t>
            </a:r>
            <a:r>
              <a:rPr lang="ja-JP" altLang="ja-JP" sz="1350" dirty="0">
                <a:solidFill>
                  <a:prstClr val="black"/>
                </a:solidFill>
                <a:latin typeface="HGPｺﾞｼｯｸM" panose="020B0600000000000000" pitchFamily="50" charset="-128"/>
                <a:ea typeface="HGPｺﾞｼｯｸM" panose="020B0600000000000000" pitchFamily="50" charset="-128"/>
              </a:rPr>
              <a:t>は難しい状況にある。このため、重症心身障害児を主に支援する事業所が必要となるが、</a:t>
            </a:r>
            <a:r>
              <a:rPr lang="ja-JP" altLang="ja-JP" sz="1350" dirty="0" smtClean="0">
                <a:solidFill>
                  <a:prstClr val="black"/>
                </a:solidFill>
                <a:latin typeface="HGPｺﾞｼｯｸM" panose="020B0600000000000000" pitchFamily="50" charset="-128"/>
                <a:ea typeface="HGPｺﾞｼｯｸM" panose="020B0600000000000000" pitchFamily="50" charset="-128"/>
              </a:rPr>
              <a:t>こうした事業所</a:t>
            </a:r>
            <a:r>
              <a:rPr lang="ja-JP" altLang="ja-JP" sz="1350" dirty="0">
                <a:solidFill>
                  <a:prstClr val="black"/>
                </a:solidFill>
                <a:latin typeface="HGPｺﾞｼｯｸM" panose="020B0600000000000000" pitchFamily="50" charset="-128"/>
                <a:ea typeface="HGPｺﾞｼｯｸM" panose="020B0600000000000000" pitchFamily="50" charset="-128"/>
              </a:rPr>
              <a:t>は少なく、身近</a:t>
            </a:r>
            <a:r>
              <a:rPr lang="ja-JP" altLang="ja-JP" sz="1350" dirty="0" smtClean="0">
                <a:solidFill>
                  <a:prstClr val="black"/>
                </a:solidFill>
                <a:latin typeface="HGPｺﾞｼｯｸM" panose="020B0600000000000000" pitchFamily="50" charset="-128"/>
                <a:ea typeface="HGPｺﾞｼｯｸM" panose="020B0600000000000000" pitchFamily="50" charset="-128"/>
              </a:rPr>
              <a:t>な地域</a:t>
            </a:r>
            <a:r>
              <a:rPr lang="ja-JP" altLang="ja-JP" sz="1350" dirty="0">
                <a:solidFill>
                  <a:prstClr val="black"/>
                </a:solidFill>
                <a:latin typeface="HGPｺﾞｼｯｸM" panose="020B0600000000000000" pitchFamily="50" charset="-128"/>
                <a:ea typeface="HGPｺﾞｼｯｸM" panose="020B0600000000000000" pitchFamily="50" charset="-128"/>
              </a:rPr>
              <a:t>で支援が受けられる状況にはなっていない。</a:t>
            </a:r>
          </a:p>
          <a:p>
            <a:pPr algn="l"/>
            <a:r>
              <a:rPr lang="en-US" altLang="ja-JP" sz="800" dirty="0">
                <a:solidFill>
                  <a:prstClr val="black"/>
                </a:solidFill>
                <a:latin typeface="HGPｺﾞｼｯｸM" panose="020B0600000000000000" pitchFamily="50" charset="-128"/>
                <a:ea typeface="HGPｺﾞｼｯｸM" panose="020B0600000000000000" pitchFamily="50" charset="-128"/>
              </a:rPr>
              <a:t> </a:t>
            </a:r>
            <a:endParaRPr lang="ja-JP" altLang="ja-JP" sz="300" dirty="0">
              <a:solidFill>
                <a:prstClr val="black"/>
              </a:solidFill>
              <a:latin typeface="HGPｺﾞｼｯｸM" panose="020B0600000000000000" pitchFamily="50" charset="-128"/>
              <a:ea typeface="HGPｺﾞｼｯｸM" panose="020B0600000000000000" pitchFamily="50" charset="-128"/>
            </a:endParaRPr>
          </a:p>
          <a:p>
            <a:pPr algn="l"/>
            <a:r>
              <a:rPr lang="ja-JP" altLang="ja-JP" sz="1350" dirty="0">
                <a:solidFill>
                  <a:prstClr val="black"/>
                </a:solidFill>
                <a:latin typeface="HGPｺﾞｼｯｸM" panose="020B0600000000000000" pitchFamily="50" charset="-128"/>
                <a:ea typeface="HGPｺﾞｼｯｸM" panose="020B0600000000000000" pitchFamily="50" charset="-128"/>
              </a:rPr>
              <a:t>　</a:t>
            </a:r>
            <a:r>
              <a:rPr lang="ja-JP" altLang="en-US" sz="1350" dirty="0" smtClean="0">
                <a:solidFill>
                  <a:prstClr val="black"/>
                </a:solidFill>
                <a:latin typeface="HGPｺﾞｼｯｸM" panose="020B0600000000000000" pitchFamily="50" charset="-128"/>
                <a:ea typeface="HGPｺﾞｼｯｸM" panose="020B0600000000000000" pitchFamily="50" charset="-128"/>
              </a:rPr>
              <a:t>□　</a:t>
            </a:r>
            <a:r>
              <a:rPr lang="ja-JP" altLang="ja-JP" sz="1350" dirty="0" smtClean="0">
                <a:solidFill>
                  <a:prstClr val="black"/>
                </a:solidFill>
                <a:latin typeface="HGPｺﾞｼｯｸM" panose="020B0600000000000000" pitchFamily="50" charset="-128"/>
                <a:ea typeface="HGPｺﾞｼｯｸM" panose="020B0600000000000000" pitchFamily="50" charset="-128"/>
              </a:rPr>
              <a:t>主</a:t>
            </a:r>
            <a:r>
              <a:rPr lang="ja-JP" altLang="ja-JP" sz="1350" dirty="0">
                <a:solidFill>
                  <a:prstClr val="black"/>
                </a:solidFill>
                <a:latin typeface="HGPｺﾞｼｯｸM" panose="020B0600000000000000" pitchFamily="50" charset="-128"/>
                <a:ea typeface="HGPｺﾞｼｯｸM" panose="020B0600000000000000" pitchFamily="50" charset="-128"/>
              </a:rPr>
              <a:t>に重症心身障害児の発達支援を行っている事業所の割合</a:t>
            </a:r>
          </a:p>
          <a:p>
            <a:pPr algn="l"/>
            <a:r>
              <a:rPr lang="ja-JP" altLang="ja-JP" sz="1350" dirty="0">
                <a:solidFill>
                  <a:prstClr val="black"/>
                </a:solidFill>
                <a:latin typeface="HGPｺﾞｼｯｸM" panose="020B0600000000000000" pitchFamily="50" charset="-128"/>
                <a:ea typeface="HGPｺﾞｼｯｸM" panose="020B0600000000000000" pitchFamily="50" charset="-128"/>
              </a:rPr>
              <a:t>　　</a:t>
            </a:r>
            <a:r>
              <a:rPr lang="ja-JP" altLang="en-US" sz="1350" dirty="0" smtClean="0">
                <a:solidFill>
                  <a:prstClr val="black"/>
                </a:solidFill>
                <a:latin typeface="HGPｺﾞｼｯｸM" panose="020B0600000000000000" pitchFamily="50" charset="-128"/>
                <a:ea typeface="HGPｺﾞｼｯｸM" panose="020B0600000000000000" pitchFamily="50" charset="-128"/>
              </a:rPr>
              <a:t>　</a:t>
            </a:r>
            <a:r>
              <a:rPr lang="en-US" altLang="ja-JP" sz="1350" dirty="0" smtClean="0">
                <a:solidFill>
                  <a:prstClr val="black"/>
                </a:solidFill>
                <a:latin typeface="HGPｺﾞｼｯｸM" panose="020B0600000000000000" pitchFamily="50" charset="-128"/>
                <a:ea typeface="HGPｺﾞｼｯｸM" panose="020B0600000000000000" pitchFamily="50" charset="-128"/>
              </a:rPr>
              <a:t> </a:t>
            </a:r>
            <a:r>
              <a:rPr lang="ja-JP" altLang="en-US" sz="1350" dirty="0" smtClean="0">
                <a:solidFill>
                  <a:prstClr val="black"/>
                </a:solidFill>
                <a:latin typeface="HGPｺﾞｼｯｸM" panose="020B0600000000000000" pitchFamily="50" charset="-128"/>
                <a:ea typeface="HGPｺﾞｼｯｸM" panose="020B0600000000000000" pitchFamily="50" charset="-128"/>
              </a:rPr>
              <a:t>・　</a:t>
            </a:r>
            <a:r>
              <a:rPr lang="ja-JP" altLang="ja-JP" sz="1350" dirty="0" smtClean="0">
                <a:solidFill>
                  <a:prstClr val="black"/>
                </a:solidFill>
                <a:latin typeface="HGPｺﾞｼｯｸM" panose="020B0600000000000000" pitchFamily="50" charset="-128"/>
                <a:ea typeface="HGPｺﾞｼｯｸM" panose="020B0600000000000000" pitchFamily="50" charset="-128"/>
              </a:rPr>
              <a:t>児童</a:t>
            </a:r>
            <a:r>
              <a:rPr lang="ja-JP" altLang="ja-JP" sz="1350" dirty="0">
                <a:solidFill>
                  <a:prstClr val="black"/>
                </a:solidFill>
                <a:latin typeface="HGPｺﾞｼｯｸM" panose="020B0600000000000000" pitchFamily="50" charset="-128"/>
                <a:ea typeface="HGPｺﾞｼｯｸM" panose="020B0600000000000000" pitchFamily="50" charset="-128"/>
              </a:rPr>
              <a:t>発達支援　　</a:t>
            </a:r>
            <a:r>
              <a:rPr lang="ja-JP" altLang="ja-JP" sz="1350" dirty="0" smtClean="0">
                <a:solidFill>
                  <a:prstClr val="black"/>
                </a:solidFill>
                <a:latin typeface="HGPｺﾞｼｯｸM" panose="020B0600000000000000" pitchFamily="50" charset="-128"/>
                <a:ea typeface="HGPｺﾞｼｯｸM" panose="020B0600000000000000" pitchFamily="50" charset="-128"/>
              </a:rPr>
              <a:t>２４８カ所</a:t>
            </a:r>
            <a:r>
              <a:rPr lang="ja-JP" altLang="ja-JP" sz="1350" dirty="0">
                <a:solidFill>
                  <a:prstClr val="black"/>
                </a:solidFill>
                <a:latin typeface="HGPｺﾞｼｯｸM" panose="020B0600000000000000" pitchFamily="50" charset="-128"/>
                <a:ea typeface="HGPｺﾞｼｯｸM" panose="020B0600000000000000" pitchFamily="50" charset="-128"/>
              </a:rPr>
              <a:t>（事業所全体の６．３％</a:t>
            </a:r>
            <a:r>
              <a:rPr lang="ja-JP" altLang="ja-JP" sz="1350" dirty="0" smtClean="0">
                <a:solidFill>
                  <a:prstClr val="black"/>
                </a:solidFill>
                <a:latin typeface="HGPｺﾞｼｯｸM" panose="020B0600000000000000" pitchFamily="50" charset="-128"/>
                <a:ea typeface="HGPｺﾞｼｯｸM" panose="020B0600000000000000" pitchFamily="50" charset="-128"/>
              </a:rPr>
              <a:t>）</a:t>
            </a:r>
            <a:r>
              <a:rPr lang="ja-JP" altLang="en-US" sz="1350" dirty="0">
                <a:solidFill>
                  <a:prstClr val="black"/>
                </a:solidFill>
                <a:latin typeface="HGPｺﾞｼｯｸM" panose="020B0600000000000000" pitchFamily="50" charset="-128"/>
                <a:ea typeface="HGPｺﾞｼｯｸM" panose="020B0600000000000000" pitchFamily="50" charset="-128"/>
              </a:rPr>
              <a:t> </a:t>
            </a:r>
            <a:r>
              <a:rPr lang="ja-JP" altLang="en-US" sz="1350" dirty="0" smtClean="0">
                <a:solidFill>
                  <a:prstClr val="black"/>
                </a:solidFill>
                <a:latin typeface="HGPｺﾞｼｯｸM" panose="020B0600000000000000" pitchFamily="50" charset="-128"/>
                <a:ea typeface="HGPｺﾞｼｯｸM" panose="020B0600000000000000" pitchFamily="50" charset="-128"/>
              </a:rPr>
              <a:t>    　  ・　</a:t>
            </a:r>
            <a:r>
              <a:rPr lang="ja-JP" altLang="ja-JP" sz="1350" dirty="0" smtClean="0">
                <a:solidFill>
                  <a:prstClr val="black"/>
                </a:solidFill>
                <a:latin typeface="HGPｺﾞｼｯｸM" panose="020B0600000000000000" pitchFamily="50" charset="-128"/>
                <a:ea typeface="HGPｺﾞｼｯｸM" panose="020B0600000000000000" pitchFamily="50" charset="-128"/>
              </a:rPr>
              <a:t>放課後</a:t>
            </a:r>
            <a:r>
              <a:rPr lang="ja-JP" altLang="ja-JP" sz="1350" dirty="0">
                <a:solidFill>
                  <a:prstClr val="black"/>
                </a:solidFill>
                <a:latin typeface="HGPｺﾞｼｯｸM" panose="020B0600000000000000" pitchFamily="50" charset="-128"/>
                <a:ea typeface="HGPｺﾞｼｯｸM" panose="020B0600000000000000" pitchFamily="50" charset="-128"/>
              </a:rPr>
              <a:t>等デイサービス　３５４カ所（事業所全体の４．１％）</a:t>
            </a:r>
          </a:p>
          <a:p>
            <a:pPr algn="l"/>
            <a:r>
              <a:rPr lang="ja-JP" altLang="ja-JP" sz="1000" dirty="0">
                <a:solidFill>
                  <a:prstClr val="black"/>
                </a:solidFill>
                <a:latin typeface="HGPｺﾞｼｯｸM" panose="020B0600000000000000" pitchFamily="50" charset="-128"/>
                <a:ea typeface="HGPｺﾞｼｯｸM" panose="020B0600000000000000" pitchFamily="50" charset="-128"/>
              </a:rPr>
              <a:t>　</a:t>
            </a:r>
            <a:r>
              <a:rPr lang="ja-JP" altLang="en-US" sz="1000" dirty="0" smtClean="0">
                <a:solidFill>
                  <a:prstClr val="black"/>
                </a:solidFill>
                <a:latin typeface="HGPｺﾞｼｯｸM" panose="020B0600000000000000" pitchFamily="50" charset="-128"/>
                <a:ea typeface="HGPｺﾞｼｯｸM" panose="020B0600000000000000" pitchFamily="50" charset="-128"/>
              </a:rPr>
              <a:t>　　　　　　　　　　　　　　　　　　　　　　　　　　　　　　　　　　　　　　　　　</a:t>
            </a:r>
            <a:r>
              <a:rPr lang="ja-JP" altLang="ja-JP" sz="1000" dirty="0" smtClean="0">
                <a:solidFill>
                  <a:prstClr val="black"/>
                </a:solidFill>
                <a:latin typeface="HGPｺﾞｼｯｸM" panose="020B0600000000000000" pitchFamily="50" charset="-128"/>
                <a:ea typeface="HGPｺﾞｼｯｸM" panose="020B0600000000000000" pitchFamily="50" charset="-128"/>
              </a:rPr>
              <a:t>［</a:t>
            </a:r>
            <a:r>
              <a:rPr lang="ja-JP" altLang="ja-JP" sz="1000" dirty="0">
                <a:solidFill>
                  <a:prstClr val="black"/>
                </a:solidFill>
                <a:latin typeface="HGPｺﾞｼｯｸM" panose="020B0600000000000000" pitchFamily="50" charset="-128"/>
                <a:ea typeface="HGPｺﾞｼｯｸM" panose="020B0600000000000000" pitchFamily="50" charset="-128"/>
              </a:rPr>
              <a:t>平成２８年５月　国保連データ。重症心身障害児に対し支援を行う場合の単価を算定している事業所数を集計</a:t>
            </a:r>
            <a:r>
              <a:rPr lang="ja-JP" altLang="ja-JP" sz="1000" dirty="0" smtClean="0">
                <a:solidFill>
                  <a:prstClr val="black"/>
                </a:solidFill>
                <a:latin typeface="HGPｺﾞｼｯｸM" panose="020B0600000000000000" pitchFamily="50" charset="-128"/>
                <a:ea typeface="HGPｺﾞｼｯｸM" panose="020B0600000000000000" pitchFamily="50" charset="-128"/>
              </a:rPr>
              <a:t>］</a:t>
            </a:r>
            <a:endParaRPr lang="en-US" altLang="ja-JP" sz="1000" dirty="0" smtClean="0">
              <a:solidFill>
                <a:prstClr val="black"/>
              </a:solidFill>
              <a:latin typeface="HGPｺﾞｼｯｸM" panose="020B0600000000000000" pitchFamily="50" charset="-128"/>
              <a:ea typeface="HGPｺﾞｼｯｸM" panose="020B0600000000000000" pitchFamily="50" charset="-128"/>
            </a:endParaRPr>
          </a:p>
          <a:p>
            <a:pPr algn="l"/>
            <a:endParaRPr lang="en-US" altLang="ja-JP" sz="300" dirty="0">
              <a:solidFill>
                <a:prstClr val="black"/>
              </a:solidFill>
              <a:latin typeface="HGPｺﾞｼｯｸM" panose="020B0600000000000000" pitchFamily="50" charset="-128"/>
              <a:ea typeface="HGPｺﾞｼｯｸM" panose="020B0600000000000000" pitchFamily="50" charset="-128"/>
            </a:endParaRPr>
          </a:p>
          <a:p>
            <a:pPr marL="266700" indent="-266700" algn="l"/>
            <a:r>
              <a:rPr lang="ja-JP" altLang="en-US" sz="1400" dirty="0" smtClean="0">
                <a:solidFill>
                  <a:prstClr val="black"/>
                </a:solidFill>
                <a:latin typeface="HGPｺﾞｼｯｸM" panose="020B0600000000000000" pitchFamily="50" charset="-128"/>
                <a:ea typeface="HGPｺﾞｼｯｸM" panose="020B0600000000000000" pitchFamily="50" charset="-128"/>
              </a:rPr>
              <a:t>　</a:t>
            </a:r>
            <a:r>
              <a:rPr lang="ja-JP" altLang="en-US" sz="1350" dirty="0" smtClean="0">
                <a:solidFill>
                  <a:prstClr val="black"/>
                </a:solidFill>
                <a:latin typeface="HGPｺﾞｼｯｸM" panose="020B0600000000000000" pitchFamily="50" charset="-128"/>
                <a:ea typeface="HGPｺﾞｼｯｸM" panose="020B0600000000000000" pitchFamily="50" charset="-128"/>
              </a:rPr>
              <a:t>□　</a:t>
            </a:r>
            <a:r>
              <a:rPr lang="ja-JP" altLang="ja-JP" sz="1350" dirty="0" smtClean="0">
                <a:solidFill>
                  <a:prstClr val="black"/>
                </a:solidFill>
                <a:latin typeface="HGPｺﾞｼｯｸM" panose="020B0600000000000000" pitchFamily="50" charset="-128"/>
                <a:ea typeface="HGPｺﾞｼｯｸM" panose="020B0600000000000000" pitchFamily="50" charset="-128"/>
              </a:rPr>
              <a:t>医療</a:t>
            </a:r>
            <a:r>
              <a:rPr lang="ja-JP" altLang="ja-JP" sz="1350" dirty="0">
                <a:solidFill>
                  <a:prstClr val="black"/>
                </a:solidFill>
                <a:latin typeface="HGPｺﾞｼｯｸM" panose="020B0600000000000000" pitchFamily="50" charset="-128"/>
                <a:ea typeface="HGPｺﾞｼｯｸM" panose="020B0600000000000000" pitchFamily="50" charset="-128"/>
              </a:rPr>
              <a:t>技術の進歩等を背景として、</a:t>
            </a:r>
            <a:r>
              <a:rPr lang="en-US" altLang="ja-JP" sz="1350" dirty="0">
                <a:solidFill>
                  <a:prstClr val="black"/>
                </a:solidFill>
                <a:latin typeface="HGPｺﾞｼｯｸM" panose="020B0600000000000000" pitchFamily="50" charset="-128"/>
                <a:ea typeface="HGPｺﾞｼｯｸM" panose="020B0600000000000000" pitchFamily="50" charset="-128"/>
              </a:rPr>
              <a:t>NICU</a:t>
            </a:r>
            <a:r>
              <a:rPr lang="ja-JP" altLang="ja-JP" sz="1350" dirty="0">
                <a:solidFill>
                  <a:prstClr val="black"/>
                </a:solidFill>
                <a:latin typeface="HGPｺﾞｼｯｸM" panose="020B0600000000000000" pitchFamily="50" charset="-128"/>
                <a:ea typeface="HGPｺﾞｼｯｸM" panose="020B0600000000000000" pitchFamily="50" charset="-128"/>
              </a:rPr>
              <a:t>等に長期間入院した後、人工呼吸器等を使用し、たんの吸引などの</a:t>
            </a:r>
            <a:r>
              <a:rPr lang="ja-JP" altLang="ja-JP" sz="1350" dirty="0" smtClean="0">
                <a:solidFill>
                  <a:prstClr val="black"/>
                </a:solidFill>
                <a:latin typeface="HGPｺﾞｼｯｸM" panose="020B0600000000000000" pitchFamily="50" charset="-128"/>
                <a:ea typeface="HGPｺﾞｼｯｸM" panose="020B0600000000000000" pitchFamily="50" charset="-128"/>
              </a:rPr>
              <a:t>医療的ケアが必要</a:t>
            </a:r>
            <a:r>
              <a:rPr lang="ja-JP" altLang="ja-JP" sz="1350" dirty="0">
                <a:solidFill>
                  <a:prstClr val="black"/>
                </a:solidFill>
                <a:latin typeface="HGPｺﾞｼｯｸM" panose="020B0600000000000000" pitchFamily="50" charset="-128"/>
                <a:ea typeface="HGPｺﾞｼｯｸM" panose="020B0600000000000000" pitchFamily="50" charset="-128"/>
              </a:rPr>
              <a:t>な障害児（重症心身障害児のうち医療的ケアが必要な障害児を含む）が増加している</a:t>
            </a:r>
            <a:r>
              <a:rPr lang="ja-JP" altLang="ja-JP" sz="1350" dirty="0" smtClean="0">
                <a:solidFill>
                  <a:prstClr val="black"/>
                </a:solidFill>
                <a:latin typeface="HGPｺﾞｼｯｸM" panose="020B0600000000000000" pitchFamily="50" charset="-128"/>
                <a:ea typeface="HGPｺﾞｼｯｸM" panose="020B0600000000000000" pitchFamily="50" charset="-128"/>
              </a:rPr>
              <a:t>。</a:t>
            </a:r>
            <a:endParaRPr lang="en-US" altLang="ja-JP" sz="1350" dirty="0" smtClean="0">
              <a:solidFill>
                <a:prstClr val="black"/>
              </a:solidFill>
              <a:latin typeface="HGPｺﾞｼｯｸM" panose="020B0600000000000000" pitchFamily="50" charset="-128"/>
              <a:ea typeface="HGPｺﾞｼｯｸM" panose="020B0600000000000000" pitchFamily="50" charset="-128"/>
            </a:endParaRPr>
          </a:p>
          <a:p>
            <a:pPr marL="266700" indent="-266700" algn="l"/>
            <a:r>
              <a:rPr lang="ja-JP" altLang="en-US" sz="1350" dirty="0">
                <a:solidFill>
                  <a:prstClr val="black"/>
                </a:solidFill>
                <a:latin typeface="HGPｺﾞｼｯｸM" panose="020B0600000000000000" pitchFamily="50" charset="-128"/>
                <a:ea typeface="HGPｺﾞｼｯｸM" panose="020B0600000000000000" pitchFamily="50" charset="-128"/>
              </a:rPr>
              <a:t>　</a:t>
            </a:r>
            <a:r>
              <a:rPr lang="ja-JP" altLang="en-US" sz="1350" dirty="0" smtClean="0">
                <a:solidFill>
                  <a:prstClr val="black"/>
                </a:solidFill>
                <a:latin typeface="HGPｺﾞｼｯｸM" panose="020B0600000000000000" pitchFamily="50" charset="-128"/>
                <a:ea typeface="HGPｺﾞｼｯｸM" panose="020B0600000000000000" pitchFamily="50" charset="-128"/>
              </a:rPr>
              <a:t>　　 </a:t>
            </a:r>
            <a:r>
              <a:rPr lang="ja-JP" altLang="ja-JP" sz="1350" dirty="0" smtClean="0">
                <a:solidFill>
                  <a:prstClr val="black"/>
                </a:solidFill>
                <a:latin typeface="HGPｺﾞｼｯｸM" panose="020B0600000000000000" pitchFamily="50" charset="-128"/>
                <a:ea typeface="HGPｺﾞｼｯｸM" panose="020B0600000000000000" pitchFamily="50" charset="-128"/>
              </a:rPr>
              <a:t>医療的ケア児が</a:t>
            </a:r>
            <a:r>
              <a:rPr lang="ja-JP" altLang="ja-JP" sz="1350" dirty="0">
                <a:solidFill>
                  <a:prstClr val="black"/>
                </a:solidFill>
                <a:latin typeface="HGPｺﾞｼｯｸM" panose="020B0600000000000000" pitchFamily="50" charset="-128"/>
                <a:ea typeface="HGPｺﾞｼｯｸM" panose="020B0600000000000000" pitchFamily="50" charset="-128"/>
              </a:rPr>
              <a:t>それぞれの地域で適切な支援を受けられるよう、先般の児童福祉法改正において、「地方</a:t>
            </a:r>
            <a:r>
              <a:rPr lang="ja-JP" altLang="ja-JP" sz="1350" dirty="0" smtClean="0">
                <a:solidFill>
                  <a:prstClr val="black"/>
                </a:solidFill>
                <a:latin typeface="HGPｺﾞｼｯｸM" panose="020B0600000000000000" pitchFamily="50" charset="-128"/>
                <a:ea typeface="HGPｺﾞｼｯｸM" panose="020B0600000000000000" pitchFamily="50" charset="-128"/>
              </a:rPr>
              <a:t>公共団体</a:t>
            </a:r>
            <a:r>
              <a:rPr lang="ja-JP" altLang="ja-JP" sz="1350" dirty="0">
                <a:solidFill>
                  <a:prstClr val="black"/>
                </a:solidFill>
                <a:latin typeface="HGPｺﾞｼｯｸM" panose="020B0600000000000000" pitchFamily="50" charset="-128"/>
                <a:ea typeface="HGPｺﾞｼｯｸM" panose="020B0600000000000000" pitchFamily="50" charset="-128"/>
              </a:rPr>
              <a:t>は、</a:t>
            </a:r>
            <a:r>
              <a:rPr lang="ja-JP" altLang="ja-JP" sz="1350" dirty="0" smtClean="0">
                <a:solidFill>
                  <a:prstClr val="black"/>
                </a:solidFill>
                <a:latin typeface="HGPｺﾞｼｯｸM" panose="020B0600000000000000" pitchFamily="50" charset="-128"/>
                <a:ea typeface="HGPｺﾞｼｯｸM" panose="020B0600000000000000" pitchFamily="50" charset="-128"/>
              </a:rPr>
              <a:t>人工呼吸</a:t>
            </a:r>
            <a:r>
              <a:rPr lang="en-US" altLang="ja-JP" sz="1350" dirty="0" smtClean="0">
                <a:solidFill>
                  <a:prstClr val="black"/>
                </a:solidFill>
                <a:latin typeface="HGPｺﾞｼｯｸM" panose="020B0600000000000000" pitchFamily="50" charset="-128"/>
                <a:ea typeface="HGPｺﾞｼｯｸM" panose="020B0600000000000000" pitchFamily="50" charset="-128"/>
              </a:rPr>
              <a:t> </a:t>
            </a:r>
            <a:r>
              <a:rPr lang="ja-JP" altLang="ja-JP" sz="1350" dirty="0" smtClean="0">
                <a:solidFill>
                  <a:prstClr val="black"/>
                </a:solidFill>
                <a:latin typeface="HGPｺﾞｼｯｸM" panose="020B0600000000000000" pitchFamily="50" charset="-128"/>
                <a:ea typeface="HGPｺﾞｼｯｸM" panose="020B0600000000000000" pitchFamily="50" charset="-128"/>
              </a:rPr>
              <a:t>器</a:t>
            </a:r>
            <a:r>
              <a:rPr lang="ja-JP" altLang="ja-JP" sz="1350" dirty="0">
                <a:solidFill>
                  <a:prstClr val="black"/>
                </a:solidFill>
                <a:latin typeface="HGPｺﾞｼｯｸM" panose="020B0600000000000000" pitchFamily="50" charset="-128"/>
                <a:ea typeface="HGPｺﾞｼｯｸM" panose="020B0600000000000000" pitchFamily="50" charset="-128"/>
              </a:rPr>
              <a:t>を装着している障害児その他の日常生活を営むために医療を要する状態にある障害児が、</a:t>
            </a:r>
            <a:r>
              <a:rPr lang="ja-JP" altLang="ja-JP" sz="1350" dirty="0" smtClean="0">
                <a:solidFill>
                  <a:prstClr val="black"/>
                </a:solidFill>
                <a:latin typeface="HGPｺﾞｼｯｸM" panose="020B0600000000000000" pitchFamily="50" charset="-128"/>
                <a:ea typeface="HGPｺﾞｼｯｸM" panose="020B0600000000000000" pitchFamily="50" charset="-128"/>
              </a:rPr>
              <a:t>その</a:t>
            </a:r>
            <a:r>
              <a:rPr lang="ja-JP" altLang="ja-JP" sz="1350" dirty="0">
                <a:solidFill>
                  <a:prstClr val="black"/>
                </a:solidFill>
                <a:latin typeface="HGPｺﾞｼｯｸM" panose="020B0600000000000000" pitchFamily="50" charset="-128"/>
                <a:ea typeface="HGPｺﾞｼｯｸM" panose="020B0600000000000000" pitchFamily="50" charset="-128"/>
              </a:rPr>
              <a:t>心身の</a:t>
            </a:r>
            <a:r>
              <a:rPr lang="ja-JP" altLang="ja-JP" sz="1350" dirty="0" smtClean="0">
                <a:solidFill>
                  <a:prstClr val="black"/>
                </a:solidFill>
                <a:latin typeface="HGPｺﾞｼｯｸM" panose="020B0600000000000000" pitchFamily="50" charset="-128"/>
                <a:ea typeface="HGPｺﾞｼｯｸM" panose="020B0600000000000000" pitchFamily="50" charset="-128"/>
              </a:rPr>
              <a:t>状況に応じた</a:t>
            </a:r>
            <a:r>
              <a:rPr lang="ja-JP" altLang="ja-JP" sz="1350" dirty="0">
                <a:solidFill>
                  <a:prstClr val="black"/>
                </a:solidFill>
                <a:latin typeface="HGPｺﾞｼｯｸM" panose="020B0600000000000000" pitchFamily="50" charset="-128"/>
                <a:ea typeface="HGPｺﾞｼｯｸM" panose="020B0600000000000000" pitchFamily="50" charset="-128"/>
              </a:rPr>
              <a:t>適切な保健、医療、福祉、その他の各関連分野の支援を受けられるよう、保健、医療、</a:t>
            </a:r>
            <a:r>
              <a:rPr lang="ja-JP" altLang="ja-JP" sz="1350" dirty="0" smtClean="0">
                <a:solidFill>
                  <a:prstClr val="black"/>
                </a:solidFill>
                <a:latin typeface="HGPｺﾞｼｯｸM" panose="020B0600000000000000" pitchFamily="50" charset="-128"/>
                <a:ea typeface="HGPｺﾞｼｯｸM" panose="020B0600000000000000" pitchFamily="50" charset="-128"/>
              </a:rPr>
              <a:t>福祉その他</a:t>
            </a:r>
            <a:r>
              <a:rPr lang="ja-JP" altLang="ja-JP" sz="1350" dirty="0">
                <a:solidFill>
                  <a:prstClr val="black"/>
                </a:solidFill>
                <a:latin typeface="HGPｺﾞｼｯｸM" panose="020B0600000000000000" pitchFamily="50" charset="-128"/>
                <a:ea typeface="HGPｺﾞｼｯｸM" panose="020B0600000000000000" pitchFamily="50" charset="-128"/>
              </a:rPr>
              <a:t>の</a:t>
            </a:r>
            <a:r>
              <a:rPr lang="ja-JP" altLang="ja-JP" sz="1350" dirty="0" smtClean="0">
                <a:solidFill>
                  <a:prstClr val="black"/>
                </a:solidFill>
                <a:latin typeface="HGPｺﾞｼｯｸM" panose="020B0600000000000000" pitchFamily="50" charset="-128"/>
                <a:ea typeface="HGPｺﾞｼｯｸM" panose="020B0600000000000000" pitchFamily="50" charset="-128"/>
              </a:rPr>
              <a:t>各関連</a:t>
            </a:r>
            <a:r>
              <a:rPr lang="ja-JP" altLang="ja-JP" sz="1350" dirty="0">
                <a:solidFill>
                  <a:prstClr val="black"/>
                </a:solidFill>
                <a:latin typeface="HGPｺﾞｼｯｸM" panose="020B0600000000000000" pitchFamily="50" charset="-128"/>
                <a:ea typeface="HGPｺﾞｼｯｸM" panose="020B0600000000000000" pitchFamily="50" charset="-128"/>
              </a:rPr>
              <a:t>分野の支援</a:t>
            </a:r>
            <a:r>
              <a:rPr lang="ja-JP" altLang="ja-JP" sz="1350" dirty="0" smtClean="0">
                <a:solidFill>
                  <a:prstClr val="black"/>
                </a:solidFill>
                <a:latin typeface="HGPｺﾞｼｯｸM" panose="020B0600000000000000" pitchFamily="50" charset="-128"/>
                <a:ea typeface="HGPｺﾞｼｯｸM" panose="020B0600000000000000" pitchFamily="50" charset="-128"/>
              </a:rPr>
              <a:t>を行う</a:t>
            </a:r>
            <a:r>
              <a:rPr lang="ja-JP" altLang="ja-JP" sz="1350" dirty="0">
                <a:solidFill>
                  <a:prstClr val="black"/>
                </a:solidFill>
                <a:latin typeface="HGPｺﾞｼｯｸM" panose="020B0600000000000000" pitchFamily="50" charset="-128"/>
                <a:ea typeface="HGPｺﾞｼｯｸM" panose="020B0600000000000000" pitchFamily="50" charset="-128"/>
              </a:rPr>
              <a:t>機関との連携調整を行うための体制の整備に関し、必要な措置を講ずるよう</a:t>
            </a:r>
            <a:r>
              <a:rPr lang="ja-JP" altLang="ja-JP" sz="1350" dirty="0" smtClean="0">
                <a:solidFill>
                  <a:prstClr val="black"/>
                </a:solidFill>
                <a:latin typeface="HGPｺﾞｼｯｸM" panose="020B0600000000000000" pitchFamily="50" charset="-128"/>
                <a:ea typeface="HGPｺﾞｼｯｸM" panose="020B0600000000000000" pitchFamily="50" charset="-128"/>
              </a:rPr>
              <a:t>に努めなければならない</a:t>
            </a:r>
            <a:r>
              <a:rPr lang="ja-JP" altLang="ja-JP" sz="1350" dirty="0">
                <a:solidFill>
                  <a:prstClr val="black"/>
                </a:solidFill>
                <a:latin typeface="HGPｺﾞｼｯｸM" panose="020B0600000000000000" pitchFamily="50" charset="-128"/>
                <a:ea typeface="HGPｺﾞｼｯｸM" panose="020B0600000000000000" pitchFamily="50" charset="-128"/>
              </a:rPr>
              <a:t>」と規定された</a:t>
            </a:r>
            <a:r>
              <a:rPr lang="ja-JP" altLang="ja-JP" sz="1350" dirty="0" smtClean="0">
                <a:solidFill>
                  <a:prstClr val="black"/>
                </a:solidFill>
                <a:latin typeface="HGPｺﾞｼｯｸM" panose="020B0600000000000000" pitchFamily="50" charset="-128"/>
                <a:ea typeface="HGPｺﾞｼｯｸM" panose="020B0600000000000000" pitchFamily="50" charset="-128"/>
              </a:rPr>
              <a:t>ところで</a:t>
            </a:r>
            <a:r>
              <a:rPr lang="ja-JP" altLang="ja-JP" sz="1350" dirty="0">
                <a:solidFill>
                  <a:prstClr val="black"/>
                </a:solidFill>
                <a:latin typeface="HGPｺﾞｼｯｸM" panose="020B0600000000000000" pitchFamily="50" charset="-128"/>
                <a:ea typeface="HGPｺﾞｼｯｸM" panose="020B0600000000000000" pitchFamily="50" charset="-128"/>
              </a:rPr>
              <a:t>ある</a:t>
            </a:r>
            <a:r>
              <a:rPr lang="ja-JP" altLang="ja-JP" sz="1350" dirty="0" smtClean="0">
                <a:solidFill>
                  <a:prstClr val="black"/>
                </a:solidFill>
                <a:latin typeface="HGPｺﾞｼｯｸM" panose="020B0600000000000000" pitchFamily="50" charset="-128"/>
                <a:ea typeface="HGPｺﾞｼｯｸM" panose="020B0600000000000000" pitchFamily="50" charset="-128"/>
              </a:rPr>
              <a:t>。</a:t>
            </a:r>
            <a:endParaRPr lang="en-US" altLang="ja-JP" sz="1350" dirty="0" smtClean="0">
              <a:solidFill>
                <a:prstClr val="black"/>
              </a:solidFill>
              <a:latin typeface="HGPｺﾞｼｯｸM" panose="020B0600000000000000" pitchFamily="50" charset="-128"/>
              <a:ea typeface="HGPｺﾞｼｯｸM" panose="020B0600000000000000" pitchFamily="50" charset="-128"/>
            </a:endParaRPr>
          </a:p>
          <a:p>
            <a:pPr algn="l"/>
            <a:r>
              <a:rPr lang="ja-JP" altLang="en-US" sz="500" dirty="0">
                <a:solidFill>
                  <a:prstClr val="black"/>
                </a:solidFill>
                <a:latin typeface="HGPｺﾞｼｯｸM" panose="020B0600000000000000" pitchFamily="50" charset="-128"/>
                <a:ea typeface="HGPｺﾞｼｯｸM" panose="020B0600000000000000" pitchFamily="50" charset="-128"/>
              </a:rPr>
              <a:t>　</a:t>
            </a:r>
            <a:r>
              <a:rPr lang="ja-JP" altLang="en-US" sz="500" dirty="0" smtClean="0">
                <a:solidFill>
                  <a:prstClr val="black"/>
                </a:solidFill>
                <a:latin typeface="HGPｺﾞｼｯｸM" panose="020B0600000000000000" pitchFamily="50" charset="-128"/>
                <a:ea typeface="HGPｺﾞｼｯｸM" panose="020B0600000000000000" pitchFamily="50" charset="-128"/>
              </a:rPr>
              <a:t>　</a:t>
            </a:r>
            <a:r>
              <a:rPr lang="ja-JP" altLang="en-US" sz="300" dirty="0" smtClean="0">
                <a:solidFill>
                  <a:prstClr val="black"/>
                </a:solidFill>
                <a:latin typeface="HGPｺﾞｼｯｸM" panose="020B0600000000000000" pitchFamily="50" charset="-128"/>
                <a:ea typeface="HGPｺﾞｼｯｸM" panose="020B0600000000000000" pitchFamily="50" charset="-128"/>
              </a:rPr>
              <a:t>　　</a:t>
            </a:r>
            <a:endParaRPr lang="en-US" altLang="ja-JP" sz="300" dirty="0" smtClean="0">
              <a:solidFill>
                <a:prstClr val="black"/>
              </a:solidFill>
              <a:latin typeface="HGPｺﾞｼｯｸM" panose="020B0600000000000000" pitchFamily="50" charset="-128"/>
              <a:ea typeface="HGPｺﾞｼｯｸM" panose="020B0600000000000000" pitchFamily="50" charset="-128"/>
            </a:endParaRPr>
          </a:p>
          <a:p>
            <a:pPr algn="l"/>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ja-JP" altLang="en-US" sz="1400" dirty="0" smtClean="0">
                <a:solidFill>
                  <a:prstClr val="black"/>
                </a:solidFill>
                <a:latin typeface="HGPｺﾞｼｯｸM" panose="020B0600000000000000" pitchFamily="50" charset="-128"/>
                <a:ea typeface="HGPｺﾞｼｯｸM" panose="020B0600000000000000" pitchFamily="50" charset="-128"/>
              </a:rPr>
              <a:t>　　</a:t>
            </a:r>
            <a:r>
              <a:rPr lang="ja-JP" altLang="en-US" sz="1350" dirty="0" smtClean="0">
                <a:solidFill>
                  <a:prstClr val="black"/>
                </a:solidFill>
                <a:latin typeface="HGPｺﾞｼｯｸM" panose="020B0600000000000000" pitchFamily="50" charset="-128"/>
                <a:ea typeface="HGPｺﾞｼｯｸM" panose="020B0600000000000000" pitchFamily="50" charset="-128"/>
              </a:rPr>
              <a:t>・　関係機関の協議の場を設置している自治体・・・大阪府、三重県など</a:t>
            </a: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33" name="正方形/長方形 32"/>
          <p:cNvSpPr/>
          <p:nvPr/>
        </p:nvSpPr>
        <p:spPr>
          <a:xfrm>
            <a:off x="38454" y="476672"/>
            <a:ext cx="3546394" cy="360040"/>
          </a:xfrm>
          <a:prstGeom prst="rect">
            <a:avLst/>
          </a:prstGeom>
          <a:solidFill>
            <a:srgbClr val="C1F4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HGPｺﾞｼｯｸM" panose="020B0600000000000000" pitchFamily="50" charset="-128"/>
                <a:ea typeface="HGPｺﾞｼｯｸM" panose="020B0600000000000000" pitchFamily="50" charset="-128"/>
              </a:rPr>
              <a:t>医療的ニーズへの対応状況について</a:t>
            </a:r>
            <a:endParaRPr lang="ja-JP" altLang="en-US" sz="1600" b="1" dirty="0">
              <a:solidFill>
                <a:prstClr val="black"/>
              </a:solidFill>
              <a:latin typeface="HGPｺﾞｼｯｸM" panose="020B0600000000000000" pitchFamily="50" charset="-128"/>
              <a:ea typeface="HGPｺﾞｼｯｸM" panose="020B0600000000000000" pitchFamily="50" charset="-128"/>
            </a:endParaRPr>
          </a:p>
        </p:txBody>
      </p:sp>
      <p:sp>
        <p:nvSpPr>
          <p:cNvPr id="8" name="下矢印 7"/>
          <p:cNvSpPr/>
          <p:nvPr/>
        </p:nvSpPr>
        <p:spPr>
          <a:xfrm>
            <a:off x="3976864" y="3789040"/>
            <a:ext cx="1950217" cy="36004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タイトル 1"/>
          <p:cNvSpPr txBox="1">
            <a:spLocks/>
          </p:cNvSpPr>
          <p:nvPr/>
        </p:nvSpPr>
        <p:spPr>
          <a:xfrm>
            <a:off x="127916" y="4149082"/>
            <a:ext cx="9648110" cy="2664296"/>
          </a:xfrm>
          <a:prstGeom prst="rect">
            <a:avLst/>
          </a:prstGeom>
          <a:solidFill>
            <a:schemeClr val="accent6">
              <a:lumMod val="20000"/>
              <a:lumOff val="80000"/>
            </a:schemeClr>
          </a:solidFill>
          <a:ln>
            <a:solidFill>
              <a:schemeClr val="tx1"/>
            </a:solidFill>
            <a:prstDash val="solid"/>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350" dirty="0" smtClean="0">
                <a:solidFill>
                  <a:prstClr val="black"/>
                </a:solidFill>
                <a:latin typeface="HGPｺﾞｼｯｸM" panose="020B0600000000000000" pitchFamily="50" charset="-128"/>
                <a:ea typeface="HGPｺﾞｼｯｸM" panose="020B0600000000000000" pitchFamily="50" charset="-128"/>
              </a:rPr>
              <a:t>〇　上記の現状を踏まえ、次期基本</a:t>
            </a:r>
            <a:r>
              <a:rPr lang="ja-JP" altLang="en-US" sz="1350" dirty="0">
                <a:solidFill>
                  <a:prstClr val="black"/>
                </a:solidFill>
                <a:latin typeface="HGPｺﾞｼｯｸM" panose="020B0600000000000000" pitchFamily="50" charset="-128"/>
                <a:ea typeface="HGPｺﾞｼｯｸM" panose="020B0600000000000000" pitchFamily="50" charset="-128"/>
              </a:rPr>
              <a:t>指針においては</a:t>
            </a:r>
            <a:r>
              <a:rPr lang="ja-JP" altLang="en-US" sz="1350" dirty="0" smtClean="0">
                <a:solidFill>
                  <a:prstClr val="black"/>
                </a:solidFill>
                <a:latin typeface="HGPｺﾞｼｯｸM" panose="020B0600000000000000" pitchFamily="50" charset="-128"/>
                <a:ea typeface="HGPｺﾞｼｯｸM" panose="020B0600000000000000" pitchFamily="50" charset="-128"/>
              </a:rPr>
              <a:t>、以下</a:t>
            </a:r>
            <a:r>
              <a:rPr lang="ja-JP" altLang="en-US" sz="1350" dirty="0">
                <a:solidFill>
                  <a:prstClr val="black"/>
                </a:solidFill>
                <a:latin typeface="HGPｺﾞｼｯｸM" panose="020B0600000000000000" pitchFamily="50" charset="-128"/>
                <a:ea typeface="HGPｺﾞｼｯｸM" panose="020B0600000000000000" pitchFamily="50" charset="-128"/>
              </a:rPr>
              <a:t>のように成果目標を設定してはどうか</a:t>
            </a:r>
            <a:r>
              <a:rPr lang="ja-JP" altLang="en-US" sz="1350" dirty="0" smtClean="0">
                <a:solidFill>
                  <a:prstClr val="black"/>
                </a:solidFill>
                <a:latin typeface="HGPｺﾞｼｯｸM" panose="020B0600000000000000" pitchFamily="50" charset="-128"/>
                <a:ea typeface="HGPｺﾞｼｯｸM" panose="020B0600000000000000" pitchFamily="50" charset="-128"/>
              </a:rPr>
              <a:t>。</a:t>
            </a:r>
            <a:endParaRPr lang="en-US" altLang="ja-JP" sz="1350" dirty="0" smtClean="0">
              <a:solidFill>
                <a:prstClr val="black"/>
              </a:solidFill>
              <a:latin typeface="HGPｺﾞｼｯｸM" panose="020B0600000000000000" pitchFamily="50" charset="-128"/>
              <a:ea typeface="HGPｺﾞｼｯｸM" panose="020B0600000000000000" pitchFamily="50" charset="-128"/>
            </a:endParaRPr>
          </a:p>
          <a:p>
            <a:pPr algn="l"/>
            <a:endParaRPr lang="en-US" altLang="ja-JP" sz="300" dirty="0" smtClean="0">
              <a:solidFill>
                <a:prstClr val="black"/>
              </a:solidFill>
              <a:latin typeface="HGPｺﾞｼｯｸM" panose="020B0600000000000000" pitchFamily="50" charset="-128"/>
              <a:ea typeface="HGPｺﾞｼｯｸM" panose="020B0600000000000000" pitchFamily="50" charset="-128"/>
            </a:endParaRPr>
          </a:p>
          <a:p>
            <a:pPr algn="l"/>
            <a:r>
              <a:rPr lang="ja-JP" altLang="en-US" sz="1350" dirty="0">
                <a:solidFill>
                  <a:prstClr val="black"/>
                </a:solidFill>
                <a:latin typeface="HGPｺﾞｼｯｸM" panose="020B0600000000000000" pitchFamily="50" charset="-128"/>
                <a:ea typeface="HGPｺﾞｼｯｸM" panose="020B0600000000000000" pitchFamily="50" charset="-128"/>
              </a:rPr>
              <a:t>　□</a:t>
            </a:r>
            <a:r>
              <a:rPr lang="ja-JP" altLang="en-US" sz="1350" dirty="0" smtClean="0">
                <a:solidFill>
                  <a:prstClr val="black"/>
                </a:solidFill>
                <a:latin typeface="HGPｺﾞｼｯｸM" panose="020B0600000000000000" pitchFamily="50" charset="-128"/>
                <a:ea typeface="HGPｺﾞｼｯｸM" panose="020B0600000000000000" pitchFamily="50" charset="-128"/>
              </a:rPr>
              <a:t>　</a:t>
            </a:r>
            <a:r>
              <a:rPr lang="ja-JP" altLang="ja-JP" sz="1350" dirty="0" smtClean="0">
                <a:solidFill>
                  <a:prstClr val="black"/>
                </a:solidFill>
                <a:latin typeface="HGPｺﾞｼｯｸM" panose="020B0600000000000000" pitchFamily="50" charset="-128"/>
                <a:ea typeface="HGPｺﾞｼｯｸM" panose="020B0600000000000000" pitchFamily="50" charset="-128"/>
              </a:rPr>
              <a:t>主</a:t>
            </a:r>
            <a:r>
              <a:rPr lang="ja-JP" altLang="ja-JP" sz="1350" dirty="0">
                <a:solidFill>
                  <a:prstClr val="black"/>
                </a:solidFill>
                <a:latin typeface="HGPｺﾞｼｯｸM" panose="020B0600000000000000" pitchFamily="50" charset="-128"/>
                <a:ea typeface="HGPｺﾞｼｯｸM" panose="020B0600000000000000" pitchFamily="50" charset="-128"/>
              </a:rPr>
              <a:t>に重症心身障害児を支援する児童発達支援事業所及び放課後等デイサービス事業所</a:t>
            </a:r>
            <a:r>
              <a:rPr lang="ja-JP" altLang="ja-JP" sz="1350" dirty="0" smtClean="0">
                <a:solidFill>
                  <a:prstClr val="black"/>
                </a:solidFill>
                <a:latin typeface="HGPｺﾞｼｯｸM" panose="020B0600000000000000" pitchFamily="50" charset="-128"/>
                <a:ea typeface="HGPｺﾞｼｯｸM" panose="020B0600000000000000" pitchFamily="50" charset="-128"/>
              </a:rPr>
              <a:t>の</a:t>
            </a:r>
            <a:r>
              <a:rPr lang="ja-JP" altLang="en-US" sz="1350" dirty="0">
                <a:solidFill>
                  <a:prstClr val="black"/>
                </a:solidFill>
                <a:latin typeface="HGPｺﾞｼｯｸM" panose="020B0600000000000000" pitchFamily="50" charset="-128"/>
                <a:ea typeface="HGPｺﾞｼｯｸM" panose="020B0600000000000000" pitchFamily="50" charset="-128"/>
              </a:rPr>
              <a:t>確保</a:t>
            </a:r>
            <a:endParaRPr lang="ja-JP" altLang="ja-JP" sz="1350" dirty="0">
              <a:solidFill>
                <a:prstClr val="black"/>
              </a:solidFill>
              <a:latin typeface="HGPｺﾞｼｯｸM" panose="020B0600000000000000" pitchFamily="50" charset="-128"/>
              <a:ea typeface="HGPｺﾞｼｯｸM" panose="020B0600000000000000" pitchFamily="50" charset="-128"/>
            </a:endParaRPr>
          </a:p>
          <a:p>
            <a:pPr marL="358775" indent="-358775" algn="l"/>
            <a:r>
              <a:rPr lang="ja-JP" altLang="ja-JP" sz="1350" dirty="0">
                <a:solidFill>
                  <a:prstClr val="black"/>
                </a:solidFill>
                <a:latin typeface="HGPｺﾞｼｯｸM" panose="020B0600000000000000" pitchFamily="50" charset="-128"/>
                <a:ea typeface="HGPｺﾞｼｯｸM" panose="020B0600000000000000" pitchFamily="50" charset="-128"/>
              </a:rPr>
              <a:t>　　 </a:t>
            </a:r>
            <a:r>
              <a:rPr lang="ja-JP" altLang="ja-JP" sz="1350" dirty="0" smtClean="0">
                <a:solidFill>
                  <a:prstClr val="black"/>
                </a:solidFill>
                <a:latin typeface="HGPｺﾞｼｯｸM" panose="020B0600000000000000" pitchFamily="50" charset="-128"/>
                <a:ea typeface="HGPｺﾞｼｯｸM" panose="020B0600000000000000" pitchFamily="50" charset="-128"/>
              </a:rPr>
              <a:t>・重症</a:t>
            </a:r>
            <a:r>
              <a:rPr lang="ja-JP" altLang="ja-JP" sz="1350" dirty="0">
                <a:solidFill>
                  <a:prstClr val="black"/>
                </a:solidFill>
                <a:latin typeface="HGPｺﾞｼｯｸM" panose="020B0600000000000000" pitchFamily="50" charset="-128"/>
                <a:ea typeface="HGPｺﾞｼｯｸM" panose="020B0600000000000000" pitchFamily="50" charset="-128"/>
              </a:rPr>
              <a:t>心身障害児が身近な地域で支援が受けられるように、</a:t>
            </a:r>
            <a:r>
              <a:rPr lang="ja-JP" altLang="ja-JP" sz="1350" b="1" u="sng" dirty="0">
                <a:solidFill>
                  <a:prstClr val="black"/>
                </a:solidFill>
                <a:latin typeface="HGPｺﾞｼｯｸM" panose="020B0600000000000000" pitchFamily="50" charset="-128"/>
                <a:ea typeface="HGPｺﾞｼｯｸM" panose="020B0600000000000000" pitchFamily="50" charset="-128"/>
              </a:rPr>
              <a:t>平成３２年度末までに、主に重症心身障害児を</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支援する児童発達支</a:t>
            </a:r>
            <a:r>
              <a:rPr lang="ja-JP" altLang="en-US" sz="1350" b="1" u="sng" dirty="0" smtClean="0">
                <a:solidFill>
                  <a:prstClr val="black"/>
                </a:solidFill>
                <a:latin typeface="HGPｺﾞｼｯｸM" panose="020B0600000000000000" pitchFamily="50" charset="-128"/>
                <a:ea typeface="HGPｺﾞｼｯｸM" panose="020B0600000000000000" pitchFamily="50" charset="-128"/>
              </a:rPr>
              <a:t>　　　</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援</a:t>
            </a:r>
            <a:r>
              <a:rPr lang="ja-JP" altLang="ja-JP" sz="1350" b="1" u="sng" dirty="0">
                <a:solidFill>
                  <a:prstClr val="black"/>
                </a:solidFill>
                <a:latin typeface="HGPｺﾞｼｯｸM" panose="020B0600000000000000" pitchFamily="50" charset="-128"/>
                <a:ea typeface="HGPｺﾞｼｯｸM" panose="020B0600000000000000" pitchFamily="50" charset="-128"/>
              </a:rPr>
              <a:t>事業所及び放課後等デイサービス事業所を</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各市町村に</a:t>
            </a:r>
            <a:r>
              <a:rPr lang="ja-JP" altLang="ja-JP" sz="1350" b="1" u="sng" dirty="0">
                <a:solidFill>
                  <a:prstClr val="black"/>
                </a:solidFill>
                <a:latin typeface="HGPｺﾞｼｯｸM" panose="020B0600000000000000" pitchFamily="50" charset="-128"/>
                <a:ea typeface="HGPｺﾞｼｯｸM" panose="020B0600000000000000" pitchFamily="50" charset="-128"/>
              </a:rPr>
              <a:t>少なくとも１カ</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所以上</a:t>
            </a:r>
            <a:r>
              <a:rPr lang="ja-JP" altLang="en-US" sz="1350" b="1" u="sng" dirty="0">
                <a:solidFill>
                  <a:prstClr val="black"/>
                </a:solidFill>
                <a:latin typeface="HGPｺﾞｼｯｸM" panose="020B0600000000000000" pitchFamily="50" charset="-128"/>
                <a:ea typeface="HGPｺﾞｼｯｸM" panose="020B0600000000000000" pitchFamily="50" charset="-128"/>
              </a:rPr>
              <a:t>確保</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する</a:t>
            </a:r>
            <a:r>
              <a:rPr lang="ja-JP" altLang="en-US" sz="1350" b="1" u="sng" dirty="0" smtClean="0">
                <a:solidFill>
                  <a:prstClr val="black"/>
                </a:solidFill>
                <a:latin typeface="HGPｺﾞｼｯｸM" panose="020B0600000000000000" pitchFamily="50" charset="-128"/>
                <a:ea typeface="HGPｺﾞｼｯｸM" panose="020B0600000000000000" pitchFamily="50" charset="-128"/>
              </a:rPr>
              <a:t>ことを基本とする</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a:t>
            </a:r>
            <a:r>
              <a:rPr lang="ja-JP" altLang="en-US" sz="1350" dirty="0" smtClean="0">
                <a:solidFill>
                  <a:prstClr val="black"/>
                </a:solidFill>
                <a:latin typeface="HGPｺﾞｼｯｸM" panose="020B0600000000000000" pitchFamily="50" charset="-128"/>
                <a:ea typeface="HGPｺﾞｼｯｸM" panose="020B0600000000000000" pitchFamily="50" charset="-128"/>
              </a:rPr>
              <a:t>なお</a:t>
            </a:r>
            <a:r>
              <a:rPr lang="ja-JP" altLang="en-US" sz="1350" dirty="0">
                <a:solidFill>
                  <a:prstClr val="black"/>
                </a:solidFill>
                <a:latin typeface="HGPｺﾞｼｯｸM" panose="020B0600000000000000" pitchFamily="50" charset="-128"/>
                <a:ea typeface="HGPｺﾞｼｯｸM" panose="020B0600000000000000" pitchFamily="50" charset="-128"/>
              </a:rPr>
              <a:t>、市町村単独で</a:t>
            </a:r>
            <a:r>
              <a:rPr lang="ja-JP" altLang="en-US" sz="1350" dirty="0" smtClean="0">
                <a:solidFill>
                  <a:prstClr val="black"/>
                </a:solidFill>
                <a:latin typeface="HGPｺﾞｼｯｸM" panose="020B0600000000000000" pitchFamily="50" charset="-128"/>
                <a:ea typeface="HGPｺﾞｼｯｸM" panose="020B0600000000000000" pitchFamily="50" charset="-128"/>
              </a:rPr>
              <a:t>の</a:t>
            </a:r>
            <a:r>
              <a:rPr lang="ja-JP" altLang="en-US" sz="1350" dirty="0">
                <a:solidFill>
                  <a:prstClr val="black"/>
                </a:solidFill>
                <a:latin typeface="HGPｺﾞｼｯｸM" panose="020B0600000000000000" pitchFamily="50" charset="-128"/>
                <a:ea typeface="HGPｺﾞｼｯｸM" panose="020B0600000000000000" pitchFamily="50" charset="-128"/>
              </a:rPr>
              <a:t>確保</a:t>
            </a:r>
            <a:r>
              <a:rPr lang="ja-JP" altLang="en-US" sz="1350" dirty="0" smtClean="0">
                <a:solidFill>
                  <a:prstClr val="black"/>
                </a:solidFill>
                <a:latin typeface="HGPｺﾞｼｯｸM" panose="020B0600000000000000" pitchFamily="50" charset="-128"/>
                <a:ea typeface="HGPｺﾞｼｯｸM" panose="020B0600000000000000" pitchFamily="50" charset="-128"/>
              </a:rPr>
              <a:t>が困難</a:t>
            </a:r>
            <a:r>
              <a:rPr lang="ja-JP" altLang="en-US" sz="1350" dirty="0">
                <a:solidFill>
                  <a:prstClr val="black"/>
                </a:solidFill>
                <a:latin typeface="HGPｺﾞｼｯｸM" panose="020B0600000000000000" pitchFamily="50" charset="-128"/>
                <a:ea typeface="HGPｺﾞｼｯｸM" panose="020B0600000000000000" pitchFamily="50" charset="-128"/>
              </a:rPr>
              <a:t>な</a:t>
            </a:r>
            <a:r>
              <a:rPr lang="ja-JP" altLang="en-US" sz="1350" dirty="0" smtClean="0">
                <a:solidFill>
                  <a:prstClr val="black"/>
                </a:solidFill>
                <a:latin typeface="HGPｺﾞｼｯｸM" panose="020B0600000000000000" pitchFamily="50" charset="-128"/>
                <a:ea typeface="HGPｺﾞｼｯｸM" panose="020B0600000000000000" pitchFamily="50" charset="-128"/>
              </a:rPr>
              <a:t>場合</a:t>
            </a:r>
            <a:r>
              <a:rPr lang="ja-JP" altLang="en-US" sz="1350" dirty="0">
                <a:solidFill>
                  <a:prstClr val="black"/>
                </a:solidFill>
                <a:latin typeface="HGPｺﾞｼｯｸM" panose="020B0600000000000000" pitchFamily="50" charset="-128"/>
                <a:ea typeface="HGPｺﾞｼｯｸM" panose="020B0600000000000000" pitchFamily="50" charset="-128"/>
              </a:rPr>
              <a:t>には、関係市町村の協議により、</a:t>
            </a:r>
            <a:r>
              <a:rPr lang="ja-JP" altLang="en-US" sz="1350" dirty="0" smtClean="0">
                <a:solidFill>
                  <a:prstClr val="black"/>
                </a:solidFill>
                <a:latin typeface="HGPｺﾞｼｯｸM" panose="020B0600000000000000" pitchFamily="50" charset="-128"/>
                <a:ea typeface="HGPｺﾞｼｯｸM" panose="020B0600000000000000" pitchFamily="50" charset="-128"/>
              </a:rPr>
              <a:t>圏域で確保する</a:t>
            </a:r>
            <a:r>
              <a:rPr lang="ja-JP" altLang="en-US" sz="1350" dirty="0">
                <a:solidFill>
                  <a:prstClr val="black"/>
                </a:solidFill>
                <a:latin typeface="HGPｺﾞｼｯｸM" panose="020B0600000000000000" pitchFamily="50" charset="-128"/>
                <a:ea typeface="HGPｺﾞｼｯｸM" panose="020B0600000000000000" pitchFamily="50" charset="-128"/>
              </a:rPr>
              <a:t>こともできるものとする</a:t>
            </a:r>
            <a:r>
              <a:rPr lang="ja-JP" altLang="en-US" sz="1350" dirty="0" smtClean="0">
                <a:solidFill>
                  <a:prstClr val="black"/>
                </a:solidFill>
                <a:latin typeface="HGPｺﾞｼｯｸM" panose="020B0600000000000000" pitchFamily="50" charset="-128"/>
                <a:ea typeface="HGPｺﾞｼｯｸM" panose="020B0600000000000000" pitchFamily="50" charset="-128"/>
              </a:rPr>
              <a:t>。</a:t>
            </a:r>
            <a:endParaRPr lang="en-US" altLang="ja-JP" sz="1350" b="1" u="sng" dirty="0" smtClean="0">
              <a:solidFill>
                <a:prstClr val="black"/>
              </a:solidFill>
              <a:latin typeface="HGPｺﾞｼｯｸM" panose="020B0600000000000000" pitchFamily="50" charset="-128"/>
              <a:ea typeface="HGPｺﾞｼｯｸM" panose="020B0600000000000000" pitchFamily="50" charset="-128"/>
            </a:endParaRPr>
          </a:p>
          <a:p>
            <a:pPr algn="l"/>
            <a:endParaRPr lang="en-US" altLang="ja-JP" sz="300" dirty="0">
              <a:solidFill>
                <a:prstClr val="black"/>
              </a:solidFill>
              <a:latin typeface="HGPｺﾞｼｯｸM" panose="020B0600000000000000" pitchFamily="50" charset="-128"/>
              <a:ea typeface="HGPｺﾞｼｯｸM" panose="020B0600000000000000" pitchFamily="50" charset="-128"/>
            </a:endParaRPr>
          </a:p>
          <a:p>
            <a:pPr algn="l"/>
            <a:r>
              <a:rPr lang="ja-JP" altLang="en-US" sz="1350" dirty="0" smtClean="0">
                <a:solidFill>
                  <a:prstClr val="black"/>
                </a:solidFill>
                <a:latin typeface="HGPｺﾞｼｯｸM" panose="020B0600000000000000" pitchFamily="50" charset="-128"/>
                <a:ea typeface="HGPｺﾞｼｯｸM" panose="020B0600000000000000" pitchFamily="50" charset="-128"/>
              </a:rPr>
              <a:t>　□　</a:t>
            </a:r>
            <a:r>
              <a:rPr lang="ja-JP" altLang="ja-JP" sz="1350" dirty="0" smtClean="0">
                <a:solidFill>
                  <a:prstClr val="black"/>
                </a:solidFill>
                <a:latin typeface="HGPｺﾞｼｯｸM" panose="020B0600000000000000" pitchFamily="50" charset="-128"/>
                <a:ea typeface="HGPｺﾞｼｯｸM" panose="020B0600000000000000" pitchFamily="50" charset="-128"/>
              </a:rPr>
              <a:t>医療的</a:t>
            </a:r>
            <a:r>
              <a:rPr lang="ja-JP" altLang="ja-JP" sz="1350" dirty="0">
                <a:solidFill>
                  <a:prstClr val="black"/>
                </a:solidFill>
                <a:latin typeface="HGPｺﾞｼｯｸM" panose="020B0600000000000000" pitchFamily="50" charset="-128"/>
                <a:ea typeface="HGPｺﾞｼｯｸM" panose="020B0600000000000000" pitchFamily="50" charset="-128"/>
              </a:rPr>
              <a:t>ケア児支援のための保健・医療・障害福祉・保育・教育等の関係機関の協議の場の</a:t>
            </a:r>
            <a:r>
              <a:rPr lang="ja-JP" altLang="ja-JP" sz="1350" dirty="0" smtClean="0">
                <a:solidFill>
                  <a:prstClr val="black"/>
                </a:solidFill>
                <a:latin typeface="HGPｺﾞｼｯｸM" panose="020B0600000000000000" pitchFamily="50" charset="-128"/>
                <a:ea typeface="HGPｺﾞｼｯｸM" panose="020B0600000000000000" pitchFamily="50" charset="-128"/>
              </a:rPr>
              <a:t>設置</a:t>
            </a:r>
            <a:endParaRPr lang="en-US" altLang="ja-JP" sz="1350" dirty="0" smtClean="0">
              <a:solidFill>
                <a:prstClr val="black"/>
              </a:solidFill>
              <a:latin typeface="HGPｺﾞｼｯｸM" panose="020B0600000000000000" pitchFamily="50" charset="-128"/>
              <a:ea typeface="HGPｺﾞｼｯｸM" panose="020B0600000000000000" pitchFamily="50" charset="-128"/>
            </a:endParaRPr>
          </a:p>
          <a:p>
            <a:pPr marL="358775" indent="-358775" algn="l"/>
            <a:r>
              <a:rPr lang="ja-JP" altLang="en-US" sz="1350" dirty="0">
                <a:solidFill>
                  <a:prstClr val="black"/>
                </a:solidFill>
                <a:latin typeface="HGPｺﾞｼｯｸM" panose="020B0600000000000000" pitchFamily="50" charset="-128"/>
                <a:ea typeface="HGPｺﾞｼｯｸM" panose="020B0600000000000000" pitchFamily="50" charset="-128"/>
              </a:rPr>
              <a:t>　</a:t>
            </a:r>
            <a:r>
              <a:rPr lang="ja-JP" altLang="en-US" sz="1350" dirty="0" smtClean="0">
                <a:solidFill>
                  <a:prstClr val="black"/>
                </a:solidFill>
                <a:latin typeface="HGPｺﾞｼｯｸM" panose="020B0600000000000000" pitchFamily="50" charset="-128"/>
                <a:ea typeface="HGPｺﾞｼｯｸM" panose="020B0600000000000000" pitchFamily="50" charset="-128"/>
              </a:rPr>
              <a:t>　</a:t>
            </a:r>
            <a:r>
              <a:rPr lang="ja-JP" altLang="en-US" sz="1350" dirty="0">
                <a:solidFill>
                  <a:prstClr val="black"/>
                </a:solidFill>
                <a:latin typeface="HGPｺﾞｼｯｸM" panose="020B0600000000000000" pitchFamily="50" charset="-128"/>
                <a:ea typeface="HGPｺﾞｼｯｸM" panose="020B0600000000000000" pitchFamily="50" charset="-128"/>
              </a:rPr>
              <a:t> </a:t>
            </a:r>
            <a:r>
              <a:rPr lang="ja-JP" altLang="ja-JP" sz="1350" dirty="0" smtClean="0">
                <a:solidFill>
                  <a:prstClr val="black"/>
                </a:solidFill>
                <a:latin typeface="HGPｺﾞｼｯｸM" panose="020B0600000000000000" pitchFamily="50" charset="-128"/>
                <a:ea typeface="HGPｺﾞｼｯｸM" panose="020B0600000000000000" pitchFamily="50" charset="-128"/>
              </a:rPr>
              <a:t>・医療的</a:t>
            </a:r>
            <a:r>
              <a:rPr lang="ja-JP" altLang="ja-JP" sz="1350" dirty="0">
                <a:solidFill>
                  <a:prstClr val="black"/>
                </a:solidFill>
                <a:latin typeface="HGPｺﾞｼｯｸM" panose="020B0600000000000000" pitchFamily="50" charset="-128"/>
                <a:ea typeface="HGPｺﾞｼｯｸM" panose="020B0600000000000000" pitchFamily="50" charset="-128"/>
              </a:rPr>
              <a:t>ケア児が適切な支援を受けられる</a:t>
            </a:r>
            <a:r>
              <a:rPr lang="ja-JP" altLang="ja-JP" sz="1350" dirty="0" smtClean="0">
                <a:solidFill>
                  <a:prstClr val="black"/>
                </a:solidFill>
                <a:latin typeface="HGPｺﾞｼｯｸM" panose="020B0600000000000000" pitchFamily="50" charset="-128"/>
                <a:ea typeface="HGPｺﾞｼｯｸM" panose="020B0600000000000000" pitchFamily="50" charset="-128"/>
              </a:rPr>
              <a:t>よう</a:t>
            </a:r>
            <a:r>
              <a:rPr lang="ja-JP" altLang="en-US" sz="1350" dirty="0" smtClean="0">
                <a:solidFill>
                  <a:prstClr val="black"/>
                </a:solidFill>
                <a:latin typeface="HGPｺﾞｼｯｸM" panose="020B0600000000000000" pitchFamily="50" charset="-128"/>
                <a:ea typeface="HGPｺﾞｼｯｸM" panose="020B0600000000000000" pitchFamily="50" charset="-128"/>
              </a:rPr>
              <a:t>に</a:t>
            </a:r>
            <a:r>
              <a:rPr lang="ja-JP" altLang="ja-JP" sz="1350" dirty="0" smtClean="0">
                <a:solidFill>
                  <a:prstClr val="black"/>
                </a:solidFill>
                <a:latin typeface="HGPｺﾞｼｯｸM" panose="020B0600000000000000" pitchFamily="50" charset="-128"/>
                <a:ea typeface="HGPｺﾞｼｯｸM" panose="020B0600000000000000" pitchFamily="50" charset="-128"/>
              </a:rPr>
              <a:t>、</a:t>
            </a:r>
            <a:r>
              <a:rPr lang="ja-JP" altLang="ja-JP" sz="1350" b="1" u="sng" dirty="0">
                <a:solidFill>
                  <a:prstClr val="black"/>
                </a:solidFill>
                <a:latin typeface="HGPｺﾞｼｯｸM" panose="020B0600000000000000" pitchFamily="50" charset="-128"/>
                <a:ea typeface="HGPｺﾞｼｯｸM" panose="020B0600000000000000" pitchFamily="50" charset="-128"/>
              </a:rPr>
              <a:t>平成３０年度末までに</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a:t>
            </a:r>
            <a:r>
              <a:rPr lang="ja-JP" altLang="en-US" sz="1350" b="1" u="sng" dirty="0" smtClean="0">
                <a:solidFill>
                  <a:prstClr val="black"/>
                </a:solidFill>
                <a:latin typeface="HGPｺﾞｼｯｸM" panose="020B0600000000000000" pitchFamily="50" charset="-128"/>
                <a:ea typeface="HGPｺﾞｼｯｸM" panose="020B0600000000000000" pitchFamily="50" charset="-128"/>
              </a:rPr>
              <a:t>各</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都道府県</a:t>
            </a:r>
            <a:r>
              <a:rPr lang="ja-JP" altLang="en-US" sz="1350" b="1" u="sng" dirty="0" smtClean="0">
                <a:solidFill>
                  <a:prstClr val="black"/>
                </a:solidFill>
                <a:latin typeface="HGPｺﾞｼｯｸM" panose="020B0600000000000000" pitchFamily="50" charset="-128"/>
                <a:ea typeface="HGPｺﾞｼｯｸM" panose="020B0600000000000000" pitchFamily="50" charset="-128"/>
              </a:rPr>
              <a:t>、各圏域及び各</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市町村において、保健</a:t>
            </a:r>
            <a:r>
              <a:rPr lang="ja-JP" altLang="ja-JP" sz="1350" b="1" u="sng" dirty="0">
                <a:solidFill>
                  <a:prstClr val="black"/>
                </a:solidFill>
                <a:latin typeface="HGPｺﾞｼｯｸM" panose="020B0600000000000000" pitchFamily="50" charset="-128"/>
                <a:ea typeface="HGPｺﾞｼｯｸM" panose="020B0600000000000000" pitchFamily="50" charset="-128"/>
              </a:rPr>
              <a:t>、</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医療</a:t>
            </a:r>
            <a:r>
              <a:rPr lang="ja-JP" altLang="ja-JP" sz="1350" b="1" u="sng" dirty="0">
                <a:solidFill>
                  <a:prstClr val="black"/>
                </a:solidFill>
                <a:latin typeface="HGPｺﾞｼｯｸM" panose="020B0600000000000000" pitchFamily="50" charset="-128"/>
                <a:ea typeface="HGPｺﾞｼｯｸM" panose="020B0600000000000000" pitchFamily="50" charset="-128"/>
              </a:rPr>
              <a:t>、障害福祉、保育、教育等の関係</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機関が</a:t>
            </a:r>
            <a:r>
              <a:rPr lang="ja-JP" altLang="ja-JP" sz="1350" b="1" u="sng" dirty="0">
                <a:solidFill>
                  <a:prstClr val="black"/>
                </a:solidFill>
                <a:latin typeface="HGPｺﾞｼｯｸM" panose="020B0600000000000000" pitchFamily="50" charset="-128"/>
                <a:ea typeface="HGPｺﾞｼｯｸM" panose="020B0600000000000000" pitchFamily="50" charset="-128"/>
              </a:rPr>
              <a:t>連携を図るための協議の場を</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設ける</a:t>
            </a:r>
            <a:r>
              <a:rPr lang="ja-JP" altLang="en-US" sz="1350" b="1" u="sng" dirty="0" smtClean="0">
                <a:solidFill>
                  <a:prstClr val="black"/>
                </a:solidFill>
                <a:latin typeface="HGPｺﾞｼｯｸM" panose="020B0600000000000000" pitchFamily="50" charset="-128"/>
                <a:ea typeface="HGPｺﾞｼｯｸM" panose="020B0600000000000000" pitchFamily="50" charset="-128"/>
              </a:rPr>
              <a:t>ことを基本とする</a:t>
            </a:r>
            <a:r>
              <a:rPr lang="ja-JP" altLang="ja-JP" sz="1350" b="1" u="sng" dirty="0" smtClean="0">
                <a:solidFill>
                  <a:prstClr val="black"/>
                </a:solidFill>
                <a:latin typeface="HGPｺﾞｼｯｸM" panose="020B0600000000000000" pitchFamily="50" charset="-128"/>
                <a:ea typeface="HGPｺﾞｼｯｸM" panose="020B0600000000000000" pitchFamily="50" charset="-128"/>
              </a:rPr>
              <a:t>。</a:t>
            </a:r>
            <a:r>
              <a:rPr lang="ja-JP" altLang="en-US" sz="1350" dirty="0">
                <a:solidFill>
                  <a:prstClr val="black"/>
                </a:solidFill>
                <a:latin typeface="HGPｺﾞｼｯｸM" panose="020B0600000000000000" pitchFamily="50" charset="-128"/>
                <a:ea typeface="HGPｺﾞｼｯｸM" panose="020B0600000000000000" pitchFamily="50" charset="-128"/>
              </a:rPr>
              <a:t>なお、市町村</a:t>
            </a:r>
            <a:r>
              <a:rPr lang="ja-JP" altLang="en-US" sz="1350" dirty="0" smtClean="0">
                <a:solidFill>
                  <a:prstClr val="black"/>
                </a:solidFill>
                <a:latin typeface="HGPｺﾞｼｯｸM" panose="020B0600000000000000" pitchFamily="50" charset="-128"/>
                <a:ea typeface="HGPｺﾞｼｯｸM" panose="020B0600000000000000" pitchFamily="50" charset="-128"/>
              </a:rPr>
              <a:t>単独</a:t>
            </a:r>
            <a:r>
              <a:rPr lang="ja-JP" altLang="en-US" sz="1350" dirty="0">
                <a:solidFill>
                  <a:prstClr val="black"/>
                </a:solidFill>
                <a:latin typeface="HGPｺﾞｼｯｸM" panose="020B0600000000000000" pitchFamily="50" charset="-128"/>
                <a:ea typeface="HGPｺﾞｼｯｸM" panose="020B0600000000000000" pitchFamily="50" charset="-128"/>
              </a:rPr>
              <a:t>での設置が困難な</a:t>
            </a:r>
            <a:r>
              <a:rPr lang="ja-JP" altLang="en-US" sz="1350" dirty="0" smtClean="0">
                <a:solidFill>
                  <a:prstClr val="black"/>
                </a:solidFill>
                <a:latin typeface="HGPｺﾞｼｯｸM" panose="020B0600000000000000" pitchFamily="50" charset="-128"/>
                <a:ea typeface="HGPｺﾞｼｯｸM" panose="020B0600000000000000" pitchFamily="50" charset="-128"/>
              </a:rPr>
              <a:t>場合には、</a:t>
            </a:r>
            <a:r>
              <a:rPr lang="ja-JP" altLang="en-US" sz="1350" dirty="0" smtClean="0">
                <a:latin typeface="HGPｺﾞｼｯｸM" panose="020B0600000000000000" pitchFamily="50" charset="-128"/>
                <a:ea typeface="HGPｺﾞｼｯｸM" panose="020B0600000000000000" pitchFamily="50" charset="-128"/>
              </a:rPr>
              <a:t>都道府県の関与の下、</a:t>
            </a:r>
            <a:r>
              <a:rPr lang="ja-JP" altLang="en-US" sz="1350" dirty="0" smtClean="0">
                <a:solidFill>
                  <a:prstClr val="black"/>
                </a:solidFill>
                <a:latin typeface="HGPｺﾞｼｯｸM" panose="020B0600000000000000" pitchFamily="50" charset="-128"/>
                <a:ea typeface="HGPｺﾞｼｯｸM" panose="020B0600000000000000" pitchFamily="50" charset="-128"/>
              </a:rPr>
              <a:t>関係</a:t>
            </a:r>
            <a:r>
              <a:rPr lang="ja-JP" altLang="en-US" sz="1350" dirty="0">
                <a:solidFill>
                  <a:prstClr val="black"/>
                </a:solidFill>
                <a:latin typeface="HGPｺﾞｼｯｸM" panose="020B0600000000000000" pitchFamily="50" charset="-128"/>
                <a:ea typeface="HGPｺﾞｼｯｸM" panose="020B0600000000000000" pitchFamily="50" charset="-128"/>
              </a:rPr>
              <a:t>市町村の協議により、</a:t>
            </a:r>
            <a:r>
              <a:rPr lang="ja-JP" altLang="en-US" sz="1350" dirty="0" smtClean="0">
                <a:solidFill>
                  <a:prstClr val="black"/>
                </a:solidFill>
                <a:latin typeface="HGPｺﾞｼｯｸM" panose="020B0600000000000000" pitchFamily="50" charset="-128"/>
                <a:ea typeface="HGPｺﾞｼｯｸM" panose="020B0600000000000000" pitchFamily="50" charset="-128"/>
              </a:rPr>
              <a:t>圏域で設置</a:t>
            </a:r>
            <a:r>
              <a:rPr lang="ja-JP" altLang="en-US" sz="1350" dirty="0">
                <a:solidFill>
                  <a:prstClr val="black"/>
                </a:solidFill>
                <a:latin typeface="HGPｺﾞｼｯｸM" panose="020B0600000000000000" pitchFamily="50" charset="-128"/>
                <a:ea typeface="HGPｺﾞｼｯｸM" panose="020B0600000000000000" pitchFamily="50" charset="-128"/>
              </a:rPr>
              <a:t>することもできるものと</a:t>
            </a:r>
            <a:r>
              <a:rPr lang="ja-JP" altLang="en-US" sz="1350" dirty="0" smtClean="0">
                <a:solidFill>
                  <a:prstClr val="black"/>
                </a:solidFill>
                <a:latin typeface="HGPｺﾞｼｯｸM" panose="020B0600000000000000" pitchFamily="50" charset="-128"/>
                <a:ea typeface="HGPｺﾞｼｯｸM" panose="020B0600000000000000" pitchFamily="50" charset="-128"/>
              </a:rPr>
              <a:t>する。</a:t>
            </a:r>
            <a:endParaRPr lang="en-US" altLang="ja-JP" sz="1350" dirty="0" smtClean="0">
              <a:solidFill>
                <a:prstClr val="black"/>
              </a:solidFill>
              <a:latin typeface="HGPｺﾞｼｯｸM" panose="020B0600000000000000" pitchFamily="50" charset="-128"/>
              <a:ea typeface="HGPｺﾞｼｯｸM" panose="020B0600000000000000" pitchFamily="50" charset="-128"/>
            </a:endParaRPr>
          </a:p>
          <a:p>
            <a:pPr marL="358775" indent="-358775" algn="l"/>
            <a:endParaRPr lang="en-US" altLang="ja-JP" sz="700" dirty="0">
              <a:solidFill>
                <a:prstClr val="black"/>
              </a:solidFill>
              <a:latin typeface="HGPｺﾞｼｯｸM" panose="020B0600000000000000" pitchFamily="50" charset="-128"/>
              <a:ea typeface="HGPｺﾞｼｯｸM" panose="020B0600000000000000" pitchFamily="50" charset="-128"/>
            </a:endParaRPr>
          </a:p>
          <a:p>
            <a:pPr marL="358775" indent="-358775" algn="l"/>
            <a:r>
              <a:rPr lang="ja-JP" altLang="en-US" sz="1200" dirty="0" smtClean="0">
                <a:latin typeface="HGPｺﾞｼｯｸM" panose="020B0600000000000000" pitchFamily="50" charset="-128"/>
                <a:ea typeface="HGPｺﾞｼｯｸM" panose="020B0600000000000000" pitchFamily="50" charset="-128"/>
              </a:rPr>
              <a:t>○</a:t>
            </a:r>
            <a:r>
              <a:rPr lang="ja-JP" altLang="en-US" sz="1200" dirty="0">
                <a:latin typeface="HGPｺﾞｼｯｸM" panose="020B0600000000000000" pitchFamily="50" charset="-128"/>
                <a:ea typeface="HGPｺﾞｼｯｸM" panose="020B0600000000000000" pitchFamily="50" charset="-128"/>
              </a:rPr>
              <a:t>　上記に加え、医療的ケア児に対する関係分野の支援を調整するコーディネーターの配置の促進を基本指針に位置づけることとしてはどうか。</a:t>
            </a:r>
          </a:p>
          <a:p>
            <a:pPr marL="358775" indent="-358775" algn="l"/>
            <a:r>
              <a:rPr lang="ja-JP" altLang="en-US" sz="1200" dirty="0">
                <a:latin typeface="HGPｺﾞｼｯｸM" panose="020B0600000000000000" pitchFamily="50" charset="-128"/>
                <a:ea typeface="HGPｺﾞｼｯｸM" panose="020B0600000000000000" pitchFamily="50" charset="-128"/>
              </a:rPr>
              <a:t>　  　・医療的ケア児に対する総合的な支援体制の構築に向けて、関連分野の支援を調整するコーディネーターと</a:t>
            </a:r>
            <a:r>
              <a:rPr lang="ja-JP" altLang="en-US" sz="1200" dirty="0" smtClean="0">
                <a:latin typeface="HGPｺﾞｼｯｸM" panose="020B0600000000000000" pitchFamily="50" charset="-128"/>
                <a:ea typeface="HGPｺﾞｼｯｸM" panose="020B0600000000000000" pitchFamily="50" charset="-128"/>
              </a:rPr>
              <a:t>して養成された相談支援専門員等の各　市町村への配置（市町村単独での配置が困難な場合は圏域での配置も可）促進を図る。</a:t>
            </a:r>
            <a:endParaRPr lang="en-US" altLang="ja-JP" sz="1200" dirty="0" smtClean="0">
              <a:solidFill>
                <a:prstClr val="black"/>
              </a:solidFill>
              <a:latin typeface="HGPｺﾞｼｯｸM" panose="020B0600000000000000" pitchFamily="50" charset="-128"/>
              <a:ea typeface="HGPｺﾞｼｯｸM" panose="020B0600000000000000" pitchFamily="50" charset="-128"/>
            </a:endParaRPr>
          </a:p>
        </p:txBody>
      </p:sp>
      <p:sp>
        <p:nvSpPr>
          <p:cNvPr id="7" name="正方形/長方形 6"/>
          <p:cNvSpPr/>
          <p:nvPr/>
        </p:nvSpPr>
        <p:spPr>
          <a:xfrm>
            <a:off x="77177" y="3789040"/>
            <a:ext cx="1691226" cy="36004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HGPｺﾞｼｯｸM" panose="020B0600000000000000" pitchFamily="50" charset="-128"/>
                <a:ea typeface="HGPｺﾞｼｯｸM" panose="020B0600000000000000" pitchFamily="50" charset="-128"/>
              </a:rPr>
              <a:t>成果目標等（案）</a:t>
            </a:r>
            <a:endParaRPr lang="ja-JP" altLang="en-US" sz="1600" b="1" dirty="0">
              <a:solidFill>
                <a:prstClr val="black"/>
              </a:solidFill>
              <a:latin typeface="HGPｺﾞｼｯｸM" panose="020B0600000000000000" pitchFamily="50" charset="-128"/>
              <a:ea typeface="HGPｺﾞｼｯｸM" panose="020B0600000000000000" pitchFamily="50" charset="-128"/>
            </a:endParaRPr>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84</a:t>
            </a:fld>
            <a:endParaRPr lang="en-US" altLang="ja-JP" dirty="0">
              <a:solidFill>
                <a:prstClr val="black"/>
              </a:solidFill>
            </a:endParaRPr>
          </a:p>
        </p:txBody>
      </p:sp>
      <p:grpSp>
        <p:nvGrpSpPr>
          <p:cNvPr id="11" name="グループ化 10"/>
          <p:cNvGrpSpPr>
            <a:grpSpLocks/>
          </p:cNvGrpSpPr>
          <p:nvPr/>
        </p:nvGrpSpPr>
        <p:grpSpPr bwMode="auto">
          <a:xfrm>
            <a:off x="80" y="332656"/>
            <a:ext cx="9906000" cy="71438"/>
            <a:chOff x="0" y="188640"/>
            <a:chExt cx="9144000" cy="72008"/>
          </a:xfrm>
        </p:grpSpPr>
        <p:cxnSp>
          <p:nvCxnSpPr>
            <p:cNvPr id="12" name="直線コネクタ 11"/>
            <p:cNvCxnSpPr/>
            <p:nvPr/>
          </p:nvCxnSpPr>
          <p:spPr>
            <a:xfrm>
              <a:off x="0" y="188640"/>
              <a:ext cx="9144000" cy="0"/>
            </a:xfrm>
            <a:prstGeom prst="line">
              <a:avLst/>
            </a:prstGeom>
            <a:noFill/>
            <a:ln w="9525" cap="flat" cmpd="sng" algn="ctr">
              <a:solidFill>
                <a:srgbClr val="99CCFF"/>
              </a:solidFill>
              <a:prstDash val="solid"/>
            </a:ln>
            <a:effectLst/>
          </p:spPr>
        </p:cxnSp>
        <p:cxnSp>
          <p:nvCxnSpPr>
            <p:cNvPr id="13" name="直線コネクタ 12"/>
            <p:cNvCxnSpPr/>
            <p:nvPr/>
          </p:nvCxnSpPr>
          <p:spPr>
            <a:xfrm>
              <a:off x="0" y="260648"/>
              <a:ext cx="9144000" cy="0"/>
            </a:xfrm>
            <a:prstGeom prst="line">
              <a:avLst/>
            </a:prstGeom>
            <a:noFill/>
            <a:ln w="57150" cap="flat" cmpd="sng" algn="ctr">
              <a:solidFill>
                <a:srgbClr val="99CCFF"/>
              </a:solidFill>
              <a:prstDash val="solid"/>
            </a:ln>
            <a:effectLst/>
          </p:spPr>
        </p:cxnSp>
      </p:grpSp>
      <p:sp>
        <p:nvSpPr>
          <p:cNvPr id="14" name="正方形/長方形 13"/>
          <p:cNvSpPr/>
          <p:nvPr/>
        </p:nvSpPr>
        <p:spPr>
          <a:xfrm>
            <a:off x="35" y="-99367"/>
            <a:ext cx="9906000" cy="461665"/>
          </a:xfrm>
          <a:prstGeom prst="rect">
            <a:avLst/>
          </a:prstGeom>
        </p:spPr>
        <p:txBody>
          <a:bodyPr wrap="square">
            <a:spAutoFit/>
          </a:bodyPr>
          <a:lstStyle/>
          <a:p>
            <a:pPr algn="ctr" fontAlgn="auto">
              <a:spcBef>
                <a:spcPts val="0"/>
              </a:spcBef>
              <a:spcAft>
                <a:spcPts val="0"/>
              </a:spcAft>
            </a:pPr>
            <a:r>
              <a:rPr lang="ja-JP" altLang="en-US" sz="2400" b="1" dirty="0" smtClean="0">
                <a:solidFill>
                  <a:prstClr val="black"/>
                </a:solidFill>
                <a:latin typeface="HGP創英角ｺﾞｼｯｸUB" panose="020B0900000000000000" pitchFamily="50" charset="-128"/>
                <a:ea typeface="HGP創英角ｺﾞｼｯｸUB" panose="020B0900000000000000" pitchFamily="50" charset="-128"/>
              </a:rPr>
              <a:t>成果目標㈡　医療的ニーズへの対応について</a:t>
            </a:r>
            <a:endParaRPr lang="ja-JP" altLang="en-US" sz="2400" b="1"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9638363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グループ化 10"/>
          <p:cNvGrpSpPr>
            <a:grpSpLocks/>
          </p:cNvGrpSpPr>
          <p:nvPr/>
        </p:nvGrpSpPr>
        <p:grpSpPr bwMode="auto">
          <a:xfrm>
            <a:off x="80" y="476672"/>
            <a:ext cx="9906000" cy="71438"/>
            <a:chOff x="0" y="188640"/>
            <a:chExt cx="9144000" cy="72008"/>
          </a:xfrm>
        </p:grpSpPr>
        <p:cxnSp>
          <p:nvCxnSpPr>
            <p:cNvPr id="50" name="直線コネクタ 49"/>
            <p:cNvCxnSpPr/>
            <p:nvPr/>
          </p:nvCxnSpPr>
          <p:spPr>
            <a:xfrm>
              <a:off x="0" y="188640"/>
              <a:ext cx="9144000" cy="0"/>
            </a:xfrm>
            <a:prstGeom prst="line">
              <a:avLst/>
            </a:prstGeom>
            <a:noFill/>
            <a:ln w="9525" cap="flat" cmpd="sng" algn="ctr">
              <a:solidFill>
                <a:srgbClr val="99CCFF"/>
              </a:solidFill>
              <a:prstDash val="solid"/>
            </a:ln>
            <a:effectLst/>
          </p:spPr>
        </p:cxnSp>
        <p:cxnSp>
          <p:nvCxnSpPr>
            <p:cNvPr id="51" name="直線コネクタ 50"/>
            <p:cNvCxnSpPr/>
            <p:nvPr/>
          </p:nvCxnSpPr>
          <p:spPr>
            <a:xfrm>
              <a:off x="0" y="260648"/>
              <a:ext cx="9144000" cy="0"/>
            </a:xfrm>
            <a:prstGeom prst="line">
              <a:avLst/>
            </a:prstGeom>
            <a:noFill/>
            <a:ln w="57150" cap="flat" cmpd="sng" algn="ctr">
              <a:solidFill>
                <a:srgbClr val="99CCFF"/>
              </a:solidFill>
              <a:prstDash val="solid"/>
            </a:ln>
            <a:effectLst/>
          </p:spPr>
        </p:cxnSp>
      </p:grpSp>
      <p:sp>
        <p:nvSpPr>
          <p:cNvPr id="54" name="正方形/長方形 53"/>
          <p:cNvSpPr/>
          <p:nvPr/>
        </p:nvSpPr>
        <p:spPr>
          <a:xfrm>
            <a:off x="0" y="15007"/>
            <a:ext cx="9906000" cy="461665"/>
          </a:xfrm>
          <a:prstGeom prst="rect">
            <a:avLst/>
          </a:prstGeom>
        </p:spPr>
        <p:txBody>
          <a:bodyPr wrap="square">
            <a:spAutoFit/>
          </a:bodyPr>
          <a:lstStyle/>
          <a:p>
            <a:pPr algn="ctr" fontAlgn="auto">
              <a:spcBef>
                <a:spcPts val="0"/>
              </a:spcBef>
              <a:spcAft>
                <a:spcPts val="0"/>
              </a:spcAft>
            </a:pPr>
            <a:r>
              <a:rPr lang="ja-JP" altLang="en-US" sz="2400" b="1" dirty="0" smtClean="0">
                <a:solidFill>
                  <a:prstClr val="black"/>
                </a:solidFill>
                <a:latin typeface="HGP創英角ｺﾞｼｯｸUB" panose="020B0900000000000000" pitchFamily="50" charset="-128"/>
                <a:ea typeface="HGP創英角ｺﾞｼｯｸUB" panose="020B0900000000000000" pitchFamily="50" charset="-128"/>
              </a:rPr>
              <a:t>基幹</a:t>
            </a:r>
            <a:r>
              <a:rPr lang="ja-JP" altLang="en-US" sz="2400" b="1" dirty="0">
                <a:solidFill>
                  <a:prstClr val="black"/>
                </a:solidFill>
                <a:latin typeface="HGP創英角ｺﾞｼｯｸUB" panose="020B0900000000000000" pitchFamily="50" charset="-128"/>
                <a:ea typeface="HGP創英角ｺﾞｼｯｸUB" panose="020B0900000000000000" pitchFamily="50" charset="-128"/>
              </a:rPr>
              <a:t>相談支援センター</a:t>
            </a:r>
            <a:r>
              <a:rPr lang="ja-JP" altLang="en-US" sz="2400" b="1" dirty="0" smtClean="0">
                <a:solidFill>
                  <a:prstClr val="black"/>
                </a:solidFill>
                <a:latin typeface="HGP創英角ｺﾞｼｯｸUB" panose="020B0900000000000000" pitchFamily="50" charset="-128"/>
                <a:ea typeface="HGP創英角ｺﾞｼｯｸUB" panose="020B0900000000000000" pitchFamily="50" charset="-128"/>
              </a:rPr>
              <a:t>の設置促進等について</a:t>
            </a:r>
            <a:endParaRPr lang="ja-JP" altLang="en-US" sz="2400" b="1"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6" name="タイトル 1"/>
          <p:cNvSpPr txBox="1">
            <a:spLocks/>
          </p:cNvSpPr>
          <p:nvPr/>
        </p:nvSpPr>
        <p:spPr>
          <a:xfrm>
            <a:off x="144615" y="944688"/>
            <a:ext cx="9683661" cy="3204392"/>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725" indent="-85725" algn="l">
              <a:lnSpc>
                <a:spcPts val="1300"/>
              </a:lnSpc>
            </a:pPr>
            <a:r>
              <a:rPr lang="ja-JP" altLang="en-US" sz="1400" dirty="0" smtClean="0">
                <a:latin typeface="HGPｺﾞｼｯｸM" panose="020B0600000000000000" pitchFamily="50" charset="-128"/>
                <a:ea typeface="HGPｺﾞｼｯｸM" panose="020B0600000000000000" pitchFamily="50" charset="-128"/>
              </a:rPr>
              <a:t>〇　平成</a:t>
            </a:r>
            <a:r>
              <a:rPr lang="en-US" altLang="ja-JP" sz="1400" dirty="0" smtClean="0">
                <a:latin typeface="HGPｺﾞｼｯｸM" panose="020B0600000000000000" pitchFamily="50" charset="-128"/>
                <a:ea typeface="HGPｺﾞｼｯｸM" panose="020B0600000000000000" pitchFamily="50" charset="-128"/>
              </a:rPr>
              <a:t>27</a:t>
            </a:r>
            <a:r>
              <a:rPr lang="ja-JP" altLang="en-US" sz="1400" dirty="0" smtClean="0">
                <a:latin typeface="HGPｺﾞｼｯｸM" panose="020B0600000000000000" pitchFamily="50" charset="-128"/>
                <a:ea typeface="HGPｺﾞｼｯｸM" panose="020B0600000000000000" pitchFamily="50" charset="-128"/>
              </a:rPr>
              <a:t>年４月から原則</a:t>
            </a:r>
            <a:r>
              <a:rPr lang="ja-JP" altLang="en-US" sz="1400" dirty="0">
                <a:latin typeface="HGPｺﾞｼｯｸM" panose="020B0600000000000000" pitchFamily="50" charset="-128"/>
                <a:ea typeface="HGPｺﾞｼｯｸM" panose="020B0600000000000000" pitchFamily="50" charset="-128"/>
              </a:rPr>
              <a:t>と</a:t>
            </a:r>
            <a:r>
              <a:rPr lang="ja-JP" altLang="en-US" sz="1400" dirty="0" smtClean="0">
                <a:latin typeface="HGPｺﾞｼｯｸM" panose="020B0600000000000000" pitchFamily="50" charset="-128"/>
                <a:ea typeface="HGPｺﾞｼｯｸM" panose="020B0600000000000000" pitchFamily="50" charset="-128"/>
              </a:rPr>
              <a:t>して全ての障害児者に専門的な相談支援を実施することとされている中、障害児者の相談支援の質の向上を図るため、有識者や関係団体で構成する</a:t>
            </a:r>
            <a:r>
              <a:rPr lang="ja-JP" altLang="en-US" sz="1400" b="1" u="sng" dirty="0" smtClean="0">
                <a:latin typeface="HGPｺﾞｼｯｸM" panose="020B0600000000000000" pitchFamily="50" charset="-128"/>
                <a:ea typeface="HGPｺﾞｼｯｸM" panose="020B0600000000000000" pitchFamily="50" charset="-128"/>
              </a:rPr>
              <a:t>「相談支援の質の向上に向けた検討会」</a:t>
            </a:r>
            <a:r>
              <a:rPr lang="ja-JP" altLang="en-US" sz="1400" dirty="0" smtClean="0">
                <a:latin typeface="HGPｺﾞｼｯｸM" panose="020B0600000000000000" pitchFamily="50" charset="-128"/>
                <a:ea typeface="HGPｺﾞｼｯｸM" panose="020B0600000000000000" pitchFamily="50" charset="-128"/>
              </a:rPr>
              <a:t>において相談支援専門員の資質の向上や相談支援体制の在り方について幅広く議論を行い、今後目指すべき方向性について、平成</a:t>
            </a:r>
            <a:r>
              <a:rPr lang="en-US" altLang="ja-JP" sz="1400" dirty="0" smtClean="0">
                <a:latin typeface="HGPｺﾞｼｯｸM" panose="020B0600000000000000" pitchFamily="50" charset="-128"/>
                <a:ea typeface="HGPｺﾞｼｯｸM" panose="020B0600000000000000" pitchFamily="50" charset="-128"/>
              </a:rPr>
              <a:t>28</a:t>
            </a:r>
            <a:r>
              <a:rPr lang="ja-JP" altLang="en-US" sz="1400" dirty="0" smtClean="0">
                <a:latin typeface="HGPｺﾞｼｯｸM" panose="020B0600000000000000" pitchFamily="50" charset="-128"/>
                <a:ea typeface="HGPｺﾞｼｯｸM" panose="020B0600000000000000" pitchFamily="50" charset="-128"/>
              </a:rPr>
              <a:t>年</a:t>
            </a:r>
            <a:r>
              <a:rPr lang="en-US" altLang="ja-JP" sz="1400" dirty="0" smtClean="0">
                <a:latin typeface="HGPｺﾞｼｯｸM" panose="020B0600000000000000" pitchFamily="50" charset="-128"/>
                <a:ea typeface="HGPｺﾞｼｯｸM" panose="020B0600000000000000" pitchFamily="50" charset="-128"/>
              </a:rPr>
              <a:t>10</a:t>
            </a:r>
            <a:r>
              <a:rPr lang="ja-JP" altLang="en-US" sz="1400" dirty="0" smtClean="0">
                <a:latin typeface="HGPｺﾞｼｯｸM" panose="020B0600000000000000" pitchFamily="50" charset="-128"/>
                <a:ea typeface="HGPｺﾞｼｯｸM" panose="020B0600000000000000" pitchFamily="50" charset="-128"/>
              </a:rPr>
              <a:t>月にそのとりまとめを公表した。</a:t>
            </a:r>
            <a:endParaRPr lang="en-US" altLang="ja-JP" sz="1400" dirty="0" smtClean="0">
              <a:latin typeface="HGPｺﾞｼｯｸM" panose="020B0600000000000000" pitchFamily="50" charset="-128"/>
              <a:ea typeface="HGPｺﾞｼｯｸM" panose="020B0600000000000000" pitchFamily="50" charset="-128"/>
            </a:endParaRPr>
          </a:p>
          <a:p>
            <a:pPr marL="85725" indent="-85725" algn="l">
              <a:lnSpc>
                <a:spcPts val="1300"/>
              </a:lnSpc>
            </a:pPr>
            <a:endParaRPr lang="en-US" altLang="ja-JP" sz="500" dirty="0" smtClean="0">
              <a:latin typeface="HGPｺﾞｼｯｸM" panose="020B0600000000000000" pitchFamily="50" charset="-128"/>
              <a:ea typeface="HGPｺﾞｼｯｸM" panose="020B0600000000000000" pitchFamily="50" charset="-128"/>
            </a:endParaRPr>
          </a:p>
          <a:p>
            <a:pPr marL="85725" indent="-85725" algn="l">
              <a:lnSpc>
                <a:spcPts val="1300"/>
              </a:lnSpc>
            </a:pPr>
            <a:r>
              <a:rPr lang="ja-JP" altLang="en-US" sz="1400" dirty="0" smtClean="0">
                <a:latin typeface="HGPｺﾞｼｯｸM" panose="020B0600000000000000" pitchFamily="50" charset="-128"/>
                <a:ea typeface="HGPｺﾞｼｯｸM" panose="020B0600000000000000" pitchFamily="50" charset="-128"/>
              </a:rPr>
              <a:t>〇　上記のとりまとめにおいては、</a:t>
            </a:r>
            <a:endParaRPr lang="en-US" altLang="ja-JP" sz="1400" dirty="0">
              <a:latin typeface="HGPｺﾞｼｯｸM" panose="020B0600000000000000" pitchFamily="50" charset="-128"/>
              <a:ea typeface="HGPｺﾞｼｯｸM" panose="020B0600000000000000" pitchFamily="50" charset="-128"/>
            </a:endParaRPr>
          </a:p>
          <a:p>
            <a:pPr marL="177800" indent="-177800" algn="l">
              <a:lnSpc>
                <a:spcPts val="1300"/>
              </a:lnSpc>
            </a:pPr>
            <a:r>
              <a:rPr lang="ja-JP" altLang="en-US" sz="1400" dirty="0">
                <a:latin typeface="HGPｺﾞｼｯｸM" panose="020B0600000000000000" pitchFamily="50" charset="-128"/>
                <a:ea typeface="HGPｺﾞｼｯｸM" panose="020B0600000000000000" pitchFamily="50" charset="-128"/>
              </a:rPr>
              <a:t>　</a:t>
            </a:r>
            <a:r>
              <a:rPr lang="ja-JP" altLang="en-US" sz="1400" dirty="0" smtClean="0">
                <a:latin typeface="HGPｺﾞｼｯｸM" panose="020B0600000000000000" pitchFamily="50" charset="-128"/>
                <a:ea typeface="HGPｺﾞｼｯｸM" panose="020B0600000000000000" pitchFamily="50" charset="-128"/>
              </a:rPr>
              <a:t>・　</a:t>
            </a:r>
            <a:r>
              <a:rPr lang="ja-JP" altLang="en-US" sz="1400" b="1" u="sng" dirty="0" smtClean="0">
                <a:latin typeface="HGPｺﾞｼｯｸM" panose="020B0600000000000000" pitchFamily="50" charset="-128"/>
                <a:ea typeface="HGPｺﾞｼｯｸM" panose="020B0600000000000000" pitchFamily="50" charset="-128"/>
              </a:rPr>
              <a:t>基幹相談支援センターの設置促進</a:t>
            </a:r>
            <a:r>
              <a:rPr lang="ja-JP" altLang="en-US" sz="1400" dirty="0" smtClean="0">
                <a:latin typeface="HGPｺﾞｼｯｸM" panose="020B0600000000000000" pitchFamily="50" charset="-128"/>
                <a:ea typeface="HGPｺﾞｼｯｸM" panose="020B0600000000000000" pitchFamily="50" charset="-128"/>
              </a:rPr>
              <a:t>に向け、</a:t>
            </a:r>
            <a:r>
              <a:rPr lang="ja-JP" altLang="en-US" sz="1400" b="1" u="sng" dirty="0" smtClean="0">
                <a:latin typeface="HGPｺﾞｼｯｸM" panose="020B0600000000000000" pitchFamily="50" charset="-128"/>
                <a:ea typeface="HGPｺﾞｼｯｸM" panose="020B0600000000000000" pitchFamily="50" charset="-128"/>
              </a:rPr>
              <a:t>都道府県においても、</a:t>
            </a:r>
            <a:r>
              <a:rPr lang="ja-JP" altLang="en-US" sz="1400" dirty="0" smtClean="0">
                <a:latin typeface="HGPｺﾞｼｯｸM" panose="020B0600000000000000" pitchFamily="50" charset="-128"/>
                <a:ea typeface="HGPｺﾞｼｯｸM" panose="020B0600000000000000" pitchFamily="50" charset="-128"/>
              </a:rPr>
              <a:t>障害福祉計画のとりまとめ等の際に、</a:t>
            </a:r>
            <a:r>
              <a:rPr lang="ja-JP" altLang="en-US" sz="1400" b="1" u="sng" dirty="0" smtClean="0">
                <a:latin typeface="HGPｺﾞｼｯｸM" panose="020B0600000000000000" pitchFamily="50" charset="-128"/>
                <a:ea typeface="HGPｺﾞｼｯｸM" panose="020B0600000000000000" pitchFamily="50" charset="-128"/>
              </a:rPr>
              <a:t>基幹相談支援センターを設置していない市町村に対して相談支援体制の確保に関する取組をフォローし、必要に応じて広域調整などの支援を行うべき</a:t>
            </a:r>
            <a:r>
              <a:rPr lang="ja-JP" altLang="en-US" sz="1400" dirty="0" smtClean="0">
                <a:latin typeface="HGPｺﾞｼｯｸM" panose="020B0600000000000000" pitchFamily="50" charset="-128"/>
                <a:ea typeface="HGPｺﾞｼｯｸM" panose="020B0600000000000000" pitchFamily="50" charset="-128"/>
              </a:rPr>
              <a:t>こと</a:t>
            </a:r>
            <a:endParaRPr lang="en-US" altLang="ja-JP" sz="1400" dirty="0" smtClean="0">
              <a:latin typeface="HGPｺﾞｼｯｸM" panose="020B0600000000000000" pitchFamily="50" charset="-128"/>
              <a:ea typeface="HGPｺﾞｼｯｸM" panose="020B0600000000000000" pitchFamily="50" charset="-128"/>
            </a:endParaRPr>
          </a:p>
          <a:p>
            <a:pPr marL="85725" indent="-85725" algn="l">
              <a:lnSpc>
                <a:spcPts val="1300"/>
              </a:lnSpc>
            </a:pPr>
            <a:endParaRPr lang="en-US" altLang="ja-JP" sz="500" dirty="0" smtClean="0">
              <a:latin typeface="HGPｺﾞｼｯｸM" panose="020B0600000000000000" pitchFamily="50" charset="-128"/>
              <a:ea typeface="HGPｺﾞｼｯｸM" panose="020B0600000000000000" pitchFamily="50" charset="-128"/>
            </a:endParaRPr>
          </a:p>
          <a:p>
            <a:pPr marL="179388" indent="-179388" algn="l">
              <a:lnSpc>
                <a:spcPts val="1300"/>
              </a:lnSpc>
            </a:pPr>
            <a:r>
              <a:rPr lang="ja-JP" altLang="en-US" sz="1400" dirty="0">
                <a:latin typeface="HGPｺﾞｼｯｸM" panose="020B0600000000000000" pitchFamily="50" charset="-128"/>
                <a:ea typeface="HGPｺﾞｼｯｸM" panose="020B0600000000000000" pitchFamily="50" charset="-128"/>
              </a:rPr>
              <a:t>　</a:t>
            </a:r>
            <a:r>
              <a:rPr lang="ja-JP" altLang="en-US" sz="1400" dirty="0" smtClean="0">
                <a:latin typeface="HGPｺﾞｼｯｸM" panose="020B0600000000000000" pitchFamily="50" charset="-128"/>
                <a:ea typeface="HGPｺﾞｼｯｸM" panose="020B0600000000000000" pitchFamily="50" charset="-128"/>
              </a:rPr>
              <a:t>・　</a:t>
            </a:r>
            <a:r>
              <a:rPr lang="ja-JP" altLang="en-US" sz="1400" b="1" u="sng" dirty="0" smtClean="0">
                <a:latin typeface="HGPｺﾞｼｯｸM" panose="020B0600000000000000" pitchFamily="50" charset="-128"/>
                <a:ea typeface="HGPｺﾞｼｯｸM" panose="020B0600000000000000" pitchFamily="50" charset="-128"/>
              </a:rPr>
              <a:t>相談支援について指導的役割を果たす「主任相談支援専門員（仮称）」を基幹相談支援センターに計画的に配置すべき</a:t>
            </a:r>
            <a:r>
              <a:rPr lang="ja-JP" altLang="en-US" sz="1400" dirty="0" smtClean="0">
                <a:latin typeface="HGPｺﾞｼｯｸM" panose="020B0600000000000000" pitchFamily="50" charset="-128"/>
                <a:ea typeface="HGPｺﾞｼｯｸM" panose="020B0600000000000000" pitchFamily="50" charset="-128"/>
              </a:rPr>
              <a:t>こと</a:t>
            </a:r>
            <a:endParaRPr lang="en-US" altLang="ja-JP" sz="1400" dirty="0" smtClean="0">
              <a:latin typeface="HGPｺﾞｼｯｸM" panose="020B0600000000000000" pitchFamily="50" charset="-128"/>
              <a:ea typeface="HGPｺﾞｼｯｸM" panose="020B0600000000000000" pitchFamily="50" charset="-128"/>
            </a:endParaRPr>
          </a:p>
          <a:p>
            <a:pPr marL="179388" indent="-179388" algn="l">
              <a:lnSpc>
                <a:spcPts val="1300"/>
              </a:lnSpc>
            </a:pPr>
            <a:endParaRPr lang="en-US" altLang="ja-JP" sz="500" dirty="0">
              <a:latin typeface="HGPｺﾞｼｯｸM" panose="020B0600000000000000" pitchFamily="50" charset="-128"/>
              <a:ea typeface="HGPｺﾞｼｯｸM" panose="020B0600000000000000" pitchFamily="50" charset="-128"/>
            </a:endParaRPr>
          </a:p>
          <a:p>
            <a:pPr marL="179388" indent="-179388" algn="l">
              <a:lnSpc>
                <a:spcPts val="1300"/>
              </a:lnSpc>
            </a:pPr>
            <a:r>
              <a:rPr lang="ja-JP" altLang="en-US" sz="1400" dirty="0" smtClean="0">
                <a:latin typeface="HGPｺﾞｼｯｸM" panose="020B0600000000000000" pitchFamily="50" charset="-128"/>
                <a:ea typeface="HGPｺﾞｼｯｸM" panose="020B0600000000000000" pitchFamily="50" charset="-128"/>
              </a:rPr>
              <a:t>　・　</a:t>
            </a:r>
            <a:r>
              <a:rPr lang="ja-JP" altLang="en-US" sz="1400" b="1" u="sng" dirty="0" smtClean="0">
                <a:latin typeface="HGPｺﾞｼｯｸM" panose="020B0600000000000000" pitchFamily="50" charset="-128"/>
                <a:ea typeface="HGPｺﾞｼｯｸM" panose="020B0600000000000000" pitchFamily="50" charset="-128"/>
              </a:rPr>
              <a:t>市町村の支給決定の担当職員においては、</a:t>
            </a:r>
            <a:r>
              <a:rPr lang="ja-JP" altLang="en-US" sz="1400" dirty="0" smtClean="0">
                <a:latin typeface="HGPｺﾞｼｯｸM" panose="020B0600000000000000" pitchFamily="50" charset="-128"/>
                <a:ea typeface="HGPｺﾞｼｯｸM" panose="020B0600000000000000" pitchFamily="50" charset="-128"/>
              </a:rPr>
              <a:t>機械的に事務処理を進めることのないよう、相談支援従事者研修などに参加することなどを通じて</a:t>
            </a:r>
            <a:r>
              <a:rPr lang="ja-JP" altLang="en-US" sz="1400" b="1" u="sng" dirty="0" smtClean="0">
                <a:latin typeface="HGPｺﾞｼｯｸM" panose="020B0600000000000000" pitchFamily="50" charset="-128"/>
                <a:ea typeface="HGPｺﾞｼｯｸM" panose="020B0600000000000000" pitchFamily="50" charset="-128"/>
              </a:rPr>
              <a:t>一定の専門的知見を身につけるべき。</a:t>
            </a:r>
            <a:endParaRPr lang="en-US" altLang="ja-JP" sz="1400" b="1" u="sng" dirty="0" smtClean="0">
              <a:latin typeface="HGPｺﾞｼｯｸM" panose="020B0600000000000000" pitchFamily="50" charset="-128"/>
              <a:ea typeface="HGPｺﾞｼｯｸM" panose="020B0600000000000000" pitchFamily="50" charset="-128"/>
            </a:endParaRPr>
          </a:p>
          <a:p>
            <a:pPr marL="179388" indent="-179388" algn="l">
              <a:lnSpc>
                <a:spcPts val="1300"/>
              </a:lnSpc>
            </a:pPr>
            <a:endParaRPr lang="en-US" altLang="ja-JP" sz="500" dirty="0" smtClean="0">
              <a:latin typeface="HGPｺﾞｼｯｸM" panose="020B0600000000000000" pitchFamily="50" charset="-128"/>
              <a:ea typeface="HGPｺﾞｼｯｸM" panose="020B0600000000000000" pitchFamily="50" charset="-128"/>
            </a:endParaRPr>
          </a:p>
          <a:p>
            <a:pPr marL="179388" indent="-85725" algn="l">
              <a:lnSpc>
                <a:spcPts val="1300"/>
              </a:lnSpc>
            </a:pPr>
            <a:r>
              <a:rPr lang="ja-JP" altLang="en-US" sz="1400" dirty="0" smtClean="0">
                <a:latin typeface="HGPｺﾞｼｯｸM" panose="020B0600000000000000" pitchFamily="50" charset="-128"/>
                <a:ea typeface="HGPｺﾞｼｯｸM" panose="020B0600000000000000" pitchFamily="50" charset="-128"/>
              </a:rPr>
              <a:t>といった事項が指摘されている。</a:t>
            </a:r>
            <a:endParaRPr lang="en-US" altLang="ja-JP" sz="1400" dirty="0" smtClean="0">
              <a:latin typeface="HGPｺﾞｼｯｸM" panose="020B0600000000000000" pitchFamily="50" charset="-128"/>
              <a:ea typeface="HGPｺﾞｼｯｸM" panose="020B0600000000000000" pitchFamily="50" charset="-128"/>
            </a:endParaRPr>
          </a:p>
          <a:p>
            <a:pPr marL="179388" indent="-85725" algn="l">
              <a:lnSpc>
                <a:spcPts val="1300"/>
              </a:lnSpc>
            </a:pPr>
            <a:endParaRPr lang="en-US" altLang="ja-JP" sz="500" dirty="0" smtClean="0">
              <a:latin typeface="HGPｺﾞｼｯｸM" panose="020B0600000000000000" pitchFamily="50" charset="-128"/>
              <a:ea typeface="HGPｺﾞｼｯｸM" panose="020B0600000000000000" pitchFamily="50" charset="-128"/>
            </a:endParaRPr>
          </a:p>
          <a:p>
            <a:pPr marL="85725" indent="-85725" algn="l">
              <a:lnSpc>
                <a:spcPts val="1300"/>
              </a:lnSpc>
            </a:pPr>
            <a:r>
              <a:rPr lang="ja-JP" altLang="en-US" sz="1400" dirty="0">
                <a:latin typeface="HGPｺﾞｼｯｸM" panose="020B0600000000000000" pitchFamily="50" charset="-128"/>
                <a:ea typeface="HGPｺﾞｼｯｸM" panose="020B0600000000000000" pitchFamily="50" charset="-128"/>
              </a:rPr>
              <a:t>〇　</a:t>
            </a:r>
            <a:r>
              <a:rPr lang="ja-JP" altLang="en-US" sz="1400" dirty="0" smtClean="0">
                <a:latin typeface="HGPｺﾞｼｯｸM" panose="020B0600000000000000" pitchFamily="50" charset="-128"/>
                <a:ea typeface="HGPｺﾞｼｯｸM" panose="020B0600000000000000" pitchFamily="50" charset="-128"/>
              </a:rPr>
              <a:t>この他、平成</a:t>
            </a:r>
            <a:r>
              <a:rPr lang="en-US" altLang="ja-JP" sz="1400" dirty="0" smtClean="0">
                <a:latin typeface="HGPｺﾞｼｯｸM" panose="020B0600000000000000" pitchFamily="50" charset="-128"/>
                <a:ea typeface="HGPｺﾞｼｯｸM" panose="020B0600000000000000" pitchFamily="50" charset="-128"/>
              </a:rPr>
              <a:t>28</a:t>
            </a:r>
            <a:r>
              <a:rPr lang="ja-JP" altLang="en-US" sz="1400" dirty="0" smtClean="0">
                <a:latin typeface="HGPｺﾞｼｯｸM" panose="020B0600000000000000" pitchFamily="50" charset="-128"/>
                <a:ea typeface="HGPｺﾞｼｯｸM" panose="020B0600000000000000" pitchFamily="50" charset="-128"/>
              </a:rPr>
              <a:t>年</a:t>
            </a:r>
            <a:r>
              <a:rPr lang="en-US" altLang="ja-JP" sz="1400" dirty="0" smtClean="0">
                <a:latin typeface="HGPｺﾞｼｯｸM" panose="020B0600000000000000" pitchFamily="50" charset="-128"/>
                <a:ea typeface="HGPｺﾞｼｯｸM" panose="020B0600000000000000" pitchFamily="50" charset="-128"/>
              </a:rPr>
              <a:t>4</a:t>
            </a:r>
            <a:r>
              <a:rPr lang="ja-JP" altLang="en-US" sz="1400" dirty="0" smtClean="0">
                <a:latin typeface="HGPｺﾞｼｯｸM" panose="020B0600000000000000" pitchFamily="50" charset="-128"/>
                <a:ea typeface="HGPｺﾞｼｯｸM" panose="020B0600000000000000" pitchFamily="50" charset="-128"/>
              </a:rPr>
              <a:t>月に「安心居住政策研究会」（国土交通省設置）において、障害者の安心した住まいの確保のためには、居住支援協議会と（自立支援）協議会が連携し、入居支援体制を構築することが効果的であるとの意見が示されている。</a:t>
            </a:r>
            <a:endParaRPr lang="en-US" altLang="ja-JP" sz="1400" dirty="0" smtClean="0">
              <a:latin typeface="HGPｺﾞｼｯｸM" panose="020B0600000000000000" pitchFamily="50" charset="-128"/>
              <a:ea typeface="HGPｺﾞｼｯｸM" panose="020B0600000000000000" pitchFamily="50" charset="-128"/>
            </a:endParaRPr>
          </a:p>
        </p:txBody>
      </p:sp>
      <p:sp>
        <p:nvSpPr>
          <p:cNvPr id="60" name="下矢印 59"/>
          <p:cNvSpPr/>
          <p:nvPr/>
        </p:nvSpPr>
        <p:spPr>
          <a:xfrm>
            <a:off x="3977892" y="4221088"/>
            <a:ext cx="1950217" cy="36004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タイトル 1"/>
          <p:cNvSpPr txBox="1">
            <a:spLocks/>
          </p:cNvSpPr>
          <p:nvPr/>
        </p:nvSpPr>
        <p:spPr>
          <a:xfrm>
            <a:off x="144616" y="4653064"/>
            <a:ext cx="9683661" cy="2088304"/>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9388" indent="-179388" algn="l"/>
            <a:r>
              <a:rPr lang="ja-JP" altLang="en-US" sz="1400" dirty="0" smtClean="0">
                <a:latin typeface="HGPｺﾞｼｯｸM" panose="020B0600000000000000" pitchFamily="50" charset="-128"/>
                <a:ea typeface="HGPｺﾞｼｯｸM" panose="020B0600000000000000" pitchFamily="50" charset="-128"/>
              </a:rPr>
              <a:t>〇　上記を踏まえ、「第一　三　相談支援の体制の基本的考え方」に以下の事項を追記してはどうか。</a:t>
            </a:r>
            <a:endParaRPr lang="en-US" altLang="ja-JP" sz="1400" dirty="0" smtClean="0">
              <a:latin typeface="HGPｺﾞｼｯｸM" panose="020B0600000000000000" pitchFamily="50" charset="-128"/>
              <a:ea typeface="HGPｺﾞｼｯｸM" panose="020B0600000000000000" pitchFamily="50" charset="-128"/>
            </a:endParaRPr>
          </a:p>
          <a:p>
            <a:pPr marL="179388" indent="-179388" algn="l"/>
            <a:endParaRPr lang="en-US" altLang="ja-JP" sz="600" dirty="0" smtClean="0">
              <a:latin typeface="HGPｺﾞｼｯｸM" panose="020B0600000000000000" pitchFamily="50" charset="-128"/>
              <a:ea typeface="HGPｺﾞｼｯｸM" panose="020B0600000000000000" pitchFamily="50" charset="-128"/>
            </a:endParaRPr>
          </a:p>
          <a:p>
            <a:pPr marL="179388" indent="-179388" algn="l"/>
            <a:r>
              <a:rPr lang="ja-JP" altLang="en-US" sz="1400" dirty="0" smtClean="0">
                <a:latin typeface="HGPｺﾞｼｯｸM" panose="020B0600000000000000" pitchFamily="50" charset="-128"/>
                <a:ea typeface="HGPｺﾞｼｯｸM" panose="020B0600000000000000" pitchFamily="50" charset="-128"/>
              </a:rPr>
              <a:t>　・　都道府県においては、</a:t>
            </a:r>
            <a:r>
              <a:rPr lang="ja-JP" altLang="en-US" sz="1400" b="1" u="sng" dirty="0" smtClean="0">
                <a:latin typeface="HGPｺﾞｼｯｸM" panose="020B0600000000000000" pitchFamily="50" charset="-128"/>
                <a:ea typeface="HGPｺﾞｼｯｸM" panose="020B0600000000000000" pitchFamily="50" charset="-128"/>
              </a:rPr>
              <a:t>基幹相談支援センターが設置されていない市町村に対し、その設置に向けた積極的な働きかけを行う</a:t>
            </a:r>
            <a:r>
              <a:rPr lang="ja-JP" altLang="en-US" sz="1400" dirty="0" smtClean="0">
                <a:latin typeface="HGPｺﾞｼｯｸM" panose="020B0600000000000000" pitchFamily="50" charset="-128"/>
                <a:ea typeface="HGPｺﾞｼｯｸM" panose="020B0600000000000000" pitchFamily="50" charset="-128"/>
              </a:rPr>
              <a:t>ことや、</a:t>
            </a:r>
            <a:r>
              <a:rPr lang="ja-JP" altLang="en-US" sz="1400" b="1" u="sng" dirty="0" smtClean="0">
                <a:latin typeface="HGPｺﾞｼｯｸM" panose="020B0600000000000000" pitchFamily="50" charset="-128"/>
                <a:ea typeface="HGPｺﾞｼｯｸM" panose="020B0600000000000000" pitchFamily="50" charset="-128"/>
              </a:rPr>
              <a:t>同センターに、相談支援に関して指導的役割を担う人材を計画的に確保</a:t>
            </a:r>
            <a:r>
              <a:rPr lang="ja-JP" altLang="en-US" sz="1400" dirty="0" smtClean="0">
                <a:latin typeface="HGPｺﾞｼｯｸM" panose="020B0600000000000000" pitchFamily="50" charset="-128"/>
                <a:ea typeface="HGPｺﾞｼｯｸM" panose="020B0600000000000000" pitchFamily="50" charset="-128"/>
              </a:rPr>
              <a:t>することが必要であること。</a:t>
            </a:r>
            <a:endParaRPr lang="en-US" altLang="ja-JP" sz="1400" dirty="0" smtClean="0">
              <a:latin typeface="HGPｺﾞｼｯｸM" panose="020B0600000000000000" pitchFamily="50" charset="-128"/>
              <a:ea typeface="HGPｺﾞｼｯｸM" panose="020B0600000000000000" pitchFamily="50" charset="-128"/>
            </a:endParaRPr>
          </a:p>
          <a:p>
            <a:pPr marL="179388" indent="-179388" algn="l"/>
            <a:endParaRPr lang="en-US" altLang="ja-JP" sz="500" dirty="0" smtClean="0">
              <a:latin typeface="HGPｺﾞｼｯｸM" panose="020B0600000000000000" pitchFamily="50" charset="-128"/>
              <a:ea typeface="HGPｺﾞｼｯｸM" panose="020B0600000000000000" pitchFamily="50" charset="-128"/>
            </a:endParaRPr>
          </a:p>
          <a:p>
            <a:pPr marL="179388" indent="-179388" algn="l"/>
            <a:r>
              <a:rPr lang="ja-JP" altLang="en-US" sz="1400" dirty="0">
                <a:solidFill>
                  <a:srgbClr val="FF0000"/>
                </a:solidFill>
                <a:latin typeface="HGPｺﾞｼｯｸM" panose="020B0600000000000000" pitchFamily="50" charset="-128"/>
                <a:ea typeface="HGPｺﾞｼｯｸM" panose="020B0600000000000000" pitchFamily="50" charset="-128"/>
              </a:rPr>
              <a:t>　</a:t>
            </a:r>
            <a:r>
              <a:rPr lang="ja-JP" altLang="en-US" sz="1400" dirty="0" smtClean="0">
                <a:latin typeface="HGPｺﾞｼｯｸM" panose="020B0600000000000000" pitchFamily="50" charset="-128"/>
                <a:ea typeface="HGPｺﾞｼｯｸM" panose="020B0600000000000000" pitchFamily="50" charset="-128"/>
              </a:rPr>
              <a:t>・　障害者が安心して地域に住まえるよう、都道府県及び市町村においては、（自立支援）協議会と居住支援協議会の連携等に努めること。</a:t>
            </a:r>
            <a:endParaRPr lang="en-US" altLang="ja-JP" sz="1400" dirty="0" smtClean="0">
              <a:latin typeface="HGPｺﾞｼｯｸM" panose="020B0600000000000000" pitchFamily="50" charset="-128"/>
              <a:ea typeface="HGPｺﾞｼｯｸM" panose="020B0600000000000000" pitchFamily="50" charset="-128"/>
            </a:endParaRPr>
          </a:p>
          <a:p>
            <a:pPr marL="179388" indent="-179388" algn="l"/>
            <a:endParaRPr lang="en-US" altLang="ja-JP" sz="600" dirty="0" smtClean="0">
              <a:latin typeface="HGPｺﾞｼｯｸM" panose="020B0600000000000000" pitchFamily="50" charset="-128"/>
              <a:ea typeface="HGPｺﾞｼｯｸM" panose="020B0600000000000000" pitchFamily="50" charset="-128"/>
            </a:endParaRPr>
          </a:p>
          <a:p>
            <a:pPr marL="179388" indent="-179388" algn="l"/>
            <a:r>
              <a:rPr lang="ja-JP" altLang="en-US" sz="1400" dirty="0" smtClean="0">
                <a:latin typeface="HGPｺﾞｼｯｸM" panose="020B0600000000000000" pitchFamily="50" charset="-128"/>
                <a:ea typeface="HGPｺﾞｼｯｸM" panose="020B0600000000000000" pitchFamily="50" charset="-128"/>
              </a:rPr>
              <a:t>〇　また、「第三　三　４　㈠サービスの提供に係る人材の研修」において、以下の事項を追記してはどうか。</a:t>
            </a:r>
            <a:endParaRPr lang="en-US" altLang="ja-JP" sz="1400" dirty="0" smtClean="0">
              <a:latin typeface="HGPｺﾞｼｯｸM" panose="020B0600000000000000" pitchFamily="50" charset="-128"/>
              <a:ea typeface="HGPｺﾞｼｯｸM" panose="020B0600000000000000" pitchFamily="50" charset="-128"/>
            </a:endParaRPr>
          </a:p>
          <a:p>
            <a:pPr marL="179388" indent="-179388" algn="l"/>
            <a:endParaRPr lang="en-US" altLang="ja-JP" sz="600" dirty="0" smtClean="0">
              <a:latin typeface="HGPｺﾞｼｯｸM" panose="020B0600000000000000" pitchFamily="50" charset="-128"/>
              <a:ea typeface="HGPｺﾞｼｯｸM" panose="020B0600000000000000" pitchFamily="50" charset="-128"/>
            </a:endParaRPr>
          </a:p>
          <a:p>
            <a:pPr marL="179388" indent="-179388" algn="l"/>
            <a:r>
              <a:rPr lang="ja-JP" altLang="en-US" sz="1400" dirty="0">
                <a:latin typeface="HGPｺﾞｼｯｸM" panose="020B0600000000000000" pitchFamily="50" charset="-128"/>
                <a:ea typeface="HGPｺﾞｼｯｸM" panose="020B0600000000000000" pitchFamily="50" charset="-128"/>
              </a:rPr>
              <a:t>　</a:t>
            </a:r>
            <a:r>
              <a:rPr lang="ja-JP" altLang="en-US" sz="1400" dirty="0" smtClean="0">
                <a:latin typeface="HGPｺﾞｼｯｸM" panose="020B0600000000000000" pitchFamily="50" charset="-128"/>
                <a:ea typeface="HGPｺﾞｼｯｸM" panose="020B0600000000000000" pitchFamily="50" charset="-128"/>
              </a:rPr>
              <a:t>・　</a:t>
            </a:r>
            <a:r>
              <a:rPr lang="ja-JP" altLang="en-US" sz="1400" dirty="0">
                <a:latin typeface="HGPｺﾞｼｯｸM" panose="020B0600000000000000" pitchFamily="50" charset="-128"/>
                <a:ea typeface="HGPｺﾞｼｯｸM" panose="020B0600000000000000" pitchFamily="50" charset="-128"/>
              </a:rPr>
              <a:t>地域生活支援事業における障害者相談支援事業及び介護給付費等の支給決定事務に係る業務を適切に実施するため、</a:t>
            </a:r>
            <a:r>
              <a:rPr lang="ja-JP" altLang="en-US" sz="1400" b="1" u="sng" dirty="0">
                <a:latin typeface="HGPｺﾞｼｯｸM" panose="020B0600000000000000" pitchFamily="50" charset="-128"/>
                <a:ea typeface="HGPｺﾞｼｯｸM" panose="020B0600000000000000" pitchFamily="50" charset="-128"/>
              </a:rPr>
              <a:t>市町村職員に対して相談支援従事者研修の受講を促す</a:t>
            </a:r>
            <a:r>
              <a:rPr lang="ja-JP" altLang="en-US" sz="1400" dirty="0">
                <a:latin typeface="HGPｺﾞｼｯｸM" panose="020B0600000000000000" pitchFamily="50" charset="-128"/>
                <a:ea typeface="HGPｺﾞｼｯｸM" panose="020B0600000000000000" pitchFamily="50" charset="-128"/>
              </a:rPr>
              <a:t>ことが</a:t>
            </a:r>
            <a:r>
              <a:rPr lang="ja-JP" altLang="en-US" sz="1400" dirty="0" smtClean="0">
                <a:latin typeface="HGPｺﾞｼｯｸM" panose="020B0600000000000000" pitchFamily="50" charset="-128"/>
                <a:ea typeface="HGPｺﾞｼｯｸM" panose="020B0600000000000000" pitchFamily="50" charset="-128"/>
              </a:rPr>
              <a:t>望ましいこと。</a:t>
            </a:r>
            <a:endParaRPr lang="ja-JP" altLang="en-US" sz="1400" dirty="0">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89194" y="4293096"/>
            <a:ext cx="2343526" cy="39149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HGPｺﾞｼｯｸM" panose="020B0600000000000000" pitchFamily="50" charset="-128"/>
                <a:ea typeface="HGPｺﾞｼｯｸM" panose="020B0600000000000000" pitchFamily="50" charset="-128"/>
              </a:rPr>
              <a:t>基本指針への記載（案）</a:t>
            </a:r>
            <a:endParaRPr lang="ja-JP" altLang="en-US" sz="1600" b="1" dirty="0">
              <a:solidFill>
                <a:prstClr val="black"/>
              </a:solidFill>
              <a:latin typeface="HGPｺﾞｼｯｸM" panose="020B0600000000000000" pitchFamily="50" charset="-128"/>
              <a:ea typeface="HGPｺﾞｼｯｸM" panose="020B0600000000000000" pitchFamily="50" charset="-128"/>
            </a:endParaRPr>
          </a:p>
        </p:txBody>
      </p:sp>
      <p:sp>
        <p:nvSpPr>
          <p:cNvPr id="59" name="正方形/長方形 58"/>
          <p:cNvSpPr/>
          <p:nvPr/>
        </p:nvSpPr>
        <p:spPr>
          <a:xfrm>
            <a:off x="38454" y="620688"/>
            <a:ext cx="2034226" cy="324000"/>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HGPｺﾞｼｯｸM" panose="020B0600000000000000" pitchFamily="50" charset="-128"/>
                <a:ea typeface="HGPｺﾞｼｯｸM" panose="020B0600000000000000" pitchFamily="50" charset="-128"/>
              </a:rPr>
              <a:t>基本的な考え方</a:t>
            </a:r>
            <a:endParaRPr lang="ja-JP" altLang="en-US" sz="1600" b="1" dirty="0">
              <a:solidFill>
                <a:prstClr val="black"/>
              </a:solidFill>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85</a:t>
            </a:fld>
            <a:endParaRPr lang="en-US" altLang="ja-JP" dirty="0"/>
          </a:p>
        </p:txBody>
      </p:sp>
    </p:spTree>
    <p:extLst>
      <p:ext uri="{BB962C8B-B14F-4D97-AF65-F5344CB8AC3E}">
        <p14:creationId xmlns:p14="http://schemas.microsoft.com/office/powerpoint/2010/main" val="21340194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グループ化 10"/>
          <p:cNvGrpSpPr>
            <a:grpSpLocks/>
          </p:cNvGrpSpPr>
          <p:nvPr/>
        </p:nvGrpSpPr>
        <p:grpSpPr bwMode="auto">
          <a:xfrm>
            <a:off x="80" y="476672"/>
            <a:ext cx="9906000" cy="71438"/>
            <a:chOff x="0" y="188640"/>
            <a:chExt cx="9144000" cy="72008"/>
          </a:xfrm>
        </p:grpSpPr>
        <p:cxnSp>
          <p:nvCxnSpPr>
            <p:cNvPr id="50" name="直線コネクタ 49"/>
            <p:cNvCxnSpPr/>
            <p:nvPr/>
          </p:nvCxnSpPr>
          <p:spPr>
            <a:xfrm>
              <a:off x="0" y="188640"/>
              <a:ext cx="9144000" cy="0"/>
            </a:xfrm>
            <a:prstGeom prst="line">
              <a:avLst/>
            </a:prstGeom>
            <a:noFill/>
            <a:ln w="9525" cap="flat" cmpd="sng" algn="ctr">
              <a:solidFill>
                <a:srgbClr val="99CCFF"/>
              </a:solidFill>
              <a:prstDash val="solid"/>
            </a:ln>
            <a:effectLst/>
          </p:spPr>
        </p:cxnSp>
        <p:cxnSp>
          <p:nvCxnSpPr>
            <p:cNvPr id="51" name="直線コネクタ 50"/>
            <p:cNvCxnSpPr/>
            <p:nvPr/>
          </p:nvCxnSpPr>
          <p:spPr>
            <a:xfrm>
              <a:off x="0" y="260648"/>
              <a:ext cx="9144000" cy="0"/>
            </a:xfrm>
            <a:prstGeom prst="line">
              <a:avLst/>
            </a:prstGeom>
            <a:noFill/>
            <a:ln w="57150" cap="flat" cmpd="sng" algn="ctr">
              <a:solidFill>
                <a:srgbClr val="99CCFF"/>
              </a:solidFill>
              <a:prstDash val="solid"/>
            </a:ln>
            <a:effectLst/>
          </p:spPr>
        </p:cxnSp>
      </p:grpSp>
      <p:sp>
        <p:nvSpPr>
          <p:cNvPr id="54" name="正方形/長方形 53"/>
          <p:cNvSpPr/>
          <p:nvPr/>
        </p:nvSpPr>
        <p:spPr>
          <a:xfrm>
            <a:off x="0" y="61361"/>
            <a:ext cx="9906000" cy="369332"/>
          </a:xfrm>
          <a:prstGeom prst="rect">
            <a:avLst/>
          </a:prstGeom>
        </p:spPr>
        <p:txBody>
          <a:bodyPr wrap="square">
            <a:spAutoFit/>
          </a:bodyPr>
          <a:lstStyle/>
          <a:p>
            <a:pPr algn="ctr" fontAlgn="auto">
              <a:spcBef>
                <a:spcPts val="0"/>
              </a:spcBef>
              <a:spcAft>
                <a:spcPts val="0"/>
              </a:spcAft>
            </a:pPr>
            <a:r>
              <a:rPr lang="ja-JP" altLang="en-US" b="1" dirty="0" smtClean="0">
                <a:solidFill>
                  <a:prstClr val="black"/>
                </a:solidFill>
                <a:latin typeface="HGP創英角ｺﾞｼｯｸUB" panose="020B0900000000000000" pitchFamily="50" charset="-128"/>
                <a:ea typeface="HGP創英角ｺﾞｼｯｸUB" panose="020B0900000000000000" pitchFamily="50" charset="-128"/>
              </a:rPr>
              <a:t>第５期障害福祉計画に係る国の基本指針における障害者虐待防止に関する対応について</a:t>
            </a:r>
            <a:endParaRPr lang="ja-JP" altLang="en-US" b="1"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6" name="タイトル 1"/>
          <p:cNvSpPr txBox="1">
            <a:spLocks/>
          </p:cNvSpPr>
          <p:nvPr/>
        </p:nvSpPr>
        <p:spPr>
          <a:xfrm>
            <a:off x="144615" y="952473"/>
            <a:ext cx="9683661" cy="2332511"/>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725" indent="-85725" algn="l"/>
            <a:r>
              <a:rPr lang="ja-JP" altLang="en-US" sz="1300" dirty="0" smtClean="0">
                <a:latin typeface="HGPｺﾞｼｯｸM" panose="020B0600000000000000" pitchFamily="50" charset="-128"/>
                <a:ea typeface="HGPｺﾞｼｯｸM" panose="020B0600000000000000" pitchFamily="50" charset="-128"/>
              </a:rPr>
              <a:t>〇　指定</a:t>
            </a:r>
            <a:r>
              <a:rPr lang="ja-JP" altLang="en-US" sz="1300" dirty="0">
                <a:latin typeface="HGPｺﾞｼｯｸM" panose="020B0600000000000000" pitchFamily="50" charset="-128"/>
                <a:ea typeface="HGPｺﾞｼｯｸM" panose="020B0600000000000000" pitchFamily="50" charset="-128"/>
              </a:rPr>
              <a:t>障害福祉サービス等の事業者は、利用者の人権の擁護、虐待の防止等の</a:t>
            </a:r>
            <a:r>
              <a:rPr lang="ja-JP" altLang="en-US" sz="1300" dirty="0" smtClean="0">
                <a:latin typeface="HGPｺﾞｼｯｸM" panose="020B0600000000000000" pitchFamily="50" charset="-128"/>
                <a:ea typeface="HGPｺﾞｼｯｸM" panose="020B0600000000000000" pitchFamily="50" charset="-128"/>
              </a:rPr>
              <a:t>ため</a:t>
            </a:r>
            <a:r>
              <a:rPr lang="ja-JP" altLang="en-US" sz="1300" dirty="0">
                <a:latin typeface="HGPｺﾞｼｯｸM" panose="020B0600000000000000" pitchFamily="50" charset="-128"/>
                <a:ea typeface="HGPｺﾞｼｯｸM" panose="020B0600000000000000" pitchFamily="50" charset="-128"/>
              </a:rPr>
              <a:t>、</a:t>
            </a:r>
            <a:r>
              <a:rPr lang="ja-JP" altLang="en-US" sz="1300" b="1" u="sng" dirty="0">
                <a:latin typeface="HGPｺﾞｼｯｸM" panose="020B0600000000000000" pitchFamily="50" charset="-128"/>
                <a:ea typeface="HGPｺﾞｼｯｸM" panose="020B0600000000000000" pitchFamily="50" charset="-128"/>
              </a:rPr>
              <a:t>責任者を置く等の必要な体制を整備し、従業員に対して、研修を実施</a:t>
            </a:r>
            <a:r>
              <a:rPr lang="ja-JP" altLang="en-US" sz="1300" dirty="0" smtClean="0">
                <a:latin typeface="HGPｺﾞｼｯｸM" panose="020B0600000000000000" pitchFamily="50" charset="-128"/>
                <a:ea typeface="HGPｺﾞｼｯｸM" panose="020B0600000000000000" pitchFamily="50" charset="-128"/>
              </a:rPr>
              <a:t>する</a:t>
            </a:r>
            <a:r>
              <a:rPr lang="ja-JP" altLang="en-US" sz="1300" dirty="0">
                <a:latin typeface="HGPｺﾞｼｯｸM" panose="020B0600000000000000" pitchFamily="50" charset="-128"/>
                <a:ea typeface="HGPｺﾞｼｯｸM" panose="020B0600000000000000" pitchFamily="50" charset="-128"/>
              </a:rPr>
              <a:t>等の措置を講じなければならない</a:t>
            </a:r>
            <a:r>
              <a:rPr lang="ja-JP" altLang="en-US" sz="1300" dirty="0" smtClean="0">
                <a:latin typeface="HGPｺﾞｼｯｸM" panose="020B0600000000000000" pitchFamily="50" charset="-128"/>
                <a:ea typeface="HGPｺﾞｼｯｸM" panose="020B0600000000000000" pitchFamily="50" charset="-128"/>
              </a:rPr>
              <a:t>。</a:t>
            </a:r>
            <a:endParaRPr lang="en-US" altLang="ja-JP" sz="1300" dirty="0" smtClean="0">
              <a:latin typeface="HGPｺﾞｼｯｸM" panose="020B0600000000000000" pitchFamily="50" charset="-128"/>
              <a:ea typeface="HGPｺﾞｼｯｸM" panose="020B0600000000000000" pitchFamily="50" charset="-128"/>
            </a:endParaRPr>
          </a:p>
          <a:p>
            <a:pPr marL="85725" indent="-85725" algn="l"/>
            <a:endParaRPr lang="en-US" altLang="ja-JP" sz="500" dirty="0" smtClean="0">
              <a:latin typeface="HGPｺﾞｼｯｸM" panose="020B0600000000000000" pitchFamily="50" charset="-128"/>
              <a:ea typeface="HGPｺﾞｼｯｸM" panose="020B0600000000000000" pitchFamily="50" charset="-128"/>
            </a:endParaRPr>
          </a:p>
          <a:p>
            <a:pPr marL="85725" indent="-85725" algn="l"/>
            <a:r>
              <a:rPr lang="ja-JP" altLang="en-US" sz="1300" dirty="0">
                <a:latin typeface="HGPｺﾞｼｯｸM" panose="020B0600000000000000" pitchFamily="50" charset="-128"/>
                <a:ea typeface="HGPｺﾞｼｯｸM" panose="020B0600000000000000" pitchFamily="50" charset="-128"/>
              </a:rPr>
              <a:t>〇　</a:t>
            </a:r>
            <a:r>
              <a:rPr lang="ja-JP" altLang="en-US" sz="1300" dirty="0" smtClean="0">
                <a:latin typeface="HGPｺﾞｼｯｸM" panose="020B0600000000000000" pitchFamily="50" charset="-128"/>
                <a:ea typeface="HGPｺﾞｼｯｸM" panose="020B0600000000000000" pitchFamily="50" charset="-128"/>
              </a:rPr>
              <a:t>都道府県及び市町村は</a:t>
            </a:r>
            <a:r>
              <a:rPr lang="ja-JP" altLang="en-US" sz="1300" dirty="0">
                <a:latin typeface="HGPｺﾞｼｯｸM" panose="020B0600000000000000" pitchFamily="50" charset="-128"/>
                <a:ea typeface="HGPｺﾞｼｯｸM" panose="020B0600000000000000" pitchFamily="50" charset="-128"/>
              </a:rPr>
              <a:t>、都道府県障害者権利擁護センター、市町村障害者虐待防止センターを中心として</a:t>
            </a:r>
            <a:r>
              <a:rPr lang="ja-JP" altLang="en-US" sz="1300" dirty="0" smtClean="0">
                <a:latin typeface="HGPｺﾞｼｯｸM" panose="020B0600000000000000" pitchFamily="50" charset="-128"/>
                <a:ea typeface="HGPｺﾞｼｯｸM" panose="020B0600000000000000" pitchFamily="50" charset="-128"/>
              </a:rPr>
              <a:t>福祉</a:t>
            </a:r>
            <a:r>
              <a:rPr lang="ja-JP" altLang="en-US" sz="1300" dirty="0">
                <a:latin typeface="HGPｺﾞｼｯｸM" panose="020B0600000000000000" pitchFamily="50" charset="-128"/>
                <a:ea typeface="HGPｺﾞｼｯｸM" panose="020B0600000000000000" pitchFamily="50" charset="-128"/>
              </a:rPr>
              <a:t>事務所、児童相談所、精神保健福祉センター、障害者及び障害児団体、</a:t>
            </a:r>
            <a:r>
              <a:rPr lang="ja-JP" altLang="en-US" sz="1300" dirty="0" smtClean="0">
                <a:latin typeface="HGPｺﾞｼｯｸM" panose="020B0600000000000000" pitchFamily="50" charset="-128"/>
                <a:ea typeface="HGPｺﾞｼｯｸM" panose="020B0600000000000000" pitchFamily="50" charset="-128"/>
              </a:rPr>
              <a:t>学校</a:t>
            </a:r>
            <a:r>
              <a:rPr lang="ja-JP" altLang="en-US" sz="1300" dirty="0">
                <a:latin typeface="HGPｺﾞｼｯｸM" panose="020B0600000000000000" pitchFamily="50" charset="-128"/>
                <a:ea typeface="HGPｺﾞｼｯｸM" panose="020B0600000000000000" pitchFamily="50" charset="-128"/>
              </a:rPr>
              <a:t>、警察、法務局、司法関係者、民生委員、児童委員、人権擁護委員等</a:t>
            </a:r>
            <a:r>
              <a:rPr lang="ja-JP" altLang="en-US" sz="1300" dirty="0" smtClean="0">
                <a:latin typeface="HGPｺﾞｼｯｸM" panose="020B0600000000000000" pitchFamily="50" charset="-128"/>
                <a:ea typeface="HGPｺﾞｼｯｸM" panose="020B0600000000000000" pitchFamily="50" charset="-128"/>
              </a:rPr>
              <a:t>から成る</a:t>
            </a:r>
            <a:r>
              <a:rPr lang="ja-JP" altLang="en-US" sz="1300" b="1" u="sng" dirty="0">
                <a:latin typeface="HGPｺﾞｼｯｸM" panose="020B0600000000000000" pitchFamily="50" charset="-128"/>
                <a:ea typeface="HGPｺﾞｼｯｸM" panose="020B0600000000000000" pitchFamily="50" charset="-128"/>
              </a:rPr>
              <a:t>ネットワークの活用、障害者等に対する虐待の未然の防止、虐待が</a:t>
            </a:r>
            <a:r>
              <a:rPr lang="ja-JP" altLang="en-US" sz="1300" b="1" u="sng" dirty="0" smtClean="0">
                <a:latin typeface="HGPｺﾞｼｯｸM" panose="020B0600000000000000" pitchFamily="50" charset="-128"/>
                <a:ea typeface="HGPｺﾞｼｯｸM" panose="020B0600000000000000" pitchFamily="50" charset="-128"/>
              </a:rPr>
              <a:t>発生した</a:t>
            </a:r>
            <a:r>
              <a:rPr lang="ja-JP" altLang="en-US" sz="1300" b="1" u="sng" dirty="0">
                <a:latin typeface="HGPｺﾞｼｯｸM" panose="020B0600000000000000" pitchFamily="50" charset="-128"/>
                <a:ea typeface="HGPｺﾞｼｯｸM" panose="020B0600000000000000" pitchFamily="50" charset="-128"/>
              </a:rPr>
              <a:t>場合の迅速かつ適切な対応、再発の防止等</a:t>
            </a:r>
            <a:r>
              <a:rPr lang="ja-JP" altLang="en-US" sz="1300" dirty="0">
                <a:latin typeface="HGPｺﾞｼｯｸM" panose="020B0600000000000000" pitchFamily="50" charset="-128"/>
                <a:ea typeface="HGPｺﾞｼｯｸM" panose="020B0600000000000000" pitchFamily="50" charset="-128"/>
              </a:rPr>
              <a:t>に取り組むとともに、</a:t>
            </a:r>
            <a:r>
              <a:rPr lang="ja-JP" altLang="en-US" sz="1300" dirty="0" smtClean="0">
                <a:latin typeface="HGPｺﾞｼｯｸM" panose="020B0600000000000000" pitchFamily="50" charset="-128"/>
                <a:ea typeface="HGPｺﾞｼｯｸM" panose="020B0600000000000000" pitchFamily="50" charset="-128"/>
              </a:rPr>
              <a:t>それらの</a:t>
            </a:r>
            <a:r>
              <a:rPr lang="ja-JP" altLang="en-US" sz="1300" dirty="0">
                <a:latin typeface="HGPｺﾞｼｯｸM" panose="020B0600000000000000" pitchFamily="50" charset="-128"/>
                <a:ea typeface="HGPｺﾞｼｯｸM" panose="020B0600000000000000" pitchFamily="50" charset="-128"/>
              </a:rPr>
              <a:t>体制や取組については、定期的に検証を行い、必要に応じてマニュアル</a:t>
            </a:r>
            <a:r>
              <a:rPr lang="ja-JP" altLang="en-US" sz="1300" dirty="0" smtClean="0">
                <a:latin typeface="HGPｺﾞｼｯｸM" panose="020B0600000000000000" pitchFamily="50" charset="-128"/>
                <a:ea typeface="HGPｺﾞｼｯｸM" panose="020B0600000000000000" pitchFamily="50" charset="-128"/>
              </a:rPr>
              <a:t>の見直し</a:t>
            </a:r>
            <a:r>
              <a:rPr lang="ja-JP" altLang="en-US" sz="1300" dirty="0">
                <a:latin typeface="HGPｺﾞｼｯｸM" panose="020B0600000000000000" pitchFamily="50" charset="-128"/>
                <a:ea typeface="HGPｺﾞｼｯｸM" panose="020B0600000000000000" pitchFamily="50" charset="-128"/>
              </a:rPr>
              <a:t>等を行うことが重要である。さらに、地域の実情に応じて高齢者や</a:t>
            </a:r>
            <a:r>
              <a:rPr lang="ja-JP" altLang="en-US" sz="1300" dirty="0" smtClean="0">
                <a:latin typeface="HGPｺﾞｼｯｸM" panose="020B0600000000000000" pitchFamily="50" charset="-128"/>
                <a:ea typeface="HGPｺﾞｼｯｸM" panose="020B0600000000000000" pitchFamily="50" charset="-128"/>
              </a:rPr>
              <a:t>児童</a:t>
            </a:r>
            <a:r>
              <a:rPr lang="ja-JP" altLang="en-US" sz="1300" dirty="0">
                <a:latin typeface="HGPｺﾞｼｯｸM" panose="020B0600000000000000" pitchFamily="50" charset="-128"/>
                <a:ea typeface="HGPｺﾞｼｯｸM" panose="020B0600000000000000" pitchFamily="50" charset="-128"/>
              </a:rPr>
              <a:t>の虐待防止に対する取組を行う機関とも連携しながら、効果的な体制を</a:t>
            </a:r>
            <a:r>
              <a:rPr lang="ja-JP" altLang="en-US" sz="1300" dirty="0" smtClean="0">
                <a:latin typeface="HGPｺﾞｼｯｸM" panose="020B0600000000000000" pitchFamily="50" charset="-128"/>
                <a:ea typeface="HGPｺﾞｼｯｸM" panose="020B0600000000000000" pitchFamily="50" charset="-128"/>
              </a:rPr>
              <a:t>構築</a:t>
            </a:r>
            <a:r>
              <a:rPr lang="ja-JP" altLang="en-US" sz="1300" dirty="0">
                <a:latin typeface="HGPｺﾞｼｯｸM" panose="020B0600000000000000" pitchFamily="50" charset="-128"/>
                <a:ea typeface="HGPｺﾞｼｯｸM" panose="020B0600000000000000" pitchFamily="50" charset="-128"/>
              </a:rPr>
              <a:t>することが望ましい</a:t>
            </a:r>
            <a:r>
              <a:rPr lang="ja-JP" altLang="en-US" sz="1300" dirty="0" smtClean="0">
                <a:latin typeface="HGPｺﾞｼｯｸM" panose="020B0600000000000000" pitchFamily="50" charset="-128"/>
                <a:ea typeface="HGPｺﾞｼｯｸM" panose="020B0600000000000000" pitchFamily="50" charset="-128"/>
              </a:rPr>
              <a:t>。</a:t>
            </a:r>
            <a:endParaRPr lang="en-US" altLang="ja-JP" sz="1300" dirty="0" smtClean="0">
              <a:latin typeface="HGPｺﾞｼｯｸM" panose="020B0600000000000000" pitchFamily="50" charset="-128"/>
              <a:ea typeface="HGPｺﾞｼｯｸM" panose="020B0600000000000000" pitchFamily="50" charset="-128"/>
            </a:endParaRPr>
          </a:p>
          <a:p>
            <a:pPr marL="85725" indent="-85725" algn="l"/>
            <a:endParaRPr lang="en-US" altLang="ja-JP" sz="500" dirty="0" smtClean="0">
              <a:latin typeface="HGPｺﾞｼｯｸM" panose="020B0600000000000000" pitchFamily="50" charset="-128"/>
              <a:ea typeface="HGPｺﾞｼｯｸM" panose="020B0600000000000000" pitchFamily="50" charset="-128"/>
            </a:endParaRPr>
          </a:p>
          <a:p>
            <a:pPr marL="85725" indent="-85725" algn="l"/>
            <a:r>
              <a:rPr lang="ja-JP" altLang="en-US" sz="1300" dirty="0" smtClean="0">
                <a:latin typeface="HGPｺﾞｼｯｸM" panose="020B0600000000000000" pitchFamily="50" charset="-128"/>
                <a:ea typeface="HGPｺﾞｼｯｸM" panose="020B0600000000000000" pitchFamily="50" charset="-128"/>
              </a:rPr>
              <a:t>○　市町村は</a:t>
            </a:r>
            <a:r>
              <a:rPr lang="ja-JP" altLang="en-US" sz="1300" dirty="0">
                <a:latin typeface="HGPｺﾞｼｯｸM" panose="020B0600000000000000" pitchFamily="50" charset="-128"/>
                <a:ea typeface="HGPｺﾞｼｯｸM" panose="020B0600000000000000" pitchFamily="50" charset="-128"/>
              </a:rPr>
              <a:t>、引き続き、住民等からの虐待に関する通報があった場合に、</a:t>
            </a:r>
            <a:r>
              <a:rPr lang="ja-JP" altLang="en-US" sz="1300" b="1" u="sng" dirty="0">
                <a:latin typeface="HGPｺﾞｼｯｸM" panose="020B0600000000000000" pitchFamily="50" charset="-128"/>
                <a:ea typeface="HGPｺﾞｼｯｸM" panose="020B0600000000000000" pitchFamily="50" charset="-128"/>
              </a:rPr>
              <a:t>速やかに障害者の安全の確認や虐待の事実確認を行う</a:t>
            </a:r>
            <a:r>
              <a:rPr lang="ja-JP" altLang="en-US" sz="1300" dirty="0">
                <a:latin typeface="HGPｺﾞｼｯｸM" panose="020B0600000000000000" pitchFamily="50" charset="-128"/>
                <a:ea typeface="HGPｺﾞｼｯｸM" panose="020B0600000000000000" pitchFamily="50" charset="-128"/>
              </a:rPr>
              <a:t>ととも</a:t>
            </a:r>
            <a:r>
              <a:rPr lang="ja-JP" altLang="en-US" sz="1300" dirty="0" smtClean="0">
                <a:latin typeface="HGPｺﾞｼｯｸM" panose="020B0600000000000000" pitchFamily="50" charset="-128"/>
                <a:ea typeface="HGPｺﾞｼｯｸM" panose="020B0600000000000000" pitchFamily="50" charset="-128"/>
              </a:rPr>
              <a:t>に市町村</a:t>
            </a:r>
            <a:r>
              <a:rPr lang="ja-JP" altLang="en-US" sz="1300" dirty="0">
                <a:latin typeface="HGPｺﾞｼｯｸM" panose="020B0600000000000000" pitchFamily="50" charset="-128"/>
                <a:ea typeface="HGPｺﾞｼｯｸM" panose="020B0600000000000000" pitchFamily="50" charset="-128"/>
              </a:rPr>
              <a:t>障害者虐待対応</a:t>
            </a:r>
            <a:r>
              <a:rPr lang="ja-JP" altLang="en-US" sz="1300" dirty="0" smtClean="0">
                <a:latin typeface="HGPｺﾞｼｯｸM" panose="020B0600000000000000" pitchFamily="50" charset="-128"/>
                <a:ea typeface="HGPｺﾞｼｯｸM" panose="020B0600000000000000" pitchFamily="50" charset="-128"/>
              </a:rPr>
              <a:t>協力者と</a:t>
            </a:r>
            <a:r>
              <a:rPr lang="ja-JP" altLang="en-US" sz="1300" dirty="0">
                <a:latin typeface="HGPｺﾞｼｯｸM" panose="020B0600000000000000" pitchFamily="50" charset="-128"/>
                <a:ea typeface="HGPｺﾞｼｯｸM" panose="020B0600000000000000" pitchFamily="50" charset="-128"/>
              </a:rPr>
              <a:t>協議の上、</a:t>
            </a:r>
            <a:r>
              <a:rPr lang="ja-JP" altLang="en-US" sz="1300" b="1" u="sng" dirty="0">
                <a:latin typeface="HGPｺﾞｼｯｸM" panose="020B0600000000000000" pitchFamily="50" charset="-128"/>
                <a:ea typeface="HGPｺﾞｼｯｸM" panose="020B0600000000000000" pitchFamily="50" charset="-128"/>
              </a:rPr>
              <a:t>今後の援助方針や</a:t>
            </a:r>
            <a:r>
              <a:rPr lang="ja-JP" altLang="en-US" sz="1300" b="1" u="sng" dirty="0" smtClean="0">
                <a:latin typeface="HGPｺﾞｼｯｸM" panose="020B0600000000000000" pitchFamily="50" charset="-128"/>
                <a:ea typeface="HGPｺﾞｼｯｸM" panose="020B0600000000000000" pitchFamily="50" charset="-128"/>
              </a:rPr>
              <a:t>支援者の</a:t>
            </a:r>
            <a:r>
              <a:rPr lang="ja-JP" altLang="en-US" sz="1300" b="1" u="sng" dirty="0">
                <a:latin typeface="HGPｺﾞｼｯｸM" panose="020B0600000000000000" pitchFamily="50" charset="-128"/>
                <a:ea typeface="HGPｺﾞｼｯｸM" panose="020B0600000000000000" pitchFamily="50" charset="-128"/>
              </a:rPr>
              <a:t>役割を決定する体制を取ること</a:t>
            </a:r>
            <a:r>
              <a:rPr lang="ja-JP" altLang="en-US" sz="1300" dirty="0">
                <a:latin typeface="HGPｺﾞｼｯｸM" panose="020B0600000000000000" pitchFamily="50" charset="-128"/>
                <a:ea typeface="HGPｺﾞｼｯｸM" panose="020B0600000000000000" pitchFamily="50" charset="-128"/>
              </a:rPr>
              <a:t>が必要である</a:t>
            </a:r>
            <a:r>
              <a:rPr lang="ja-JP" altLang="en-US" sz="1300" dirty="0" smtClean="0">
                <a:latin typeface="HGPｺﾞｼｯｸM" panose="020B0600000000000000" pitchFamily="50" charset="-128"/>
                <a:ea typeface="HGPｺﾞｼｯｸM" panose="020B0600000000000000" pitchFamily="50" charset="-128"/>
              </a:rPr>
              <a:t>。</a:t>
            </a:r>
            <a:endParaRPr lang="en-US" altLang="ja-JP" sz="1300" b="1" u="sng" dirty="0" smtClean="0">
              <a:latin typeface="HGPｺﾞｼｯｸM" panose="020B0600000000000000" pitchFamily="50" charset="-128"/>
              <a:ea typeface="HGPｺﾞｼｯｸM" panose="020B0600000000000000" pitchFamily="50" charset="-128"/>
            </a:endParaRPr>
          </a:p>
        </p:txBody>
      </p:sp>
      <p:sp>
        <p:nvSpPr>
          <p:cNvPr id="59" name="正方形/長方形 58"/>
          <p:cNvSpPr/>
          <p:nvPr/>
        </p:nvSpPr>
        <p:spPr>
          <a:xfrm>
            <a:off x="70606" y="664956"/>
            <a:ext cx="3147790" cy="324000"/>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HGPｺﾞｼｯｸM" panose="020B0600000000000000" pitchFamily="50" charset="-128"/>
                <a:ea typeface="HGPｺﾞｼｯｸM" panose="020B0600000000000000" pitchFamily="50" charset="-128"/>
              </a:rPr>
              <a:t>これまでの基本指針への記載事項</a:t>
            </a:r>
            <a:endParaRPr lang="ja-JP" altLang="en-US" sz="1400" b="1" dirty="0">
              <a:solidFill>
                <a:prstClr val="black"/>
              </a:solidFill>
              <a:latin typeface="HGPｺﾞｼｯｸM" panose="020B0600000000000000" pitchFamily="50" charset="-128"/>
              <a:ea typeface="HGPｺﾞｼｯｸM" panose="020B0600000000000000" pitchFamily="50" charset="-128"/>
            </a:endParaRPr>
          </a:p>
        </p:txBody>
      </p:sp>
      <p:sp>
        <p:nvSpPr>
          <p:cNvPr id="4" name="スライド番号プレースホルダー 3"/>
          <p:cNvSpPr>
            <a:spLocks noGrp="1"/>
          </p:cNvSpPr>
          <p:nvPr>
            <p:ph type="sldNum" sz="quarter" idx="12"/>
          </p:nvPr>
        </p:nvSpPr>
        <p:spPr>
          <a:xfrm>
            <a:off x="7466136" y="6420869"/>
            <a:ext cx="2311400" cy="365125"/>
          </a:xfrm>
        </p:spPr>
        <p:txBody>
          <a:bodyPr/>
          <a:lstStyle/>
          <a:p>
            <a:pPr>
              <a:defRPr/>
            </a:pPr>
            <a:fld id="{28111373-AF96-435E-B421-EF15E0FA5871}" type="slidenum">
              <a:rPr lang="en-US" altLang="ja-JP" smtClean="0">
                <a:solidFill>
                  <a:prstClr val="black"/>
                </a:solidFill>
              </a:rPr>
              <a:pPr>
                <a:defRPr/>
              </a:pPr>
              <a:t>86</a:t>
            </a:fld>
            <a:endParaRPr lang="en-US" altLang="ja-JP" dirty="0">
              <a:solidFill>
                <a:prstClr val="black"/>
              </a:solidFill>
            </a:endParaRPr>
          </a:p>
        </p:txBody>
      </p:sp>
      <p:sp>
        <p:nvSpPr>
          <p:cNvPr id="15" name="タイトル 1"/>
          <p:cNvSpPr txBox="1">
            <a:spLocks/>
          </p:cNvSpPr>
          <p:nvPr/>
        </p:nvSpPr>
        <p:spPr>
          <a:xfrm>
            <a:off x="144616" y="3735016"/>
            <a:ext cx="9683661" cy="3078360"/>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9388" indent="-179388" algn="l"/>
            <a:r>
              <a:rPr lang="ja-JP" altLang="en-US" sz="1200" dirty="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　都道府県及び市町村は、</a:t>
            </a:r>
            <a:endParaRPr lang="en-US" altLang="ja-JP" sz="1200" dirty="0" smtClean="0">
              <a:latin typeface="HGPｺﾞｼｯｸM" panose="020B0600000000000000" pitchFamily="50" charset="-128"/>
              <a:ea typeface="HGPｺﾞｼｯｸM" panose="020B0600000000000000" pitchFamily="50" charset="-128"/>
            </a:endParaRPr>
          </a:p>
          <a:p>
            <a:pPr marL="355600" indent="-355600" algn="l"/>
            <a:r>
              <a:rPr lang="ja-JP" altLang="en-US" sz="1200" dirty="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　・　相談支援専門員やサービス管理責任者、児童発達支援管理責任者等に対し、常日頃から</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虐待防止に関する高い意識を持ち、</a:t>
            </a:r>
            <a:r>
              <a:rPr lang="ja-JP" altLang="ja-JP" sz="1200" b="1" u="sng" dirty="0" smtClean="0">
                <a:solidFill>
                  <a:srgbClr val="FF0000"/>
                </a:solidFill>
                <a:latin typeface="HGPｺﾞｼｯｸM" panose="020B0600000000000000" pitchFamily="50" charset="-128"/>
                <a:ea typeface="HGPｺﾞｼｯｸM" panose="020B0600000000000000" pitchFamily="50" charset="-128"/>
              </a:rPr>
              <a:t>障害者</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等</a:t>
            </a:r>
            <a:r>
              <a:rPr lang="ja-JP" altLang="ja-JP" sz="1200" b="1" u="sng" dirty="0" smtClean="0">
                <a:solidFill>
                  <a:srgbClr val="FF0000"/>
                </a:solidFill>
                <a:latin typeface="HGPｺﾞｼｯｸM" panose="020B0600000000000000" pitchFamily="50" charset="-128"/>
                <a:ea typeface="HGPｺﾞｼｯｸM" panose="020B0600000000000000" pitchFamily="50" charset="-128"/>
              </a:rPr>
              <a:t>及び養護者</a:t>
            </a:r>
            <a:r>
              <a:rPr lang="ja-JP" altLang="ja-JP" sz="1200" b="1" u="sng" dirty="0">
                <a:solidFill>
                  <a:srgbClr val="FF0000"/>
                </a:solidFill>
                <a:latin typeface="HGPｺﾞｼｯｸM" panose="020B0600000000000000" pitchFamily="50" charset="-128"/>
                <a:ea typeface="HGPｺﾞｼｯｸM" panose="020B0600000000000000" pitchFamily="50" charset="-128"/>
              </a:rPr>
              <a:t>の</a:t>
            </a:r>
            <a:r>
              <a:rPr lang="ja-JP" altLang="ja-JP" sz="1200" b="1" u="sng" dirty="0" smtClean="0">
                <a:solidFill>
                  <a:srgbClr val="FF0000"/>
                </a:solidFill>
                <a:latin typeface="HGPｺﾞｼｯｸM" panose="020B0600000000000000" pitchFamily="50" charset="-128"/>
                <a:ea typeface="HGPｺﾞｼｯｸM" panose="020B0600000000000000" pitchFamily="50" charset="-128"/>
              </a:rPr>
              <a:t>支援に当たる</a:t>
            </a:r>
            <a:r>
              <a:rPr lang="ja-JP" altLang="ja-JP" sz="1200" b="1" u="sng" dirty="0">
                <a:solidFill>
                  <a:srgbClr val="FF0000"/>
                </a:solidFill>
                <a:latin typeface="HGPｺﾞｼｯｸM" panose="020B0600000000000000" pitchFamily="50" charset="-128"/>
                <a:ea typeface="HGPｺﾞｼｯｸM" panose="020B0600000000000000" pitchFamily="50" charset="-128"/>
              </a:rPr>
              <a:t>とともに</a:t>
            </a:r>
            <a:r>
              <a:rPr lang="ja-JP" altLang="ja-JP" sz="1200" b="1" u="sng" dirty="0" smtClean="0">
                <a:solidFill>
                  <a:srgbClr val="FF0000"/>
                </a:solidFill>
              </a:rPr>
              <a:t>、</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虐待の早期発見と通報を行うことを求めること。</a:t>
            </a:r>
            <a:endParaRPr lang="en-US" altLang="ja-JP" sz="1200" b="1" u="sng" dirty="0" smtClean="0">
              <a:solidFill>
                <a:srgbClr val="FF0000"/>
              </a:solidFill>
              <a:latin typeface="HGPｺﾞｼｯｸM" panose="020B0600000000000000" pitchFamily="50" charset="-128"/>
              <a:ea typeface="HGPｺﾞｼｯｸM" panose="020B0600000000000000" pitchFamily="50" charset="-128"/>
            </a:endParaRPr>
          </a:p>
          <a:p>
            <a:pPr marL="355600" indent="-355600" algn="l"/>
            <a:r>
              <a:rPr lang="ja-JP" altLang="en-US" sz="1200" dirty="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　・　指定障害福祉サービス事業所等及び指定通所支援事業所等の設置者</a:t>
            </a:r>
            <a:r>
              <a:rPr lang="ja-JP" altLang="en-US" sz="1200" dirty="0">
                <a:latin typeface="HGPｺﾞｼｯｸM" panose="020B0600000000000000" pitchFamily="50" charset="-128"/>
                <a:ea typeface="HGPｺﾞｼｯｸM" panose="020B0600000000000000" pitchFamily="50" charset="-128"/>
              </a:rPr>
              <a:t>・管理者に</a:t>
            </a:r>
            <a:r>
              <a:rPr lang="ja-JP" altLang="en-US" sz="1200" dirty="0" smtClean="0">
                <a:latin typeface="HGPｺﾞｼｯｸM" panose="020B0600000000000000" pitchFamily="50" charset="-128"/>
                <a:ea typeface="HGPｺﾞｼｯｸM" panose="020B0600000000000000" pitchFamily="50" charset="-128"/>
              </a:rPr>
              <a:t>対し、</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虐待防止</a:t>
            </a:r>
            <a:r>
              <a:rPr lang="ja-JP" altLang="en-US" sz="1200" b="1" u="sng" dirty="0">
                <a:solidFill>
                  <a:srgbClr val="FF0000"/>
                </a:solidFill>
                <a:latin typeface="HGPｺﾞｼｯｸM" panose="020B0600000000000000" pitchFamily="50" charset="-128"/>
                <a:ea typeface="HGPｺﾞｼｯｸM" panose="020B0600000000000000" pitchFamily="50" charset="-128"/>
              </a:rPr>
              <a:t>研修の受講を徹底</a:t>
            </a:r>
            <a:r>
              <a:rPr lang="ja-JP" altLang="en-US" sz="1200" dirty="0">
                <a:latin typeface="HGPｺﾞｼｯｸM" panose="020B0600000000000000" pitchFamily="50" charset="-128"/>
                <a:ea typeface="HGPｺﾞｼｯｸM" panose="020B0600000000000000" pitchFamily="50" charset="-128"/>
              </a:rPr>
              <a:t>するとともに</a:t>
            </a:r>
            <a:r>
              <a:rPr lang="ja-JP" altLang="en-US" sz="1200" b="1" u="sng" dirty="0">
                <a:solidFill>
                  <a:srgbClr val="FF0000"/>
                </a:solidFill>
                <a:latin typeface="HGPｺﾞｼｯｸM" panose="020B0600000000000000" pitchFamily="50" charset="-128"/>
                <a:ea typeface="HGPｺﾞｼｯｸM" panose="020B0600000000000000" pitchFamily="50" charset="-128"/>
              </a:rPr>
              <a:t>虐待</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防止委員会</a:t>
            </a:r>
            <a:r>
              <a:rPr lang="ja-JP" altLang="en-US" sz="1200" b="1" u="sng" dirty="0">
                <a:solidFill>
                  <a:srgbClr val="FF0000"/>
                </a:solidFill>
                <a:latin typeface="HGPｺﾞｼｯｸM" panose="020B0600000000000000" pitchFamily="50" charset="-128"/>
                <a:ea typeface="HGPｺﾞｼｯｸM" panose="020B0600000000000000" pitchFamily="50" charset="-128"/>
              </a:rPr>
              <a:t>の設置</a:t>
            </a:r>
            <a:r>
              <a:rPr lang="ja-JP" altLang="en-US" sz="1200" dirty="0">
                <a:latin typeface="HGPｺﾞｼｯｸM" panose="020B0600000000000000" pitchFamily="50" charset="-128"/>
                <a:ea typeface="HGPｺﾞｼｯｸM" panose="020B0600000000000000" pitchFamily="50" charset="-128"/>
              </a:rPr>
              <a:t>を</a:t>
            </a:r>
            <a:r>
              <a:rPr lang="ja-JP" altLang="en-US" sz="1200" dirty="0" smtClean="0">
                <a:latin typeface="HGPｺﾞｼｯｸM" panose="020B0600000000000000" pitchFamily="50" charset="-128"/>
                <a:ea typeface="HGPｺﾞｼｯｸM" panose="020B0600000000000000" pitchFamily="50" charset="-128"/>
              </a:rPr>
              <a:t>促すなどの指導助言を継続的に行うこと。</a:t>
            </a:r>
            <a:endParaRPr lang="en-US" altLang="ja-JP" sz="1200" dirty="0" smtClean="0">
              <a:latin typeface="HGPｺﾞｼｯｸM" panose="020B0600000000000000" pitchFamily="50" charset="-128"/>
              <a:ea typeface="HGPｺﾞｼｯｸM" panose="020B0600000000000000" pitchFamily="50" charset="-128"/>
            </a:endParaRPr>
          </a:p>
          <a:p>
            <a:pPr marL="355600" indent="-355600" algn="l"/>
            <a:endParaRPr lang="en-US" altLang="ja-JP" sz="400" dirty="0" smtClean="0">
              <a:latin typeface="HGPｺﾞｼｯｸM" panose="020B0600000000000000" pitchFamily="50" charset="-128"/>
              <a:ea typeface="HGPｺﾞｼｯｸM" panose="020B0600000000000000" pitchFamily="50" charset="-128"/>
            </a:endParaRPr>
          </a:p>
          <a:p>
            <a:pPr algn="l"/>
            <a:endParaRPr lang="en-US" altLang="ja-JP" sz="300" dirty="0" smtClean="0">
              <a:latin typeface="HGPｺﾞｼｯｸM" panose="020B0600000000000000" pitchFamily="50" charset="-128"/>
              <a:ea typeface="HGPｺﾞｼｯｸM" panose="020B0600000000000000" pitchFamily="50" charset="-128"/>
            </a:endParaRPr>
          </a:p>
          <a:p>
            <a:pPr marL="271463" indent="-271463" algn="l"/>
            <a:r>
              <a:rPr lang="ja-JP" altLang="en-US" sz="1200" dirty="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　都道府県及び市町村は、相談支援事業者が継続</a:t>
            </a:r>
            <a:r>
              <a:rPr lang="ja-JP" altLang="en-US" sz="1200" dirty="0">
                <a:latin typeface="HGPｺﾞｼｯｸM" panose="020B0600000000000000" pitchFamily="50" charset="-128"/>
                <a:ea typeface="HGPｺﾞｼｯｸM" panose="020B0600000000000000" pitchFamily="50" charset="-128"/>
              </a:rPr>
              <a:t>サービス</a:t>
            </a:r>
            <a:r>
              <a:rPr lang="ja-JP" altLang="en-US" sz="1200" dirty="0" smtClean="0">
                <a:latin typeface="HGPｺﾞｼｯｸM" panose="020B0600000000000000" pitchFamily="50" charset="-128"/>
                <a:ea typeface="HGPｺﾞｼｯｸM" panose="020B0600000000000000" pitchFamily="50" charset="-128"/>
              </a:rPr>
              <a:t>利用支援により、居宅・施設等へ訪問し障害者等やその世帯の状況等を把握することが可能であることに鑑み、</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相談支援事業者に対し、訪問による相談支援の機会等を通じた虐待の早期発見及び市町村との連携の重要性について周知を図ること</a:t>
            </a:r>
            <a:r>
              <a:rPr lang="ja-JP" altLang="ja-JP" sz="1200" b="1" u="sng" dirty="0" smtClean="0">
                <a:solidFill>
                  <a:srgbClr val="FF0000"/>
                </a:solidFill>
                <a:latin typeface="HGPｺﾞｼｯｸM" panose="020B0600000000000000" pitchFamily="50" charset="-128"/>
                <a:ea typeface="HGPｺﾞｼｯｸM" panose="020B0600000000000000" pitchFamily="50" charset="-128"/>
              </a:rPr>
              <a:t>。</a:t>
            </a:r>
            <a:endParaRPr lang="en-US" altLang="ja-JP" sz="1200" b="1" u="sng" dirty="0" smtClean="0">
              <a:solidFill>
                <a:srgbClr val="FF0000"/>
              </a:solidFill>
              <a:latin typeface="HGPｺﾞｼｯｸM" panose="020B0600000000000000" pitchFamily="50" charset="-128"/>
              <a:ea typeface="HGPｺﾞｼｯｸM" panose="020B0600000000000000" pitchFamily="50" charset="-128"/>
            </a:endParaRPr>
          </a:p>
          <a:p>
            <a:pPr algn="l"/>
            <a:endParaRPr lang="en-US" altLang="ja-JP" sz="400" dirty="0" smtClean="0">
              <a:latin typeface="HGPｺﾞｼｯｸM" panose="020B0600000000000000" pitchFamily="50" charset="-128"/>
              <a:ea typeface="HGPｺﾞｼｯｸM" panose="020B0600000000000000" pitchFamily="50" charset="-128"/>
            </a:endParaRPr>
          </a:p>
          <a:p>
            <a:pPr marL="179388" indent="-179388" algn="l"/>
            <a:endParaRPr lang="en-US" altLang="ja-JP" sz="300" dirty="0" smtClean="0">
              <a:latin typeface="HGPｺﾞｼｯｸM" panose="020B0600000000000000" pitchFamily="50" charset="-128"/>
              <a:ea typeface="HGPｺﾞｼｯｸM" panose="020B0600000000000000" pitchFamily="50" charset="-128"/>
            </a:endParaRPr>
          </a:p>
          <a:p>
            <a:pPr marL="271463" indent="-271463" algn="l"/>
            <a:r>
              <a:rPr lang="ja-JP" altLang="en-US" sz="1200" dirty="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　</a:t>
            </a:r>
            <a:r>
              <a:rPr lang="ja-JP" altLang="en-US" sz="1200" b="1" u="sng" dirty="0">
                <a:solidFill>
                  <a:srgbClr val="FF0000"/>
                </a:solidFill>
                <a:latin typeface="HGPｺﾞｼｯｸM" panose="020B0600000000000000" pitchFamily="50" charset="-128"/>
                <a:ea typeface="HGPｺﾞｼｯｸM" panose="020B0600000000000000" pitchFamily="50" charset="-128"/>
              </a:rPr>
              <a:t>市町村は、</a:t>
            </a:r>
            <a:r>
              <a:rPr lang="ja-JP" altLang="en-US" sz="1200" dirty="0">
                <a:latin typeface="HGPｺﾞｼｯｸM" panose="020B0600000000000000" pitchFamily="50" charset="-128"/>
                <a:ea typeface="HGPｺﾞｼｯｸM" panose="020B0600000000000000" pitchFamily="50" charset="-128"/>
              </a:rPr>
              <a:t>虐待</a:t>
            </a:r>
            <a:r>
              <a:rPr lang="ja-JP" altLang="en-US" sz="1200" dirty="0" smtClean="0">
                <a:latin typeface="HGPｺﾞｼｯｸM" panose="020B0600000000000000" pitchFamily="50" charset="-128"/>
                <a:ea typeface="HGPｺﾞｼｯｸM" panose="020B0600000000000000" pitchFamily="50" charset="-128"/>
              </a:rPr>
              <a:t>を受けた障害者等の保護及び自立の支援を図るため、</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一時保護のために必要な居室の確保のために地域生活支援拠点を活用する</a:t>
            </a:r>
            <a:r>
              <a:rPr lang="ja-JP" altLang="en-US" sz="1200" dirty="0" smtClean="0">
                <a:latin typeface="HGPｺﾞｼｯｸM" panose="020B0600000000000000" pitchFamily="50" charset="-128"/>
                <a:ea typeface="HGPｺﾞｼｯｸM" panose="020B0600000000000000" pitchFamily="50" charset="-128"/>
              </a:rPr>
              <a:t>とともに、</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都道府県は、</a:t>
            </a:r>
            <a:r>
              <a:rPr lang="ja-JP" altLang="en-US" sz="1200" dirty="0" smtClean="0">
                <a:latin typeface="HGPｺﾞｼｯｸM" panose="020B0600000000000000" pitchFamily="50" charset="-128"/>
                <a:ea typeface="HGPｺﾞｼｯｸM" panose="020B0600000000000000" pitchFamily="50" charset="-128"/>
              </a:rPr>
              <a:t>必要に応じて、</a:t>
            </a:r>
            <a:r>
              <a:rPr lang="ja-JP" altLang="en-US" sz="1200" b="1" u="sng" dirty="0" smtClean="0">
                <a:solidFill>
                  <a:srgbClr val="FF0000"/>
                </a:solidFill>
                <a:latin typeface="HGPｺﾞｼｯｸM" panose="020B0600000000000000" pitchFamily="50" charset="-128"/>
                <a:ea typeface="HGPｺﾞｼｯｸM" panose="020B0600000000000000" pitchFamily="50" charset="-128"/>
              </a:rPr>
              <a:t>一時保護のために必要な居室の確保について市町村域を超えた広域的な調整を行う</a:t>
            </a:r>
            <a:r>
              <a:rPr lang="ja-JP" altLang="en-US" sz="1200" dirty="0" smtClean="0">
                <a:latin typeface="HGPｺﾞｼｯｸM" panose="020B0600000000000000" pitchFamily="50" charset="-128"/>
                <a:ea typeface="HGPｺﾞｼｯｸM" panose="020B0600000000000000" pitchFamily="50" charset="-128"/>
              </a:rPr>
              <a:t>こと。</a:t>
            </a:r>
            <a:endParaRPr lang="en-US" altLang="ja-JP" sz="1200" dirty="0" smtClean="0">
              <a:latin typeface="HGPｺﾞｼｯｸM" panose="020B0600000000000000" pitchFamily="50" charset="-128"/>
              <a:ea typeface="HGPｺﾞｼｯｸM" panose="020B0600000000000000" pitchFamily="50" charset="-128"/>
            </a:endParaRPr>
          </a:p>
          <a:p>
            <a:pPr marL="271463" indent="-271463" algn="l"/>
            <a:endParaRPr lang="en-US" altLang="ja-JP" sz="700" dirty="0">
              <a:latin typeface="HGPｺﾞｼｯｸM" panose="020B0600000000000000" pitchFamily="50" charset="-128"/>
              <a:ea typeface="HGPｺﾞｼｯｸM" panose="020B0600000000000000" pitchFamily="50" charset="-128"/>
            </a:endParaRPr>
          </a:p>
          <a:p>
            <a:pPr marL="271463" indent="-271463" algn="l"/>
            <a:r>
              <a:rPr lang="ja-JP" altLang="en-US" sz="1200" dirty="0">
                <a:latin typeface="HGPｺﾞｼｯｸM" panose="020B0600000000000000" pitchFamily="50" charset="-128"/>
                <a:ea typeface="HGPｺﾞｼｯｸM" panose="020B0600000000000000" pitchFamily="50" charset="-128"/>
              </a:rPr>
              <a:t>　〇　</a:t>
            </a:r>
            <a:r>
              <a:rPr lang="ja-JP" altLang="en-US" sz="1200" b="1" u="sng" dirty="0">
                <a:solidFill>
                  <a:srgbClr val="FF0000"/>
                </a:solidFill>
                <a:latin typeface="HGPｺﾞｼｯｸM" panose="020B0600000000000000" pitchFamily="50" charset="-128"/>
                <a:ea typeface="HGPｺﾞｼｯｸM" panose="020B0600000000000000" pitchFamily="50" charset="-128"/>
              </a:rPr>
              <a:t>指定障害児入所支援については、</a:t>
            </a:r>
            <a:r>
              <a:rPr lang="ja-JP" altLang="en-US" sz="1200" dirty="0">
                <a:latin typeface="HGPｺﾞｼｯｸM" panose="020B0600000000000000" pitchFamily="50" charset="-128"/>
                <a:ea typeface="HGPｺﾞｼｯｸM" panose="020B0600000000000000" pitchFamily="50" charset="-128"/>
              </a:rPr>
              <a:t>児童福祉法に基づき、被措置児童等虐待対応が図られるが、</a:t>
            </a:r>
            <a:r>
              <a:rPr lang="ja-JP" altLang="en-US" sz="1200" b="1" u="sng" dirty="0">
                <a:solidFill>
                  <a:srgbClr val="FF0000"/>
                </a:solidFill>
                <a:latin typeface="HGPｺﾞｼｯｸM" panose="020B0600000000000000" pitchFamily="50" charset="-128"/>
                <a:ea typeface="HGPｺﾞｼｯｸM" panose="020B0600000000000000" pitchFamily="50" charset="-128"/>
              </a:rPr>
              <a:t>指定障害福祉サービス事業所等及び指定通所支援事業所等と同様に、</a:t>
            </a:r>
            <a:r>
              <a:rPr lang="ja-JP" altLang="en-US" sz="1200" dirty="0">
                <a:latin typeface="HGPｺﾞｼｯｸM" panose="020B0600000000000000" pitchFamily="50" charset="-128"/>
                <a:ea typeface="HGPｺﾞｼｯｸM" panose="020B0600000000000000" pitchFamily="50" charset="-128"/>
              </a:rPr>
              <a:t>入所児童に対する人権の擁護、</a:t>
            </a:r>
            <a:r>
              <a:rPr lang="ja-JP" altLang="en-US" sz="1200" b="1" u="sng" dirty="0">
                <a:solidFill>
                  <a:srgbClr val="FF0000"/>
                </a:solidFill>
                <a:latin typeface="HGPｺﾞｼｯｸM" panose="020B0600000000000000" pitchFamily="50" charset="-128"/>
                <a:ea typeface="HGPｺﾞｼｯｸM" panose="020B0600000000000000" pitchFamily="50" charset="-128"/>
              </a:rPr>
              <a:t>虐待の防止等のため、職員に対する研修等の実施が必要</a:t>
            </a:r>
            <a:r>
              <a:rPr lang="ja-JP" altLang="en-US" sz="1200" dirty="0">
                <a:latin typeface="HGPｺﾞｼｯｸM" panose="020B0600000000000000" pitchFamily="50" charset="-128"/>
                <a:ea typeface="HGPｺﾞｼｯｸM" panose="020B0600000000000000" pitchFamily="50" charset="-128"/>
              </a:rPr>
              <a:t>で</a:t>
            </a:r>
            <a:r>
              <a:rPr lang="ja-JP" altLang="en-US" sz="1200" dirty="0" smtClean="0">
                <a:latin typeface="HGPｺﾞｼｯｸM" panose="020B0600000000000000" pitchFamily="50" charset="-128"/>
                <a:ea typeface="HGPｺﾞｼｯｸM" panose="020B0600000000000000" pitchFamily="50" charset="-128"/>
              </a:rPr>
              <a:t>あること。 </a:t>
            </a:r>
            <a:endParaRPr lang="en-US" altLang="ja-JP" sz="1200" dirty="0" smtClean="0">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102317" y="3493176"/>
            <a:ext cx="2343526" cy="32400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HGPｺﾞｼｯｸM" panose="020B0600000000000000" pitchFamily="50" charset="-128"/>
                <a:ea typeface="HGPｺﾞｼｯｸM" panose="020B0600000000000000" pitchFamily="50" charset="-128"/>
              </a:rPr>
              <a:t>追加記載事項</a:t>
            </a:r>
            <a:endParaRPr lang="ja-JP" altLang="en-US" sz="1600" b="1" dirty="0">
              <a:solidFill>
                <a:prstClr val="black"/>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2386028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pPr algn="l"/>
            <a:r>
              <a:rPr lang="ja-JP" altLang="en-US" sz="3600" dirty="0" smtClean="0">
                <a:solidFill>
                  <a:schemeClr val="tx1"/>
                </a:solidFill>
              </a:rPr>
              <a:t>９　（自立支援）協議会について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87</a:t>
            </a:fld>
            <a:endParaRPr lang="en-US" altLang="ja-JP">
              <a:solidFill>
                <a:prstClr val="black"/>
              </a:solidFill>
            </a:endParaRPr>
          </a:p>
        </p:txBody>
      </p:sp>
    </p:spTree>
    <p:extLst>
      <p:ext uri="{BB962C8B-B14F-4D97-AF65-F5344CB8AC3E}">
        <p14:creationId xmlns:p14="http://schemas.microsoft.com/office/powerpoint/2010/main" val="15917679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2"/>
          <p:cNvSpPr txBox="1">
            <a:spLocks noChangeArrowheads="1"/>
          </p:cNvSpPr>
          <p:nvPr/>
        </p:nvSpPr>
        <p:spPr bwMode="auto">
          <a:xfrm>
            <a:off x="199680" y="764413"/>
            <a:ext cx="9506640" cy="2736687"/>
          </a:xfrm>
          <a:prstGeom prst="rect">
            <a:avLst/>
          </a:prstGeom>
          <a:noFill/>
          <a:ln w="9525">
            <a:solidFill>
              <a:schemeClr val="tx1"/>
            </a:solidFill>
            <a:miter lim="800000"/>
            <a:headEnd/>
            <a:tailEnd/>
          </a:ln>
        </p:spPr>
        <p:txBody>
          <a:bodyPr lIns="89629" tIns="44815" rIns="89629" bIns="44815" anchor="ctr"/>
          <a:lstStyle/>
          <a:p>
            <a:pPr marL="174280" indent="-174280">
              <a:spcBef>
                <a:spcPts val="1764"/>
              </a:spcBef>
              <a:defRPr/>
            </a:pPr>
            <a:endParaRPr lang="en-US" altLang="ja-JP" sz="2000" dirty="0">
              <a:solidFill>
                <a:srgbClr val="000000"/>
              </a:solidFill>
            </a:endParaRPr>
          </a:p>
          <a:p>
            <a:pPr marL="174280" indent="-174280">
              <a:spcBef>
                <a:spcPts val="588"/>
              </a:spcBef>
              <a:defRPr/>
            </a:pPr>
            <a:endParaRPr lang="en-US" altLang="ja-JP" sz="1600" dirty="0">
              <a:solidFill>
                <a:srgbClr val="000000"/>
              </a:solidFill>
            </a:endParaRPr>
          </a:p>
          <a:p>
            <a:pPr marL="174280" indent="-174280">
              <a:spcBef>
                <a:spcPts val="588"/>
              </a:spcBef>
              <a:defRPr/>
            </a:pPr>
            <a:r>
              <a:rPr lang="ja-JP" altLang="en-US" sz="1600" dirty="0">
                <a:solidFill>
                  <a:srgbClr val="000000"/>
                </a:solidFill>
                <a:latin typeface="HG丸ｺﾞｼｯｸM-PRO" pitchFamily="50" charset="-128"/>
                <a:ea typeface="HG丸ｺﾞｼｯｸM-PRO" pitchFamily="50" charset="-128"/>
              </a:rPr>
              <a:t>○　（自立支援）協議会は、地域の関係者が集まり、地域における課題を共有し、その課題を踏まえて、地域のサービス基盤の整備を進めていく重要な役割を担っているが、（自立支援）協議会の法律上の位置付けが不明確。</a:t>
            </a:r>
            <a:endParaRPr lang="en-US" altLang="ja-JP" sz="1600" dirty="0">
              <a:solidFill>
                <a:srgbClr val="000000"/>
              </a:solidFill>
              <a:latin typeface="HG丸ｺﾞｼｯｸM-PRO" pitchFamily="50" charset="-128"/>
              <a:ea typeface="HG丸ｺﾞｼｯｸM-PRO" pitchFamily="50" charset="-128"/>
            </a:endParaRPr>
          </a:p>
          <a:p>
            <a:pPr marL="174280" indent="-174280">
              <a:spcBef>
                <a:spcPts val="1176"/>
              </a:spcBef>
              <a:defRPr/>
            </a:pPr>
            <a:r>
              <a:rPr lang="ja-JP" altLang="en-US" sz="1600" dirty="0">
                <a:solidFill>
                  <a:srgbClr val="000000"/>
                </a:solidFill>
                <a:latin typeface="HG丸ｺﾞｼｯｸM-PRO" pitchFamily="50" charset="-128"/>
                <a:ea typeface="HG丸ｺﾞｼｯｸM-PRO" pitchFamily="50" charset="-128"/>
              </a:rPr>
              <a:t>○　障害者自立支援法等の一部改正により、平成</a:t>
            </a:r>
            <a:r>
              <a:rPr lang="en-US" altLang="ja-JP" sz="1600" dirty="0">
                <a:solidFill>
                  <a:srgbClr val="000000"/>
                </a:solidFill>
                <a:latin typeface="HG丸ｺﾞｼｯｸM-PRO" pitchFamily="50" charset="-128"/>
                <a:ea typeface="HG丸ｺﾞｼｯｸM-PRO" pitchFamily="50" charset="-128"/>
              </a:rPr>
              <a:t>24</a:t>
            </a:r>
            <a:r>
              <a:rPr lang="ja-JP" altLang="en-US" sz="1600" dirty="0">
                <a:solidFill>
                  <a:srgbClr val="000000"/>
                </a:solidFill>
                <a:latin typeface="HG丸ｺﾞｼｯｸM-PRO" pitchFamily="50" charset="-128"/>
                <a:ea typeface="HG丸ｺﾞｼｯｸM-PRO" pitchFamily="50" charset="-128"/>
              </a:rPr>
              <a:t>年４月から、</a:t>
            </a:r>
            <a:r>
              <a:rPr lang="ja-JP" altLang="en-US" sz="1600" u="sng" dirty="0">
                <a:solidFill>
                  <a:srgbClr val="000000"/>
                </a:solidFill>
                <a:latin typeface="HG丸ｺﾞｼｯｸM-PRO" pitchFamily="50" charset="-128"/>
                <a:ea typeface="HG丸ｺﾞｼｯｸM-PRO" pitchFamily="50" charset="-128"/>
              </a:rPr>
              <a:t>自立支援協議会について、</a:t>
            </a:r>
            <a:r>
              <a:rPr lang="ja-JP" altLang="en-US" sz="1600" dirty="0">
                <a:solidFill>
                  <a:srgbClr val="000000"/>
                </a:solidFill>
                <a:latin typeface="HG丸ｺﾞｼｯｸM-PRO" pitchFamily="50" charset="-128"/>
                <a:ea typeface="HG丸ｺﾞｼｯｸM-PRO" pitchFamily="50" charset="-128"/>
              </a:rPr>
              <a:t>設置の促進や運営の活性化を図るため、</a:t>
            </a:r>
            <a:r>
              <a:rPr lang="ja-JP" altLang="en-US" sz="1600" u="sng" dirty="0">
                <a:solidFill>
                  <a:srgbClr val="000000"/>
                </a:solidFill>
                <a:latin typeface="HG丸ｺﾞｼｯｸM-PRO" pitchFamily="50" charset="-128"/>
                <a:ea typeface="HG丸ｺﾞｼｯｸM-PRO" pitchFamily="50" charset="-128"/>
              </a:rPr>
              <a:t>法定化</a:t>
            </a:r>
            <a:r>
              <a:rPr lang="ja-JP" altLang="en-US" sz="1600" dirty="0">
                <a:solidFill>
                  <a:srgbClr val="000000"/>
                </a:solidFill>
                <a:latin typeface="HG丸ｺﾞｼｯｸM-PRO" pitchFamily="50" charset="-128"/>
                <a:ea typeface="HG丸ｺﾞｼｯｸM-PRO" pitchFamily="50" charset="-128"/>
              </a:rPr>
              <a:t>。</a:t>
            </a:r>
            <a:endParaRPr lang="en-US" altLang="ja-JP" sz="1600" dirty="0">
              <a:solidFill>
                <a:srgbClr val="000000"/>
              </a:solidFill>
              <a:latin typeface="HG丸ｺﾞｼｯｸM-PRO" pitchFamily="50" charset="-128"/>
              <a:ea typeface="HG丸ｺﾞｼｯｸM-PRO" pitchFamily="50" charset="-128"/>
            </a:endParaRPr>
          </a:p>
          <a:p>
            <a:pPr marL="267644" indent="-267644">
              <a:spcBef>
                <a:spcPts val="588"/>
              </a:spcBef>
              <a:defRPr/>
            </a:pPr>
            <a:r>
              <a:rPr lang="ja-JP" altLang="en-US" sz="1000" dirty="0">
                <a:solidFill>
                  <a:srgbClr val="000000"/>
                </a:solidFill>
                <a:latin typeface="HG丸ｺﾞｼｯｸM-PRO" pitchFamily="50" charset="-128"/>
                <a:ea typeface="HG丸ｺﾞｼｯｸM-PRO" pitchFamily="50" charset="-128"/>
              </a:rPr>
              <a:t>　　</a:t>
            </a:r>
            <a:r>
              <a:rPr lang="en-US" altLang="ja-JP" sz="1100" dirty="0">
                <a:solidFill>
                  <a:srgbClr val="000000"/>
                </a:solidFill>
                <a:latin typeface="HG丸ｺﾞｼｯｸM-PRO" pitchFamily="50" charset="-128"/>
                <a:ea typeface="HG丸ｺﾞｼｯｸM-PRO" pitchFamily="50" charset="-128"/>
              </a:rPr>
              <a:t>※ </a:t>
            </a:r>
            <a:r>
              <a:rPr lang="ja-JP" altLang="en-US" sz="1100" dirty="0">
                <a:solidFill>
                  <a:srgbClr val="000000"/>
                </a:solidFill>
                <a:latin typeface="HG丸ｺﾞｼｯｸM-PRO" pitchFamily="50" charset="-128"/>
                <a:ea typeface="HG丸ｺﾞｼｯｸM-PRO" pitchFamily="50" charset="-128"/>
              </a:rPr>
              <a:t>　改正により、都道府県及び市町村は、障害福祉計画を定め、又は変更しようとする場合、あらかじめ、自立支援協議会の意見を　</a:t>
            </a:r>
            <a:r>
              <a:rPr lang="en-US" altLang="ja-JP" sz="1100" dirty="0">
                <a:solidFill>
                  <a:srgbClr val="000000"/>
                </a:solidFill>
                <a:latin typeface="HG丸ｺﾞｼｯｸM-PRO" pitchFamily="50" charset="-128"/>
                <a:ea typeface="HG丸ｺﾞｼｯｸM-PRO" pitchFamily="50" charset="-128"/>
              </a:rPr>
              <a:t/>
            </a:r>
            <a:br>
              <a:rPr lang="en-US" altLang="ja-JP" sz="1100" dirty="0">
                <a:solidFill>
                  <a:srgbClr val="000000"/>
                </a:solidFill>
                <a:latin typeface="HG丸ｺﾞｼｯｸM-PRO" pitchFamily="50" charset="-128"/>
                <a:ea typeface="HG丸ｺﾞｼｯｸM-PRO" pitchFamily="50" charset="-128"/>
              </a:rPr>
            </a:br>
            <a:r>
              <a:rPr lang="ja-JP" altLang="en-US" sz="1100" dirty="0">
                <a:solidFill>
                  <a:srgbClr val="000000"/>
                </a:solidFill>
                <a:latin typeface="HG丸ｺﾞｼｯｸM-PRO" pitchFamily="50" charset="-128"/>
                <a:ea typeface="HG丸ｺﾞｼｯｸM-PRO" pitchFamily="50" charset="-128"/>
              </a:rPr>
              <a:t>　聴くよう努めなければならないとされている。</a:t>
            </a:r>
            <a:endParaRPr lang="en-US" altLang="ja-JP" sz="1100" dirty="0">
              <a:solidFill>
                <a:srgbClr val="000000"/>
              </a:solidFill>
              <a:latin typeface="HG丸ｺﾞｼｯｸM-PRO" pitchFamily="50" charset="-128"/>
              <a:ea typeface="HG丸ｺﾞｼｯｸM-PRO" pitchFamily="50" charset="-128"/>
            </a:endParaRPr>
          </a:p>
          <a:p>
            <a:pPr marL="267644" indent="-267644">
              <a:spcBef>
                <a:spcPts val="588"/>
              </a:spcBef>
              <a:defRPr/>
            </a:pPr>
            <a:r>
              <a:rPr lang="ja-JP" altLang="en-US" sz="1600" dirty="0">
                <a:solidFill>
                  <a:srgbClr val="000000"/>
                </a:solidFill>
                <a:latin typeface="HG丸ｺﾞｼｯｸM-PRO" pitchFamily="50" charset="-128"/>
                <a:ea typeface="HG丸ｺﾞｼｯｸM-PRO" pitchFamily="50" charset="-128"/>
              </a:rPr>
              <a:t>○　障害者総合支援法の施行（</a:t>
            </a:r>
            <a:r>
              <a:rPr lang="en-US" altLang="ja-JP" sz="1600" dirty="0">
                <a:solidFill>
                  <a:srgbClr val="000000"/>
                </a:solidFill>
                <a:latin typeface="HG丸ｺﾞｼｯｸM-PRO" pitchFamily="50" charset="-128"/>
                <a:ea typeface="HG丸ｺﾞｼｯｸM-PRO" pitchFamily="50" charset="-128"/>
              </a:rPr>
              <a:t>25</a:t>
            </a:r>
            <a:r>
              <a:rPr lang="ja-JP" altLang="en-US" sz="1600" dirty="0">
                <a:solidFill>
                  <a:srgbClr val="000000"/>
                </a:solidFill>
                <a:latin typeface="HG丸ｺﾞｼｯｸM-PRO" pitchFamily="50" charset="-128"/>
                <a:ea typeface="HG丸ｺﾞｼｯｸM-PRO" pitchFamily="50" charset="-128"/>
              </a:rPr>
              <a:t>年４月）により、自立支援協議会の名称について地域の実情に応じて定められるよう弾力化するとともに、当事者家族の参画を明確化</a:t>
            </a:r>
            <a:endParaRPr lang="en-US" altLang="ja-JP" sz="1600" dirty="0">
              <a:solidFill>
                <a:srgbClr val="000000"/>
              </a:solidFill>
              <a:latin typeface="HG丸ｺﾞｼｯｸM-PRO" pitchFamily="50" charset="-128"/>
              <a:ea typeface="HG丸ｺﾞｼｯｸM-PRO" pitchFamily="50" charset="-128"/>
            </a:endParaRPr>
          </a:p>
          <a:p>
            <a:pPr marL="174280" indent="-174280">
              <a:spcBef>
                <a:spcPts val="1176"/>
              </a:spcBef>
              <a:defRPr/>
            </a:pPr>
            <a:endParaRPr lang="en-US" altLang="ja-JP" sz="2000" u="sng" dirty="0">
              <a:solidFill>
                <a:srgbClr val="000000"/>
              </a:solidFill>
              <a:latin typeface="ＭＳ Ｐゴシック"/>
            </a:endParaRPr>
          </a:p>
          <a:p>
            <a:pPr marL="348559" indent="-348559">
              <a:spcBef>
                <a:spcPts val="588"/>
              </a:spcBef>
              <a:defRPr/>
            </a:pPr>
            <a:r>
              <a:rPr lang="ja-JP" altLang="en-US" dirty="0">
                <a:solidFill>
                  <a:srgbClr val="000000"/>
                </a:solidFill>
                <a:latin typeface="ＭＳ Ｐゴシック"/>
                <a:ea typeface="ＭＳ Ｐゴシック" charset="-128"/>
              </a:rPr>
              <a:t>　</a:t>
            </a:r>
            <a:endParaRPr lang="en-US" altLang="ja-JP" u="sng" dirty="0">
              <a:solidFill>
                <a:srgbClr val="000000"/>
              </a:solidFill>
              <a:latin typeface="ＭＳ Ｐゴシック"/>
              <a:ea typeface="ＭＳ Ｐゴシック" charset="-128"/>
            </a:endParaRPr>
          </a:p>
        </p:txBody>
      </p:sp>
      <p:sp>
        <p:nvSpPr>
          <p:cNvPr id="39" name="Rectangle 3"/>
          <p:cNvSpPr txBox="1">
            <a:spLocks noChangeArrowheads="1"/>
          </p:cNvSpPr>
          <p:nvPr/>
        </p:nvSpPr>
        <p:spPr>
          <a:xfrm>
            <a:off x="0" y="162807"/>
            <a:ext cx="9902880" cy="344218"/>
          </a:xfrm>
          <a:prstGeom prst="rect">
            <a:avLst/>
          </a:prstGeom>
          <a:noFill/>
        </p:spPr>
        <p:txBody>
          <a:bodyPr lIns="89558" tIns="44779" rIns="89558" bIns="44779"/>
          <a:lstStyle/>
          <a:p>
            <a:pPr marL="336111" indent="-336111" algn="ctr">
              <a:lnSpc>
                <a:spcPct val="80000"/>
              </a:lnSpc>
              <a:spcBef>
                <a:spcPct val="20000"/>
              </a:spcBef>
              <a:defRPr/>
            </a:pPr>
            <a:r>
              <a:rPr lang="ja-JP" altLang="en-US" sz="2700" b="1" kern="0" dirty="0">
                <a:solidFill>
                  <a:srgbClr val="000000"/>
                </a:solidFill>
              </a:rPr>
              <a:t>（自立支援）協議会の法定化</a:t>
            </a:r>
          </a:p>
        </p:txBody>
      </p:sp>
      <p:grpSp>
        <p:nvGrpSpPr>
          <p:cNvPr id="27652" name="グループ化 21"/>
          <p:cNvGrpSpPr>
            <a:grpSpLocks/>
          </p:cNvGrpSpPr>
          <p:nvPr/>
        </p:nvGrpSpPr>
        <p:grpSpPr bwMode="auto">
          <a:xfrm>
            <a:off x="201240" y="3860823"/>
            <a:ext cx="9433320" cy="2736688"/>
            <a:chOff x="2024063" y="4214813"/>
            <a:chExt cx="6286500" cy="2357437"/>
          </a:xfrm>
        </p:grpSpPr>
        <p:sp>
          <p:nvSpPr>
            <p:cNvPr id="27656" name="Rectangle 6" descr="50%"/>
            <p:cNvSpPr>
              <a:spLocks noChangeArrowheads="1"/>
            </p:cNvSpPr>
            <p:nvPr/>
          </p:nvSpPr>
          <p:spPr bwMode="auto">
            <a:xfrm flipH="1">
              <a:off x="2024063" y="4214813"/>
              <a:ext cx="6286500" cy="2357437"/>
            </a:xfrm>
            <a:prstGeom prst="rect">
              <a:avLst/>
            </a:prstGeom>
            <a:pattFill prst="pct50">
              <a:fgClr>
                <a:srgbClr val="FFFF99"/>
              </a:fgClr>
              <a:bgClr>
                <a:srgbClr val="FFFFFF"/>
              </a:bgClr>
            </a:pattFill>
            <a:ln w="31750">
              <a:solidFill>
                <a:schemeClr val="tx1"/>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1300">
                <a:solidFill>
                  <a:srgbClr val="000000"/>
                </a:solidFill>
                <a:latin typeface="Arial" pitchFamily="34" charset="0"/>
              </a:endParaRPr>
            </a:p>
          </p:txBody>
        </p:sp>
        <p:sp>
          <p:nvSpPr>
            <p:cNvPr id="27657" name="Oval 7"/>
            <p:cNvSpPr>
              <a:spLocks noChangeArrowheads="1"/>
            </p:cNvSpPr>
            <p:nvPr/>
          </p:nvSpPr>
          <p:spPr bwMode="auto">
            <a:xfrm>
              <a:off x="3178175" y="4645025"/>
              <a:ext cx="4105275" cy="15382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1300">
                <a:solidFill>
                  <a:srgbClr val="000000"/>
                </a:solidFill>
                <a:latin typeface="Arial" pitchFamily="34" charset="0"/>
              </a:endParaRPr>
            </a:p>
          </p:txBody>
        </p:sp>
        <p:sp>
          <p:nvSpPr>
            <p:cNvPr id="27658" name="AutoShape 8" descr="25%"/>
            <p:cNvSpPr>
              <a:spLocks noChangeArrowheads="1"/>
            </p:cNvSpPr>
            <p:nvPr/>
          </p:nvSpPr>
          <p:spPr bwMode="auto">
            <a:xfrm>
              <a:off x="2667000" y="4857750"/>
              <a:ext cx="1014413"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0" tIns="0" rIns="0" bIns="0"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保健・医療</a:t>
              </a:r>
            </a:p>
          </p:txBody>
        </p:sp>
        <p:sp>
          <p:nvSpPr>
            <p:cNvPr id="27659" name="AutoShape 9" descr="25%"/>
            <p:cNvSpPr>
              <a:spLocks noChangeArrowheads="1"/>
            </p:cNvSpPr>
            <p:nvPr/>
          </p:nvSpPr>
          <p:spPr bwMode="auto">
            <a:xfrm>
              <a:off x="5810250" y="4500563"/>
              <a:ext cx="857250"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当事者</a:t>
              </a:r>
            </a:p>
          </p:txBody>
        </p:sp>
        <p:sp>
          <p:nvSpPr>
            <p:cNvPr id="27660" name="AutoShape 10" descr="25%"/>
            <p:cNvSpPr>
              <a:spLocks noChangeArrowheads="1"/>
            </p:cNvSpPr>
            <p:nvPr/>
          </p:nvSpPr>
          <p:spPr bwMode="auto">
            <a:xfrm>
              <a:off x="3395663" y="4500563"/>
              <a:ext cx="1271587"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34358" tIns="34358" rIns="34358" bIns="34358"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サービス事業者</a:t>
              </a:r>
            </a:p>
          </p:txBody>
        </p:sp>
        <p:sp>
          <p:nvSpPr>
            <p:cNvPr id="27661" name="AutoShape 11" descr="25%"/>
            <p:cNvSpPr>
              <a:spLocks noChangeArrowheads="1"/>
            </p:cNvSpPr>
            <p:nvPr/>
          </p:nvSpPr>
          <p:spPr bwMode="auto">
            <a:xfrm>
              <a:off x="2381250" y="5241925"/>
              <a:ext cx="968375"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0" tIns="0" rIns="0" bIns="0"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子育て支援</a:t>
              </a:r>
            </a:p>
          </p:txBody>
        </p:sp>
        <p:sp>
          <p:nvSpPr>
            <p:cNvPr id="27662" name="AutoShape 12" descr="25%"/>
            <p:cNvSpPr>
              <a:spLocks noChangeArrowheads="1"/>
            </p:cNvSpPr>
            <p:nvPr/>
          </p:nvSpPr>
          <p:spPr bwMode="auto">
            <a:xfrm>
              <a:off x="4624388" y="6072188"/>
              <a:ext cx="1328737" cy="274637"/>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58408" tIns="34358" rIns="58408" bIns="34358"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相談支援事業者</a:t>
              </a:r>
            </a:p>
          </p:txBody>
        </p:sp>
        <p:sp>
          <p:nvSpPr>
            <p:cNvPr id="27663" name="AutoShape 13"/>
            <p:cNvSpPr>
              <a:spLocks noChangeArrowheads="1"/>
            </p:cNvSpPr>
            <p:nvPr/>
          </p:nvSpPr>
          <p:spPr bwMode="auto">
            <a:xfrm>
              <a:off x="4043363" y="5076825"/>
              <a:ext cx="2254250" cy="685800"/>
            </a:xfrm>
            <a:prstGeom prst="roundRect">
              <a:avLst>
                <a:gd name="adj" fmla="val 16667"/>
              </a:avLst>
            </a:prstGeom>
            <a:gradFill rotWithShape="0">
              <a:gsLst>
                <a:gs pos="0">
                  <a:srgbClr val="FFFFFF"/>
                </a:gs>
                <a:gs pos="100000">
                  <a:srgbClr val="FF99CC"/>
                </a:gs>
              </a:gsLst>
              <a:path path="shape">
                <a:fillToRect l="50000" t="50000" r="50000" b="50000"/>
              </a:path>
            </a:gradFill>
            <a:ln w="9525">
              <a:solidFill>
                <a:schemeClr val="tx1"/>
              </a:solidFill>
              <a:round/>
              <a:headEnd/>
              <a:tailEnd/>
            </a:ln>
          </p:spPr>
          <p:txBody>
            <a:bodyPr lIns="58408" tIns="46749" rIns="58408"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40000"/>
                </a:spcBef>
                <a:buFontTx/>
                <a:buNone/>
              </a:pPr>
              <a:r>
                <a:rPr lang="ja-JP" altLang="en-US" sz="1500">
                  <a:solidFill>
                    <a:srgbClr val="000000"/>
                  </a:solidFill>
                  <a:latin typeface="Times New Roman" pitchFamily="18" charset="0"/>
                </a:rPr>
                <a:t>（自立支援）協議会</a:t>
              </a:r>
            </a:p>
          </p:txBody>
        </p:sp>
        <p:sp>
          <p:nvSpPr>
            <p:cNvPr id="27664" name="AutoShape 14" descr="25%"/>
            <p:cNvSpPr>
              <a:spLocks noChangeArrowheads="1"/>
            </p:cNvSpPr>
            <p:nvPr/>
          </p:nvSpPr>
          <p:spPr bwMode="auto">
            <a:xfrm>
              <a:off x="6453188" y="4857750"/>
              <a:ext cx="1247775"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企業・就労支援</a:t>
              </a:r>
            </a:p>
          </p:txBody>
        </p:sp>
        <p:sp>
          <p:nvSpPr>
            <p:cNvPr id="27665" name="AutoShape 15" descr="25%"/>
            <p:cNvSpPr>
              <a:spLocks noChangeArrowheads="1"/>
            </p:cNvSpPr>
            <p:nvPr/>
          </p:nvSpPr>
          <p:spPr bwMode="auto">
            <a:xfrm>
              <a:off x="3452813" y="6000750"/>
              <a:ext cx="1014412"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高齢者介護</a:t>
              </a:r>
            </a:p>
          </p:txBody>
        </p:sp>
        <p:sp>
          <p:nvSpPr>
            <p:cNvPr id="27666" name="AutoShape 16" descr="25%"/>
            <p:cNvSpPr>
              <a:spLocks noChangeArrowheads="1"/>
            </p:cNvSpPr>
            <p:nvPr/>
          </p:nvSpPr>
          <p:spPr bwMode="auto">
            <a:xfrm>
              <a:off x="4818063" y="4427538"/>
              <a:ext cx="849312" cy="287337"/>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行政機関</a:t>
              </a:r>
            </a:p>
          </p:txBody>
        </p:sp>
        <p:sp>
          <p:nvSpPr>
            <p:cNvPr id="27667" name="AutoShape 17" descr="25%"/>
            <p:cNvSpPr>
              <a:spLocks noChangeArrowheads="1"/>
            </p:cNvSpPr>
            <p:nvPr/>
          </p:nvSpPr>
          <p:spPr bwMode="auto">
            <a:xfrm>
              <a:off x="6738938" y="5643563"/>
              <a:ext cx="1168400" cy="274637"/>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障害者相談員</a:t>
              </a:r>
            </a:p>
          </p:txBody>
        </p:sp>
        <p:sp>
          <p:nvSpPr>
            <p:cNvPr id="27668" name="AutoShape 18" descr="25%"/>
            <p:cNvSpPr>
              <a:spLocks noChangeArrowheads="1"/>
            </p:cNvSpPr>
            <p:nvPr/>
          </p:nvSpPr>
          <p:spPr bwMode="auto">
            <a:xfrm>
              <a:off x="6996113" y="5286375"/>
              <a:ext cx="1171575" cy="277813"/>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民生委員</a:t>
              </a:r>
            </a:p>
          </p:txBody>
        </p:sp>
        <p:sp>
          <p:nvSpPr>
            <p:cNvPr id="27669" name="AutoShape 15" descr="25%"/>
            <p:cNvSpPr>
              <a:spLocks noChangeArrowheads="1"/>
            </p:cNvSpPr>
            <p:nvPr/>
          </p:nvSpPr>
          <p:spPr bwMode="auto">
            <a:xfrm>
              <a:off x="2809875" y="5643563"/>
              <a:ext cx="785813"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学校</a:t>
              </a:r>
            </a:p>
          </p:txBody>
        </p:sp>
        <p:sp>
          <p:nvSpPr>
            <p:cNvPr id="27670" name="AutoShape 14" descr="25%"/>
            <p:cNvSpPr>
              <a:spLocks noChangeArrowheads="1"/>
            </p:cNvSpPr>
            <p:nvPr/>
          </p:nvSpPr>
          <p:spPr bwMode="auto">
            <a:xfrm>
              <a:off x="6096000" y="6000750"/>
              <a:ext cx="1000125"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宅建業者</a:t>
              </a:r>
            </a:p>
          </p:txBody>
        </p:sp>
      </p:grpSp>
      <p:sp>
        <p:nvSpPr>
          <p:cNvPr id="27653" name="テキスト ボックス 20"/>
          <p:cNvSpPr txBox="1">
            <a:spLocks noChangeArrowheads="1"/>
          </p:cNvSpPr>
          <p:nvPr/>
        </p:nvSpPr>
        <p:spPr bwMode="auto">
          <a:xfrm>
            <a:off x="3152760" y="3501100"/>
            <a:ext cx="3705000" cy="33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29" tIns="44815" rIns="89629" bIns="44815">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600" b="1">
                <a:solidFill>
                  <a:srgbClr val="000000"/>
                </a:solidFill>
                <a:latin typeface="Arial" pitchFamily="34" charset="0"/>
              </a:rPr>
              <a:t>【</a:t>
            </a:r>
            <a:r>
              <a:rPr lang="ja-JP" altLang="en-US" sz="1600" b="1">
                <a:solidFill>
                  <a:srgbClr val="000000"/>
                </a:solidFill>
                <a:latin typeface="Arial" pitchFamily="34" charset="0"/>
              </a:rPr>
              <a:t>（自立支援）協議会を構成する関係者</a:t>
            </a:r>
            <a:r>
              <a:rPr lang="en-US" altLang="ja-JP" sz="1600" b="1">
                <a:solidFill>
                  <a:srgbClr val="000000"/>
                </a:solidFill>
                <a:latin typeface="Arial" pitchFamily="34" charset="0"/>
              </a:rPr>
              <a:t>】</a:t>
            </a:r>
            <a:endParaRPr lang="ja-JP" altLang="en-US" sz="1600" b="1">
              <a:solidFill>
                <a:srgbClr val="000000"/>
              </a:solidFill>
              <a:latin typeface="Arial" pitchFamily="34" charset="0"/>
            </a:endParaRPr>
          </a:p>
        </p:txBody>
      </p:sp>
      <p:sp>
        <p:nvSpPr>
          <p:cNvPr id="27654"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100">
                <a:solidFill>
                  <a:schemeClr val="tx1"/>
                </a:solidFill>
                <a:latin typeface="Calibri" pitchFamily="34" charset="0"/>
                <a:ea typeface="ＭＳ Ｐゴシック" pitchFamily="50" charset="-128"/>
              </a:defRPr>
            </a:lvl1pPr>
            <a:lvl2pPr marL="728240" indent="-280092" eaLnBrk="0" hangingPunct="0">
              <a:spcBef>
                <a:spcPct val="20000"/>
              </a:spcBef>
              <a:buFont typeface="Arial" pitchFamily="34" charset="0"/>
              <a:buChar char="–"/>
              <a:defRPr kumimoji="1" sz="2700">
                <a:solidFill>
                  <a:schemeClr val="tx1"/>
                </a:solidFill>
                <a:latin typeface="Calibri" pitchFamily="34" charset="0"/>
                <a:ea typeface="ＭＳ Ｐゴシック" pitchFamily="50" charset="-128"/>
              </a:defRPr>
            </a:lvl2pPr>
            <a:lvl3pPr marL="1120369" indent="-224074"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568516" indent="-224074"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16663" indent="-224074"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464811" indent="-224074"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12958" indent="-224074"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361106" indent="-224074"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09253" indent="-224074"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98F17A79-1D14-4DB2-992E-B11DCA47ACAF}" type="slidenum">
              <a:rPr lang="en-US" altLang="ja-JP" sz="1200">
                <a:solidFill>
                  <a:srgbClr val="000000"/>
                </a:solidFill>
                <a:latin typeface="Arial" pitchFamily="34" charset="0"/>
              </a:rPr>
              <a:pPr eaLnBrk="1" hangingPunct="1">
                <a:spcBef>
                  <a:spcPct val="0"/>
                </a:spcBef>
                <a:buFontTx/>
                <a:buNone/>
              </a:pPr>
              <a:t>88</a:t>
            </a:fld>
            <a:endParaRPr lang="en-US" altLang="ja-JP" sz="1200">
              <a:solidFill>
                <a:srgbClr val="000000"/>
              </a:solidFill>
              <a:latin typeface="Arial" pitchFamily="34" charset="0"/>
            </a:endParaRPr>
          </a:p>
        </p:txBody>
      </p:sp>
      <p:cxnSp>
        <p:nvCxnSpPr>
          <p:cNvPr id="3" name="直線コネクタ 2"/>
          <p:cNvCxnSpPr/>
          <p:nvPr/>
        </p:nvCxnSpPr>
        <p:spPr>
          <a:xfrm>
            <a:off x="0" y="507024"/>
            <a:ext cx="990288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8756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600600" y="46516"/>
            <a:ext cx="8915400" cy="632617"/>
          </a:xfrm>
        </p:spPr>
        <p:txBody>
          <a:bodyPr/>
          <a:lstStyle/>
          <a:p>
            <a:pPr eaLnBrk="1" hangingPunct="1"/>
            <a:r>
              <a:rPr lang="ja-JP" altLang="en-US" sz="3100" dirty="0" smtClean="0"/>
              <a:t>（</a:t>
            </a:r>
            <a:r>
              <a:rPr lang="ja-JP" altLang="en-US" sz="3100" dirty="0"/>
              <a:t>自立支援）協議会の位置づけ</a:t>
            </a:r>
          </a:p>
        </p:txBody>
      </p:sp>
      <p:sp>
        <p:nvSpPr>
          <p:cNvPr id="3" name="コンテンツ プレースホルダー 2"/>
          <p:cNvSpPr>
            <a:spLocks noGrp="1"/>
          </p:cNvSpPr>
          <p:nvPr>
            <p:ph idx="1"/>
          </p:nvPr>
        </p:nvSpPr>
        <p:spPr>
          <a:xfrm>
            <a:off x="63961" y="1556733"/>
            <a:ext cx="9725040" cy="5112102"/>
          </a:xfrm>
          <a:ln>
            <a:solidFill>
              <a:schemeClr val="tx1">
                <a:lumMod val="85000"/>
                <a:lumOff val="15000"/>
              </a:schemeClr>
            </a:solidFill>
          </a:ln>
        </p:spPr>
        <p:txBody>
          <a:bodyPr/>
          <a:lstStyle/>
          <a:p>
            <a:pPr marL="0" indent="0" eaLnBrk="1" hangingPunct="1">
              <a:buNone/>
              <a:defRPr/>
            </a:pPr>
            <a:r>
              <a:rPr lang="ja-JP" altLang="en-US" sz="2300" b="1" dirty="0"/>
              <a:t>（協議会の設置）</a:t>
            </a:r>
            <a:endParaRPr lang="en-US" altLang="ja-JP" sz="2300" b="1" dirty="0"/>
          </a:p>
          <a:p>
            <a:pPr marL="0" indent="0" eaLnBrk="1" hangingPunct="1">
              <a:buNone/>
              <a:defRPr/>
            </a:pPr>
            <a:r>
              <a:rPr lang="ja-JP" altLang="en-US" sz="2300" b="1" dirty="0"/>
              <a:t>法第八九条の三</a:t>
            </a:r>
            <a:r>
              <a:rPr lang="ja-JP" altLang="en-US" sz="2300" dirty="0"/>
              <a:t>　</a:t>
            </a:r>
            <a:r>
              <a:rPr lang="ja-JP" altLang="en-US" sz="2300" u="sng" dirty="0"/>
              <a:t>地方公共団体は、単独で又は共同して</a:t>
            </a:r>
            <a:r>
              <a:rPr lang="ja-JP" altLang="en-US" sz="2300" dirty="0"/>
              <a:t>、障害者等への支援の体制の整備を図るため、関係機関、関係団体並びに障害者等及びその家族並びに障害者等の福祉、医療、教育又は雇用に関連する職務に従事する者その他の関係者により構成される</a:t>
            </a:r>
            <a:r>
              <a:rPr lang="ja-JP" altLang="en-US" sz="2300" u="sng" dirty="0"/>
              <a:t>協議会を置くように努めなければならない。</a:t>
            </a:r>
            <a:endParaRPr lang="en-US" altLang="ja-JP" sz="2300" u="sng" dirty="0"/>
          </a:p>
          <a:p>
            <a:pPr marL="0" indent="0" eaLnBrk="1" hangingPunct="1">
              <a:buNone/>
              <a:defRPr/>
            </a:pPr>
            <a:endParaRPr lang="en-US" altLang="ja-JP" sz="2300" u="sng" dirty="0"/>
          </a:p>
          <a:p>
            <a:pPr marL="0" indent="0" eaLnBrk="1" hangingPunct="1">
              <a:buNone/>
              <a:defRPr/>
            </a:pPr>
            <a:endParaRPr lang="en-US" altLang="ja-JP" sz="2300" u="sng" dirty="0"/>
          </a:p>
          <a:p>
            <a:pPr marL="0" indent="0" eaLnBrk="1" hangingPunct="1">
              <a:buNone/>
              <a:defRPr/>
            </a:pPr>
            <a:r>
              <a:rPr lang="ja-JP" altLang="en-US" sz="2300" dirty="0"/>
              <a:t>２　前項の協議会は、</a:t>
            </a:r>
            <a:r>
              <a:rPr lang="ja-JP" altLang="en-US" sz="2300" u="sng" dirty="0"/>
              <a:t>関係機関等が相互の連携をはかることにより、地域における障害者等への支援体制に関する課題について、情報を共有し、関係期間等の連携の緊密かを図るとともに、地域の実情に応じた体制の整備について協議を行う</a:t>
            </a:r>
            <a:r>
              <a:rPr lang="ja-JP" altLang="en-US" sz="2300" dirty="0"/>
              <a:t>ものとする。</a:t>
            </a:r>
            <a:endParaRPr lang="en-US" altLang="ja-JP" sz="2300" dirty="0"/>
          </a:p>
        </p:txBody>
      </p:sp>
      <p:sp>
        <p:nvSpPr>
          <p:cNvPr id="4" name="四角形吹き出し 3"/>
          <p:cNvSpPr/>
          <p:nvPr/>
        </p:nvSpPr>
        <p:spPr>
          <a:xfrm>
            <a:off x="7059000" y="908612"/>
            <a:ext cx="2457000" cy="1007845"/>
          </a:xfrm>
          <a:prstGeom prst="wedgeRectCallout">
            <a:avLst>
              <a:gd name="adj1" fmla="val -106223"/>
              <a:gd name="adj2" fmla="val 70025"/>
            </a:avLst>
          </a:prstGeom>
          <a:solidFill>
            <a:schemeClr val="lt1"/>
          </a:solidFill>
          <a:ln w="38100"/>
        </p:spPr>
        <p:style>
          <a:lnRef idx="2">
            <a:schemeClr val="accent2"/>
          </a:lnRef>
          <a:fillRef idx="1">
            <a:schemeClr val="lt1"/>
          </a:fillRef>
          <a:effectRef idx="0">
            <a:schemeClr val="accent2"/>
          </a:effectRef>
          <a:fontRef idx="minor">
            <a:schemeClr val="dk1"/>
          </a:fontRef>
        </p:style>
        <p:txBody>
          <a:bodyPr lIns="89629" tIns="44815" rIns="89629" bIns="44815" anchor="ctr"/>
          <a:lstStyle/>
          <a:p>
            <a:pPr>
              <a:defRPr/>
            </a:pPr>
            <a:r>
              <a:rPr lang="ja-JP" altLang="en-US" sz="2000" dirty="0"/>
              <a:t>協議会の設置主体は、市町村および都道府県</a:t>
            </a:r>
          </a:p>
        </p:txBody>
      </p:sp>
      <p:sp>
        <p:nvSpPr>
          <p:cNvPr id="5" name="四角形吹き出し 4"/>
          <p:cNvSpPr/>
          <p:nvPr/>
        </p:nvSpPr>
        <p:spPr>
          <a:xfrm>
            <a:off x="7059000" y="3530560"/>
            <a:ext cx="2457000" cy="689986"/>
          </a:xfrm>
          <a:prstGeom prst="wedgeRectCallout">
            <a:avLst>
              <a:gd name="adj1" fmla="val -91122"/>
              <a:gd name="adj2" fmla="val -69991"/>
            </a:avLst>
          </a:prstGeom>
          <a:solidFill>
            <a:schemeClr val="lt1">
              <a:alpha val="0"/>
            </a:schemeClr>
          </a:solidFill>
          <a:ln w="28575"/>
        </p:spPr>
        <p:style>
          <a:lnRef idx="2">
            <a:schemeClr val="accent2"/>
          </a:lnRef>
          <a:fillRef idx="1">
            <a:schemeClr val="lt1"/>
          </a:fillRef>
          <a:effectRef idx="0">
            <a:schemeClr val="accent2"/>
          </a:effectRef>
          <a:fontRef idx="minor">
            <a:schemeClr val="dk1"/>
          </a:fontRef>
        </p:style>
        <p:txBody>
          <a:bodyPr lIns="89629" tIns="44815" rIns="89629" bIns="44815" anchor="ctr"/>
          <a:lstStyle/>
          <a:p>
            <a:pPr>
              <a:defRPr/>
            </a:pPr>
            <a:r>
              <a:rPr lang="ja-JP" altLang="en-US" sz="2000" dirty="0"/>
              <a:t>努力義務を明記</a:t>
            </a:r>
          </a:p>
        </p:txBody>
      </p:sp>
      <p:sp>
        <p:nvSpPr>
          <p:cNvPr id="6" name="四角形吹き出し 5"/>
          <p:cNvSpPr/>
          <p:nvPr/>
        </p:nvSpPr>
        <p:spPr>
          <a:xfrm>
            <a:off x="7059000" y="5876513"/>
            <a:ext cx="2457000" cy="727200"/>
          </a:xfrm>
          <a:prstGeom prst="wedgeRectCallout">
            <a:avLst>
              <a:gd name="adj1" fmla="val -78997"/>
              <a:gd name="adj2" fmla="val -125804"/>
            </a:avLst>
          </a:prstGeom>
          <a:solidFill>
            <a:schemeClr val="lt1">
              <a:alpha val="0"/>
            </a:schemeClr>
          </a:solidFill>
          <a:ln w="28575"/>
        </p:spPr>
        <p:style>
          <a:lnRef idx="2">
            <a:schemeClr val="accent2"/>
          </a:lnRef>
          <a:fillRef idx="1">
            <a:schemeClr val="lt1"/>
          </a:fillRef>
          <a:effectRef idx="0">
            <a:schemeClr val="accent2"/>
          </a:effectRef>
          <a:fontRef idx="minor">
            <a:schemeClr val="dk1"/>
          </a:fontRef>
        </p:style>
        <p:txBody>
          <a:bodyPr lIns="89629" tIns="44815" rIns="89629" bIns="44815" anchor="ctr"/>
          <a:lstStyle/>
          <a:p>
            <a:pPr>
              <a:defRPr/>
            </a:pPr>
            <a:r>
              <a:rPr lang="ja-JP" altLang="en-US" sz="2000" dirty="0"/>
              <a:t>協議会の役割</a:t>
            </a:r>
          </a:p>
        </p:txBody>
      </p:sp>
      <p:cxnSp>
        <p:nvCxnSpPr>
          <p:cNvPr id="9" name="直線コネクタ 8"/>
          <p:cNvCxnSpPr/>
          <p:nvPr/>
        </p:nvCxnSpPr>
        <p:spPr>
          <a:xfrm>
            <a:off x="0" y="615561"/>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566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3"/>
          <p:cNvSpPr>
            <a:spLocks noChangeArrowheads="1"/>
          </p:cNvSpPr>
          <p:nvPr/>
        </p:nvSpPr>
        <p:spPr bwMode="auto">
          <a:xfrm>
            <a:off x="9115568" y="1048648"/>
            <a:ext cx="752476" cy="5711825"/>
          </a:xfrm>
          <a:prstGeom prst="roundRect">
            <a:avLst>
              <a:gd name="adj" fmla="val 48764"/>
            </a:avLst>
          </a:prstGeom>
          <a:solidFill>
            <a:srgbClr val="FFE2C5"/>
          </a:solidFill>
          <a:ln w="9525">
            <a:solidFill>
              <a:schemeClr val="accent6">
                <a:lumMod val="75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44" name="AutoShape 4"/>
          <p:cNvSpPr>
            <a:spLocks noChangeArrowheads="1"/>
          </p:cNvSpPr>
          <p:nvPr/>
        </p:nvSpPr>
        <p:spPr bwMode="auto">
          <a:xfrm>
            <a:off x="63563" y="3447370"/>
            <a:ext cx="8656638" cy="1004887"/>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45" name="AutoShape 5"/>
          <p:cNvSpPr>
            <a:spLocks noChangeArrowheads="1"/>
          </p:cNvSpPr>
          <p:nvPr/>
        </p:nvSpPr>
        <p:spPr bwMode="auto">
          <a:xfrm>
            <a:off x="63506" y="926408"/>
            <a:ext cx="8653463" cy="1065212"/>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46" name="AutoShape 6"/>
          <p:cNvSpPr>
            <a:spLocks noChangeArrowheads="1"/>
          </p:cNvSpPr>
          <p:nvPr/>
        </p:nvSpPr>
        <p:spPr bwMode="auto">
          <a:xfrm>
            <a:off x="69972" y="5952433"/>
            <a:ext cx="8691564" cy="806450"/>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useBgFill="1">
        <p:nvSpPr>
          <p:cNvPr id="10248" name="AutoShape 8"/>
          <p:cNvSpPr>
            <a:spLocks noChangeArrowheads="1"/>
          </p:cNvSpPr>
          <p:nvPr/>
        </p:nvSpPr>
        <p:spPr bwMode="auto">
          <a:xfrm>
            <a:off x="117477" y="723208"/>
            <a:ext cx="2592000" cy="288000"/>
          </a:xfrm>
          <a:prstGeom prst="roundRect">
            <a:avLst>
              <a:gd name="adj" fmla="val 0"/>
            </a:avLst>
          </a:prstGeom>
          <a:ln w="19050">
            <a:noFill/>
            <a:round/>
            <a:headEnd/>
            <a:tailEnd/>
          </a:ln>
        </p:spPr>
        <p:txBody>
          <a:bodyPr lIns="17995" tIns="45707" rIns="17995" bIns="45707" anchor="ctr"/>
          <a:lstStyle/>
          <a:p>
            <a:pPr marL="355600" indent="-355600" fontAlgn="base">
              <a:lnSpc>
                <a:spcPct val="90000"/>
              </a:lnSpc>
              <a:spcBef>
                <a:spcPct val="0"/>
              </a:spcBef>
              <a:spcAft>
                <a:spcPct val="0"/>
              </a:spcAft>
            </a:pPr>
            <a:r>
              <a:rPr lang="ja-JP" altLang="en-US" sz="1600" b="1">
                <a:solidFill>
                  <a:srgbClr val="006600"/>
                </a:solidFill>
                <a:latin typeface="ＭＳ Ｐゴシック" charset="-128"/>
              </a:rPr>
              <a:t>障害者施策を３障害一元化</a:t>
            </a:r>
          </a:p>
        </p:txBody>
      </p:sp>
      <p:sp>
        <p:nvSpPr>
          <p:cNvPr id="10249" name="AutoShape 9"/>
          <p:cNvSpPr>
            <a:spLocks noChangeArrowheads="1"/>
          </p:cNvSpPr>
          <p:nvPr/>
        </p:nvSpPr>
        <p:spPr bwMode="auto">
          <a:xfrm>
            <a:off x="98717" y="3317553"/>
            <a:ext cx="2104215" cy="348350"/>
          </a:xfrm>
          <a:prstGeom prst="roundRect">
            <a:avLst>
              <a:gd name="adj" fmla="val 6356"/>
            </a:avLst>
          </a:prstGeom>
          <a:solidFill>
            <a:schemeClr val="bg1"/>
          </a:solidFill>
          <a:ln w="19050">
            <a:noFill/>
            <a:round/>
            <a:headEnd/>
            <a:tailEnd/>
          </a:ln>
        </p:spPr>
        <p:txBody>
          <a:bodyPr wrap="none" lIns="17995" tIns="45707" rIns="17995" bIns="45707" anchor="ctr">
            <a:spAutoFit/>
          </a:bodyPr>
          <a:lstStyle/>
          <a:p>
            <a:pPr fontAlgn="base">
              <a:spcBef>
                <a:spcPct val="0"/>
              </a:spcBef>
              <a:spcAft>
                <a:spcPct val="0"/>
              </a:spcAft>
            </a:pPr>
            <a:r>
              <a:rPr lang="ja-JP" altLang="en-US" sz="1600" b="1" dirty="0">
                <a:solidFill>
                  <a:srgbClr val="006600"/>
                </a:solidFill>
                <a:latin typeface="ＭＳ Ｐゴシック" charset="-128"/>
              </a:rPr>
              <a:t>就労支援の抜本的強化</a:t>
            </a:r>
          </a:p>
        </p:txBody>
      </p:sp>
      <p:sp>
        <p:nvSpPr>
          <p:cNvPr id="10250" name="AutoShape 10"/>
          <p:cNvSpPr>
            <a:spLocks noChangeArrowheads="1"/>
          </p:cNvSpPr>
          <p:nvPr/>
        </p:nvSpPr>
        <p:spPr bwMode="auto">
          <a:xfrm>
            <a:off x="104920" y="5721903"/>
            <a:ext cx="1876589" cy="348350"/>
          </a:xfrm>
          <a:prstGeom prst="roundRect">
            <a:avLst>
              <a:gd name="adj" fmla="val 6356"/>
            </a:avLst>
          </a:prstGeom>
          <a:solidFill>
            <a:schemeClr val="bg1"/>
          </a:solidFill>
          <a:ln w="19050">
            <a:noFill/>
            <a:round/>
            <a:headEnd/>
            <a:tailEnd/>
          </a:ln>
        </p:spPr>
        <p:txBody>
          <a:bodyPr wrap="none" lIns="17995" tIns="45707" rIns="17995" bIns="45707" anchor="ctr">
            <a:spAutoFit/>
          </a:bodyPr>
          <a:lstStyle/>
          <a:p>
            <a:pPr fontAlgn="base">
              <a:spcBef>
                <a:spcPct val="0"/>
              </a:spcBef>
              <a:spcAft>
                <a:spcPct val="0"/>
              </a:spcAft>
            </a:pPr>
            <a:r>
              <a:rPr lang="ja-JP" altLang="en-US" sz="1600" b="1" dirty="0">
                <a:solidFill>
                  <a:srgbClr val="006600"/>
                </a:solidFill>
                <a:latin typeface="ＭＳ Ｐゴシック" charset="-128"/>
              </a:rPr>
              <a:t>安定的な財源の確保</a:t>
            </a:r>
          </a:p>
        </p:txBody>
      </p:sp>
      <p:sp>
        <p:nvSpPr>
          <p:cNvPr id="10251" name="AutoShape 11"/>
          <p:cNvSpPr>
            <a:spLocks noChangeArrowheads="1"/>
          </p:cNvSpPr>
          <p:nvPr/>
        </p:nvSpPr>
        <p:spPr bwMode="auto">
          <a:xfrm>
            <a:off x="3468868" y="3775982"/>
            <a:ext cx="401637"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52" name="AutoShape 12"/>
          <p:cNvSpPr>
            <a:spLocks noChangeArrowheads="1"/>
          </p:cNvSpPr>
          <p:nvPr/>
        </p:nvSpPr>
        <p:spPr bwMode="auto">
          <a:xfrm>
            <a:off x="3473704" y="6195897"/>
            <a:ext cx="411163"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53" name="AutoShape 13"/>
          <p:cNvSpPr>
            <a:spLocks noChangeArrowheads="1"/>
          </p:cNvSpPr>
          <p:nvPr/>
        </p:nvSpPr>
        <p:spPr bwMode="auto">
          <a:xfrm>
            <a:off x="3491119" y="1279410"/>
            <a:ext cx="401637"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54" name="AutoShape 14"/>
          <p:cNvSpPr>
            <a:spLocks noChangeArrowheads="1"/>
          </p:cNvSpPr>
          <p:nvPr/>
        </p:nvSpPr>
        <p:spPr bwMode="auto">
          <a:xfrm>
            <a:off x="8720149" y="2842520"/>
            <a:ext cx="373062" cy="2044700"/>
          </a:xfrm>
          <a:prstGeom prst="rightArrow">
            <a:avLst>
              <a:gd name="adj1" fmla="val 53380"/>
              <a:gd name="adj2" fmla="val 64389"/>
            </a:avLst>
          </a:prstGeom>
          <a:solidFill>
            <a:srgbClr val="0000A2"/>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55" name="AutoShape 15"/>
          <p:cNvSpPr>
            <a:spLocks noChangeArrowheads="1"/>
          </p:cNvSpPr>
          <p:nvPr/>
        </p:nvSpPr>
        <p:spPr bwMode="auto">
          <a:xfrm>
            <a:off x="155576" y="3701358"/>
            <a:ext cx="3328988" cy="635000"/>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marL="268288" indent="-268288" fontAlgn="base">
              <a:lnSpc>
                <a:spcPct val="120000"/>
              </a:lnSpc>
              <a:spcBef>
                <a:spcPct val="0"/>
              </a:spcBef>
              <a:spcAft>
                <a:spcPct val="0"/>
              </a:spcAft>
            </a:pPr>
            <a:r>
              <a:rPr lang="ja-JP" altLang="en-US" sz="1200">
                <a:solidFill>
                  <a:prstClr val="black"/>
                </a:solidFill>
              </a:rPr>
              <a:t>・養護学校卒業者の５５％は福祉施設に入所</a:t>
            </a:r>
          </a:p>
          <a:p>
            <a:pPr marL="268288" indent="-268288" fontAlgn="base">
              <a:lnSpc>
                <a:spcPct val="120000"/>
              </a:lnSpc>
              <a:spcBef>
                <a:spcPct val="0"/>
              </a:spcBef>
              <a:spcAft>
                <a:spcPct val="0"/>
              </a:spcAft>
            </a:pPr>
            <a:r>
              <a:rPr lang="ja-JP" altLang="en-US" sz="1200">
                <a:solidFill>
                  <a:prstClr val="black"/>
                </a:solidFill>
              </a:rPr>
              <a:t>・就労を理由とする施設退所者はわずか１％</a:t>
            </a:r>
          </a:p>
        </p:txBody>
      </p:sp>
      <p:sp>
        <p:nvSpPr>
          <p:cNvPr id="10256" name="AutoShape 16"/>
          <p:cNvSpPr>
            <a:spLocks noChangeArrowheads="1"/>
          </p:cNvSpPr>
          <p:nvPr/>
        </p:nvSpPr>
        <p:spPr bwMode="auto">
          <a:xfrm>
            <a:off x="139976" y="6130233"/>
            <a:ext cx="3324225" cy="614362"/>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marL="268288" indent="-268288" fontAlgn="base">
              <a:spcBef>
                <a:spcPct val="20000"/>
              </a:spcBef>
              <a:spcAft>
                <a:spcPct val="0"/>
              </a:spcAft>
            </a:pPr>
            <a:r>
              <a:rPr lang="ja-JP" altLang="en-US" sz="1200">
                <a:solidFill>
                  <a:prstClr val="black"/>
                </a:solidFill>
                <a:latin typeface="ＭＳ Ｐゴシック" charset="-128"/>
              </a:rPr>
              <a:t>・新規利用者は急増する見込み</a:t>
            </a:r>
          </a:p>
          <a:p>
            <a:pPr marL="268288" indent="-268288" fontAlgn="base">
              <a:spcBef>
                <a:spcPct val="20000"/>
              </a:spcBef>
              <a:spcAft>
                <a:spcPct val="0"/>
              </a:spcAft>
            </a:pPr>
            <a:r>
              <a:rPr lang="ja-JP" altLang="en-US" sz="1200">
                <a:solidFill>
                  <a:prstClr val="black"/>
                </a:solidFill>
                <a:latin typeface="ＭＳ Ｐゴシック" charset="-128"/>
              </a:rPr>
              <a:t>・不確実な国の費用負担の仕組み</a:t>
            </a:r>
          </a:p>
        </p:txBody>
      </p:sp>
      <p:sp>
        <p:nvSpPr>
          <p:cNvPr id="10257" name="AutoShape 17"/>
          <p:cNvSpPr>
            <a:spLocks noChangeArrowheads="1"/>
          </p:cNvSpPr>
          <p:nvPr/>
        </p:nvSpPr>
        <p:spPr bwMode="auto">
          <a:xfrm>
            <a:off x="52416" y="2185295"/>
            <a:ext cx="8694737" cy="1168400"/>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useBgFill="1">
        <p:nvSpPr>
          <p:cNvPr id="10258" name="AutoShape 18"/>
          <p:cNvSpPr>
            <a:spLocks noChangeArrowheads="1"/>
          </p:cNvSpPr>
          <p:nvPr/>
        </p:nvSpPr>
        <p:spPr bwMode="auto">
          <a:xfrm>
            <a:off x="76336" y="2030977"/>
            <a:ext cx="3067621" cy="348350"/>
          </a:xfrm>
          <a:prstGeom prst="roundRect">
            <a:avLst>
              <a:gd name="adj" fmla="val 6356"/>
            </a:avLst>
          </a:prstGeom>
          <a:ln w="19050">
            <a:noFill/>
            <a:round/>
            <a:headEnd/>
            <a:tailEnd/>
          </a:ln>
        </p:spPr>
        <p:txBody>
          <a:bodyPr wrap="none" lIns="17995" tIns="45707" rIns="17995" bIns="45707">
            <a:spAutoFit/>
          </a:bodyPr>
          <a:lstStyle/>
          <a:p>
            <a:pPr fontAlgn="base">
              <a:spcBef>
                <a:spcPct val="0"/>
              </a:spcBef>
              <a:spcAft>
                <a:spcPct val="0"/>
              </a:spcAft>
            </a:pPr>
            <a:r>
              <a:rPr lang="ja-JP" altLang="en-US" sz="1600" b="1" dirty="0">
                <a:solidFill>
                  <a:srgbClr val="006600"/>
                </a:solidFill>
                <a:latin typeface="ＭＳ Ｐゴシック" charset="-128"/>
              </a:rPr>
              <a:t>利用者本位のサービス体系に再編</a:t>
            </a:r>
          </a:p>
        </p:txBody>
      </p:sp>
      <p:sp>
        <p:nvSpPr>
          <p:cNvPr id="10259" name="AutoShape 19"/>
          <p:cNvSpPr>
            <a:spLocks noChangeArrowheads="1"/>
          </p:cNvSpPr>
          <p:nvPr/>
        </p:nvSpPr>
        <p:spPr bwMode="auto">
          <a:xfrm>
            <a:off x="3487741" y="2543060"/>
            <a:ext cx="400050"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60" name="AutoShape 20"/>
          <p:cNvSpPr>
            <a:spLocks noChangeArrowheads="1"/>
          </p:cNvSpPr>
          <p:nvPr/>
        </p:nvSpPr>
        <p:spPr bwMode="auto">
          <a:xfrm>
            <a:off x="166927" y="2401195"/>
            <a:ext cx="3328987" cy="827088"/>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marL="85725" indent="-85725" fontAlgn="base">
              <a:lnSpc>
                <a:spcPct val="120000"/>
              </a:lnSpc>
              <a:spcBef>
                <a:spcPct val="0"/>
              </a:spcBef>
              <a:spcAft>
                <a:spcPct val="0"/>
              </a:spcAft>
            </a:pPr>
            <a:r>
              <a:rPr lang="ja-JP" altLang="en-US" sz="1200">
                <a:solidFill>
                  <a:prstClr val="black"/>
                </a:solidFill>
                <a:latin typeface="ＭＳ Ｐゴシック" charset="-128"/>
              </a:rPr>
              <a:t>・ 障害種別ごとに複雑な施設・事業体系</a:t>
            </a:r>
          </a:p>
          <a:p>
            <a:pPr marL="85725" indent="-85725" fontAlgn="base">
              <a:spcBef>
                <a:spcPct val="20000"/>
              </a:spcBef>
              <a:spcAft>
                <a:spcPct val="0"/>
              </a:spcAft>
            </a:pPr>
            <a:r>
              <a:rPr lang="ja-JP" altLang="en-US" sz="1200">
                <a:solidFill>
                  <a:prstClr val="black"/>
                </a:solidFill>
                <a:latin typeface="ＭＳ Ｐゴシック" charset="-128"/>
              </a:rPr>
              <a:t>・ 入所期間の長期化などにより、本来の施設目的と利用者の実態とが乖離</a:t>
            </a:r>
          </a:p>
        </p:txBody>
      </p:sp>
      <p:sp>
        <p:nvSpPr>
          <p:cNvPr id="10261" name="AutoShape 21"/>
          <p:cNvSpPr>
            <a:spLocks noChangeArrowheads="1"/>
          </p:cNvSpPr>
          <p:nvPr/>
        </p:nvSpPr>
        <p:spPr bwMode="auto">
          <a:xfrm>
            <a:off x="9304341" y="1028008"/>
            <a:ext cx="431800" cy="5846762"/>
          </a:xfrm>
          <a:prstGeom prst="roundRect">
            <a:avLst>
              <a:gd name="adj" fmla="val 7995"/>
            </a:avLst>
          </a:prstGeom>
          <a:noFill/>
          <a:ln w="19050">
            <a:noFill/>
            <a:round/>
            <a:headEnd/>
            <a:tailEnd/>
          </a:ln>
        </p:spPr>
        <p:txBody>
          <a:bodyPr vert="eaVert" wrap="none" lIns="91414" tIns="45707" rIns="91414" bIns="45707" anchor="ctr"/>
          <a:lstStyle/>
          <a:p>
            <a:pPr algn="ctr" fontAlgn="base">
              <a:spcBef>
                <a:spcPct val="0"/>
              </a:spcBef>
              <a:spcAft>
                <a:spcPct val="0"/>
              </a:spcAft>
            </a:pPr>
            <a:r>
              <a:rPr lang="ja-JP" altLang="en-US" sz="2200">
                <a:solidFill>
                  <a:srgbClr val="000080"/>
                </a:solidFill>
              </a:rPr>
              <a:t>自立と共生の社会を実現</a:t>
            </a:r>
          </a:p>
          <a:p>
            <a:pPr algn="ctr" fontAlgn="base">
              <a:spcBef>
                <a:spcPct val="30000"/>
              </a:spcBef>
              <a:spcAft>
                <a:spcPct val="0"/>
              </a:spcAft>
            </a:pPr>
            <a:r>
              <a:rPr lang="ja-JP" altLang="en-US" sz="2200">
                <a:solidFill>
                  <a:srgbClr val="000080"/>
                </a:solidFill>
              </a:rPr>
              <a:t>障害者が地域で暮らせる社会に</a:t>
            </a:r>
          </a:p>
        </p:txBody>
      </p:sp>
      <p:sp>
        <p:nvSpPr>
          <p:cNvPr id="10262" name="AutoShape 22"/>
          <p:cNvSpPr>
            <a:spLocks noChangeArrowheads="1"/>
          </p:cNvSpPr>
          <p:nvPr/>
        </p:nvSpPr>
        <p:spPr bwMode="auto">
          <a:xfrm>
            <a:off x="61925" y="4600455"/>
            <a:ext cx="8699500" cy="1152525"/>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63" name="AutoShape 23"/>
          <p:cNvSpPr>
            <a:spLocks noChangeArrowheads="1"/>
          </p:cNvSpPr>
          <p:nvPr/>
        </p:nvSpPr>
        <p:spPr bwMode="auto">
          <a:xfrm>
            <a:off x="104916" y="4465321"/>
            <a:ext cx="2448861" cy="348350"/>
          </a:xfrm>
          <a:prstGeom prst="roundRect">
            <a:avLst>
              <a:gd name="adj" fmla="val 6356"/>
            </a:avLst>
          </a:prstGeom>
          <a:solidFill>
            <a:schemeClr val="bg1"/>
          </a:solidFill>
          <a:ln w="19050">
            <a:noFill/>
            <a:round/>
            <a:headEnd/>
            <a:tailEnd/>
          </a:ln>
        </p:spPr>
        <p:txBody>
          <a:bodyPr wrap="none" lIns="17995" tIns="45707" rIns="17995" bIns="45707" anchor="ctr">
            <a:spAutoFit/>
          </a:bodyPr>
          <a:lstStyle/>
          <a:p>
            <a:pPr fontAlgn="base">
              <a:spcBef>
                <a:spcPct val="0"/>
              </a:spcBef>
              <a:spcAft>
                <a:spcPct val="0"/>
              </a:spcAft>
            </a:pPr>
            <a:r>
              <a:rPr lang="ja-JP" altLang="en-US" sz="1600" b="1" dirty="0">
                <a:solidFill>
                  <a:srgbClr val="006600"/>
                </a:solidFill>
                <a:latin typeface="ＭＳ Ｐゴシック" charset="-128"/>
              </a:rPr>
              <a:t>支給決定の透明化、明確化</a:t>
            </a:r>
          </a:p>
        </p:txBody>
      </p:sp>
      <p:sp>
        <p:nvSpPr>
          <p:cNvPr id="10264" name="AutoShape 24"/>
          <p:cNvSpPr>
            <a:spLocks noChangeArrowheads="1"/>
          </p:cNvSpPr>
          <p:nvPr/>
        </p:nvSpPr>
        <p:spPr bwMode="auto">
          <a:xfrm>
            <a:off x="3495878" y="4963997"/>
            <a:ext cx="403225"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65" name="AutoShape 25"/>
          <p:cNvSpPr>
            <a:spLocks noChangeArrowheads="1"/>
          </p:cNvSpPr>
          <p:nvPr/>
        </p:nvSpPr>
        <p:spPr bwMode="auto">
          <a:xfrm>
            <a:off x="149498" y="4822705"/>
            <a:ext cx="3332163" cy="839787"/>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fontAlgn="base">
              <a:lnSpc>
                <a:spcPct val="120000"/>
              </a:lnSpc>
              <a:spcBef>
                <a:spcPct val="0"/>
              </a:spcBef>
              <a:spcAft>
                <a:spcPct val="0"/>
              </a:spcAft>
            </a:pPr>
            <a:r>
              <a:rPr lang="ja-JP" altLang="en-US" sz="1200" dirty="0">
                <a:solidFill>
                  <a:prstClr val="black"/>
                </a:solidFill>
              </a:rPr>
              <a:t>・全国共通の利用ルール（支援の必要度を</a:t>
            </a:r>
            <a:r>
              <a:rPr lang="ja-JP" altLang="en-US" sz="1200" dirty="0" smtClean="0">
                <a:solidFill>
                  <a:prstClr val="black"/>
                </a:solidFill>
              </a:rPr>
              <a:t>判定　　</a:t>
            </a:r>
            <a:endParaRPr lang="en-US" altLang="ja-JP" sz="1200" dirty="0" smtClean="0">
              <a:solidFill>
                <a:prstClr val="black"/>
              </a:solidFill>
            </a:endParaRPr>
          </a:p>
          <a:p>
            <a:pPr fontAlgn="base">
              <a:lnSpc>
                <a:spcPct val="120000"/>
              </a:lnSpc>
              <a:spcBef>
                <a:spcPct val="0"/>
              </a:spcBef>
              <a:spcAft>
                <a:spcPct val="0"/>
              </a:spcAft>
            </a:pPr>
            <a:r>
              <a:rPr lang="ja-JP" altLang="en-US" sz="1200" dirty="0" smtClean="0">
                <a:solidFill>
                  <a:prstClr val="black"/>
                </a:solidFill>
              </a:rPr>
              <a:t>　する</a:t>
            </a:r>
            <a:r>
              <a:rPr lang="ja-JP" altLang="en-US" sz="1200" dirty="0">
                <a:solidFill>
                  <a:prstClr val="black"/>
                </a:solidFill>
              </a:rPr>
              <a:t>客観的基準）がない</a:t>
            </a:r>
          </a:p>
          <a:p>
            <a:pPr fontAlgn="base">
              <a:lnSpc>
                <a:spcPct val="120000"/>
              </a:lnSpc>
              <a:spcBef>
                <a:spcPct val="0"/>
              </a:spcBef>
              <a:spcAft>
                <a:spcPct val="0"/>
              </a:spcAft>
            </a:pPr>
            <a:r>
              <a:rPr lang="ja-JP" altLang="en-US" sz="1200" dirty="0">
                <a:solidFill>
                  <a:prstClr val="black"/>
                </a:solidFill>
              </a:rPr>
              <a:t>・支給決定のプロセスが不透明</a:t>
            </a:r>
          </a:p>
        </p:txBody>
      </p:sp>
      <p:sp>
        <p:nvSpPr>
          <p:cNvPr id="10266" name="Rectangle 26"/>
          <p:cNvSpPr>
            <a:spLocks noChangeArrowheads="1"/>
          </p:cNvSpPr>
          <p:nvPr/>
        </p:nvSpPr>
        <p:spPr bwMode="auto">
          <a:xfrm>
            <a:off x="3853060" y="788298"/>
            <a:ext cx="4840287" cy="5970588"/>
          </a:xfrm>
          <a:prstGeom prst="rect">
            <a:avLst/>
          </a:prstGeom>
          <a:noFill/>
          <a:ln w="31750">
            <a:solidFill>
              <a:schemeClr val="accent2"/>
            </a:solidFill>
            <a:prstDash val="dash"/>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67" name="AutoShape 27"/>
          <p:cNvSpPr>
            <a:spLocks noChangeArrowheads="1"/>
          </p:cNvSpPr>
          <p:nvPr/>
        </p:nvSpPr>
        <p:spPr bwMode="auto">
          <a:xfrm>
            <a:off x="5387990" y="658695"/>
            <a:ext cx="1670050" cy="225425"/>
          </a:xfrm>
          <a:prstGeom prst="roundRect">
            <a:avLst>
              <a:gd name="adj" fmla="val 0"/>
            </a:avLst>
          </a:prstGeom>
          <a:solidFill>
            <a:schemeClr val="bg1"/>
          </a:solidFill>
          <a:ln w="19050">
            <a:solidFill>
              <a:schemeClr val="accent2"/>
            </a:solidFill>
            <a:round/>
            <a:headEnd/>
            <a:tailEnd/>
          </a:ln>
        </p:spPr>
        <p:txBody>
          <a:bodyPr wrap="none" lIns="91414" tIns="45707" rIns="91414" bIns="45707" anchor="ctr"/>
          <a:lstStyle/>
          <a:p>
            <a:pPr algn="ctr" fontAlgn="base">
              <a:spcBef>
                <a:spcPct val="0"/>
              </a:spcBef>
              <a:spcAft>
                <a:spcPct val="0"/>
              </a:spcAft>
            </a:pPr>
            <a:r>
              <a:rPr lang="ja-JP" altLang="en-US" sz="1400" b="1">
                <a:solidFill>
                  <a:prstClr val="black"/>
                </a:solidFill>
              </a:rPr>
              <a:t>法律による改革</a:t>
            </a:r>
          </a:p>
        </p:txBody>
      </p:sp>
      <p:sp>
        <p:nvSpPr>
          <p:cNvPr id="10268" name="Oval 28"/>
          <p:cNvSpPr>
            <a:spLocks noChangeArrowheads="1"/>
          </p:cNvSpPr>
          <p:nvPr/>
        </p:nvSpPr>
        <p:spPr bwMode="auto">
          <a:xfrm>
            <a:off x="101618" y="2336680"/>
            <a:ext cx="742950" cy="217487"/>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69" name="Oval 29"/>
          <p:cNvSpPr>
            <a:spLocks noChangeArrowheads="1"/>
          </p:cNvSpPr>
          <p:nvPr/>
        </p:nvSpPr>
        <p:spPr bwMode="auto">
          <a:xfrm>
            <a:off x="111158" y="3631520"/>
            <a:ext cx="742950" cy="217487"/>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70" name="Oval 30"/>
          <p:cNvSpPr>
            <a:spLocks noChangeArrowheads="1"/>
          </p:cNvSpPr>
          <p:nvPr/>
        </p:nvSpPr>
        <p:spPr bwMode="auto">
          <a:xfrm>
            <a:off x="119101" y="4781430"/>
            <a:ext cx="742950" cy="217487"/>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71" name="Oval 31"/>
          <p:cNvSpPr>
            <a:spLocks noChangeArrowheads="1"/>
          </p:cNvSpPr>
          <p:nvPr/>
        </p:nvSpPr>
        <p:spPr bwMode="auto">
          <a:xfrm>
            <a:off x="136603" y="6054033"/>
            <a:ext cx="742950" cy="220662"/>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72" name="AutoShape 32"/>
          <p:cNvSpPr>
            <a:spLocks noChangeArrowheads="1"/>
          </p:cNvSpPr>
          <p:nvPr/>
        </p:nvSpPr>
        <p:spPr bwMode="auto">
          <a:xfrm>
            <a:off x="176306" y="1133355"/>
            <a:ext cx="3328987" cy="750887"/>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marL="92075" indent="-92075" fontAlgn="base">
              <a:lnSpc>
                <a:spcPct val="120000"/>
              </a:lnSpc>
              <a:spcBef>
                <a:spcPct val="0"/>
              </a:spcBef>
              <a:spcAft>
                <a:spcPct val="0"/>
              </a:spcAft>
            </a:pPr>
            <a:r>
              <a:rPr lang="ja-JP" altLang="en-US" sz="1200">
                <a:solidFill>
                  <a:prstClr val="black"/>
                </a:solidFill>
                <a:latin typeface="ＭＳ Ｐゴシック" charset="-128"/>
              </a:rPr>
              <a:t>　</a:t>
            </a:r>
          </a:p>
          <a:p>
            <a:pPr marL="92075" indent="-92075" fontAlgn="base">
              <a:lnSpc>
                <a:spcPct val="120000"/>
              </a:lnSpc>
              <a:spcBef>
                <a:spcPct val="0"/>
              </a:spcBef>
              <a:spcAft>
                <a:spcPct val="0"/>
              </a:spcAft>
            </a:pPr>
            <a:r>
              <a:rPr lang="ja-JP" altLang="en-US" sz="1200">
                <a:solidFill>
                  <a:prstClr val="black"/>
                </a:solidFill>
                <a:latin typeface="ＭＳ Ｐゴシック" charset="-128"/>
              </a:rPr>
              <a:t>・ ３障害ばらばらの制度体系</a:t>
            </a:r>
            <a:endParaRPr lang="en-US" altLang="ja-JP" sz="1200">
              <a:solidFill>
                <a:prstClr val="black"/>
              </a:solidFill>
              <a:latin typeface="ＭＳ Ｐゴシック" charset="-128"/>
            </a:endParaRPr>
          </a:p>
          <a:p>
            <a:pPr marL="92075" indent="-92075" fontAlgn="base">
              <a:lnSpc>
                <a:spcPct val="120000"/>
              </a:lnSpc>
              <a:spcBef>
                <a:spcPct val="0"/>
              </a:spcBef>
              <a:spcAft>
                <a:spcPct val="0"/>
              </a:spcAft>
            </a:pPr>
            <a:r>
              <a:rPr lang="ja-JP" altLang="en-US" sz="1200">
                <a:solidFill>
                  <a:prstClr val="black"/>
                </a:solidFill>
                <a:latin typeface="ＭＳ Ｐゴシック" charset="-128"/>
              </a:rPr>
              <a:t>　（精神障害者は支援費制度の対象外）</a:t>
            </a:r>
          </a:p>
          <a:p>
            <a:pPr marL="92075" indent="-92075" fontAlgn="base">
              <a:lnSpc>
                <a:spcPct val="120000"/>
              </a:lnSpc>
              <a:spcBef>
                <a:spcPct val="0"/>
              </a:spcBef>
              <a:spcAft>
                <a:spcPct val="0"/>
              </a:spcAft>
            </a:pPr>
            <a:r>
              <a:rPr lang="ja-JP" altLang="en-US" sz="1200">
                <a:solidFill>
                  <a:prstClr val="black"/>
                </a:solidFill>
                <a:latin typeface="ＭＳ Ｐゴシック" charset="-128"/>
              </a:rPr>
              <a:t>・実施主体は都道府県、市町村に二分化</a:t>
            </a:r>
          </a:p>
          <a:p>
            <a:pPr marL="92075" indent="-92075" fontAlgn="base">
              <a:lnSpc>
                <a:spcPct val="120000"/>
              </a:lnSpc>
              <a:spcBef>
                <a:spcPct val="0"/>
              </a:spcBef>
              <a:spcAft>
                <a:spcPct val="0"/>
              </a:spcAft>
            </a:pPr>
            <a:endParaRPr lang="en-US" altLang="ja-JP" sz="1200">
              <a:solidFill>
                <a:prstClr val="black"/>
              </a:solidFill>
              <a:latin typeface="ＭＳ Ｐゴシック" charset="-128"/>
            </a:endParaRPr>
          </a:p>
        </p:txBody>
      </p:sp>
      <p:sp>
        <p:nvSpPr>
          <p:cNvPr id="10273" name="Oval 33"/>
          <p:cNvSpPr>
            <a:spLocks noChangeArrowheads="1"/>
          </p:cNvSpPr>
          <p:nvPr/>
        </p:nvSpPr>
        <p:spPr bwMode="auto">
          <a:xfrm>
            <a:off x="95266" y="1034367"/>
            <a:ext cx="742950" cy="217487"/>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74" name="AutoShape 34"/>
          <p:cNvSpPr>
            <a:spLocks noChangeArrowheads="1"/>
          </p:cNvSpPr>
          <p:nvPr/>
        </p:nvSpPr>
        <p:spPr bwMode="auto">
          <a:xfrm>
            <a:off x="3968638" y="1099445"/>
            <a:ext cx="4536000" cy="827088"/>
          </a:xfrm>
          <a:prstGeom prst="roundRect">
            <a:avLst>
              <a:gd name="adj" fmla="val 7060"/>
            </a:avLst>
          </a:prstGeom>
          <a:solidFill>
            <a:srgbClr val="FFFFC9"/>
          </a:solidFill>
          <a:ln w="9525">
            <a:solidFill>
              <a:srgbClr val="FF6600"/>
            </a:solidFill>
            <a:round/>
            <a:headEnd/>
            <a:tailEnd/>
          </a:ln>
        </p:spPr>
        <p:txBody>
          <a:bodyPr lIns="17995" tIns="45707" rIns="17995" bIns="10798" anchor="ctr"/>
          <a:lstStyle/>
          <a:p>
            <a:pPr marL="92075" indent="-92075" fontAlgn="base">
              <a:spcBef>
                <a:spcPct val="0"/>
              </a:spcBef>
              <a:spcAft>
                <a:spcPct val="0"/>
              </a:spcAft>
            </a:pPr>
            <a:r>
              <a:rPr lang="en-US" altLang="ja-JP" sz="1400" dirty="0">
                <a:solidFill>
                  <a:prstClr val="black"/>
                </a:solidFill>
                <a:latin typeface="ＭＳ Ｐゴシック" charset="-128"/>
              </a:rPr>
              <a:t>○</a:t>
            </a:r>
            <a:r>
              <a:rPr lang="ja-JP" altLang="en-US" sz="1400" b="1" dirty="0">
                <a:solidFill>
                  <a:srgbClr val="CC0000"/>
                </a:solidFill>
                <a:latin typeface="ＭＳ Ｐゴシック" charset="-128"/>
              </a:rPr>
              <a:t>３障害の制度格差を解消</a:t>
            </a:r>
            <a:r>
              <a:rPr lang="ja-JP" altLang="en-US" sz="1400" dirty="0">
                <a:solidFill>
                  <a:prstClr val="black"/>
                </a:solidFill>
                <a:latin typeface="ＭＳ Ｐゴシック" charset="-128"/>
              </a:rPr>
              <a:t>し、精神障害者を対象に</a:t>
            </a:r>
          </a:p>
          <a:p>
            <a:pPr marL="92075" indent="-92075" fontAlgn="base">
              <a:spcBef>
                <a:spcPct val="40000"/>
              </a:spcBef>
              <a:spcAft>
                <a:spcPct val="0"/>
              </a:spcAft>
            </a:pPr>
            <a:r>
              <a:rPr lang="ja-JP" altLang="en-US" sz="1400" dirty="0">
                <a:solidFill>
                  <a:prstClr val="black"/>
                </a:solidFill>
                <a:latin typeface="ＭＳ Ｐゴシック" charset="-128"/>
              </a:rPr>
              <a:t>○</a:t>
            </a:r>
            <a:r>
              <a:rPr lang="ja-JP" altLang="en-US" sz="1400" b="1" dirty="0">
                <a:solidFill>
                  <a:srgbClr val="CC0000"/>
                </a:solidFill>
                <a:latin typeface="ＭＳ Ｐゴシック" charset="-128"/>
              </a:rPr>
              <a:t>市町村に実施主体を一元化</a:t>
            </a:r>
            <a:r>
              <a:rPr lang="ja-JP" altLang="en-US" sz="1400" dirty="0">
                <a:solidFill>
                  <a:prstClr val="black"/>
                </a:solidFill>
                <a:latin typeface="ＭＳ Ｐゴシック" charset="-128"/>
              </a:rPr>
              <a:t>し、都道府県はこれを</a:t>
            </a:r>
            <a:r>
              <a:rPr lang="ja-JP" altLang="en-US" sz="1400" dirty="0" smtClean="0">
                <a:solidFill>
                  <a:prstClr val="black"/>
                </a:solidFill>
                <a:latin typeface="ＭＳ Ｐゴシック" charset="-128"/>
              </a:rPr>
              <a:t>バック</a:t>
            </a:r>
            <a:r>
              <a:rPr lang="en-US" altLang="ja-JP" sz="1400" dirty="0" smtClean="0">
                <a:solidFill>
                  <a:prstClr val="black"/>
                </a:solidFill>
                <a:latin typeface="ＭＳ Ｐゴシック" charset="-128"/>
              </a:rPr>
              <a:t/>
            </a:r>
            <a:br>
              <a:rPr lang="en-US" altLang="ja-JP" sz="1400" dirty="0" smtClean="0">
                <a:solidFill>
                  <a:prstClr val="black"/>
                </a:solidFill>
                <a:latin typeface="ＭＳ Ｐゴシック" charset="-128"/>
              </a:rPr>
            </a:br>
            <a:r>
              <a:rPr lang="ja-JP" altLang="en-US" sz="1400" dirty="0" smtClean="0">
                <a:solidFill>
                  <a:prstClr val="black"/>
                </a:solidFill>
                <a:latin typeface="ＭＳ Ｐゴシック" charset="-128"/>
              </a:rPr>
              <a:t>　アップ</a:t>
            </a:r>
            <a:endParaRPr lang="ja-JP" altLang="en-US" sz="1400" dirty="0">
              <a:solidFill>
                <a:prstClr val="black"/>
              </a:solidFill>
              <a:latin typeface="ＭＳ Ｐゴシック" charset="-128"/>
            </a:endParaRPr>
          </a:p>
        </p:txBody>
      </p:sp>
      <p:sp>
        <p:nvSpPr>
          <p:cNvPr id="10275" name="AutoShape 35"/>
          <p:cNvSpPr>
            <a:spLocks noChangeArrowheads="1"/>
          </p:cNvSpPr>
          <p:nvPr/>
        </p:nvSpPr>
        <p:spPr bwMode="auto">
          <a:xfrm>
            <a:off x="3969145" y="2220797"/>
            <a:ext cx="4536000" cy="1090613"/>
          </a:xfrm>
          <a:prstGeom prst="roundRect">
            <a:avLst>
              <a:gd name="adj" fmla="val 7856"/>
            </a:avLst>
          </a:prstGeom>
          <a:solidFill>
            <a:srgbClr val="FFFFC9"/>
          </a:solidFill>
          <a:ln w="9525">
            <a:solidFill>
              <a:srgbClr val="FF6600"/>
            </a:solidFill>
            <a:round/>
            <a:headEnd/>
            <a:tailEnd/>
          </a:ln>
        </p:spPr>
        <p:txBody>
          <a:bodyPr lIns="17995" tIns="45707" rIns="17995" bIns="10798" anchor="ctr"/>
          <a:lstStyle/>
          <a:p>
            <a:pPr marL="88900" indent="-88900" fontAlgn="base">
              <a:spcBef>
                <a:spcPct val="0"/>
              </a:spcBef>
              <a:spcAft>
                <a:spcPct val="0"/>
              </a:spcAft>
            </a:pPr>
            <a:r>
              <a:rPr lang="en-US" altLang="ja-JP" sz="1400" dirty="0">
                <a:solidFill>
                  <a:prstClr val="black"/>
                </a:solidFill>
                <a:latin typeface="ＭＳ Ｐゴシック" charset="-128"/>
              </a:rPr>
              <a:t>○</a:t>
            </a:r>
            <a:r>
              <a:rPr lang="ja-JP" altLang="en-US" sz="1400" dirty="0">
                <a:solidFill>
                  <a:prstClr val="black"/>
                </a:solidFill>
                <a:latin typeface="ＭＳ Ｐゴシック" charset="-128"/>
              </a:rPr>
              <a:t>３３種類に分かれた施設体系を</a:t>
            </a:r>
            <a:r>
              <a:rPr lang="ja-JP" altLang="en-US" sz="1400" b="1" dirty="0">
                <a:solidFill>
                  <a:srgbClr val="CC0000"/>
                </a:solidFill>
                <a:latin typeface="ＭＳ Ｐゴシック" charset="-128"/>
              </a:rPr>
              <a:t>再編し、日中活動支援</a:t>
            </a:r>
            <a:r>
              <a:rPr lang="ja-JP" altLang="en-US" sz="1400" b="1" dirty="0" smtClean="0">
                <a:solidFill>
                  <a:srgbClr val="CC0000"/>
                </a:solidFill>
                <a:latin typeface="ＭＳ Ｐゴシック" charset="-128"/>
              </a:rPr>
              <a:t>と</a:t>
            </a:r>
            <a:endParaRPr lang="en-US" altLang="ja-JP" sz="1400" b="1" dirty="0" smtClean="0">
              <a:solidFill>
                <a:srgbClr val="CC0000"/>
              </a:solidFill>
              <a:latin typeface="ＭＳ Ｐゴシック" charset="-128"/>
            </a:endParaRPr>
          </a:p>
          <a:p>
            <a:pPr marL="88900" indent="-88900" fontAlgn="base">
              <a:spcBef>
                <a:spcPct val="0"/>
              </a:spcBef>
              <a:spcAft>
                <a:spcPct val="0"/>
              </a:spcAft>
            </a:pPr>
            <a:r>
              <a:rPr lang="ja-JP" altLang="en-US" sz="1400" b="1" dirty="0" smtClean="0">
                <a:solidFill>
                  <a:srgbClr val="CC0000"/>
                </a:solidFill>
                <a:latin typeface="ＭＳ Ｐゴシック" charset="-128"/>
              </a:rPr>
              <a:t>　夜間</a:t>
            </a:r>
            <a:r>
              <a:rPr lang="ja-JP" altLang="en-US" sz="1400" b="1" dirty="0">
                <a:solidFill>
                  <a:srgbClr val="CC0000"/>
                </a:solidFill>
                <a:latin typeface="ＭＳ Ｐゴシック" charset="-128"/>
              </a:rPr>
              <a:t>の居住支援を分離</a:t>
            </a:r>
            <a:endParaRPr lang="en-US" altLang="ja-JP" sz="1400" dirty="0">
              <a:solidFill>
                <a:prstClr val="black"/>
              </a:solidFill>
              <a:latin typeface="ＭＳ Ｐゴシック" charset="-128"/>
            </a:endParaRPr>
          </a:p>
          <a:p>
            <a:pPr marL="88900" indent="-88900" fontAlgn="base">
              <a:spcBef>
                <a:spcPct val="0"/>
              </a:spcBef>
              <a:spcAft>
                <a:spcPct val="0"/>
              </a:spcAft>
            </a:pPr>
            <a:r>
              <a:rPr lang="ja-JP" altLang="en-US" sz="1400" dirty="0">
                <a:solidFill>
                  <a:prstClr val="black"/>
                </a:solidFill>
                <a:latin typeface="ＭＳ Ｐゴシック" charset="-128"/>
              </a:rPr>
              <a:t>　</a:t>
            </a:r>
            <a:r>
              <a:rPr lang="ja-JP" altLang="en-US" sz="1400" dirty="0" smtClean="0">
                <a:solidFill>
                  <a:prstClr val="black"/>
                </a:solidFill>
                <a:latin typeface="ＭＳ Ｐゴシック" charset="-128"/>
              </a:rPr>
              <a:t> あわせて</a:t>
            </a:r>
            <a:r>
              <a:rPr lang="ja-JP" altLang="en-US" sz="1400" dirty="0">
                <a:solidFill>
                  <a:prstClr val="black"/>
                </a:solidFill>
                <a:latin typeface="ＭＳ Ｐゴシック" charset="-128"/>
              </a:rPr>
              <a:t>、</a:t>
            </a:r>
            <a:r>
              <a:rPr lang="ja-JP" altLang="en-US" sz="1400" b="1" dirty="0">
                <a:solidFill>
                  <a:srgbClr val="FF0000"/>
                </a:solidFill>
                <a:latin typeface="ＭＳ Ｐゴシック" charset="-128"/>
              </a:rPr>
              <a:t>「地域生活支援」「就労支援」</a:t>
            </a:r>
            <a:r>
              <a:rPr lang="ja-JP" altLang="en-US" sz="1400" dirty="0">
                <a:solidFill>
                  <a:prstClr val="black"/>
                </a:solidFill>
                <a:latin typeface="ＭＳ Ｐゴシック" charset="-128"/>
              </a:rPr>
              <a:t>のための事業</a:t>
            </a:r>
            <a:r>
              <a:rPr lang="ja-JP" altLang="en-US" sz="1400" dirty="0" smtClean="0">
                <a:solidFill>
                  <a:prstClr val="black"/>
                </a:solidFill>
                <a:latin typeface="ＭＳ Ｐゴシック" charset="-128"/>
              </a:rPr>
              <a:t>や</a:t>
            </a:r>
            <a:endParaRPr lang="en-US" altLang="ja-JP" sz="1400" dirty="0" smtClean="0">
              <a:solidFill>
                <a:prstClr val="black"/>
              </a:solidFill>
              <a:latin typeface="ＭＳ Ｐゴシック" charset="-128"/>
            </a:endParaRPr>
          </a:p>
          <a:p>
            <a:pPr marL="88900" indent="-88900" fontAlgn="base">
              <a:spcBef>
                <a:spcPct val="0"/>
              </a:spcBef>
              <a:spcAft>
                <a:spcPct val="0"/>
              </a:spcAft>
            </a:pPr>
            <a:r>
              <a:rPr lang="ja-JP" altLang="en-US" sz="1400" b="1" dirty="0" smtClean="0">
                <a:solidFill>
                  <a:srgbClr val="FF0000"/>
                </a:solidFill>
                <a:latin typeface="ＭＳ Ｐゴシック" charset="-128"/>
              </a:rPr>
              <a:t>　重度</a:t>
            </a:r>
            <a:r>
              <a:rPr lang="ja-JP" altLang="en-US" sz="1400" b="1" dirty="0">
                <a:solidFill>
                  <a:srgbClr val="FF0000"/>
                </a:solidFill>
                <a:latin typeface="ＭＳ Ｐゴシック" charset="-128"/>
              </a:rPr>
              <a:t>の障害者</a:t>
            </a:r>
            <a:r>
              <a:rPr lang="ja-JP" altLang="en-US" sz="1400" dirty="0">
                <a:solidFill>
                  <a:prstClr val="black"/>
                </a:solidFill>
                <a:latin typeface="ＭＳ Ｐゴシック" charset="-128"/>
              </a:rPr>
              <a:t>を対象としたサービスを創設</a:t>
            </a:r>
            <a:endParaRPr lang="en-US" altLang="ja-JP" sz="1400" dirty="0">
              <a:solidFill>
                <a:prstClr val="black"/>
              </a:solidFill>
              <a:latin typeface="ＭＳ Ｐゴシック" charset="-128"/>
            </a:endParaRPr>
          </a:p>
          <a:p>
            <a:pPr marL="88900" indent="-88900" fontAlgn="base">
              <a:spcBef>
                <a:spcPct val="0"/>
              </a:spcBef>
              <a:spcAft>
                <a:spcPct val="0"/>
              </a:spcAft>
            </a:pPr>
            <a:r>
              <a:rPr lang="en-US" altLang="ja-JP" sz="1400" dirty="0">
                <a:solidFill>
                  <a:prstClr val="black"/>
                </a:solidFill>
                <a:latin typeface="ＭＳ Ｐゴシック" charset="-128"/>
              </a:rPr>
              <a:t>○</a:t>
            </a:r>
            <a:r>
              <a:rPr lang="ja-JP" altLang="en-US" sz="1400" b="1" dirty="0">
                <a:solidFill>
                  <a:srgbClr val="CC0000"/>
                </a:solidFill>
                <a:latin typeface="ＭＳ Ｐゴシック" charset="-128"/>
              </a:rPr>
              <a:t>規制緩和</a:t>
            </a:r>
            <a:r>
              <a:rPr lang="ja-JP" altLang="en-US" sz="1400" dirty="0">
                <a:solidFill>
                  <a:prstClr val="black"/>
                </a:solidFill>
                <a:latin typeface="ＭＳ Ｐゴシック" charset="-128"/>
              </a:rPr>
              <a:t>を進め既存の社会資源を活用</a:t>
            </a:r>
          </a:p>
        </p:txBody>
      </p:sp>
      <p:sp>
        <p:nvSpPr>
          <p:cNvPr id="10276" name="AutoShape 36"/>
          <p:cNvSpPr>
            <a:spLocks noChangeArrowheads="1"/>
          </p:cNvSpPr>
          <p:nvPr/>
        </p:nvSpPr>
        <p:spPr bwMode="auto">
          <a:xfrm>
            <a:off x="3961457" y="3702957"/>
            <a:ext cx="4536000" cy="638175"/>
          </a:xfrm>
          <a:prstGeom prst="roundRect">
            <a:avLst>
              <a:gd name="adj" fmla="val 6551"/>
            </a:avLst>
          </a:prstGeom>
          <a:solidFill>
            <a:srgbClr val="FFFFC9"/>
          </a:solidFill>
          <a:ln w="9525">
            <a:solidFill>
              <a:srgbClr val="FF6600"/>
            </a:solidFill>
            <a:round/>
            <a:headEnd/>
            <a:tailEnd/>
          </a:ln>
        </p:spPr>
        <p:txBody>
          <a:bodyPr lIns="17995" tIns="45707" rIns="17995" bIns="10798" anchor="ctr"/>
          <a:lstStyle/>
          <a:p>
            <a:pPr marL="268288" indent="-268288" fontAlgn="base">
              <a:spcBef>
                <a:spcPct val="0"/>
              </a:spcBef>
              <a:spcAft>
                <a:spcPct val="0"/>
              </a:spcAft>
            </a:pPr>
            <a:r>
              <a:rPr lang="en-US" altLang="ja-JP" sz="1400">
                <a:solidFill>
                  <a:prstClr val="black"/>
                </a:solidFill>
                <a:latin typeface="ＭＳ Ｐゴシック" charset="-128"/>
              </a:rPr>
              <a:t>○</a:t>
            </a:r>
            <a:r>
              <a:rPr lang="ja-JP" altLang="en-US" sz="1400" b="1">
                <a:solidFill>
                  <a:srgbClr val="CC0000"/>
                </a:solidFill>
                <a:latin typeface="ＭＳ Ｐゴシック" charset="-128"/>
              </a:rPr>
              <a:t>新たな就労支援事業を創設</a:t>
            </a:r>
          </a:p>
          <a:p>
            <a:pPr marL="268288" indent="-268288" fontAlgn="base">
              <a:spcBef>
                <a:spcPct val="0"/>
              </a:spcBef>
              <a:spcAft>
                <a:spcPct val="0"/>
              </a:spcAft>
            </a:pPr>
            <a:r>
              <a:rPr lang="ja-JP" altLang="en-US" sz="1400">
                <a:solidFill>
                  <a:prstClr val="black"/>
                </a:solidFill>
                <a:latin typeface="ＭＳ Ｐゴシック" charset="-128"/>
              </a:rPr>
              <a:t>○</a:t>
            </a:r>
            <a:r>
              <a:rPr lang="ja-JP" altLang="en-US" sz="1400" b="1">
                <a:solidFill>
                  <a:srgbClr val="CC0000"/>
                </a:solidFill>
                <a:latin typeface="ＭＳ Ｐゴシック" charset="-128"/>
              </a:rPr>
              <a:t>雇用施策との連携</a:t>
            </a:r>
            <a:r>
              <a:rPr lang="ja-JP" altLang="en-US" sz="1400">
                <a:solidFill>
                  <a:prstClr val="black"/>
                </a:solidFill>
                <a:latin typeface="ＭＳ Ｐゴシック" charset="-128"/>
              </a:rPr>
              <a:t>を強化</a:t>
            </a:r>
          </a:p>
        </p:txBody>
      </p:sp>
      <p:sp>
        <p:nvSpPr>
          <p:cNvPr id="10277" name="AutoShape 37"/>
          <p:cNvSpPr>
            <a:spLocks noChangeArrowheads="1"/>
          </p:cNvSpPr>
          <p:nvPr/>
        </p:nvSpPr>
        <p:spPr bwMode="auto">
          <a:xfrm>
            <a:off x="3954338" y="4782445"/>
            <a:ext cx="4536000" cy="901700"/>
          </a:xfrm>
          <a:prstGeom prst="roundRect">
            <a:avLst>
              <a:gd name="adj" fmla="val 6551"/>
            </a:avLst>
          </a:prstGeom>
          <a:solidFill>
            <a:srgbClr val="FFFFC9"/>
          </a:solidFill>
          <a:ln w="9525">
            <a:solidFill>
              <a:srgbClr val="FF6600"/>
            </a:solidFill>
            <a:round/>
            <a:headEnd/>
            <a:tailEnd/>
          </a:ln>
        </p:spPr>
        <p:txBody>
          <a:bodyPr lIns="17995" tIns="45707" rIns="17995" bIns="10798" anchor="ctr"/>
          <a:lstStyle/>
          <a:p>
            <a:pPr marL="88900" indent="-88900" fontAlgn="base">
              <a:spcBef>
                <a:spcPct val="0"/>
              </a:spcBef>
              <a:spcAft>
                <a:spcPct val="0"/>
              </a:spcAft>
            </a:pPr>
            <a:r>
              <a:rPr lang="en-US" altLang="ja-JP" sz="1400" dirty="0">
                <a:solidFill>
                  <a:prstClr val="black"/>
                </a:solidFill>
                <a:latin typeface="ＭＳ Ｐゴシック" charset="-128"/>
              </a:rPr>
              <a:t>○</a:t>
            </a:r>
            <a:r>
              <a:rPr lang="ja-JP" altLang="en-US" sz="1400" dirty="0">
                <a:solidFill>
                  <a:prstClr val="black"/>
                </a:solidFill>
                <a:latin typeface="ＭＳ Ｐゴシック" charset="-128"/>
              </a:rPr>
              <a:t>支援の必要度に関する</a:t>
            </a:r>
            <a:r>
              <a:rPr lang="ja-JP" altLang="en-US" sz="1400" b="1" dirty="0">
                <a:solidFill>
                  <a:srgbClr val="CC0000"/>
                </a:solidFill>
                <a:latin typeface="ＭＳ Ｐゴシック" charset="-128"/>
              </a:rPr>
              <a:t>客観的な尺度（障害程度区分）</a:t>
            </a:r>
            <a:r>
              <a:rPr lang="ja-JP" altLang="en-US" sz="1400" b="1" dirty="0" smtClean="0">
                <a:solidFill>
                  <a:srgbClr val="CC0000"/>
                </a:solidFill>
                <a:latin typeface="ＭＳ Ｐゴシック" charset="-128"/>
              </a:rPr>
              <a:t>を</a:t>
            </a:r>
            <a:r>
              <a:rPr lang="en-US" altLang="ja-JP" sz="1400" b="1" dirty="0" smtClean="0">
                <a:solidFill>
                  <a:srgbClr val="CC0000"/>
                </a:solidFill>
                <a:latin typeface="ＭＳ Ｐゴシック" charset="-128"/>
              </a:rPr>
              <a:t/>
            </a:r>
            <a:br>
              <a:rPr lang="en-US" altLang="ja-JP" sz="1400" b="1" dirty="0" smtClean="0">
                <a:solidFill>
                  <a:srgbClr val="CC0000"/>
                </a:solidFill>
                <a:latin typeface="ＭＳ Ｐゴシック" charset="-128"/>
              </a:rPr>
            </a:br>
            <a:r>
              <a:rPr lang="en-US" altLang="ja-JP" sz="1400" b="1" dirty="0" smtClean="0">
                <a:solidFill>
                  <a:srgbClr val="CC0000"/>
                </a:solidFill>
                <a:latin typeface="ＭＳ Ｐゴシック" charset="-128"/>
              </a:rPr>
              <a:t> </a:t>
            </a:r>
            <a:r>
              <a:rPr lang="ja-JP" altLang="en-US" sz="1400" b="1" dirty="0" smtClean="0">
                <a:solidFill>
                  <a:srgbClr val="CC0000"/>
                </a:solidFill>
                <a:latin typeface="ＭＳ Ｐゴシック" charset="-128"/>
              </a:rPr>
              <a:t>導入</a:t>
            </a:r>
            <a:endParaRPr lang="ja-JP" altLang="en-US" sz="1400" b="1" dirty="0">
              <a:solidFill>
                <a:srgbClr val="CC0000"/>
              </a:solidFill>
              <a:latin typeface="ＭＳ Ｐゴシック" charset="-128"/>
            </a:endParaRPr>
          </a:p>
          <a:p>
            <a:pPr marL="88900" indent="-88900" fontAlgn="base">
              <a:spcBef>
                <a:spcPct val="40000"/>
              </a:spcBef>
              <a:spcAft>
                <a:spcPct val="0"/>
              </a:spcAft>
            </a:pPr>
            <a:r>
              <a:rPr lang="ja-JP" altLang="en-US" sz="1400" dirty="0">
                <a:solidFill>
                  <a:prstClr val="black"/>
                </a:solidFill>
                <a:latin typeface="ＭＳ Ｐゴシック" charset="-128"/>
              </a:rPr>
              <a:t>○審査会の意見聴取など</a:t>
            </a:r>
            <a:r>
              <a:rPr lang="ja-JP" altLang="en-US" sz="1400" b="1" dirty="0">
                <a:solidFill>
                  <a:srgbClr val="CC0000"/>
                </a:solidFill>
                <a:latin typeface="ＭＳ Ｐゴシック" charset="-128"/>
              </a:rPr>
              <a:t>支給決定プロセスを透明化</a:t>
            </a:r>
          </a:p>
        </p:txBody>
      </p:sp>
      <p:sp>
        <p:nvSpPr>
          <p:cNvPr id="10278" name="AutoShape 38"/>
          <p:cNvSpPr>
            <a:spLocks noChangeArrowheads="1"/>
          </p:cNvSpPr>
          <p:nvPr/>
        </p:nvSpPr>
        <p:spPr bwMode="auto">
          <a:xfrm>
            <a:off x="3950468" y="6041333"/>
            <a:ext cx="4536000" cy="646112"/>
          </a:xfrm>
          <a:prstGeom prst="roundRect">
            <a:avLst>
              <a:gd name="adj" fmla="val 7060"/>
            </a:avLst>
          </a:prstGeom>
          <a:solidFill>
            <a:srgbClr val="FFFFC9"/>
          </a:solidFill>
          <a:ln w="9525">
            <a:solidFill>
              <a:srgbClr val="FF6600"/>
            </a:solidFill>
            <a:round/>
            <a:headEnd/>
            <a:tailEnd/>
          </a:ln>
        </p:spPr>
        <p:txBody>
          <a:bodyPr lIns="17995" tIns="45707" rIns="17995" bIns="10798" anchor="ctr"/>
          <a:lstStyle/>
          <a:p>
            <a:pPr marL="88900" indent="-88900" fontAlgn="base">
              <a:spcBef>
                <a:spcPct val="0"/>
              </a:spcBef>
              <a:spcAft>
                <a:spcPct val="0"/>
              </a:spcAft>
            </a:pPr>
            <a:r>
              <a:rPr lang="en-US" altLang="ja-JP" sz="1400">
                <a:solidFill>
                  <a:prstClr val="black"/>
                </a:solidFill>
                <a:latin typeface="ＭＳ Ｐゴシック" charset="-128"/>
              </a:rPr>
              <a:t>○</a:t>
            </a:r>
            <a:r>
              <a:rPr lang="ja-JP" altLang="en-US" sz="1400" b="1">
                <a:solidFill>
                  <a:srgbClr val="CC0000"/>
                </a:solidFill>
                <a:latin typeface="ＭＳ Ｐゴシック" charset="-128"/>
              </a:rPr>
              <a:t>国の費用負担の責任を強化</a:t>
            </a:r>
            <a:r>
              <a:rPr lang="ja-JP" altLang="en-US" sz="1400">
                <a:solidFill>
                  <a:prstClr val="black"/>
                </a:solidFill>
                <a:latin typeface="ＭＳ Ｐゴシック" charset="-128"/>
              </a:rPr>
              <a:t>（費用の１／２を負担）</a:t>
            </a:r>
          </a:p>
          <a:p>
            <a:pPr marL="88900" indent="-88900" fontAlgn="base">
              <a:spcBef>
                <a:spcPct val="0"/>
              </a:spcBef>
              <a:spcAft>
                <a:spcPct val="0"/>
              </a:spcAft>
            </a:pPr>
            <a:r>
              <a:rPr lang="ja-JP" altLang="en-US" sz="1400">
                <a:solidFill>
                  <a:prstClr val="black"/>
                </a:solidFill>
                <a:latin typeface="ＭＳ Ｐゴシック" charset="-128"/>
              </a:rPr>
              <a:t>○</a:t>
            </a:r>
            <a:r>
              <a:rPr lang="ja-JP" altLang="en-US" sz="1400">
                <a:solidFill>
                  <a:prstClr val="black"/>
                </a:solidFill>
              </a:rPr>
              <a:t>利用者も応分の費用を負担し、</a:t>
            </a:r>
            <a:r>
              <a:rPr lang="ja-JP" altLang="en-US" sz="1400" b="1">
                <a:solidFill>
                  <a:srgbClr val="CC0000"/>
                </a:solidFill>
              </a:rPr>
              <a:t>皆で支える仕組み</a:t>
            </a:r>
            <a:r>
              <a:rPr lang="ja-JP" altLang="en-US" sz="1400">
                <a:solidFill>
                  <a:prstClr val="black"/>
                </a:solidFill>
              </a:rPr>
              <a:t>に</a:t>
            </a:r>
          </a:p>
        </p:txBody>
      </p:sp>
      <p:sp>
        <p:nvSpPr>
          <p:cNvPr id="42" name="正方形/長方形 41"/>
          <p:cNvSpPr/>
          <p:nvPr/>
        </p:nvSpPr>
        <p:spPr>
          <a:xfrm>
            <a:off x="1568624" y="-27384"/>
            <a:ext cx="6644281" cy="571500"/>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black"/>
                </a:solidFill>
              </a:rPr>
              <a:t>「平成１８年障害者自立支援法」のポイント</a:t>
            </a:r>
            <a:endParaRPr lang="ja-JP" altLang="en-US" sz="2800" dirty="0">
              <a:solidFill>
                <a:prstClr val="black"/>
              </a:solidFill>
            </a:endParaRPr>
          </a:p>
        </p:txBody>
      </p:sp>
      <p:cxnSp>
        <p:nvCxnSpPr>
          <p:cNvPr id="43" name="直線コネクタ 42"/>
          <p:cNvCxnSpPr/>
          <p:nvPr/>
        </p:nvCxnSpPr>
        <p:spPr>
          <a:xfrm>
            <a:off x="14" y="548680"/>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9</a:t>
            </a:fld>
            <a:endParaRPr lang="en-US" altLang="ja-JP">
              <a:solidFill>
                <a:prstClr val="black"/>
              </a:solidFill>
            </a:endParaRPr>
          </a:p>
        </p:txBody>
      </p:sp>
    </p:spTree>
    <p:extLst>
      <p:ext uri="{BB962C8B-B14F-4D97-AF65-F5344CB8AC3E}">
        <p14:creationId xmlns:p14="http://schemas.microsoft.com/office/powerpoint/2010/main" val="9064131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141960" y="0"/>
            <a:ext cx="9672000" cy="634168"/>
          </a:xfrm>
        </p:spPr>
        <p:txBody>
          <a:bodyPr/>
          <a:lstStyle/>
          <a:p>
            <a:pPr eaLnBrk="1" hangingPunct="1"/>
            <a:r>
              <a:rPr lang="ja-JP" altLang="en-US" sz="3100" dirty="0" smtClean="0"/>
              <a:t>市町村</a:t>
            </a:r>
            <a:r>
              <a:rPr lang="ja-JP" altLang="en-US" sz="3100" dirty="0"/>
              <a:t>（自立支援）協議会の機能</a:t>
            </a:r>
          </a:p>
        </p:txBody>
      </p:sp>
      <p:graphicFrame>
        <p:nvGraphicFramePr>
          <p:cNvPr id="7" name="表 6"/>
          <p:cNvGraphicFramePr>
            <a:graphicFrameLocks noGrp="1"/>
          </p:cNvGraphicFramePr>
          <p:nvPr>
            <p:extLst>
              <p:ext uri="{D42A27DB-BD31-4B8C-83A1-F6EECF244321}">
                <p14:modId xmlns:p14="http://schemas.microsoft.com/office/powerpoint/2010/main" val="905468648"/>
              </p:ext>
            </p:extLst>
          </p:nvPr>
        </p:nvGraphicFramePr>
        <p:xfrm>
          <a:off x="117000" y="692696"/>
          <a:ext cx="9672000" cy="5746268"/>
        </p:xfrm>
        <a:graphic>
          <a:graphicData uri="http://schemas.openxmlformats.org/drawingml/2006/table">
            <a:tbl>
              <a:tblPr firstRow="1" bandRow="1">
                <a:tableStyleId>{5940675A-B579-460E-94D1-54222C63F5DA}</a:tableStyleId>
              </a:tblPr>
              <a:tblGrid>
                <a:gridCol w="2106000">
                  <a:extLst>
                    <a:ext uri="{9D8B030D-6E8A-4147-A177-3AD203B41FA5}">
                      <a16:colId xmlns:a16="http://schemas.microsoft.com/office/drawing/2014/main" val="20000"/>
                    </a:ext>
                  </a:extLst>
                </a:gridCol>
                <a:gridCol w="7566000">
                  <a:extLst>
                    <a:ext uri="{9D8B030D-6E8A-4147-A177-3AD203B41FA5}">
                      <a16:colId xmlns:a16="http://schemas.microsoft.com/office/drawing/2014/main" val="20001"/>
                    </a:ext>
                  </a:extLst>
                </a:gridCol>
              </a:tblGrid>
              <a:tr h="896374">
                <a:tc>
                  <a:txBody>
                    <a:bodyPr/>
                    <a:lstStyle/>
                    <a:p>
                      <a:pPr algn="ctr"/>
                      <a:r>
                        <a:rPr kumimoji="1" lang="ja-JP" altLang="en-US" sz="2000" dirty="0" smtClean="0"/>
                        <a:t>情報機能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困難事例や地域の現状・課題等の情報共有と情報発信</a:t>
                      </a:r>
                      <a:endParaRPr kumimoji="1" lang="ja-JP" altLang="en-US" sz="1900" dirty="0"/>
                    </a:p>
                  </a:txBody>
                  <a:tcPr marL="99049" marR="99049" marT="45717" marB="45717" anchor="ctr"/>
                </a:tc>
                <a:extLst>
                  <a:ext uri="{0D108BD9-81ED-4DB2-BD59-A6C34878D82A}">
                    <a16:rowId xmlns:a16="http://schemas.microsoft.com/office/drawing/2014/main" val="10000"/>
                  </a:ext>
                </a:extLst>
              </a:tr>
              <a:tr h="896374">
                <a:tc>
                  <a:txBody>
                    <a:bodyPr/>
                    <a:lstStyle/>
                    <a:p>
                      <a:pPr algn="ctr"/>
                      <a:r>
                        <a:rPr kumimoji="1" lang="ja-JP" altLang="en-US" sz="2000" dirty="0" smtClean="0"/>
                        <a:t>調整機能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地域の関係機関によるネットワーク構築</a:t>
                      </a:r>
                      <a:endParaRPr kumimoji="1" lang="en-US" altLang="ja-JP" sz="1900" dirty="0" smtClean="0"/>
                    </a:p>
                    <a:p>
                      <a:pPr marL="285750" indent="-285750">
                        <a:buFont typeface="Arial" panose="020B0604020202020204" pitchFamily="34" charset="0"/>
                        <a:buChar char="•"/>
                      </a:pPr>
                      <a:r>
                        <a:rPr kumimoji="1" lang="ja-JP" altLang="en-US" sz="1900" dirty="0" smtClean="0"/>
                        <a:t>困難事例への対応のあり方に対する協議、調整</a:t>
                      </a:r>
                      <a:endParaRPr kumimoji="1" lang="ja-JP" altLang="en-US" sz="1900" dirty="0"/>
                    </a:p>
                  </a:txBody>
                  <a:tcPr marL="99049" marR="99049" marT="45717" marB="45717" anchor="ctr"/>
                </a:tc>
                <a:extLst>
                  <a:ext uri="{0D108BD9-81ED-4DB2-BD59-A6C34878D82A}">
                    <a16:rowId xmlns:a16="http://schemas.microsoft.com/office/drawing/2014/main" val="10001"/>
                  </a:ext>
                </a:extLst>
              </a:tr>
              <a:tr h="896374">
                <a:tc>
                  <a:txBody>
                    <a:bodyPr/>
                    <a:lstStyle/>
                    <a:p>
                      <a:pPr algn="ctr"/>
                      <a:r>
                        <a:rPr kumimoji="1" lang="ja-JP" altLang="en-US" sz="2000" dirty="0" smtClean="0"/>
                        <a:t>開発機能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地域の社会資源の開発、改善</a:t>
                      </a:r>
                      <a:endParaRPr kumimoji="1" lang="ja-JP" altLang="en-US" sz="1900" dirty="0"/>
                    </a:p>
                  </a:txBody>
                  <a:tcPr marL="99049" marR="99049" marT="45717" marB="45717" anchor="ctr"/>
                </a:tc>
                <a:extLst>
                  <a:ext uri="{0D108BD9-81ED-4DB2-BD59-A6C34878D82A}">
                    <a16:rowId xmlns:a16="http://schemas.microsoft.com/office/drawing/2014/main" val="10002"/>
                  </a:ext>
                </a:extLst>
              </a:tr>
              <a:tr h="896374">
                <a:tc>
                  <a:txBody>
                    <a:bodyPr/>
                    <a:lstStyle/>
                    <a:p>
                      <a:pPr algn="ctr"/>
                      <a:r>
                        <a:rPr kumimoji="1" lang="ja-JP" altLang="en-US" sz="2000" dirty="0" smtClean="0"/>
                        <a:t>教育機能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構成員の資質向上の場としての活用</a:t>
                      </a:r>
                      <a:endParaRPr kumimoji="1" lang="ja-JP" altLang="en-US" sz="1900" dirty="0"/>
                    </a:p>
                  </a:txBody>
                  <a:tcPr marL="99049" marR="99049" marT="45717" marB="45717" anchor="ctr"/>
                </a:tc>
                <a:extLst>
                  <a:ext uri="{0D108BD9-81ED-4DB2-BD59-A6C34878D82A}">
                    <a16:rowId xmlns:a16="http://schemas.microsoft.com/office/drawing/2014/main" val="10003"/>
                  </a:ext>
                </a:extLst>
              </a:tr>
              <a:tr h="896374">
                <a:tc>
                  <a:txBody>
                    <a:bodyPr/>
                    <a:lstStyle/>
                    <a:p>
                      <a:pPr algn="ctr"/>
                      <a:r>
                        <a:rPr kumimoji="1" lang="ja-JP" altLang="en-US" sz="2000" dirty="0" smtClean="0"/>
                        <a:t>権利擁護機能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権利擁護に関する取り組みを展開する</a:t>
                      </a:r>
                      <a:endParaRPr kumimoji="1" lang="ja-JP" altLang="en-US" sz="1900" dirty="0"/>
                    </a:p>
                  </a:txBody>
                  <a:tcPr marL="99049" marR="99049" marT="45717" marB="45717" anchor="ctr"/>
                </a:tc>
                <a:extLst>
                  <a:ext uri="{0D108BD9-81ED-4DB2-BD59-A6C34878D82A}">
                    <a16:rowId xmlns:a16="http://schemas.microsoft.com/office/drawing/2014/main" val="10004"/>
                  </a:ext>
                </a:extLst>
              </a:tr>
              <a:tr h="1264398">
                <a:tc>
                  <a:txBody>
                    <a:bodyPr/>
                    <a:lstStyle/>
                    <a:p>
                      <a:pPr algn="ctr"/>
                      <a:r>
                        <a:rPr kumimoji="1" lang="ja-JP" altLang="en-US" sz="2000" dirty="0" smtClean="0"/>
                        <a:t>評価機能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中立公平性を確保する観点から、委託相談支援事業者、基幹相談支援センター等の運営評価</a:t>
                      </a:r>
                      <a:endParaRPr kumimoji="1" lang="en-US" altLang="ja-JP" sz="1900" dirty="0" smtClean="0"/>
                    </a:p>
                    <a:p>
                      <a:pPr marL="285750" indent="-285750">
                        <a:buFont typeface="Arial" panose="020B0604020202020204" pitchFamily="34" charset="0"/>
                        <a:buChar char="•"/>
                      </a:pPr>
                      <a:r>
                        <a:rPr kumimoji="1" lang="ja-JP" altLang="en-US" sz="1900" dirty="0" smtClean="0"/>
                        <a:t>指定特定相談支援事業、重度包括支援事業等の評価</a:t>
                      </a:r>
                      <a:endParaRPr kumimoji="1" lang="en-US" altLang="ja-JP" sz="1900" dirty="0" smtClean="0"/>
                    </a:p>
                    <a:p>
                      <a:pPr marL="285750" indent="-285750">
                        <a:buFont typeface="Arial" panose="020B0604020202020204" pitchFamily="34" charset="0"/>
                        <a:buChar char="•"/>
                      </a:pPr>
                      <a:r>
                        <a:rPr kumimoji="1" lang="ja-JP" altLang="en-US" sz="1900" dirty="0" smtClean="0"/>
                        <a:t>都道府県相談支援体制整備事業の活用</a:t>
                      </a:r>
                      <a:endParaRPr kumimoji="1" lang="ja-JP" altLang="en-US" sz="1900" dirty="0"/>
                    </a:p>
                  </a:txBody>
                  <a:tcPr marL="99049" marR="99049" marT="45717" marB="45717" anchor="ctr"/>
                </a:tc>
                <a:extLst>
                  <a:ext uri="{0D108BD9-81ED-4DB2-BD59-A6C34878D82A}">
                    <a16:rowId xmlns:a16="http://schemas.microsoft.com/office/drawing/2014/main" val="10005"/>
                  </a:ext>
                </a:extLst>
              </a:tr>
            </a:tbl>
          </a:graphicData>
        </a:graphic>
      </p:graphicFrame>
      <p:cxnSp>
        <p:nvCxnSpPr>
          <p:cNvPr id="4" name="直線コネクタ 3"/>
          <p:cNvCxnSpPr/>
          <p:nvPr/>
        </p:nvCxnSpPr>
        <p:spPr>
          <a:xfrm>
            <a:off x="0" y="615561"/>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4629" y="6518388"/>
            <a:ext cx="9466103" cy="307777"/>
          </a:xfrm>
          <a:prstGeom prst="rect">
            <a:avLst/>
          </a:prstGeom>
          <a:noFill/>
        </p:spPr>
        <p:txBody>
          <a:bodyPr wrap="square" rtlCol="0">
            <a:spAutoFit/>
          </a:bodyPr>
          <a:lstStyle/>
          <a:p>
            <a:r>
              <a:rPr kumimoji="1" lang="ja-JP" altLang="en-US" sz="1400" dirty="0" smtClean="0"/>
              <a:t>出典：自立支援協議会の運営マニュアル　（財団法人日本障害者リハビリテーション協会（平成</a:t>
            </a:r>
            <a:r>
              <a:rPr kumimoji="1" lang="en-US" altLang="ja-JP" sz="1400" dirty="0" smtClean="0"/>
              <a:t>20</a:t>
            </a:r>
            <a:r>
              <a:rPr kumimoji="1" lang="ja-JP" altLang="en-US" sz="1400" dirty="0" smtClean="0"/>
              <a:t>年</a:t>
            </a:r>
            <a:r>
              <a:rPr kumimoji="1" lang="en-US" altLang="ja-JP" sz="1400" dirty="0" smtClean="0"/>
              <a:t>3</a:t>
            </a:r>
            <a:r>
              <a:rPr kumimoji="1" lang="ja-JP" altLang="en-US" sz="1400" dirty="0" smtClean="0"/>
              <a:t>月発行）</a:t>
            </a:r>
            <a:endParaRPr kumimoji="1" lang="ja-JP" altLang="en-US" sz="1400" dirty="0"/>
          </a:p>
        </p:txBody>
      </p:sp>
    </p:spTree>
    <p:extLst>
      <p:ext uri="{BB962C8B-B14F-4D97-AF65-F5344CB8AC3E}">
        <p14:creationId xmlns:p14="http://schemas.microsoft.com/office/powerpoint/2010/main" val="37898554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 y="476672"/>
            <a:ext cx="9915361" cy="605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a:xfrm>
            <a:off x="9239881" y="6597511"/>
            <a:ext cx="706680" cy="386082"/>
          </a:xfrm>
        </p:spPr>
        <p:txBody>
          <a:bodyPr/>
          <a:lstStyle/>
          <a:p>
            <a:pPr>
              <a:defRPr/>
            </a:pPr>
            <a:fld id="{4329CA24-1324-4B53-B9D0-42DF920A9A26}" type="slidenum">
              <a:rPr lang="ja-JP" altLang="en-US"/>
              <a:pPr>
                <a:defRPr/>
              </a:pPr>
              <a:t>91</a:t>
            </a:fld>
            <a:endParaRPr lang="ja-JP" altLang="en-US" dirty="0"/>
          </a:p>
        </p:txBody>
      </p:sp>
      <p:sp>
        <p:nvSpPr>
          <p:cNvPr id="35845" name="テキスト ボックス 1"/>
          <p:cNvSpPr txBox="1">
            <a:spLocks noChangeArrowheads="1"/>
          </p:cNvSpPr>
          <p:nvPr/>
        </p:nvSpPr>
        <p:spPr bwMode="auto">
          <a:xfrm>
            <a:off x="23400" y="-26359"/>
            <a:ext cx="9882600" cy="58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29" tIns="44815" rIns="89629" bIns="44815">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dirty="0" smtClean="0">
                <a:latin typeface="Arial" pitchFamily="34" charset="0"/>
              </a:rPr>
              <a:t>各会議の標準的なシステムとポイント</a:t>
            </a:r>
            <a:endParaRPr lang="ja-JP" altLang="en-US" dirty="0">
              <a:latin typeface="Arial" pitchFamily="34" charset="0"/>
            </a:endParaRPr>
          </a:p>
        </p:txBody>
      </p:sp>
      <p:cxnSp>
        <p:nvCxnSpPr>
          <p:cNvPr id="6" name="直線コネクタ 5"/>
          <p:cNvCxnSpPr/>
          <p:nvPr/>
        </p:nvCxnSpPr>
        <p:spPr>
          <a:xfrm>
            <a:off x="0" y="476672"/>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24629" y="6577607"/>
            <a:ext cx="9466103" cy="307777"/>
          </a:xfrm>
          <a:prstGeom prst="rect">
            <a:avLst/>
          </a:prstGeom>
          <a:noFill/>
        </p:spPr>
        <p:txBody>
          <a:bodyPr wrap="square" rtlCol="0">
            <a:spAutoFit/>
          </a:bodyPr>
          <a:lstStyle/>
          <a:p>
            <a:r>
              <a:rPr kumimoji="1" lang="ja-JP" altLang="en-US" sz="1400" dirty="0" smtClean="0"/>
              <a:t>出典：自立支援協議会の運営マニュアル　（財団法人日本障害者リハビリテーション協会（平成</a:t>
            </a:r>
            <a:r>
              <a:rPr kumimoji="1" lang="en-US" altLang="ja-JP" sz="1400" dirty="0" smtClean="0"/>
              <a:t>20</a:t>
            </a:r>
            <a:r>
              <a:rPr kumimoji="1" lang="ja-JP" altLang="en-US" sz="1400" dirty="0" smtClean="0"/>
              <a:t>年</a:t>
            </a:r>
            <a:r>
              <a:rPr kumimoji="1" lang="en-US" altLang="ja-JP" sz="1400" dirty="0" smtClean="0"/>
              <a:t>3</a:t>
            </a:r>
            <a:r>
              <a:rPr kumimoji="1" lang="ja-JP" altLang="en-US" sz="1400" dirty="0" smtClean="0"/>
              <a:t>月発行）</a:t>
            </a:r>
            <a:endParaRPr kumimoji="1" lang="ja-JP" altLang="en-US" sz="1400" dirty="0"/>
          </a:p>
        </p:txBody>
      </p:sp>
    </p:spTree>
    <p:extLst>
      <p:ext uri="{BB962C8B-B14F-4D97-AF65-F5344CB8AC3E}">
        <p14:creationId xmlns:p14="http://schemas.microsoft.com/office/powerpoint/2010/main" val="21093047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847990299"/>
              </p:ext>
            </p:extLst>
          </p:nvPr>
        </p:nvGraphicFramePr>
        <p:xfrm>
          <a:off x="141960" y="474463"/>
          <a:ext cx="9622080" cy="6120287"/>
        </p:xfrm>
        <a:graphic>
          <a:graphicData uri="http://schemas.openxmlformats.org/drawingml/2006/table">
            <a:tbl>
              <a:tblPr firstRow="1" bandRow="1">
                <a:tableStyleId>{5940675A-B579-460E-94D1-54222C63F5DA}</a:tableStyleId>
              </a:tblPr>
              <a:tblGrid>
                <a:gridCol w="1768332">
                  <a:extLst>
                    <a:ext uri="{9D8B030D-6E8A-4147-A177-3AD203B41FA5}">
                      <a16:colId xmlns:a16="http://schemas.microsoft.com/office/drawing/2014/main" val="20000"/>
                    </a:ext>
                  </a:extLst>
                </a:gridCol>
                <a:gridCol w="4107748">
                  <a:extLst>
                    <a:ext uri="{9D8B030D-6E8A-4147-A177-3AD203B41FA5}">
                      <a16:colId xmlns:a16="http://schemas.microsoft.com/office/drawing/2014/main" val="20001"/>
                    </a:ext>
                  </a:extLst>
                </a:gridCol>
                <a:gridCol w="3746000">
                  <a:extLst>
                    <a:ext uri="{9D8B030D-6E8A-4147-A177-3AD203B41FA5}">
                      <a16:colId xmlns:a16="http://schemas.microsoft.com/office/drawing/2014/main" val="20002"/>
                    </a:ext>
                  </a:extLst>
                </a:gridCol>
              </a:tblGrid>
              <a:tr h="357299">
                <a:tc>
                  <a:txBody>
                    <a:bodyPr/>
                    <a:lstStyle/>
                    <a:p>
                      <a:pPr algn="ctr"/>
                      <a:r>
                        <a:rPr kumimoji="1" lang="ja-JP" altLang="en-US" sz="1800" dirty="0" smtClean="0"/>
                        <a:t>会議</a:t>
                      </a:r>
                      <a:endParaRPr kumimoji="1" lang="ja-JP" altLang="en-US" sz="1800" dirty="0"/>
                    </a:p>
                  </a:txBody>
                  <a:tcPr marL="89843" marR="89843" marT="44654" marB="44654">
                    <a:solidFill>
                      <a:schemeClr val="accent5">
                        <a:lumMod val="60000"/>
                        <a:lumOff val="40000"/>
                      </a:schemeClr>
                    </a:solidFill>
                  </a:tcPr>
                </a:tc>
                <a:tc>
                  <a:txBody>
                    <a:bodyPr/>
                    <a:lstStyle/>
                    <a:p>
                      <a:pPr algn="ctr"/>
                      <a:r>
                        <a:rPr kumimoji="1" lang="ja-JP" altLang="en-US" sz="1800" dirty="0" smtClean="0"/>
                        <a:t>機能</a:t>
                      </a:r>
                      <a:endParaRPr kumimoji="1" lang="ja-JP" altLang="en-US" sz="1800" dirty="0"/>
                    </a:p>
                  </a:txBody>
                  <a:tcPr marL="89843" marR="89843" marT="44654" marB="44654">
                    <a:solidFill>
                      <a:schemeClr val="accent5">
                        <a:lumMod val="60000"/>
                        <a:lumOff val="40000"/>
                      </a:schemeClr>
                    </a:solidFill>
                  </a:tcPr>
                </a:tc>
                <a:tc>
                  <a:txBody>
                    <a:bodyPr/>
                    <a:lstStyle/>
                    <a:p>
                      <a:pPr algn="ctr"/>
                      <a:r>
                        <a:rPr kumimoji="1" lang="ja-JP" altLang="en-US" sz="1800" dirty="0" smtClean="0"/>
                        <a:t>参加メンバー例</a:t>
                      </a:r>
                      <a:endParaRPr kumimoji="1" lang="ja-JP" altLang="en-US" sz="1800" dirty="0"/>
                    </a:p>
                  </a:txBody>
                  <a:tcPr marL="89843" marR="89843" marT="44654" marB="44654">
                    <a:solidFill>
                      <a:schemeClr val="accent5">
                        <a:lumMod val="60000"/>
                        <a:lumOff val="40000"/>
                      </a:schemeClr>
                    </a:solidFill>
                  </a:tcPr>
                </a:tc>
                <a:extLst>
                  <a:ext uri="{0D108BD9-81ED-4DB2-BD59-A6C34878D82A}">
                    <a16:rowId xmlns:a16="http://schemas.microsoft.com/office/drawing/2014/main" val="10000"/>
                  </a:ext>
                </a:extLst>
              </a:tr>
              <a:tr h="1131493">
                <a:tc>
                  <a:txBody>
                    <a:bodyPr/>
                    <a:lstStyle/>
                    <a:p>
                      <a:pPr algn="ctr"/>
                      <a:r>
                        <a:rPr kumimoji="1" lang="ja-JP" altLang="en-US" sz="1600" b="1" dirty="0" smtClean="0"/>
                        <a:t>個別の支援会議</a:t>
                      </a:r>
                      <a:r>
                        <a:rPr kumimoji="1" lang="en-US" altLang="ja-JP" sz="1800" b="1" dirty="0" smtClean="0"/>
                        <a:t/>
                      </a:r>
                      <a:br>
                        <a:rPr kumimoji="1" lang="en-US" altLang="ja-JP" sz="1800" b="1" dirty="0" smtClean="0"/>
                      </a:br>
                      <a:r>
                        <a:rPr kumimoji="1" lang="ja-JP" altLang="en-US" sz="1200" b="1" dirty="0" smtClean="0"/>
                        <a:t>（サービス担当者会議）</a:t>
                      </a:r>
                      <a:endParaRPr kumimoji="1" lang="ja-JP" altLang="en-US" sz="1200" b="1" dirty="0"/>
                    </a:p>
                  </a:txBody>
                  <a:tcPr marL="89843" marR="89843" marT="44654" marB="44654" anchor="ctr"/>
                </a:tc>
                <a:tc>
                  <a:txBody>
                    <a:bodyPr/>
                    <a:lstStyle/>
                    <a:p>
                      <a:pPr>
                        <a:lnSpc>
                          <a:spcPct val="100000"/>
                        </a:lnSpc>
                      </a:pPr>
                      <a:r>
                        <a:rPr kumimoji="1" lang="ja-JP" altLang="ja-JP" sz="1400" kern="1200" dirty="0" smtClean="0">
                          <a:solidFill>
                            <a:schemeClr val="tx1"/>
                          </a:solidFill>
                          <a:effectLst/>
                          <a:latin typeface="+mn-lt"/>
                          <a:ea typeface="+mn-ea"/>
                          <a:cs typeface="+mn-cs"/>
                        </a:rPr>
                        <a:t>地域の障害のある</a:t>
                      </a:r>
                      <a:r>
                        <a:rPr kumimoji="1" lang="ja-JP" altLang="en-US" sz="1400" kern="1200" dirty="0" smtClean="0">
                          <a:solidFill>
                            <a:schemeClr val="tx1"/>
                          </a:solidFill>
                          <a:effectLst/>
                          <a:latin typeface="+mn-lt"/>
                          <a:ea typeface="+mn-ea"/>
                          <a:cs typeface="+mn-cs"/>
                        </a:rPr>
                        <a:t>当事者が</a:t>
                      </a:r>
                      <a:r>
                        <a:rPr kumimoji="1" lang="ja-JP" altLang="ja-JP" sz="1400" kern="1200" dirty="0" smtClean="0">
                          <a:solidFill>
                            <a:schemeClr val="tx1"/>
                          </a:solidFill>
                          <a:effectLst/>
                          <a:latin typeface="+mn-lt"/>
                          <a:ea typeface="+mn-ea"/>
                          <a:cs typeface="+mn-cs"/>
                        </a:rPr>
                        <a:t>直面している生活課題を解決するために</a:t>
                      </a:r>
                      <a:r>
                        <a:rPr kumimoji="1" lang="ja-JP" altLang="en-US" sz="1400" kern="1200" dirty="0" smtClean="0">
                          <a:solidFill>
                            <a:schemeClr val="tx1"/>
                          </a:solidFill>
                          <a:effectLst/>
                          <a:latin typeface="+mn-lt"/>
                          <a:ea typeface="+mn-ea"/>
                          <a:cs typeface="+mn-cs"/>
                        </a:rPr>
                        <a:t>実施</a:t>
                      </a:r>
                      <a:r>
                        <a:rPr kumimoji="1" lang="ja-JP" altLang="ja-JP" sz="1400" kern="1200" dirty="0" smtClean="0">
                          <a:solidFill>
                            <a:schemeClr val="tx1"/>
                          </a:solidFill>
                          <a:effectLst/>
                          <a:latin typeface="+mn-lt"/>
                          <a:ea typeface="+mn-ea"/>
                          <a:cs typeface="+mn-cs"/>
                        </a:rPr>
                        <a:t>。</a:t>
                      </a:r>
                      <a:r>
                        <a:rPr kumimoji="1" lang="ja-JP" altLang="en-US" sz="1400" kern="1200" dirty="0" smtClean="0">
                          <a:solidFill>
                            <a:schemeClr val="tx1"/>
                          </a:solidFill>
                          <a:effectLst/>
                          <a:latin typeface="+mn-lt"/>
                          <a:ea typeface="+mn-ea"/>
                          <a:cs typeface="+mn-cs"/>
                        </a:rPr>
                        <a:t>当事者の生活課題についての共有、解決策の検討、支援の調整や役割分担等を行う。</a:t>
                      </a:r>
                      <a:endParaRPr kumimoji="1" lang="ja-JP" altLang="en-US" sz="1400" dirty="0"/>
                    </a:p>
                  </a:txBody>
                  <a:tcPr marL="89843" marR="89843" marT="44654" marB="44654"/>
                </a:tc>
                <a:tc>
                  <a:txBody>
                    <a:bodyPr/>
                    <a:lstStyle/>
                    <a:p>
                      <a:pPr>
                        <a:lnSpc>
                          <a:spcPts val="2100"/>
                        </a:lnSpc>
                      </a:pPr>
                      <a:r>
                        <a:rPr kumimoji="1" lang="ja-JP" altLang="en-US" sz="1400" dirty="0" smtClean="0"/>
                        <a:t>当事者（本人、家族）、相談支援事業者、市町村担当者、児童相談所、サービス提供事業者、教育機関、訪問看護事業者、主治医、民生委員・児童委員　</a:t>
                      </a:r>
                      <a:r>
                        <a:rPr kumimoji="1" lang="en-US" altLang="ja-JP" sz="1400" dirty="0" err="1" smtClean="0"/>
                        <a:t>etc</a:t>
                      </a:r>
                      <a:endParaRPr kumimoji="1" lang="ja-JP" altLang="en-US" sz="1400" dirty="0"/>
                    </a:p>
                  </a:txBody>
                  <a:tcPr marL="89843" marR="89843" marT="44654" marB="44654"/>
                </a:tc>
                <a:extLst>
                  <a:ext uri="{0D108BD9-81ED-4DB2-BD59-A6C34878D82A}">
                    <a16:rowId xmlns:a16="http://schemas.microsoft.com/office/drawing/2014/main" val="10001"/>
                  </a:ext>
                </a:extLst>
              </a:tr>
              <a:tr h="858737">
                <a:tc>
                  <a:txBody>
                    <a:bodyPr/>
                    <a:lstStyle/>
                    <a:p>
                      <a:pPr algn="ctr"/>
                      <a:r>
                        <a:rPr kumimoji="1" lang="ja-JP" altLang="en-US" sz="1800" b="1" dirty="0" smtClean="0"/>
                        <a:t>運営会議</a:t>
                      </a:r>
                      <a:endParaRPr kumimoji="1" lang="ja-JP" altLang="en-US" sz="1800" b="1" dirty="0"/>
                    </a:p>
                  </a:txBody>
                  <a:tcPr marL="89843" marR="89843" marT="44654" marB="44654" anchor="ctr"/>
                </a:tc>
                <a:tc>
                  <a:txBody>
                    <a:bodyPr/>
                    <a:lstStyle/>
                    <a:p>
                      <a:r>
                        <a:rPr kumimoji="1" lang="ja-JP" altLang="en-US" sz="1400" dirty="0" smtClean="0"/>
                        <a:t>協議会を円滑に運営していくための協議を行う。</a:t>
                      </a:r>
                      <a:endParaRPr kumimoji="1" lang="en-US" altLang="ja-JP" sz="1400" dirty="0" smtClean="0"/>
                    </a:p>
                    <a:p>
                      <a:r>
                        <a:rPr kumimoji="1" lang="ja-JP" altLang="en-US" sz="1400" dirty="0" smtClean="0"/>
                        <a:t>個別の支援会議から見える地域課題整理、定例会の議題調整、専門部会の進捗管理等を行う。</a:t>
                      </a:r>
                      <a:endParaRPr kumimoji="1" lang="ja-JP" altLang="en-US" sz="1400" dirty="0"/>
                    </a:p>
                  </a:txBody>
                  <a:tcPr marL="89843" marR="89843" marT="44654" marB="44654"/>
                </a:tc>
                <a:tc>
                  <a:txBody>
                    <a:bodyPr/>
                    <a:lstStyle/>
                    <a:p>
                      <a:r>
                        <a:rPr kumimoji="1" lang="ja-JP" altLang="en-US" sz="1400" dirty="0" smtClean="0"/>
                        <a:t>事務局（基幹相談支援センター）、市町村担当者、委託相談支援事業者、部会代表　</a:t>
                      </a:r>
                      <a:r>
                        <a:rPr kumimoji="1" lang="en-US" altLang="ja-JP" sz="1400" dirty="0" err="1" smtClean="0"/>
                        <a:t>etc</a:t>
                      </a:r>
                      <a:endParaRPr kumimoji="1" lang="ja-JP" altLang="en-US" sz="1400" dirty="0"/>
                    </a:p>
                  </a:txBody>
                  <a:tcPr marL="89843" marR="89843" marT="44654" marB="44654"/>
                </a:tc>
                <a:extLst>
                  <a:ext uri="{0D108BD9-81ED-4DB2-BD59-A6C34878D82A}">
                    <a16:rowId xmlns:a16="http://schemas.microsoft.com/office/drawing/2014/main" val="10002"/>
                  </a:ext>
                </a:extLst>
              </a:tr>
              <a:tr h="1392039">
                <a:tc>
                  <a:txBody>
                    <a:bodyPr/>
                    <a:lstStyle/>
                    <a:p>
                      <a:pPr algn="ctr"/>
                      <a:r>
                        <a:rPr kumimoji="1" lang="ja-JP" altLang="en-US" sz="1800" b="1" dirty="0" smtClean="0"/>
                        <a:t>定例会</a:t>
                      </a:r>
                      <a:endParaRPr kumimoji="1" lang="ja-JP" altLang="en-US" sz="1800" b="1" dirty="0"/>
                    </a:p>
                  </a:txBody>
                  <a:tcPr marL="89843" marR="89843" marT="44654" marB="44654" anchor="ctr"/>
                </a:tc>
                <a:tc>
                  <a:txBody>
                    <a:bodyPr/>
                    <a:lstStyle/>
                    <a:p>
                      <a:pPr>
                        <a:lnSpc>
                          <a:spcPts val="2100"/>
                        </a:lnSpc>
                      </a:pPr>
                      <a:r>
                        <a:rPr kumimoji="1" lang="ja-JP" altLang="en-US" sz="1400" kern="1200" dirty="0" smtClean="0">
                          <a:solidFill>
                            <a:schemeClr val="tx1"/>
                          </a:solidFill>
                          <a:effectLst/>
                          <a:latin typeface="+mn-lt"/>
                          <a:ea typeface="+mn-ea"/>
                          <a:cs typeface="+mn-cs"/>
                        </a:rPr>
                        <a:t>相談支援事業者による相談支援活動、専門部会等で</a:t>
                      </a:r>
                      <a:r>
                        <a:rPr kumimoji="1" lang="ja-JP" altLang="ja-JP" sz="1400" kern="1200" dirty="0" smtClean="0">
                          <a:solidFill>
                            <a:schemeClr val="tx1"/>
                          </a:solidFill>
                          <a:effectLst/>
                          <a:latin typeface="+mn-lt"/>
                          <a:ea typeface="+mn-ea"/>
                          <a:cs typeface="+mn-cs"/>
                        </a:rPr>
                        <a:t>集約された地域の福祉・保健・医療等に関わる諸課題を、事業所・関係機関で共有する。課題について意見交換を行い、</a:t>
                      </a:r>
                      <a:r>
                        <a:rPr kumimoji="1" lang="ja-JP" altLang="en-US" sz="1400" kern="1200" dirty="0" smtClean="0">
                          <a:solidFill>
                            <a:schemeClr val="tx1"/>
                          </a:solidFill>
                          <a:effectLst/>
                          <a:latin typeface="+mn-lt"/>
                          <a:ea typeface="+mn-ea"/>
                          <a:cs typeface="+mn-cs"/>
                        </a:rPr>
                        <a:t>再び専門部会等</a:t>
                      </a:r>
                      <a:r>
                        <a:rPr kumimoji="1" lang="ja-JP" altLang="ja-JP" sz="1400" kern="1200" dirty="0" smtClean="0">
                          <a:solidFill>
                            <a:schemeClr val="tx1"/>
                          </a:solidFill>
                          <a:effectLst/>
                          <a:latin typeface="+mn-lt"/>
                          <a:ea typeface="+mn-ea"/>
                          <a:cs typeface="+mn-cs"/>
                        </a:rPr>
                        <a:t>での詳細な協議</a:t>
                      </a:r>
                      <a:r>
                        <a:rPr kumimoji="1" lang="ja-JP" altLang="en-US" sz="1400" kern="1200" dirty="0" smtClean="0">
                          <a:solidFill>
                            <a:schemeClr val="tx1"/>
                          </a:solidFill>
                          <a:effectLst/>
                          <a:latin typeface="+mn-lt"/>
                          <a:ea typeface="+mn-ea"/>
                          <a:cs typeface="+mn-cs"/>
                        </a:rPr>
                        <a:t>を支援する</a:t>
                      </a:r>
                      <a:r>
                        <a:rPr kumimoji="1" lang="ja-JP" altLang="ja-JP" sz="1400" kern="1200" dirty="0" smtClean="0">
                          <a:solidFill>
                            <a:schemeClr val="tx1"/>
                          </a:solidFill>
                          <a:effectLst/>
                          <a:latin typeface="+mn-lt"/>
                          <a:ea typeface="+mn-ea"/>
                          <a:cs typeface="+mn-cs"/>
                        </a:rPr>
                        <a:t>。</a:t>
                      </a:r>
                    </a:p>
                  </a:txBody>
                  <a:tcPr marL="89843" marR="89843" marT="44654" marB="44654"/>
                </a:tc>
                <a:tc>
                  <a:txBody>
                    <a:bodyPr/>
                    <a:lstStyle/>
                    <a:p>
                      <a:pPr>
                        <a:lnSpc>
                          <a:spcPts val="2100"/>
                        </a:lnSpc>
                      </a:pPr>
                      <a:r>
                        <a:rPr kumimoji="1" lang="ja-JP" altLang="en-US" sz="1400" dirty="0" smtClean="0"/>
                        <a:t>協議会事務局、市町村担当者、当事者代表、サービス提供事業者、教育関係機関、医療関係機関、ハローワーク、市町村社会福祉協議会、民生・児童委員代表　</a:t>
                      </a:r>
                      <a:r>
                        <a:rPr kumimoji="1" lang="en-US" altLang="ja-JP" sz="1400" dirty="0" err="1" smtClean="0"/>
                        <a:t>etc</a:t>
                      </a:r>
                      <a:endParaRPr kumimoji="1" lang="en-US" altLang="ja-JP" sz="1400" dirty="0" smtClean="0"/>
                    </a:p>
                    <a:p>
                      <a:pPr>
                        <a:lnSpc>
                          <a:spcPts val="2100"/>
                        </a:lnSpc>
                      </a:pPr>
                      <a:r>
                        <a:rPr kumimoji="1" lang="ja-JP" altLang="en-US" sz="1400" u="sng" dirty="0" smtClean="0"/>
                        <a:t>→主に現場を統括する者</a:t>
                      </a:r>
                      <a:endParaRPr kumimoji="1" lang="ja-JP" altLang="en-US" sz="1400" u="sng" dirty="0"/>
                    </a:p>
                  </a:txBody>
                  <a:tcPr marL="89843" marR="89843" marT="44654" marB="44654"/>
                </a:tc>
                <a:extLst>
                  <a:ext uri="{0D108BD9-81ED-4DB2-BD59-A6C34878D82A}">
                    <a16:rowId xmlns:a16="http://schemas.microsoft.com/office/drawing/2014/main" val="10003"/>
                  </a:ext>
                </a:extLst>
              </a:tr>
              <a:tr h="951509">
                <a:tc>
                  <a:txBody>
                    <a:bodyPr/>
                    <a:lstStyle/>
                    <a:p>
                      <a:pPr algn="ctr"/>
                      <a:r>
                        <a:rPr kumimoji="1" lang="ja-JP" altLang="en-US" sz="1800" b="1" dirty="0" smtClean="0"/>
                        <a:t>専門部会</a:t>
                      </a:r>
                      <a:endParaRPr kumimoji="1" lang="en-US" altLang="ja-JP" sz="1800" b="1" dirty="0" smtClean="0"/>
                    </a:p>
                    <a:p>
                      <a:pPr algn="ctr"/>
                      <a:r>
                        <a:rPr kumimoji="1" lang="ja-JP" altLang="en-US" sz="1400" b="1" dirty="0" smtClean="0"/>
                        <a:t>（プロジェクト会議）</a:t>
                      </a:r>
                      <a:endParaRPr kumimoji="1" lang="ja-JP" altLang="en-US" sz="1400" b="1" dirty="0"/>
                    </a:p>
                  </a:txBody>
                  <a:tcPr marL="89843" marR="89843" marT="44654" marB="44654" anchor="ctr"/>
                </a:tc>
                <a:tc>
                  <a:txBody>
                    <a:bodyPr/>
                    <a:lstStyle/>
                    <a:p>
                      <a:pPr marL="0" marR="0" indent="0" algn="l" defTabSz="914400" rtl="0" eaLnBrk="1" fontAlgn="auto" latinLnBrk="0" hangingPunct="1">
                        <a:lnSpc>
                          <a:spcPts val="2100"/>
                        </a:lnSpc>
                        <a:spcBef>
                          <a:spcPts val="0"/>
                        </a:spcBef>
                        <a:spcAft>
                          <a:spcPts val="0"/>
                        </a:spcAft>
                        <a:buClrTx/>
                        <a:buSzTx/>
                        <a:buFontTx/>
                        <a:buNone/>
                        <a:tabLst/>
                        <a:defRPr/>
                      </a:pPr>
                      <a:r>
                        <a:rPr kumimoji="1" lang="ja-JP" altLang="en-US" sz="1400" kern="1200" dirty="0" smtClean="0">
                          <a:solidFill>
                            <a:schemeClr val="tx1"/>
                          </a:solidFill>
                          <a:effectLst/>
                          <a:latin typeface="+mn-lt"/>
                          <a:ea typeface="+mn-ea"/>
                          <a:cs typeface="+mn-cs"/>
                        </a:rPr>
                        <a:t>地域課題の整理および解決策の検討を定期的な協議で行ったり、</a:t>
                      </a:r>
                      <a:r>
                        <a:rPr kumimoji="1" lang="ja-JP" altLang="ja-JP" sz="1400" kern="1200" dirty="0" smtClean="0">
                          <a:solidFill>
                            <a:schemeClr val="tx1"/>
                          </a:solidFill>
                          <a:effectLst/>
                          <a:latin typeface="+mn-lt"/>
                          <a:ea typeface="+mn-ea"/>
                          <a:cs typeface="+mn-cs"/>
                        </a:rPr>
                        <a:t>緊急性の高い課題の解決のために期間を定めて集中的に協議</a:t>
                      </a:r>
                      <a:r>
                        <a:rPr kumimoji="1" lang="ja-JP" altLang="en-US" sz="1400" kern="1200" dirty="0" smtClean="0">
                          <a:solidFill>
                            <a:schemeClr val="tx1"/>
                          </a:solidFill>
                          <a:effectLst/>
                          <a:latin typeface="+mn-lt"/>
                          <a:ea typeface="+mn-ea"/>
                          <a:cs typeface="+mn-cs"/>
                        </a:rPr>
                        <a:t>を行う場合もある。</a:t>
                      </a:r>
                      <a:endParaRPr kumimoji="1" lang="ja-JP" altLang="ja-JP" sz="1400" kern="1200" dirty="0" smtClean="0">
                        <a:solidFill>
                          <a:schemeClr val="tx1"/>
                        </a:solidFill>
                        <a:effectLst/>
                        <a:latin typeface="+mn-lt"/>
                        <a:ea typeface="+mn-ea"/>
                        <a:cs typeface="+mn-cs"/>
                      </a:endParaRPr>
                    </a:p>
                  </a:txBody>
                  <a:tcPr marL="89843" marR="89843" marT="44654" marB="44654"/>
                </a:tc>
                <a:tc>
                  <a:txBody>
                    <a:bodyPr/>
                    <a:lstStyle/>
                    <a:p>
                      <a:pPr>
                        <a:lnSpc>
                          <a:spcPts val="2100"/>
                        </a:lnSpc>
                      </a:pPr>
                      <a:r>
                        <a:rPr kumimoji="1" lang="ja-JP" altLang="ja-JP" sz="1400" kern="1200" dirty="0" smtClean="0">
                          <a:solidFill>
                            <a:schemeClr val="tx1"/>
                          </a:solidFill>
                          <a:effectLst/>
                          <a:latin typeface="+mn-lt"/>
                          <a:ea typeface="+mn-ea"/>
                          <a:cs typeface="+mn-cs"/>
                        </a:rPr>
                        <a:t>協議メンバーは</a:t>
                      </a:r>
                      <a:r>
                        <a:rPr kumimoji="1" lang="ja-JP" altLang="en-US" sz="1400" kern="1200" dirty="0" smtClean="0">
                          <a:solidFill>
                            <a:schemeClr val="tx1"/>
                          </a:solidFill>
                          <a:effectLst/>
                          <a:latin typeface="+mn-lt"/>
                          <a:ea typeface="+mn-ea"/>
                          <a:cs typeface="+mn-cs"/>
                        </a:rPr>
                        <a:t>同事業種でメンバーを組織、</a:t>
                      </a:r>
                      <a:endParaRPr kumimoji="1" lang="en-US" altLang="ja-JP" sz="1400" kern="1200" dirty="0" smtClean="0">
                        <a:solidFill>
                          <a:schemeClr val="tx1"/>
                        </a:solidFill>
                        <a:effectLst/>
                        <a:latin typeface="+mn-lt"/>
                        <a:ea typeface="+mn-ea"/>
                        <a:cs typeface="+mn-cs"/>
                      </a:endParaRPr>
                    </a:p>
                    <a:p>
                      <a:pPr>
                        <a:lnSpc>
                          <a:spcPts val="2100"/>
                        </a:lnSpc>
                      </a:pPr>
                      <a:r>
                        <a:rPr kumimoji="1" lang="ja-JP" altLang="en-US" sz="1400" kern="1200" dirty="0" smtClean="0">
                          <a:solidFill>
                            <a:schemeClr val="tx1"/>
                          </a:solidFill>
                          <a:effectLst/>
                          <a:latin typeface="+mn-lt"/>
                          <a:ea typeface="+mn-ea"/>
                          <a:cs typeface="+mn-cs"/>
                        </a:rPr>
                        <a:t>あるいは協議会内外</a:t>
                      </a:r>
                      <a:r>
                        <a:rPr kumimoji="1" lang="ja-JP" altLang="ja-JP" sz="1400" kern="1200" dirty="0" smtClean="0">
                          <a:solidFill>
                            <a:schemeClr val="tx1"/>
                          </a:solidFill>
                          <a:effectLst/>
                          <a:latin typeface="+mn-lt"/>
                          <a:ea typeface="+mn-ea"/>
                          <a:cs typeface="+mn-cs"/>
                        </a:rPr>
                        <a:t>から適当な人材を選出</a:t>
                      </a:r>
                      <a:endParaRPr kumimoji="1" lang="ja-JP" altLang="en-US" sz="1400" dirty="0"/>
                    </a:p>
                  </a:txBody>
                  <a:tcPr marL="89843" marR="89843" marT="44654" marB="44654"/>
                </a:tc>
                <a:extLst>
                  <a:ext uri="{0D108BD9-81ED-4DB2-BD59-A6C34878D82A}">
                    <a16:rowId xmlns:a16="http://schemas.microsoft.com/office/drawing/2014/main" val="10004"/>
                  </a:ext>
                </a:extLst>
              </a:tr>
              <a:tr h="1367497">
                <a:tc>
                  <a:txBody>
                    <a:bodyPr/>
                    <a:lstStyle/>
                    <a:p>
                      <a:pPr algn="ctr"/>
                      <a:r>
                        <a:rPr kumimoji="1" lang="ja-JP" altLang="en-US" sz="1800" b="1" dirty="0" smtClean="0"/>
                        <a:t>全体会議</a:t>
                      </a:r>
                      <a:endParaRPr kumimoji="1" lang="ja-JP" altLang="en-US" sz="1800" b="1" dirty="0"/>
                    </a:p>
                  </a:txBody>
                  <a:tcPr marL="89843" marR="89843" marT="44654" marB="44654" anchor="ctr"/>
                </a:tc>
                <a:tc>
                  <a:txBody>
                    <a:bodyPr/>
                    <a:lstStyle/>
                    <a:p>
                      <a:pPr>
                        <a:lnSpc>
                          <a:spcPts val="2300"/>
                        </a:lnSpc>
                      </a:pPr>
                      <a:r>
                        <a:rPr kumimoji="1" lang="ja-JP" altLang="ja-JP" sz="1400" kern="1200" dirty="0" smtClean="0">
                          <a:solidFill>
                            <a:schemeClr val="tx1"/>
                          </a:solidFill>
                          <a:effectLst/>
                          <a:latin typeface="+mn-lt"/>
                          <a:ea typeface="+mn-ea"/>
                          <a:cs typeface="+mn-cs"/>
                        </a:rPr>
                        <a:t>年に１回大津市内の障害福祉関係機関、周辺機関に声を掛けて集まっていただき、市自立支援協議会の活動報告を行ないます。</a:t>
                      </a:r>
                      <a:endParaRPr kumimoji="1" lang="ja-JP" altLang="en-US" sz="1400" dirty="0"/>
                    </a:p>
                  </a:txBody>
                  <a:tcPr marL="89843" marR="89843" marT="44654" marB="44654"/>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kumimoji="1" lang="ja-JP" altLang="en-US" sz="1400" dirty="0" smtClean="0"/>
                        <a:t>協議会事務局、市町村担当者、当事者代表、サービス提供事業者、教育関係機関、医療関係機関、ハローワーク、市町村社会福祉協議会、民生・児童委員代表　</a:t>
                      </a:r>
                      <a:r>
                        <a:rPr kumimoji="1" lang="en-US" altLang="ja-JP" sz="1400" dirty="0" err="1" smtClean="0"/>
                        <a:t>etc</a:t>
                      </a:r>
                      <a:endParaRPr kumimoji="1" lang="en-US" altLang="ja-JP" sz="1400" dirty="0" smtClean="0"/>
                    </a:p>
                    <a:p>
                      <a:pPr marL="0" marR="0" indent="0" algn="l" defTabSz="914400" rtl="0" eaLnBrk="1" fontAlgn="auto" latinLnBrk="0" hangingPunct="1">
                        <a:lnSpc>
                          <a:spcPts val="2000"/>
                        </a:lnSpc>
                        <a:spcBef>
                          <a:spcPts val="0"/>
                        </a:spcBef>
                        <a:spcAft>
                          <a:spcPts val="0"/>
                        </a:spcAft>
                        <a:buClrTx/>
                        <a:buSzTx/>
                        <a:buFontTx/>
                        <a:buNone/>
                        <a:tabLst/>
                        <a:defRPr/>
                      </a:pPr>
                      <a:r>
                        <a:rPr kumimoji="1" lang="ja-JP" altLang="en-US" sz="1400" u="sng" dirty="0" smtClean="0"/>
                        <a:t>→主に施設・機関を統括する者</a:t>
                      </a:r>
                      <a:r>
                        <a:rPr kumimoji="1" lang="ja-JP" altLang="en-US" sz="1400" dirty="0" smtClean="0"/>
                        <a:t>　（市民）</a:t>
                      </a:r>
                    </a:p>
                  </a:txBody>
                  <a:tcPr marL="89843" marR="89843" marT="44654" marB="44654"/>
                </a:tc>
                <a:extLst>
                  <a:ext uri="{0D108BD9-81ED-4DB2-BD59-A6C34878D82A}">
                    <a16:rowId xmlns:a16="http://schemas.microsoft.com/office/drawing/2014/main" val="10005"/>
                  </a:ext>
                </a:extLst>
              </a:tr>
            </a:tbl>
          </a:graphicData>
        </a:graphic>
      </p:graphicFrame>
      <p:sp>
        <p:nvSpPr>
          <p:cNvPr id="33824" name="テキスト ボックス 2"/>
          <p:cNvSpPr txBox="1">
            <a:spLocks noChangeArrowheads="1"/>
          </p:cNvSpPr>
          <p:nvPr/>
        </p:nvSpPr>
        <p:spPr bwMode="auto">
          <a:xfrm>
            <a:off x="282361" y="-37212"/>
            <a:ext cx="9269520" cy="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29" tIns="44815" rIns="89629" bIns="44815">
            <a:spAutoFit/>
          </a:bodyPr>
          <a:lstStyle>
            <a:lvl1pPr marL="457200" indent="-457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algn="ctr" eaLnBrk="1" hangingPunct="1">
              <a:spcBef>
                <a:spcPct val="0"/>
              </a:spcBef>
              <a:buNone/>
            </a:pPr>
            <a:r>
              <a:rPr lang="ja-JP" altLang="en-US" sz="2700" dirty="0" smtClean="0">
                <a:latin typeface="Arial" pitchFamily="34" charset="0"/>
              </a:rPr>
              <a:t>（参考）各会議</a:t>
            </a:r>
            <a:r>
              <a:rPr lang="ja-JP" altLang="en-US" sz="2700" dirty="0">
                <a:latin typeface="Arial" pitchFamily="34" charset="0"/>
              </a:rPr>
              <a:t>の機能と参加メンバー例</a:t>
            </a:r>
          </a:p>
        </p:txBody>
      </p:sp>
      <p:cxnSp>
        <p:nvCxnSpPr>
          <p:cNvPr id="5" name="直線コネクタ 4"/>
          <p:cNvCxnSpPr/>
          <p:nvPr/>
        </p:nvCxnSpPr>
        <p:spPr>
          <a:xfrm>
            <a:off x="0" y="404689"/>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11515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4520" y="52718"/>
            <a:ext cx="8915400" cy="634168"/>
          </a:xfrm>
        </p:spPr>
        <p:txBody>
          <a:bodyPr/>
          <a:lstStyle/>
          <a:p>
            <a:pPr eaLnBrk="1" hangingPunct="1"/>
            <a:r>
              <a:rPr lang="ja-JP" altLang="en-US" sz="3100" dirty="0" smtClean="0"/>
              <a:t>（参考）専門</a:t>
            </a:r>
            <a:r>
              <a:rPr lang="ja-JP" altLang="en-US" sz="3100" dirty="0"/>
              <a:t>部会（プロジェクト会議）の例</a:t>
            </a:r>
          </a:p>
        </p:txBody>
      </p:sp>
      <p:graphicFrame>
        <p:nvGraphicFramePr>
          <p:cNvPr id="4" name="表 3"/>
          <p:cNvGraphicFramePr>
            <a:graphicFrameLocks noGrp="1"/>
          </p:cNvGraphicFramePr>
          <p:nvPr>
            <p:extLst>
              <p:ext uri="{D42A27DB-BD31-4B8C-83A1-F6EECF244321}">
                <p14:modId xmlns:p14="http://schemas.microsoft.com/office/powerpoint/2010/main" val="532292361"/>
              </p:ext>
            </p:extLst>
          </p:nvPr>
        </p:nvGraphicFramePr>
        <p:xfrm>
          <a:off x="195000" y="1124744"/>
          <a:ext cx="9516000" cy="5127606"/>
        </p:xfrm>
        <a:graphic>
          <a:graphicData uri="http://schemas.openxmlformats.org/drawingml/2006/table">
            <a:tbl>
              <a:tblPr firstRow="1" bandRow="1">
                <a:tableStyleId>{5940675A-B579-460E-94D1-54222C63F5DA}</a:tableStyleId>
              </a:tblPr>
              <a:tblGrid>
                <a:gridCol w="2461033">
                  <a:extLst>
                    <a:ext uri="{9D8B030D-6E8A-4147-A177-3AD203B41FA5}">
                      <a16:colId xmlns:a16="http://schemas.microsoft.com/office/drawing/2014/main" val="20000"/>
                    </a:ext>
                  </a:extLst>
                </a:gridCol>
                <a:gridCol w="7054967">
                  <a:extLst>
                    <a:ext uri="{9D8B030D-6E8A-4147-A177-3AD203B41FA5}">
                      <a16:colId xmlns:a16="http://schemas.microsoft.com/office/drawing/2014/main" val="20001"/>
                    </a:ext>
                  </a:extLst>
                </a:gridCol>
              </a:tblGrid>
              <a:tr h="1709202">
                <a:tc>
                  <a:txBody>
                    <a:bodyPr/>
                    <a:lstStyle/>
                    <a:p>
                      <a:pPr algn="ctr"/>
                      <a:r>
                        <a:rPr kumimoji="1" lang="ja-JP" altLang="en-US" sz="3200" dirty="0" smtClean="0"/>
                        <a:t>障害別</a:t>
                      </a:r>
                      <a:endParaRPr kumimoji="1" lang="ja-JP" altLang="en-US" sz="3200" dirty="0"/>
                    </a:p>
                  </a:txBody>
                  <a:tcPr marL="99050" marR="99050" marT="45715" marB="45715" anchor="ctr">
                    <a:solidFill>
                      <a:schemeClr val="tx2">
                        <a:lumMod val="20000"/>
                        <a:lumOff val="80000"/>
                      </a:schemeClr>
                    </a:solidFill>
                  </a:tcPr>
                </a:tc>
                <a:tc>
                  <a:txBody>
                    <a:bodyPr/>
                    <a:lstStyle/>
                    <a:p>
                      <a:r>
                        <a:rPr kumimoji="1" lang="ja-JP" altLang="en-US" sz="2800" dirty="0" smtClean="0"/>
                        <a:t>身体障害者部会、知的障害者部会、</a:t>
                      </a:r>
                      <a:endParaRPr kumimoji="1" lang="en-US" altLang="ja-JP" sz="2800" dirty="0" smtClean="0"/>
                    </a:p>
                    <a:p>
                      <a:r>
                        <a:rPr kumimoji="1" lang="ja-JP" altLang="en-US" sz="2800" dirty="0" smtClean="0"/>
                        <a:t>精神障害者部会、発達障害者部会、</a:t>
                      </a:r>
                      <a:endParaRPr kumimoji="1" lang="en-US" altLang="ja-JP" sz="2800" dirty="0" smtClean="0"/>
                    </a:p>
                    <a:p>
                      <a:r>
                        <a:rPr kumimoji="1" lang="ja-JP" altLang="en-US" sz="2800" dirty="0" smtClean="0"/>
                        <a:t>障害児部会</a:t>
                      </a:r>
                      <a:endParaRPr kumimoji="1" lang="ja-JP" altLang="en-US" sz="2800" dirty="0"/>
                    </a:p>
                  </a:txBody>
                  <a:tcPr marL="99050" marR="99050" marT="45715" marB="45715" anchor="ctr"/>
                </a:tc>
                <a:extLst>
                  <a:ext uri="{0D108BD9-81ED-4DB2-BD59-A6C34878D82A}">
                    <a16:rowId xmlns:a16="http://schemas.microsoft.com/office/drawing/2014/main" val="10000"/>
                  </a:ext>
                </a:extLst>
              </a:tr>
              <a:tr h="1709202">
                <a:tc>
                  <a:txBody>
                    <a:bodyPr/>
                    <a:lstStyle/>
                    <a:p>
                      <a:pPr algn="ctr"/>
                      <a:r>
                        <a:rPr kumimoji="1" lang="ja-JP" altLang="en-US" sz="3200" dirty="0" smtClean="0"/>
                        <a:t>課題別</a:t>
                      </a:r>
                      <a:endParaRPr kumimoji="1" lang="ja-JP" altLang="en-US" sz="3200" dirty="0"/>
                    </a:p>
                  </a:txBody>
                  <a:tcPr marL="99050" marR="99050" marT="45715" marB="45715" anchor="ctr">
                    <a:solidFill>
                      <a:schemeClr val="tx2">
                        <a:lumMod val="20000"/>
                        <a:lumOff val="80000"/>
                      </a:schemeClr>
                    </a:solidFill>
                  </a:tcPr>
                </a:tc>
                <a:tc>
                  <a:txBody>
                    <a:bodyPr/>
                    <a:lstStyle/>
                    <a:p>
                      <a:r>
                        <a:rPr kumimoji="1" lang="ja-JP" altLang="en-US" sz="2800" dirty="0" smtClean="0"/>
                        <a:t>地域移行支援部会、権利擁護部会、</a:t>
                      </a:r>
                      <a:endParaRPr kumimoji="1" lang="en-US" altLang="ja-JP" sz="2800" dirty="0" smtClean="0"/>
                    </a:p>
                    <a:p>
                      <a:r>
                        <a:rPr kumimoji="1" lang="ja-JP" altLang="en-US" sz="2800" dirty="0" smtClean="0"/>
                        <a:t>就労支援部会、進路部会</a:t>
                      </a:r>
                      <a:endParaRPr kumimoji="1" lang="ja-JP" altLang="en-US" sz="2800" dirty="0"/>
                    </a:p>
                  </a:txBody>
                  <a:tcPr marL="99050" marR="99050" marT="45715" marB="45715" anchor="ctr"/>
                </a:tc>
                <a:extLst>
                  <a:ext uri="{0D108BD9-81ED-4DB2-BD59-A6C34878D82A}">
                    <a16:rowId xmlns:a16="http://schemas.microsoft.com/office/drawing/2014/main" val="10001"/>
                  </a:ext>
                </a:extLst>
              </a:tr>
              <a:tr h="1709202">
                <a:tc>
                  <a:txBody>
                    <a:bodyPr/>
                    <a:lstStyle/>
                    <a:p>
                      <a:pPr algn="ctr"/>
                      <a:r>
                        <a:rPr kumimoji="1" lang="ja-JP" altLang="en-US" sz="3200" dirty="0" smtClean="0"/>
                        <a:t>事業種別</a:t>
                      </a:r>
                      <a:endParaRPr kumimoji="1" lang="ja-JP" altLang="en-US" sz="3200" dirty="0"/>
                    </a:p>
                  </a:txBody>
                  <a:tcPr marL="99050" marR="99050" marT="45715" marB="45715" anchor="ctr">
                    <a:solidFill>
                      <a:schemeClr val="tx2">
                        <a:lumMod val="20000"/>
                        <a:lumOff val="80000"/>
                      </a:schemeClr>
                    </a:solidFill>
                  </a:tcPr>
                </a:tc>
                <a:tc>
                  <a:txBody>
                    <a:bodyPr/>
                    <a:lstStyle/>
                    <a:p>
                      <a:r>
                        <a:rPr kumimoji="1" lang="ja-JP" altLang="en-US" sz="2800" dirty="0" smtClean="0"/>
                        <a:t>居宅介護事業所、日中支援事業所、</a:t>
                      </a:r>
                      <a:endParaRPr kumimoji="1" lang="en-US" altLang="ja-JP" sz="2800" dirty="0" smtClean="0"/>
                    </a:p>
                    <a:p>
                      <a:r>
                        <a:rPr kumimoji="1" lang="ja-JP" altLang="en-US" sz="2800" dirty="0" smtClean="0"/>
                        <a:t>就労支援事業所、障害者支援施設、</a:t>
                      </a:r>
                      <a:endParaRPr kumimoji="1" lang="en-US" altLang="ja-JP" sz="2800" dirty="0" smtClean="0"/>
                    </a:p>
                    <a:p>
                      <a:r>
                        <a:rPr kumimoji="1" lang="ja-JP" altLang="en-US" sz="2800" dirty="0" smtClean="0"/>
                        <a:t>短期入所部会</a:t>
                      </a:r>
                      <a:endParaRPr kumimoji="1" lang="en-US" altLang="ja-JP" sz="2800" dirty="0" smtClean="0"/>
                    </a:p>
                  </a:txBody>
                  <a:tcPr marL="99050" marR="99050" marT="45715" marB="45715" anchor="ctr"/>
                </a:tc>
                <a:extLst>
                  <a:ext uri="{0D108BD9-81ED-4DB2-BD59-A6C34878D82A}">
                    <a16:rowId xmlns:a16="http://schemas.microsoft.com/office/drawing/2014/main" val="10002"/>
                  </a:ext>
                </a:extLst>
              </a:tr>
            </a:tbl>
          </a:graphicData>
        </a:graphic>
      </p:graphicFrame>
      <p:cxnSp>
        <p:nvCxnSpPr>
          <p:cNvPr id="5" name="直線コネクタ 4"/>
          <p:cNvCxnSpPr/>
          <p:nvPr/>
        </p:nvCxnSpPr>
        <p:spPr>
          <a:xfrm>
            <a:off x="0" y="615561"/>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9940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idx="1"/>
          </p:nvPr>
        </p:nvSpPr>
        <p:spPr>
          <a:xfrm>
            <a:off x="483601" y="1384625"/>
            <a:ext cx="8915400" cy="1828076"/>
          </a:xfrm>
          <a:ln>
            <a:solidFill>
              <a:schemeClr val="tx1"/>
            </a:solidFill>
            <a:miter lim="800000"/>
            <a:headEnd/>
            <a:tailEnd/>
          </a:ln>
        </p:spPr>
        <p:txBody>
          <a:bodyPr/>
          <a:lstStyle/>
          <a:p>
            <a:pPr eaLnBrk="1" hangingPunct="1"/>
            <a:r>
              <a:rPr lang="ja-JP" altLang="en-US" sz="2400"/>
              <a:t>自己完結に陥らない（ネットワークで取り組む基盤をつくる）</a:t>
            </a:r>
          </a:p>
          <a:p>
            <a:pPr eaLnBrk="1" hangingPunct="1"/>
            <a:r>
              <a:rPr lang="ja-JP" altLang="en-US" sz="2400"/>
              <a:t>他人事にとらえない（地域の課題を的確に把握する）</a:t>
            </a:r>
          </a:p>
          <a:p>
            <a:pPr eaLnBrk="1" hangingPunct="1"/>
            <a:r>
              <a:rPr lang="ja-JP" altLang="en-US" sz="2400"/>
              <a:t>出来ることから進める（成功体験を積み重ねる）</a:t>
            </a:r>
          </a:p>
          <a:p>
            <a:pPr eaLnBrk="1" hangingPunct="1"/>
            <a:r>
              <a:rPr lang="ja-JP" altLang="en-US" sz="2400"/>
              <a:t>取り組みの成果を確認する（相互に評価する）</a:t>
            </a:r>
          </a:p>
        </p:txBody>
      </p:sp>
      <p:sp>
        <p:nvSpPr>
          <p:cNvPr id="48131" name="AutoShape 8"/>
          <p:cNvSpPr>
            <a:spLocks noChangeArrowheads="1"/>
          </p:cNvSpPr>
          <p:nvPr/>
        </p:nvSpPr>
        <p:spPr bwMode="auto">
          <a:xfrm>
            <a:off x="895440" y="189165"/>
            <a:ext cx="8269560" cy="863646"/>
          </a:xfrm>
          <a:prstGeom prst="rtTriangle">
            <a:avLst/>
          </a:prstGeom>
          <a:gradFill rotWithShape="1">
            <a:gsLst>
              <a:gs pos="0">
                <a:srgbClr val="FFFFE9"/>
              </a:gs>
              <a:gs pos="100000">
                <a:srgbClr val="FFFFB9"/>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72824" tIns="8714" rIns="72824" bIns="8714"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solidFill>
                <a:srgbClr val="000000"/>
              </a:solidFill>
              <a:latin typeface="Times New Roman" pitchFamily="18" charset="0"/>
            </a:endParaRPr>
          </a:p>
        </p:txBody>
      </p:sp>
      <p:sp>
        <p:nvSpPr>
          <p:cNvPr id="48132" name="Rectangle 3"/>
          <p:cNvSpPr>
            <a:spLocks noChangeArrowheads="1"/>
          </p:cNvSpPr>
          <p:nvPr/>
        </p:nvSpPr>
        <p:spPr bwMode="auto">
          <a:xfrm>
            <a:off x="351000" y="477564"/>
            <a:ext cx="9283560" cy="64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29" tIns="44815" rIns="89629" bIns="44815"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b="1">
                <a:solidFill>
                  <a:srgbClr val="000000"/>
                </a:solidFill>
                <a:latin typeface="Times New Roman" pitchFamily="18" charset="0"/>
              </a:rPr>
              <a:t>市町村（自立支援）協議会は地域づくりの中核</a:t>
            </a:r>
          </a:p>
        </p:txBody>
      </p:sp>
      <p:sp>
        <p:nvSpPr>
          <p:cNvPr id="48133" name="AutoShape 4"/>
          <p:cNvSpPr>
            <a:spLocks noChangeArrowheads="1"/>
          </p:cNvSpPr>
          <p:nvPr/>
        </p:nvSpPr>
        <p:spPr bwMode="auto">
          <a:xfrm>
            <a:off x="895440" y="4076347"/>
            <a:ext cx="8269560" cy="576798"/>
          </a:xfrm>
          <a:prstGeom prst="roundRect">
            <a:avLst>
              <a:gd name="adj" fmla="val 16667"/>
            </a:avLst>
          </a:prstGeom>
          <a:solidFill>
            <a:schemeClr val="accent1">
              <a:alpha val="59999"/>
            </a:schemeClr>
          </a:solidFill>
          <a:ln w="9525">
            <a:solidFill>
              <a:schemeClr val="tx1"/>
            </a:solidFill>
            <a:round/>
            <a:headEnd/>
            <a:tailEnd/>
          </a:ln>
        </p:spPr>
        <p:txBody>
          <a:bodyPr wrap="none" lIns="89629" tIns="44815" rIns="89629" bIns="44815"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700">
                <a:solidFill>
                  <a:srgbClr val="000000"/>
                </a:solidFill>
                <a:latin typeface="Arial" pitchFamily="34" charset="0"/>
              </a:rPr>
              <a:t>市町村（自立支援）協議会は地域が協働する場</a:t>
            </a:r>
          </a:p>
        </p:txBody>
      </p:sp>
      <p:sp>
        <p:nvSpPr>
          <p:cNvPr id="48134" name="AutoShape 5"/>
          <p:cNvSpPr>
            <a:spLocks noChangeArrowheads="1"/>
          </p:cNvSpPr>
          <p:nvPr/>
        </p:nvSpPr>
        <p:spPr bwMode="auto">
          <a:xfrm>
            <a:off x="4251000" y="3284025"/>
            <a:ext cx="1404000" cy="720997"/>
          </a:xfrm>
          <a:prstGeom prst="upArrow">
            <a:avLst>
              <a:gd name="adj1" fmla="val 50000"/>
              <a:gd name="adj2" fmla="val 25000"/>
            </a:avLst>
          </a:prstGeom>
          <a:solidFill>
            <a:srgbClr val="FFFF99"/>
          </a:solidFill>
          <a:ln w="9525">
            <a:solidFill>
              <a:schemeClr val="tx1"/>
            </a:solidFill>
            <a:miter lim="800000"/>
            <a:headEnd/>
            <a:tailEnd/>
          </a:ln>
        </p:spPr>
        <p:txBody>
          <a:bodyPr vert="eaVert" wrap="none" lIns="89629" tIns="44815" rIns="89629" bIns="44815"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solidFill>
                <a:srgbClr val="000000"/>
              </a:solidFill>
              <a:latin typeface="Times New Roman" pitchFamily="18" charset="0"/>
            </a:endParaRPr>
          </a:p>
        </p:txBody>
      </p:sp>
      <p:sp>
        <p:nvSpPr>
          <p:cNvPr id="48135" name="AutoShape 6"/>
          <p:cNvSpPr>
            <a:spLocks noChangeArrowheads="1"/>
          </p:cNvSpPr>
          <p:nvPr/>
        </p:nvSpPr>
        <p:spPr bwMode="auto">
          <a:xfrm rot="10800000">
            <a:off x="4251000" y="4724469"/>
            <a:ext cx="1404000" cy="720997"/>
          </a:xfrm>
          <a:prstGeom prst="upArrow">
            <a:avLst>
              <a:gd name="adj1" fmla="val 50000"/>
              <a:gd name="adj2" fmla="val 25000"/>
            </a:avLst>
          </a:prstGeom>
          <a:solidFill>
            <a:srgbClr val="FFFF99"/>
          </a:solidFill>
          <a:ln w="9525">
            <a:solidFill>
              <a:schemeClr val="tx1"/>
            </a:solidFill>
            <a:miter lim="800000"/>
            <a:headEnd/>
            <a:tailEnd/>
          </a:ln>
        </p:spPr>
        <p:txBody>
          <a:bodyPr vert="eaVert" wrap="none" lIns="89629" tIns="44815" rIns="89629" bIns="44815"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solidFill>
                <a:srgbClr val="000000"/>
              </a:solidFill>
              <a:latin typeface="Times New Roman" pitchFamily="18" charset="0"/>
            </a:endParaRPr>
          </a:p>
        </p:txBody>
      </p:sp>
      <p:sp>
        <p:nvSpPr>
          <p:cNvPr id="48136" name="AutoShape 7"/>
          <p:cNvSpPr>
            <a:spLocks noChangeArrowheads="1"/>
          </p:cNvSpPr>
          <p:nvPr/>
        </p:nvSpPr>
        <p:spPr bwMode="auto">
          <a:xfrm>
            <a:off x="1756560" y="5543150"/>
            <a:ext cx="6396000" cy="981486"/>
          </a:xfrm>
          <a:prstGeom prst="bevel">
            <a:avLst>
              <a:gd name="adj" fmla="val 12500"/>
            </a:avLst>
          </a:prstGeom>
          <a:solidFill>
            <a:srgbClr val="FFFF66">
              <a:alpha val="52156"/>
            </a:srgbClr>
          </a:solidFill>
          <a:ln w="9525">
            <a:solidFill>
              <a:schemeClr val="tx1"/>
            </a:solidFill>
            <a:miter lim="800000"/>
            <a:headEnd/>
            <a:tailEnd/>
          </a:ln>
        </p:spPr>
        <p:txBody>
          <a:bodyPr wrap="none" lIns="89629" tIns="44815" rIns="89629" bIns="44815"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3900">
                <a:solidFill>
                  <a:srgbClr val="000000"/>
                </a:solidFill>
                <a:latin typeface="Arial" pitchFamily="34" charset="0"/>
              </a:rPr>
              <a:t>地域で障害者を支える</a:t>
            </a:r>
          </a:p>
        </p:txBody>
      </p:sp>
      <p:sp>
        <p:nvSpPr>
          <p:cNvPr id="2" name="スライド番号プレースホルダー 1"/>
          <p:cNvSpPr>
            <a:spLocks noGrp="1"/>
          </p:cNvSpPr>
          <p:nvPr>
            <p:ph type="sldNum" sz="quarter" idx="12"/>
          </p:nvPr>
        </p:nvSpPr>
        <p:spPr/>
        <p:txBody>
          <a:bodyPr/>
          <a:lstStyle/>
          <a:p>
            <a:pPr>
              <a:defRPr/>
            </a:pPr>
            <a:fld id="{195D9B42-EE64-4402-A0B6-B6560A50425B}" type="slidenum">
              <a:rPr lang="ja-JP" altLang="en-US"/>
              <a:pPr>
                <a:defRPr/>
              </a:pPr>
              <a:t>94</a:t>
            </a:fld>
            <a:endParaRPr lang="ja-JP" altLang="en-US"/>
          </a:p>
        </p:txBody>
      </p:sp>
    </p:spTree>
    <p:extLst>
      <p:ext uri="{BB962C8B-B14F-4D97-AF65-F5344CB8AC3E}">
        <p14:creationId xmlns:p14="http://schemas.microsoft.com/office/powerpoint/2010/main" val="64284462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a:xfrm>
            <a:off x="494520" y="124042"/>
            <a:ext cx="8915400" cy="489968"/>
          </a:xfrm>
        </p:spPr>
        <p:txBody>
          <a:bodyPr/>
          <a:lstStyle/>
          <a:p>
            <a:pPr eaLnBrk="1" hangingPunct="1"/>
            <a:r>
              <a:rPr lang="ja-JP" altLang="en-US" sz="3100" dirty="0" smtClean="0"/>
              <a:t>都道府県</a:t>
            </a:r>
            <a:r>
              <a:rPr lang="ja-JP" altLang="en-US" sz="3100" dirty="0"/>
              <a:t>（自立支援）協議会</a:t>
            </a:r>
          </a:p>
        </p:txBody>
      </p:sp>
      <p:sp>
        <p:nvSpPr>
          <p:cNvPr id="3" name="コンテンツ プレースホルダー 2"/>
          <p:cNvSpPr>
            <a:spLocks noGrp="1"/>
          </p:cNvSpPr>
          <p:nvPr>
            <p:ph idx="1"/>
          </p:nvPr>
        </p:nvSpPr>
        <p:spPr>
          <a:xfrm>
            <a:off x="195000" y="908612"/>
            <a:ext cx="9516000" cy="5833098"/>
          </a:xfrm>
          <a:ln>
            <a:solidFill>
              <a:schemeClr val="tx1">
                <a:lumMod val="85000"/>
                <a:lumOff val="15000"/>
              </a:schemeClr>
            </a:solidFill>
          </a:ln>
        </p:spPr>
        <p:txBody>
          <a:bodyPr/>
          <a:lstStyle/>
          <a:p>
            <a:pPr marL="0" indent="0" eaLnBrk="1" hangingPunct="1">
              <a:buNone/>
              <a:defRPr/>
            </a:pPr>
            <a:r>
              <a:rPr lang="ja-JP" altLang="en-US" sz="1900" dirty="0"/>
              <a:t>①法的根拠</a:t>
            </a:r>
            <a:endParaRPr lang="en-US" altLang="ja-JP" sz="1900" dirty="0"/>
          </a:p>
          <a:p>
            <a:pPr marL="0" indent="0" eaLnBrk="1" hangingPunct="1">
              <a:buNone/>
              <a:defRPr/>
            </a:pPr>
            <a:r>
              <a:rPr lang="ja-JP" altLang="en-US" sz="1900" b="1" dirty="0"/>
              <a:t>（障害者総合支援法施行規則）</a:t>
            </a:r>
            <a:endParaRPr lang="en-US" altLang="ja-JP" sz="1900" b="1" dirty="0"/>
          </a:p>
          <a:p>
            <a:pPr marL="0" indent="0" eaLnBrk="1" hangingPunct="1">
              <a:buNone/>
              <a:defRPr/>
            </a:pPr>
            <a:r>
              <a:rPr lang="ja-JP" altLang="en-US" sz="1900" b="1" dirty="0"/>
              <a:t>第六五の一五</a:t>
            </a:r>
            <a:r>
              <a:rPr lang="ja-JP" altLang="en-US" sz="1900" dirty="0"/>
              <a:t>　法第七十八条第一項に規定する厚生労働省令で定める事業は、（略）、都道府県の区域内における相談支援の体制に関する協議を行うための会議の設置、（略）その他障害者等が自立した日常生活及び社会生活を営むために必要な事業であって広域的な対応が必要なものとする。</a:t>
            </a:r>
            <a:endParaRPr lang="en-US" altLang="ja-JP" sz="1900" dirty="0"/>
          </a:p>
          <a:p>
            <a:pPr marL="0" indent="0" eaLnBrk="1" hangingPunct="1">
              <a:buNone/>
              <a:defRPr/>
            </a:pPr>
            <a:endParaRPr lang="en-US" altLang="ja-JP" sz="1900" dirty="0"/>
          </a:p>
          <a:p>
            <a:pPr marL="0" indent="0" eaLnBrk="1" hangingPunct="1">
              <a:buNone/>
              <a:defRPr/>
            </a:pPr>
            <a:r>
              <a:rPr lang="ja-JP" altLang="en-US" sz="1900" dirty="0"/>
              <a:t>②役割</a:t>
            </a:r>
            <a:endParaRPr lang="en-US" altLang="ja-JP" sz="1900" dirty="0"/>
          </a:p>
          <a:p>
            <a:pPr eaLnBrk="1" hangingPunct="1">
              <a:defRPr/>
            </a:pPr>
            <a:r>
              <a:rPr lang="ja-JP" altLang="en-US" sz="1900" dirty="0"/>
              <a:t>都道府県内の圏域事の相談支援体制の状況を把握・評価し整備方策を助言</a:t>
            </a:r>
            <a:endParaRPr lang="en-US" altLang="ja-JP" sz="1900" dirty="0"/>
          </a:p>
          <a:p>
            <a:pPr eaLnBrk="1" hangingPunct="1">
              <a:defRPr/>
            </a:pPr>
            <a:r>
              <a:rPr lang="ja-JP" altLang="en-US" sz="1900" dirty="0"/>
              <a:t>相談支援従事者の研修のあり方を協議</a:t>
            </a:r>
            <a:endParaRPr lang="en-US" altLang="ja-JP" sz="1900" dirty="0"/>
          </a:p>
          <a:p>
            <a:pPr eaLnBrk="1" hangingPunct="1">
              <a:defRPr/>
            </a:pPr>
            <a:r>
              <a:rPr lang="ja-JP" altLang="en-US" sz="1900" dirty="0"/>
              <a:t>専門的分野における支援方策について情報や知見を共有、普及</a:t>
            </a:r>
            <a:endParaRPr lang="en-US" altLang="ja-JP" sz="1900" dirty="0"/>
          </a:p>
          <a:p>
            <a:pPr eaLnBrk="1" hangingPunct="1">
              <a:defRPr/>
            </a:pPr>
            <a:r>
              <a:rPr lang="ja-JP" altLang="en-US" sz="1900" dirty="0"/>
              <a:t>その他（都道府県障害福祉計画の作成・具体化に向けた協議、権利擁護の普及に関すること等）</a:t>
            </a:r>
            <a:endParaRPr lang="en-US" altLang="ja-JP" sz="1900" dirty="0"/>
          </a:p>
          <a:p>
            <a:pPr eaLnBrk="1" hangingPunct="1">
              <a:defRPr/>
            </a:pPr>
            <a:endParaRPr lang="en-US" altLang="ja-JP" sz="1900" dirty="0"/>
          </a:p>
          <a:p>
            <a:pPr marL="0" indent="0" eaLnBrk="1" hangingPunct="1">
              <a:buNone/>
              <a:defRPr/>
            </a:pPr>
            <a:r>
              <a:rPr lang="ja-JP" altLang="en-US" sz="1900" dirty="0"/>
              <a:t>③構成メンバー等</a:t>
            </a:r>
            <a:endParaRPr lang="en-US" altLang="ja-JP" sz="1900" dirty="0"/>
          </a:p>
          <a:p>
            <a:pPr marL="0" indent="0" eaLnBrk="1" hangingPunct="1">
              <a:buNone/>
              <a:defRPr/>
            </a:pPr>
            <a:r>
              <a:rPr lang="ja-JP" altLang="en-US" sz="1900" dirty="0"/>
              <a:t>相談支援従事者、専門相談機関、更生相談所、児童相談所、教育委員会、学識経験者、市町村（協議会）代表、当事者・家族会代表、その他都道府県関係行政機関　等</a:t>
            </a:r>
            <a:endParaRPr lang="en-US" altLang="ja-JP" sz="1900" dirty="0"/>
          </a:p>
        </p:txBody>
      </p:sp>
      <p:cxnSp>
        <p:nvCxnSpPr>
          <p:cNvPr id="4" name="直線コネクタ 3"/>
          <p:cNvCxnSpPr/>
          <p:nvPr/>
        </p:nvCxnSpPr>
        <p:spPr>
          <a:xfrm>
            <a:off x="0" y="615561"/>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6215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0" y="52718"/>
            <a:ext cx="9711000" cy="632617"/>
          </a:xfrm>
        </p:spPr>
        <p:txBody>
          <a:bodyPr/>
          <a:lstStyle/>
          <a:p>
            <a:pPr eaLnBrk="1" hangingPunct="1"/>
            <a:r>
              <a:rPr lang="ja-JP" altLang="en-US" sz="3100" dirty="0" smtClean="0"/>
              <a:t>（</a:t>
            </a:r>
            <a:r>
              <a:rPr lang="ja-JP" altLang="en-US" sz="3100" dirty="0"/>
              <a:t>自立支援）協議会と障害福祉計画</a:t>
            </a:r>
          </a:p>
        </p:txBody>
      </p:sp>
      <p:sp>
        <p:nvSpPr>
          <p:cNvPr id="3" name="コンテンツ プレースホルダー 2"/>
          <p:cNvSpPr>
            <a:spLocks noGrp="1"/>
          </p:cNvSpPr>
          <p:nvPr>
            <p:ph idx="1"/>
          </p:nvPr>
        </p:nvSpPr>
        <p:spPr>
          <a:xfrm>
            <a:off x="496081" y="1052812"/>
            <a:ext cx="8915400" cy="5471824"/>
          </a:xfrm>
          <a:ln>
            <a:solidFill>
              <a:schemeClr val="tx1">
                <a:lumMod val="85000"/>
                <a:lumOff val="15000"/>
              </a:schemeClr>
            </a:solidFill>
          </a:ln>
        </p:spPr>
        <p:txBody>
          <a:bodyPr/>
          <a:lstStyle/>
          <a:p>
            <a:pPr marL="0" indent="0" eaLnBrk="1" hangingPunct="1">
              <a:buNone/>
              <a:defRPr/>
            </a:pPr>
            <a:r>
              <a:rPr lang="ja-JP" altLang="en-US" sz="2000" b="1" dirty="0"/>
              <a:t>（市町村障害福祉計画）</a:t>
            </a:r>
            <a:endParaRPr lang="en-US" altLang="ja-JP" sz="2000" b="1" dirty="0"/>
          </a:p>
          <a:p>
            <a:pPr marL="0" indent="0" eaLnBrk="1" hangingPunct="1">
              <a:buNone/>
              <a:defRPr/>
            </a:pPr>
            <a:r>
              <a:rPr lang="ja-JP" altLang="en-US" sz="2000" b="1" dirty="0"/>
              <a:t>法第八八条</a:t>
            </a:r>
            <a:r>
              <a:rPr lang="ja-JP" altLang="en-US" sz="2000" dirty="0"/>
              <a:t>　市町村は、基本指針に即して、障害福祉サービスの提供体制の確保その他この法律に基づく業務の円滑な実施に関する計画（以下「市町村障害福祉計画」という。）を定めるものとする。</a:t>
            </a:r>
            <a:endParaRPr lang="en-US" altLang="ja-JP" sz="2000" dirty="0"/>
          </a:p>
          <a:p>
            <a:pPr marL="0" indent="0" eaLnBrk="1" hangingPunct="1">
              <a:buNone/>
              <a:defRPr/>
            </a:pPr>
            <a:r>
              <a:rPr lang="ja-JP" altLang="en-US" sz="2000" dirty="0"/>
              <a:t>８　市町村は、第八十九条の三第一項に規定する協議会を設置したときは、市町村障害福祉計画を定め、又は変更しようとする場合において、あらかじめ、</a:t>
            </a:r>
            <a:r>
              <a:rPr lang="ja-JP" altLang="en-US" sz="2000" u="sng" dirty="0"/>
              <a:t>協議会の意見を聴くよう努めなければならない</a:t>
            </a:r>
            <a:r>
              <a:rPr lang="ja-JP" altLang="en-US" sz="2000" dirty="0"/>
              <a:t>。</a:t>
            </a:r>
            <a:endParaRPr lang="en-US" altLang="ja-JP" sz="2000" dirty="0"/>
          </a:p>
          <a:p>
            <a:pPr marL="0" indent="0" eaLnBrk="1" hangingPunct="1">
              <a:buNone/>
              <a:defRPr/>
            </a:pPr>
            <a:endParaRPr lang="en-US" altLang="ja-JP" sz="2000" b="1" dirty="0"/>
          </a:p>
          <a:p>
            <a:pPr marL="0" indent="0" eaLnBrk="1" hangingPunct="1">
              <a:buNone/>
              <a:defRPr/>
            </a:pPr>
            <a:r>
              <a:rPr lang="ja-JP" altLang="en-US" sz="2000" b="1" dirty="0"/>
              <a:t>（都道府県障害福祉計画）</a:t>
            </a:r>
            <a:endParaRPr lang="en-US" altLang="ja-JP" sz="2000" b="1" dirty="0"/>
          </a:p>
          <a:p>
            <a:pPr marL="0" indent="0" eaLnBrk="1" hangingPunct="1">
              <a:buNone/>
              <a:defRPr/>
            </a:pPr>
            <a:r>
              <a:rPr lang="ja-JP" altLang="en-US" sz="2000" b="1" dirty="0"/>
              <a:t>法第八九条　</a:t>
            </a:r>
            <a:r>
              <a:rPr lang="ja-JP" altLang="en-US" sz="2000" dirty="0"/>
              <a:t>都道府県は基本指針に即して、市町村障害福祉計画の達成に資するため、各市町村を通ずる広域的な見地から、障害福祉サービスの提供体制の確保その他のこの法律に基づく業務の円滑な実施に関する計画を定めるものとする。</a:t>
            </a:r>
            <a:endParaRPr lang="en-US" altLang="ja-JP" sz="2000" dirty="0"/>
          </a:p>
          <a:p>
            <a:pPr marL="0" indent="0" eaLnBrk="1" hangingPunct="1">
              <a:buNone/>
              <a:defRPr/>
            </a:pPr>
            <a:r>
              <a:rPr lang="ja-JP" altLang="en-US" sz="2000" dirty="0"/>
              <a:t>６　都道府県は、協議会を設置したときは、都道府県障害福祉計画を定め、又は変更しようとする場合において、あらかじめ、</a:t>
            </a:r>
            <a:r>
              <a:rPr lang="ja-JP" altLang="en-US" sz="2000" u="sng" dirty="0"/>
              <a:t>協議会の意見を聴くよう努めなければならない。</a:t>
            </a:r>
            <a:endParaRPr lang="en-US" altLang="ja-JP" sz="2000" u="sng" dirty="0"/>
          </a:p>
        </p:txBody>
      </p:sp>
      <p:cxnSp>
        <p:nvCxnSpPr>
          <p:cNvPr id="4" name="直線コネクタ 3"/>
          <p:cNvCxnSpPr/>
          <p:nvPr/>
        </p:nvCxnSpPr>
        <p:spPr>
          <a:xfrm>
            <a:off x="0" y="615561"/>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45063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130640" y="620688"/>
            <a:ext cx="9646908" cy="1436094"/>
          </a:xfrm>
          <a:prstGeom prst="rect">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defTabSz="873125" fontAlgn="base">
              <a:spcBef>
                <a:spcPct val="0"/>
              </a:spcBef>
              <a:spcAft>
                <a:spcPct val="0"/>
              </a:spcAft>
            </a:pPr>
            <a:r>
              <a:rPr lang="en-US" altLang="ja-JP" sz="1400" dirty="0" smtClean="0">
                <a:solidFill>
                  <a:prstClr val="black"/>
                </a:solidFill>
                <a:latin typeface="ＭＳ Ｐゴシック"/>
              </a:rPr>
              <a:t>  </a:t>
            </a:r>
            <a:r>
              <a:rPr lang="ja-JP" altLang="en-US" sz="1600" dirty="0" smtClean="0">
                <a:solidFill>
                  <a:prstClr val="black"/>
                </a:solidFill>
                <a:latin typeface="ＭＳ Ｐゴシック"/>
              </a:rPr>
              <a:t>（事業概要） </a:t>
            </a:r>
            <a:endParaRPr lang="en-US" altLang="ja-JP" sz="1600" dirty="0" smtClean="0">
              <a:solidFill>
                <a:prstClr val="black"/>
              </a:solidFill>
              <a:latin typeface="ＭＳ Ｐゴシック"/>
            </a:endParaRPr>
          </a:p>
          <a:p>
            <a:pPr marL="119063" indent="-119063" defTabSz="873125" fontAlgn="base">
              <a:spcBef>
                <a:spcPct val="0"/>
              </a:spcBef>
              <a:spcAft>
                <a:spcPct val="0"/>
              </a:spcAft>
            </a:pPr>
            <a:r>
              <a:rPr lang="ja-JP" altLang="en-US" sz="1600" dirty="0">
                <a:solidFill>
                  <a:prstClr val="black"/>
                </a:solidFill>
                <a:latin typeface="ＭＳ Ｐゴシック"/>
              </a:rPr>
              <a:t>　</a:t>
            </a:r>
            <a:r>
              <a:rPr lang="ja-JP" altLang="en-US" sz="1600" dirty="0" smtClean="0">
                <a:solidFill>
                  <a:prstClr val="black"/>
                </a:solidFill>
                <a:latin typeface="ＭＳ Ｐゴシック"/>
              </a:rPr>
              <a:t>　 障害児者</a:t>
            </a:r>
            <a:r>
              <a:rPr lang="ja-JP" altLang="en-US" sz="1600" dirty="0">
                <a:solidFill>
                  <a:prstClr val="black"/>
                </a:solidFill>
                <a:latin typeface="ＭＳ Ｐゴシック"/>
              </a:rPr>
              <a:t>の社会参加を進めるためには、地域の課題の解決や社会的資源の開発・活用が必須であり、地域の理解の促進や関係</a:t>
            </a:r>
            <a:r>
              <a:rPr lang="ja-JP" altLang="en-US" sz="1600" dirty="0" smtClean="0">
                <a:solidFill>
                  <a:prstClr val="black"/>
                </a:solidFill>
                <a:latin typeface="ＭＳ Ｐゴシック"/>
              </a:rPr>
              <a:t>機関の</a:t>
            </a:r>
            <a:r>
              <a:rPr lang="ja-JP" altLang="en-US" sz="1600" dirty="0">
                <a:solidFill>
                  <a:prstClr val="black"/>
                </a:solidFill>
                <a:latin typeface="ＭＳ Ｐゴシック"/>
              </a:rPr>
              <a:t>ネットワークが強化される必要があることから</a:t>
            </a:r>
            <a:r>
              <a:rPr lang="ja-JP" altLang="en-US" sz="1600" dirty="0" smtClean="0">
                <a:solidFill>
                  <a:prstClr val="black"/>
                </a:solidFill>
                <a:latin typeface="ＭＳ Ｐゴシック"/>
              </a:rPr>
              <a:t>、市町村協議会において、先進的に地域資源の開発・利用促進等に向けた取組の支援を</a:t>
            </a:r>
            <a:r>
              <a:rPr lang="ja-JP" altLang="en-US" sz="1600" dirty="0">
                <a:solidFill>
                  <a:prstClr val="black"/>
                </a:solidFill>
                <a:latin typeface="ＭＳ Ｐゴシック"/>
              </a:rPr>
              <a:t>行い、障害児者への総合的な地域生活支援の実現を目指す</a:t>
            </a:r>
            <a:r>
              <a:rPr lang="ja-JP" altLang="en-US" sz="1600" dirty="0" smtClean="0">
                <a:solidFill>
                  <a:prstClr val="black"/>
                </a:solidFill>
                <a:latin typeface="ＭＳ Ｐゴシック"/>
              </a:rPr>
              <a:t>。</a:t>
            </a:r>
            <a:endParaRPr lang="en-US" altLang="ja-JP" sz="1600" dirty="0" smtClean="0">
              <a:solidFill>
                <a:prstClr val="black"/>
              </a:solidFill>
              <a:latin typeface="ＭＳ Ｐゴシック"/>
            </a:endParaRPr>
          </a:p>
        </p:txBody>
      </p:sp>
      <p:sp>
        <p:nvSpPr>
          <p:cNvPr id="3" name="テキスト ボックス 2"/>
          <p:cNvSpPr txBox="1"/>
          <p:nvPr/>
        </p:nvSpPr>
        <p:spPr>
          <a:xfrm>
            <a:off x="92621" y="224644"/>
            <a:ext cx="9250863" cy="400110"/>
          </a:xfrm>
          <a:prstGeom prst="rect">
            <a:avLst/>
          </a:prstGeom>
          <a:noFill/>
        </p:spPr>
        <p:txBody>
          <a:bodyPr wrap="square" rtlCol="0">
            <a:spAutoFit/>
          </a:bodyPr>
          <a:lstStyle/>
          <a:p>
            <a:r>
              <a:rPr lang="ja-JP" altLang="en-US" sz="2000" dirty="0" smtClean="0">
                <a:solidFill>
                  <a:srgbClr val="000000"/>
                </a:solidFill>
                <a:latin typeface="ＤＨＰ特太ゴシック体" panose="020B0500000000000000" pitchFamily="50" charset="-128"/>
                <a:ea typeface="ＤＨＰ特太ゴシック体" panose="020B0500000000000000" pitchFamily="50" charset="-128"/>
              </a:rPr>
              <a:t>○協議会における地域資源の開発・利用促進等の支援</a:t>
            </a:r>
            <a:endParaRPr lang="ja-JP" altLang="en-US" sz="2000" dirty="0">
              <a:solidFill>
                <a:prstClr val="black"/>
              </a:solidFill>
              <a:latin typeface="ＤＨＰ特太ゴシック体" panose="020B0500000000000000" pitchFamily="50" charset="-128"/>
              <a:ea typeface="ＤＨＰ特太ゴシック体" panose="020B0500000000000000" pitchFamily="50" charset="-128"/>
            </a:endParaRPr>
          </a:p>
        </p:txBody>
      </p:sp>
      <p:sp>
        <p:nvSpPr>
          <p:cNvPr id="6" name="正方形/長方形 5"/>
          <p:cNvSpPr/>
          <p:nvPr/>
        </p:nvSpPr>
        <p:spPr bwMode="auto">
          <a:xfrm>
            <a:off x="130631" y="2132856"/>
            <a:ext cx="9644741" cy="3708412"/>
          </a:xfrm>
          <a:prstGeom prst="rect">
            <a:avLst/>
          </a:prstGeom>
          <a:noFill/>
          <a:ln w="19050" cap="flat" cmpd="sng" algn="ctr">
            <a:solidFill>
              <a:schemeClr val="accent3">
                <a:lumMod val="50000"/>
              </a:schemeClr>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defTabSz="873125" fontAlgn="base">
              <a:spcBef>
                <a:spcPct val="0"/>
              </a:spcBef>
              <a:spcAft>
                <a:spcPct val="0"/>
              </a:spcAft>
            </a:pPr>
            <a:r>
              <a:rPr lang="ja-JP" altLang="en-US" sz="1400" dirty="0" smtClean="0">
                <a:solidFill>
                  <a:prstClr val="black"/>
                </a:solidFill>
                <a:latin typeface="Arial" charset="0"/>
              </a:rPr>
              <a:t> </a:t>
            </a:r>
            <a:r>
              <a:rPr lang="ja-JP" altLang="en-US" sz="1600" dirty="0" smtClean="0">
                <a:solidFill>
                  <a:prstClr val="black"/>
                </a:solidFill>
                <a:latin typeface="Arial" charset="0"/>
              </a:rPr>
              <a:t>１   事業</a:t>
            </a:r>
            <a:r>
              <a:rPr lang="ja-JP" altLang="en-US" sz="1600" dirty="0">
                <a:solidFill>
                  <a:prstClr val="black"/>
                </a:solidFill>
                <a:latin typeface="Arial" charset="0"/>
              </a:rPr>
              <a:t>内容</a:t>
            </a:r>
            <a:endParaRPr lang="en-US" altLang="ja-JP" sz="1600" dirty="0" smtClean="0">
              <a:solidFill>
                <a:prstClr val="black"/>
              </a:solidFill>
              <a:latin typeface="Arial" charset="0"/>
            </a:endParaRPr>
          </a:p>
          <a:p>
            <a:r>
              <a:rPr lang="ja-JP" altLang="en-US" sz="1600" dirty="0" smtClean="0">
                <a:solidFill>
                  <a:prstClr val="black"/>
                </a:solidFill>
              </a:rPr>
              <a:t>　　　地域資源を総合的に活用して、障害児者の社会参加に向けた支援の体制を構築するため、市町</a:t>
            </a:r>
            <a:r>
              <a:rPr lang="ja-JP" altLang="en-US" sz="1600" dirty="0">
                <a:solidFill>
                  <a:prstClr val="black"/>
                </a:solidFill>
              </a:rPr>
              <a:t>村</a:t>
            </a:r>
            <a:r>
              <a:rPr lang="ja-JP" altLang="en-US" sz="1600" dirty="0" smtClean="0">
                <a:solidFill>
                  <a:prstClr val="black"/>
                </a:solidFill>
              </a:rPr>
              <a:t>協議会</a:t>
            </a:r>
            <a:r>
              <a:rPr lang="en-US" altLang="ja-JP" sz="1600" dirty="0" smtClean="0">
                <a:solidFill>
                  <a:prstClr val="black"/>
                </a:solidFill>
              </a:rPr>
              <a:t/>
            </a:r>
            <a:br>
              <a:rPr lang="en-US" altLang="ja-JP" sz="1600" dirty="0" smtClean="0">
                <a:solidFill>
                  <a:prstClr val="black"/>
                </a:solidFill>
              </a:rPr>
            </a:br>
            <a:r>
              <a:rPr lang="ja-JP" altLang="en-US" sz="1600" dirty="0" smtClean="0">
                <a:solidFill>
                  <a:prstClr val="black"/>
                </a:solidFill>
              </a:rPr>
              <a:t>　</a:t>
            </a:r>
            <a:r>
              <a:rPr lang="ja-JP" altLang="ja-JP" sz="1600" dirty="0" smtClean="0">
                <a:solidFill>
                  <a:prstClr val="black"/>
                </a:solidFill>
              </a:rPr>
              <a:t>における</a:t>
            </a:r>
            <a:r>
              <a:rPr lang="ja-JP" altLang="en-US" sz="1600" dirty="0" smtClean="0">
                <a:solidFill>
                  <a:prstClr val="black"/>
                </a:solidFill>
              </a:rPr>
              <a:t>地域</a:t>
            </a:r>
            <a:r>
              <a:rPr lang="ja-JP" altLang="ja-JP" sz="1600" dirty="0" smtClean="0">
                <a:solidFill>
                  <a:prstClr val="black"/>
                </a:solidFill>
              </a:rPr>
              <a:t>資源</a:t>
            </a:r>
            <a:r>
              <a:rPr lang="ja-JP" altLang="ja-JP" sz="1600" dirty="0">
                <a:solidFill>
                  <a:prstClr val="black"/>
                </a:solidFill>
              </a:rPr>
              <a:t>の開発・利用促進等に向けた取組に係る事業について助成する。</a:t>
            </a:r>
          </a:p>
          <a:p>
            <a:r>
              <a:rPr lang="ja-JP" altLang="en-US" sz="1600" dirty="0">
                <a:solidFill>
                  <a:prstClr val="black"/>
                </a:solidFill>
              </a:rPr>
              <a:t>　</a:t>
            </a:r>
            <a:r>
              <a:rPr lang="ja-JP" altLang="en-US" sz="1600" dirty="0" smtClean="0">
                <a:solidFill>
                  <a:prstClr val="black"/>
                </a:solidFill>
              </a:rPr>
              <a:t>　</a:t>
            </a:r>
            <a:r>
              <a:rPr lang="ja-JP" altLang="ja-JP" sz="1600" dirty="0" smtClean="0">
                <a:solidFill>
                  <a:prstClr val="black"/>
                </a:solidFill>
              </a:rPr>
              <a:t>【事業例</a:t>
            </a:r>
            <a:r>
              <a:rPr lang="ja-JP" altLang="ja-JP" sz="1600" dirty="0">
                <a:solidFill>
                  <a:prstClr val="black"/>
                </a:solidFill>
              </a:rPr>
              <a:t>】</a:t>
            </a:r>
          </a:p>
          <a:p>
            <a:r>
              <a:rPr lang="ja-JP" altLang="en-US" sz="1600" dirty="0" smtClean="0">
                <a:solidFill>
                  <a:prstClr val="black"/>
                </a:solidFill>
              </a:rPr>
              <a:t>　　　①　社会的資源</a:t>
            </a:r>
            <a:r>
              <a:rPr lang="ja-JP" altLang="ja-JP" sz="1600" dirty="0" smtClean="0">
                <a:solidFill>
                  <a:prstClr val="black"/>
                </a:solidFill>
              </a:rPr>
              <a:t>の開発に</a:t>
            </a:r>
            <a:r>
              <a:rPr lang="ja-JP" altLang="ja-JP" sz="1600" dirty="0">
                <a:solidFill>
                  <a:prstClr val="black"/>
                </a:solidFill>
              </a:rPr>
              <a:t>向けて</a:t>
            </a:r>
            <a:r>
              <a:rPr lang="ja-JP" altLang="ja-JP" sz="1600" dirty="0" smtClean="0">
                <a:solidFill>
                  <a:prstClr val="black"/>
                </a:solidFill>
              </a:rPr>
              <a:t>、</a:t>
            </a:r>
            <a:r>
              <a:rPr lang="ja-JP" altLang="en-US" sz="1600" dirty="0" smtClean="0">
                <a:solidFill>
                  <a:prstClr val="black"/>
                </a:solidFill>
              </a:rPr>
              <a:t>障害児者のニーズ調査</a:t>
            </a:r>
            <a:r>
              <a:rPr lang="ja-JP" altLang="en-US" sz="1600" dirty="0">
                <a:solidFill>
                  <a:prstClr val="black"/>
                </a:solidFill>
              </a:rPr>
              <a:t>や先進例の情報収集、</a:t>
            </a:r>
            <a:r>
              <a:rPr lang="ja-JP" altLang="en-US" sz="1600" dirty="0" smtClean="0">
                <a:solidFill>
                  <a:prstClr val="black"/>
                </a:solidFill>
              </a:rPr>
              <a:t>商工会議所・地域住民等</a:t>
            </a:r>
            <a:r>
              <a:rPr lang="en-US" altLang="ja-JP" sz="1600" dirty="0" smtClean="0">
                <a:solidFill>
                  <a:prstClr val="black"/>
                </a:solidFill>
              </a:rPr>
              <a:t/>
            </a:r>
            <a:br>
              <a:rPr lang="en-US" altLang="ja-JP" sz="1600" dirty="0" smtClean="0">
                <a:solidFill>
                  <a:prstClr val="black"/>
                </a:solidFill>
              </a:rPr>
            </a:br>
            <a:r>
              <a:rPr lang="ja-JP" altLang="en-US" sz="1600" dirty="0" smtClean="0">
                <a:solidFill>
                  <a:prstClr val="black"/>
                </a:solidFill>
              </a:rPr>
              <a:t>　　　　</a:t>
            </a:r>
            <a:r>
              <a:rPr lang="ja-JP" altLang="en-US" sz="1600" dirty="0" err="1" smtClean="0">
                <a:solidFill>
                  <a:prstClr val="black"/>
                </a:solidFill>
              </a:rPr>
              <a:t>への</a:t>
            </a:r>
            <a:r>
              <a:rPr lang="ja-JP" altLang="en-US" sz="1600" dirty="0" smtClean="0">
                <a:solidFill>
                  <a:prstClr val="black"/>
                </a:solidFill>
              </a:rPr>
              <a:t>啓発の実施、　　　　</a:t>
            </a:r>
            <a:endParaRPr lang="ja-JP" altLang="ja-JP" sz="1600" dirty="0">
              <a:solidFill>
                <a:prstClr val="black"/>
              </a:solidFill>
            </a:endParaRPr>
          </a:p>
          <a:p>
            <a:r>
              <a:rPr lang="ja-JP" altLang="en-US" sz="1600" dirty="0" smtClean="0">
                <a:solidFill>
                  <a:prstClr val="black"/>
                </a:solidFill>
              </a:rPr>
              <a:t>　　　②　円滑な</a:t>
            </a:r>
            <a:r>
              <a:rPr lang="ja-JP" altLang="ja-JP" sz="1600" dirty="0" smtClean="0">
                <a:solidFill>
                  <a:prstClr val="black"/>
                </a:solidFill>
              </a:rPr>
              <a:t>医療、教育、福祉サービスの</a:t>
            </a:r>
            <a:r>
              <a:rPr lang="ja-JP" altLang="en-US" sz="1600" dirty="0" smtClean="0">
                <a:solidFill>
                  <a:prstClr val="black"/>
                </a:solidFill>
              </a:rPr>
              <a:t>提供や様々な地域資源を複合的に提供する</a:t>
            </a:r>
            <a:r>
              <a:rPr lang="ja-JP" altLang="ja-JP" sz="1600" dirty="0" smtClean="0">
                <a:solidFill>
                  <a:prstClr val="black"/>
                </a:solidFill>
              </a:rPr>
              <a:t>ため、</a:t>
            </a:r>
            <a:r>
              <a:rPr lang="ja-JP" altLang="en-US" sz="1600" dirty="0" smtClean="0">
                <a:solidFill>
                  <a:prstClr val="black"/>
                </a:solidFill>
              </a:rPr>
              <a:t>コーディネーター</a:t>
            </a:r>
            <a:r>
              <a:rPr lang="en-US" altLang="ja-JP" sz="1600" dirty="0" smtClean="0">
                <a:solidFill>
                  <a:prstClr val="black"/>
                </a:solidFill>
              </a:rPr>
              <a:t/>
            </a:r>
            <a:br>
              <a:rPr lang="en-US" altLang="ja-JP" sz="1600" dirty="0" smtClean="0">
                <a:solidFill>
                  <a:prstClr val="black"/>
                </a:solidFill>
              </a:rPr>
            </a:br>
            <a:r>
              <a:rPr lang="ja-JP" altLang="en-US" sz="1600" dirty="0" smtClean="0">
                <a:solidFill>
                  <a:prstClr val="black"/>
                </a:solidFill>
              </a:rPr>
              <a:t>　　　　を配置の上、相談支援専門員と連携のもと、関係者間の総合的な調整やチームアプローチを実施</a:t>
            </a:r>
            <a:endParaRPr lang="en-US" altLang="ja-JP" sz="1600" dirty="0" smtClean="0">
              <a:solidFill>
                <a:prstClr val="black"/>
              </a:solidFill>
            </a:endParaRPr>
          </a:p>
          <a:p>
            <a:r>
              <a:rPr lang="ja-JP" altLang="en-US" sz="1600" dirty="0" smtClean="0">
                <a:solidFill>
                  <a:prstClr val="black"/>
                </a:solidFill>
              </a:rPr>
              <a:t>　　　③　</a:t>
            </a:r>
            <a:r>
              <a:rPr lang="ja-JP" altLang="ja-JP" sz="1600" dirty="0" smtClean="0">
                <a:solidFill>
                  <a:prstClr val="black"/>
                </a:solidFill>
              </a:rPr>
              <a:t>児童発達支援センターや保育所等関係機関が連携し、障害児の特性や家族の情報を早期に発見</a:t>
            </a:r>
            <a:r>
              <a:rPr lang="ja-JP" altLang="en-US" sz="1600" dirty="0" smtClean="0">
                <a:solidFill>
                  <a:prstClr val="black"/>
                </a:solidFill>
              </a:rPr>
              <a:t>し、一</a:t>
            </a:r>
            <a:r>
              <a:rPr lang="en-US" altLang="ja-JP" sz="1600" dirty="0" smtClean="0">
                <a:solidFill>
                  <a:prstClr val="black"/>
                </a:solidFill>
              </a:rPr>
              <a:t/>
            </a:r>
            <a:br>
              <a:rPr lang="en-US" altLang="ja-JP" sz="1600" dirty="0" smtClean="0">
                <a:solidFill>
                  <a:prstClr val="black"/>
                </a:solidFill>
              </a:rPr>
            </a:br>
            <a:r>
              <a:rPr lang="ja-JP" altLang="en-US" sz="1600" dirty="0" smtClean="0">
                <a:solidFill>
                  <a:prstClr val="black"/>
                </a:solidFill>
              </a:rPr>
              <a:t>　　　　般施策も含めた支援に繋げるための仕組みの構築</a:t>
            </a:r>
            <a:r>
              <a:rPr lang="en-US" altLang="ja-JP" sz="1600" dirty="0" smtClean="0">
                <a:solidFill>
                  <a:prstClr val="black"/>
                </a:solidFill>
                <a:latin typeface="Arial" charset="0"/>
              </a:rPr>
              <a:t>    </a:t>
            </a:r>
          </a:p>
          <a:p>
            <a:pPr marL="119063" indent="-119063" defTabSz="873125" fontAlgn="base">
              <a:spcBef>
                <a:spcPct val="0"/>
              </a:spcBef>
              <a:spcAft>
                <a:spcPct val="0"/>
              </a:spcAft>
            </a:pPr>
            <a:r>
              <a:rPr lang="ja-JP" altLang="en-US" sz="1600" dirty="0" smtClean="0">
                <a:solidFill>
                  <a:prstClr val="black"/>
                </a:solidFill>
              </a:rPr>
              <a:t>　　　④</a:t>
            </a:r>
            <a:r>
              <a:rPr lang="ja-JP" altLang="en-US" sz="1600" dirty="0">
                <a:solidFill>
                  <a:prstClr val="black"/>
                </a:solidFill>
              </a:rPr>
              <a:t>　医療機関、教育</a:t>
            </a:r>
            <a:r>
              <a:rPr lang="ja-JP" altLang="en-US" sz="1600" dirty="0" smtClean="0">
                <a:solidFill>
                  <a:prstClr val="black"/>
                </a:solidFill>
              </a:rPr>
              <a:t>機関の</a:t>
            </a:r>
            <a:r>
              <a:rPr lang="ja-JP" altLang="en-US" sz="1600" dirty="0">
                <a:solidFill>
                  <a:prstClr val="black"/>
                </a:solidFill>
              </a:rPr>
              <a:t>専門</a:t>
            </a:r>
            <a:r>
              <a:rPr lang="ja-JP" altLang="en-US" sz="1600" dirty="0" smtClean="0">
                <a:solidFill>
                  <a:prstClr val="black"/>
                </a:solidFill>
              </a:rPr>
              <a:t>職等も</a:t>
            </a:r>
            <a:r>
              <a:rPr lang="ja-JP" altLang="en-US" sz="1600" dirty="0">
                <a:solidFill>
                  <a:prstClr val="black"/>
                </a:solidFill>
              </a:rPr>
              <a:t>含めた多職種による、サービス等利用計画や個別支援計画の評価</a:t>
            </a:r>
            <a:r>
              <a:rPr lang="en-US" altLang="ja-JP" sz="1600" dirty="0">
                <a:solidFill>
                  <a:prstClr val="black"/>
                </a:solidFill>
              </a:rPr>
              <a:t/>
            </a:r>
            <a:br>
              <a:rPr lang="en-US" altLang="ja-JP" sz="1600" dirty="0">
                <a:solidFill>
                  <a:prstClr val="black"/>
                </a:solidFill>
              </a:rPr>
            </a:br>
            <a:r>
              <a:rPr lang="ja-JP" altLang="en-US" sz="1600" dirty="0">
                <a:solidFill>
                  <a:prstClr val="black"/>
                </a:solidFill>
              </a:rPr>
              <a:t>　　</a:t>
            </a:r>
            <a:r>
              <a:rPr lang="ja-JP" altLang="en-US" sz="1600">
                <a:solidFill>
                  <a:prstClr val="black"/>
                </a:solidFill>
              </a:rPr>
              <a:t>　 </a:t>
            </a:r>
            <a:r>
              <a:rPr lang="ja-JP" altLang="en-US" sz="1600" smtClean="0">
                <a:solidFill>
                  <a:prstClr val="black"/>
                </a:solidFill>
              </a:rPr>
              <a:t>・助言の</a:t>
            </a:r>
            <a:r>
              <a:rPr lang="ja-JP" altLang="en-US" sz="1600" dirty="0">
                <a:solidFill>
                  <a:prstClr val="black"/>
                </a:solidFill>
              </a:rPr>
              <a:t>実施</a:t>
            </a:r>
            <a:endParaRPr lang="ja-JP" altLang="ja-JP" sz="1600" dirty="0">
              <a:solidFill>
                <a:prstClr val="black"/>
              </a:solidFill>
            </a:endParaRPr>
          </a:p>
          <a:p>
            <a:pPr marL="119063" indent="-119063" defTabSz="873125" fontAlgn="base">
              <a:spcBef>
                <a:spcPct val="0"/>
              </a:spcBef>
              <a:spcAft>
                <a:spcPct val="0"/>
              </a:spcAft>
            </a:pPr>
            <a:r>
              <a:rPr lang="ja-JP" altLang="en-US" sz="1600" dirty="0" smtClean="0">
                <a:solidFill>
                  <a:prstClr val="black"/>
                </a:solidFill>
                <a:latin typeface="Arial" charset="0"/>
              </a:rPr>
              <a:t>２   </a:t>
            </a:r>
            <a:r>
              <a:rPr lang="ja-JP" altLang="en-US" sz="1600" dirty="0">
                <a:solidFill>
                  <a:prstClr val="black"/>
                </a:solidFill>
                <a:latin typeface="Arial" charset="0"/>
              </a:rPr>
              <a:t>実施</a:t>
            </a:r>
            <a:r>
              <a:rPr lang="ja-JP" altLang="en-US" sz="1600" dirty="0" smtClean="0">
                <a:solidFill>
                  <a:prstClr val="black"/>
                </a:solidFill>
                <a:latin typeface="Arial" charset="0"/>
              </a:rPr>
              <a:t>主体</a:t>
            </a:r>
            <a:r>
              <a:rPr lang="ja-JP" altLang="en-US" sz="1600" dirty="0">
                <a:solidFill>
                  <a:prstClr val="black"/>
                </a:solidFill>
                <a:latin typeface="Arial" charset="0"/>
              </a:rPr>
              <a:t>　</a:t>
            </a:r>
            <a:r>
              <a:rPr lang="ja-JP" altLang="en-US" sz="1600" dirty="0" smtClean="0">
                <a:solidFill>
                  <a:prstClr val="black"/>
                </a:solidFill>
                <a:latin typeface="Arial" charset="0"/>
              </a:rPr>
              <a:t>　市町村</a:t>
            </a:r>
            <a:endParaRPr lang="en-US" altLang="ja-JP" sz="1600" dirty="0" smtClean="0">
              <a:solidFill>
                <a:prstClr val="black"/>
              </a:solidFill>
              <a:latin typeface="Arial" charset="0"/>
            </a:endParaRPr>
          </a:p>
          <a:p>
            <a:pPr marL="119063" indent="-119063" defTabSz="873125" fontAlgn="base">
              <a:spcBef>
                <a:spcPct val="0"/>
              </a:spcBef>
              <a:spcAft>
                <a:spcPct val="0"/>
              </a:spcAft>
            </a:pPr>
            <a:r>
              <a:rPr lang="ja-JP" altLang="en-US" sz="1600" dirty="0" smtClean="0">
                <a:solidFill>
                  <a:prstClr val="black"/>
                </a:solidFill>
                <a:latin typeface="Arial" charset="0"/>
              </a:rPr>
              <a:t>３   補助率　　</a:t>
            </a:r>
            <a:r>
              <a:rPr lang="ja-JP" altLang="en-US" sz="1600" dirty="0">
                <a:solidFill>
                  <a:prstClr val="black"/>
                </a:solidFill>
                <a:latin typeface="Arial" charset="0"/>
              </a:rPr>
              <a:t>国</a:t>
            </a:r>
            <a:r>
              <a:rPr lang="ja-JP" altLang="en-US" sz="1600" dirty="0" smtClean="0">
                <a:solidFill>
                  <a:prstClr val="black"/>
                </a:solidFill>
                <a:latin typeface="Arial" charset="0"/>
              </a:rPr>
              <a:t>１／２以内、都道府県１／４以内</a:t>
            </a:r>
            <a:endParaRPr lang="en-US" altLang="ja-JP" sz="1600" dirty="0" smtClean="0">
              <a:solidFill>
                <a:prstClr val="black"/>
              </a:solidFill>
              <a:latin typeface="Arial" charset="0"/>
            </a:endParaRPr>
          </a:p>
        </p:txBody>
      </p:sp>
      <p:sp>
        <p:nvSpPr>
          <p:cNvPr id="8" name="テキスト ボックス 7"/>
          <p:cNvSpPr txBox="1"/>
          <p:nvPr/>
        </p:nvSpPr>
        <p:spPr>
          <a:xfrm>
            <a:off x="6969227" y="312911"/>
            <a:ext cx="2772310" cy="307777"/>
          </a:xfrm>
          <a:prstGeom prst="rect">
            <a:avLst/>
          </a:prstGeom>
          <a:noFill/>
        </p:spPr>
        <p:txBody>
          <a:bodyPr wrap="square" rtlCol="0">
            <a:spAutoFit/>
          </a:bodyPr>
          <a:lstStyle/>
          <a:p>
            <a:r>
              <a:rPr lang="ja-JP" altLang="en-US" sz="1400" dirty="0" smtClean="0">
                <a:solidFill>
                  <a:prstClr val="black"/>
                </a:solidFill>
              </a:rPr>
              <a:t>予算額：地域生活支援事業の内数</a:t>
            </a:r>
          </a:p>
        </p:txBody>
      </p:sp>
      <p:sp>
        <p:nvSpPr>
          <p:cNvPr id="28" name="正方形/長方形 27"/>
          <p:cNvSpPr/>
          <p:nvPr/>
        </p:nvSpPr>
        <p:spPr bwMode="auto">
          <a:xfrm>
            <a:off x="118843" y="5877272"/>
            <a:ext cx="9658953" cy="944724"/>
          </a:xfrm>
          <a:prstGeom prst="rect">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defTabSz="873125" fontAlgn="base">
              <a:spcBef>
                <a:spcPct val="0"/>
              </a:spcBef>
              <a:spcAft>
                <a:spcPct val="0"/>
              </a:spcAft>
            </a:pPr>
            <a:r>
              <a:rPr lang="en-US" altLang="ja-JP" sz="1600" dirty="0" smtClean="0">
                <a:solidFill>
                  <a:prstClr val="black"/>
                </a:solidFill>
                <a:latin typeface="Arial" charset="0"/>
              </a:rPr>
              <a:t>  </a:t>
            </a:r>
            <a:r>
              <a:rPr lang="ja-JP" altLang="en-US" sz="1600" dirty="0" smtClean="0">
                <a:solidFill>
                  <a:prstClr val="black"/>
                </a:solidFill>
                <a:latin typeface="Arial" charset="0"/>
              </a:rPr>
              <a:t>（効果）</a:t>
            </a:r>
            <a:endParaRPr lang="en-US" altLang="ja-JP" sz="1600" dirty="0" smtClean="0">
              <a:solidFill>
                <a:prstClr val="black"/>
              </a:solidFill>
              <a:latin typeface="Arial" charset="0"/>
            </a:endParaRPr>
          </a:p>
          <a:p>
            <a:pPr marL="119063" indent="-119063" defTabSz="873125" fontAlgn="base">
              <a:spcBef>
                <a:spcPct val="0"/>
              </a:spcBef>
              <a:spcAft>
                <a:spcPct val="0"/>
              </a:spcAft>
            </a:pPr>
            <a:r>
              <a:rPr lang="ja-JP" altLang="en-US" sz="1600" dirty="0" smtClean="0">
                <a:solidFill>
                  <a:prstClr val="black"/>
                </a:solidFill>
                <a:latin typeface="Arial" charset="0"/>
              </a:rPr>
              <a:t>　　各市町村において新たな社会的資源が開発され、障害児者の自立した生活や、社会参加が推進されるとともに、障害児者により適切な</a:t>
            </a:r>
            <a:r>
              <a:rPr lang="ja-JP" altLang="en-US" sz="1600" dirty="0">
                <a:solidFill>
                  <a:prstClr val="black"/>
                </a:solidFill>
                <a:latin typeface="Arial" charset="0"/>
              </a:rPr>
              <a:t>サービスを効率的に</a:t>
            </a:r>
            <a:r>
              <a:rPr lang="ja-JP" altLang="en-US" sz="1600" dirty="0" smtClean="0">
                <a:solidFill>
                  <a:prstClr val="black"/>
                </a:solidFill>
                <a:latin typeface="Arial" charset="0"/>
              </a:rPr>
              <a:t>提供することが可能となる。</a:t>
            </a:r>
            <a:endParaRPr lang="en-US" altLang="ja-JP" sz="1600" dirty="0" smtClean="0">
              <a:solidFill>
                <a:prstClr val="black"/>
              </a:solidFill>
              <a:latin typeface="Arial" charset="0"/>
            </a:endParaRPr>
          </a:p>
        </p:txBody>
      </p:sp>
    </p:spTree>
    <p:extLst>
      <p:ext uri="{BB962C8B-B14F-4D97-AF65-F5344CB8AC3E}">
        <p14:creationId xmlns:p14="http://schemas.microsoft.com/office/powerpoint/2010/main" val="2079652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32603176"/>
              </p:ext>
            </p:extLst>
          </p:nvPr>
        </p:nvGraphicFramePr>
        <p:xfrm>
          <a:off x="194472" y="692697"/>
          <a:ext cx="9517058" cy="5976663"/>
        </p:xfrm>
        <a:graphic>
          <a:graphicData uri="http://schemas.openxmlformats.org/drawingml/2006/table">
            <a:tbl>
              <a:tblPr firstRow="1" bandRow="1">
                <a:tableStyleId>{5C22544A-7EE6-4342-B048-85BDC9FD1C3A}</a:tableStyleId>
              </a:tblPr>
              <a:tblGrid>
                <a:gridCol w="2434596">
                  <a:extLst>
                    <a:ext uri="{9D8B030D-6E8A-4147-A177-3AD203B41FA5}">
                      <a16:colId xmlns:a16="http://schemas.microsoft.com/office/drawing/2014/main" val="20000"/>
                    </a:ext>
                  </a:extLst>
                </a:gridCol>
                <a:gridCol w="7082462">
                  <a:extLst>
                    <a:ext uri="{9D8B030D-6E8A-4147-A177-3AD203B41FA5}">
                      <a16:colId xmlns:a16="http://schemas.microsoft.com/office/drawing/2014/main" val="20001"/>
                    </a:ext>
                  </a:extLst>
                </a:gridCol>
              </a:tblGrid>
              <a:tr h="680118">
                <a:tc>
                  <a:txBody>
                    <a:bodyPr/>
                    <a:lstStyle/>
                    <a:p>
                      <a:pPr algn="ctr"/>
                      <a:endParaRPr kumimoji="1" lang="en-US" altLang="ja-JP" sz="1100" dirty="0" smtClean="0"/>
                    </a:p>
                    <a:p>
                      <a:pPr algn="ctr"/>
                      <a:r>
                        <a:rPr kumimoji="1" lang="ja-JP" altLang="en-US" sz="1100" dirty="0" smtClean="0"/>
                        <a:t>実施自治体　　（都道府県）</a:t>
                      </a:r>
                      <a:endParaRPr kumimoji="1" lang="ja-JP" altLang="en-US" sz="1100" dirty="0"/>
                    </a:p>
                  </a:txBody>
                  <a:tcPr marL="99060" marR="99060"/>
                </a:tc>
                <a:tc>
                  <a:txBody>
                    <a:bodyPr/>
                    <a:lstStyle/>
                    <a:p>
                      <a:pPr algn="ctr"/>
                      <a:endParaRPr kumimoji="1" lang="en-US" altLang="ja-JP" sz="1100" dirty="0" smtClean="0"/>
                    </a:p>
                    <a:p>
                      <a:pPr algn="ctr"/>
                      <a:r>
                        <a:rPr kumimoji="1" lang="ja-JP" altLang="en-US" sz="1100" dirty="0" smtClean="0"/>
                        <a:t>取り組み内容</a:t>
                      </a:r>
                      <a:endParaRPr kumimoji="1" lang="ja-JP" altLang="en-US" sz="1100" dirty="0"/>
                    </a:p>
                  </a:txBody>
                  <a:tcPr marL="99060" marR="99060"/>
                </a:tc>
                <a:extLst>
                  <a:ext uri="{0D108BD9-81ED-4DB2-BD59-A6C34878D82A}">
                    <a16:rowId xmlns:a16="http://schemas.microsoft.com/office/drawing/2014/main" val="10000"/>
                  </a:ext>
                </a:extLst>
              </a:tr>
              <a:tr h="562831">
                <a:tc>
                  <a:txBody>
                    <a:bodyPr/>
                    <a:lstStyle/>
                    <a:p>
                      <a:pPr algn="l"/>
                      <a:r>
                        <a:rPr kumimoji="1" lang="ja-JP" altLang="en-US" sz="1600" dirty="0" smtClean="0"/>
                        <a:t>　中富良野町　　（北海道）</a:t>
                      </a:r>
                      <a:endParaRPr kumimoji="1" lang="ja-JP" altLang="en-US" sz="1600" dirty="0"/>
                    </a:p>
                  </a:txBody>
                  <a:tcPr marL="99060" marR="99060" anchor="ctr"/>
                </a:tc>
                <a:tc>
                  <a:txBody>
                    <a:bodyPr/>
                    <a:lstStyle/>
                    <a:p>
                      <a:r>
                        <a:rPr kumimoji="1" lang="ja-JP" altLang="en-US" sz="1100" dirty="0" smtClean="0"/>
                        <a:t>地域生活支援拠点の整備に伴い、障害児・障害者（</a:t>
                      </a:r>
                      <a:r>
                        <a:rPr kumimoji="1" lang="en-US" altLang="ja-JP" sz="1100" dirty="0" smtClean="0"/>
                        <a:t>65</a:t>
                      </a:r>
                      <a:r>
                        <a:rPr kumimoji="1" lang="ja-JP" altLang="en-US" sz="1100" dirty="0" smtClean="0"/>
                        <a:t>歳未満の障害手帳所持者、サービス受給者証所持者）のニーズ調査を行い、地域でどのような支援・整備が必要かを把握（アンケート調査）し、今後の支援等の方策を検討する。</a:t>
                      </a:r>
                      <a:endParaRPr kumimoji="1" lang="ja-JP" altLang="en-US" sz="1100" dirty="0"/>
                    </a:p>
                  </a:txBody>
                  <a:tcPr marL="99060" marR="99060" anchor="ctr"/>
                </a:tc>
                <a:extLst>
                  <a:ext uri="{0D108BD9-81ED-4DB2-BD59-A6C34878D82A}">
                    <a16:rowId xmlns:a16="http://schemas.microsoft.com/office/drawing/2014/main" val="10001"/>
                  </a:ext>
                </a:extLst>
              </a:tr>
              <a:tr h="609015">
                <a:tc>
                  <a:txBody>
                    <a:bodyPr/>
                    <a:lstStyle/>
                    <a:p>
                      <a:pPr algn="l"/>
                      <a:r>
                        <a:rPr kumimoji="1" lang="ja-JP" altLang="en-US" sz="1600" dirty="0" smtClean="0"/>
                        <a:t>　川口市　　　　　（埼玉県）</a:t>
                      </a:r>
                      <a:endParaRPr kumimoji="1" lang="ja-JP" altLang="en-US" sz="1600" dirty="0"/>
                    </a:p>
                  </a:txBody>
                  <a:tcPr marL="99060" marR="99060" anchor="ctr"/>
                </a:tc>
                <a:tc>
                  <a:txBody>
                    <a:bodyPr/>
                    <a:lstStyle/>
                    <a:p>
                      <a:r>
                        <a:rPr kumimoji="1" lang="ja-JP" altLang="en-US" sz="1100" dirty="0" smtClean="0"/>
                        <a:t>当事者・家族・事業所・団体・行政機関・地域等のネットワークを作成する。個別の相談により、地域のニーズを把握する。他会議や関係機関の情報交換、当事者・家族・職員等を対象とした研修、普及啓発を行う。</a:t>
                      </a:r>
                      <a:endParaRPr kumimoji="1" lang="en-US" altLang="ja-JP" sz="1100" dirty="0" smtClean="0"/>
                    </a:p>
                  </a:txBody>
                  <a:tcPr marL="99060" marR="99060" anchor="ctr"/>
                </a:tc>
                <a:extLst>
                  <a:ext uri="{0D108BD9-81ED-4DB2-BD59-A6C34878D82A}">
                    <a16:rowId xmlns:a16="http://schemas.microsoft.com/office/drawing/2014/main" val="10002"/>
                  </a:ext>
                </a:extLst>
              </a:tr>
              <a:tr h="680118">
                <a:tc>
                  <a:txBody>
                    <a:bodyPr/>
                    <a:lstStyle/>
                    <a:p>
                      <a:pPr algn="l"/>
                      <a:r>
                        <a:rPr kumimoji="1" lang="ja-JP" altLang="en-US" sz="1600" dirty="0" smtClean="0"/>
                        <a:t>　小金井市　　　（東京都）</a:t>
                      </a:r>
                      <a:endParaRPr kumimoji="1" lang="ja-JP" altLang="en-US" sz="1600" dirty="0"/>
                    </a:p>
                  </a:txBody>
                  <a:tcPr marL="99060" marR="99060" anchor="ctr"/>
                </a:tc>
                <a:tc>
                  <a:txBody>
                    <a:bodyPr/>
                    <a:lstStyle/>
                    <a:p>
                      <a:r>
                        <a:rPr kumimoji="1" lang="ja-JP" altLang="en-US" sz="1100" dirty="0" smtClean="0"/>
                        <a:t>小金井市自立支援協議会において、地域資源の開発・利用促進等に向けた取組を行い、障害者への総合的な地域生活支援の実現を図る。具体的には、ニーズ調査、情報収集、啓発事業を実施、地域資源を提供する為の調整や体制の整備等。</a:t>
                      </a:r>
                      <a:endParaRPr kumimoji="1" lang="en-US" altLang="ja-JP" sz="1100" dirty="0" smtClean="0"/>
                    </a:p>
                  </a:txBody>
                  <a:tcPr marL="99060" marR="99060" anchor="ctr"/>
                </a:tc>
                <a:extLst>
                  <a:ext uri="{0D108BD9-81ED-4DB2-BD59-A6C34878D82A}">
                    <a16:rowId xmlns:a16="http://schemas.microsoft.com/office/drawing/2014/main" val="10003"/>
                  </a:ext>
                </a:extLst>
              </a:tr>
              <a:tr h="680118">
                <a:tc>
                  <a:txBody>
                    <a:bodyPr/>
                    <a:lstStyle/>
                    <a:p>
                      <a:pPr algn="l"/>
                      <a:r>
                        <a:rPr kumimoji="1" lang="ja-JP" altLang="en-US" sz="1600" dirty="0" smtClean="0"/>
                        <a:t>　葉山町　　　（神奈川県）</a:t>
                      </a:r>
                      <a:endParaRPr kumimoji="1" lang="en-US" altLang="ja-JP" sz="1600" dirty="0" smtClean="0"/>
                    </a:p>
                  </a:txBody>
                  <a:tcPr marL="99060" marR="99060" anchor="ctr"/>
                </a:tc>
                <a:tc>
                  <a:txBody>
                    <a:bodyPr/>
                    <a:lstStyle/>
                    <a:p>
                      <a:r>
                        <a:rPr kumimoji="1" lang="ja-JP" altLang="en-US" sz="1100" dirty="0" smtClean="0"/>
                        <a:t>障害者等の地域生活を支えるためのネットワークとして構築された自立支援協議会で、障害者等が日常生活の中で感じる困り感や、支援者が日頃感じる支援の難しさ等の課題を共有し、課題解決に向けた障害者等との交流事業や支援者の理解・啓発事業等を検討・実施する。</a:t>
                      </a:r>
                      <a:endParaRPr kumimoji="1" lang="ja-JP" altLang="en-US" sz="1100" dirty="0"/>
                    </a:p>
                  </a:txBody>
                  <a:tcPr marL="99060" marR="99060" anchor="ctr"/>
                </a:tc>
                <a:extLst>
                  <a:ext uri="{0D108BD9-81ED-4DB2-BD59-A6C34878D82A}">
                    <a16:rowId xmlns:a16="http://schemas.microsoft.com/office/drawing/2014/main" val="10004"/>
                  </a:ext>
                </a:extLst>
              </a:tr>
              <a:tr h="613994">
                <a:tc>
                  <a:txBody>
                    <a:bodyPr/>
                    <a:lstStyle/>
                    <a:p>
                      <a:pPr algn="l"/>
                      <a:r>
                        <a:rPr kumimoji="1" lang="ja-JP" altLang="en-US" sz="1600" dirty="0" smtClean="0"/>
                        <a:t>　山ノ内町　　　（長野県）</a:t>
                      </a:r>
                      <a:endParaRPr kumimoji="1" lang="ja-JP" altLang="en-US" sz="1600" dirty="0"/>
                    </a:p>
                  </a:txBody>
                  <a:tcPr marL="99060" marR="99060" anchor="ctr"/>
                </a:tc>
                <a:tc>
                  <a:txBody>
                    <a:bodyPr/>
                    <a:lstStyle/>
                    <a:p>
                      <a:r>
                        <a:rPr kumimoji="1" lang="ja-JP" altLang="en-US" sz="1100" dirty="0" smtClean="0"/>
                        <a:t>自立支援協議会の部会活動の充実と協議会の安定化を図るために、一般公開講座や研修会を実施する。</a:t>
                      </a:r>
                      <a:endParaRPr kumimoji="1" lang="ja-JP" altLang="en-US" sz="1100" dirty="0"/>
                    </a:p>
                  </a:txBody>
                  <a:tcPr marL="99060" marR="99060" anchor="ctr"/>
                </a:tc>
                <a:extLst>
                  <a:ext uri="{0D108BD9-81ED-4DB2-BD59-A6C34878D82A}">
                    <a16:rowId xmlns:a16="http://schemas.microsoft.com/office/drawing/2014/main" val="10005"/>
                  </a:ext>
                </a:extLst>
              </a:tr>
              <a:tr h="680118">
                <a:tc>
                  <a:txBody>
                    <a:bodyPr/>
                    <a:lstStyle/>
                    <a:p>
                      <a:pPr algn="l"/>
                      <a:r>
                        <a:rPr kumimoji="1" lang="ja-JP" altLang="en-US" sz="1600" dirty="0" smtClean="0"/>
                        <a:t>　上板町　　　　　（徳島県）</a:t>
                      </a:r>
                      <a:endParaRPr kumimoji="1" lang="ja-JP" altLang="en-US" sz="1600" dirty="0"/>
                    </a:p>
                  </a:txBody>
                  <a:tcPr marL="99060" marR="99060" anchor="ctr"/>
                </a:tc>
                <a:tc>
                  <a:txBody>
                    <a:bodyPr/>
                    <a:lstStyle/>
                    <a:p>
                      <a:r>
                        <a:rPr kumimoji="1" lang="ja-JP" altLang="en-US" sz="1100" dirty="0" smtClean="0"/>
                        <a:t>効果的な支援体制の構築を図るため、協議会の各部会においてニーズ調査（アンケート）の実施や各分野の研修、啓発用ポスターや資料の作成などを行う。</a:t>
                      </a:r>
                      <a:endParaRPr kumimoji="1" lang="ja-JP" altLang="en-US" sz="1100" dirty="0"/>
                    </a:p>
                  </a:txBody>
                  <a:tcPr marL="99060" marR="99060" anchor="ctr"/>
                </a:tc>
                <a:extLst>
                  <a:ext uri="{0D108BD9-81ED-4DB2-BD59-A6C34878D82A}">
                    <a16:rowId xmlns:a16="http://schemas.microsoft.com/office/drawing/2014/main" val="10006"/>
                  </a:ext>
                </a:extLst>
              </a:tr>
              <a:tr h="773037">
                <a:tc>
                  <a:txBody>
                    <a:bodyPr/>
                    <a:lstStyle/>
                    <a:p>
                      <a:pPr algn="l"/>
                      <a:r>
                        <a:rPr kumimoji="1" lang="ja-JP" altLang="en-US" sz="1600" dirty="0" smtClean="0"/>
                        <a:t>　薩摩川内市（鹿児島県）</a:t>
                      </a:r>
                      <a:endParaRPr kumimoji="1" lang="ja-JP" altLang="en-US" sz="1600" dirty="0"/>
                    </a:p>
                  </a:txBody>
                  <a:tcPr marL="99060" marR="99060" anchor="ctr">
                    <a:lnB w="12700" cap="flat" cmpd="sng" algn="ctr">
                      <a:solidFill>
                        <a:schemeClr val="bg1"/>
                      </a:solidFill>
                      <a:prstDash val="solid"/>
                      <a:round/>
                      <a:headEnd type="none" w="med" len="med"/>
                      <a:tailEnd type="none" w="med" len="med"/>
                    </a:lnB>
                  </a:tcPr>
                </a:tc>
                <a:tc>
                  <a:txBody>
                    <a:bodyPr/>
                    <a:lstStyle/>
                    <a:p>
                      <a:r>
                        <a:rPr kumimoji="1" lang="ja-JP" altLang="en-US" sz="1100" dirty="0" smtClean="0"/>
                        <a:t>基幹相談支援センターに自立支援協議会事務局を委託、専任職員を配置し、各専門分野において把握した地域の課題解決に向けた地域資源の開発・利用推進に向けた取り組みを行う。</a:t>
                      </a:r>
                    </a:p>
                    <a:p>
                      <a:r>
                        <a:rPr kumimoji="1" lang="ja-JP" altLang="en-US" sz="1100" dirty="0" smtClean="0"/>
                        <a:t>また、関係機関による連携した支援ができるようネットワークを構築しチームアプローチができる体制を整備する。</a:t>
                      </a:r>
                      <a:endParaRPr kumimoji="1" lang="ja-JP" altLang="en-US" sz="1100" dirty="0"/>
                    </a:p>
                  </a:txBody>
                  <a:tcPr marL="99060" marR="9906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697314">
                <a:tc>
                  <a:txBody>
                    <a:bodyPr/>
                    <a:lstStyle/>
                    <a:p>
                      <a:pPr algn="l"/>
                      <a:r>
                        <a:rPr kumimoji="1" lang="ja-JP" altLang="en-US" sz="1600" dirty="0" smtClean="0"/>
                        <a:t>　宮崎市　　　　　（宮崎県）</a:t>
                      </a:r>
                      <a:endParaRPr kumimoji="1" lang="ja-JP" altLang="en-US" sz="1600" dirty="0"/>
                    </a:p>
                  </a:txBody>
                  <a:tcPr marL="99060" marR="99060" anchor="ctr">
                    <a:lnT w="12700" cap="flat" cmpd="sng" algn="ctr">
                      <a:solidFill>
                        <a:schemeClr val="bg1"/>
                      </a:solidFill>
                      <a:prstDash val="solid"/>
                      <a:round/>
                      <a:headEnd type="none" w="med" len="med"/>
                      <a:tailEnd type="none" w="med" len="med"/>
                    </a:lnT>
                  </a:tcPr>
                </a:tc>
                <a:tc>
                  <a:txBody>
                    <a:bodyPr/>
                    <a:lstStyle/>
                    <a:p>
                      <a:r>
                        <a:rPr kumimoji="1" lang="ja-JP" altLang="en-US" sz="1100" dirty="0" smtClean="0"/>
                        <a:t>自立支援協議会では、４つの部会（就労支援部会、医療的ケア支援部会、子ども支援部会、暮らし支援部会）や、２つのプロジェクト（障害者差別解消法理解促進プロジェクト等）を設置し、障害のある方々のよりよい生活について協議を重ねながら、成果物作成やシンポジウムの開催等を行い、誰もが住みやすいまちづくりの実現を目指している。</a:t>
                      </a:r>
                      <a:endParaRPr kumimoji="1" lang="ja-JP" altLang="en-US" sz="1100" dirty="0"/>
                    </a:p>
                  </a:txBody>
                  <a:tcPr marL="99060" marR="9906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sp>
        <p:nvSpPr>
          <p:cNvPr id="6" name="テキスト ボックス 5"/>
          <p:cNvSpPr txBox="1"/>
          <p:nvPr/>
        </p:nvSpPr>
        <p:spPr>
          <a:xfrm>
            <a:off x="0" y="185001"/>
            <a:ext cx="9342622" cy="338554"/>
          </a:xfrm>
          <a:prstGeom prst="rect">
            <a:avLst/>
          </a:prstGeom>
          <a:noFill/>
        </p:spPr>
        <p:txBody>
          <a:bodyPr wrap="none" rtlCol="0">
            <a:spAutoFit/>
          </a:bodyPr>
          <a:lstStyle/>
          <a:p>
            <a:r>
              <a:rPr kumimoji="1" lang="ja-JP" altLang="en-US" sz="1600" dirty="0" smtClean="0"/>
              <a:t>平成</a:t>
            </a:r>
            <a:r>
              <a:rPr kumimoji="1" lang="en-US" altLang="ja-JP" sz="1600" dirty="0" smtClean="0"/>
              <a:t>27</a:t>
            </a:r>
            <a:r>
              <a:rPr kumimoji="1" lang="ja-JP" altLang="en-US" sz="1600" dirty="0" smtClean="0"/>
              <a:t>年度　「協</a:t>
            </a:r>
            <a:r>
              <a:rPr lang="ja-JP" altLang="en-US" sz="1600" dirty="0" smtClean="0"/>
              <a:t>議会における地域資源の開発・利用促進等の支援（</a:t>
            </a:r>
            <a:r>
              <a:rPr lang="ja-JP" altLang="en-US" sz="1600" dirty="0"/>
              <a:t>地域生活支援</a:t>
            </a:r>
            <a:r>
              <a:rPr lang="ja-JP" altLang="en-US" sz="1600" dirty="0" smtClean="0"/>
              <a:t>事業）」の取り組み状況</a:t>
            </a:r>
            <a:endParaRPr kumimoji="1" lang="ja-JP" altLang="en-US" sz="1600" dirty="0"/>
          </a:p>
        </p:txBody>
      </p:sp>
    </p:spTree>
    <p:extLst>
      <p:ext uri="{BB962C8B-B14F-4D97-AF65-F5344CB8AC3E}">
        <p14:creationId xmlns:p14="http://schemas.microsoft.com/office/powerpoint/2010/main" val="24208919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758923828"/>
              </p:ext>
            </p:extLst>
          </p:nvPr>
        </p:nvGraphicFramePr>
        <p:xfrm>
          <a:off x="194472" y="620689"/>
          <a:ext cx="9583064" cy="6164704"/>
        </p:xfrm>
        <a:graphic>
          <a:graphicData uri="http://schemas.openxmlformats.org/drawingml/2006/table">
            <a:tbl>
              <a:tblPr firstRow="1" bandRow="1">
                <a:tableStyleId>{5C22544A-7EE6-4342-B048-85BDC9FD1C3A}</a:tableStyleId>
              </a:tblPr>
              <a:tblGrid>
                <a:gridCol w="2277942">
                  <a:extLst>
                    <a:ext uri="{9D8B030D-6E8A-4147-A177-3AD203B41FA5}">
                      <a16:colId xmlns:a16="http://schemas.microsoft.com/office/drawing/2014/main" val="20000"/>
                    </a:ext>
                  </a:extLst>
                </a:gridCol>
                <a:gridCol w="7305122">
                  <a:extLst>
                    <a:ext uri="{9D8B030D-6E8A-4147-A177-3AD203B41FA5}">
                      <a16:colId xmlns:a16="http://schemas.microsoft.com/office/drawing/2014/main" val="20001"/>
                    </a:ext>
                  </a:extLst>
                </a:gridCol>
              </a:tblGrid>
              <a:tr h="341595">
                <a:tc>
                  <a:txBody>
                    <a:bodyPr/>
                    <a:lstStyle/>
                    <a:p>
                      <a:pPr algn="ctr"/>
                      <a:r>
                        <a:rPr kumimoji="1" lang="ja-JP" altLang="en-US" sz="1050" dirty="0" smtClean="0"/>
                        <a:t>実施自治体　　（都道府県）</a:t>
                      </a:r>
                      <a:endParaRPr kumimoji="1" lang="ja-JP" altLang="en-US" sz="1050" dirty="0"/>
                    </a:p>
                  </a:txBody>
                  <a:tcPr marL="99060" marR="99060" anchor="ctr"/>
                </a:tc>
                <a:tc>
                  <a:txBody>
                    <a:bodyPr/>
                    <a:lstStyle/>
                    <a:p>
                      <a:pPr algn="ctr"/>
                      <a:r>
                        <a:rPr kumimoji="1" lang="ja-JP" altLang="en-US" sz="1050" dirty="0" smtClean="0"/>
                        <a:t>取り組み内容</a:t>
                      </a:r>
                      <a:endParaRPr kumimoji="1" lang="ja-JP" altLang="en-US" sz="1050" dirty="0"/>
                    </a:p>
                  </a:txBody>
                  <a:tcPr marL="99060" marR="99060" anchor="ctr"/>
                </a:tc>
                <a:extLst>
                  <a:ext uri="{0D108BD9-81ED-4DB2-BD59-A6C34878D82A}">
                    <a16:rowId xmlns:a16="http://schemas.microsoft.com/office/drawing/2014/main" val="10000"/>
                  </a:ext>
                </a:extLst>
              </a:tr>
              <a:tr h="608990">
                <a:tc>
                  <a:txBody>
                    <a:bodyPr/>
                    <a:lstStyle/>
                    <a:p>
                      <a:pPr algn="l"/>
                      <a:r>
                        <a:rPr kumimoji="1" lang="ja-JP" altLang="en-US" sz="1400" dirty="0" smtClean="0"/>
                        <a:t>　釧路市　　　　　（北海道）</a:t>
                      </a:r>
                      <a:endParaRPr kumimoji="1" lang="ja-JP" altLang="en-US" sz="1400" dirty="0"/>
                    </a:p>
                  </a:txBody>
                  <a:tcPr marL="99060" marR="99060" anchor="ctr"/>
                </a:tc>
                <a:tc>
                  <a:txBody>
                    <a:bodyPr/>
                    <a:lstStyle/>
                    <a:p>
                      <a:r>
                        <a:rPr kumimoji="1" lang="ja-JP" altLang="en-US" sz="1050" dirty="0" smtClean="0"/>
                        <a:t>身体・知的・</a:t>
                      </a:r>
                      <a:r>
                        <a:rPr kumimoji="1" lang="ja-JP" altLang="en-US" sz="1050" dirty="0" err="1" smtClean="0"/>
                        <a:t>精神障がい</a:t>
                      </a:r>
                      <a:r>
                        <a:rPr kumimoji="1" lang="ja-JP" altLang="en-US" sz="1050" dirty="0" smtClean="0"/>
                        <a:t>者等の中から</a:t>
                      </a:r>
                      <a:r>
                        <a:rPr kumimoji="1" lang="en-US" altLang="ja-JP" sz="1050" dirty="0" smtClean="0"/>
                        <a:t>2,100</a:t>
                      </a:r>
                      <a:r>
                        <a:rPr kumimoji="1" lang="ja-JP" altLang="en-US" sz="1050" dirty="0" smtClean="0"/>
                        <a:t>名を調査対象として抽出し、</a:t>
                      </a:r>
                      <a:r>
                        <a:rPr kumimoji="1" lang="ja-JP" altLang="en-US" sz="1050" dirty="0" err="1" smtClean="0"/>
                        <a:t>障がい</a:t>
                      </a:r>
                      <a:r>
                        <a:rPr kumimoji="1" lang="ja-JP" altLang="en-US" sz="1050" dirty="0" smtClean="0"/>
                        <a:t>者の生活実態や障害福祉サービスのニーズを把握するためアンケート調査を実施。また、回答内容を集計・分析し、社会的資源の開発や障がい福祉施策等の推進に向けて、今後の障害福祉サービス等に対するニーズを精査し、調査結果報告書を作成する。</a:t>
                      </a:r>
                      <a:endParaRPr kumimoji="1" lang="en-US" altLang="ja-JP" sz="1050" dirty="0" smtClean="0"/>
                    </a:p>
                  </a:txBody>
                  <a:tcPr marL="99060" marR="99060" anchor="ctr"/>
                </a:tc>
                <a:extLst>
                  <a:ext uri="{0D108BD9-81ED-4DB2-BD59-A6C34878D82A}">
                    <a16:rowId xmlns:a16="http://schemas.microsoft.com/office/drawing/2014/main" val="10001"/>
                  </a:ext>
                </a:extLst>
              </a:tr>
              <a:tr h="439826">
                <a:tc>
                  <a:txBody>
                    <a:bodyPr/>
                    <a:lstStyle/>
                    <a:p>
                      <a:pPr algn="l"/>
                      <a:r>
                        <a:rPr kumimoji="1" lang="ja-JP" altLang="en-US" sz="1400" dirty="0" smtClean="0"/>
                        <a:t>　美里町　　　　　（宮城県）</a:t>
                      </a:r>
                      <a:endParaRPr kumimoji="1" lang="ja-JP" altLang="en-US" sz="1400" dirty="0"/>
                    </a:p>
                  </a:txBody>
                  <a:tcPr marL="99060" marR="99060" anchor="ctr"/>
                </a:tc>
                <a:tc>
                  <a:txBody>
                    <a:bodyPr/>
                    <a:lstStyle/>
                    <a:p>
                      <a:r>
                        <a:rPr kumimoji="1" lang="ja-JP" altLang="en-US" sz="1050" dirty="0" smtClean="0"/>
                        <a:t>障害者への地域生活支援を充実させるため、障害福祉サービス従事者の質の向上を図る研修会を開催する。自立支援協議会で出た課題をテーマにした研修会を行うことで、自立支援協議会の機能を強化し、地域の課題を解決していく。</a:t>
                      </a:r>
                      <a:endParaRPr kumimoji="1" lang="en-US" altLang="ja-JP" sz="1050" dirty="0" smtClean="0"/>
                    </a:p>
                  </a:txBody>
                  <a:tcPr marL="99060" marR="99060" anchor="ctr"/>
                </a:tc>
                <a:extLst>
                  <a:ext uri="{0D108BD9-81ED-4DB2-BD59-A6C34878D82A}">
                    <a16:rowId xmlns:a16="http://schemas.microsoft.com/office/drawing/2014/main" val="10002"/>
                  </a:ext>
                </a:extLst>
              </a:tr>
              <a:tr h="608990">
                <a:tc>
                  <a:txBody>
                    <a:bodyPr/>
                    <a:lstStyle/>
                    <a:p>
                      <a:pPr algn="l"/>
                      <a:r>
                        <a:rPr kumimoji="1" lang="ja-JP" altLang="en-US" sz="1400" dirty="0" smtClean="0"/>
                        <a:t>　東海村　　　　　（茨城県）</a:t>
                      </a:r>
                      <a:endParaRPr kumimoji="1" lang="ja-JP" altLang="en-US" sz="1400" dirty="0"/>
                    </a:p>
                  </a:txBody>
                  <a:tcPr marL="99060" marR="99060" anchor="ctr"/>
                </a:tc>
                <a:tc>
                  <a:txBody>
                    <a:bodyPr/>
                    <a:lstStyle/>
                    <a:p>
                      <a:r>
                        <a:rPr kumimoji="1" lang="ja-JP" altLang="en-US" sz="1050" dirty="0" err="1" smtClean="0"/>
                        <a:t>障がい</a:t>
                      </a:r>
                      <a:r>
                        <a:rPr kumimoji="1" lang="ja-JP" altLang="en-US" sz="1050" dirty="0" smtClean="0"/>
                        <a:t>福祉担当課に協議会事務局を置き、委員を任命し、協議会を組織・運営している。相談支援事業や協議会にて開催する地域意見交換会等から抽出された課題に対して、地域資源開発や利用促進等を含む地域の支援体制整備について、主に専門部会において協議し実施する。　</a:t>
                      </a:r>
                      <a:endParaRPr kumimoji="1" lang="en-US" altLang="ja-JP" sz="1050" dirty="0" smtClean="0"/>
                    </a:p>
                  </a:txBody>
                  <a:tcPr marL="99060" marR="99060" anchor="ctr"/>
                </a:tc>
                <a:extLst>
                  <a:ext uri="{0D108BD9-81ED-4DB2-BD59-A6C34878D82A}">
                    <a16:rowId xmlns:a16="http://schemas.microsoft.com/office/drawing/2014/main" val="10003"/>
                  </a:ext>
                </a:extLst>
              </a:tr>
              <a:tr h="439826">
                <a:tc>
                  <a:txBody>
                    <a:bodyPr/>
                    <a:lstStyle/>
                    <a:p>
                      <a:pPr algn="l"/>
                      <a:r>
                        <a:rPr kumimoji="1" lang="ja-JP" altLang="en-US" sz="1400" dirty="0" smtClean="0"/>
                        <a:t>　川口市　　　　　（埼玉県）</a:t>
                      </a:r>
                      <a:endParaRPr kumimoji="1" lang="ja-JP" altLang="en-US" sz="1400" dirty="0"/>
                    </a:p>
                  </a:txBody>
                  <a:tcPr marL="99060" marR="99060" anchor="ctr"/>
                </a:tc>
                <a:tc>
                  <a:txBody>
                    <a:bodyPr/>
                    <a:lstStyle/>
                    <a:p>
                      <a:r>
                        <a:rPr kumimoji="1" lang="ja-JP" altLang="en-US" sz="1050" dirty="0" smtClean="0"/>
                        <a:t>当事者・家族・事業所・団体・行政機関・地域等のネットワークを作成する。個別の相談により、地域のニーズを把握する。他会議や関係機関の情報交換、当事者・家族・職員等を対象とした研修、普及啓発を行う。</a:t>
                      </a:r>
                      <a:endParaRPr kumimoji="1" lang="en-US" altLang="ja-JP" sz="1050" dirty="0" smtClean="0"/>
                    </a:p>
                  </a:txBody>
                  <a:tcPr marL="99060" marR="99060" anchor="ctr"/>
                </a:tc>
                <a:extLst>
                  <a:ext uri="{0D108BD9-81ED-4DB2-BD59-A6C34878D82A}">
                    <a16:rowId xmlns:a16="http://schemas.microsoft.com/office/drawing/2014/main" val="10004"/>
                  </a:ext>
                </a:extLst>
              </a:tr>
              <a:tr h="608990">
                <a:tc>
                  <a:txBody>
                    <a:bodyPr/>
                    <a:lstStyle/>
                    <a:p>
                      <a:pPr algn="l"/>
                      <a:r>
                        <a:rPr kumimoji="1" lang="ja-JP" altLang="en-US" sz="1400" dirty="0" smtClean="0"/>
                        <a:t>　志木市　　　　　（埼玉県）</a:t>
                      </a:r>
                      <a:endParaRPr kumimoji="1" lang="en-US" altLang="ja-JP" sz="1400" dirty="0" smtClean="0"/>
                    </a:p>
                  </a:txBody>
                  <a:tcPr marL="99060" marR="99060" anchor="ctr"/>
                </a:tc>
                <a:tc>
                  <a:txBody>
                    <a:bodyPr/>
                    <a:lstStyle/>
                    <a:p>
                      <a:r>
                        <a:rPr kumimoji="1" lang="ja-JP" altLang="en-US" sz="1050" dirty="0" smtClean="0"/>
                        <a:t>地域自立支援協議会のうち、ビジョン部会と暮らし部会の２つの部会を立ち上げ、地域課題の抽出や社会資源の開発等について協議している。全体会年間２回、各部会年間５回程度開催予定。ビジョン部会は、市の計画や社会資源の開発、暮らし部会は、市の地域課題の抽出と事業所間の連携、課題共有等を行っている。</a:t>
                      </a:r>
                      <a:endParaRPr kumimoji="1" lang="ja-JP" altLang="en-US" sz="1050" dirty="0"/>
                    </a:p>
                  </a:txBody>
                  <a:tcPr marL="99060" marR="99060" anchor="ctr"/>
                </a:tc>
                <a:extLst>
                  <a:ext uri="{0D108BD9-81ED-4DB2-BD59-A6C34878D82A}">
                    <a16:rowId xmlns:a16="http://schemas.microsoft.com/office/drawing/2014/main" val="10005"/>
                  </a:ext>
                </a:extLst>
              </a:tr>
              <a:tr h="608990">
                <a:tc>
                  <a:txBody>
                    <a:bodyPr/>
                    <a:lstStyle/>
                    <a:p>
                      <a:pPr algn="l"/>
                      <a:r>
                        <a:rPr kumimoji="1" lang="ja-JP" altLang="en-US" sz="1400" dirty="0" smtClean="0"/>
                        <a:t>　葉山町　　　　（神奈川県）</a:t>
                      </a:r>
                      <a:endParaRPr kumimoji="1" lang="en-US" altLang="ja-JP" sz="1400" dirty="0" smtClean="0"/>
                    </a:p>
                  </a:txBody>
                  <a:tcPr marL="99060" marR="99060" anchor="ctr"/>
                </a:tc>
                <a:tc>
                  <a:txBody>
                    <a:bodyPr/>
                    <a:lstStyle/>
                    <a:p>
                      <a:r>
                        <a:rPr kumimoji="1" lang="ja-JP" altLang="en-US" sz="1050" dirty="0" smtClean="0"/>
                        <a:t>障害者等の地域生活を支えるためのネットワークとして構築された自立支援協議会で、障害者等が日常生活の中で感じる困り感や、支援者が日頃感じる支援の難しさ等の課題を共有し、課題解決に向けた障害者等との交流事業や支援者の理解・啓発事業等を検討・実施する。</a:t>
                      </a:r>
                      <a:endParaRPr kumimoji="1" lang="ja-JP" altLang="en-US" sz="1050" dirty="0"/>
                    </a:p>
                  </a:txBody>
                  <a:tcPr marL="99060" marR="99060" anchor="ctr"/>
                </a:tc>
                <a:extLst>
                  <a:ext uri="{0D108BD9-81ED-4DB2-BD59-A6C34878D82A}">
                    <a16:rowId xmlns:a16="http://schemas.microsoft.com/office/drawing/2014/main" val="10006"/>
                  </a:ext>
                </a:extLst>
              </a:tr>
              <a:tr h="409865">
                <a:tc>
                  <a:txBody>
                    <a:bodyPr/>
                    <a:lstStyle/>
                    <a:p>
                      <a:pPr algn="l"/>
                      <a:r>
                        <a:rPr kumimoji="1" lang="ja-JP" altLang="en-US" sz="1400" dirty="0" smtClean="0"/>
                        <a:t>　山ノ内町　　　　（長野県）</a:t>
                      </a:r>
                      <a:endParaRPr kumimoji="1" lang="ja-JP" altLang="en-US" sz="1400" dirty="0"/>
                    </a:p>
                  </a:txBody>
                  <a:tcPr marL="99060" marR="99060" anchor="ctr"/>
                </a:tc>
                <a:tc>
                  <a:txBody>
                    <a:bodyPr/>
                    <a:lstStyle/>
                    <a:p>
                      <a:r>
                        <a:rPr kumimoji="1" lang="ja-JP" altLang="en-US" sz="1050" dirty="0" smtClean="0"/>
                        <a:t>自立支援協議会の部会活動の充実と協議会の安定化を図るために、フォーラム等を開催する。</a:t>
                      </a:r>
                      <a:endParaRPr kumimoji="1" lang="ja-JP" altLang="en-US" sz="1050" dirty="0"/>
                    </a:p>
                  </a:txBody>
                  <a:tcPr marL="99060" marR="99060" anchor="ctr"/>
                </a:tc>
                <a:extLst>
                  <a:ext uri="{0D108BD9-81ED-4DB2-BD59-A6C34878D82A}">
                    <a16:rowId xmlns:a16="http://schemas.microsoft.com/office/drawing/2014/main" val="10007"/>
                  </a:ext>
                </a:extLst>
              </a:tr>
              <a:tr h="439826">
                <a:tc>
                  <a:txBody>
                    <a:bodyPr/>
                    <a:lstStyle/>
                    <a:p>
                      <a:pPr algn="l"/>
                      <a:r>
                        <a:rPr kumimoji="1" lang="ja-JP" altLang="en-US" sz="1400" dirty="0" smtClean="0"/>
                        <a:t>　上板町　　　　　（徳島県）</a:t>
                      </a:r>
                      <a:endParaRPr kumimoji="1" lang="ja-JP" altLang="en-US" sz="1400" dirty="0"/>
                    </a:p>
                  </a:txBody>
                  <a:tcPr marL="99060" marR="99060" anchor="ctr"/>
                </a:tc>
                <a:tc>
                  <a:txBody>
                    <a:bodyPr/>
                    <a:lstStyle/>
                    <a:p>
                      <a:r>
                        <a:rPr kumimoji="1" lang="ja-JP" altLang="en-US" sz="1050" dirty="0" smtClean="0"/>
                        <a:t>効果的な支援体制の構築を図るため、協議会の各部会においてニーズ調査の実施や各分野の研修、啓発用ポスターや資料の作成などを行う。</a:t>
                      </a:r>
                      <a:endParaRPr kumimoji="1" lang="ja-JP" altLang="en-US" sz="1050" dirty="0"/>
                    </a:p>
                  </a:txBody>
                  <a:tcPr marL="99060" marR="99060" anchor="ctr"/>
                </a:tc>
                <a:extLst>
                  <a:ext uri="{0D108BD9-81ED-4DB2-BD59-A6C34878D82A}">
                    <a16:rowId xmlns:a16="http://schemas.microsoft.com/office/drawing/2014/main" val="10008"/>
                  </a:ext>
                </a:extLst>
              </a:tr>
              <a:tr h="608990">
                <a:tc>
                  <a:txBody>
                    <a:bodyPr/>
                    <a:lstStyle/>
                    <a:p>
                      <a:pPr algn="l"/>
                      <a:r>
                        <a:rPr kumimoji="1" lang="ja-JP" altLang="en-US" sz="1400" dirty="0" smtClean="0"/>
                        <a:t>　中津市　　　　　（大分県）</a:t>
                      </a:r>
                      <a:endParaRPr kumimoji="1" lang="ja-JP" altLang="en-US" sz="1400" dirty="0"/>
                    </a:p>
                  </a:txBody>
                  <a:tcPr marL="99060" marR="99060" anchor="ctr"/>
                </a:tc>
                <a:tc>
                  <a:txBody>
                    <a:bodyPr/>
                    <a:lstStyle/>
                    <a:p>
                      <a:r>
                        <a:rPr kumimoji="1" lang="ja-JP" altLang="en-US" sz="1050" dirty="0" smtClean="0"/>
                        <a:t>第４期</a:t>
                      </a:r>
                      <a:r>
                        <a:rPr kumimoji="1" lang="ja-JP" altLang="en-US" sz="1050" dirty="0" err="1" smtClean="0"/>
                        <a:t>障がい</a:t>
                      </a:r>
                      <a:r>
                        <a:rPr kumimoji="1" lang="ja-JP" altLang="en-US" sz="1050" dirty="0" smtClean="0"/>
                        <a:t>福祉計画の進捗状況と</a:t>
                      </a:r>
                      <a:r>
                        <a:rPr kumimoji="1" lang="ja-JP" altLang="en-US" sz="1050" dirty="0" smtClean="0">
                          <a:solidFill>
                            <a:schemeClr val="tx1"/>
                          </a:solidFill>
                        </a:rPr>
                        <a:t>次期障がい者福祉計画及び障がい福祉計画策定に備えて、障がい者の実際の生活状況や障がい福祉サービスの満足度、災害時の困りごとなどを把握することを目的に、障がい者（児）の中から</a:t>
                      </a:r>
                      <a:r>
                        <a:rPr kumimoji="1" lang="en-US" altLang="ja-JP" sz="1050" dirty="0" smtClean="0">
                          <a:solidFill>
                            <a:schemeClr val="tx1"/>
                          </a:solidFill>
                        </a:rPr>
                        <a:t>3,500</a:t>
                      </a:r>
                      <a:r>
                        <a:rPr kumimoji="1" lang="ja-JP" altLang="en-US" sz="1050" dirty="0" smtClean="0">
                          <a:solidFill>
                            <a:schemeClr val="tx1"/>
                          </a:solidFill>
                        </a:rPr>
                        <a:t>名を無作為抽出し、アンケート調査を実施する。</a:t>
                      </a:r>
                      <a:endParaRPr kumimoji="1" lang="ja-JP" altLang="en-US" sz="1050" dirty="0">
                        <a:solidFill>
                          <a:schemeClr val="tx1"/>
                        </a:solidFill>
                      </a:endParaRPr>
                    </a:p>
                  </a:txBody>
                  <a:tcPr marL="99060" marR="99060" anchor="ctr"/>
                </a:tc>
                <a:extLst>
                  <a:ext uri="{0D108BD9-81ED-4DB2-BD59-A6C34878D82A}">
                    <a16:rowId xmlns:a16="http://schemas.microsoft.com/office/drawing/2014/main" val="10009"/>
                  </a:ext>
                </a:extLst>
              </a:tr>
              <a:tr h="608990">
                <a:tc>
                  <a:txBody>
                    <a:bodyPr/>
                    <a:lstStyle/>
                    <a:p>
                      <a:pPr algn="l"/>
                      <a:r>
                        <a:rPr kumimoji="1" lang="ja-JP" altLang="en-US" sz="1400" dirty="0" smtClean="0"/>
                        <a:t>　宮崎市　　　　　（宮崎県）</a:t>
                      </a:r>
                      <a:endParaRPr kumimoji="1" lang="ja-JP" altLang="en-US" sz="1400" dirty="0"/>
                    </a:p>
                  </a:txBody>
                  <a:tcPr marL="99060" marR="99060" anchor="ctr"/>
                </a:tc>
                <a:tc>
                  <a:txBody>
                    <a:bodyPr/>
                    <a:lstStyle/>
                    <a:p>
                      <a:r>
                        <a:rPr kumimoji="1" lang="ja-JP" altLang="en-US" sz="1050" dirty="0" smtClean="0">
                          <a:solidFill>
                            <a:schemeClr val="tx1"/>
                          </a:solidFill>
                        </a:rPr>
                        <a:t>自立支援協議会では、５つの部会（就労支援部会、医療的ケア支援部会、子ども支援部会、暮らし支援部会、地域移行支援部会）や、２つのプロジェクト（福祉のまなびサポートプロジェクト等）を設置し、障害のある方々のよりよい生活について協議を重ねながら、成果物作成やシンポジウムの開催等を行い、誰もが住みやすいまちづくりを実現していく。</a:t>
                      </a:r>
                      <a:endParaRPr kumimoji="1" lang="ja-JP" altLang="en-US" sz="1050" dirty="0">
                        <a:solidFill>
                          <a:schemeClr val="tx1"/>
                        </a:solidFill>
                      </a:endParaRPr>
                    </a:p>
                  </a:txBody>
                  <a:tcPr marL="99060" marR="99060" anchor="ctr"/>
                </a:tc>
                <a:extLst>
                  <a:ext uri="{0D108BD9-81ED-4DB2-BD59-A6C34878D82A}">
                    <a16:rowId xmlns:a16="http://schemas.microsoft.com/office/drawing/2014/main" val="10010"/>
                  </a:ext>
                </a:extLst>
              </a:tr>
              <a:tr h="439826">
                <a:tc>
                  <a:txBody>
                    <a:bodyPr/>
                    <a:lstStyle/>
                    <a:p>
                      <a:pPr algn="l"/>
                      <a:r>
                        <a:rPr kumimoji="1" lang="ja-JP" altLang="en-US" sz="1400" dirty="0" smtClean="0"/>
                        <a:t>　薩摩川内市　（鹿児島県）</a:t>
                      </a:r>
                      <a:endParaRPr kumimoji="1" lang="ja-JP" altLang="en-US" sz="1400" dirty="0"/>
                    </a:p>
                  </a:txBody>
                  <a:tcPr marL="99060" marR="99060" anchor="ctr"/>
                </a:tc>
                <a:tc>
                  <a:txBody>
                    <a:bodyPr/>
                    <a:lstStyle/>
                    <a:p>
                      <a:r>
                        <a:rPr kumimoji="1" lang="ja-JP" altLang="en-US" sz="1050" dirty="0" smtClean="0"/>
                        <a:t>自立支援協議会専任職員を配置し、各専門分野において把握した地域課題の解決に向けた地域資源の開発・利用推進に向けた取り組みを行う。また、関係機関が連携した支援ができるよう調整し、チームアプローチができる体制を構築する。</a:t>
                      </a:r>
                      <a:endParaRPr kumimoji="1" lang="ja-JP" altLang="en-US" sz="1050" dirty="0"/>
                    </a:p>
                  </a:txBody>
                  <a:tcPr marL="99060" marR="99060" anchor="ctr"/>
                </a:tc>
                <a:extLst>
                  <a:ext uri="{0D108BD9-81ED-4DB2-BD59-A6C34878D82A}">
                    <a16:rowId xmlns:a16="http://schemas.microsoft.com/office/drawing/2014/main" val="10011"/>
                  </a:ext>
                </a:extLst>
              </a:tr>
            </a:tbl>
          </a:graphicData>
        </a:graphic>
      </p:graphicFrame>
      <p:sp>
        <p:nvSpPr>
          <p:cNvPr id="6" name="テキスト ボックス 5"/>
          <p:cNvSpPr txBox="1"/>
          <p:nvPr/>
        </p:nvSpPr>
        <p:spPr>
          <a:xfrm>
            <a:off x="116463" y="188640"/>
            <a:ext cx="9577498" cy="338554"/>
          </a:xfrm>
          <a:prstGeom prst="rect">
            <a:avLst/>
          </a:prstGeom>
          <a:noFill/>
        </p:spPr>
        <p:txBody>
          <a:bodyPr wrap="square" rtlCol="0">
            <a:spAutoFit/>
          </a:bodyPr>
          <a:lstStyle/>
          <a:p>
            <a:pPr algn="ctr"/>
            <a:r>
              <a:rPr kumimoji="1" lang="ja-JP" altLang="en-US" sz="1600" dirty="0" smtClean="0"/>
              <a:t>平成</a:t>
            </a:r>
            <a:r>
              <a:rPr kumimoji="1" lang="en-US" altLang="ja-JP" sz="1600" dirty="0" smtClean="0"/>
              <a:t>28</a:t>
            </a:r>
            <a:r>
              <a:rPr kumimoji="1" lang="ja-JP" altLang="en-US" sz="1600" dirty="0" smtClean="0"/>
              <a:t>年度　「協</a:t>
            </a:r>
            <a:r>
              <a:rPr lang="ja-JP" altLang="en-US" sz="1600" dirty="0" smtClean="0"/>
              <a:t>議会における地域資源の開発・利用促進等の支援（</a:t>
            </a:r>
            <a:r>
              <a:rPr lang="ja-JP" altLang="en-US" sz="1600" dirty="0"/>
              <a:t>地域生活支援</a:t>
            </a:r>
            <a:r>
              <a:rPr lang="ja-JP" altLang="en-US" sz="1600" dirty="0" smtClean="0"/>
              <a:t>事業）」の取り組み状況</a:t>
            </a:r>
            <a:endParaRPr kumimoji="1" lang="ja-JP" altLang="en-US" sz="1600" dirty="0"/>
          </a:p>
        </p:txBody>
      </p:sp>
    </p:spTree>
    <p:extLst>
      <p:ext uri="{BB962C8B-B14F-4D97-AF65-F5344CB8AC3E}">
        <p14:creationId xmlns:p14="http://schemas.microsoft.com/office/powerpoint/2010/main" val="2895708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1">
          <a:schemeClr val="accent5"/>
        </a:lnRef>
        <a:fillRef idx="2">
          <a:schemeClr val="accent5"/>
        </a:fillRef>
        <a:effectRef idx="1">
          <a:schemeClr val="accent5"/>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36804" tIns="7359" rIns="36804" bIns="7359" numCol="1" rtlCol="0" anchor="t" anchorCtr="0" compatLnSpc="1">
        <a:prstTxWarp prst="textNoShape">
          <a:avLst/>
        </a:prstTxWarp>
      </a:bodyPr>
      <a:lstStyle>
        <a:defPPr marL="119063" marR="0" indent="-119063" defTabSz="873125" rtl="0" eaLnBrk="1" fontAlgn="base" latinLnBrk="0" hangingPunct="1">
          <a:lnSpc>
            <a:spcPct val="100000"/>
          </a:lnSpc>
          <a:spcBef>
            <a:spcPct val="0"/>
          </a:spcBef>
          <a:spcAft>
            <a:spcPct val="0"/>
          </a:spcAft>
          <a:buClrTx/>
          <a:buSzTx/>
          <a:buFontTx/>
          <a:buNone/>
          <a:tabLst/>
          <a:defRPr kumimoji="1" sz="1200" b="0" i="0" u="none" strike="noStrike" cap="none" normalizeH="0" baseline="0" dirty="0" smtClean="0">
            <a:ln>
              <a:noFill/>
            </a:ln>
            <a:solidFill>
              <a:schemeClr val="tx1"/>
            </a:solidFill>
            <a:effectLst/>
            <a:latin typeface="Arial" charset="0"/>
            <a:ea typeface="ＭＳ Ｐゴシック" pitchFamily="50" charset="-128"/>
          </a:defRPr>
        </a:defPPr>
      </a:lstStyle>
      <a:style>
        <a:lnRef idx="1">
          <a:schemeClr val="accent3"/>
        </a:lnRef>
        <a:fillRef idx="2">
          <a:schemeClr val="accent3"/>
        </a:fillRef>
        <a:effectRef idx="1">
          <a:schemeClr val="accent3"/>
        </a:effectRef>
        <a:fontRef idx="minor">
          <a:schemeClr val="dk1"/>
        </a:fontRef>
      </a: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none" rtlCol="0">
        <a:spAutoFit/>
      </a:bodyPr>
      <a:lstStyle>
        <a:defPPr>
          <a:defRPr dirty="0" smtClean="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none" rtlCol="0">
        <a:spAutoFit/>
      </a:bodyPr>
      <a:lstStyle>
        <a:defPPr>
          <a:defRPr dirty="0" smtClean="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24358</TotalTime>
  <Words>24502</Words>
  <Application>Microsoft Office PowerPoint</Application>
  <PresentationFormat>A4 210 x 297 mm</PresentationFormat>
  <Paragraphs>6544</Paragraphs>
  <Slides>189</Slides>
  <Notes>189</Notes>
  <HiddenSlides>0</HiddenSlides>
  <MMClips>0</MMClips>
  <ScaleCrop>false</ScaleCrop>
  <HeadingPairs>
    <vt:vector size="8" baseType="variant">
      <vt:variant>
        <vt:lpstr>使用されているフォント</vt:lpstr>
      </vt:variant>
      <vt:variant>
        <vt:i4>29</vt:i4>
      </vt:variant>
      <vt:variant>
        <vt:lpstr>テーマ</vt:lpstr>
      </vt:variant>
      <vt:variant>
        <vt:i4>7</vt:i4>
      </vt:variant>
      <vt:variant>
        <vt:lpstr>埋め込まれた OLE サーバー</vt:lpstr>
      </vt:variant>
      <vt:variant>
        <vt:i4>2</vt:i4>
      </vt:variant>
      <vt:variant>
        <vt:lpstr>スライド タイトル</vt:lpstr>
      </vt:variant>
      <vt:variant>
        <vt:i4>189</vt:i4>
      </vt:variant>
    </vt:vector>
  </HeadingPairs>
  <TitlesOfParts>
    <vt:vector size="227" baseType="lpstr">
      <vt:lpstr>Arial Unicode MS</vt:lpstr>
      <vt:lpstr>ＤＦ特太ゴシック体</vt:lpstr>
      <vt:lpstr>ＤＨＰ特太ゴシック体</vt:lpstr>
      <vt:lpstr>ＤＨＰ平成明朝体W7</vt:lpstr>
      <vt:lpstr>HGPｺﾞｼｯｸE</vt:lpstr>
      <vt:lpstr>HGPｺﾞｼｯｸM</vt:lpstr>
      <vt:lpstr>HGP創英角ｺﾞｼｯｸUB</vt:lpstr>
      <vt:lpstr>HGP創英角ﾎﾟｯﾌﾟ体</vt:lpstr>
      <vt:lpstr>HGSｺﾞｼｯｸM</vt:lpstr>
      <vt:lpstr>HGS創英角ｺﾞｼｯｸUB</vt:lpstr>
      <vt:lpstr>HGS創英角ﾎﾟｯﾌﾟ体</vt:lpstr>
      <vt:lpstr>HGｺﾞｼｯｸM</vt:lpstr>
      <vt:lpstr>HG丸ｺﾞｼｯｸM-PRO</vt:lpstr>
      <vt:lpstr>HG創英角ｺﾞｼｯｸUB</vt:lpstr>
      <vt:lpstr>Meiryo UI</vt:lpstr>
      <vt:lpstr>ＭＳ Ｐゴシック</vt:lpstr>
      <vt:lpstr>ＭＳ Ｐゴシック 本文</vt:lpstr>
      <vt:lpstr>ＭＳ Ｐ明朝</vt:lpstr>
      <vt:lpstr>ＭＳ ゴシック</vt:lpstr>
      <vt:lpstr>ＭＳ 明朝</vt:lpstr>
      <vt:lpstr>ＭＳ明朝</vt:lpstr>
      <vt:lpstr>メイリオ</vt:lpstr>
      <vt:lpstr>Arial</vt:lpstr>
      <vt:lpstr>Arial Narrow</vt:lpstr>
      <vt:lpstr>Calibri</vt:lpstr>
      <vt:lpstr>Century</vt:lpstr>
      <vt:lpstr>JustUnitMarkG</vt:lpstr>
      <vt:lpstr>Times New Roman</vt:lpstr>
      <vt:lpstr>Wingdings</vt:lpstr>
      <vt:lpstr>標準デザイン</vt:lpstr>
      <vt:lpstr>デザインの設定</vt:lpstr>
      <vt:lpstr>1_デザインの設定</vt:lpstr>
      <vt:lpstr>6_標準デザイン</vt:lpstr>
      <vt:lpstr>1_Office テーマ</vt:lpstr>
      <vt:lpstr>2_標準デザイン</vt:lpstr>
      <vt:lpstr>4_標準デザイン</vt:lpstr>
      <vt:lpstr>Document</vt:lpstr>
      <vt:lpstr>文書</vt:lpstr>
      <vt:lpstr>PowerPoint プレゼンテーション</vt:lpstr>
      <vt:lpstr>本講義の獲得目標</vt:lpstr>
      <vt:lpstr>PowerPoint プレゼンテーション</vt:lpstr>
      <vt:lpstr>Ⅰ　障害福祉施策の経緯と動向</vt:lpstr>
      <vt:lpstr>（在宅・施設別）</vt:lpstr>
      <vt:lpstr>PowerPoint プレゼンテーション</vt:lpstr>
      <vt:lpstr>措置制度から支援費制度へ　（2003（平成15）年）</vt:lpstr>
      <vt:lpstr>今後の障害福祉施策について（改革のグランドデザイン案）　（2004（平成16）年）</vt:lpstr>
      <vt:lpstr>PowerPoint プレゼンテーション</vt:lpstr>
      <vt:lpstr>障がい者制度改革推進本部等における検討を踏まえて障害保健福祉施策を見直すまでの 間において障害者等の地域生活を支援するための関係法律の整備に関する法律の概要</vt:lpstr>
      <vt:lpstr>PowerPoint プレゼンテーション</vt:lpstr>
      <vt:lpstr>～児童福祉法改正（Ｈ２４）のポイント～</vt:lpstr>
      <vt:lpstr>PowerPoint プレゼンテーション</vt:lpstr>
      <vt:lpstr>PowerPoint プレゼンテーション</vt:lpstr>
      <vt:lpstr>PowerPoint プレゼンテーション</vt:lpstr>
      <vt:lpstr>障害福祉サービス等に関する公費負担及び利用者負担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Ⅱ　障害者総合支援法等の概要</vt:lpstr>
      <vt:lpstr>１　目的及び基本理念等</vt:lpstr>
      <vt:lpstr>PowerPoint プレゼンテーション</vt:lpstr>
      <vt:lpstr>障害者総合支援法の目指すもの（目的規定）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障害福祉サービス等の概要</vt:lpstr>
      <vt:lpstr>PowerPoint プレゼンテーション</vt:lpstr>
      <vt:lpstr>PowerPoint プレゼンテーション</vt:lpstr>
      <vt:lpstr>PowerPoint プレゼンテーション</vt:lpstr>
      <vt:lpstr>PowerPoint プレゼンテーション</vt:lpstr>
      <vt:lpstr>３　自立支援給付について</vt:lpstr>
      <vt:lpstr>PowerPoint プレゼンテーション</vt:lpstr>
      <vt:lpstr>PowerPoint プレゼンテーション</vt:lpstr>
      <vt:lpstr>PowerPoint プレゼンテーション</vt:lpstr>
      <vt:lpstr>計画相談支援・障害児相談支援のしくみ</vt:lpstr>
      <vt:lpstr>PowerPoint プレゼンテーション</vt:lpstr>
      <vt:lpstr>現行の利用者負担について</vt:lpstr>
      <vt:lpstr>利用者負担に関する配慮措置</vt:lpstr>
      <vt:lpstr>自立支援医療制度の概要</vt:lpstr>
      <vt:lpstr>PowerPoint プレゼンテーション</vt:lpstr>
      <vt:lpstr>PowerPoint プレゼンテーション</vt:lpstr>
      <vt:lpstr>PowerPoint プレゼンテーション</vt:lpstr>
      <vt:lpstr>補装具費の支給の仕組み①（償還払方式の場合）</vt:lpstr>
      <vt:lpstr>補装具費の支給の仕組み②（代理受領方式の場合）</vt:lpstr>
      <vt:lpstr>４　地域生活支援事業について</vt:lpstr>
      <vt:lpstr>PowerPoint プレゼンテーション</vt:lpstr>
      <vt:lpstr>PowerPoint プレゼンテーション</vt:lpstr>
      <vt:lpstr>PowerPoint プレゼンテーション</vt:lpstr>
      <vt:lpstr>PowerPoint プレゼンテーション</vt:lpstr>
      <vt:lpstr>５　苦情解決制度について</vt:lpstr>
      <vt:lpstr>苦情解決事業</vt:lpstr>
      <vt:lpstr>福祉サービスに関する苦情解決の仕組みの概要図</vt:lpstr>
      <vt:lpstr>６　介護給付費等に係る処分に関する 都道府県の不服審査について</vt:lpstr>
      <vt:lpstr>介護給付費等に係る処分に関する都道府県の不服審査</vt:lpstr>
      <vt:lpstr>PowerPoint プレゼンテーション</vt:lpstr>
      <vt:lpstr>７　介護保険制度との関係について</vt:lpstr>
      <vt:lpstr>PowerPoint プレゼンテーション</vt:lpstr>
      <vt:lpstr>PowerPoint プレゼンテーション</vt:lpstr>
      <vt:lpstr>８　障害福祉計画について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９　（自立支援）協議会について</vt:lpstr>
      <vt:lpstr>PowerPoint プレゼンテーション</vt:lpstr>
      <vt:lpstr>（自立支援）協議会の位置づけ</vt:lpstr>
      <vt:lpstr>市町村（自立支援）協議会の機能</vt:lpstr>
      <vt:lpstr>PowerPoint プレゼンテーション</vt:lpstr>
      <vt:lpstr>PowerPoint プレゼンテーション</vt:lpstr>
      <vt:lpstr>（参考）専門部会（プロジェクト会議）の例</vt:lpstr>
      <vt:lpstr>PowerPoint プレゼンテーション</vt:lpstr>
      <vt:lpstr>都道府県（自立支援）協議会</vt:lpstr>
      <vt:lpstr>（自立支援）協議会と障害福祉計画</vt:lpstr>
      <vt:lpstr>PowerPoint プレゼンテーション</vt:lpstr>
      <vt:lpstr>PowerPoint プレゼンテーション</vt:lpstr>
      <vt:lpstr>PowerPoint プレゼンテーション</vt:lpstr>
      <vt:lpstr>都道府県地域生活支援事業（任意事業） 　　　　「障害者の地域生活の推進に向けた体制強化支援事業」について 　　　　　　　　　　　　　　　　　　　　　　　　　　　　　　　　　　　　　　　　　　　　　（平成29年度～）</vt:lpstr>
      <vt:lpstr>１０　地域生活支援拠点等の整備について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Ⅲ　障害者支援における権利擁護 と虐待防止に関わる法律　</vt:lpstr>
      <vt:lpstr>１　障害者の権利に関する条約及び 障害者差別解消法について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障害者虐待防止法について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日常生活自立支援事業と 成年後見制度について</vt:lpstr>
      <vt:lpstr>PowerPoint プレゼンテーション</vt:lpstr>
      <vt:lpstr>PowerPoint プレゼンテーション</vt:lpstr>
      <vt:lpstr>成年後見制度の利用の促進に関する法律① （平成28年4月13日公布、5月13日施行）　</vt:lpstr>
      <vt:lpstr>成年後見制度の利用の促進に関する法律② （平成28年4月13日公布、5月13日施行）　</vt:lpstr>
      <vt:lpstr>成年後見制度利用促進基本計画の概要</vt:lpstr>
      <vt:lpstr>総合的かつ計画的に講ずべき施策</vt:lpstr>
      <vt:lpstr>総合的かつ計画的に講ずべき施策</vt:lpstr>
      <vt:lpstr>成年後見制度利用促進基本計画のポイント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　「障害福祉サービス等の提供に係る意思決定ガイドライン」について</vt:lpstr>
      <vt:lpstr>PowerPoint プレゼンテーション</vt:lpstr>
      <vt:lpstr>PowerPoint プレゼンテーション</vt:lpstr>
      <vt:lpstr>PowerPoint プレゼンテーション</vt:lpstr>
      <vt:lpstr>PowerPoint プレゼンテーション</vt:lpstr>
      <vt:lpstr>（参考資料１） 　　　障害福祉サービス等の概要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（参考資料２） 平成３０年度　市町村　都道府県 地域生活支援事業一覧</vt:lpstr>
      <vt:lpstr>平成３０年度　市町村　地域生活支援事業</vt:lpstr>
      <vt:lpstr>PowerPoint プレゼンテーション</vt:lpstr>
      <vt:lpstr>平成３０年度　都道府県　地域生活支援事業</vt:lpstr>
      <vt:lpstr>PowerPoint プレゼンテーション</vt:lpstr>
      <vt:lpstr>PowerPoint プレゼンテーション</vt:lpstr>
      <vt:lpstr>平成３０年度　地域生活支援促進事業</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障害者自立支援法等の一部を改正する法律案の概要</dc:title>
  <dc:creator>清水 敦(shimizu-atsushisa)</dc:creator>
  <cp:lastModifiedBy>江端 潤(ebata-jun01)</cp:lastModifiedBy>
  <cp:revision>1748</cp:revision>
  <cp:lastPrinted>2018-06-25T05:33:06Z</cp:lastPrinted>
  <dcterms:created xsi:type="dcterms:W3CDTF">2009-02-17T02:03:39Z</dcterms:created>
  <dcterms:modified xsi:type="dcterms:W3CDTF">2018-07-05T04:23:14Z</dcterms:modified>
</cp:coreProperties>
</file>